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848" r:id="rId3"/>
    <p:sldId id="1773" r:id="rId4"/>
    <p:sldId id="1776" r:id="rId5"/>
    <p:sldId id="1774" r:id="rId6"/>
    <p:sldId id="1775" r:id="rId7"/>
    <p:sldId id="1777" r:id="rId8"/>
    <p:sldId id="1778" r:id="rId9"/>
    <p:sldId id="1779" r:id="rId10"/>
    <p:sldId id="1780" r:id="rId11"/>
    <p:sldId id="1781" r:id="rId12"/>
    <p:sldId id="1782" r:id="rId13"/>
    <p:sldId id="1783" r:id="rId14"/>
    <p:sldId id="1784" r:id="rId15"/>
    <p:sldId id="1785" r:id="rId16"/>
    <p:sldId id="1786" r:id="rId17"/>
    <p:sldId id="1787" r:id="rId18"/>
    <p:sldId id="178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test_Stack.p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640" y="1122680"/>
            <a:ext cx="12091670" cy="2387600"/>
          </a:xfrm>
        </p:spPr>
        <p:txBody>
          <a:bodyPr/>
          <a:p>
            <a:pPr fontAlgn="auto">
              <a:lnSpc>
                <a:spcPct val="120000"/>
              </a:lnSpc>
            </a:pPr>
            <a:r>
              <a:rPr lang="zh-CN" altLang="en-US"/>
              <a:t>第</a:t>
            </a:r>
            <a:r>
              <a:rPr lang="en-US" altLang="zh-CN"/>
              <a:t>11</a:t>
            </a:r>
            <a:r>
              <a:rPr lang="zh-CN" altLang="en-US"/>
              <a:t>章  异常处理结构与单元测试</a:t>
            </a:r>
            <a:endParaRPr lang="zh-CN" altLang="en-US"/>
          </a:p>
        </p:txBody>
      </p:sp>
      <p:sp>
        <p:nvSpPr>
          <p:cNvPr id="3" name="副标题 2"/>
          <p:cNvSpPr>
            <a:spLocks noGrp="1"/>
          </p:cNvSpPr>
          <p:nvPr>
            <p:ph type="subTitle" idx="1"/>
          </p:nvPr>
        </p:nvSpPr>
        <p:spPr>
          <a:xfrm>
            <a:off x="1524000" y="3602355"/>
            <a:ext cx="9144000" cy="2298065"/>
          </a:xfrm>
        </p:spPr>
        <p:txBody>
          <a:bodyPr>
            <a:normAutofit/>
          </a:bodyPr>
          <a:p>
            <a:endParaRPr lang="zh-CN" altLang="en-US" sz="2800"/>
          </a:p>
          <a:p>
            <a:r>
              <a:rPr lang="zh-CN" altLang="en-US" sz="2800"/>
              <a:t>董付国</a:t>
            </a:r>
            <a:endParaRPr lang="zh-CN" altLang="en-US" sz="2800"/>
          </a:p>
          <a:p>
            <a:r>
              <a:rPr lang="zh-CN" altLang="en-US" sz="2800"/>
              <a:t>微信公众号：</a:t>
            </a:r>
            <a:r>
              <a:rPr lang="en-US" altLang="zh-CN" sz="2800"/>
              <a:t>Python</a:t>
            </a:r>
            <a:r>
              <a:rPr lang="zh-CN" altLang="en-US" sz="2800"/>
              <a:t>小屋</a:t>
            </a:r>
            <a:endParaRPr lang="zh-CN" alt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11.1.3  </a:t>
            </a:r>
            <a:r>
              <a:rPr lang="zh-CN" altLang="en-US">
                <a:sym typeface="+mn-ea"/>
              </a:rPr>
              <a:t>异常处理结构</a:t>
            </a:r>
            <a:endParaRPr lang="zh-CN" altLang="en-US"/>
          </a:p>
        </p:txBody>
      </p:sp>
      <p:sp>
        <p:nvSpPr>
          <p:cNvPr id="3" name="内容占位符 2"/>
          <p:cNvSpPr>
            <a:spLocks noGrp="1"/>
          </p:cNvSpPr>
          <p:nvPr>
            <p:ph idx="1"/>
          </p:nvPr>
        </p:nvSpPr>
        <p:spPr/>
        <p:txBody>
          <a:bodyPr>
            <a:normAutofit/>
          </a:bodyPr>
          <a:p>
            <a:pPr marL="0" indent="0">
              <a:lnSpc>
                <a:spcPct val="100000"/>
              </a:lnSpc>
              <a:spcBef>
                <a:spcPts val="0"/>
              </a:spcBef>
              <a:buNone/>
            </a:pPr>
            <a:r>
              <a:rPr lang="zh-CN" altLang="en-US" sz="2400"/>
              <a:t>（5）同时包含else子句、finally子句和多个except子句的异常处理结构</a:t>
            </a:r>
            <a:endParaRPr lang="zh-CN" altLang="en-US" sz="2400" strike="noStrike" noProof="1">
              <a:latin typeface="+mn-ea"/>
            </a:endParaRPr>
          </a:p>
          <a:p>
            <a:pPr marL="0" indent="0" fontAlgn="base">
              <a:lnSpc>
                <a:spcPct val="100000"/>
              </a:lnSpc>
              <a:spcBef>
                <a:spcPts val="0"/>
              </a:spcBef>
              <a:buNone/>
            </a:pPr>
            <a:endParaRPr lang="en-US" strike="noStrike" noProof="1"/>
          </a:p>
          <a:p>
            <a:pPr marL="0" indent="0" fontAlgn="base">
              <a:lnSpc>
                <a:spcPct val="100000"/>
              </a:lnSpc>
              <a:spcBef>
                <a:spcPts val="0"/>
              </a:spcBef>
              <a:buNone/>
            </a:pPr>
            <a:r>
              <a:rPr lang="en-US" sz="2000">
                <a:sym typeface="+mn-ea"/>
              </a:rPr>
              <a:t>&gt;&gt;&gt; def div(x, y):</a:t>
            </a:r>
            <a:endParaRPr lang="en-US" sz="2000" strike="noStrike" noProof="1"/>
          </a:p>
          <a:p>
            <a:pPr marL="0" indent="0" fontAlgn="base">
              <a:lnSpc>
                <a:spcPct val="100000"/>
              </a:lnSpc>
              <a:spcBef>
                <a:spcPts val="0"/>
              </a:spcBef>
              <a:buNone/>
            </a:pPr>
            <a:r>
              <a:rPr lang="en-US" sz="2000">
                <a:sym typeface="+mn-ea"/>
              </a:rPr>
              <a:t>        try:</a:t>
            </a:r>
            <a:endParaRPr lang="en-US" sz="2000" strike="noStrike" noProof="1"/>
          </a:p>
          <a:p>
            <a:pPr marL="0" indent="0" fontAlgn="base">
              <a:lnSpc>
                <a:spcPct val="100000"/>
              </a:lnSpc>
              <a:spcBef>
                <a:spcPts val="0"/>
              </a:spcBef>
              <a:buNone/>
            </a:pPr>
            <a:r>
              <a:rPr lang="en-US" sz="2000">
                <a:sym typeface="+mn-ea"/>
              </a:rPr>
              <a:t>                print(x / y)</a:t>
            </a:r>
            <a:endParaRPr lang="en-US" sz="2000" strike="noStrike" noProof="1"/>
          </a:p>
          <a:p>
            <a:pPr marL="0" indent="0" fontAlgn="base">
              <a:lnSpc>
                <a:spcPct val="100000"/>
              </a:lnSpc>
              <a:spcBef>
                <a:spcPts val="0"/>
              </a:spcBef>
              <a:buNone/>
            </a:pPr>
            <a:r>
              <a:rPr lang="en-US" sz="2000">
                <a:sym typeface="+mn-ea"/>
              </a:rPr>
              <a:t>        except ZeroDivisionError:</a:t>
            </a:r>
            <a:endParaRPr lang="en-US" sz="2000" strike="noStrike" noProof="1"/>
          </a:p>
          <a:p>
            <a:pPr marL="0" indent="0" fontAlgn="base">
              <a:lnSpc>
                <a:spcPct val="100000"/>
              </a:lnSpc>
              <a:spcBef>
                <a:spcPts val="0"/>
              </a:spcBef>
              <a:buNone/>
            </a:pPr>
            <a:r>
              <a:rPr lang="en-US" sz="2000">
                <a:sym typeface="+mn-ea"/>
              </a:rPr>
              <a:t>                print('ZeroDivisionError')</a:t>
            </a:r>
            <a:endParaRPr lang="en-US" sz="2000" strike="noStrike" noProof="1"/>
          </a:p>
          <a:p>
            <a:pPr marL="0" indent="0" fontAlgn="base">
              <a:lnSpc>
                <a:spcPct val="100000"/>
              </a:lnSpc>
              <a:spcBef>
                <a:spcPts val="0"/>
              </a:spcBef>
              <a:buNone/>
            </a:pPr>
            <a:r>
              <a:rPr lang="en-US" sz="2000">
                <a:sym typeface="+mn-ea"/>
              </a:rPr>
              <a:t>        except TypeError:</a:t>
            </a:r>
            <a:endParaRPr lang="en-US" sz="2000" strike="noStrike" noProof="1"/>
          </a:p>
          <a:p>
            <a:pPr marL="0" indent="0" fontAlgn="base">
              <a:lnSpc>
                <a:spcPct val="100000"/>
              </a:lnSpc>
              <a:spcBef>
                <a:spcPts val="0"/>
              </a:spcBef>
              <a:buNone/>
            </a:pPr>
            <a:r>
              <a:rPr lang="en-US" sz="2000">
                <a:sym typeface="+mn-ea"/>
              </a:rPr>
              <a:t>                print('TypeError')</a:t>
            </a:r>
            <a:endParaRPr lang="en-US" sz="2000" strike="noStrike" noProof="1"/>
          </a:p>
          <a:p>
            <a:pPr marL="0" indent="0" fontAlgn="base">
              <a:lnSpc>
                <a:spcPct val="100000"/>
              </a:lnSpc>
              <a:spcBef>
                <a:spcPts val="0"/>
              </a:spcBef>
              <a:buNone/>
            </a:pPr>
            <a:r>
              <a:rPr lang="en-US" sz="2000">
                <a:sym typeface="+mn-ea"/>
              </a:rPr>
              <a:t>        else:</a:t>
            </a:r>
            <a:endParaRPr lang="en-US" sz="2000" strike="noStrike" noProof="1"/>
          </a:p>
          <a:p>
            <a:pPr marL="0" indent="0" fontAlgn="base">
              <a:lnSpc>
                <a:spcPct val="100000"/>
              </a:lnSpc>
              <a:spcBef>
                <a:spcPts val="0"/>
              </a:spcBef>
              <a:buNone/>
            </a:pPr>
            <a:r>
              <a:rPr lang="en-US" sz="2000">
                <a:sym typeface="+mn-ea"/>
              </a:rPr>
              <a:t>                print('No Error')</a:t>
            </a:r>
            <a:endParaRPr lang="en-US" sz="2000" strike="noStrike" noProof="1"/>
          </a:p>
          <a:p>
            <a:pPr marL="0" indent="0" fontAlgn="base">
              <a:lnSpc>
                <a:spcPct val="100000"/>
              </a:lnSpc>
              <a:spcBef>
                <a:spcPts val="0"/>
              </a:spcBef>
              <a:buNone/>
            </a:pPr>
            <a:r>
              <a:rPr lang="en-US" sz="2000">
                <a:sym typeface="+mn-ea"/>
              </a:rPr>
              <a:t>        finally:</a:t>
            </a:r>
            <a:endParaRPr lang="en-US" sz="2000" strike="noStrike" noProof="1"/>
          </a:p>
          <a:p>
            <a:pPr marL="0" indent="0" fontAlgn="base">
              <a:lnSpc>
                <a:spcPct val="100000"/>
              </a:lnSpc>
              <a:spcBef>
                <a:spcPts val="0"/>
              </a:spcBef>
              <a:buNone/>
            </a:pPr>
            <a:r>
              <a:rPr lang="en-US" sz="2000">
                <a:sym typeface="+mn-ea"/>
              </a:rPr>
              <a:t>                print("executing finally clause")</a:t>
            </a:r>
            <a:endParaRPr lang="zh-C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11.1.3  </a:t>
            </a:r>
            <a:r>
              <a:rPr lang="zh-CN" altLang="en-US">
                <a:sym typeface="+mn-ea"/>
              </a:rPr>
              <a:t>异常处理结构</a:t>
            </a:r>
            <a:endParaRPr lang="zh-CN" altLang="en-US"/>
          </a:p>
        </p:txBody>
      </p:sp>
      <p:sp>
        <p:nvSpPr>
          <p:cNvPr id="3" name="内容占位符 2"/>
          <p:cNvSpPr>
            <a:spLocks noGrp="1"/>
          </p:cNvSpPr>
          <p:nvPr>
            <p:ph idx="1"/>
          </p:nvPr>
        </p:nvSpPr>
        <p:spPr/>
        <p:txBody>
          <a:bodyPr>
            <a:normAutofit/>
          </a:bodyPr>
          <a:p>
            <a:pPr marL="0" indent="0">
              <a:buNone/>
            </a:pPr>
            <a:r>
              <a:rPr lang="en-US" altLang="en-US" sz="2000">
                <a:latin typeface="Consolas" panose="020B0609020204030204" charset="0"/>
                <a:sym typeface="+mn-ea"/>
              </a:rPr>
              <a:t>&gt;&gt;&gt; div(3,5)</a:t>
            </a: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sym typeface="+mn-ea"/>
              </a:rPr>
              <a:t>0.6</a:t>
            </a:r>
            <a:endParaRPr lang="en-US" altLang="en-US" sz="2000">
              <a:solidFill>
                <a:srgbClr val="00B0F0"/>
              </a:solidFill>
              <a:latin typeface="Consolas" panose="020B0609020204030204" charset="0"/>
              <a:sym typeface="+mn-ea"/>
            </a:endParaRPr>
          </a:p>
          <a:p>
            <a:pPr marL="0" indent="0">
              <a:buNone/>
            </a:pPr>
            <a:r>
              <a:rPr lang="en-US" altLang="en-US" sz="2000">
                <a:solidFill>
                  <a:srgbClr val="00B0F0"/>
                </a:solidFill>
                <a:latin typeface="Consolas" panose="020B0609020204030204" charset="0"/>
                <a:sym typeface="+mn-ea"/>
              </a:rPr>
              <a:t>No Error</a:t>
            </a:r>
            <a:endParaRPr lang="en-US" altLang="en-US" sz="2000">
              <a:solidFill>
                <a:srgbClr val="00B0F0"/>
              </a:solidFill>
              <a:latin typeface="Consolas" panose="020B0609020204030204" charset="0"/>
              <a:sym typeface="+mn-ea"/>
            </a:endParaRPr>
          </a:p>
          <a:p>
            <a:pPr marL="0" indent="0">
              <a:buNone/>
            </a:pPr>
            <a:r>
              <a:rPr lang="en-US" altLang="en-US" sz="2000">
                <a:solidFill>
                  <a:srgbClr val="00B0F0"/>
                </a:solidFill>
                <a:latin typeface="Consolas" panose="020B0609020204030204" charset="0"/>
                <a:sym typeface="+mn-ea"/>
              </a:rPr>
              <a:t>executing finally clause</a:t>
            </a:r>
            <a:endParaRPr lang="en-US" altLang="en-US" sz="2000">
              <a:solidFill>
                <a:srgbClr val="00B0F0"/>
              </a:solidFill>
              <a:latin typeface="Consolas" panose="020B0609020204030204" charset="0"/>
              <a:sym typeface="+mn-ea"/>
            </a:endParaRPr>
          </a:p>
          <a:p>
            <a:pPr marL="0" indent="0">
              <a:buNone/>
            </a:pPr>
            <a:r>
              <a:rPr lang="en-US" altLang="en-US" sz="2000">
                <a:latin typeface="Consolas" panose="020B0609020204030204" charset="0"/>
                <a:sym typeface="+mn-ea"/>
              </a:rPr>
              <a:t>&gt;&gt;&gt; div('3',5)</a:t>
            </a: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sym typeface="+mn-ea"/>
              </a:rPr>
              <a:t>TypeError</a:t>
            </a:r>
            <a:endParaRPr lang="en-US" altLang="en-US" sz="2000">
              <a:solidFill>
                <a:srgbClr val="00B0F0"/>
              </a:solidFill>
              <a:latin typeface="Consolas" panose="020B0609020204030204" charset="0"/>
              <a:sym typeface="+mn-ea"/>
            </a:endParaRPr>
          </a:p>
          <a:p>
            <a:pPr marL="0" indent="0">
              <a:buNone/>
            </a:pPr>
            <a:r>
              <a:rPr lang="en-US" altLang="en-US" sz="2000">
                <a:solidFill>
                  <a:srgbClr val="00B0F0"/>
                </a:solidFill>
                <a:latin typeface="Consolas" panose="020B0609020204030204" charset="0"/>
                <a:sym typeface="+mn-ea"/>
              </a:rPr>
              <a:t>executing finally clause</a:t>
            </a:r>
            <a:endParaRPr lang="en-US" altLang="en-US" sz="2000">
              <a:solidFill>
                <a:srgbClr val="00B0F0"/>
              </a:solidFill>
              <a:latin typeface="Consolas" panose="020B0609020204030204" charset="0"/>
              <a:sym typeface="+mn-ea"/>
            </a:endParaRPr>
          </a:p>
          <a:p>
            <a:pPr marL="0" indent="0">
              <a:buNone/>
            </a:pPr>
            <a:r>
              <a:rPr lang="en-US" altLang="en-US" sz="2000">
                <a:latin typeface="Consolas" panose="020B0609020204030204" charset="0"/>
                <a:sym typeface="+mn-ea"/>
              </a:rPr>
              <a:t>&gt;&gt;&gt; div(3,0)</a:t>
            </a: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sym typeface="+mn-ea"/>
              </a:rPr>
              <a:t>ZeroDivisionError</a:t>
            </a:r>
            <a:endParaRPr lang="en-US" altLang="en-US" sz="2000">
              <a:solidFill>
                <a:srgbClr val="00B0F0"/>
              </a:solidFill>
              <a:latin typeface="Consolas" panose="020B0609020204030204" charset="0"/>
              <a:sym typeface="+mn-ea"/>
            </a:endParaRPr>
          </a:p>
          <a:p>
            <a:pPr marL="0" indent="0">
              <a:buNone/>
            </a:pPr>
            <a:r>
              <a:rPr lang="en-US" altLang="en-US" sz="2000">
                <a:solidFill>
                  <a:srgbClr val="00B0F0"/>
                </a:solidFill>
                <a:latin typeface="Consolas" panose="020B0609020204030204" charset="0"/>
                <a:sym typeface="+mn-ea"/>
              </a:rPr>
              <a:t>executing finally clause</a:t>
            </a:r>
            <a:endParaRPr lang="en-US" altLang="en-US" sz="2000">
              <a:solidFill>
                <a:srgbClr val="00B0F0"/>
              </a:solidFill>
              <a:latin typeface="Consolas" panose="020B060902020403020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11.1.4  </a:t>
            </a:r>
            <a:r>
              <a:rPr lang="zh-CN" altLang="en-US"/>
              <a:t>断言与上下文管理语句</a:t>
            </a:r>
            <a:endParaRPr lang="zh-CN" altLang="en-US"/>
          </a:p>
        </p:txBody>
      </p:sp>
      <p:sp>
        <p:nvSpPr>
          <p:cNvPr id="3" name="内容占位符 2"/>
          <p:cNvSpPr>
            <a:spLocks noGrp="1"/>
          </p:cNvSpPr>
          <p:nvPr>
            <p:ph idx="1"/>
          </p:nvPr>
        </p:nvSpPr>
        <p:spPr/>
        <p:txBody>
          <a:bodyPr>
            <a:normAutofit/>
          </a:bodyPr>
          <a:p>
            <a:pPr>
              <a:spcBef>
                <a:spcPct val="0"/>
              </a:spcBef>
              <a:buFont typeface="Wingdings" panose="05000000000000000000" charset="0"/>
              <a:buChar char="v"/>
            </a:pPr>
            <a:r>
              <a:rPr lang="zh-CN" altLang="en-US" sz="2400" dirty="0">
                <a:sym typeface="+mn-ea"/>
              </a:rPr>
              <a:t>断言语句的语法是：</a:t>
            </a:r>
            <a:endParaRPr lang="zh-CN" altLang="en-US" sz="2400" dirty="0"/>
          </a:p>
          <a:p>
            <a:pPr>
              <a:spcBef>
                <a:spcPct val="0"/>
              </a:spcBef>
              <a:buNone/>
            </a:pPr>
            <a:r>
              <a:rPr lang="zh-CN" altLang="en-US" sz="2400" dirty="0">
                <a:latin typeface="Consolas" panose="020B0609020204030204" charset="0"/>
                <a:sym typeface="+mn-ea"/>
              </a:rPr>
              <a:t>  </a:t>
            </a:r>
            <a:endParaRPr lang="zh-CN" altLang="en-US" sz="2400" dirty="0">
              <a:latin typeface="Consolas" panose="020B0609020204030204" charset="0"/>
            </a:endParaRPr>
          </a:p>
          <a:p>
            <a:pPr>
              <a:spcBef>
                <a:spcPct val="0"/>
              </a:spcBef>
              <a:buNone/>
            </a:pPr>
            <a:r>
              <a:rPr lang="zh-CN" altLang="en-US" sz="2000" dirty="0">
                <a:latin typeface="Consolas" panose="020B0609020204030204" charset="0"/>
                <a:sym typeface="+mn-ea"/>
              </a:rPr>
              <a:t> </a:t>
            </a:r>
            <a:r>
              <a:rPr lang="en-US" altLang="x-none" sz="2000" dirty="0">
                <a:latin typeface="Consolas" panose="020B0609020204030204" charset="0"/>
                <a:sym typeface="+mn-ea"/>
              </a:rPr>
              <a:t>assert </a:t>
            </a:r>
            <a:r>
              <a:rPr lang="en-US" altLang="x-none" sz="2000" i="1" dirty="0">
                <a:latin typeface="Consolas" panose="020B0609020204030204" charset="0"/>
                <a:sym typeface="+mn-ea"/>
              </a:rPr>
              <a:t>expression[, reason]</a:t>
            </a:r>
            <a:r>
              <a:rPr lang="en-US" altLang="x-none" sz="2000" dirty="0">
                <a:latin typeface="Consolas" panose="020B0609020204030204" charset="0"/>
                <a:sym typeface="+mn-ea"/>
              </a:rPr>
              <a:t> </a:t>
            </a:r>
            <a:endParaRPr lang="en-US" altLang="x-none" sz="2000" dirty="0">
              <a:latin typeface="Consolas" panose="020B0609020204030204" charset="0"/>
            </a:endParaRPr>
          </a:p>
          <a:p>
            <a:pPr>
              <a:spcBef>
                <a:spcPct val="0"/>
              </a:spcBef>
              <a:buNone/>
            </a:pPr>
            <a:endParaRPr lang="en-US" altLang="x-none" sz="2000" dirty="0">
              <a:latin typeface="Consolas" panose="020B0609020204030204" charset="0"/>
            </a:endParaRPr>
          </a:p>
          <a:p>
            <a:pPr fontAlgn="auto">
              <a:lnSpc>
                <a:spcPct val="150000"/>
              </a:lnSpc>
              <a:spcBef>
                <a:spcPts val="0"/>
              </a:spcBef>
              <a:spcAft>
                <a:spcPts val="600"/>
              </a:spcAft>
              <a:buFont typeface="Wingdings" panose="05000000000000000000" charset="0"/>
              <a:buChar char="ü"/>
            </a:pPr>
            <a:r>
              <a:rPr lang="en-US" altLang="x-none" sz="2000" dirty="0">
                <a:sym typeface="+mn-ea"/>
              </a:rPr>
              <a:t> </a:t>
            </a:r>
            <a:r>
              <a:rPr lang="zh-CN" altLang="en-US" sz="2000" dirty="0">
                <a:sym typeface="+mn-ea"/>
              </a:rPr>
              <a:t>当判断表达式</a:t>
            </a:r>
            <a:r>
              <a:rPr lang="en-US" altLang="x-none" sz="2000" dirty="0">
                <a:sym typeface="+mn-ea"/>
              </a:rPr>
              <a:t>expression</a:t>
            </a:r>
            <a:r>
              <a:rPr lang="zh-CN" altLang="en-US" sz="2000" dirty="0">
                <a:sym typeface="+mn-ea"/>
              </a:rPr>
              <a:t>为真时，什么都不做；如果表达式为假，则抛出异常。 </a:t>
            </a:r>
            <a:endParaRPr lang="en-US" altLang="x-none" sz="2000" dirty="0"/>
          </a:p>
          <a:p>
            <a:pPr fontAlgn="auto">
              <a:lnSpc>
                <a:spcPct val="150000"/>
              </a:lnSpc>
              <a:spcBef>
                <a:spcPts val="0"/>
              </a:spcBef>
              <a:spcAft>
                <a:spcPts val="600"/>
              </a:spcAft>
              <a:buFont typeface="Wingdings" panose="05000000000000000000" charset="0"/>
              <a:buChar char="ü"/>
            </a:pPr>
            <a:r>
              <a:rPr lang="en-US" altLang="x-none" sz="2000" dirty="0">
                <a:sym typeface="+mn-ea"/>
              </a:rPr>
              <a:t>assert</a:t>
            </a:r>
            <a:r>
              <a:rPr lang="zh-CN" altLang="en-US" sz="2000" dirty="0">
                <a:sym typeface="+mn-ea"/>
              </a:rPr>
              <a:t>语句一般用于开发程序时对特定必须满足的条件进行验证，仅当</a:t>
            </a:r>
            <a:r>
              <a:rPr lang="en-US" altLang="x-none" sz="2000" dirty="0">
                <a:sym typeface="+mn-ea"/>
              </a:rPr>
              <a:t>__debug__</a:t>
            </a:r>
            <a:r>
              <a:rPr lang="zh-CN" altLang="en-US" sz="2000" dirty="0">
                <a:sym typeface="+mn-ea"/>
              </a:rPr>
              <a:t>为</a:t>
            </a:r>
            <a:r>
              <a:rPr lang="en-US" altLang="x-none" sz="2000" dirty="0">
                <a:sym typeface="+mn-ea"/>
              </a:rPr>
              <a:t>True</a:t>
            </a:r>
            <a:r>
              <a:rPr lang="zh-CN" altLang="en-US" sz="2000" dirty="0">
                <a:sym typeface="+mn-ea"/>
              </a:rPr>
              <a:t>时有效。当</a:t>
            </a:r>
            <a:r>
              <a:rPr lang="en-US" altLang="x-none" sz="2000" dirty="0">
                <a:sym typeface="+mn-ea"/>
              </a:rPr>
              <a:t>Python</a:t>
            </a:r>
            <a:r>
              <a:rPr lang="zh-CN" altLang="en-US" sz="2000" dirty="0">
                <a:sym typeface="+mn-ea"/>
              </a:rPr>
              <a:t>脚本以</a:t>
            </a:r>
            <a:r>
              <a:rPr lang="en-US" altLang="x-none" sz="2000" dirty="0">
                <a:sym typeface="+mn-ea"/>
              </a:rPr>
              <a:t>-O</a:t>
            </a:r>
            <a:r>
              <a:rPr lang="zh-CN" altLang="en-US" sz="2000" dirty="0">
                <a:sym typeface="+mn-ea"/>
              </a:rPr>
              <a:t>选项编译为字节码文件时，</a:t>
            </a:r>
            <a:r>
              <a:rPr lang="en-US" altLang="x-none" sz="2000" dirty="0">
                <a:sym typeface="+mn-ea"/>
              </a:rPr>
              <a:t>assert</a:t>
            </a:r>
            <a:r>
              <a:rPr lang="zh-CN" altLang="en-US" sz="2000" dirty="0">
                <a:sym typeface="+mn-ea"/>
              </a:rPr>
              <a:t>语句将被移除以提高运行速度。</a:t>
            </a:r>
            <a:endParaRPr lang="zh-C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11.1.4  </a:t>
            </a:r>
            <a:r>
              <a:rPr lang="zh-CN" altLang="en-US">
                <a:sym typeface="+mn-ea"/>
              </a:rPr>
              <a:t>断言与上下文管理语句</a:t>
            </a:r>
            <a:endParaRPr lang="zh-CN" altLang="en-US"/>
          </a:p>
        </p:txBody>
      </p:sp>
      <p:sp>
        <p:nvSpPr>
          <p:cNvPr id="57346" name="文本占位符 46082"/>
          <p:cNvSpPr>
            <a:spLocks noGrp="1"/>
          </p:cNvSpPr>
          <p:nvPr>
            <p:ph idx="1"/>
          </p:nvPr>
        </p:nvSpPr>
        <p:spPr>
          <a:xfrm>
            <a:off x="845820" y="1376363"/>
            <a:ext cx="8229600" cy="4525962"/>
          </a:xfrm>
        </p:spPr>
        <p:txBody>
          <a:bodyPr anchor="t"/>
          <a:p>
            <a:pPr>
              <a:spcBef>
                <a:spcPct val="0"/>
              </a:spcBef>
              <a:buNone/>
            </a:pPr>
            <a:r>
              <a:rPr lang="zh-CN" altLang="en-US" sz="2000" dirty="0">
                <a:latin typeface="Consolas" panose="020B0609020204030204" charset="0"/>
              </a:rPr>
              <a:t>&gt;&gt;&gt; a = 3</a:t>
            </a:r>
            <a:endParaRPr lang="zh-CN" altLang="en-US" sz="2000" dirty="0">
              <a:latin typeface="Consolas" panose="020B0609020204030204" charset="0"/>
            </a:endParaRPr>
          </a:p>
          <a:p>
            <a:pPr>
              <a:spcBef>
                <a:spcPct val="0"/>
              </a:spcBef>
              <a:buNone/>
            </a:pPr>
            <a:r>
              <a:rPr lang="zh-CN" altLang="en-US" sz="2000" dirty="0">
                <a:latin typeface="Consolas" panose="020B0609020204030204" charset="0"/>
              </a:rPr>
              <a:t>&gt;&gt;&gt; b = 5</a:t>
            </a:r>
            <a:endParaRPr lang="zh-CN" altLang="en-US" sz="2000" dirty="0">
              <a:latin typeface="Consolas" panose="020B0609020204030204" charset="0"/>
            </a:endParaRPr>
          </a:p>
          <a:p>
            <a:pPr>
              <a:spcBef>
                <a:spcPct val="0"/>
              </a:spcBef>
              <a:buNone/>
            </a:pPr>
            <a:r>
              <a:rPr lang="zh-CN" altLang="en-US" sz="2000" dirty="0">
                <a:latin typeface="Consolas" panose="020B0609020204030204" charset="0"/>
              </a:rPr>
              <a:t>&gt;&gt;&gt; assert a==b, 'a must be equal to b'</a:t>
            </a:r>
            <a:endParaRPr lang="zh-CN" altLang="en-US" sz="2000" dirty="0">
              <a:latin typeface="Consolas" panose="020B0609020204030204" charset="0"/>
            </a:endParaRPr>
          </a:p>
          <a:p>
            <a:pPr>
              <a:spcBef>
                <a:spcPct val="0"/>
              </a:spcBef>
              <a:buNone/>
            </a:pPr>
            <a:r>
              <a:rPr lang="zh-CN" altLang="en-US" sz="2000" dirty="0">
                <a:solidFill>
                  <a:srgbClr val="FF0000"/>
                </a:solidFill>
                <a:latin typeface="Consolas" panose="020B0609020204030204" charset="0"/>
              </a:rPr>
              <a:t>Traceback (most recent call last):</a:t>
            </a:r>
            <a:endParaRPr lang="zh-CN" altLang="en-US" sz="2000" dirty="0">
              <a:solidFill>
                <a:srgbClr val="FF0000"/>
              </a:solidFill>
              <a:latin typeface="Consolas" panose="020B0609020204030204" charset="0"/>
            </a:endParaRPr>
          </a:p>
          <a:p>
            <a:pPr>
              <a:spcBef>
                <a:spcPct val="0"/>
              </a:spcBef>
              <a:buNone/>
            </a:pPr>
            <a:r>
              <a:rPr lang="zh-CN" altLang="en-US" sz="2000" dirty="0">
                <a:solidFill>
                  <a:srgbClr val="FF0000"/>
                </a:solidFill>
                <a:latin typeface="Consolas" panose="020B0609020204030204" charset="0"/>
              </a:rPr>
              <a:t>  File "&lt;pyshell#17&gt;", line 1, in &lt;module&gt;</a:t>
            </a:r>
            <a:endParaRPr lang="zh-CN" altLang="en-US" sz="2000" dirty="0">
              <a:solidFill>
                <a:srgbClr val="FF0000"/>
              </a:solidFill>
              <a:latin typeface="Consolas" panose="020B0609020204030204" charset="0"/>
            </a:endParaRPr>
          </a:p>
          <a:p>
            <a:pPr>
              <a:spcBef>
                <a:spcPct val="0"/>
              </a:spcBef>
              <a:buNone/>
            </a:pPr>
            <a:r>
              <a:rPr lang="zh-CN" altLang="en-US" sz="2000" dirty="0">
                <a:solidFill>
                  <a:srgbClr val="FF0000"/>
                </a:solidFill>
                <a:latin typeface="Consolas" panose="020B0609020204030204" charset="0"/>
              </a:rPr>
              <a:t>    assert a==b, 'a must be equal to b'</a:t>
            </a:r>
            <a:endParaRPr lang="zh-CN" altLang="en-US" sz="2000" dirty="0">
              <a:solidFill>
                <a:srgbClr val="FF0000"/>
              </a:solidFill>
              <a:latin typeface="Consolas" panose="020B0609020204030204" charset="0"/>
            </a:endParaRPr>
          </a:p>
          <a:p>
            <a:pPr>
              <a:spcBef>
                <a:spcPct val="0"/>
              </a:spcBef>
              <a:buNone/>
            </a:pPr>
            <a:r>
              <a:rPr lang="zh-CN" altLang="en-US" sz="2000" dirty="0">
                <a:solidFill>
                  <a:srgbClr val="FF0000"/>
                </a:solidFill>
                <a:latin typeface="Consolas" panose="020B0609020204030204" charset="0"/>
              </a:rPr>
              <a:t>AssertionError: a must be equal to b</a:t>
            </a:r>
            <a:endParaRPr lang="zh-CN" altLang="en-US" sz="2000" dirty="0">
              <a:solidFill>
                <a:srgbClr val="FF0000"/>
              </a:solidFill>
              <a:latin typeface="Consolas" panose="020B0609020204030204" charset="0"/>
            </a:endParaRPr>
          </a:p>
          <a:p>
            <a:pPr>
              <a:spcBef>
                <a:spcPct val="0"/>
              </a:spcBef>
              <a:buNone/>
            </a:pPr>
            <a:endParaRPr lang="zh-CN" altLang="en-US" sz="2000" dirty="0">
              <a:latin typeface="Consolas" panose="020B0609020204030204" charset="0"/>
            </a:endParaRPr>
          </a:p>
          <a:p>
            <a:pPr>
              <a:spcBef>
                <a:spcPct val="0"/>
              </a:spcBef>
              <a:buNone/>
            </a:pPr>
            <a:r>
              <a:rPr lang="zh-CN" altLang="en-US" sz="2000" dirty="0">
                <a:latin typeface="Consolas" panose="020B0609020204030204" charset="0"/>
              </a:rPr>
              <a:t>&gt;&gt;&gt; try:</a:t>
            </a:r>
            <a:endParaRPr lang="zh-CN" altLang="en-US" sz="2000" dirty="0">
              <a:latin typeface="Consolas" panose="020B0609020204030204" charset="0"/>
            </a:endParaRPr>
          </a:p>
          <a:p>
            <a:pPr>
              <a:spcBef>
                <a:spcPct val="0"/>
              </a:spcBef>
              <a:buNone/>
            </a:pPr>
            <a:r>
              <a:rPr lang="zh-CN" altLang="en-US" sz="2000" dirty="0">
                <a:latin typeface="Consolas" panose="020B0609020204030204" charset="0"/>
              </a:rPr>
              <a:t>    assert a==b, 'a must be equal to b'</a:t>
            </a:r>
            <a:endParaRPr lang="zh-CN" altLang="en-US" sz="2000" dirty="0">
              <a:latin typeface="Consolas" panose="020B0609020204030204" charset="0"/>
            </a:endParaRPr>
          </a:p>
          <a:p>
            <a:pPr>
              <a:spcBef>
                <a:spcPct val="0"/>
              </a:spcBef>
              <a:buNone/>
            </a:pPr>
            <a:r>
              <a:rPr lang="zh-CN" altLang="en-US" sz="2000" dirty="0">
                <a:latin typeface="Consolas" panose="020B0609020204030204" charset="0"/>
              </a:rPr>
              <a:t>except AssertionError as reason:</a:t>
            </a:r>
            <a:endParaRPr lang="zh-CN" altLang="en-US" sz="2000" dirty="0">
              <a:latin typeface="Consolas" panose="020B0609020204030204" charset="0"/>
            </a:endParaRPr>
          </a:p>
          <a:p>
            <a:pPr>
              <a:spcBef>
                <a:spcPct val="0"/>
              </a:spcBef>
              <a:buNone/>
            </a:pPr>
            <a:r>
              <a:rPr lang="zh-CN" altLang="en-US" sz="2000" dirty="0">
                <a:latin typeface="Consolas" panose="020B0609020204030204" charset="0"/>
              </a:rPr>
              <a:t>    print('%s:%s'%(reason.__class__.__name__, reason))</a:t>
            </a:r>
            <a:endParaRPr lang="zh-CN" altLang="en-US" sz="2000" dirty="0">
              <a:latin typeface="Consolas" panose="020B0609020204030204" charset="0"/>
            </a:endParaRPr>
          </a:p>
          <a:p>
            <a:pPr>
              <a:spcBef>
                <a:spcPct val="0"/>
              </a:spcBef>
              <a:buNone/>
            </a:pPr>
            <a:endParaRPr lang="zh-CN" altLang="en-US" sz="2000" dirty="0">
              <a:solidFill>
                <a:srgbClr val="00B0F0"/>
              </a:solidFill>
              <a:latin typeface="Consolas" panose="020B0609020204030204" charset="0"/>
            </a:endParaRPr>
          </a:p>
          <a:p>
            <a:pPr>
              <a:spcBef>
                <a:spcPct val="0"/>
              </a:spcBef>
              <a:buNone/>
            </a:pPr>
            <a:r>
              <a:rPr lang="zh-CN" altLang="en-US" sz="2000" dirty="0">
                <a:solidFill>
                  <a:srgbClr val="00B0F0"/>
                </a:solidFill>
                <a:latin typeface="Consolas" panose="020B0609020204030204" charset="0"/>
              </a:rPr>
              <a:t>AssertionError:a must be equal to b</a:t>
            </a:r>
            <a:endParaRPr lang="zh-CN" altLang="en-US" sz="2000" dirty="0">
              <a:solidFill>
                <a:srgbClr val="00B0F0"/>
              </a:solidFill>
              <a:latin typeface="Consolas" panose="020B0609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11.1.4  </a:t>
            </a:r>
            <a:r>
              <a:rPr lang="zh-CN" altLang="en-US">
                <a:sym typeface="+mn-ea"/>
              </a:rPr>
              <a:t>断言与上下文管理语句</a:t>
            </a:r>
            <a:endParaRPr lang="zh-CN" altLang="en-US"/>
          </a:p>
        </p:txBody>
      </p:sp>
      <p:sp>
        <p:nvSpPr>
          <p:cNvPr id="3" name="内容占位符 2"/>
          <p:cNvSpPr>
            <a:spLocks noGrp="1"/>
          </p:cNvSpPr>
          <p:nvPr>
            <p:ph idx="1"/>
          </p:nvPr>
        </p:nvSpPr>
        <p:spPr/>
        <p:txBody>
          <a:bodyPr/>
          <a:p>
            <a:pPr>
              <a:spcBef>
                <a:spcPts val="600"/>
              </a:spcBef>
              <a:spcAft>
                <a:spcPts val="600"/>
              </a:spcAft>
              <a:buFont typeface="Wingdings" panose="05000000000000000000" charset="0"/>
              <a:buChar char="§"/>
            </a:pPr>
            <a:r>
              <a:rPr lang="zh-CN" altLang="en-US" sz="2400" dirty="0">
                <a:sym typeface="+mn-ea"/>
              </a:rPr>
              <a:t>使用with自动关闭资源，可以在代码块执行完毕后还原进入该代码块时的现场。</a:t>
            </a:r>
            <a:endParaRPr lang="zh-CN" altLang="en-US" sz="2400" dirty="0"/>
          </a:p>
          <a:p>
            <a:pPr>
              <a:spcBef>
                <a:spcPts val="600"/>
              </a:spcBef>
              <a:spcAft>
                <a:spcPts val="600"/>
              </a:spcAft>
              <a:buFont typeface="Wingdings" panose="05000000000000000000" charset="0"/>
              <a:buChar char="§"/>
            </a:pPr>
            <a:r>
              <a:rPr lang="zh-CN" altLang="en-US" sz="2400" dirty="0">
                <a:sym typeface="+mn-ea"/>
              </a:rPr>
              <a:t>不论何种原因跳出with块，不论是否发生异常，总能保证文件被正确关闭，资源被正确释放。</a:t>
            </a:r>
            <a:endParaRPr lang="zh-CN" altLang="en-US" sz="2400" dirty="0"/>
          </a:p>
          <a:p>
            <a:pPr>
              <a:spcBef>
                <a:spcPct val="0"/>
              </a:spcBef>
              <a:buNone/>
            </a:pPr>
            <a:endParaRPr lang="zh-CN" altLang="en-US" sz="2400" dirty="0">
              <a:latin typeface="Consolas" panose="020B0609020204030204" charset="0"/>
            </a:endParaRPr>
          </a:p>
          <a:p>
            <a:pPr>
              <a:spcBef>
                <a:spcPct val="0"/>
              </a:spcBef>
              <a:buNone/>
            </a:pPr>
            <a:r>
              <a:rPr lang="en-US" altLang="x-none" sz="2000" dirty="0">
                <a:latin typeface="Consolas" panose="020B0609020204030204" charset="0"/>
                <a:sym typeface="+mn-ea"/>
              </a:rPr>
              <a:t>with context_expr [as var]:</a:t>
            </a:r>
            <a:endParaRPr lang="en-US" altLang="x-none" sz="2000" dirty="0">
              <a:latin typeface="Consolas" panose="020B0609020204030204" charset="0"/>
            </a:endParaRPr>
          </a:p>
          <a:p>
            <a:pPr>
              <a:spcBef>
                <a:spcPct val="0"/>
              </a:spcBef>
              <a:buNone/>
            </a:pPr>
            <a:r>
              <a:rPr lang="en-US" altLang="x-none" sz="2000" dirty="0">
                <a:latin typeface="Consolas" panose="020B0609020204030204" charset="0"/>
                <a:sym typeface="+mn-ea"/>
              </a:rPr>
              <a:t>    with</a:t>
            </a:r>
            <a:r>
              <a:rPr lang="zh-CN" altLang="en-US" sz="2000" dirty="0">
                <a:latin typeface="Consolas" panose="020B0609020204030204" charset="0"/>
                <a:sym typeface="+mn-ea"/>
              </a:rPr>
              <a:t>块 </a:t>
            </a:r>
            <a:endParaRPr lang="zh-CN" altLang="en-US" sz="2000">
              <a:latin typeface="Consolas" panose="020B0609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11.2  </a:t>
            </a:r>
            <a:r>
              <a:rPr lang="zh-CN" altLang="en-US"/>
              <a:t>单元测试</a:t>
            </a:r>
            <a:endParaRPr lang="zh-CN" altLang="en-US"/>
          </a:p>
        </p:txBody>
      </p:sp>
      <p:sp>
        <p:nvSpPr>
          <p:cNvPr id="3" name="内容占位符 2"/>
          <p:cNvSpPr>
            <a:spLocks noGrp="1"/>
          </p:cNvSpPr>
          <p:nvPr>
            <p:ph idx="1"/>
          </p:nvPr>
        </p:nvSpPr>
        <p:spPr>
          <a:xfrm>
            <a:off x="838200" y="1321435"/>
            <a:ext cx="10793730" cy="4639945"/>
          </a:xfrm>
        </p:spPr>
        <p:txBody>
          <a:bodyPr/>
          <a:p>
            <a:pPr fontAlgn="auto">
              <a:lnSpc>
                <a:spcPct val="150000"/>
              </a:lnSpc>
            </a:pPr>
            <a:r>
              <a:rPr lang="zh-CN" altLang="en-US" sz="2400"/>
              <a:t>单元测试是保证模块质量的重要手段之一，通过单元测试来管理设计好的测试用例，不仅可以避免测试过程中人工反复输入可能引入的错误，还可以重复利用设计好的测试用例，具有很好的可扩展性，大幅度缩短代码的测试时间。</a:t>
            </a:r>
            <a:endParaRPr lang="zh-CN" altLang="en-US" sz="2400"/>
          </a:p>
          <a:p>
            <a:pPr fontAlgn="auto">
              <a:lnSpc>
                <a:spcPct val="150000"/>
              </a:lnSpc>
            </a:pPr>
            <a:r>
              <a:rPr lang="zh-CN" altLang="en-US" sz="2400"/>
              <a:t>Python标准库</a:t>
            </a:r>
            <a:r>
              <a:rPr lang="zh-CN" altLang="en-US" sz="2400">
                <a:solidFill>
                  <a:srgbClr val="FF0000"/>
                </a:solidFill>
              </a:rPr>
              <a:t>unittest</a:t>
            </a:r>
            <a:r>
              <a:rPr lang="zh-CN" altLang="en-US" sz="2400"/>
              <a:t>提供了大量用于单元测试的类和方法，其中最常用的是TestCase类。</a:t>
            </a: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11.2  </a:t>
            </a:r>
            <a:r>
              <a:rPr lang="zh-CN" altLang="en-US">
                <a:sym typeface="+mn-ea"/>
              </a:rPr>
              <a:t>单元测试</a:t>
            </a:r>
            <a:endParaRPr lang="zh-CN" altLang="en-US"/>
          </a:p>
        </p:txBody>
      </p:sp>
      <p:graphicFrame>
        <p:nvGraphicFramePr>
          <p:cNvPr id="0" name="表格 -1"/>
          <p:cNvGraphicFramePr/>
          <p:nvPr/>
        </p:nvGraphicFramePr>
        <p:xfrm>
          <a:off x="721360" y="1254125"/>
          <a:ext cx="10377805" cy="4405630"/>
        </p:xfrm>
        <a:graphic>
          <a:graphicData uri="http://schemas.openxmlformats.org/drawingml/2006/table">
            <a:tbl>
              <a:tblPr firstRow="1" bandRow="1">
                <a:tableStyleId>{5940675A-B579-460E-94D1-54222C63F5DA}</a:tableStyleId>
              </a:tblPr>
              <a:tblGrid>
                <a:gridCol w="2628900"/>
                <a:gridCol w="2194560"/>
                <a:gridCol w="2926080"/>
                <a:gridCol w="2628265"/>
              </a:tblGrid>
              <a:tr h="36322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方法名称</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方法名称</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200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assertEqual(a,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 ==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assertNotEqual(a,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 !=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1940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assertTrue(x)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bool(x) is True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assertFalse(x)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bool(x) is False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2131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assertIs(a,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 is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assertIsNot(a,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 is not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1940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assertIsNone(x)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x is None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assertIsNotNone(x)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x is not None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200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assertIn(a,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 in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assertNotIn(a,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 not in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29337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assertIsInstance(a,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isinstance(a,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assertNotIsInstance(a,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not isinstance(a,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2131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assertAlmostEqual(a,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round(a-b, 7) == 0</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assertNotAlmostEqual(a,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round(a-b, 7) != 0</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1940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assertGreater(a,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 &gt;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assertGreaterEqual(a,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 &gt;=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2067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assertLess(a,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 &lt;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assertLessEqual(a,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 &lt;= 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31940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assertRegex(s, r)</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r.search(s)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assertNotRegex(s, r)</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not r.search(s)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r h="640715">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setUp()</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a:noFill/>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每项测试开始之前自动调用该函数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tearDown()</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每项测试完成之后</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自动调用该函数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9050">
                      <a:solidFill>
                        <a:schemeClr val="tx1"/>
                      </a:solidFill>
                      <a:prstDash val="solid"/>
                    </a:lnL>
                    <a:lnR>
                      <a:noFill/>
                    </a:lnR>
                    <a:lnT w="19050">
                      <a:solidFill>
                        <a:schemeClr val="tx1"/>
                      </a:solidFill>
                      <a:prstDash val="solid"/>
                    </a:lnT>
                    <a:lnB w="19050">
                      <a:solidFill>
                        <a:schemeClr val="tx1"/>
                      </a:solidFill>
                      <a:prstDash val="soli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11.2  </a:t>
            </a:r>
            <a:r>
              <a:rPr lang="zh-CN" altLang="en-US">
                <a:sym typeface="+mn-ea"/>
              </a:rPr>
              <a:t>单元测试</a:t>
            </a:r>
            <a:endParaRPr lang="zh-CN" altLang="en-US"/>
          </a:p>
        </p:txBody>
      </p:sp>
      <p:sp>
        <p:nvSpPr>
          <p:cNvPr id="3" name="内容占位符 2"/>
          <p:cNvSpPr>
            <a:spLocks noGrp="1"/>
          </p:cNvSpPr>
          <p:nvPr>
            <p:ph idx="1"/>
          </p:nvPr>
        </p:nvSpPr>
        <p:spPr/>
        <p:txBody>
          <a:bodyPr/>
          <a:p>
            <a:r>
              <a:rPr lang="zh-CN" altLang="en-US" sz="2400" b="1"/>
              <a:t>示例</a:t>
            </a:r>
            <a:r>
              <a:rPr lang="en-US" altLang="zh-CN" sz="2400" b="1"/>
              <a:t>11-1</a:t>
            </a:r>
            <a:r>
              <a:rPr lang="en-US" altLang="zh-CN" sz="2400"/>
              <a:t>  </a:t>
            </a:r>
            <a:r>
              <a:rPr lang="zh-CN" altLang="en-US" sz="2400"/>
              <a:t>编写单元测试程序。</a:t>
            </a:r>
            <a:endParaRPr lang="zh-CN" altLang="en-US" sz="2400"/>
          </a:p>
          <a:p>
            <a:pPr marL="0" indent="0">
              <a:buNone/>
            </a:pPr>
            <a:endParaRPr lang="zh-CN" altLang="en-US" sz="2400"/>
          </a:p>
          <a:p>
            <a:pPr marL="0" indent="0">
              <a:buNone/>
            </a:pPr>
            <a:r>
              <a:rPr lang="zh-CN" altLang="en-US" sz="2400">
                <a:hlinkClick r:id="rId1" action="ppaction://hlinkfile"/>
              </a:rPr>
              <a:t>code\test_Stack.py</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a:t>
            </a:r>
            <a:r>
              <a:rPr lang="en-US" altLang="zh-CN"/>
              <a:t>11</a:t>
            </a:r>
            <a:r>
              <a:rPr lang="zh-CN" altLang="en-US"/>
              <a:t>章  异常处理结构与单元测试</a:t>
            </a:r>
            <a:endParaRPr lang="zh-CN" altLang="en-US"/>
          </a:p>
        </p:txBody>
      </p:sp>
      <p:sp>
        <p:nvSpPr>
          <p:cNvPr id="3" name="内容占位符 2"/>
          <p:cNvSpPr>
            <a:spLocks noGrp="1"/>
          </p:cNvSpPr>
          <p:nvPr>
            <p:ph idx="1"/>
          </p:nvPr>
        </p:nvSpPr>
        <p:spPr/>
        <p:txBody>
          <a:bodyPr>
            <a:normAutofit lnSpcReduction="20000"/>
          </a:bodyPr>
          <a:p>
            <a:pPr fontAlgn="auto">
              <a:lnSpc>
                <a:spcPct val="150000"/>
              </a:lnSpc>
              <a:spcBef>
                <a:spcPts val="0"/>
              </a:spcBef>
              <a:buFont typeface="Wingdings" panose="05000000000000000000" charset="0"/>
              <a:buChar char="§"/>
            </a:pPr>
            <a:r>
              <a:rPr lang="zh-CN" altLang="en-US" sz="2400" dirty="0">
                <a:sym typeface="+mn-ea"/>
              </a:rPr>
              <a:t>异常是指程序</a:t>
            </a:r>
            <a:r>
              <a:rPr lang="zh-CN" altLang="en-US" sz="2400" dirty="0">
                <a:solidFill>
                  <a:srgbClr val="FF0000"/>
                </a:solidFill>
                <a:sym typeface="+mn-ea"/>
              </a:rPr>
              <a:t>运行时</a:t>
            </a:r>
            <a:r>
              <a:rPr lang="zh-CN" altLang="en-US" sz="2400" dirty="0">
                <a:sym typeface="+mn-ea"/>
              </a:rPr>
              <a:t>引发的错误，引发错误的原因有很多，例如</a:t>
            </a:r>
            <a:r>
              <a:rPr lang="zh-CN" altLang="en-US" sz="2400" dirty="0">
                <a:solidFill>
                  <a:srgbClr val="FF0000"/>
                </a:solidFill>
                <a:sym typeface="+mn-ea"/>
              </a:rPr>
              <a:t>除零</a:t>
            </a:r>
            <a:r>
              <a:rPr lang="zh-CN" altLang="en-US" sz="2400" dirty="0">
                <a:sym typeface="+mn-ea"/>
              </a:rPr>
              <a:t>、</a:t>
            </a:r>
            <a:r>
              <a:rPr lang="zh-CN" altLang="en-US" sz="2400" dirty="0">
                <a:solidFill>
                  <a:srgbClr val="FF0000"/>
                </a:solidFill>
                <a:sym typeface="+mn-ea"/>
              </a:rPr>
              <a:t>下标越界</a:t>
            </a:r>
            <a:r>
              <a:rPr lang="zh-CN" altLang="en-US" sz="2400" dirty="0">
                <a:sym typeface="+mn-ea"/>
              </a:rPr>
              <a:t>、</a:t>
            </a:r>
            <a:r>
              <a:rPr lang="zh-CN" altLang="en-US" sz="2400" dirty="0">
                <a:solidFill>
                  <a:srgbClr val="FF0000"/>
                </a:solidFill>
                <a:sym typeface="+mn-ea"/>
              </a:rPr>
              <a:t>文件不存在</a:t>
            </a:r>
            <a:r>
              <a:rPr lang="zh-CN" altLang="en-US" sz="2400" dirty="0">
                <a:sym typeface="+mn-ea"/>
              </a:rPr>
              <a:t>、</a:t>
            </a:r>
            <a:r>
              <a:rPr lang="zh-CN" altLang="en-US" sz="2400" dirty="0">
                <a:solidFill>
                  <a:srgbClr val="FF0000"/>
                </a:solidFill>
                <a:sym typeface="+mn-ea"/>
              </a:rPr>
              <a:t>网络异常</a:t>
            </a:r>
            <a:r>
              <a:rPr lang="zh-CN" altLang="en-US" sz="2400" dirty="0">
                <a:sym typeface="+mn-ea"/>
              </a:rPr>
              <a:t>、</a:t>
            </a:r>
            <a:r>
              <a:rPr lang="zh-CN" altLang="en-US" sz="2400" dirty="0">
                <a:solidFill>
                  <a:srgbClr val="FF0000"/>
                </a:solidFill>
                <a:sym typeface="+mn-ea"/>
              </a:rPr>
              <a:t>类型错误</a:t>
            </a:r>
            <a:r>
              <a:rPr lang="zh-CN" altLang="en-US" sz="2400" dirty="0">
                <a:sym typeface="+mn-ea"/>
              </a:rPr>
              <a:t>、</a:t>
            </a:r>
            <a:r>
              <a:rPr lang="zh-CN" altLang="en-US" sz="2400" dirty="0">
                <a:solidFill>
                  <a:srgbClr val="FF0000"/>
                </a:solidFill>
                <a:sym typeface="+mn-ea"/>
              </a:rPr>
              <a:t>名字错误</a:t>
            </a:r>
            <a:r>
              <a:rPr lang="zh-CN" altLang="en-US" sz="2400" dirty="0">
                <a:sym typeface="+mn-ea"/>
              </a:rPr>
              <a:t>、</a:t>
            </a:r>
            <a:r>
              <a:rPr lang="zh-CN" altLang="en-US" sz="2400" dirty="0">
                <a:solidFill>
                  <a:srgbClr val="FF0000"/>
                </a:solidFill>
                <a:sym typeface="+mn-ea"/>
              </a:rPr>
              <a:t>字典键错误</a:t>
            </a:r>
            <a:r>
              <a:rPr lang="zh-CN" altLang="en-US" sz="2400" dirty="0">
                <a:sym typeface="+mn-ea"/>
              </a:rPr>
              <a:t>、</a:t>
            </a:r>
            <a:r>
              <a:rPr lang="zh-CN" altLang="en-US" sz="2400" dirty="0">
                <a:solidFill>
                  <a:srgbClr val="FF0000"/>
                </a:solidFill>
                <a:sym typeface="+mn-ea"/>
              </a:rPr>
              <a:t>磁盘空间不足</a:t>
            </a:r>
            <a:r>
              <a:rPr lang="zh-CN" altLang="en-US" sz="2400" dirty="0">
                <a:sym typeface="+mn-ea"/>
              </a:rPr>
              <a:t>，等等。</a:t>
            </a:r>
            <a:endParaRPr lang="zh-CN" altLang="en-US" sz="2400" dirty="0"/>
          </a:p>
          <a:p>
            <a:pPr fontAlgn="auto">
              <a:lnSpc>
                <a:spcPct val="150000"/>
              </a:lnSpc>
              <a:spcBef>
                <a:spcPts val="0"/>
              </a:spcBef>
              <a:buFont typeface="Wingdings" panose="05000000000000000000" charset="0"/>
              <a:buChar char="§"/>
            </a:pPr>
            <a:r>
              <a:rPr lang="zh-CN" altLang="en-US" sz="2400" dirty="0">
                <a:sym typeface="+mn-ea"/>
              </a:rPr>
              <a:t>如果这些错误得不到正确的处理将会导致程序终止运行，而合理地使用异常处理结构可以使得程序更加</a:t>
            </a:r>
            <a:r>
              <a:rPr lang="zh-CN" altLang="en-US" sz="2400" dirty="0">
                <a:solidFill>
                  <a:srgbClr val="FF0000"/>
                </a:solidFill>
                <a:sym typeface="+mn-ea"/>
              </a:rPr>
              <a:t>健壮</a:t>
            </a:r>
            <a:r>
              <a:rPr lang="zh-CN" altLang="en-US" sz="2400" dirty="0">
                <a:sym typeface="+mn-ea"/>
              </a:rPr>
              <a:t>，具有更强的</a:t>
            </a:r>
            <a:r>
              <a:rPr lang="zh-CN" altLang="en-US" sz="2400" dirty="0">
                <a:solidFill>
                  <a:srgbClr val="FF0000"/>
                </a:solidFill>
                <a:sym typeface="+mn-ea"/>
              </a:rPr>
              <a:t>容错性</a:t>
            </a:r>
            <a:r>
              <a:rPr lang="zh-CN" altLang="en-US" sz="2400" dirty="0">
                <a:sym typeface="+mn-ea"/>
              </a:rPr>
              <a:t>，不会因为用户不小心的错误输入或其他运行时原因而造成程序终止。也可以使用异常处理结构为用户提供更加</a:t>
            </a:r>
            <a:r>
              <a:rPr lang="zh-CN" altLang="en-US" sz="2400" dirty="0">
                <a:solidFill>
                  <a:srgbClr val="FF0000"/>
                </a:solidFill>
                <a:sym typeface="+mn-ea"/>
              </a:rPr>
              <a:t>友好的提示</a:t>
            </a:r>
            <a:r>
              <a:rPr lang="zh-CN" altLang="en-US" sz="2400" dirty="0">
                <a:sym typeface="+mn-ea"/>
              </a:rPr>
              <a:t>。</a:t>
            </a:r>
            <a:endParaRPr lang="zh-CN" altLang="en-US" sz="2400" dirty="0"/>
          </a:p>
          <a:p>
            <a:pPr fontAlgn="auto">
              <a:lnSpc>
                <a:spcPct val="150000"/>
              </a:lnSpc>
              <a:spcBef>
                <a:spcPts val="0"/>
              </a:spcBef>
              <a:buFont typeface="Wingdings" panose="05000000000000000000" charset="0"/>
              <a:buChar char="§"/>
            </a:pPr>
            <a:r>
              <a:rPr lang="zh-CN" altLang="en-US" sz="2400" dirty="0">
                <a:sym typeface="+mn-ea"/>
              </a:rPr>
              <a:t>程序出现异常或错误之后是否能够调试程序并快速定位和解决存在的问题也是程序员综合水平和能力的重要体现方式之一。</a:t>
            </a:r>
            <a:endParaRPr lang="zh-C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11.1.1  </a:t>
            </a:r>
            <a:r>
              <a:rPr lang="zh-CN" altLang="en-US">
                <a:sym typeface="+mn-ea"/>
              </a:rPr>
              <a:t>异常的概念与表现形式</a:t>
            </a:r>
            <a:endParaRPr lang="zh-CN" altLang="en-US"/>
          </a:p>
        </p:txBody>
      </p:sp>
      <p:sp>
        <p:nvSpPr>
          <p:cNvPr id="3" name="内容占位符 2"/>
          <p:cNvSpPr>
            <a:spLocks noGrp="1"/>
          </p:cNvSpPr>
          <p:nvPr>
            <p:ph idx="1"/>
          </p:nvPr>
        </p:nvSpPr>
        <p:spPr/>
        <p:txBody>
          <a:bodyPr>
            <a:normAutofit lnSpcReduction="10000"/>
          </a:bodyPr>
          <a:p>
            <a:pPr fontAlgn="auto">
              <a:lnSpc>
                <a:spcPct val="150000"/>
              </a:lnSpc>
            </a:pPr>
            <a:r>
              <a:rPr lang="zh-CN" altLang="en-US" sz="2400"/>
              <a:t>当程序执行过程中出现错误时Python会自动引发异常，程序员也可以通过raise语句显式地引发异常。</a:t>
            </a:r>
            <a:endParaRPr lang="zh-CN" altLang="en-US" sz="2400"/>
          </a:p>
          <a:p>
            <a:pPr fontAlgn="auto">
              <a:lnSpc>
                <a:spcPct val="150000"/>
              </a:lnSpc>
            </a:pPr>
            <a:r>
              <a:rPr lang="zh-CN" altLang="en-US" sz="2400"/>
              <a:t>异常处理是因为程序执行过程中由于输入不合法导致程序出错而在正常控制流之外采取的行为。</a:t>
            </a:r>
            <a:endParaRPr lang="zh-CN" altLang="en-US" sz="2400"/>
          </a:p>
          <a:p>
            <a:pPr fontAlgn="auto">
              <a:lnSpc>
                <a:spcPct val="150000"/>
              </a:lnSpc>
            </a:pPr>
            <a:r>
              <a:rPr lang="zh-CN" altLang="en-US" sz="2400"/>
              <a:t>严格来说，语法错误和逻辑错误不属于异常，但有些语法错误往往会导致异常，例如由于大小写拼写错误而试图访问不存在的对象，或者试图访问不存在的文件，等等。当Python检测到一个错误时，解释器就会指出当前程序流已经无法再继续执行下去，这时候就出现了异常。</a:t>
            </a:r>
            <a:endParaRPr lang="zh-CN"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11.1.1  </a:t>
            </a:r>
            <a:r>
              <a:rPr lang="zh-CN" altLang="en-US"/>
              <a:t>异常的概念与表现形式</a:t>
            </a:r>
            <a:endParaRPr lang="zh-CN" altLang="en-US"/>
          </a:p>
        </p:txBody>
      </p:sp>
      <p:sp>
        <p:nvSpPr>
          <p:cNvPr id="3" name="内容占位符 2"/>
          <p:cNvSpPr>
            <a:spLocks noGrp="1"/>
          </p:cNvSpPr>
          <p:nvPr>
            <p:ph idx="1"/>
          </p:nvPr>
        </p:nvSpPr>
        <p:spPr>
          <a:xfrm>
            <a:off x="838200" y="1321435"/>
            <a:ext cx="10515600" cy="5305425"/>
          </a:xfrm>
        </p:spPr>
        <p:txBody>
          <a:bodyPr>
            <a:normAutofit/>
          </a:bodyPr>
          <a:p>
            <a:pPr marL="360045" indent="-346710" fontAlgn="auto">
              <a:lnSpc>
                <a:spcPct val="100000"/>
              </a:lnSpc>
              <a:spcBef>
                <a:spcPts val="0"/>
              </a:spcBef>
            </a:pPr>
            <a:r>
              <a:rPr lang="zh-CN" altLang="en-US" sz="2400"/>
              <a:t>异常表现形式：</a:t>
            </a:r>
            <a:endParaRPr lang="zh-CN" altLang="en-US" sz="2400"/>
          </a:p>
          <a:p>
            <a:pPr marL="0" indent="0" fontAlgn="auto">
              <a:lnSpc>
                <a:spcPct val="100000"/>
              </a:lnSpc>
              <a:spcBef>
                <a:spcPts val="0"/>
              </a:spcBef>
              <a:buNone/>
            </a:pPr>
            <a:r>
              <a:rPr lang="zh-CN" altLang="en-US" sz="1800">
                <a:latin typeface="Consolas" panose="020B0609020204030204" charset="0"/>
              </a:rPr>
              <a:t>&gt;&gt;&gt; 2 / 0                         #除0错误</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Traceback (most recent call last):</a:t>
            </a:r>
            <a:endParaRPr lang="zh-CN" altLang="en-US" sz="1800">
              <a:solidFill>
                <a:srgbClr val="FF0000"/>
              </a:solidFill>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  File "&lt;pyshell#9&gt;", line 1, in &lt;module&gt;</a:t>
            </a:r>
            <a:endParaRPr lang="zh-CN" altLang="en-US" sz="1800">
              <a:solidFill>
                <a:srgbClr val="FF0000"/>
              </a:solidFill>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    2 / 0</a:t>
            </a:r>
            <a:endParaRPr lang="zh-CN" altLang="en-US" sz="1800">
              <a:solidFill>
                <a:srgbClr val="FF0000"/>
              </a:solidFill>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ZeroDivisionError: division by zero</a:t>
            </a:r>
            <a:endParaRPr lang="zh-CN" altLang="en-US" sz="1800">
              <a:solidFill>
                <a:srgbClr val="FF000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'a' + 2                       #操作数类型不支持，略去异常的详细信息</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TypeError: Can't convert 'int' object to str implicitly</a:t>
            </a:r>
            <a:endParaRPr lang="zh-CN" altLang="en-US" sz="1800">
              <a:solidFill>
                <a:srgbClr val="FF000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{3, 4, 5} * 3                 #操作数类型不支持</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TypeError: unsupported operand type(s) for *: 'set' and 'int'</a:t>
            </a:r>
            <a:endParaRPr lang="zh-CN" altLang="en-US" sz="1800">
              <a:solidFill>
                <a:srgbClr val="FF000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print(testStr)                #变量名不存在</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NameError: name 'testStr' is not defined</a:t>
            </a:r>
            <a:endParaRPr lang="zh-CN" altLang="en-US" sz="1800">
              <a:solidFill>
                <a:srgbClr val="FF000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fp = open(r'D:\test.data', 'rb')   #文件不存在</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FileNotFoundError: [Errno 2] No such file or directory: 'D:\\test.data'</a:t>
            </a:r>
            <a:endParaRPr lang="zh-CN" altLang="en-US" sz="1800">
              <a:solidFill>
                <a:srgbClr val="FF000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len(3)                        #参数类型不匹配</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TypeError: object of type 'int' has no len()</a:t>
            </a:r>
            <a:endParaRPr lang="zh-CN" altLang="en-US" sz="1800">
              <a:solidFill>
                <a:srgbClr val="FF0000"/>
              </a:solidFill>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&gt;&gt;&gt; list(3)                       #参数类型不匹配</a:t>
            </a:r>
            <a:endParaRPr lang="zh-CN" altLang="en-US" sz="1800">
              <a:latin typeface="Consolas" panose="020B0609020204030204" charset="0"/>
            </a:endParaRPr>
          </a:p>
          <a:p>
            <a:pPr marL="0" indent="0" fontAlgn="auto">
              <a:lnSpc>
                <a:spcPct val="100000"/>
              </a:lnSpc>
              <a:spcBef>
                <a:spcPts val="0"/>
              </a:spcBef>
              <a:buNone/>
            </a:pPr>
            <a:r>
              <a:rPr lang="zh-CN" altLang="en-US" sz="1800">
                <a:solidFill>
                  <a:srgbClr val="FF0000"/>
                </a:solidFill>
                <a:latin typeface="Consolas" panose="020B0609020204030204" charset="0"/>
              </a:rPr>
              <a:t>TypeError: 'int' object is not iterable</a:t>
            </a:r>
            <a:endParaRPr lang="zh-CN" altLang="en-US" sz="1800">
              <a:solidFill>
                <a:srgbClr val="FF0000"/>
              </a:solidFill>
              <a:latin typeface="Consolas" panose="020B0609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11.1.2  Python</a:t>
            </a:r>
            <a:r>
              <a:rPr lang="zh-CN" altLang="en-US"/>
              <a:t>内置异常类层次结构</a:t>
            </a:r>
            <a:endParaRPr lang="zh-CN" altLang="en-US"/>
          </a:p>
        </p:txBody>
      </p:sp>
      <p:pic>
        <p:nvPicPr>
          <p:cNvPr id="30722" name="图片 2"/>
          <p:cNvPicPr>
            <a:picLocks noChangeAspect="1"/>
          </p:cNvPicPr>
          <p:nvPr/>
        </p:nvPicPr>
        <p:blipFill>
          <a:blip r:embed="rId1"/>
          <a:stretch>
            <a:fillRect/>
          </a:stretch>
        </p:blipFill>
        <p:spPr>
          <a:xfrm>
            <a:off x="965200" y="1221105"/>
            <a:ext cx="2700020" cy="5441950"/>
          </a:xfrm>
          <a:prstGeom prst="rect">
            <a:avLst/>
          </a:prstGeom>
          <a:noFill/>
          <a:ln w="9525">
            <a:solidFill>
              <a:schemeClr val="accent1"/>
            </a:solidFill>
          </a:ln>
        </p:spPr>
      </p:pic>
      <p:pic>
        <p:nvPicPr>
          <p:cNvPr id="30723" name="图片 3"/>
          <p:cNvPicPr>
            <a:picLocks noChangeAspect="1"/>
          </p:cNvPicPr>
          <p:nvPr/>
        </p:nvPicPr>
        <p:blipFill>
          <a:blip r:embed="rId2"/>
          <a:stretch>
            <a:fillRect/>
          </a:stretch>
        </p:blipFill>
        <p:spPr>
          <a:xfrm>
            <a:off x="3828415" y="1192530"/>
            <a:ext cx="3019425" cy="5470525"/>
          </a:xfrm>
          <a:prstGeom prst="rect">
            <a:avLst/>
          </a:prstGeom>
          <a:noFill/>
          <a:ln w="9525">
            <a:solidFill>
              <a:schemeClr val="accent1"/>
            </a:solidFill>
          </a:ln>
        </p:spPr>
      </p:pic>
      <p:pic>
        <p:nvPicPr>
          <p:cNvPr id="30724" name="图片 4"/>
          <p:cNvPicPr>
            <a:picLocks noChangeAspect="1"/>
          </p:cNvPicPr>
          <p:nvPr/>
        </p:nvPicPr>
        <p:blipFill>
          <a:blip r:embed="rId3"/>
          <a:stretch>
            <a:fillRect/>
          </a:stretch>
        </p:blipFill>
        <p:spPr>
          <a:xfrm>
            <a:off x="7104380" y="1192530"/>
            <a:ext cx="2877185" cy="5469890"/>
          </a:xfrm>
          <a:prstGeom prst="rect">
            <a:avLst/>
          </a:prstGeom>
          <a:noFill/>
          <a:ln w="9525">
            <a:solidFill>
              <a:schemeClr val="accent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11.1.3  </a:t>
            </a:r>
            <a:r>
              <a:rPr lang="zh-CN" altLang="en-US"/>
              <a:t>异常处理结构</a:t>
            </a:r>
            <a:endParaRPr lang="zh-CN" altLang="en-US"/>
          </a:p>
        </p:txBody>
      </p:sp>
      <p:sp>
        <p:nvSpPr>
          <p:cNvPr id="3" name="内容占位符 2"/>
          <p:cNvSpPr>
            <a:spLocks noGrp="1"/>
          </p:cNvSpPr>
          <p:nvPr>
            <p:ph idx="1"/>
          </p:nvPr>
        </p:nvSpPr>
        <p:spPr/>
        <p:txBody>
          <a:bodyPr>
            <a:normAutofit lnSpcReduction="10000"/>
          </a:bodyPr>
          <a:p>
            <a:pPr marL="0" indent="0" fontAlgn="auto">
              <a:lnSpc>
                <a:spcPct val="100000"/>
              </a:lnSpc>
              <a:spcBef>
                <a:spcPts val="0"/>
              </a:spcBef>
              <a:buNone/>
            </a:pPr>
            <a:r>
              <a:rPr lang="zh-CN" altLang="en-US" sz="2400"/>
              <a:t>（1）try...except...</a:t>
            </a:r>
            <a:endParaRPr lang="zh-CN" altLang="en-US" sz="2400"/>
          </a:p>
          <a:p>
            <a:pPr fontAlgn="auto">
              <a:lnSpc>
                <a:spcPct val="100000"/>
              </a:lnSpc>
              <a:spcBef>
                <a:spcPts val="0"/>
              </a:spcBef>
            </a:pPr>
            <a:r>
              <a:rPr lang="zh-CN" altLang="en-US" sz="2400"/>
              <a:t>其中try子句中的代码块包含可能会引发异常的语句，而except子句则用来捕捉相应的异常。</a:t>
            </a:r>
            <a:endParaRPr lang="zh-CN" altLang="en-US" sz="2400"/>
          </a:p>
          <a:p>
            <a:pPr fontAlgn="auto">
              <a:lnSpc>
                <a:spcPct val="100000"/>
              </a:lnSpc>
              <a:spcBef>
                <a:spcPts val="0"/>
              </a:spcBef>
            </a:pPr>
            <a:r>
              <a:rPr lang="zh-CN" altLang="en-US" sz="2400"/>
              <a:t>如果try子句中的代码引发异常并被except子句捕捉，就执行except子句的代码块；</a:t>
            </a:r>
            <a:endParaRPr lang="zh-CN" altLang="en-US" sz="2400"/>
          </a:p>
          <a:p>
            <a:pPr fontAlgn="auto">
              <a:lnSpc>
                <a:spcPct val="100000"/>
              </a:lnSpc>
              <a:spcBef>
                <a:spcPts val="0"/>
              </a:spcBef>
            </a:pPr>
            <a:r>
              <a:rPr lang="zh-CN" altLang="en-US" sz="2400"/>
              <a:t>如果try中的代码块没有出现异常就继续往下执行异常处理结构后面的代码；</a:t>
            </a:r>
            <a:endParaRPr lang="zh-CN" altLang="en-US" sz="2400"/>
          </a:p>
          <a:p>
            <a:pPr fontAlgn="auto">
              <a:lnSpc>
                <a:spcPct val="100000"/>
              </a:lnSpc>
              <a:spcBef>
                <a:spcPts val="0"/>
              </a:spcBef>
            </a:pPr>
            <a:r>
              <a:rPr lang="zh-CN" altLang="en-US" sz="2400"/>
              <a:t>如果出现异常但没有被except捕获，继续往外层抛出，如果所有层都没有捕获并处理该异常，程序崩溃并将该异常呈现给最终用户。</a:t>
            </a:r>
            <a:endParaRPr lang="zh-CN" altLang="en-US" sz="2400"/>
          </a:p>
          <a:p>
            <a:pPr fontAlgn="auto">
              <a:lnSpc>
                <a:spcPct val="100000"/>
              </a:lnSpc>
              <a:spcBef>
                <a:spcPts val="0"/>
              </a:spcBef>
            </a:pPr>
            <a:r>
              <a:rPr lang="zh-CN" altLang="en-US" sz="2400"/>
              <a:t>该结构语法如下：</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try:</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#可能会引发异常的代码，先执行一下试试</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except Exception[ as reason]:</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#如果try中的代码抛出异常并被except捕捉，就执行这里的代码</a:t>
            </a:r>
            <a:endParaRPr lang="zh-CN" altLang="en-US" sz="2000">
              <a:latin typeface="Consolas" panose="020B0609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11.1.3  </a:t>
            </a:r>
            <a:r>
              <a:rPr lang="zh-CN" altLang="en-US">
                <a:sym typeface="+mn-ea"/>
              </a:rPr>
              <a:t>异常处理结构</a:t>
            </a:r>
            <a:endParaRPr lang="zh-CN" altLang="en-US"/>
          </a:p>
        </p:txBody>
      </p:sp>
      <p:sp>
        <p:nvSpPr>
          <p:cNvPr id="3" name="内容占位符 2"/>
          <p:cNvSpPr>
            <a:spLocks noGrp="1"/>
          </p:cNvSpPr>
          <p:nvPr>
            <p:ph idx="1"/>
          </p:nvPr>
        </p:nvSpPr>
        <p:spPr/>
        <p:txBody>
          <a:bodyPr>
            <a:normAutofit/>
          </a:bodyPr>
          <a:p>
            <a:pPr marL="0" indent="0">
              <a:buNone/>
            </a:pPr>
            <a:r>
              <a:rPr lang="zh-CN" altLang="en-US" sz="2400"/>
              <a:t>（2）try...except...else...</a:t>
            </a:r>
            <a:endParaRPr lang="zh-CN" altLang="en-US" sz="2400"/>
          </a:p>
          <a:p>
            <a:r>
              <a:rPr lang="zh-CN" altLang="en-US" sz="2400"/>
              <a:t>如果try中的代码抛出了异常并且被except语句捕捉则执行相应的异常处理代码，这种情况下就不会执行else中的代码；</a:t>
            </a:r>
            <a:endParaRPr lang="zh-CN" altLang="en-US" sz="2400"/>
          </a:p>
          <a:p>
            <a:r>
              <a:rPr lang="zh-CN" altLang="en-US" sz="2400"/>
              <a:t>如果try中的代码没有引发异常，则执行else块的代码。</a:t>
            </a:r>
            <a:endParaRPr lang="zh-CN" altLang="en-US" sz="2400"/>
          </a:p>
          <a:p>
            <a:r>
              <a:rPr lang="zh-CN" altLang="en-US" sz="2400"/>
              <a:t>该结构的语法如下：</a:t>
            </a:r>
            <a:endParaRPr lang="zh-CN" altLang="en-US" sz="2400"/>
          </a:p>
          <a:p>
            <a:pPr marL="0" indent="0">
              <a:buNone/>
            </a:pPr>
            <a:r>
              <a:rPr lang="zh-CN" altLang="en-US" sz="2000">
                <a:latin typeface="Consolas" panose="020B0609020204030204" charset="0"/>
              </a:rPr>
              <a:t>try:</a:t>
            </a:r>
            <a:endParaRPr lang="zh-CN" altLang="en-US" sz="2000">
              <a:latin typeface="Consolas" panose="020B0609020204030204" charset="0"/>
            </a:endParaRPr>
          </a:p>
          <a:p>
            <a:pPr marL="0" indent="0">
              <a:buNone/>
            </a:pPr>
            <a:r>
              <a:rPr lang="zh-CN" altLang="en-US" sz="2000">
                <a:latin typeface="Consolas" panose="020B0609020204030204" charset="0"/>
              </a:rPr>
              <a:t>    #可能会引发异常的代码</a:t>
            </a:r>
            <a:endParaRPr lang="zh-CN" altLang="en-US" sz="2000">
              <a:latin typeface="Consolas" panose="020B0609020204030204" charset="0"/>
            </a:endParaRPr>
          </a:p>
          <a:p>
            <a:pPr marL="0" indent="0">
              <a:buNone/>
            </a:pPr>
            <a:r>
              <a:rPr lang="zh-CN" altLang="en-US" sz="2000">
                <a:latin typeface="Consolas" panose="020B0609020204030204" charset="0"/>
              </a:rPr>
              <a:t>except Exception [ as reason]:</a:t>
            </a:r>
            <a:endParaRPr lang="zh-CN" altLang="en-US" sz="2000">
              <a:latin typeface="Consolas" panose="020B0609020204030204" charset="0"/>
            </a:endParaRPr>
          </a:p>
          <a:p>
            <a:pPr marL="0" indent="0">
              <a:buNone/>
            </a:pPr>
            <a:r>
              <a:rPr lang="zh-CN" altLang="en-US" sz="2000">
                <a:latin typeface="Consolas" panose="020B0609020204030204" charset="0"/>
              </a:rPr>
              <a:t>    #用来处理异常的代码</a:t>
            </a:r>
            <a:endParaRPr lang="zh-CN" altLang="en-US" sz="2000">
              <a:latin typeface="Consolas" panose="020B0609020204030204" charset="0"/>
            </a:endParaRPr>
          </a:p>
          <a:p>
            <a:pPr marL="0" indent="0">
              <a:buNone/>
            </a:pPr>
            <a:r>
              <a:rPr lang="zh-CN" altLang="en-US" sz="2000">
                <a:latin typeface="Consolas" panose="020B0609020204030204" charset="0"/>
              </a:rPr>
              <a:t>else:</a:t>
            </a:r>
            <a:endParaRPr lang="zh-CN" altLang="en-US" sz="2000">
              <a:latin typeface="Consolas" panose="020B0609020204030204" charset="0"/>
            </a:endParaRPr>
          </a:p>
          <a:p>
            <a:pPr marL="0" indent="0">
              <a:buNone/>
            </a:pPr>
            <a:r>
              <a:rPr lang="zh-CN" altLang="en-US" sz="2000">
                <a:latin typeface="Consolas" panose="020B0609020204030204" charset="0"/>
              </a:rPr>
              <a:t>    #如果try子句中的代码没有引发异常，就继续执行这里的代码</a:t>
            </a:r>
            <a:endParaRPr lang="zh-CN" altLang="en-US" sz="2000">
              <a:latin typeface="Consolas" panose="020B0609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11.1.3  </a:t>
            </a:r>
            <a:r>
              <a:rPr lang="zh-CN" altLang="en-US">
                <a:sym typeface="+mn-ea"/>
              </a:rPr>
              <a:t>异常处理结构</a:t>
            </a:r>
            <a:endParaRPr lang="zh-CN" altLang="en-US"/>
          </a:p>
        </p:txBody>
      </p:sp>
      <p:sp>
        <p:nvSpPr>
          <p:cNvPr id="3" name="内容占位符 2"/>
          <p:cNvSpPr>
            <a:spLocks noGrp="1"/>
          </p:cNvSpPr>
          <p:nvPr>
            <p:ph idx="1"/>
          </p:nvPr>
        </p:nvSpPr>
        <p:spPr/>
        <p:txBody>
          <a:bodyPr>
            <a:normAutofit/>
          </a:bodyPr>
          <a:p>
            <a:pPr marL="0" indent="0">
              <a:buNone/>
            </a:pPr>
            <a:r>
              <a:rPr lang="zh-CN" altLang="en-US" sz="2400"/>
              <a:t>（3）try...except...finally...</a:t>
            </a:r>
            <a:endParaRPr lang="zh-CN" altLang="en-US" sz="2400"/>
          </a:p>
          <a:p>
            <a:r>
              <a:rPr lang="zh-CN" altLang="en-US" sz="2400"/>
              <a:t>在这种结构中，无论try中的代码是否发生异常，也不管抛出的异常有没有被except语句捕获，</a:t>
            </a:r>
            <a:r>
              <a:rPr lang="zh-CN" altLang="en-US" sz="2400">
                <a:solidFill>
                  <a:srgbClr val="FF0000"/>
                </a:solidFill>
              </a:rPr>
              <a:t>finally子句中的代码总是会得到执行</a:t>
            </a:r>
            <a:r>
              <a:rPr lang="zh-CN" altLang="en-US" sz="2400"/>
              <a:t>。该结构语法为：</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try:</a:t>
            </a:r>
            <a:endParaRPr lang="zh-CN" altLang="en-US" sz="2000">
              <a:latin typeface="Consolas" panose="020B0609020204030204" charset="0"/>
            </a:endParaRPr>
          </a:p>
          <a:p>
            <a:pPr marL="0" indent="0">
              <a:buNone/>
            </a:pPr>
            <a:r>
              <a:rPr lang="zh-CN" altLang="en-US" sz="2000">
                <a:latin typeface="Consolas" panose="020B0609020204030204" charset="0"/>
              </a:rPr>
              <a:t>    #可能会引发异常的代码</a:t>
            </a:r>
            <a:endParaRPr lang="zh-CN" altLang="en-US" sz="2000">
              <a:latin typeface="Consolas" panose="020B0609020204030204" charset="0"/>
            </a:endParaRPr>
          </a:p>
          <a:p>
            <a:pPr marL="0" indent="0">
              <a:buNone/>
            </a:pPr>
            <a:r>
              <a:rPr lang="zh-CN" altLang="en-US" sz="2000">
                <a:latin typeface="Consolas" panose="020B0609020204030204" charset="0"/>
              </a:rPr>
              <a:t>except Exception [ as reason]:</a:t>
            </a:r>
            <a:endParaRPr lang="zh-CN" altLang="en-US" sz="2000">
              <a:latin typeface="Consolas" panose="020B0609020204030204" charset="0"/>
            </a:endParaRPr>
          </a:p>
          <a:p>
            <a:pPr marL="0" indent="0">
              <a:buNone/>
            </a:pPr>
            <a:r>
              <a:rPr lang="zh-CN" altLang="en-US" sz="2000">
                <a:latin typeface="Consolas" panose="020B0609020204030204" charset="0"/>
              </a:rPr>
              <a:t>    #处理异常的代码</a:t>
            </a:r>
            <a:endParaRPr lang="zh-CN" altLang="en-US" sz="2000">
              <a:latin typeface="Consolas" panose="020B0609020204030204" charset="0"/>
            </a:endParaRPr>
          </a:p>
          <a:p>
            <a:pPr marL="0" indent="0">
              <a:buNone/>
            </a:pPr>
            <a:r>
              <a:rPr lang="zh-CN" altLang="en-US" sz="2000">
                <a:latin typeface="Consolas" panose="020B0609020204030204" charset="0"/>
              </a:rPr>
              <a:t>finally:</a:t>
            </a:r>
            <a:endParaRPr lang="zh-CN" altLang="en-US" sz="2000">
              <a:latin typeface="Consolas" panose="020B0609020204030204" charset="0"/>
            </a:endParaRPr>
          </a:p>
          <a:p>
            <a:pPr marL="0" indent="0">
              <a:buNone/>
            </a:pPr>
            <a:r>
              <a:rPr lang="zh-CN" altLang="en-US" sz="2000">
                <a:latin typeface="Consolas" panose="020B0609020204030204" charset="0"/>
              </a:rPr>
              <a:t>    #无论try子句中的代码是否引发异常，都会执行这里的代码</a:t>
            </a:r>
            <a:endParaRPr lang="zh-CN" altLang="en-US" sz="2000">
              <a:latin typeface="Consolas" panose="020B0609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11.1.3  </a:t>
            </a:r>
            <a:r>
              <a:rPr lang="zh-CN" altLang="en-US">
                <a:sym typeface="+mn-ea"/>
              </a:rPr>
              <a:t>异常处理结构</a:t>
            </a:r>
            <a:endParaRPr lang="zh-CN" altLang="en-US"/>
          </a:p>
        </p:txBody>
      </p:sp>
      <p:sp>
        <p:nvSpPr>
          <p:cNvPr id="3" name="内容占位符 2"/>
          <p:cNvSpPr>
            <a:spLocks noGrp="1"/>
          </p:cNvSpPr>
          <p:nvPr>
            <p:ph idx="1"/>
          </p:nvPr>
        </p:nvSpPr>
        <p:spPr>
          <a:xfrm>
            <a:off x="838200" y="1321435"/>
            <a:ext cx="10515600" cy="5035550"/>
          </a:xfrm>
        </p:spPr>
        <p:txBody>
          <a:bodyPr>
            <a:normAutofit/>
          </a:bodyPr>
          <a:p>
            <a:pPr marL="0" indent="0" fontAlgn="auto">
              <a:lnSpc>
                <a:spcPct val="100000"/>
              </a:lnSpc>
              <a:spcBef>
                <a:spcPts val="0"/>
              </a:spcBef>
              <a:buNone/>
            </a:pPr>
            <a:r>
              <a:rPr lang="zh-CN" altLang="en-US" sz="2400"/>
              <a:t>（4）可以捕捉多种异常的异常处理结构</a:t>
            </a:r>
            <a:endParaRPr lang="zh-CN" altLang="en-US" sz="2400"/>
          </a:p>
          <a:p>
            <a:pPr fontAlgn="auto">
              <a:lnSpc>
                <a:spcPct val="100000"/>
              </a:lnSpc>
              <a:spcBef>
                <a:spcPts val="0"/>
              </a:spcBef>
            </a:pPr>
            <a:r>
              <a:rPr lang="zh-CN" altLang="en-US" sz="2400"/>
              <a:t>一旦try子句中的代码抛出了异常，就</a:t>
            </a:r>
            <a:r>
              <a:rPr lang="zh-CN" altLang="en-US" sz="2400">
                <a:solidFill>
                  <a:srgbClr val="FF0000"/>
                </a:solidFill>
              </a:rPr>
              <a:t>按顺序依次检查</a:t>
            </a:r>
            <a:r>
              <a:rPr lang="zh-CN" altLang="en-US" sz="2400"/>
              <a:t>与哪一个except子句匹配，</a:t>
            </a:r>
            <a:r>
              <a:rPr lang="zh-CN" altLang="en-US" sz="2400">
                <a:solidFill>
                  <a:srgbClr val="FF0000"/>
                </a:solidFill>
              </a:rPr>
              <a:t>如果某个except捕捉到了异常，其他的except子句将不会再尝试捕捉异常</a:t>
            </a:r>
            <a:r>
              <a:rPr lang="zh-CN" altLang="en-US" sz="2400"/>
              <a:t>。该结构类似于多分支选择结构，语法格式为：</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try:</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#可能会引发异常的代码</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except Exception1:</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#处理异常类型1的代码</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except Exception2:</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#处理异常类型2的代码</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except Exception3: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#处理异常类型3的代码</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a:t>
            </a:r>
            <a:endParaRPr lang="zh-CN" altLang="en-US" sz="2000">
              <a:latin typeface="Consolas" panose="020B060902020403020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4442</Words>
  <Application>WPS Presentation</Application>
  <PresentationFormat>宽屏</PresentationFormat>
  <Paragraphs>267</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Wingdings</vt:lpstr>
      <vt:lpstr>Consolas</vt:lpstr>
      <vt:lpstr>Calibri Light</vt:lpstr>
      <vt:lpstr>Calibri</vt:lpstr>
      <vt:lpstr>微软雅黑</vt:lpstr>
      <vt:lpstr>Arial Unicode MS</vt:lpstr>
      <vt:lpstr>Office 主题</vt:lpstr>
      <vt:lpstr>第11章  异常处理结构与单元测试</vt:lpstr>
      <vt:lpstr>第11章  异常处理结构与单元测试</vt:lpstr>
      <vt:lpstr>11.1.1  异常的概念与表现形式</vt:lpstr>
      <vt:lpstr>11.1.1  异常的概念与表现形式</vt:lpstr>
      <vt:lpstr>11.1.2  Python内置异常类层次结构</vt:lpstr>
      <vt:lpstr>11.1.3  异常处理结构</vt:lpstr>
      <vt:lpstr>11.1.3  异常处理结构</vt:lpstr>
      <vt:lpstr>11.1.3  异常处理结构</vt:lpstr>
      <vt:lpstr>11.1.3  异常处理结构</vt:lpstr>
      <vt:lpstr>11.1.3  异常处理结构</vt:lpstr>
      <vt:lpstr>11.1.3  异常处理结构</vt:lpstr>
      <vt:lpstr>11.1.4  断言与上下文管理语句</vt:lpstr>
      <vt:lpstr>11.1.4  断言与上下文管理语句</vt:lpstr>
      <vt:lpstr>11.1.4  断言与上下文管理语句</vt:lpstr>
      <vt:lpstr>11.2  单元测试</vt:lpstr>
      <vt:lpstr>11.2  单元测试</vt:lpstr>
      <vt:lpstr>11.2  单元测试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cp:lastModifiedBy>
  <cp:revision>320</cp:revision>
  <dcterms:created xsi:type="dcterms:W3CDTF">2015-05-05T08:02:00Z</dcterms:created>
  <dcterms:modified xsi:type="dcterms:W3CDTF">2018-01-09T12:59:10Z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