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848" r:id="rId3"/>
    <p:sldId id="1773" r:id="rId4"/>
    <p:sldId id="1774" r:id="rId5"/>
    <p:sldId id="1775" r:id="rId6"/>
    <p:sldId id="1776" r:id="rId7"/>
    <p:sldId id="1777" r:id="rId8"/>
    <p:sldId id="1778" r:id="rId9"/>
    <p:sldId id="1779" r:id="rId10"/>
    <p:sldId id="1780" r:id="rId11"/>
    <p:sldId id="1781" r:id="rId12"/>
    <p:sldId id="1782" r:id="rId13"/>
    <p:sldId id="1783" r:id="rId14"/>
    <p:sldId id="1784" r:id="rId15"/>
    <p:sldId id="1785" r:id="rId16"/>
    <p:sldId id="1786" r:id="rId17"/>
    <p:sldId id="1787" r:id="rId18"/>
    <p:sldId id="1788" r:id="rId19"/>
    <p:sldId id="1789" r:id="rId20"/>
    <p:sldId id="1790" r:id="rId21"/>
    <p:sldId id="1791" r:id="rId22"/>
    <p:sldId id="1792" r:id="rId23"/>
    <p:sldId id="1793" r:id="rId24"/>
    <p:sldId id="1794" r:id="rId25"/>
    <p:sldId id="1795" r:id="rId26"/>
    <p:sldId id="1796" r:id="rId27"/>
    <p:sldId id="1797" r:id="rId28"/>
    <p:sldId id="1798" r:id="rId29"/>
    <p:sldId id="1799" r:id="rId30"/>
    <p:sldId id="1800" r:id="rId31"/>
    <p:sldId id="1801" r:id="rId32"/>
    <p:sldId id="1802" r:id="rId33"/>
    <p:sldId id="1803" r:id="rId34"/>
    <p:sldId id="1804" r:id="rId35"/>
    <p:sldId id="1805" r:id="rId36"/>
    <p:sldId id="1806" r:id="rId37"/>
    <p:sldId id="1807" r:id="rId38"/>
    <p:sldId id="1808" r:id="rId39"/>
    <p:sldId id="1809" r:id="rId40"/>
    <p:sldId id="1810" r:id="rId41"/>
    <p:sldId id="1811" r:id="rId42"/>
    <p:sldId id="1812" r:id="rId43"/>
    <p:sldId id="1813" r:id="rId44"/>
    <p:sldId id="1815" r:id="rId45"/>
    <p:sldId id="1816" r:id="rId46"/>
    <p:sldId id="1817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handoutMaster" Target="handoutMasters/handoutMaster1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test_xlsx2sqlite.py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\addressListManage.py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code\tkinter_addressListManage.py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  数据库应用开发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12.1.2  Cursor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4695" y="1281430"/>
            <a:ext cx="10336530" cy="5074920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400"/>
              </a:spcBef>
              <a:buFont typeface="Wingdings" panose="05000000000000000000" charset="0"/>
              <a:buChar char="§"/>
            </a:pPr>
            <a:r>
              <a:rPr lang="zh-CN" altLang="en-US" sz="2400"/>
              <a:t>execute(sql[, parameters])：该方法用于执行一条SQL语句，下面的代码演示了用法，以及为SQL语句传递参数的两种方法，分别使用问号和命名变量作为占位符。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sqlite3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conn = sqlite3.connect(":memory:")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cur = conn.cursor()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cur.execute("</a:t>
            </a:r>
            <a:r>
              <a:rPr lang="en-US" altLang="zh-CN" sz="2000">
                <a:latin typeface="Consolas" panose="020B0609020204030204" charset="0"/>
              </a:rPr>
              <a:t>CREATE</a:t>
            </a:r>
            <a:r>
              <a:rPr lang="zh-CN" altLang="en-US" sz="2000">
                <a:latin typeface="Consolas" panose="020B0609020204030204" charset="0"/>
              </a:rPr>
              <a:t> </a:t>
            </a:r>
            <a:r>
              <a:rPr lang="en-US" altLang="zh-CN" sz="2000">
                <a:latin typeface="Consolas" panose="020B0609020204030204" charset="0"/>
              </a:rPr>
              <a:t>TABLE</a:t>
            </a:r>
            <a:r>
              <a:rPr lang="zh-CN" altLang="en-US" sz="2000">
                <a:latin typeface="Consolas" panose="020B0609020204030204" charset="0"/>
              </a:rPr>
              <a:t> people (name_last, age)")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who = "Dong"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age = 38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 使用问号作为占位符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cur.execute("</a:t>
            </a:r>
            <a:r>
              <a:rPr lang="en-US" altLang="zh-CN" sz="2000">
                <a:latin typeface="Consolas" panose="020B0609020204030204" charset="0"/>
              </a:rPr>
              <a:t>INSERT</a:t>
            </a:r>
            <a:r>
              <a:rPr lang="zh-CN" altLang="en-US" sz="2000">
                <a:latin typeface="Consolas" panose="020B0609020204030204" charset="0"/>
              </a:rPr>
              <a:t> </a:t>
            </a:r>
            <a:r>
              <a:rPr lang="en-US" altLang="zh-CN" sz="2000">
                <a:latin typeface="Consolas" panose="020B0609020204030204" charset="0"/>
              </a:rPr>
              <a:t>INTO</a:t>
            </a:r>
            <a:r>
              <a:rPr lang="zh-CN" altLang="en-US" sz="2000">
                <a:latin typeface="Consolas" panose="020B0609020204030204" charset="0"/>
              </a:rPr>
              <a:t> people </a:t>
            </a:r>
            <a:r>
              <a:rPr lang="en-US" altLang="zh-CN" sz="2000">
                <a:latin typeface="Consolas" panose="020B0609020204030204" charset="0"/>
              </a:rPr>
              <a:t>VALUES</a:t>
            </a:r>
            <a:r>
              <a:rPr lang="zh-CN" altLang="en-US" sz="2000">
                <a:latin typeface="Consolas" panose="020B0609020204030204" charset="0"/>
              </a:rPr>
              <a:t> (?, ?)", (who, age))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 使用命名变量作为占位符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cur.execute("</a:t>
            </a:r>
            <a:r>
              <a:rPr lang="en-US" altLang="zh-CN" sz="2000">
                <a:latin typeface="Consolas" panose="020B0609020204030204" charset="0"/>
              </a:rPr>
              <a:t>SELECT</a:t>
            </a:r>
            <a:r>
              <a:rPr lang="zh-CN" altLang="en-US" sz="2000">
                <a:latin typeface="Consolas" panose="020B0609020204030204" charset="0"/>
              </a:rPr>
              <a:t> * </a:t>
            </a:r>
            <a:r>
              <a:rPr lang="en-US" altLang="zh-CN" sz="2000">
                <a:latin typeface="Consolas" panose="020B0609020204030204" charset="0"/>
              </a:rPr>
              <a:t>FROM</a:t>
            </a:r>
            <a:r>
              <a:rPr lang="zh-CN" altLang="en-US" sz="2000">
                <a:latin typeface="Consolas" panose="020B0609020204030204" charset="0"/>
              </a:rPr>
              <a:t> people </a:t>
            </a:r>
            <a:r>
              <a:rPr lang="en-US" altLang="zh-CN" sz="2000">
                <a:latin typeface="Consolas" panose="020B0609020204030204" charset="0"/>
              </a:rPr>
              <a:t>WHERE</a:t>
            </a:r>
            <a:r>
              <a:rPr lang="zh-CN" altLang="en-US" sz="2000">
                <a:latin typeface="Consolas" panose="020B0609020204030204" charset="0"/>
              </a:rPr>
              <a:t> name_last=:who </a:t>
            </a:r>
            <a:r>
              <a:rPr lang="en-US" altLang="zh-CN" sz="2000">
                <a:latin typeface="Consolas" panose="020B0609020204030204" charset="0"/>
              </a:rPr>
              <a:t>AND</a:t>
            </a:r>
            <a:r>
              <a:rPr lang="zh-CN" altLang="en-US" sz="2000">
                <a:latin typeface="Consolas" panose="020B0609020204030204" charset="0"/>
              </a:rPr>
              <a:t> age=:age", 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    {"who": who, "age": age})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print(cur.fetchone())</a:t>
            </a:r>
            <a:endParaRPr lang="zh-CN" altLang="en-US" sz="20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12.1.2  Cursor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executemany(sql, seq_of_parameters)：该方法用来对于所有给定参数执行同一个SQL语句，参数序列可以使用不同的方式产生。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12.1.2  Cursor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/>
          </a:bodyPr>
          <a:p>
            <a:pPr marL="381635" indent="-381635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>
                <a:sym typeface="+mn-ea"/>
              </a:rPr>
              <a:t>使用迭代来产生参数序列：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sqlite3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自定义迭代器，按顺序生成小写字母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class IterChars: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def __init__(self):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self.count = ord('a')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def __iter__(self):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return self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def __next__(self):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if self.count &gt; ord('z'):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    raise StopIteration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self.count += 1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return (chr(self.count - 1),)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12.1.2  Cursor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conn = sqlite3.connect(":memory:")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 = conn.cursor()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cur.execute("</a:t>
            </a:r>
            <a:r>
              <a:rPr lang="en-US" altLang="zh-CN" sz="2000">
                <a:latin typeface="Consolas" panose="020B0609020204030204" charset="0"/>
                <a:sym typeface="+mn-ea"/>
              </a:rPr>
              <a:t>CREATE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TABLE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characters(c)")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创建迭代器对象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theIter = IterChars()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插入记录，每次插入一个英文小写字母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cur.executemany("</a:t>
            </a:r>
            <a:r>
              <a:rPr lang="en-US" altLang="zh-CN" sz="2000">
                <a:latin typeface="Consolas" panose="020B0609020204030204" charset="0"/>
                <a:sym typeface="+mn-ea"/>
              </a:rPr>
              <a:t>INSERT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INTO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characters(c)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VALUES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(?)", theIter)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读取并显示所有记录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cur.execute("</a:t>
            </a:r>
            <a:r>
              <a:rPr lang="en-US" altLang="zh-CN" sz="2000">
                <a:latin typeface="Consolas" panose="020B0609020204030204" charset="0"/>
                <a:sym typeface="+mn-ea"/>
              </a:rPr>
              <a:t>SELECT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c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FROM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characters")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print(cur.fetchall())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12.1.2  Cursor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09575" indent="-409575">
              <a:buFont typeface="Wingdings" panose="05000000000000000000" charset="0"/>
              <a:buChar char="ü"/>
            </a:pPr>
            <a:r>
              <a:rPr lang="zh-CN" altLang="en-US" sz="2400">
                <a:sym typeface="+mn-ea"/>
              </a:rPr>
              <a:t>使用生成器对象来产生参数：</a:t>
            </a:r>
            <a:endParaRPr lang="zh-CN" altLang="en-US" sz="2400"/>
          </a:p>
          <a:p>
            <a:pPr>
              <a:buNone/>
            </a:pPr>
            <a:endParaRPr lang="zh-CN" altLang="en-US" sz="24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sqlite3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string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包含yield语句的函数可以用来创建生成器对象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def char_generator():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for c in string.ascii_lowercase:</a:t>
            </a:r>
            <a:endParaRPr lang="zh-CN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yield (c,)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12.1.2  Cursor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conn = sqlite3.connect(":memory:")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 = conn.cursor()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cur.execute("</a:t>
            </a:r>
            <a:r>
              <a:rPr lang="en-US" altLang="zh-CN" sz="2000">
                <a:latin typeface="Consolas" panose="020B0609020204030204" charset="0"/>
                <a:sym typeface="+mn-ea"/>
              </a:rPr>
              <a:t>CREATE TABLE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characters(c)")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使用生成器对象得到参数序列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cur.executemany("</a:t>
            </a:r>
            <a:r>
              <a:rPr lang="en-US" altLang="zh-CN" sz="2000">
                <a:latin typeface="Consolas" panose="020B0609020204030204" charset="0"/>
                <a:sym typeface="+mn-ea"/>
              </a:rPr>
              <a:t>INSERT INTO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characters(c)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VALUES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(?)", char_generator())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cur.execute("</a:t>
            </a:r>
            <a:r>
              <a:rPr lang="en-US" altLang="zh-CN" sz="2000">
                <a:latin typeface="Consolas" panose="020B0609020204030204" charset="0"/>
                <a:sym typeface="+mn-ea"/>
              </a:rPr>
              <a:t>SELECT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c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FROM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characters")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print(cur.fetchall())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12.1.2  Cursor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22875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  <a:spcBef>
                <a:spcPts val="400"/>
              </a:spcBef>
              <a:buFont typeface="Wingdings" panose="05000000000000000000" charset="0"/>
              <a:buChar char="ü"/>
            </a:pPr>
            <a:r>
              <a:rPr lang="zh-CN" altLang="en-US" sz="2400"/>
              <a:t>使用直接创建的序列作为SQL语句的参数：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1800">
              <a:latin typeface="Times New Roman" panose="02020603050405020304" pitchFamily="2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import sqlite3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persons = [("Hugo", "Boss"), ("Calvin", "Klein") ]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conn = sqlite3.connect(":memory:")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# 创建表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conn.execute("</a:t>
            </a:r>
            <a:r>
              <a:rPr lang="en-US" altLang="zh-CN" sz="1800">
                <a:latin typeface="Consolas" panose="020B0609020204030204" charset="0"/>
              </a:rPr>
              <a:t>CREATE TABLE</a:t>
            </a:r>
            <a:r>
              <a:rPr lang="zh-CN" altLang="en-US" sz="1800">
                <a:latin typeface="Consolas" panose="020B0609020204030204" charset="0"/>
              </a:rPr>
              <a:t> person(firstname, lastname)")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# 插入数据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conn.executemany("</a:t>
            </a:r>
            <a:r>
              <a:rPr lang="en-US" altLang="zh-CN" sz="1800">
                <a:latin typeface="Consolas" panose="020B0609020204030204" charset="0"/>
              </a:rPr>
              <a:t>INSERT INTO</a:t>
            </a:r>
            <a:r>
              <a:rPr lang="zh-CN" altLang="en-US" sz="1800">
                <a:latin typeface="Consolas" panose="020B0609020204030204" charset="0"/>
              </a:rPr>
              <a:t> person(firstname, lastname) </a:t>
            </a:r>
            <a:r>
              <a:rPr lang="en-US" altLang="zh-CN" sz="1800">
                <a:latin typeface="Consolas" panose="020B0609020204030204" charset="0"/>
              </a:rPr>
              <a:t>VALUES</a:t>
            </a:r>
            <a:r>
              <a:rPr lang="zh-CN" altLang="en-US" sz="1800">
                <a:latin typeface="Consolas" panose="020B0609020204030204" charset="0"/>
              </a:rPr>
              <a:t> (?, ?)", persons)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# 显示数据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for row in conn.execute("</a:t>
            </a:r>
            <a:r>
              <a:rPr lang="en-US" altLang="zh-CN" sz="1800">
                <a:latin typeface="Consolas" panose="020B0609020204030204" charset="0"/>
              </a:rPr>
              <a:t>SELECT</a:t>
            </a:r>
            <a:r>
              <a:rPr lang="zh-CN" altLang="en-US" sz="1800">
                <a:latin typeface="Consolas" panose="020B0609020204030204" charset="0"/>
              </a:rPr>
              <a:t> firstname, lastname </a:t>
            </a:r>
            <a:r>
              <a:rPr lang="en-US" altLang="zh-CN" sz="1800">
                <a:latin typeface="Consolas" panose="020B0609020204030204" charset="0"/>
              </a:rPr>
              <a:t>FROM</a:t>
            </a:r>
            <a:r>
              <a:rPr lang="zh-CN" altLang="en-US" sz="1800">
                <a:latin typeface="Consolas" panose="020B0609020204030204" charset="0"/>
              </a:rPr>
              <a:t> person"):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    print(row)</a:t>
            </a:r>
            <a:endParaRPr lang="zh-CN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print("I just deleted", conn.execute("</a:t>
            </a:r>
            <a:r>
              <a:rPr lang="en-US" altLang="zh-CN" sz="1800">
                <a:latin typeface="Consolas" panose="020B0609020204030204" charset="0"/>
              </a:rPr>
              <a:t>DELETE FROM</a:t>
            </a:r>
            <a:r>
              <a:rPr lang="zh-CN" altLang="en-US" sz="1800">
                <a:latin typeface="Consolas" panose="020B0609020204030204" charset="0"/>
              </a:rPr>
              <a:t> person").rowcount, "rows")</a:t>
            </a:r>
            <a:endParaRPr lang="zh-CN" altLang="en-US" sz="18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12.1.2  Cursor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120755" cy="5035550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fetchone()、fetchmany(size=cursor.arraysize)、fetchall()：用来读取数据。假设数据库通过下面代码插入数据：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import sqlite3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conn = sqlite3.connect("D:/addressBook.db")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cur = conn.cursor()               #创建游标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cur.execute('''</a:t>
            </a:r>
            <a:r>
              <a:rPr lang="en-US" altLang="zh-CN" sz="2000">
                <a:sym typeface="+mn-ea"/>
              </a:rPr>
              <a:t>INSERT INTO</a:t>
            </a:r>
            <a:r>
              <a:rPr lang="zh-CN" altLang="en-US" sz="2000">
                <a:sym typeface="+mn-ea"/>
              </a:rPr>
              <a:t> addressList(name, sex, phon, QQ, address) </a:t>
            </a:r>
            <a:r>
              <a:rPr lang="en-US" altLang="zh-CN" sz="2000">
                <a:sym typeface="+mn-ea"/>
              </a:rPr>
              <a:t>VALUES</a:t>
            </a:r>
            <a:r>
              <a:rPr lang="zh-CN" altLang="en-US" sz="2000">
                <a:sym typeface="+mn-ea"/>
              </a:rPr>
              <a:t>('王小丫' ,  '女' ,  '13888997011' ,  '66735' ,  '北京市' )''')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cur.execute('''</a:t>
            </a:r>
            <a:r>
              <a:rPr lang="en-US" altLang="zh-CN" sz="2000">
                <a:sym typeface="+mn-ea"/>
              </a:rPr>
              <a:t>INSERT INTO</a:t>
            </a:r>
            <a:r>
              <a:rPr lang="zh-CN" altLang="en-US" sz="2000">
                <a:sym typeface="+mn-ea"/>
              </a:rPr>
              <a:t> addressList(name, sex, phon, QQ, address) </a:t>
            </a:r>
            <a:r>
              <a:rPr lang="en-US" altLang="zh-CN" sz="2000">
                <a:sym typeface="+mn-ea"/>
              </a:rPr>
              <a:t>VALUES</a:t>
            </a:r>
            <a:r>
              <a:rPr lang="zh-CN" altLang="en-US" sz="2000">
                <a:sym typeface="+mn-ea"/>
              </a:rPr>
              <a:t>('李莉', '女', '15808066055', '675797', '天津市')''')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cur.execute('''</a:t>
            </a:r>
            <a:r>
              <a:rPr lang="en-US" altLang="zh-CN" sz="2000">
                <a:sym typeface="+mn-ea"/>
              </a:rPr>
              <a:t>INSERT INTO</a:t>
            </a:r>
            <a:r>
              <a:rPr lang="zh-CN" altLang="en-US" sz="2000">
                <a:sym typeface="+mn-ea"/>
              </a:rPr>
              <a:t> addressList(name, sex, phon, QQ, address) </a:t>
            </a:r>
            <a:r>
              <a:rPr lang="en-US" altLang="zh-CN" sz="2000">
                <a:sym typeface="+mn-ea"/>
              </a:rPr>
              <a:t>VALUES</a:t>
            </a:r>
            <a:r>
              <a:rPr lang="zh-CN" altLang="en-US" sz="2000">
                <a:sym typeface="+mn-ea"/>
              </a:rPr>
              <a:t>('李星草', '男', '15912108090', '3232099', '昆明市')''')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conn.commit()                      #提交事务，把数据写入数据库</a:t>
            </a:r>
            <a:endParaRPr lang="zh-CN" altLang="en-US" sz="20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conn.close()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12.1.2  Cursor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5550"/>
          </a:xfrm>
        </p:spPr>
        <p:txBody>
          <a:bodyPr>
            <a:normAutofit/>
          </a:bodyPr>
          <a:p>
            <a:pPr marL="339725" indent="-339725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>
                <a:sym typeface="+mn-ea"/>
              </a:rPr>
              <a:t>使用fetchall()读取数据：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sqlite3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conn = sqlite3.connect('D:/addressBook.db')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 = conn.cursor()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cur.execute('</a:t>
            </a:r>
            <a:r>
              <a:rPr lang="en-US" altLang="zh-CN" sz="2000">
                <a:latin typeface="Consolas" panose="020B0609020204030204" charset="0"/>
                <a:sym typeface="+mn-ea"/>
              </a:rPr>
              <a:t>SELECT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*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FROM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addressList')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li = cur.fetchall()                  #返回所有查询结果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for line in li: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for item in line: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    print(item, end=' ')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print()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conn.close()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12.1.3  Row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zh-CN" altLang="en-US" sz="2400" dirty="0">
                <a:sym typeface="+mn-ea"/>
              </a:rPr>
              <a:t>假设数据以下面的方式创建并插入数据：</a:t>
            </a:r>
            <a:endParaRPr lang="zh-CN" altLang="en-US" sz="2400" dirty="0"/>
          </a:p>
          <a:p>
            <a:pPr>
              <a:spcBef>
                <a:spcPts val="600"/>
              </a:spcBef>
              <a:buNone/>
            </a:pPr>
            <a:endParaRPr lang="zh-CN" altLang="en-US" sz="24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conn = sqlite3.connect("D:\\test.db")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c = conn.cursor()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c.execute('''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CREATE TABLE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 stocks(date text, trans text, symbol text, qty real, price real)''')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c.execute("""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INSERT INTO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 stocks 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VALUES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 ('2006-01-05', 'BUY', 'RHAT', 100, 35.14)""")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conn.commit()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c.close()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12.1  </a:t>
            </a:r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操作</a:t>
            </a:r>
            <a:r>
              <a:rPr lang="en-US" altLang="zh-CN"/>
              <a:t>SQLite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已内嵌在</a:t>
            </a:r>
            <a:r>
              <a:rPr lang="en-US" altLang="zh-CN" sz="2400">
                <a:sym typeface="+mn-ea"/>
              </a:rPr>
              <a:t>Python</a:t>
            </a:r>
            <a:r>
              <a:rPr lang="zh-CN" altLang="en-US" sz="2400">
                <a:sym typeface="+mn-ea"/>
              </a:rPr>
              <a:t>中，使用时需要导入</a:t>
            </a:r>
            <a:r>
              <a:rPr lang="en-US" altLang="zh-CN" sz="2400">
                <a:sym typeface="+mn-ea"/>
              </a:rPr>
              <a:t>sqlite3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使用</a:t>
            </a:r>
            <a:r>
              <a:rPr lang="en-US" altLang="zh-CN" sz="2400">
                <a:sym typeface="+mn-ea"/>
              </a:rPr>
              <a:t>c</a:t>
            </a:r>
            <a:r>
              <a:rPr lang="zh-CN" altLang="en-US" sz="2400">
                <a:sym typeface="+mn-ea"/>
              </a:rPr>
              <a:t>语言开发，支持大多数</a:t>
            </a:r>
            <a:r>
              <a:rPr lang="en-US" altLang="zh-CN" sz="2400">
                <a:sym typeface="+mn-ea"/>
              </a:rPr>
              <a:t>SQL91</a:t>
            </a:r>
            <a:r>
              <a:rPr lang="zh-CN" altLang="en-US" sz="2400">
                <a:sym typeface="+mn-ea"/>
              </a:rPr>
              <a:t>标准，不支持外键限制。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支持原子的、一致的、独立和持久的事务。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通过数据库级上的独占性和共享锁定来实现独立事务，当多个线程和进程同一时间访问同一数据库时，只有一个可以写入数据。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支持</a:t>
            </a:r>
            <a:r>
              <a:rPr lang="en-US" altLang="zh-CN" sz="2400">
                <a:sym typeface="+mn-ea"/>
              </a:rPr>
              <a:t>140TB</a:t>
            </a:r>
            <a:r>
              <a:rPr lang="zh-CN" altLang="en-US" sz="2400">
                <a:sym typeface="+mn-ea"/>
              </a:rPr>
              <a:t>的数据库，每个数据库完全存储在单个磁盘文件中，以</a:t>
            </a:r>
            <a:r>
              <a:rPr lang="en-US" altLang="zh-CN" sz="2400">
                <a:sym typeface="+mn-ea"/>
              </a:rPr>
              <a:t>B+</a:t>
            </a:r>
            <a:r>
              <a:rPr lang="zh-CN" altLang="en-US" sz="2400">
                <a:sym typeface="+mn-ea"/>
              </a:rPr>
              <a:t>数据结构的形式存储，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一个数据库就是一个文件</a:t>
            </a:r>
            <a:r>
              <a:rPr lang="zh-CN" altLang="en-US" sz="2400">
                <a:sym typeface="+mn-ea"/>
              </a:rPr>
              <a:t>，通过复制即可实现备份。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12.1.3  Row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436245" indent="-436245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>
                <a:sym typeface="+mn-ea"/>
              </a:rPr>
              <a:t>使用</a:t>
            </a:r>
            <a:r>
              <a:rPr lang="en-US" altLang="zh-CN" sz="2400">
                <a:sym typeface="+mn-ea"/>
              </a:rPr>
              <a:t>fetchone()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方法</a:t>
            </a:r>
            <a:r>
              <a:rPr lang="zh-CN" altLang="en-US" sz="2400">
                <a:sym typeface="+mn-ea"/>
              </a:rPr>
              <a:t>读取其中数据：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conn.row_factory = sqlite3.Row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 = conn.cursor()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c.execute('</a:t>
            </a:r>
            <a:r>
              <a:rPr lang="en-US" altLang="zh-CN" sz="2000">
                <a:latin typeface="Consolas" panose="020B0609020204030204" charset="0"/>
                <a:sym typeface="+mn-ea"/>
              </a:rPr>
              <a:t>SELECT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* </a:t>
            </a:r>
            <a:r>
              <a:rPr lang="en-US" altLang="zh-CN" sz="2000">
                <a:latin typeface="Consolas" panose="020B0609020204030204" charset="0"/>
                <a:sym typeface="+mn-ea"/>
              </a:rPr>
              <a:t>FROM</a:t>
            </a:r>
            <a:r>
              <a:rPr lang="zh-CN" altLang="en-US" sz="2000">
                <a:latin typeface="Consolas" panose="020B0609020204030204" charset="0"/>
                <a:sym typeface="+mn-ea"/>
              </a:rPr>
              <a:t> stocks')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r = c.fetchone()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print(type(r))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print(tuple(r))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print(r[2])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print(r.keys())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print(r['qty'])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for field in r: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print(field)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 访问其他类型数据库</a:t>
            </a:r>
            <a:endParaRPr lang="zh-CN" altLang="en-US" strike="noStrike" noProof="1" dirty="0"/>
          </a:p>
        </p:txBody>
      </p:sp>
      <p:sp>
        <p:nvSpPr>
          <p:cNvPr id="27650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2400" dirty="0"/>
              <a:t>除了SQLite数据库以外，Python还可以操作ACCESS、SQLServer、MYSQL等多种类型的数据库。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.2.1 操作ACCESS数据库</a:t>
            </a:r>
            <a:endParaRPr lang="zh-CN" altLang="en-US" strike="noStrike" noProof="1" dirty="0"/>
          </a:p>
        </p:txBody>
      </p:sp>
      <p:sp>
        <p:nvSpPr>
          <p:cNvPr id="27650" name="文本占位符 13314"/>
          <p:cNvSpPr>
            <a:spLocks noGrp="1"/>
          </p:cNvSpPr>
          <p:nvPr>
            <p:ph idx="1"/>
          </p:nvPr>
        </p:nvSpPr>
        <p:spPr>
          <a:xfrm>
            <a:off x="838200" y="1321435"/>
            <a:ext cx="10890250" cy="4639945"/>
          </a:xfrm>
        </p:spPr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 dirty="0"/>
              <a:t>需要首先安装Python for Windows extensions，Pywin32。</a:t>
            </a:r>
            <a:endParaRPr lang="zh-CN" altLang="en-US" sz="2400" dirty="0"/>
          </a:p>
          <a:p>
            <a:pPr>
              <a:buFont typeface="Wingdings" panose="05000000000000000000" charset="0"/>
              <a:buChar char="ü"/>
            </a:pPr>
            <a:r>
              <a:rPr lang="zh-CN" altLang="en-US" sz="2000" dirty="0"/>
              <a:t>建立数据库连接</a:t>
            </a:r>
            <a:endParaRPr lang="zh-CN" altLang="en-US" sz="2000" dirty="0"/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</a:rPr>
              <a:t>import win32com.client   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</a:rPr>
              <a:t>conn = win32com.client.Dispatch(r'ADODB.Connection')   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</a:rPr>
              <a:t>DSN = 'PROVIDER=Microsoft.Jet.OLEDB.4.0;DATA SOURCE=C:/MyDB.mdb;'   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</a:rPr>
              <a:t>conn.Open(DSN)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buNone/>
            </a:pPr>
            <a:endParaRPr lang="zh-CN" altLang="en-US" sz="1600" dirty="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en-US" sz="2000" dirty="0"/>
              <a:t>打开记录集</a:t>
            </a:r>
            <a:endParaRPr lang="zh-CN" altLang="en-US" sz="2000" dirty="0"/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</a:rPr>
              <a:t>rs = win32com.client.Dispatch(r'ADODB.Recordset')   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</a:rPr>
              <a:t>rs_name = 'MyRecordset'#表名   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2000" dirty="0">
                <a:latin typeface="Consolas" panose="020B0609020204030204" charset="0"/>
              </a:rPr>
              <a:t>rs.Open('[' + rs_name + ']', conn, 1, 3)</a:t>
            </a:r>
            <a:endParaRPr lang="zh-CN" altLang="en-US" sz="20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.2.1 操作ACCESS数据库</a:t>
            </a:r>
            <a:endParaRPr lang="zh-CN" altLang="en-US" strike="noStrike" noProof="1" dirty="0"/>
          </a:p>
        </p:txBody>
      </p:sp>
      <p:sp>
        <p:nvSpPr>
          <p:cNvPr id="28674" name="文本占位符 14338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381000" indent="-381000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sz="2000" dirty="0"/>
              <a:t>操作记录集</a:t>
            </a:r>
            <a:endParaRPr lang="zh-CN" altLang="en-US" sz="2000" dirty="0"/>
          </a:p>
          <a:p>
            <a:pPr marL="227965" indent="-227965">
              <a:spcBef>
                <a:spcPct val="0"/>
              </a:spcBef>
              <a:buNone/>
            </a:pPr>
            <a:endParaRPr lang="zh-CN" altLang="en-US" sz="1800" dirty="0">
              <a:latin typeface="Consolas" panose="020B0609020204030204" charset="0"/>
            </a:endParaRPr>
          </a:p>
          <a:p>
            <a:pPr marL="227965" indent="-227965">
              <a:spcBef>
                <a:spcPct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rs.AddNew()   </a:t>
            </a:r>
            <a:endParaRPr lang="zh-CN" altLang="en-US" sz="2000" dirty="0">
              <a:latin typeface="Consolas" panose="020B0609020204030204" charset="0"/>
            </a:endParaRPr>
          </a:p>
          <a:p>
            <a:pPr marL="227965" indent="-227965">
              <a:spcBef>
                <a:spcPct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rs.Fields.Item(1).Value = 'data'   </a:t>
            </a:r>
            <a:endParaRPr lang="zh-CN" altLang="en-US" sz="2000" dirty="0">
              <a:latin typeface="Consolas" panose="020B0609020204030204" charset="0"/>
            </a:endParaRPr>
          </a:p>
          <a:p>
            <a:pPr marL="227965" indent="-227965">
              <a:spcBef>
                <a:spcPct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rs.Update()</a:t>
            </a:r>
            <a:endParaRPr lang="zh-CN" altLang="en-US" sz="20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.2.1 操作ACCESS数据库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042650" cy="4639945"/>
          </a:xfrm>
        </p:spPr>
        <p:txBody>
          <a:bodyPr/>
          <a:p>
            <a:pPr marL="367030" indent="-340360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2400"/>
              <a:t>操作数据</a:t>
            </a:r>
            <a:endParaRPr lang="zh-CN" altLang="en-US" sz="2400"/>
          </a:p>
          <a:p>
            <a:pPr marL="367030" indent="-340360">
              <a:spcBef>
                <a:spcPts val="600"/>
              </a:spcBef>
              <a:buNone/>
            </a:pPr>
            <a:endParaRPr lang="zh-CN" altLang="en-US" sz="1600">
              <a:latin typeface="Times New Roman" panose="02020603050405020304" pitchFamily="2" charset="0"/>
            </a:endParaRPr>
          </a:p>
          <a:p>
            <a:pPr marL="367030" indent="-34036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conn = win32com.client.Dispatch(r'ADODB.Connection')   </a:t>
            </a:r>
            <a:endParaRPr lang="zh-CN" altLang="en-US" sz="1600">
              <a:latin typeface="Consolas" panose="020B0609020204030204" charset="0"/>
            </a:endParaRPr>
          </a:p>
          <a:p>
            <a:pPr marL="367030" indent="-34036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DSN = 'PROVIDER=Microsoft.Jet.OLEDB.4.0;DATA SOURCE=C:/MyDB.mdb;'   </a:t>
            </a:r>
            <a:endParaRPr lang="zh-CN" altLang="en-US" sz="1600">
              <a:latin typeface="Consolas" panose="020B0609020204030204" charset="0"/>
            </a:endParaRPr>
          </a:p>
          <a:p>
            <a:pPr marL="367030" indent="-34036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sql_statement = "Insert INTO [Table_Name] ([Field_1], [Field_2]) VALUES ('data1', 'data2')" </a:t>
            </a:r>
            <a:endParaRPr lang="zh-CN" altLang="en-US" sz="1600">
              <a:latin typeface="Consolas" panose="020B0609020204030204" charset="0"/>
            </a:endParaRPr>
          </a:p>
          <a:p>
            <a:pPr marL="367030" indent="-34036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conn.Open(DSN)   </a:t>
            </a:r>
            <a:endParaRPr lang="zh-CN" altLang="en-US" sz="1600">
              <a:latin typeface="Consolas" panose="020B0609020204030204" charset="0"/>
            </a:endParaRPr>
          </a:p>
          <a:p>
            <a:pPr marL="367030" indent="-34036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conn.Execute(sql_statement)   </a:t>
            </a:r>
            <a:endParaRPr lang="zh-CN" altLang="en-US" sz="1600">
              <a:latin typeface="Consolas" panose="020B0609020204030204" charset="0"/>
            </a:endParaRPr>
          </a:p>
          <a:p>
            <a:pPr marL="367030" indent="-340360">
              <a:spcBef>
                <a:spcPts val="600"/>
              </a:spcBef>
              <a:buNone/>
            </a:pPr>
            <a:r>
              <a:rPr lang="zh-CN" altLang="en-US" sz="1600">
                <a:latin typeface="Consolas" panose="020B0609020204030204" charset="0"/>
              </a:rPr>
              <a:t>conn.Close()</a:t>
            </a:r>
            <a:endParaRPr lang="zh-CN" altLang="en-US" sz="16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.2.1 操作ACCESS数据库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67030" indent="-340360">
              <a:buFont typeface="Wingdings" panose="05000000000000000000" charset="0"/>
              <a:buChar char="ü"/>
            </a:pPr>
            <a:r>
              <a:rPr lang="zh-CN" altLang="en-US" sz="2000"/>
              <a:t>遍历记录</a:t>
            </a:r>
            <a:endParaRPr lang="zh-CN" altLang="en-US" sz="2000"/>
          </a:p>
          <a:p>
            <a:pPr marL="367030" indent="-340360"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367030" indent="-34036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rs.MoveFirst()   </a:t>
            </a:r>
            <a:endParaRPr lang="zh-CN" altLang="en-US" sz="2000">
              <a:latin typeface="Consolas" panose="020B0609020204030204" charset="0"/>
            </a:endParaRPr>
          </a:p>
          <a:p>
            <a:pPr marL="367030" indent="-34036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count = 0   </a:t>
            </a:r>
            <a:endParaRPr lang="zh-CN" altLang="en-US" sz="2000">
              <a:latin typeface="Consolas" panose="020B0609020204030204" charset="0"/>
            </a:endParaRPr>
          </a:p>
          <a:p>
            <a:pPr marL="367030" indent="-34036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while 1:   </a:t>
            </a:r>
            <a:endParaRPr lang="zh-CN" altLang="en-US" sz="2000">
              <a:latin typeface="Consolas" panose="020B0609020204030204" charset="0"/>
            </a:endParaRPr>
          </a:p>
          <a:p>
            <a:pPr marL="367030" indent="-34036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if rs.EOF:   </a:t>
            </a:r>
            <a:endParaRPr lang="zh-CN" altLang="en-US" sz="2000">
              <a:latin typeface="Consolas" panose="020B0609020204030204" charset="0"/>
            </a:endParaRPr>
          </a:p>
          <a:p>
            <a:pPr marL="367030" indent="-34036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break   </a:t>
            </a:r>
            <a:endParaRPr lang="zh-CN" altLang="en-US" sz="2000">
              <a:latin typeface="Consolas" panose="020B0609020204030204" charset="0"/>
            </a:endParaRPr>
          </a:p>
          <a:p>
            <a:pPr marL="367030" indent="-34036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else:   </a:t>
            </a:r>
            <a:endParaRPr lang="zh-CN" altLang="en-US" sz="2000">
              <a:latin typeface="Consolas" panose="020B0609020204030204" charset="0"/>
            </a:endParaRPr>
          </a:p>
          <a:p>
            <a:pPr marL="367030" indent="-34036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    count = count + 1   </a:t>
            </a:r>
            <a:endParaRPr lang="zh-CN" altLang="en-US" sz="2000">
              <a:latin typeface="Consolas" panose="020B0609020204030204" charset="0"/>
            </a:endParaRPr>
          </a:p>
          <a:p>
            <a:pPr marL="367030" indent="-34036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rs.MoveNext()</a:t>
            </a:r>
            <a:endParaRPr lang="zh-CN" altLang="en-US" sz="20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4000" strike="noStrike" noProof="1" dirty="0"/>
              <a:t>1</a:t>
            </a:r>
            <a:r>
              <a:rPr lang="en-US" altLang="zh-CN" sz="4000" strike="noStrike" noProof="1" dirty="0"/>
              <a:t>2</a:t>
            </a:r>
            <a:r>
              <a:rPr lang="zh-CN" altLang="en-US" sz="4000" strike="noStrike" noProof="1" dirty="0"/>
              <a:t>.2.2 操作MSSQLServer数据库</a:t>
            </a:r>
            <a:endParaRPr lang="zh-CN" altLang="en-US" sz="4000" strike="noStrike" noProof="1" dirty="0"/>
          </a:p>
        </p:txBody>
      </p:sp>
      <p:sp>
        <p:nvSpPr>
          <p:cNvPr id="31746" name="文本占位符 17410"/>
          <p:cNvSpPr>
            <a:spLocks noGrp="1"/>
          </p:cNvSpPr>
          <p:nvPr>
            <p:ph idx="1"/>
          </p:nvPr>
        </p:nvSpPr>
        <p:spPr>
          <a:xfrm>
            <a:off x="925830" y="1306195"/>
            <a:ext cx="10893425" cy="4530725"/>
          </a:xfrm>
        </p:spPr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2400" dirty="0"/>
              <a:t>使用Pywin32，需要首先安装</a:t>
            </a:r>
            <a:endParaRPr lang="zh-CN" altLang="en-US" sz="2400" dirty="0"/>
          </a:p>
          <a:p>
            <a:pPr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sz="2000" dirty="0"/>
              <a:t>导入模块:</a:t>
            </a:r>
            <a:endParaRPr lang="zh-CN" altLang="en-US" sz="2000" dirty="0"/>
          </a:p>
          <a:p>
            <a:pPr>
              <a:lnSpc>
                <a:spcPct val="80000"/>
              </a:lnSpc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Consolas" panose="020B0609020204030204" charset="0"/>
              </a:rPr>
              <a:t>import adodbapi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Consolas" panose="020B0609020204030204" charset="0"/>
              </a:rPr>
              <a:t>adodbapi.adodbapi.verbose = False # adds details to the sample printout</a:t>
            </a:r>
            <a:endParaRPr lang="zh-CN" altLang="en-US" sz="20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latin typeface="Consolas" panose="020B0609020204030204" charset="0"/>
              </a:rPr>
              <a:t>import adodbapi.ado_consts as adc</a:t>
            </a:r>
            <a:endParaRPr lang="zh-CN" altLang="en-US" sz="20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4000" strike="noStrike" noProof="1" dirty="0"/>
              <a:t>1</a:t>
            </a:r>
            <a:r>
              <a:rPr lang="en-US" altLang="zh-CN" sz="4000" strike="noStrike" noProof="1" dirty="0"/>
              <a:t>2</a:t>
            </a:r>
            <a:r>
              <a:rPr lang="zh-CN" altLang="en-US" sz="4000" strike="noStrike" noProof="1" dirty="0"/>
              <a:t>.2.2 操作MSSQLServer数据库</a:t>
            </a:r>
            <a:endParaRPr lang="zh-CN" altLang="en-US" sz="4000" strike="noStrike" noProof="1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822325" y="1252220"/>
            <a:ext cx="10515600" cy="4639945"/>
          </a:xfrm>
        </p:spPr>
        <p:txBody>
          <a:bodyPr anchor="t"/>
          <a:p>
            <a:pPr marL="396875" indent="-380365">
              <a:spcBef>
                <a:spcPts val="600"/>
              </a:spcBef>
              <a:buFont typeface="Wingdings" panose="05000000000000000000" charset="0"/>
              <a:buChar char="ü"/>
            </a:pPr>
            <a:r>
              <a:rPr lang="zh-CN" altLang="en-US" sz="2000" dirty="0"/>
              <a:t>创建连接:</a:t>
            </a:r>
            <a:endParaRPr lang="zh-CN" altLang="en-US" sz="2000" dirty="0"/>
          </a:p>
          <a:p>
            <a:pPr marL="243840" indent="-227965">
              <a:spcBef>
                <a:spcPts val="600"/>
              </a:spcBef>
              <a:buNone/>
            </a:pPr>
            <a:endParaRPr lang="zh-CN" altLang="en-US" sz="1800" dirty="0"/>
          </a:p>
          <a:p>
            <a:pPr marL="243840" indent="-227965">
              <a:spcBef>
                <a:spcPts val="600"/>
              </a:spcBef>
              <a:buNone/>
            </a:pPr>
            <a:r>
              <a:rPr lang="zh-CN" altLang="en-US" sz="2000" dirty="0"/>
              <a:t>Cfg={'server':'192.168.29.86\\eclexpress','password':'xxxx','db':'pscitemp'}</a:t>
            </a:r>
            <a:endParaRPr lang="zh-CN" altLang="en-US" sz="2000" dirty="0"/>
          </a:p>
          <a:p>
            <a:pPr marL="243840" indent="-227965">
              <a:spcBef>
                <a:spcPts val="600"/>
              </a:spcBef>
              <a:buNone/>
            </a:pPr>
            <a:r>
              <a:rPr lang="zh-CN" altLang="en-US" sz="2000" dirty="0"/>
              <a:t>constr = r"Provider=SQLOLEDB.1; Initial Catalog=%s; Data Source=%s; user ID=%s; Password=%s; "% (Cfg['db'], Cfg['server'], 'sa', Cfg['password'])</a:t>
            </a:r>
            <a:endParaRPr lang="zh-CN" altLang="en-US" sz="2000" dirty="0"/>
          </a:p>
          <a:p>
            <a:pPr marL="243840" indent="-227965">
              <a:spcBef>
                <a:spcPts val="600"/>
              </a:spcBef>
              <a:buNone/>
            </a:pPr>
            <a:r>
              <a:rPr lang="zh-CN" altLang="en-US" sz="2000" dirty="0"/>
              <a:t>conn=adodbapi.connect(constr)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4000" strike="noStrike" noProof="1" dirty="0"/>
              <a:t>1</a:t>
            </a:r>
            <a:r>
              <a:rPr lang="en-US" altLang="zh-CN" sz="4000" strike="noStrike" noProof="1" dirty="0"/>
              <a:t>2</a:t>
            </a:r>
            <a:r>
              <a:rPr lang="zh-CN" altLang="en-US" sz="4000" strike="noStrike" noProof="1" dirty="0"/>
              <a:t>.2.2 操作MSSQLServer数据库</a:t>
            </a:r>
            <a:endParaRPr lang="zh-CN" altLang="en-US" sz="4000" strike="noStrike" noProof="1" dirty="0"/>
          </a:p>
        </p:txBody>
      </p:sp>
      <p:sp>
        <p:nvSpPr>
          <p:cNvPr id="33794" name="文本占位符 18434"/>
          <p:cNvSpPr>
            <a:spLocks noGrp="1"/>
          </p:cNvSpPr>
          <p:nvPr>
            <p:ph idx="1"/>
          </p:nvPr>
        </p:nvSpPr>
        <p:spPr>
          <a:xfrm>
            <a:off x="801370" y="1266825"/>
            <a:ext cx="11358245" cy="4530725"/>
          </a:xfrm>
        </p:spPr>
        <p:txBody>
          <a:bodyPr anchor="t"/>
          <a:p>
            <a:pPr marL="417830" indent="-393700">
              <a:lnSpc>
                <a:spcPct val="80000"/>
              </a:lnSpc>
              <a:buFont typeface="Wingdings" panose="05000000000000000000" charset="0"/>
              <a:buChar char="ü"/>
            </a:pPr>
            <a:r>
              <a:rPr lang="zh-CN" altLang="en-US" sz="2000"/>
              <a:t>执行</a:t>
            </a:r>
            <a:r>
              <a:rPr lang="en-US" altLang="zh-CN" sz="2000"/>
              <a:t>sql</a:t>
            </a:r>
            <a:r>
              <a:rPr lang="zh-CN" altLang="en-US" sz="2000"/>
              <a:t>语句</a:t>
            </a:r>
            <a:r>
              <a:rPr lang="en-US" altLang="zh-CN" sz="2000"/>
              <a:t>:</a:t>
            </a:r>
            <a:endParaRPr lang="en-US" altLang="zh-CN" sz="2000"/>
          </a:p>
          <a:p>
            <a:pPr marL="251460" indent="-227965">
              <a:spcBef>
                <a:spcPts val="600"/>
              </a:spcBef>
              <a:buNone/>
            </a:pPr>
            <a:endParaRPr lang="en-US" altLang="zh-CN" sz="2000"/>
          </a:p>
          <a:p>
            <a:pPr marL="251460" indent="-227965">
              <a:spcBef>
                <a:spcPts val="60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cur=conn.cursor()</a:t>
            </a:r>
            <a:endParaRPr lang="en-US" altLang="zh-CN" sz="2000">
              <a:latin typeface="Consolas" panose="020B0609020204030204" charset="0"/>
            </a:endParaRPr>
          </a:p>
          <a:p>
            <a:pPr marL="251460" indent="-227965"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sql='''select * from softextBook where title='{0}' </a:t>
            </a:r>
            <a:endParaRPr lang="en-US" altLang="zh-CN" sz="1800">
              <a:latin typeface="Consolas" panose="020B0609020204030204" charset="0"/>
            </a:endParaRPr>
          </a:p>
          <a:p>
            <a:pPr marL="251460" indent="-227965">
              <a:spcBef>
                <a:spcPts val="600"/>
              </a:spcBef>
              <a:buNone/>
            </a:pPr>
            <a:r>
              <a:rPr lang="en-US" altLang="zh-CN" sz="1800">
                <a:latin typeface="Consolas" panose="020B0609020204030204" charset="0"/>
              </a:rPr>
              <a:t>and remark3!='{1}''''.format(bookName, flag)</a:t>
            </a:r>
            <a:endParaRPr lang="en-US" altLang="zh-CN" sz="1800">
              <a:latin typeface="Consolas" panose="020B0609020204030204" charset="0"/>
            </a:endParaRPr>
          </a:p>
          <a:p>
            <a:pPr marL="251460" indent="-227965">
              <a:spcBef>
                <a:spcPts val="60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cur.execute(sql)</a:t>
            </a:r>
            <a:endParaRPr lang="en-US" altLang="zh-CN" sz="2000">
              <a:latin typeface="Consolas" panose="020B0609020204030204" charset="0"/>
            </a:endParaRPr>
          </a:p>
          <a:p>
            <a:pPr marL="251460" indent="-227965">
              <a:spcBef>
                <a:spcPts val="60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data=cur.fetchall()</a:t>
            </a:r>
            <a:endParaRPr lang="en-US" altLang="zh-CN" sz="2000">
              <a:latin typeface="Consolas" panose="020B0609020204030204" charset="0"/>
            </a:endParaRPr>
          </a:p>
          <a:p>
            <a:pPr marL="251460" indent="-227965">
              <a:spcBef>
                <a:spcPts val="600"/>
              </a:spcBef>
              <a:buNone/>
            </a:pPr>
            <a:r>
              <a:rPr lang="en-US" altLang="zh-CN" sz="2000">
                <a:latin typeface="Consolas" panose="020B0609020204030204" charset="0"/>
              </a:rPr>
              <a:t>cur.close()</a:t>
            </a:r>
            <a:endParaRPr lang="en-US" altLang="zh-CN" sz="20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4000" strike="noStrike" noProof="1" dirty="0"/>
              <a:t>1</a:t>
            </a:r>
            <a:r>
              <a:rPr lang="en-US" altLang="zh-CN" sz="4000" strike="noStrike" noProof="1" dirty="0"/>
              <a:t>2</a:t>
            </a:r>
            <a:r>
              <a:rPr lang="zh-CN" altLang="en-US" sz="4000" strike="noStrike" noProof="1" dirty="0"/>
              <a:t>.2.2 操作MSSQLServer数据库</a:t>
            </a:r>
            <a:endParaRPr lang="zh-CN" altLang="en-US" sz="4000" strike="noStrike" noProof="1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227965" indent="-22796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</a:rPr>
              <a:t>执行存储过程</a:t>
            </a:r>
            <a:r>
              <a:rPr lang="en-US" altLang="zh-CN" sz="2000">
                <a:latin typeface="Consolas" panose="020B0609020204030204" charset="0"/>
              </a:rPr>
              <a:t>:</a:t>
            </a:r>
            <a:endParaRPr lang="en-US" altLang="zh-CN" sz="2000">
              <a:latin typeface="Consolas" panose="020B0609020204030204" charset="0"/>
            </a:endParaRPr>
          </a:p>
          <a:p>
            <a:pPr marL="227965" indent="-227965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>
                <a:latin typeface="Consolas" panose="020B0609020204030204" charset="0"/>
              </a:rPr>
              <a:t>#</a:t>
            </a:r>
            <a:r>
              <a:rPr lang="zh-CN" altLang="en-US" sz="2000">
                <a:latin typeface="Consolas" panose="020B0609020204030204" charset="0"/>
              </a:rPr>
              <a:t>假设</a:t>
            </a:r>
            <a:r>
              <a:rPr lang="en-US" altLang="zh-CN" sz="2000">
                <a:latin typeface="Consolas" panose="020B0609020204030204" charset="0"/>
              </a:rPr>
              <a:t>proName</a:t>
            </a:r>
            <a:r>
              <a:rPr lang="zh-CN" altLang="en-US" sz="2000">
                <a:latin typeface="Consolas" panose="020B0609020204030204" charset="0"/>
              </a:rPr>
              <a:t>有三个参数</a:t>
            </a:r>
            <a:r>
              <a:rPr lang="en-US" altLang="zh-CN" sz="2000">
                <a:latin typeface="Consolas" panose="020B0609020204030204" charset="0"/>
              </a:rPr>
              <a:t>,</a:t>
            </a:r>
            <a:r>
              <a:rPr lang="zh-CN" altLang="en-US" sz="2000">
                <a:latin typeface="Consolas" panose="020B0609020204030204" charset="0"/>
              </a:rPr>
              <a:t>最后一个参数传了</a:t>
            </a:r>
            <a:r>
              <a:rPr lang="en-US" altLang="zh-CN" sz="2000">
                <a:latin typeface="Consolas" panose="020B0609020204030204" charset="0"/>
              </a:rPr>
              <a:t>null</a:t>
            </a:r>
            <a:endParaRPr lang="en-US" altLang="zh-CN" sz="2000">
              <a:latin typeface="Consolas" panose="020B0609020204030204" charset="0"/>
            </a:endParaRPr>
          </a:p>
          <a:p>
            <a:pPr marL="227965" indent="-227965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>
                <a:latin typeface="Consolas" panose="020B0609020204030204" charset="0"/>
              </a:rPr>
              <a:t>ret=cur.callproc('procName',(parm1,parm2,None))</a:t>
            </a:r>
            <a:endParaRPr lang="en-US" altLang="zh-CN" sz="2000">
              <a:latin typeface="Consolas" panose="020B0609020204030204" charset="0"/>
            </a:endParaRPr>
          </a:p>
          <a:p>
            <a:pPr marL="227965" indent="-227965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>
                <a:latin typeface="Consolas" panose="020B0609020204030204" charset="0"/>
              </a:rPr>
              <a:t>conn.commit()</a:t>
            </a:r>
            <a:endParaRPr lang="en-US" altLang="zh-CN" sz="2000">
              <a:latin typeface="Consolas" panose="020B0609020204030204" charset="0"/>
            </a:endParaRPr>
          </a:p>
          <a:p>
            <a:pPr marL="227965" indent="-227965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000">
              <a:latin typeface="Consolas" panose="020B0609020204030204" charset="0"/>
            </a:endParaRPr>
          </a:p>
          <a:p>
            <a:pPr marL="227965" indent="-22796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000">
                <a:latin typeface="Consolas" panose="020B0609020204030204" charset="0"/>
              </a:rPr>
              <a:t>关闭连接</a:t>
            </a:r>
            <a:endParaRPr lang="zh-CN" altLang="en-US" sz="2000">
              <a:latin typeface="Consolas" panose="020B0609020204030204" charset="0"/>
            </a:endParaRPr>
          </a:p>
          <a:p>
            <a:pPr marL="227965" indent="-227965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>
                <a:latin typeface="Consolas" panose="020B0609020204030204" charset="0"/>
              </a:rPr>
              <a:t>conn.close()</a:t>
            </a:r>
            <a:endParaRPr lang="zh-CN" altLang="en-US" sz="20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 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操作</a:t>
            </a:r>
            <a:r>
              <a:rPr lang="en-US" altLang="zh-CN">
                <a:sym typeface="+mn-ea"/>
              </a:rPr>
              <a:t>SQLite</a:t>
            </a:r>
            <a:r>
              <a:rPr lang="zh-CN" altLang="en-US">
                <a:sym typeface="+mn-ea"/>
              </a:rPr>
              <a:t>数据库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zh-CN" altLang="en-US" sz="2400">
                <a:sym typeface="Arial" panose="020B0604020202020204" pitchFamily="34" charset="0"/>
              </a:rPr>
              <a:t>常用的</a:t>
            </a:r>
            <a:r>
              <a:rPr lang="en-US" altLang="zh-CN" sz="2400">
                <a:sym typeface="Arial" panose="020B0604020202020204" pitchFamily="34" charset="0"/>
              </a:rPr>
              <a:t>SQLite</a:t>
            </a:r>
            <a:r>
              <a:rPr lang="zh-CN" altLang="en-US" sz="2400">
                <a:sym typeface="Arial" panose="020B0604020202020204" pitchFamily="34" charset="0"/>
              </a:rPr>
              <a:t>可视化管理工具</a:t>
            </a:r>
            <a:endParaRPr lang="zh-CN" altLang="en-US" sz="2400">
              <a:sym typeface="Arial" panose="020B0604020202020204" pitchFamily="34" charset="0"/>
            </a:endParaRPr>
          </a:p>
          <a:p>
            <a:pPr>
              <a:buNone/>
            </a:pPr>
            <a:endParaRPr lang="en-US" altLang="zh-CN" sz="180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>
                <a:sym typeface="Arial" panose="020B0604020202020204" pitchFamily="34" charset="0"/>
              </a:rPr>
              <a:t>www.sqlabs.com==&gt;SQLiteManager</a:t>
            </a:r>
            <a:endParaRPr lang="en-US" altLang="zh-CN" sz="2000"/>
          </a:p>
          <a:p>
            <a:pPr>
              <a:buNone/>
            </a:pPr>
            <a:r>
              <a:rPr lang="en-US" altLang="zh-CN" sz="2000">
                <a:sym typeface="Arial" panose="020B0604020202020204" pitchFamily="34" charset="0"/>
              </a:rPr>
              <a:t>SQLite Database Browser</a:t>
            </a:r>
            <a:endParaRPr lang="zh-CN" altLang="en-US" sz="2000"/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8" y="3037205"/>
            <a:ext cx="6845300" cy="271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z="4000" strike="noStrike" noProof="1" dirty="0"/>
              <a:t>1</a:t>
            </a:r>
            <a:r>
              <a:rPr lang="en-US" altLang="zh-CN" sz="4000" strike="noStrike" noProof="1" dirty="0"/>
              <a:t>2</a:t>
            </a:r>
            <a:r>
              <a:rPr lang="zh-CN" altLang="en-US" sz="4000" strike="noStrike" noProof="1" dirty="0"/>
              <a:t>.2.2 操作MSSQLServer数据库</a:t>
            </a:r>
            <a:endParaRPr lang="zh-CN" altLang="en-US" sz="4000" strike="noStrike" noProof="1" dirty="0"/>
          </a:p>
        </p:txBody>
      </p:sp>
      <p:sp>
        <p:nvSpPr>
          <p:cNvPr id="36866" name="文本占位符 19458"/>
          <p:cNvSpPr>
            <a:spLocks noGrp="1"/>
          </p:cNvSpPr>
          <p:nvPr>
            <p:ph idx="1"/>
          </p:nvPr>
        </p:nvSpPr>
        <p:spPr>
          <a:xfrm>
            <a:off x="890270" y="1297940"/>
            <a:ext cx="11103610" cy="4530725"/>
          </a:xfrm>
        </p:spPr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2400" dirty="0"/>
              <a:t>使用pymssql，需要首先安装</a:t>
            </a:r>
            <a:endParaRPr lang="zh-CN" altLang="en-US" sz="2400" dirty="0"/>
          </a:p>
          <a:p>
            <a:pPr>
              <a:spcBef>
                <a:spcPct val="0"/>
              </a:spcBef>
              <a:buNone/>
            </a:pPr>
            <a:endParaRPr lang="zh-CN" altLang="en-US" sz="1600" dirty="0"/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import pymssql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conn = pymssql.connect(host='SQL01', user='user', password='password',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                   database='mydatabase')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cur = conn.cursor()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cur.execute('CREATE TABLE persons(id INT, name VARCHAR(100))')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cur.executemany("INSERT INTO persons VALUES(%d, xinos.king)",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            [ (1, 'John Doe'), (2, 'Jane Doe') ])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conn.commit()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cur.execute('SELECT * FROM persons WHERE salesrep=xinos.king', 'John Doe')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row = cur.fetchone()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while row: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print</a:t>
            </a:r>
            <a:r>
              <a:rPr lang="en-US" altLang="zh-CN" sz="1800" dirty="0">
                <a:latin typeface="Consolas" panose="020B0609020204030204" charset="0"/>
              </a:rPr>
              <a:t>(</a:t>
            </a:r>
            <a:r>
              <a:rPr lang="zh-CN" altLang="en-US" sz="1800" dirty="0">
                <a:latin typeface="Consolas" panose="020B0609020204030204" charset="0"/>
              </a:rPr>
              <a:t>"ID=%d, Name=xinos.king" % (row[0], row[1])</a:t>
            </a:r>
            <a:r>
              <a:rPr lang="en-US" altLang="zh-CN" sz="1800" dirty="0">
                <a:latin typeface="Consolas" panose="020B0609020204030204" charset="0"/>
              </a:rPr>
              <a:t>)</a:t>
            </a:r>
            <a:endParaRPr lang="en-US" altLang="zh-CN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row = cur.fetchone()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cur.execute("SELECT * FROM persons WHERE salesrep LIKE 'J%'")  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conn.close()  </a:t>
            </a:r>
            <a:endParaRPr lang="zh-CN" altLang="en-US" sz="18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.2.3 操作MySQL数据库</a:t>
            </a:r>
            <a:endParaRPr lang="zh-CN" altLang="en-US" strike="noStrike" noProof="1" dirty="0"/>
          </a:p>
        </p:txBody>
      </p:sp>
      <p:sp>
        <p:nvSpPr>
          <p:cNvPr id="37890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Font typeface="Wingdings" panose="05000000000000000000" charset="0"/>
              <a:buChar char="§"/>
            </a:pPr>
            <a:r>
              <a:rPr lang="zh-CN" altLang="en-US" sz="2400" dirty="0"/>
              <a:t>首先需要安装MySQLDb</a:t>
            </a: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zh-CN" altLang="en-US" sz="2000" dirty="0"/>
              <a:t>http://trac.edgewall.org/wiki/MySqlDb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.2.3 操作MySQL数据库</a:t>
            </a:r>
            <a:endParaRPr lang="zh-CN" altLang="en-US" strike="noStrike" noProof="1" dirty="0"/>
          </a:p>
        </p:txBody>
      </p:sp>
      <p:sp>
        <p:nvSpPr>
          <p:cNvPr id="37890" name="文本占位符 2150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altLang="zh-CN" sz="2400" dirty="0"/>
              <a:t>MySQLDb</a:t>
            </a:r>
            <a:r>
              <a:rPr lang="zh-CN" altLang="en-US" sz="2400" dirty="0"/>
              <a:t>模块的主要方法：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000" dirty="0"/>
              <a:t>commit() ：提交事务。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000" dirty="0"/>
              <a:t>rollback() ：回滚事务。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000" dirty="0"/>
              <a:t>callproc(self, procname, args)：用来执行存储过程,接收的参数为存储过程名和参数列表,返回值为受影响的行数。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000" dirty="0"/>
              <a:t>execute(self, query, args)：执行单条sql语句,接收的参数为sql语句本身和使用的参数列表,返回值为受影响的行数。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000" dirty="0"/>
              <a:t>executemany(self, query, args)：执行单条sql语句,但是重复执行参数列表里的参数,返回值为受影响的行数。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.2.3 操作MySQL数据库</a:t>
            </a:r>
            <a:endParaRPr lang="zh-CN" altLang="en-US" strike="noStrike" noProof="1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671195" y="1109345"/>
            <a:ext cx="10515600" cy="4639945"/>
          </a:xfrm>
        </p:spPr>
        <p:txBody>
          <a:bodyPr anchor="t"/>
          <a:p>
            <a:pPr marL="353695" indent="-34036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2000" dirty="0"/>
              <a:t>nextset(self)：移动到下一个结果集。</a:t>
            </a:r>
            <a:endParaRPr lang="zh-CN" altLang="en-US" sz="2000" dirty="0"/>
          </a:p>
          <a:p>
            <a:pPr marL="353695" indent="-34036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2000" dirty="0"/>
              <a:t>fetchall(self)：接收全部的返回结果行。</a:t>
            </a:r>
            <a:endParaRPr lang="zh-CN" altLang="en-US" sz="2000" dirty="0"/>
          </a:p>
          <a:p>
            <a:pPr marL="353695" indent="-34036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2000" dirty="0"/>
              <a:t>fetchmany(self, size=None)：接收size条返回结果行，如果size的值大于返回的结果行的数量,则会返回cursor.arraysize条数据。</a:t>
            </a:r>
            <a:endParaRPr lang="zh-CN" altLang="en-US" sz="2000" dirty="0"/>
          </a:p>
          <a:p>
            <a:pPr marL="353695" indent="-34036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2000" dirty="0"/>
              <a:t>fetchone(self)：返回一条结果行。</a:t>
            </a:r>
            <a:endParaRPr lang="zh-CN" altLang="en-US" sz="2000" dirty="0"/>
          </a:p>
          <a:p>
            <a:pPr marL="353695" indent="-34036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ü"/>
            </a:pPr>
            <a:r>
              <a:rPr lang="zh-CN" altLang="en-US" sz="2000" dirty="0"/>
              <a:t>scroll(self, value, mode='relative')：移动指针到某一行。如果mode='relative'则表示从当前所在行移动value条，如果 mode='absolute'则表示从结果集的第一行移动value条。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.2.3 操作MySQL数据库</a:t>
            </a:r>
            <a:endParaRPr lang="zh-CN" altLang="en-US" strike="noStrike" noProof="1" dirty="0"/>
          </a:p>
        </p:txBody>
      </p:sp>
      <p:sp>
        <p:nvSpPr>
          <p:cNvPr id="40962" name="文本占位符 22530"/>
          <p:cNvSpPr>
            <a:spLocks noGrp="1"/>
          </p:cNvSpPr>
          <p:nvPr>
            <p:ph idx="1"/>
          </p:nvPr>
        </p:nvSpPr>
        <p:spPr>
          <a:xfrm>
            <a:off x="838200" y="1321435"/>
            <a:ext cx="11320780" cy="4639945"/>
          </a:xfrm>
        </p:spPr>
        <p:txBody>
          <a:bodyPr anchor="t"/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zh-CN" altLang="en-US" sz="2400" dirty="0"/>
              <a:t>查询记录</a:t>
            </a:r>
            <a:endParaRPr lang="zh-CN" altLang="en-US" sz="2400" dirty="0"/>
          </a:p>
          <a:p>
            <a:pPr>
              <a:spcBef>
                <a:spcPts val="600"/>
              </a:spcBef>
              <a:buNone/>
            </a:pPr>
            <a:endParaRPr lang="zh-CN" altLang="en-US" sz="160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import MySQLdb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try: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conn=MySQLdb.connect(host='localhost',user='root',passwd='root',db='test',port=3306)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cur=conn.cursor()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cur.execute('select * from user')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cur.close()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conn.close()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except MySQLdb.Error,e:</a:t>
            </a:r>
            <a:endParaRPr lang="zh-CN" altLang="en-US" sz="1800" dirty="0">
              <a:latin typeface="Consolas" panose="020B0609020204030204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 print</a:t>
            </a:r>
            <a:r>
              <a:rPr lang="en-US" altLang="zh-CN" sz="1800" dirty="0">
                <a:latin typeface="Consolas" panose="020B0609020204030204" charset="0"/>
              </a:rPr>
              <a:t>(</a:t>
            </a:r>
            <a:r>
              <a:rPr lang="zh-CN" altLang="en-US" sz="1800" dirty="0">
                <a:latin typeface="Consolas" panose="020B0609020204030204" charset="0"/>
              </a:rPr>
              <a:t>"Mysql Error %d: %s" % (e.args[0], e.args[1])</a:t>
            </a:r>
            <a:r>
              <a:rPr lang="en-US" altLang="zh-CN" sz="1800" dirty="0">
                <a:latin typeface="Consolas" panose="020B0609020204030204" charset="0"/>
              </a:rPr>
              <a:t>)</a:t>
            </a:r>
            <a:endParaRPr lang="en-US" altLang="zh-CN" sz="18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fontAlgn="base"/>
            <a:r>
              <a:rPr lang="zh-CN" altLang="en-US" strike="noStrike" noProof="1" dirty="0"/>
              <a:t>1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.2.3 操作MySQL数据库</a:t>
            </a:r>
            <a:endParaRPr lang="zh-CN" altLang="en-US" strike="noStrike" noProof="1" dirty="0"/>
          </a:p>
        </p:txBody>
      </p:sp>
      <p:sp>
        <p:nvSpPr>
          <p:cNvPr id="41986" name="文本占位符 23554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67630"/>
          </a:xfrm>
        </p:spPr>
        <p:txBody>
          <a:bodyPr anchor="t">
            <a:normAutofit lnSpcReduction="20000"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2400" dirty="0"/>
              <a:t>插入数据</a:t>
            </a:r>
            <a:endParaRPr lang="zh-CN" altLang="en-US" sz="2400" dirty="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import MySQLdb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try: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conn=MySQLdb.connect(host='localhost',user='root',passwd='root',port=3306)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cur=conn.cursor()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cur.execute('create database if not exists python')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conn.select_db('python')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cur.execute('create table test(id int,info varchar(20))')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value=[1,'hi rollen']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cur.execute('insert into test values(%s,%s)',value)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values=[]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for i in range(20):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    values.append((i,'hi rollen'+str(i)))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cur.executemany('insert into test values(%s,%s)',values)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cur.execute('update test set info="I am rollen" where id=3')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conn.commit()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cur.close()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conn.close()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except MySQLdb.Error,e:</a:t>
            </a:r>
            <a:endParaRPr lang="zh-CN" altLang="en-US" sz="18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Consolas" panose="020B0609020204030204" charset="0"/>
              </a:rPr>
              <a:t>     print</a:t>
            </a:r>
            <a:r>
              <a:rPr lang="en-US" altLang="zh-CN" sz="1800" dirty="0">
                <a:latin typeface="Consolas" panose="020B0609020204030204" charset="0"/>
              </a:rPr>
              <a:t>(</a:t>
            </a:r>
            <a:r>
              <a:rPr lang="zh-CN" altLang="en-US" sz="1800" dirty="0">
                <a:latin typeface="Consolas" panose="020B0609020204030204" charset="0"/>
              </a:rPr>
              <a:t>"Mysql Error %d: %s" % (e.args[0], e.args[1])</a:t>
            </a:r>
            <a:r>
              <a:rPr lang="en-US" altLang="zh-CN" sz="1800" dirty="0">
                <a:latin typeface="Consolas" panose="020B0609020204030204" charset="0"/>
              </a:rPr>
              <a:t>)</a:t>
            </a:r>
            <a:endParaRPr lang="en-US" altLang="zh-CN" sz="1800" dirty="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2400"/>
              <a:t>MongoDB是一个基于分布式文件存储的文档数据库，可以说是非关系型（NoSQL，Not Only SQL）数据库中比较像关系型数据库的一个，具有免费、操作简单、面向文档存储、自动分片、可扩展性强、查询功能强大等特点，对大数据处理支持较好，旨在为 WEB 应用提供可扩展的高性能数据存储解决方案。</a:t>
            </a:r>
            <a:endParaRPr lang="en-US" altLang="en-US" sz="240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2400"/>
              <a:t>MongoDB 将数据存储为一个文档，数据结构由键值(key=&gt;value)对组成。MongoDB 文档类似于 JSON 对象。字段值可以包含其他文档，数组及文档数组。</a:t>
            </a:r>
            <a:endParaRPr lang="en-US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2400"/>
              <a:t>MongoDB数据库可以到网站https://www.mongodb.org/downloads下载，安装之后打开命令提示符环境并切换到MongoDB安装目录中的server\3.2\bin文件夹，然后执行命令mongod --dbpath D:\data --journal --storageEngine=mmapv1启动MongoDB，当然需要首先在D盘根目录下新建文件夹data。</a:t>
            </a:r>
            <a:endParaRPr lang="en-US" altLang="en-US" sz="240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2400"/>
              <a:t>让刚才那个命令提示符环境始终处于运行状态，然后再打开一个命令提示符环境，执行mongo命令连接MongoDB数据库，如果连接成功的话，会显示一个&gt;符号作为提示符，之后就可以输入MongoDB命令了</a:t>
            </a:r>
            <a:endParaRPr lang="en-US" alt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打开或创建数据库students</a:t>
            </a:r>
            <a:endParaRPr lang="en-US" altLang="en-US" sz="2400"/>
          </a:p>
          <a:p>
            <a:pPr>
              <a:buNone/>
            </a:pPr>
            <a:r>
              <a:rPr lang="en-US" altLang="en-US" sz="2000">
                <a:latin typeface="Consolas" panose="020B0609020204030204" charset="0"/>
              </a:rPr>
              <a:t>&gt; use students</a:t>
            </a:r>
            <a:endParaRPr lang="en-US" altLang="en-US" sz="20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在数据库中插入数据</a:t>
            </a:r>
            <a:endParaRPr lang="en-US" altLang="en-US" sz="2400"/>
          </a:p>
          <a:p>
            <a:pPr>
              <a:buNone/>
            </a:pPr>
            <a:r>
              <a:rPr lang="en-US" altLang="en-US" sz="2000">
                <a:latin typeface="Consolas" panose="020B0609020204030204" charset="0"/>
              </a:rPr>
              <a:t>&gt; zhangsan = {'name':'Zhangsan', 'age':18, 'sex':'male'}</a:t>
            </a:r>
            <a:endParaRPr lang="en-US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2000">
                <a:latin typeface="Consolas" panose="020B0609020204030204" charset="0"/>
              </a:rPr>
              <a:t>&gt; db.students.insert(zhangsan)</a:t>
            </a:r>
            <a:endParaRPr lang="en-US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2000">
                <a:latin typeface="Consolas" panose="020B0609020204030204" charset="0"/>
              </a:rPr>
              <a:t>&gt; lisi = {'name':'Lisi', 'age':19, 'sex':'male'}</a:t>
            </a:r>
            <a:endParaRPr lang="en-US" altLang="en-US" sz="200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2000">
                <a:latin typeface="Consolas" panose="020B0609020204030204" charset="0"/>
              </a:rPr>
              <a:t>&gt; db.students.insert(lisi)</a:t>
            </a:r>
            <a:endParaRPr lang="en-US" altLang="en-US" sz="2000"/>
          </a:p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查询数据库中的记录</a:t>
            </a:r>
            <a:endParaRPr lang="en-US" altLang="en-US" sz="2400"/>
          </a:p>
          <a:p>
            <a:pPr>
              <a:buNone/>
            </a:pPr>
            <a:r>
              <a:rPr lang="en-US" altLang="en-US" sz="2000">
                <a:latin typeface="Consolas" panose="020B0609020204030204" charset="0"/>
              </a:rPr>
              <a:t>&gt; db.students.find()</a:t>
            </a:r>
            <a:endParaRPr lang="en-US" altLang="en-US" sz="2000"/>
          </a:p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查看系统中所有数据库名称</a:t>
            </a:r>
            <a:endParaRPr lang="en-US" altLang="en-US" sz="2400"/>
          </a:p>
          <a:p>
            <a:pPr>
              <a:buNone/>
            </a:pPr>
            <a:r>
              <a:rPr lang="en-US" altLang="en-US" sz="2000">
                <a:latin typeface="Consolas" panose="020B0609020204030204" charset="0"/>
              </a:rPr>
              <a:t>&gt; show dbs</a:t>
            </a:r>
            <a:endParaRPr lang="en-US" altLang="en-US" sz="2000"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buFont typeface="Wingdings" panose="05000000000000000000" charset="0"/>
              <a:buChar char="§"/>
            </a:pPr>
            <a:r>
              <a:rPr lang="en-US" altLang="en-US" sz="2400"/>
              <a:t>Python扩展库pymongo完美支持MongoDB数据的操作</a:t>
            </a:r>
            <a:endParaRPr lang="en-US" altLang="en-US" sz="2400"/>
          </a:p>
          <a:p>
            <a:pPr>
              <a:buFont typeface="Wingdings" panose="05000000000000000000" charset="0"/>
              <a:buNone/>
            </a:pPr>
            <a:endParaRPr lang="en-US" altLang="en-US" sz="1600"/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latin typeface="Consolas" panose="020B0609020204030204" charset="0"/>
              </a:rPr>
              <a:t>&gt;&gt;&gt; import pymongo                                    #导入模块</a:t>
            </a:r>
            <a:endParaRPr lang="en-US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latin typeface="Consolas" panose="020B0609020204030204" charset="0"/>
              </a:rPr>
              <a:t>&gt;&gt;&gt; client = pymongo.MongoClient('localhost', 27017)  #连接数据库，27017是默认端口</a:t>
            </a:r>
            <a:endParaRPr lang="en-US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latin typeface="Consolas" panose="020B0609020204030204" charset="0"/>
              </a:rPr>
              <a:t>&gt;&gt;&gt; db = client.students                              #获取数据库</a:t>
            </a:r>
            <a:endParaRPr lang="en-US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latin typeface="Consolas" panose="020B0609020204030204" charset="0"/>
              </a:rPr>
              <a:t>&gt;&gt;&gt; db.collection_names()                             #查看数据集合名称列表</a:t>
            </a:r>
            <a:endParaRPr lang="en-US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['students', 'system.indexes']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latin typeface="Consolas" panose="020B0609020204030204" charset="0"/>
              </a:rPr>
              <a:t>&gt;&gt;&gt; students = db.students                            #获取数据集合</a:t>
            </a:r>
            <a:endParaRPr lang="en-US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latin typeface="Consolas" panose="020B0609020204030204" charset="0"/>
              </a:rPr>
              <a:t>&gt;&gt;&gt; students.find()</a:t>
            </a:r>
            <a:endParaRPr lang="en-US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&lt;pymongo.cursor.Cursor object at 0x00000000030934A8&gt;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latin typeface="Consolas" panose="020B0609020204030204" charset="0"/>
              </a:rPr>
              <a:t>&gt;&gt;&gt; for item in students.find():                      #遍历数据</a:t>
            </a:r>
            <a:endParaRPr lang="en-US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latin typeface="Consolas" panose="020B0609020204030204" charset="0"/>
              </a:rPr>
              <a:t>    print(item)</a:t>
            </a:r>
            <a:endParaRPr lang="en-US" altLang="en-US" sz="18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{'age': 18.0, 'sex': 'male', '_id': ObjectId('5722cbcfeadfb295b4a52e23'), 'name': 'Zhangsan'}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{'age': 19.0, 'sex': 'male', '_id': ObjectId('5722cc6eeadfb295b4a52e24'), 'name': 'Lisi'}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 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操作</a:t>
            </a:r>
            <a:r>
              <a:rPr lang="en-US" altLang="zh-CN">
                <a:sym typeface="+mn-ea"/>
              </a:rPr>
              <a:t>SQLite</a:t>
            </a:r>
            <a:r>
              <a:rPr lang="zh-CN" altLang="en-US">
                <a:sym typeface="+mn-ea"/>
              </a:rPr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访问和操作SQLite数据时，需要首先导入sqlite3模块，然后创建一个与数据库关联的Connection对象：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sqlite3                           #导入模块</a:t>
            </a:r>
            <a:endParaRPr lang="zh-CN" altLang="en-US" sz="2000">
              <a:latin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conn = sqlite3.connect('example.db')     #连接数据库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2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atin typeface="Consolas" panose="020B0609020204030204" charset="0"/>
              </a:rPr>
              <a:t>&gt;&gt;&gt; wangwu = {'name':'Wangwu', 'age':20, 'sex':'male'}</a:t>
            </a:r>
            <a:endParaRPr lang="en-US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atin typeface="Consolas" panose="020B0609020204030204" charset="0"/>
              </a:rPr>
              <a:t>&gt;&gt;&gt; students.insert(wangwu)                             #插入一条记录</a:t>
            </a:r>
            <a:endParaRPr lang="en-US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solidFill>
                  <a:srgbClr val="00B0F0"/>
                </a:solidFill>
                <a:latin typeface="Consolas" panose="020B0609020204030204" charset="0"/>
              </a:rPr>
              <a:t>ObjectId('5723137346bf3d1804b5f4cc')</a:t>
            </a:r>
            <a:endParaRPr lang="en-US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atin typeface="Consolas" panose="020B0609020204030204" charset="0"/>
              </a:rPr>
              <a:t>&gt;&gt;&gt; for item in students.find({'name':'Wangwu'}):       #指定查询条件</a:t>
            </a:r>
            <a:endParaRPr lang="en-US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atin typeface="Consolas" panose="020B0609020204030204" charset="0"/>
              </a:rPr>
              <a:t>    print(item)</a:t>
            </a:r>
            <a:endParaRPr lang="en-US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solidFill>
                  <a:srgbClr val="00B0F0"/>
                </a:solidFill>
                <a:latin typeface="Consolas" panose="020B0609020204030204" charset="0"/>
              </a:rPr>
              <a:t>{'age': 20, '_id': ObjectId('5723137346bf3d1804b5f4cc'), 'sex': 'male', 'name': 'Wangwu'}</a:t>
            </a:r>
            <a:endParaRPr lang="en-US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atin typeface="Consolas" panose="020B0609020204030204" charset="0"/>
              </a:rPr>
              <a:t>&gt;&gt;&gt; students.find_one()                                 #获取一条记录</a:t>
            </a:r>
            <a:endParaRPr lang="en-US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solidFill>
                  <a:srgbClr val="00B0F0"/>
                </a:solidFill>
                <a:latin typeface="Consolas" panose="020B0609020204030204" charset="0"/>
              </a:rPr>
              <a:t>{'age': 18.0, 'sex': 'male', '_id': ObjectId('5722cbcfeadfb295b4a52e23'), 'name': 'Zhangsan'}</a:t>
            </a:r>
            <a:endParaRPr lang="en-US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atin typeface="Consolas" panose="020B0609020204030204" charset="0"/>
              </a:rPr>
              <a:t>&gt;&gt;&gt; students.find_one({'name':'Wangwu'})</a:t>
            </a:r>
            <a:endParaRPr lang="en-US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solidFill>
                  <a:srgbClr val="00B0F0"/>
                </a:solidFill>
                <a:latin typeface="Consolas" panose="020B0609020204030204" charset="0"/>
              </a:rPr>
              <a:t>{'age': 20, '_id': ObjectId('5723137346bf3d1804b5f4cc'), 'sex': 'male', 'name': 'Wangwu'}</a:t>
            </a:r>
            <a:endParaRPr lang="en-US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latin typeface="Consolas" panose="020B0609020204030204" charset="0"/>
              </a:rPr>
              <a:t>&gt;&gt;&gt; students.find().count()                             #记录总数</a:t>
            </a:r>
            <a:endParaRPr lang="en-US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en-US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Content Placeholder 2"/>
          <p:cNvSpPr>
            <a:spLocks noGrp="1"/>
          </p:cNvSpPr>
          <p:nvPr>
            <p:ph idx="1"/>
          </p:nvPr>
        </p:nvSpPr>
        <p:spPr>
          <a:xfrm>
            <a:off x="884555" y="1294765"/>
            <a:ext cx="10742295" cy="5220335"/>
          </a:xfrm>
        </p:spPr>
        <p:txBody>
          <a:bodyPr anchor="t">
            <a:no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students.remove({'name':'Wangwu'})                   #删除一条记录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{'ok': 1, 'n': 1}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for item in students.find():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    print(item)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{'name': 'Zhangsan', '_id': ObjectId('5722cbcfeadfb295b4a52e23'), 'sex': 'male', 'age': 18.0}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{'name': 'Lisi', '_id': ObjectId('5722cc6eeadfb295b4a52e24'), 'sex': 'male', 'age': 19.0}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students.find().count()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2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students.create_index([('name', pymongo.ASCENDING)]) #创建索引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'name_1'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students.update({'name':'Zhangsan'},{'$set':{'age':25}})  #更新数据库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{'nModified': 1, 'ok': 1, 'updatedExisting': True, 'n': 1}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students.update({'age':25},{'$set':{'sex':'Female'}})     #更新数据库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{'nModified': 1, 'ok': 1, 'updatedExisting': True, 'n': 1}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students.remove()                                    #清空数据库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{'ok': 1, 'n': 2}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Content Placeholder 2"/>
          <p:cNvSpPr>
            <a:spLocks noGrp="1"/>
          </p:cNvSpPr>
          <p:nvPr>
            <p:ph idx="1"/>
          </p:nvPr>
        </p:nvSpPr>
        <p:spPr>
          <a:xfrm>
            <a:off x="870585" y="1295400"/>
            <a:ext cx="11287760" cy="4526280"/>
          </a:xfrm>
        </p:spPr>
        <p:txBody>
          <a:bodyPr anchor="t">
            <a:no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Zhangsan = {'name':'Zhangsan', 'age':20, 'sex':'Male'}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Lisi = {'name':'Lisi', 'age':21, 'sex':'Male'}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Wangwu = {'name':'Wangwu', 'age':22, 'sex':'Female'}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students.insert_many([Zhangsan, Lisi, Wangwu])               #插入多条数据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solidFill>
                  <a:srgbClr val="00B0F0"/>
                </a:solidFill>
                <a:latin typeface="Consolas" panose="020B0609020204030204" charset="0"/>
              </a:rPr>
              <a:t>&lt;pymongo.results.InsertManyResult object at 0x0000000003762750&gt;</a:t>
            </a:r>
            <a:endParaRPr lang="en-US" altLang="en-US" sz="18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for item in students.find().sort('name',pymongo.ASCENDING):  #对查询结果排序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    print(item)	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{'name': 'Lisi', '_id': ObjectId('57240d3f46bf3d118ce5bbe4'), 'sex': 'Male', 'age': 21}</a:t>
            </a:r>
            <a:endParaRPr lang="en-US" altLang="en-US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{'name': 'Wangwu', '_id': ObjectId('57240d3f46bf3d118ce5bbe5'), 'sex': 'Female', 'age': 22}</a:t>
            </a:r>
            <a:endParaRPr lang="en-US" altLang="en-US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{'name': 'Zhangsan', '_id': ObjectId('57240d3f46bf3d118ce5bbe3'), 'sex': 'Male', 'age': 20}</a:t>
            </a:r>
            <a:endParaRPr lang="en-US" altLang="en-US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&gt;&gt;&gt; for item in students.find().sort(</a:t>
            </a:r>
            <a:r>
              <a:rPr lang="en-US" altLang="en-US" sz="1600">
                <a:latin typeface="Consolas" panose="020B0609020204030204" charset="0"/>
              </a:rPr>
              <a:t>[('sex',pymongo.DESCENDING),('name',pymongo.ASCENDING)]</a:t>
            </a:r>
            <a:r>
              <a:rPr lang="en-US" altLang="en-US" sz="1800">
                <a:latin typeface="Consolas" panose="020B0609020204030204" charset="0"/>
              </a:rPr>
              <a:t>):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>
                <a:latin typeface="Consolas" panose="020B0609020204030204" charset="0"/>
              </a:rPr>
              <a:t>    print(item)	</a:t>
            </a:r>
            <a:endParaRPr lang="en-US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{'name': 'Lisi', '_id': ObjectId('57240d3f46bf3d118ce5bbe4'), 'sex': 'Male', 'age': 21}</a:t>
            </a:r>
            <a:endParaRPr lang="en-US" altLang="en-US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{'name': 'Zhangsan', '_id': ObjectId('57240d3f46bf3d118ce5bbe3'), 'sex': 'Male', 'age': 20}</a:t>
            </a:r>
            <a:endParaRPr lang="en-US" altLang="en-US" sz="16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600">
                <a:solidFill>
                  <a:srgbClr val="00B0F0"/>
                </a:solidFill>
                <a:latin typeface="Consolas" panose="020B0609020204030204" charset="0"/>
              </a:rPr>
              <a:t>{'name': 'Wangwu', '_id': ObjectId('57240d3f46bf3d118ce5bbe5'), 'sex': 'Female', 'age': 22}</a:t>
            </a:r>
            <a:endParaRPr lang="en-US" altLang="en-US" sz="16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12.3  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例</a:t>
            </a:r>
            <a:r>
              <a:rPr lang="en-US" altLang="zh-CN" sz="2400"/>
              <a:t>12-1  </a:t>
            </a:r>
            <a:r>
              <a:rPr lang="zh-CN" altLang="en-US" sz="2400"/>
              <a:t>把批量</a:t>
            </a:r>
            <a:r>
              <a:rPr lang="en-US" altLang="zh-CN" sz="2400"/>
              <a:t>Excel</a:t>
            </a:r>
            <a:r>
              <a:rPr lang="zh-CN" altLang="en-US" sz="2400"/>
              <a:t>文件中的数据导入</a:t>
            </a:r>
            <a:r>
              <a:rPr lang="en-US" altLang="zh-CN" sz="2400"/>
              <a:t>SQLite</a:t>
            </a:r>
            <a:r>
              <a:rPr lang="zh-CN" altLang="en-US" sz="2400"/>
              <a:t>数据库。</a:t>
            </a:r>
            <a:endParaRPr lang="zh-CN" altLang="en-US" sz="2400"/>
          </a:p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</a:t>
            </a:r>
            <a:r>
              <a:rPr lang="en-US" altLang="zh-CN" sz="1800"/>
              <a:t>executemany()</a:t>
            </a:r>
            <a:r>
              <a:rPr lang="zh-CN" altLang="en-US" sz="1800"/>
              <a:t>实现批量数据导入</a:t>
            </a:r>
            <a:endParaRPr lang="zh-CN" altLang="en-US" sz="1800"/>
          </a:p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通过减少事务提交次数提高速度</a:t>
            </a:r>
            <a:endParaRPr lang="zh-CN" altLang="en-US" sz="1800"/>
          </a:p>
          <a:p>
            <a:pPr>
              <a:buNone/>
            </a:pPr>
            <a:endParaRPr lang="zh-CN" altLang="en-US" sz="1800"/>
          </a:p>
          <a:p>
            <a:pPr>
              <a:buNone/>
            </a:pPr>
            <a:r>
              <a:rPr lang="zh-CN" altLang="en-US" sz="1800">
                <a:hlinkClick r:id="rId1" action="ppaction://hlinkfile"/>
              </a:rPr>
              <a:t>code\test_xlsx2sqlite.py</a:t>
            </a:r>
            <a:endParaRPr lang="zh-CN" altLang="en-US" sz="18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12.4  </a:t>
            </a:r>
            <a:r>
              <a:rPr lang="zh-CN" altLang="en-US" strike="noStrike" noProof="1"/>
              <a:t>精彩案例赏析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例</a:t>
            </a:r>
            <a:r>
              <a:rPr lang="en-US" altLang="zh-CN" sz="2400"/>
              <a:t>12-2  </a:t>
            </a:r>
            <a:r>
              <a:rPr lang="zh-CN" altLang="en-US" sz="2400"/>
              <a:t>无界面版通信录管理系统。</a:t>
            </a:r>
            <a:endParaRPr lang="zh-CN" altLang="en-US" sz="2400"/>
          </a:p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命令行式菜单</a:t>
            </a:r>
            <a:endParaRPr lang="zh-CN" altLang="en-US" sz="1800"/>
          </a:p>
          <a:p>
            <a:pPr>
              <a:buNone/>
            </a:pPr>
            <a:endParaRPr lang="zh-CN" altLang="en-US" sz="1800">
              <a:hlinkClick r:id="rId1" action="ppaction://hlinkfile"/>
            </a:endParaRPr>
          </a:p>
          <a:p>
            <a:pPr>
              <a:buNone/>
            </a:pPr>
            <a:r>
              <a:rPr lang="zh-CN" altLang="en-US" sz="1800">
                <a:hlinkClick r:id="rId1" action="ppaction://hlinkfile"/>
              </a:rPr>
              <a:t>code\addressListManage.py</a:t>
            </a:r>
            <a:endParaRPr lang="zh-CN" altLang="en-US" sz="18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12.4  </a:t>
            </a:r>
            <a:r>
              <a:rPr lang="zh-CN" altLang="en-US" strike="noStrike" noProof="1"/>
              <a:t>精彩案例赏析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例</a:t>
            </a:r>
            <a:r>
              <a:rPr lang="en-US" altLang="zh-CN" sz="2400"/>
              <a:t>12-3  tkinter GUI</a:t>
            </a:r>
            <a:r>
              <a:rPr lang="zh-CN" altLang="en-US" sz="2400"/>
              <a:t>版通信录管理系统。</a:t>
            </a:r>
            <a:endParaRPr lang="zh-CN" altLang="en-US" sz="2400"/>
          </a:p>
          <a:p>
            <a:pPr>
              <a:buFont typeface="Wingdings" panose="05000000000000000000" charset="0"/>
              <a:buNone/>
            </a:pPr>
            <a:r>
              <a:rPr lang="zh-CN" altLang="en-US" sz="1800">
                <a:hlinkClick r:id="rId1" action="ppaction://hlinkfile"/>
              </a:rPr>
              <a:t>code\tkinter_addressListManage.pyw</a:t>
            </a:r>
            <a:endParaRPr lang="zh-CN" altLang="en-US" sz="1800"/>
          </a:p>
        </p:txBody>
      </p:sp>
      <p:pic>
        <p:nvPicPr>
          <p:cNvPr id="26627" name="Picture 187" descr=")E0I]}2%{@}OL)6~5)_VC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165" y="2136775"/>
            <a:ext cx="4273550" cy="4531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en-US" strike="noStrike" noProof="1"/>
              <a:t>12.4  </a:t>
            </a:r>
            <a:r>
              <a:rPr lang="zh-CN" altLang="en-US" strike="noStrike" noProof="1"/>
              <a:t>精彩案例赏析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 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操作</a:t>
            </a:r>
            <a:r>
              <a:rPr lang="en-US" altLang="zh-CN">
                <a:sym typeface="+mn-ea"/>
              </a:rPr>
              <a:t>SQLite</a:t>
            </a:r>
            <a:r>
              <a:rPr lang="zh-CN" altLang="en-US">
                <a:sym typeface="+mn-ea"/>
              </a:rPr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1168380" cy="4639945"/>
          </a:xfrm>
        </p:spPr>
        <p:txBody>
          <a:bodyPr>
            <a:normAutofit lnSpcReduction="10000"/>
          </a:bodyPr>
          <a:p>
            <a:pPr marL="326390" indent="-326390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成功创建Connection对象以后，再创建一个Cursor对象，并且调用Cursor对象的execute()方法来执行SQL语句创建数据表以及查询、插入、修改或删除数据库中的数据：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>
              <a:latin typeface="Times New Roman" panose="02020603050405020304" pitchFamily="2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 = conn.cursor()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创建表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c.execute('''CREATE TABLE stocks (date text, trans text, symbol text, qty real, price real)''')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插入一条记录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c.execute("INSERT INTO stocks VALUES ('2006-01-05','BUY', 'RHAT', 100, 35.14)")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提交当前事务，保存数据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conn.commit()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# 关闭数据库连接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conn.close()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 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操作</a:t>
            </a:r>
            <a:r>
              <a:rPr lang="en-US" altLang="zh-CN">
                <a:sym typeface="+mn-ea"/>
              </a:rPr>
              <a:t>SQLite</a:t>
            </a:r>
            <a:r>
              <a:rPr lang="zh-CN" altLang="en-US">
                <a:sym typeface="+mn-ea"/>
              </a:rPr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2400">
                <a:sym typeface="+mn-ea"/>
              </a:rPr>
              <a:t>如果需要查询表中内容，那么重新创建Connection对象和Cursor对象之后，可以使用下面的代码来查询。</a:t>
            </a:r>
            <a:endParaRPr lang="zh-CN" altLang="en-US" sz="240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>
              <a:latin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for row in c.execute('SELECT * FROM stocks ORDER BY price'):</a:t>
            </a:r>
            <a:endParaRPr lang="zh-CN" altLang="en-US" sz="2000">
              <a:latin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print(row)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12.1.1  Connection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906780" y="1369695"/>
          <a:ext cx="9475470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4140"/>
                <a:gridCol w="5561330"/>
              </a:tblGrid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execute(sql[, parameters])</a:t>
                      </a:r>
                      <a:endParaRPr lang="en-US" altLang="zh-CN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执行一条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SQL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语句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executemany(sql[, parameters])</a:t>
                      </a:r>
                      <a:endParaRPr lang="en-US" altLang="zh-CN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执行多条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SQL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语句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cursor()</a:t>
                      </a:r>
                      <a:endParaRPr lang="en-US" altLang="zh-CN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返回连接的游标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commit()</a:t>
                      </a:r>
                      <a:endParaRPr lang="en-US" altLang="zh-CN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提交当前事务，如果不提交的话，那么自上次调用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commit()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方法之后的所有修改都不会真正保存到数据库中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rollback()</a:t>
                      </a:r>
                      <a:endParaRPr lang="en-US" altLang="zh-CN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撤销当前事务，将数据库恢复至上次调用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commit()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方法后的状态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close()</a:t>
                      </a:r>
                      <a:endParaRPr lang="en-US" altLang="zh-CN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关闭数据库连接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create_function(name, num_params, func)</a:t>
                      </a:r>
                      <a:endParaRPr lang="en-US" altLang="zh-CN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创建可在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SQL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语句中调用的函数，其中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为函数名，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num_params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表示该函数可以接收的参数个数，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func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</a:t>
                      </a: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Python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可调用对象</a:t>
                      </a:r>
                      <a:endParaRPr lang="zh-CN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12.1.1  Connection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6415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§"/>
            </a:pPr>
            <a:r>
              <a:rPr lang="zh-CN" altLang="en-US" sz="2400"/>
              <a:t>在sqlite3连接中创建并调用自定义函数：</a:t>
            </a:r>
            <a:endParaRPr lang="zh-CN" altLang="en-US" sz="2400"/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sqlite3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import hashlib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 自定义</a:t>
            </a:r>
            <a:r>
              <a:rPr lang="en-US" altLang="zh-CN" sz="2000">
                <a:latin typeface="Consolas" panose="020B0609020204030204" charset="0"/>
              </a:rPr>
              <a:t>Python</a:t>
            </a:r>
            <a:r>
              <a:rPr lang="zh-CN" altLang="en-US" sz="2000">
                <a:latin typeface="Consolas" panose="020B0609020204030204" charset="0"/>
              </a:rPr>
              <a:t>函数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def md5sum(t):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    return hashlib.md5(t).hexdigest()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 在内存中创建临时数据库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conn = sqlite3.connect(":memory:")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 创建可在SQL调用的函数，其中第二个参数表示函数的参数个数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conn.create_function("md5", 1, md5sum)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cur = conn.cursor()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# 在SQL语句中调用自定义函数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cur.execute("select md5(?)", ["中国山东烟台".encode()])</a:t>
            </a:r>
            <a:endParaRPr lang="zh-CN" alt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print(cur.fetchone()[0])</a:t>
            </a:r>
            <a:endParaRPr lang="zh-CN" altLang="en-US" sz="2000">
              <a:latin typeface="Consolas" panose="020B0609020204030204" charset="0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6447155" y="3498215"/>
            <a:ext cx="2972435" cy="61087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在内存中创建临时数据库，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不需要提交事务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12.1.2  Cursor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0215" indent="-45021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zh-CN" sz="2400">
                <a:sym typeface="+mn-ea"/>
              </a:rPr>
              <a:t>Cursor</a:t>
            </a:r>
            <a:r>
              <a:rPr lang="zh-CN" altLang="en-US" sz="2400">
                <a:sym typeface="+mn-ea"/>
              </a:rPr>
              <a:t>对象常用方法：</a:t>
            </a:r>
            <a:endParaRPr lang="zh-CN" altLang="en-US" sz="2400"/>
          </a:p>
          <a:p>
            <a:pPr marL="450215" indent="-45021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 close(...)</a:t>
            </a:r>
            <a:r>
              <a:rPr lang="zh-CN" altLang="en-US" sz="2000">
                <a:sym typeface="+mn-ea"/>
              </a:rPr>
              <a:t>： 关闭游标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pPr marL="450215" indent="-45021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 execute(...)</a:t>
            </a:r>
            <a:r>
              <a:rPr lang="zh-CN" altLang="en-US" sz="2000">
                <a:sym typeface="+mn-ea"/>
              </a:rPr>
              <a:t>：执行</a:t>
            </a:r>
            <a:r>
              <a:rPr lang="en-US" altLang="zh-CN" sz="2000">
                <a:sym typeface="+mn-ea"/>
              </a:rPr>
              <a:t>SQL</a:t>
            </a:r>
            <a:r>
              <a:rPr lang="zh-CN" altLang="en-US" sz="2000">
                <a:sym typeface="+mn-ea"/>
              </a:rPr>
              <a:t>语句</a:t>
            </a:r>
            <a:endParaRPr lang="zh-CN" altLang="en-US" sz="2000"/>
          </a:p>
          <a:p>
            <a:pPr marL="450215" indent="-45021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 executemany(...)</a:t>
            </a:r>
            <a:r>
              <a:rPr lang="zh-CN" altLang="en-US" sz="2000">
                <a:sym typeface="+mn-ea"/>
              </a:rPr>
              <a:t>：重复执行多次</a:t>
            </a:r>
            <a:r>
              <a:rPr lang="en-US" altLang="zh-CN" sz="2000">
                <a:sym typeface="+mn-ea"/>
              </a:rPr>
              <a:t>SQL</a:t>
            </a:r>
            <a:r>
              <a:rPr lang="zh-CN" altLang="en-US" sz="2000">
                <a:sym typeface="+mn-ea"/>
              </a:rPr>
              <a:t>语句</a:t>
            </a:r>
            <a:endParaRPr lang="zh-CN" altLang="en-US" sz="2000"/>
          </a:p>
          <a:p>
            <a:pPr marL="450215" indent="-45021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 executescript(...)</a:t>
            </a:r>
            <a:r>
              <a:rPr lang="zh-CN" altLang="en-US" sz="2000">
                <a:sym typeface="+mn-ea"/>
              </a:rPr>
              <a:t>：一次执行多条</a:t>
            </a:r>
            <a:r>
              <a:rPr lang="en-US" altLang="zh-CN" sz="2000">
                <a:sym typeface="+mn-ea"/>
              </a:rPr>
              <a:t>SQL</a:t>
            </a:r>
            <a:r>
              <a:rPr lang="zh-CN" altLang="en-US" sz="2000">
                <a:sym typeface="+mn-ea"/>
              </a:rPr>
              <a:t>语句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/>
          </a:p>
          <a:p>
            <a:pPr marL="450215" indent="-45021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 fetchall(...)</a:t>
            </a:r>
            <a:r>
              <a:rPr lang="zh-CN" altLang="en-US" sz="2000">
                <a:sym typeface="+mn-ea"/>
              </a:rPr>
              <a:t>：从结果集中返回所有行记录</a:t>
            </a:r>
            <a:endParaRPr lang="zh-CN" altLang="en-US" sz="2000"/>
          </a:p>
          <a:p>
            <a:pPr marL="450215" indent="-45021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 fetchmany(...)</a:t>
            </a:r>
            <a:r>
              <a:rPr lang="zh-CN" altLang="en-US" sz="2000">
                <a:sym typeface="+mn-ea"/>
              </a:rPr>
              <a:t>： 从结果集中返回多行记录</a:t>
            </a:r>
            <a:endParaRPr lang="zh-CN" altLang="en-US" sz="2000"/>
          </a:p>
          <a:p>
            <a:pPr marL="450215" indent="-450215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 fetchone(...)</a:t>
            </a:r>
            <a:r>
              <a:rPr lang="zh-CN" altLang="en-US" sz="2000">
                <a:sym typeface="+mn-ea"/>
              </a:rPr>
              <a:t>：从结果集中返回一行记录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13713</Words>
  <Application>WPS Presentation</Application>
  <PresentationFormat>宽屏</PresentationFormat>
  <Paragraphs>583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宋体</vt:lpstr>
      <vt:lpstr>Wingdings</vt:lpstr>
      <vt:lpstr>Wingdings</vt:lpstr>
      <vt:lpstr>Consolas</vt:lpstr>
      <vt:lpstr>Times New Roman</vt:lpstr>
      <vt:lpstr>Calibri Light</vt:lpstr>
      <vt:lpstr>Calibri</vt:lpstr>
      <vt:lpstr>微软雅黑</vt:lpstr>
      <vt:lpstr>Arial Unicode MS</vt:lpstr>
      <vt:lpstr>Office 主题</vt:lpstr>
      <vt:lpstr>第12章  数据库应用开发</vt:lpstr>
      <vt:lpstr>12.1  使用Python操作SQLite数据库</vt:lpstr>
      <vt:lpstr>12.1  使用Python操作SQLite数据库</vt:lpstr>
      <vt:lpstr>12.1  使用Python操作SQLite数据库</vt:lpstr>
      <vt:lpstr>12.1  使用Python操作SQLite数据库</vt:lpstr>
      <vt:lpstr>12.1  使用Python操作SQLite数据库</vt:lpstr>
      <vt:lpstr>12.1.1  Connection对象</vt:lpstr>
      <vt:lpstr>12.1.1  Connection对象</vt:lpstr>
      <vt:lpstr>12.1.2  Cursor对象</vt:lpstr>
      <vt:lpstr>12.1.2  Cursor对象</vt:lpstr>
      <vt:lpstr>12.1.2  Cursor对象</vt:lpstr>
      <vt:lpstr>12.1.2  Cursor对象</vt:lpstr>
      <vt:lpstr>12.1.2  Cursor对象</vt:lpstr>
      <vt:lpstr>12.1.2  Cursor对象</vt:lpstr>
      <vt:lpstr>12.1.2  Cursor对象</vt:lpstr>
      <vt:lpstr>12.1.2  Cursor对象</vt:lpstr>
      <vt:lpstr>12.1.2  Cursor对象</vt:lpstr>
      <vt:lpstr>12.1.2  Cursor对象</vt:lpstr>
      <vt:lpstr>12.1.3  Row对象</vt:lpstr>
      <vt:lpstr>12.1.3  Row对象</vt:lpstr>
      <vt:lpstr>12.2 访问其他类型数据库</vt:lpstr>
      <vt:lpstr>12.2.1 操作ACCESS数据库</vt:lpstr>
      <vt:lpstr>12.2.1 操作ACCESS数据库</vt:lpstr>
      <vt:lpstr>12.2.1 操作ACCESS数据库</vt:lpstr>
      <vt:lpstr>12.2.1 操作ACCESS数据库</vt:lpstr>
      <vt:lpstr>12.2.2 操作MSSQLServer数据库</vt:lpstr>
      <vt:lpstr>12.2.2 操作MSSQLServer数据库</vt:lpstr>
      <vt:lpstr>12.2.2 操作MSSQLServer数据库</vt:lpstr>
      <vt:lpstr>12.2.2 操作MSSQLServer数据库</vt:lpstr>
      <vt:lpstr>12.2.2 操作MSSQLServer数据库</vt:lpstr>
      <vt:lpstr>12.2.3 操作MySQL数据库</vt:lpstr>
      <vt:lpstr>12.2.3 操作MySQL数据库</vt:lpstr>
      <vt:lpstr>12.2.3 操作MySQL数据库</vt:lpstr>
      <vt:lpstr>12.2.3 操作MySQL数据库</vt:lpstr>
      <vt:lpstr>12.2.3 操作MySQL数据库</vt:lpstr>
      <vt:lpstr>12.3  操作MongoDb数据库</vt:lpstr>
      <vt:lpstr>12.3  操作MongoDb数据库</vt:lpstr>
      <vt:lpstr>12.3  操作MongoDb数据库</vt:lpstr>
      <vt:lpstr>12.3  操作MongoDb数据库</vt:lpstr>
      <vt:lpstr>12.3  操作MongoDb数据库</vt:lpstr>
      <vt:lpstr>12.3  操作MongoDb数据库</vt:lpstr>
      <vt:lpstr>12.3  操作MongoDb数据库</vt:lpstr>
      <vt:lpstr>12.4  精彩案例赏析</vt:lpstr>
      <vt:lpstr>12.4  精彩案例赏析</vt:lpstr>
      <vt:lpstr>12.4  精彩案例赏析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</cp:lastModifiedBy>
  <cp:revision>321</cp:revision>
  <dcterms:created xsi:type="dcterms:W3CDTF">2015-05-05T08:02:00Z</dcterms:created>
  <dcterms:modified xsi:type="dcterms:W3CDTF">2018-01-11T12:32:55Z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