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0"/>
  </p:notesMasterIdLst>
  <p:handoutMasterIdLst>
    <p:handoutMasterId r:id="rId241"/>
  </p:handoutMasterIdLst>
  <p:sldIdLst>
    <p:sldId id="1785" r:id="rId3"/>
    <p:sldId id="1786" r:id="rId4"/>
    <p:sldId id="1787" r:id="rId5"/>
    <p:sldId id="1788" r:id="rId6"/>
    <p:sldId id="1789" r:id="rId7"/>
    <p:sldId id="1790" r:id="rId8"/>
    <p:sldId id="1791" r:id="rId9"/>
    <p:sldId id="1792" r:id="rId10"/>
    <p:sldId id="1793" r:id="rId11"/>
    <p:sldId id="1794" r:id="rId12"/>
    <p:sldId id="1795" r:id="rId13"/>
    <p:sldId id="1796" r:id="rId14"/>
    <p:sldId id="1797" r:id="rId15"/>
    <p:sldId id="1798" r:id="rId16"/>
    <p:sldId id="1799" r:id="rId17"/>
    <p:sldId id="1800" r:id="rId18"/>
    <p:sldId id="1801" r:id="rId19"/>
    <p:sldId id="1802" r:id="rId20"/>
    <p:sldId id="1803" r:id="rId21"/>
    <p:sldId id="1805" r:id="rId22"/>
    <p:sldId id="1806" r:id="rId23"/>
    <p:sldId id="1807" r:id="rId24"/>
    <p:sldId id="1808" r:id="rId25"/>
    <p:sldId id="1809" r:id="rId26"/>
    <p:sldId id="1810" r:id="rId27"/>
    <p:sldId id="1812" r:id="rId28"/>
    <p:sldId id="1813" r:id="rId29"/>
    <p:sldId id="1815" r:id="rId30"/>
    <p:sldId id="1816" r:id="rId31"/>
    <p:sldId id="1818" r:id="rId32"/>
    <p:sldId id="1819" r:id="rId33"/>
    <p:sldId id="1820" r:id="rId34"/>
    <p:sldId id="1821" r:id="rId35"/>
    <p:sldId id="1824" r:id="rId36"/>
    <p:sldId id="1826" r:id="rId37"/>
    <p:sldId id="1827" r:id="rId38"/>
    <p:sldId id="1829" r:id="rId39"/>
    <p:sldId id="1830" r:id="rId40"/>
    <p:sldId id="1831" r:id="rId41"/>
    <p:sldId id="1832" r:id="rId42"/>
    <p:sldId id="1833" r:id="rId43"/>
    <p:sldId id="1834" r:id="rId44"/>
    <p:sldId id="1835" r:id="rId45"/>
    <p:sldId id="1837" r:id="rId46"/>
    <p:sldId id="1838" r:id="rId47"/>
    <p:sldId id="1839" r:id="rId48"/>
    <p:sldId id="1840" r:id="rId49"/>
    <p:sldId id="1841" r:id="rId50"/>
    <p:sldId id="1842" r:id="rId51"/>
    <p:sldId id="1843" r:id="rId52"/>
    <p:sldId id="1844" r:id="rId53"/>
    <p:sldId id="1845" r:id="rId54"/>
    <p:sldId id="1860" r:id="rId55"/>
    <p:sldId id="1861" r:id="rId56"/>
    <p:sldId id="1862" r:id="rId57"/>
    <p:sldId id="1872" r:id="rId58"/>
    <p:sldId id="1873" r:id="rId59"/>
    <p:sldId id="1874" r:id="rId60"/>
    <p:sldId id="1876" r:id="rId61"/>
    <p:sldId id="1877" r:id="rId62"/>
    <p:sldId id="1885" r:id="rId63"/>
    <p:sldId id="1891" r:id="rId64"/>
    <p:sldId id="1892" r:id="rId65"/>
    <p:sldId id="1893" r:id="rId66"/>
    <p:sldId id="1896" r:id="rId67"/>
    <p:sldId id="1897" r:id="rId68"/>
    <p:sldId id="1898" r:id="rId69"/>
    <p:sldId id="1899" r:id="rId70"/>
    <p:sldId id="1906" r:id="rId71"/>
    <p:sldId id="1907" r:id="rId72"/>
    <p:sldId id="1908" r:id="rId73"/>
    <p:sldId id="1909" r:id="rId74"/>
    <p:sldId id="1910" r:id="rId75"/>
    <p:sldId id="1911" r:id="rId76"/>
    <p:sldId id="1912" r:id="rId77"/>
    <p:sldId id="1913" r:id="rId78"/>
    <p:sldId id="1914" r:id="rId79"/>
    <p:sldId id="1915" r:id="rId80"/>
    <p:sldId id="1916" r:id="rId81"/>
    <p:sldId id="1917" r:id="rId82"/>
    <p:sldId id="2108" r:id="rId83"/>
    <p:sldId id="2109" r:id="rId84"/>
    <p:sldId id="2110" r:id="rId85"/>
    <p:sldId id="2111" r:id="rId86"/>
    <p:sldId id="2112" r:id="rId87"/>
    <p:sldId id="2113" r:id="rId88"/>
    <p:sldId id="2114" r:id="rId89"/>
    <p:sldId id="2115" r:id="rId90"/>
    <p:sldId id="2116" r:id="rId91"/>
    <p:sldId id="2117" r:id="rId92"/>
    <p:sldId id="2118" r:id="rId93"/>
    <p:sldId id="2119" r:id="rId94"/>
    <p:sldId id="2120" r:id="rId95"/>
    <p:sldId id="2121" r:id="rId96"/>
    <p:sldId id="2122" r:id="rId97"/>
    <p:sldId id="2123" r:id="rId98"/>
    <p:sldId id="2124" r:id="rId99"/>
    <p:sldId id="2126" r:id="rId100"/>
    <p:sldId id="2131" r:id="rId101"/>
    <p:sldId id="2132" r:id="rId102"/>
    <p:sldId id="2136" r:id="rId103"/>
    <p:sldId id="2137" r:id="rId104"/>
    <p:sldId id="2138" r:id="rId105"/>
    <p:sldId id="2139" r:id="rId106"/>
    <p:sldId id="2140" r:id="rId107"/>
    <p:sldId id="2141" r:id="rId108"/>
    <p:sldId id="2142" r:id="rId109"/>
    <p:sldId id="2143" r:id="rId110"/>
    <p:sldId id="2144" r:id="rId111"/>
    <p:sldId id="2145" r:id="rId112"/>
    <p:sldId id="2146" r:id="rId113"/>
    <p:sldId id="2147" r:id="rId114"/>
    <p:sldId id="2148" r:id="rId115"/>
    <p:sldId id="2149" r:id="rId116"/>
    <p:sldId id="2150" r:id="rId117"/>
    <p:sldId id="2151" r:id="rId118"/>
    <p:sldId id="2152" r:id="rId119"/>
    <p:sldId id="2153" r:id="rId120"/>
    <p:sldId id="2154" r:id="rId121"/>
    <p:sldId id="2155" r:id="rId122"/>
    <p:sldId id="2156" r:id="rId123"/>
    <p:sldId id="2157" r:id="rId124"/>
    <p:sldId id="2158" r:id="rId125"/>
    <p:sldId id="2159" r:id="rId126"/>
    <p:sldId id="2160" r:id="rId127"/>
    <p:sldId id="2161" r:id="rId128"/>
    <p:sldId id="2163" r:id="rId129"/>
    <p:sldId id="2164" r:id="rId130"/>
    <p:sldId id="2165" r:id="rId131"/>
    <p:sldId id="2167" r:id="rId132"/>
    <p:sldId id="2168" r:id="rId133"/>
    <p:sldId id="2169" r:id="rId134"/>
    <p:sldId id="2170" r:id="rId135"/>
    <p:sldId id="2171" r:id="rId136"/>
    <p:sldId id="2172" r:id="rId137"/>
    <p:sldId id="2174" r:id="rId138"/>
    <p:sldId id="2175" r:id="rId139"/>
    <p:sldId id="2176" r:id="rId140"/>
    <p:sldId id="2180" r:id="rId141"/>
    <p:sldId id="2181" r:id="rId142"/>
    <p:sldId id="2183" r:id="rId143"/>
    <p:sldId id="2184" r:id="rId144"/>
    <p:sldId id="2185" r:id="rId145"/>
    <p:sldId id="2186" r:id="rId146"/>
    <p:sldId id="2187" r:id="rId147"/>
    <p:sldId id="2188" r:id="rId148"/>
    <p:sldId id="2189" r:id="rId149"/>
    <p:sldId id="2190" r:id="rId150"/>
    <p:sldId id="2191" r:id="rId151"/>
    <p:sldId id="2192" r:id="rId152"/>
    <p:sldId id="2193" r:id="rId153"/>
    <p:sldId id="2194" r:id="rId154"/>
    <p:sldId id="2195" r:id="rId155"/>
    <p:sldId id="2196" r:id="rId156"/>
    <p:sldId id="2197" r:id="rId157"/>
    <p:sldId id="2198" r:id="rId158"/>
    <p:sldId id="2199" r:id="rId159"/>
    <p:sldId id="2200" r:id="rId160"/>
    <p:sldId id="2201" r:id="rId161"/>
    <p:sldId id="2202" r:id="rId162"/>
    <p:sldId id="2203" r:id="rId163"/>
    <p:sldId id="2270" r:id="rId164"/>
    <p:sldId id="2271" r:id="rId165"/>
    <p:sldId id="2272" r:id="rId166"/>
    <p:sldId id="2273" r:id="rId167"/>
    <p:sldId id="2274" r:id="rId168"/>
    <p:sldId id="2275" r:id="rId169"/>
    <p:sldId id="2276" r:id="rId170"/>
    <p:sldId id="2277" r:id="rId171"/>
    <p:sldId id="2278" r:id="rId172"/>
    <p:sldId id="2279" r:id="rId173"/>
    <p:sldId id="2280" r:id="rId174"/>
    <p:sldId id="2281" r:id="rId175"/>
    <p:sldId id="2204" r:id="rId176"/>
    <p:sldId id="2205" r:id="rId177"/>
    <p:sldId id="2206" r:id="rId178"/>
    <p:sldId id="2207" r:id="rId179"/>
    <p:sldId id="2208" r:id="rId180"/>
    <p:sldId id="2209" r:id="rId181"/>
    <p:sldId id="2210" r:id="rId182"/>
    <p:sldId id="2211" r:id="rId183"/>
    <p:sldId id="1934" r:id="rId184"/>
    <p:sldId id="1935" r:id="rId185"/>
    <p:sldId id="1936" r:id="rId186"/>
    <p:sldId id="1937" r:id="rId187"/>
    <p:sldId id="1938" r:id="rId188"/>
    <p:sldId id="1939" r:id="rId189"/>
    <p:sldId id="1940" r:id="rId190"/>
    <p:sldId id="1941" r:id="rId191"/>
    <p:sldId id="1942" r:id="rId192"/>
    <p:sldId id="1943" r:id="rId193"/>
    <p:sldId id="1944" r:id="rId194"/>
    <p:sldId id="1945" r:id="rId195"/>
    <p:sldId id="1946" r:id="rId196"/>
    <p:sldId id="1947" r:id="rId197"/>
    <p:sldId id="1948" r:id="rId198"/>
    <p:sldId id="1949" r:id="rId199"/>
    <p:sldId id="1950" r:id="rId200"/>
    <p:sldId id="1951" r:id="rId201"/>
    <p:sldId id="1952" r:id="rId202"/>
    <p:sldId id="1953" r:id="rId203"/>
    <p:sldId id="1954" r:id="rId204"/>
    <p:sldId id="1955" r:id="rId205"/>
    <p:sldId id="2068" r:id="rId206"/>
    <p:sldId id="2069" r:id="rId207"/>
    <p:sldId id="2072" r:id="rId208"/>
    <p:sldId id="2073" r:id="rId209"/>
    <p:sldId id="2074" r:id="rId210"/>
    <p:sldId id="2075" r:id="rId211"/>
    <p:sldId id="2076" r:id="rId212"/>
    <p:sldId id="2077" r:id="rId213"/>
    <p:sldId id="2078" r:id="rId214"/>
    <p:sldId id="2079" r:id="rId215"/>
    <p:sldId id="2080" r:id="rId216"/>
    <p:sldId id="2081" r:id="rId217"/>
    <p:sldId id="2082" r:id="rId218"/>
    <p:sldId id="2083" r:id="rId219"/>
    <p:sldId id="2084" r:id="rId220"/>
    <p:sldId id="2085" r:id="rId221"/>
    <p:sldId id="2086" r:id="rId222"/>
    <p:sldId id="2087" r:id="rId223"/>
    <p:sldId id="2088" r:id="rId224"/>
    <p:sldId id="2089" r:id="rId225"/>
    <p:sldId id="2090" r:id="rId226"/>
    <p:sldId id="2091" r:id="rId227"/>
    <p:sldId id="2092" r:id="rId228"/>
    <p:sldId id="2093" r:id="rId229"/>
    <p:sldId id="2094" r:id="rId230"/>
    <p:sldId id="2099" r:id="rId231"/>
    <p:sldId id="2100" r:id="rId232"/>
    <p:sldId id="2101" r:id="rId233"/>
    <p:sldId id="2102" r:id="rId234"/>
    <p:sldId id="2103" r:id="rId235"/>
    <p:sldId id="2104" r:id="rId236"/>
    <p:sldId id="2105" r:id="rId237"/>
    <p:sldId id="2106" r:id="rId238"/>
    <p:sldId id="2107" r:id="rId2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4" Type="http://schemas.openxmlformats.org/officeDocument/2006/relationships/tableStyles" Target="tableStyles.xml"/><Relationship Id="rId243" Type="http://schemas.openxmlformats.org/officeDocument/2006/relationships/viewProps" Target="viewProps.xml"/><Relationship Id="rId242" Type="http://schemas.openxmlformats.org/officeDocument/2006/relationships/presProps" Target="presProps.xml"/><Relationship Id="rId241" Type="http://schemas.openxmlformats.org/officeDocument/2006/relationships/handoutMaster" Target="handoutMasters/handoutMaster1.xml"/><Relationship Id="rId240" Type="http://schemas.openxmlformats.org/officeDocument/2006/relationships/notesMaster" Target="notesMasters/notesMaster1.xml"/><Relationship Id="rId24" Type="http://schemas.openxmlformats.org/officeDocument/2006/relationships/slide" Target="slides/slide22.xml"/><Relationship Id="rId239" Type="http://schemas.openxmlformats.org/officeDocument/2006/relationships/slide" Target="slides/slide237.xml"/><Relationship Id="rId238" Type="http://schemas.openxmlformats.org/officeDocument/2006/relationships/slide" Target="slides/slide236.xml"/><Relationship Id="rId237" Type="http://schemas.openxmlformats.org/officeDocument/2006/relationships/slide" Target="slides/slide235.xml"/><Relationship Id="rId236" Type="http://schemas.openxmlformats.org/officeDocument/2006/relationships/slide" Target="slides/slide234.xml"/><Relationship Id="rId235" Type="http://schemas.openxmlformats.org/officeDocument/2006/relationships/slide" Target="slides/slide233.xml"/><Relationship Id="rId234" Type="http://schemas.openxmlformats.org/officeDocument/2006/relationships/slide" Target="slides/slide232.xml"/><Relationship Id="rId233" Type="http://schemas.openxmlformats.org/officeDocument/2006/relationships/slide" Target="slides/slide231.xml"/><Relationship Id="rId232" Type="http://schemas.openxmlformats.org/officeDocument/2006/relationships/slide" Target="slides/slide230.xml"/><Relationship Id="rId231" Type="http://schemas.openxmlformats.org/officeDocument/2006/relationships/slide" Target="slides/slide229.xml"/><Relationship Id="rId230" Type="http://schemas.openxmlformats.org/officeDocument/2006/relationships/slide" Target="slides/slide228.xml"/><Relationship Id="rId23" Type="http://schemas.openxmlformats.org/officeDocument/2006/relationships/slide" Target="slides/slide21.xml"/><Relationship Id="rId229" Type="http://schemas.openxmlformats.org/officeDocument/2006/relationships/slide" Target="slides/slide227.xml"/><Relationship Id="rId228" Type="http://schemas.openxmlformats.org/officeDocument/2006/relationships/slide" Target="slides/slide226.xml"/><Relationship Id="rId227" Type="http://schemas.openxmlformats.org/officeDocument/2006/relationships/slide" Target="slides/slide225.xml"/><Relationship Id="rId226" Type="http://schemas.openxmlformats.org/officeDocument/2006/relationships/slide" Target="slides/slide224.xml"/><Relationship Id="rId225" Type="http://schemas.openxmlformats.org/officeDocument/2006/relationships/slide" Target="slides/slide223.xml"/><Relationship Id="rId224" Type="http://schemas.openxmlformats.org/officeDocument/2006/relationships/slide" Target="slides/slide222.xml"/><Relationship Id="rId223" Type="http://schemas.openxmlformats.org/officeDocument/2006/relationships/slide" Target="slides/slide221.xml"/><Relationship Id="rId222" Type="http://schemas.openxmlformats.org/officeDocument/2006/relationships/slide" Target="slides/slide220.xml"/><Relationship Id="rId221" Type="http://schemas.openxmlformats.org/officeDocument/2006/relationships/slide" Target="slides/slide219.xml"/><Relationship Id="rId220" Type="http://schemas.openxmlformats.org/officeDocument/2006/relationships/slide" Target="slides/slide218.xml"/><Relationship Id="rId22" Type="http://schemas.openxmlformats.org/officeDocument/2006/relationships/slide" Target="slides/slide20.xml"/><Relationship Id="rId219" Type="http://schemas.openxmlformats.org/officeDocument/2006/relationships/slide" Target="slides/slide217.xml"/><Relationship Id="rId218" Type="http://schemas.openxmlformats.org/officeDocument/2006/relationships/slide" Target="slides/slide216.xml"/><Relationship Id="rId217" Type="http://schemas.openxmlformats.org/officeDocument/2006/relationships/slide" Target="slides/slide215.xml"/><Relationship Id="rId216" Type="http://schemas.openxmlformats.org/officeDocument/2006/relationships/slide" Target="slides/slide214.xml"/><Relationship Id="rId215" Type="http://schemas.openxmlformats.org/officeDocument/2006/relationships/slide" Target="slides/slide213.xml"/><Relationship Id="rId214" Type="http://schemas.openxmlformats.org/officeDocument/2006/relationships/slide" Target="slides/slide212.xml"/><Relationship Id="rId213" Type="http://schemas.openxmlformats.org/officeDocument/2006/relationships/slide" Target="slides/slide211.xml"/><Relationship Id="rId212" Type="http://schemas.openxmlformats.org/officeDocument/2006/relationships/slide" Target="slides/slide210.xml"/><Relationship Id="rId211" Type="http://schemas.openxmlformats.org/officeDocument/2006/relationships/slide" Target="slides/slide209.xml"/><Relationship Id="rId210" Type="http://schemas.openxmlformats.org/officeDocument/2006/relationships/slide" Target="slides/slide208.xml"/><Relationship Id="rId21" Type="http://schemas.openxmlformats.org/officeDocument/2006/relationships/slide" Target="slides/slide19.xml"/><Relationship Id="rId209" Type="http://schemas.openxmlformats.org/officeDocument/2006/relationships/slide" Target="slides/slide207.xml"/><Relationship Id="rId208" Type="http://schemas.openxmlformats.org/officeDocument/2006/relationships/slide" Target="slides/slide206.xml"/><Relationship Id="rId207" Type="http://schemas.openxmlformats.org/officeDocument/2006/relationships/slide" Target="slides/slide205.xml"/><Relationship Id="rId206" Type="http://schemas.openxmlformats.org/officeDocument/2006/relationships/slide" Target="slides/slide204.xml"/><Relationship Id="rId205" Type="http://schemas.openxmlformats.org/officeDocument/2006/relationships/slide" Target="slides/slide203.xml"/><Relationship Id="rId204" Type="http://schemas.openxmlformats.org/officeDocument/2006/relationships/slide" Target="slides/slide202.xml"/><Relationship Id="rId203" Type="http://schemas.openxmlformats.org/officeDocument/2006/relationships/slide" Target="slides/slide201.xml"/><Relationship Id="rId202" Type="http://schemas.openxmlformats.org/officeDocument/2006/relationships/slide" Target="slides/slide200.xml"/><Relationship Id="rId201" Type="http://schemas.openxmlformats.org/officeDocument/2006/relationships/slide" Target="slides/slide199.xml"/><Relationship Id="rId200" Type="http://schemas.openxmlformats.org/officeDocument/2006/relationships/slide" Target="slides/slide198.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7.xml"/><Relationship Id="rId198" Type="http://schemas.openxmlformats.org/officeDocument/2006/relationships/slide" Target="slides/slide196.xml"/><Relationship Id="rId197" Type="http://schemas.openxmlformats.org/officeDocument/2006/relationships/slide" Target="slides/slide195.xml"/><Relationship Id="rId196" Type="http://schemas.openxmlformats.org/officeDocument/2006/relationships/slide" Target="slides/slide194.xml"/><Relationship Id="rId195" Type="http://schemas.openxmlformats.org/officeDocument/2006/relationships/slide" Target="slides/slide193.xml"/><Relationship Id="rId194" Type="http://schemas.openxmlformats.org/officeDocument/2006/relationships/slide" Target="slides/slide192.xml"/><Relationship Id="rId193" Type="http://schemas.openxmlformats.org/officeDocument/2006/relationships/slide" Target="slides/slide191.xml"/><Relationship Id="rId192" Type="http://schemas.openxmlformats.org/officeDocument/2006/relationships/slide" Target="slides/slide190.xml"/><Relationship Id="rId191" Type="http://schemas.openxmlformats.org/officeDocument/2006/relationships/slide" Target="slides/slide189.xml"/><Relationship Id="rId190" Type="http://schemas.openxmlformats.org/officeDocument/2006/relationships/slide" Target="slides/slide188.xml"/><Relationship Id="rId19" Type="http://schemas.openxmlformats.org/officeDocument/2006/relationships/slide" Target="slides/slide17.xml"/><Relationship Id="rId189" Type="http://schemas.openxmlformats.org/officeDocument/2006/relationships/slide" Target="slides/slide187.xml"/><Relationship Id="rId188" Type="http://schemas.openxmlformats.org/officeDocument/2006/relationships/slide" Target="slides/slide186.xml"/><Relationship Id="rId187" Type="http://schemas.openxmlformats.org/officeDocument/2006/relationships/slide" Target="slides/slide185.xml"/><Relationship Id="rId186" Type="http://schemas.openxmlformats.org/officeDocument/2006/relationships/slide" Target="slides/slide184.xml"/><Relationship Id="rId185" Type="http://schemas.openxmlformats.org/officeDocument/2006/relationships/slide" Target="slides/slide183.xml"/><Relationship Id="rId184" Type="http://schemas.openxmlformats.org/officeDocument/2006/relationships/slide" Target="slides/slide182.xml"/><Relationship Id="rId183" Type="http://schemas.openxmlformats.org/officeDocument/2006/relationships/slide" Target="slides/slide181.xml"/><Relationship Id="rId182" Type="http://schemas.openxmlformats.org/officeDocument/2006/relationships/slide" Target="slides/slide180.xml"/><Relationship Id="rId181" Type="http://schemas.openxmlformats.org/officeDocument/2006/relationships/slide" Target="slides/slide179.xml"/><Relationship Id="rId180" Type="http://schemas.openxmlformats.org/officeDocument/2006/relationships/slide" Target="slides/slide178.xml"/><Relationship Id="rId18" Type="http://schemas.openxmlformats.org/officeDocument/2006/relationships/slide" Target="slides/slide16.xml"/><Relationship Id="rId179" Type="http://schemas.openxmlformats.org/officeDocument/2006/relationships/slide" Target="slides/slide177.xml"/><Relationship Id="rId178" Type="http://schemas.openxmlformats.org/officeDocument/2006/relationships/slide" Target="slides/slide176.xml"/><Relationship Id="rId177" Type="http://schemas.openxmlformats.org/officeDocument/2006/relationships/slide" Target="slides/slide175.xml"/><Relationship Id="rId176" Type="http://schemas.openxmlformats.org/officeDocument/2006/relationships/slide" Target="slides/slide174.xml"/><Relationship Id="rId175" Type="http://schemas.openxmlformats.org/officeDocument/2006/relationships/slide" Target="slides/slide173.xml"/><Relationship Id="rId174" Type="http://schemas.openxmlformats.org/officeDocument/2006/relationships/slide" Target="slides/slide172.xml"/><Relationship Id="rId173" Type="http://schemas.openxmlformats.org/officeDocument/2006/relationships/slide" Target="slides/slide171.xml"/><Relationship Id="rId172" Type="http://schemas.openxmlformats.org/officeDocument/2006/relationships/slide" Target="slides/slide170.xml"/><Relationship Id="rId171" Type="http://schemas.openxmlformats.org/officeDocument/2006/relationships/slide" Target="slides/slide169.xml"/><Relationship Id="rId170" Type="http://schemas.openxmlformats.org/officeDocument/2006/relationships/slide" Target="slides/slide168.xml"/><Relationship Id="rId17" Type="http://schemas.openxmlformats.org/officeDocument/2006/relationships/slide" Target="slides/slide15.xml"/><Relationship Id="rId169" Type="http://schemas.openxmlformats.org/officeDocument/2006/relationships/slide" Target="slides/slide167.xml"/><Relationship Id="rId168" Type="http://schemas.openxmlformats.org/officeDocument/2006/relationships/slide" Target="slides/slide166.xml"/><Relationship Id="rId167" Type="http://schemas.openxmlformats.org/officeDocument/2006/relationships/slide" Target="slides/slide165.xml"/><Relationship Id="rId166" Type="http://schemas.openxmlformats.org/officeDocument/2006/relationships/slide" Target="slides/slide164.xml"/><Relationship Id="rId165" Type="http://schemas.openxmlformats.org/officeDocument/2006/relationships/slide" Target="slides/slide163.xml"/><Relationship Id="rId164" Type="http://schemas.openxmlformats.org/officeDocument/2006/relationships/slide" Target="slides/slide162.xml"/><Relationship Id="rId163" Type="http://schemas.openxmlformats.org/officeDocument/2006/relationships/slide" Target="slides/slide161.xml"/><Relationship Id="rId162" Type="http://schemas.openxmlformats.org/officeDocument/2006/relationships/slide" Target="slides/slide160.xml"/><Relationship Id="rId161" Type="http://schemas.openxmlformats.org/officeDocument/2006/relationships/slide" Target="slides/slide159.xml"/><Relationship Id="rId160" Type="http://schemas.openxmlformats.org/officeDocument/2006/relationships/slide" Target="slides/slide158.xml"/><Relationship Id="rId16" Type="http://schemas.openxmlformats.org/officeDocument/2006/relationships/slide" Target="slides/slide14.xml"/><Relationship Id="rId159" Type="http://schemas.openxmlformats.org/officeDocument/2006/relationships/slide" Target="slides/slide157.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112644" name="图片 3" descr="webwxgetmsgimg"/>
          <p:cNvPicPr>
            <a:picLocks noChangeAspect="1"/>
          </p:cNvPicPr>
          <p:nvPr userDrawn="1"/>
        </p:nvPicPr>
        <p:blipFill>
          <a:blip r:embed="rId2"/>
          <a:stretch>
            <a:fillRect/>
          </a:stretch>
        </p:blipFill>
        <p:spPr>
          <a:xfrm>
            <a:off x="10297795" y="4961890"/>
            <a:ext cx="1861185" cy="1862455"/>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5121"/>
          <p:cNvSpPr>
            <a:spLocks noGrp="1"/>
          </p:cNvSpPr>
          <p:nvPr>
            <p:ph type="ctrTitle"/>
          </p:nvPr>
        </p:nvSpPr>
        <p:spPr>
          <a:xfrm>
            <a:off x="346710" y="2573655"/>
            <a:ext cx="11600180" cy="2387600"/>
          </a:xfrm>
        </p:spPr>
        <p:txBody>
          <a:bodyPr anchor="ctr">
            <a:normAutofit/>
          </a:bodyPr>
          <a:p>
            <a:pPr defTabSz="914400">
              <a:buNone/>
            </a:pPr>
            <a:r>
              <a:rPr lang="zh-CN" altLang="en-US" sz="4400" kern="1200" baseline="0" dirty="0">
                <a:latin typeface="+mj-lt"/>
                <a:ea typeface="+mj-ea"/>
                <a:cs typeface="+mj-cs"/>
              </a:rPr>
              <a:t>第</a:t>
            </a:r>
            <a:r>
              <a:rPr lang="en-US" altLang="x-none" sz="4400" kern="1200" baseline="0" dirty="0">
                <a:latin typeface="+mj-lt"/>
                <a:ea typeface="+mj-ea"/>
                <a:cs typeface="+mj-cs"/>
              </a:rPr>
              <a:t>13</a:t>
            </a:r>
            <a:r>
              <a:rPr lang="zh-CN" altLang="en-US" sz="4400" kern="1200" baseline="0" dirty="0">
                <a:latin typeface="+mj-lt"/>
                <a:ea typeface="+mj-ea"/>
                <a:cs typeface="+mj-cs"/>
              </a:rPr>
              <a:t>章 数据分析、科学计算、数据可视化</a:t>
            </a:r>
            <a:br>
              <a:rPr lang="zh-CN" altLang="en-US" kern="1200" baseline="0" dirty="0">
                <a:latin typeface="+mj-lt"/>
                <a:ea typeface="+mj-ea"/>
                <a:cs typeface="+mj-cs"/>
              </a:rPr>
            </a:br>
            <a:br>
              <a:rPr lang="zh-CN" altLang="en-US" kern="1200" baseline="0" dirty="0">
                <a:latin typeface="+mj-lt"/>
                <a:ea typeface="+mj-ea"/>
                <a:cs typeface="+mj-cs"/>
              </a:rPr>
            </a:br>
            <a:r>
              <a:rPr lang="zh-CN" altLang="en-US" sz="2800" kern="1200" baseline="0" dirty="0">
                <a:latin typeface="+mj-lt"/>
                <a:ea typeface="+mj-ea"/>
                <a:cs typeface="+mj-cs"/>
              </a:rPr>
              <a:t>董付国</a:t>
            </a:r>
            <a:br>
              <a:rPr lang="zh-CN" altLang="en-US" sz="2800" kern="1200" baseline="0" dirty="0">
                <a:latin typeface="+mj-lt"/>
                <a:ea typeface="+mj-ea"/>
                <a:cs typeface="+mj-cs"/>
              </a:rPr>
            </a:br>
            <a:r>
              <a:rPr lang="zh-CN" altLang="en-US" sz="2800" kern="1200" baseline="0" dirty="0">
                <a:latin typeface="+mj-lt"/>
                <a:ea typeface="+mj-ea"/>
                <a:cs typeface="+mj-cs"/>
              </a:rPr>
              <a:t>微信公众号：</a:t>
            </a:r>
            <a:r>
              <a:rPr lang="en-US" altLang="zh-CN" sz="2800" kern="1200" baseline="0" dirty="0">
                <a:latin typeface="+mj-lt"/>
                <a:ea typeface="+mj-ea"/>
                <a:cs typeface="+mj-cs"/>
              </a:rPr>
              <a:t>Python</a:t>
            </a:r>
            <a:r>
              <a:rPr lang="zh-CN" altLang="en-US" sz="2800" kern="1200" baseline="0" dirty="0">
                <a:latin typeface="+mj-lt"/>
                <a:ea typeface="+mj-ea"/>
                <a:cs typeface="+mj-cs"/>
              </a:rPr>
              <a:t>小屋</a:t>
            </a:r>
            <a:endParaRPr lang="zh-CN" altLang="en-US" sz="2800" kern="1200" baseline="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321435"/>
            <a:ext cx="11125835" cy="5277485"/>
          </a:xfrm>
        </p:spPr>
        <p:txBody>
          <a:bodyPr>
            <a:noAutofit/>
          </a:bodyPr>
          <a:p>
            <a:pPr defTabSz="914400" fontAlgn="base">
              <a:lnSpc>
                <a:spcPct val="100000"/>
              </a:lnSpc>
              <a:spcBef>
                <a:spcPts val="0"/>
              </a:spcBef>
              <a:buFont typeface="Wingdings" panose="05000000000000000000" charset="0"/>
              <a:buNone/>
            </a:pPr>
            <a:r>
              <a:rPr lang="zh-CN" altLang="en-US" sz="2000" strike="noStrike" noProof="1" dirty="0">
                <a:latin typeface="Consolas" panose="020B0609020204030204" charset="0"/>
                <a:sym typeface="+mn-ea"/>
              </a:rPr>
              <a:t>&gt;&gt;&gt; np.linspace(0, 10, 11)         # 等差数组，包含</a:t>
            </a:r>
            <a:r>
              <a:rPr lang="en-US" altLang="zh-CN" sz="2000" strike="noStrike" noProof="1" dirty="0">
                <a:latin typeface="Consolas" panose="020B0609020204030204" charset="0"/>
                <a:sym typeface="+mn-ea"/>
              </a:rPr>
              <a:t>11</a:t>
            </a:r>
            <a:r>
              <a:rPr lang="zh-CN" altLang="en-US" sz="2000" strike="noStrike" noProof="1" dirty="0">
                <a:latin typeface="Consolas" panose="020B0609020204030204" charset="0"/>
                <a:sym typeface="+mn-ea"/>
              </a:rPr>
              <a:t>个数</a:t>
            </a:r>
            <a:endParaRPr lang="zh-CN" altLang="en-US" sz="2000" strike="noStrike" kern="1200" baseline="0" noProof="1" dirty="0">
              <a:latin typeface="Consolas" panose="020B0609020204030204" charset="0"/>
              <a:ea typeface="+mn-ea"/>
              <a:cs typeface="+mn-cs"/>
              <a:sym typeface="+mn-ea"/>
            </a:endParaRPr>
          </a:p>
          <a:p>
            <a:pPr defTabSz="914400" fontAlgn="base">
              <a:lnSpc>
                <a:spcPct val="100000"/>
              </a:lnSpc>
              <a:spcBef>
                <a:spcPts val="0"/>
              </a:spcBef>
              <a:buFont typeface="Wingdings" panose="05000000000000000000" charset="0"/>
              <a:buNone/>
            </a:pPr>
            <a:r>
              <a:rPr lang="zh-CN" altLang="en-US" sz="2000" strike="noStrike" noProof="1" dirty="0">
                <a:solidFill>
                  <a:srgbClr val="00B0F0"/>
                </a:solidFill>
                <a:latin typeface="Consolas" panose="020B0609020204030204" charset="0"/>
                <a:sym typeface="+mn-ea"/>
              </a:rPr>
              <a:t>array([  0.,   1.,   2.,   3.,   4.,   5.,   6.,   7.,   8.,   9.,  10.])</a:t>
            </a:r>
            <a:endParaRPr lang="zh-CN" altLang="en-US" sz="2000" strike="noStrike" kern="1200" baseline="0" noProof="1" dirty="0">
              <a:solidFill>
                <a:srgbClr val="00B0F0"/>
              </a:solidFill>
              <a:latin typeface="Consolas" panose="020B0609020204030204" charset="0"/>
              <a:ea typeface="+mn-ea"/>
              <a:cs typeface="+mn-cs"/>
              <a:sym typeface="+mn-ea"/>
            </a:endParaRPr>
          </a:p>
          <a:p>
            <a:pPr defTabSz="914400" fontAlgn="base">
              <a:lnSpc>
                <a:spcPct val="100000"/>
              </a:lnSpc>
              <a:spcBef>
                <a:spcPts val="0"/>
              </a:spcBef>
              <a:buFont typeface="Wingdings" panose="05000000000000000000" charset="0"/>
              <a:buNone/>
            </a:pPr>
            <a:r>
              <a:rPr lang="zh-CN" altLang="en-US" sz="2000" strike="noStrike" noProof="1" dirty="0">
                <a:latin typeface="Consolas" panose="020B0609020204030204" charset="0"/>
                <a:sym typeface="+mn-ea"/>
              </a:rPr>
              <a:t>&gt;&gt;&gt; np.linspace(0, 10, 11, endpoint=False) </a:t>
            </a:r>
            <a:r>
              <a:rPr lang="en-US" altLang="zh-CN" sz="2000" strike="noStrike" noProof="1" dirty="0">
                <a:latin typeface="Consolas" panose="020B0609020204030204" charset="0"/>
                <a:sym typeface="+mn-ea"/>
              </a:rPr>
              <a:t># </a:t>
            </a:r>
            <a:r>
              <a:rPr lang="zh-CN" altLang="en-US" sz="2000" strike="noStrike" noProof="1" dirty="0">
                <a:latin typeface="Consolas" panose="020B0609020204030204" charset="0"/>
                <a:sym typeface="+mn-ea"/>
              </a:rPr>
              <a:t>不包含终点</a:t>
            </a:r>
            <a:endParaRPr lang="zh-CN" altLang="en-US" sz="2000" strike="noStrike" noProof="1" dirty="0">
              <a:latin typeface="Consolas" panose="020B0609020204030204" charset="0"/>
              <a:sym typeface="+mn-ea"/>
            </a:endParaRPr>
          </a:p>
          <a:p>
            <a:pPr defTabSz="914400" fontAlgn="base">
              <a:lnSpc>
                <a:spcPct val="100000"/>
              </a:lnSpc>
              <a:spcBef>
                <a:spcPts val="0"/>
              </a:spcBef>
              <a:buFont typeface="Wingdings" panose="05000000000000000000" charset="0"/>
              <a:buNone/>
            </a:pPr>
            <a:r>
              <a:rPr lang="zh-CN" altLang="en-US" sz="2000" strike="noStrike" noProof="1" dirty="0">
                <a:solidFill>
                  <a:srgbClr val="00B0F0"/>
                </a:solidFill>
                <a:latin typeface="Consolas" panose="020B0609020204030204" charset="0"/>
                <a:sym typeface="+mn-ea"/>
              </a:rPr>
              <a:t>array([ 0.        ,  0.90909091,  1.81818182,  2.72727273,  3.63636364,</a:t>
            </a:r>
            <a:endParaRPr lang="zh-CN" altLang="en-US" sz="2000" strike="noStrike" noProof="1" dirty="0">
              <a:solidFill>
                <a:srgbClr val="00B0F0"/>
              </a:solidFill>
              <a:latin typeface="Consolas" panose="020B0609020204030204" charset="0"/>
              <a:sym typeface="+mn-ea"/>
            </a:endParaRPr>
          </a:p>
          <a:p>
            <a:pPr defTabSz="914400" fontAlgn="base">
              <a:lnSpc>
                <a:spcPct val="100000"/>
              </a:lnSpc>
              <a:spcBef>
                <a:spcPts val="0"/>
              </a:spcBef>
              <a:buFont typeface="Wingdings" panose="05000000000000000000" charset="0"/>
              <a:buNone/>
            </a:pPr>
            <a:r>
              <a:rPr lang="zh-CN" altLang="en-US" sz="2000" strike="noStrike" noProof="1" dirty="0">
                <a:solidFill>
                  <a:srgbClr val="00B0F0"/>
                </a:solidFill>
                <a:latin typeface="Consolas" panose="020B0609020204030204" charset="0"/>
                <a:sym typeface="+mn-ea"/>
              </a:rPr>
              <a:t>        4.54545455,  5.45454545,  6.36363636,  7.27272727,  8.18181818,</a:t>
            </a:r>
            <a:endParaRPr lang="zh-CN" altLang="en-US" sz="2000" strike="noStrike" noProof="1" dirty="0">
              <a:solidFill>
                <a:srgbClr val="00B0F0"/>
              </a:solidFill>
              <a:latin typeface="Consolas" panose="020B0609020204030204" charset="0"/>
              <a:sym typeface="+mn-ea"/>
            </a:endParaRPr>
          </a:p>
          <a:p>
            <a:pPr defTabSz="914400" fontAlgn="base">
              <a:lnSpc>
                <a:spcPct val="100000"/>
              </a:lnSpc>
              <a:spcBef>
                <a:spcPts val="0"/>
              </a:spcBef>
              <a:buFont typeface="Wingdings" panose="05000000000000000000" charset="0"/>
              <a:buNone/>
            </a:pPr>
            <a:r>
              <a:rPr lang="zh-CN" altLang="en-US" sz="2000" strike="noStrike" noProof="1" dirty="0">
                <a:solidFill>
                  <a:srgbClr val="00B0F0"/>
                </a:solidFill>
                <a:latin typeface="Consolas" panose="020B0609020204030204" charset="0"/>
                <a:sym typeface="+mn-ea"/>
              </a:rPr>
              <a:t>        9.09090909])</a:t>
            </a:r>
            <a:endParaRPr lang="zh-CN" altLang="en-US" sz="2000" strike="noStrike" noProof="1" dirty="0">
              <a:solidFill>
                <a:srgbClr val="00B0F0"/>
              </a:solidFill>
              <a:latin typeface="Consolas" panose="020B0609020204030204" charset="0"/>
              <a:sym typeface="+mn-ea"/>
            </a:endParaRPr>
          </a:p>
          <a:p>
            <a:pPr defTabSz="914400" fontAlgn="base">
              <a:lnSpc>
                <a:spcPct val="100000"/>
              </a:lnSpc>
              <a:spcBef>
                <a:spcPts val="0"/>
              </a:spcBef>
              <a:buFont typeface="Wingdings" panose="05000000000000000000" charset="0"/>
              <a:buNone/>
            </a:pPr>
            <a:r>
              <a:rPr lang="zh-CN" altLang="en-US" sz="2000" strike="noStrike" noProof="1" dirty="0">
                <a:latin typeface="Consolas" panose="020B0609020204030204" charset="0"/>
                <a:sym typeface="+mn-ea"/>
              </a:rPr>
              <a:t>&gt;&gt;&gt; np.logspace(0, 100, 10)        # 对数数组</a:t>
            </a:r>
            <a:endParaRPr lang="zh-CN" altLang="en-US" sz="2000" strike="noStrike" kern="1200" baseline="0" noProof="1" dirty="0">
              <a:latin typeface="Consolas" panose="020B0609020204030204" charset="0"/>
              <a:ea typeface="+mn-ea"/>
              <a:cs typeface="+mn-cs"/>
              <a:sym typeface="+mn-ea"/>
            </a:endParaRPr>
          </a:p>
          <a:p>
            <a:pPr defTabSz="914400" fontAlgn="base">
              <a:lnSpc>
                <a:spcPct val="100000"/>
              </a:lnSpc>
              <a:spcBef>
                <a:spcPts val="0"/>
              </a:spcBef>
              <a:buFont typeface="Wingdings" panose="05000000000000000000" charset="0"/>
              <a:buNone/>
            </a:pPr>
            <a:r>
              <a:rPr lang="zh-CN" altLang="en-US" sz="2000" strike="noStrike" noProof="1" dirty="0">
                <a:solidFill>
                  <a:srgbClr val="00B0F0"/>
                </a:solidFill>
                <a:latin typeface="Consolas" panose="020B0609020204030204" charset="0"/>
                <a:sym typeface="+mn-ea"/>
              </a:rPr>
              <a:t>array([ 1.00000000e+000,   1.29154967e+011,   1.66810054e+022,</a:t>
            </a:r>
            <a:endParaRPr lang="zh-CN" altLang="en-US" sz="2000" strike="noStrike" kern="1200" baseline="0" noProof="1" dirty="0">
              <a:solidFill>
                <a:srgbClr val="00B0F0"/>
              </a:solidFill>
              <a:latin typeface="Consolas" panose="020B0609020204030204" charset="0"/>
              <a:ea typeface="+mn-ea"/>
              <a:cs typeface="+mn-cs"/>
              <a:sym typeface="+mn-ea"/>
            </a:endParaRPr>
          </a:p>
          <a:p>
            <a:pPr defTabSz="914400" fontAlgn="base">
              <a:lnSpc>
                <a:spcPct val="100000"/>
              </a:lnSpc>
              <a:spcBef>
                <a:spcPts val="0"/>
              </a:spcBef>
              <a:buFont typeface="Wingdings" panose="05000000000000000000" charset="0"/>
              <a:buNone/>
            </a:pPr>
            <a:r>
              <a:rPr lang="zh-CN" altLang="en-US" sz="2000" strike="noStrike" noProof="1" dirty="0">
                <a:solidFill>
                  <a:srgbClr val="00B0F0"/>
                </a:solidFill>
                <a:latin typeface="Consolas" panose="020B0609020204030204" charset="0"/>
                <a:sym typeface="+mn-ea"/>
              </a:rPr>
              <a:t>        2.15443469e+033,   2.78255940e+044,   3.59381366e+055,</a:t>
            </a:r>
            <a:endParaRPr lang="zh-CN" altLang="en-US" sz="2000" strike="noStrike" kern="1200" baseline="0" noProof="1" dirty="0">
              <a:solidFill>
                <a:srgbClr val="00B0F0"/>
              </a:solidFill>
              <a:latin typeface="Consolas" panose="020B0609020204030204" charset="0"/>
              <a:ea typeface="+mn-ea"/>
              <a:cs typeface="+mn-cs"/>
              <a:sym typeface="+mn-ea"/>
            </a:endParaRPr>
          </a:p>
          <a:p>
            <a:pPr defTabSz="914400" fontAlgn="base">
              <a:lnSpc>
                <a:spcPct val="100000"/>
              </a:lnSpc>
              <a:spcBef>
                <a:spcPts val="0"/>
              </a:spcBef>
              <a:buFont typeface="Wingdings" panose="05000000000000000000" charset="0"/>
              <a:buNone/>
            </a:pPr>
            <a:r>
              <a:rPr lang="zh-CN" altLang="en-US" sz="2000" strike="noStrike" noProof="1" dirty="0">
                <a:solidFill>
                  <a:srgbClr val="00B0F0"/>
                </a:solidFill>
                <a:latin typeface="Consolas" panose="020B0609020204030204" charset="0"/>
                <a:sym typeface="+mn-ea"/>
              </a:rPr>
              <a:t>        4.64158883e+066,   5.99484250e+077,   7.74263683e+088,</a:t>
            </a:r>
            <a:endParaRPr lang="zh-CN" altLang="en-US" sz="2000" strike="noStrike" kern="1200" baseline="0" noProof="1" dirty="0">
              <a:solidFill>
                <a:srgbClr val="00B0F0"/>
              </a:solidFill>
              <a:latin typeface="Consolas" panose="020B0609020204030204" charset="0"/>
              <a:ea typeface="+mn-ea"/>
              <a:cs typeface="+mn-cs"/>
              <a:sym typeface="+mn-ea"/>
            </a:endParaRPr>
          </a:p>
          <a:p>
            <a:pPr defTabSz="914400" fontAlgn="base">
              <a:lnSpc>
                <a:spcPct val="100000"/>
              </a:lnSpc>
              <a:spcBef>
                <a:spcPts val="0"/>
              </a:spcBef>
              <a:buFont typeface="Wingdings" panose="05000000000000000000" charset="0"/>
              <a:buNone/>
            </a:pPr>
            <a:r>
              <a:rPr lang="zh-CN" altLang="en-US" sz="2000" strike="noStrike" noProof="1" dirty="0">
                <a:solidFill>
                  <a:srgbClr val="00B0F0"/>
                </a:solidFill>
                <a:latin typeface="Consolas" panose="020B0609020204030204" charset="0"/>
                <a:sym typeface="+mn-ea"/>
              </a:rPr>
              <a:t>        1.00000000e+100])</a:t>
            </a:r>
            <a:endParaRPr lang="zh-CN" altLang="en-US" sz="2000" strike="noStrike" noProof="1" dirty="0">
              <a:solidFill>
                <a:srgbClr val="00B0F0"/>
              </a:solidFill>
              <a:latin typeface="Consolas" panose="020B0609020204030204" charset="0"/>
              <a:sym typeface="+mn-ea"/>
            </a:endParaRPr>
          </a:p>
          <a:p>
            <a:pPr defTabSz="914400" fontAlgn="base">
              <a:lnSpc>
                <a:spcPct val="100000"/>
              </a:lnSpc>
              <a:spcBef>
                <a:spcPts val="0"/>
              </a:spcBef>
              <a:buFont typeface="Wingdings" panose="05000000000000000000" charset="0"/>
              <a:buNone/>
            </a:pPr>
            <a:r>
              <a:rPr lang="zh-CN" altLang="en-US" sz="2000" strike="noStrike" noProof="1" dirty="0">
                <a:latin typeface="Consolas" panose="020B0609020204030204" charset="0"/>
                <a:sym typeface="+mn-ea"/>
              </a:rPr>
              <a:t>&gt;&gt;&gt; np.logspace(1,6,5, base=2)     </a:t>
            </a:r>
            <a:r>
              <a:rPr lang="en-US" altLang="zh-CN" sz="2000" strike="noStrike" noProof="1" dirty="0">
                <a:latin typeface="Consolas" panose="020B0609020204030204" charset="0"/>
                <a:sym typeface="+mn-ea"/>
              </a:rPr>
              <a:t># </a:t>
            </a:r>
            <a:r>
              <a:rPr lang="zh-CN" altLang="en-US" sz="2000" strike="noStrike" noProof="1" dirty="0">
                <a:latin typeface="Consolas" panose="020B0609020204030204" charset="0"/>
                <a:sym typeface="+mn-ea"/>
              </a:rPr>
              <a:t>对数数组，相当于2 ** np.linspace(1,6,5)</a:t>
            </a:r>
            <a:endParaRPr lang="zh-CN" altLang="en-US" sz="2000" strike="noStrike" noProof="1" dirty="0">
              <a:latin typeface="Consolas" panose="020B0609020204030204" charset="0"/>
              <a:sym typeface="+mn-ea"/>
            </a:endParaRPr>
          </a:p>
          <a:p>
            <a:pPr defTabSz="914400" fontAlgn="base">
              <a:lnSpc>
                <a:spcPct val="100000"/>
              </a:lnSpc>
              <a:spcBef>
                <a:spcPts val="0"/>
              </a:spcBef>
              <a:buFont typeface="Wingdings" panose="05000000000000000000" charset="0"/>
              <a:buNone/>
            </a:pPr>
            <a:r>
              <a:rPr lang="zh-CN" altLang="en-US" sz="2000" strike="noStrike" noProof="1" dirty="0">
                <a:solidFill>
                  <a:srgbClr val="00B0F0"/>
                </a:solidFill>
                <a:latin typeface="Consolas" panose="020B0609020204030204" charset="0"/>
                <a:sym typeface="+mn-ea"/>
              </a:rPr>
              <a:t>array([  2.        ,   4.75682846,  11.3137085 ,  26.90868529,  64.        ])</a:t>
            </a:r>
            <a:endParaRPr lang="zh-CN" altLang="en-US" sz="2000" strike="noStrike" noProof="1" dirty="0">
              <a:solidFill>
                <a:srgbClr val="00B0F0"/>
              </a:solidFill>
              <a:latin typeface="Consolas" panose="020B0609020204030204" charset="0"/>
              <a:sym typeface="+mn-ea"/>
            </a:endParaRPr>
          </a:p>
          <a:p>
            <a:pPr defTabSz="914400" fontAlgn="base">
              <a:lnSpc>
                <a:spcPct val="100000"/>
              </a:lnSpc>
              <a:spcBef>
                <a:spcPts val="0"/>
              </a:spcBef>
              <a:buFont typeface="Wingdings" panose="05000000000000000000" charset="0"/>
              <a:buNone/>
            </a:pPr>
            <a:r>
              <a:rPr lang="zh-CN" altLang="en-US" sz="2000" strike="noStrike" kern="1200" baseline="0" noProof="1" dirty="0">
                <a:latin typeface="Consolas" panose="020B0609020204030204" charset="0"/>
                <a:ea typeface="+mn-ea"/>
                <a:cs typeface="+mn-cs"/>
              </a:rPr>
              <a:t>&gt;&gt;&gt; np.zeros(3)                    </a:t>
            </a:r>
            <a:r>
              <a:rPr lang="en-US" altLang="zh-CN" sz="2000" strike="noStrike" kern="1200" baseline="0" noProof="1" dirty="0">
                <a:latin typeface="Consolas" panose="020B0609020204030204" charset="0"/>
                <a:ea typeface="+mn-ea"/>
                <a:cs typeface="+mn-cs"/>
              </a:rPr>
              <a:t># </a:t>
            </a:r>
            <a:r>
              <a:rPr lang="zh-CN" altLang="en-US" sz="2000" strike="noStrike" kern="1200" baseline="0" noProof="1" dirty="0">
                <a:latin typeface="Consolas" panose="020B0609020204030204" charset="0"/>
                <a:ea typeface="+mn-ea"/>
                <a:cs typeface="+mn-cs"/>
              </a:rPr>
              <a:t>全</a:t>
            </a:r>
            <a:r>
              <a:rPr lang="en-US" altLang="zh-CN" sz="2000" strike="noStrike" kern="1200" baseline="0" noProof="1" dirty="0">
                <a:latin typeface="Consolas" panose="020B0609020204030204" charset="0"/>
                <a:ea typeface="+mn-ea"/>
                <a:cs typeface="+mn-cs"/>
              </a:rPr>
              <a:t>0</a:t>
            </a:r>
            <a:r>
              <a:rPr lang="zh-CN" altLang="en-US" sz="2000" strike="noStrike" kern="1200" baseline="0" noProof="1" dirty="0">
                <a:latin typeface="Consolas" panose="020B0609020204030204" charset="0"/>
                <a:ea typeface="+mn-ea"/>
                <a:cs typeface="+mn-cs"/>
              </a:rPr>
              <a:t>一维数组</a:t>
            </a:r>
            <a:endParaRPr lang="zh-CN" altLang="en-US" sz="2000" strike="noStrike" kern="1200" baseline="0" noProof="1" dirty="0">
              <a:latin typeface="Consolas" panose="020B0609020204030204" charset="0"/>
              <a:ea typeface="+mn-ea"/>
              <a:cs typeface="+mn-cs"/>
            </a:endParaRPr>
          </a:p>
          <a:p>
            <a:pPr defTabSz="914400" fontAlgn="base">
              <a:lnSpc>
                <a:spcPct val="100000"/>
              </a:lnSpc>
              <a:spcBef>
                <a:spcPts val="0"/>
              </a:spcBef>
              <a:buFont typeface="Wingdings" panose="05000000000000000000" charset="0"/>
              <a:buNone/>
            </a:pPr>
            <a:r>
              <a:rPr lang="zh-CN" altLang="en-US" sz="2000" strike="noStrike" kern="1200" baseline="0" noProof="1" dirty="0">
                <a:solidFill>
                  <a:srgbClr val="00B0F0"/>
                </a:solidFill>
                <a:latin typeface="Consolas" panose="020B0609020204030204" charset="0"/>
                <a:ea typeface="+mn-ea"/>
                <a:cs typeface="+mn-cs"/>
              </a:rPr>
              <a:t>array([ 0.,  0.,  0.])</a:t>
            </a:r>
            <a:endParaRPr lang="zh-CN" altLang="en-US" sz="2000" strike="noStrike" kern="1200" baseline="0" noProof="1" dirty="0">
              <a:solidFill>
                <a:srgbClr val="00B0F0"/>
              </a:solidFill>
              <a:latin typeface="Consolas" panose="020B0609020204030204" charset="0"/>
              <a:ea typeface="+mn-ea"/>
              <a:cs typeface="+mn-cs"/>
            </a:endParaRPr>
          </a:p>
          <a:p>
            <a:pPr defTabSz="914400" fontAlgn="base">
              <a:lnSpc>
                <a:spcPct val="100000"/>
              </a:lnSpc>
              <a:spcBef>
                <a:spcPts val="0"/>
              </a:spcBef>
              <a:buFont typeface="Wingdings" panose="05000000000000000000" charset="0"/>
              <a:buNone/>
            </a:pPr>
            <a:r>
              <a:rPr lang="zh-CN" altLang="en-US" sz="2000" strike="noStrike" kern="1200" baseline="0" noProof="1" dirty="0">
                <a:latin typeface="Consolas" panose="020B0609020204030204" charset="0"/>
                <a:ea typeface="+mn-ea"/>
                <a:cs typeface="+mn-cs"/>
              </a:rPr>
              <a:t>&gt;&gt;&gt; np.ones(3)                     </a:t>
            </a:r>
            <a:r>
              <a:rPr lang="en-US" altLang="zh-CN" sz="2000" strike="noStrike" kern="1200" baseline="0" noProof="1" dirty="0">
                <a:latin typeface="Consolas" panose="020B0609020204030204" charset="0"/>
                <a:ea typeface="+mn-ea"/>
                <a:cs typeface="+mn-cs"/>
              </a:rPr>
              <a:t># </a:t>
            </a:r>
            <a:r>
              <a:rPr lang="zh-CN" altLang="en-US" sz="2000" strike="noStrike" kern="1200" baseline="0" noProof="1" dirty="0">
                <a:latin typeface="Consolas" panose="020B0609020204030204" charset="0"/>
                <a:ea typeface="+mn-ea"/>
                <a:cs typeface="+mn-cs"/>
              </a:rPr>
              <a:t>全</a:t>
            </a:r>
            <a:r>
              <a:rPr lang="en-US" altLang="zh-CN" sz="2000" strike="noStrike" kern="1200" baseline="0" noProof="1" dirty="0">
                <a:latin typeface="Consolas" panose="020B0609020204030204" charset="0"/>
                <a:ea typeface="+mn-ea"/>
                <a:cs typeface="+mn-cs"/>
              </a:rPr>
              <a:t>1</a:t>
            </a:r>
            <a:r>
              <a:rPr lang="zh-CN" altLang="en-US" sz="2000" strike="noStrike" kern="1200" baseline="0" noProof="1" dirty="0">
                <a:latin typeface="Consolas" panose="020B0609020204030204" charset="0"/>
                <a:ea typeface="+mn-ea"/>
                <a:cs typeface="+mn-cs"/>
              </a:rPr>
              <a:t>一维数组</a:t>
            </a:r>
            <a:endParaRPr lang="zh-CN" altLang="en-US" sz="2000" strike="noStrike" kern="1200" baseline="0" noProof="1" dirty="0">
              <a:latin typeface="Consolas" panose="020B0609020204030204" charset="0"/>
              <a:ea typeface="+mn-ea"/>
              <a:cs typeface="+mn-cs"/>
            </a:endParaRPr>
          </a:p>
          <a:p>
            <a:pPr defTabSz="914400" fontAlgn="base">
              <a:lnSpc>
                <a:spcPct val="100000"/>
              </a:lnSpc>
              <a:spcBef>
                <a:spcPts val="0"/>
              </a:spcBef>
              <a:buFont typeface="Wingdings" panose="05000000000000000000" charset="0"/>
              <a:buNone/>
            </a:pPr>
            <a:r>
              <a:rPr lang="zh-CN" altLang="en-US" sz="2000" strike="noStrike" kern="1200" baseline="0" noProof="1" dirty="0">
                <a:solidFill>
                  <a:srgbClr val="00B0F0"/>
                </a:solidFill>
                <a:latin typeface="Consolas" panose="020B0609020204030204" charset="0"/>
                <a:ea typeface="+mn-ea"/>
                <a:cs typeface="+mn-cs"/>
              </a:rPr>
              <a:t>array([ 1.,  1.,  1.])</a:t>
            </a:r>
            <a:endParaRPr lang="zh-CN" altLang="en-US" sz="2000" strike="noStrike" kern="1200" baseline="0" noProof="1" dirty="0">
              <a:solidFill>
                <a:srgbClr val="00B0F0"/>
              </a:solidFill>
              <a:latin typeface="Consolas" panose="020B0609020204030204" charset="0"/>
              <a:ea typeface="+mn-ea"/>
              <a:cs typeface="+mn-cs"/>
            </a:endParaRPr>
          </a:p>
        </p:txBody>
      </p:sp>
      <p:sp>
        <p:nvSpPr>
          <p:cNvPr id="1433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3" name="内容占位符 2"/>
          <p:cNvSpPr>
            <a:spLocks noGrp="1"/>
          </p:cNvSpPr>
          <p:nvPr>
            <p:ph idx="1"/>
          </p:nvPr>
        </p:nvSpPr>
        <p:spPr/>
        <p:txBody>
          <a:bodyPr anchor="t"/>
          <a:p>
            <a:pPr marL="0" indent="0" defTabSz="914400">
              <a:buFont typeface="Wingdings" panose="05000000000000000000" charset="0"/>
              <a:buNone/>
            </a:pPr>
            <a:r>
              <a:rPr lang="zh-CN" altLang="en-US" sz="2000" kern="1200" baseline="0">
                <a:latin typeface="Consolas" panose="020B0609020204030204" charset="0"/>
                <a:ea typeface="+mn-ea"/>
                <a:cs typeface="+mn-cs"/>
              </a:rPr>
              <a:t>&gt;&gt;&gt; df.nlargest(3, ['C'])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返回指定列最大的前</a:t>
            </a:r>
            <a:r>
              <a:rPr lang="en-US" altLang="zh-CN" sz="2000" kern="1200" baseline="0">
                <a:latin typeface="Consolas" panose="020B0609020204030204" charset="0"/>
                <a:ea typeface="+mn-ea"/>
                <a:cs typeface="+mn-cs"/>
              </a:rPr>
              <a:t>3</a:t>
            </a:r>
            <a:r>
              <a:rPr lang="zh-CN" altLang="en-US" sz="2000" kern="1200" baseline="0">
                <a:latin typeface="Consolas" panose="020B0609020204030204" charset="0"/>
                <a:ea typeface="+mn-ea"/>
                <a:cs typeface="+mn-cs"/>
              </a:rPr>
              <a:t>行</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3  train  foo</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3   test  foo</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2.0  3  train  foo</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df.nlargest(3, ['A'])</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3  train  foo</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3   test  foo</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2.0  3  train  foo</a:t>
            </a:r>
            <a:endParaRPr lang="zh-CN" altLang="en-US" sz="2000" kern="1200" baseline="0">
              <a:solidFill>
                <a:srgbClr val="00B0F0"/>
              </a:solidFill>
              <a:latin typeface="Consolas" panose="020B0609020204030204" charset="0"/>
              <a:ea typeface="+mn-ea"/>
              <a:cs typeface="+mn-cs"/>
            </a:endParaRPr>
          </a:p>
        </p:txBody>
      </p:sp>
      <p:sp>
        <p:nvSpPr>
          <p:cNvPr id="21299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8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
        <p:nvSpPr>
          <p:cNvPr id="217090" name="内容占位符 2"/>
          <p:cNvSpPr>
            <a:spLocks noGrp="1"/>
          </p:cNvSpPr>
          <p:nvPr>
            <p:ph idx="1"/>
          </p:nvPr>
        </p:nvSpPr>
        <p:spPr/>
        <p:txBody>
          <a:bodyPr anchor="t">
            <a:normAutofit lnSpcReduction="20000"/>
          </a:bodyPr>
          <a:p>
            <a:pPr marL="0" indent="0" defTabSz="914400">
              <a:buFont typeface="Wingdings" panose="05000000000000000000" charset="0"/>
              <a:buNone/>
            </a:pPr>
            <a:r>
              <a:rPr lang="zh-CN" altLang="en-US" sz="2400" kern="1200" baseline="0">
                <a:latin typeface="+mn-lt"/>
                <a:ea typeface="+mn-ea"/>
                <a:cs typeface="+mn-cs"/>
              </a:rPr>
              <a:t>（9）数据修改</a:t>
            </a:r>
            <a:endParaRPr lang="zh-CN" altLang="en-US" sz="2400" kern="1200" baseline="0">
              <a:latin typeface="+mn-lt"/>
              <a:ea typeface="+mn-ea"/>
              <a:cs typeface="+mn-cs"/>
            </a:endParaRPr>
          </a:p>
          <a:p>
            <a:pPr marL="0" indent="0" defTabSz="914400">
              <a:spcBef>
                <a:spcPts val="600"/>
              </a:spcBef>
              <a:spcAft>
                <a:spcPts val="600"/>
              </a:spcAft>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df.iat[0, 2] = 3                 # 修改指定行、列位置的数据值</a:t>
            </a:r>
            <a:endParaRPr lang="zh-CN" altLang="en-US" sz="2000" kern="1200" baseline="0">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df.loc[:, 'D'] = np.random.randint(50, 60</a:t>
            </a:r>
            <a:r>
              <a:rPr lang="en-US" altLang="zh-CN" sz="2000" kern="1200" baseline="0">
                <a:latin typeface="Consolas" panose="020B0609020204030204" charset="0"/>
                <a:ea typeface="+mn-ea"/>
                <a:cs typeface="+mn-cs"/>
              </a:rPr>
              <a:t>, 4</a:t>
            </a:r>
            <a:r>
              <a:rPr lang="zh-CN" altLang="en-US" sz="2000" kern="1200" baseline="0">
                <a:latin typeface="Consolas" panose="020B0609020204030204" charset="0"/>
                <a:ea typeface="+mn-ea"/>
                <a:cs typeface="+mn-cs"/>
              </a:rPr>
              <a:t>)</a:t>
            </a:r>
            <a:endParaRPr lang="zh-CN" altLang="en-US" sz="2000" kern="1200" baseline="0">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                                     # 修改某列的值</a:t>
            </a:r>
            <a:endParaRPr lang="zh-CN" altLang="en-US" sz="2000" kern="1200" baseline="0">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df['C'] = -df['C']               # 对指定列数据取反</a:t>
            </a:r>
            <a:endParaRPr lang="zh-CN" altLang="en-US" sz="2000" kern="1200" baseline="0">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df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查看修改结果</a:t>
            </a:r>
            <a:endParaRPr lang="zh-CN" altLang="en-US" sz="2000" kern="1200" baseline="0">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2013-01-01 -3.0  53   test  foo</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2013-01-02 -2.0  59  train  foo</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59   test  foo</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50  train  foo</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3" name="内容占位符 2"/>
          <p:cNvSpPr>
            <a:spLocks noGrp="1"/>
          </p:cNvSpPr>
          <p:nvPr>
            <p:ph idx="1"/>
          </p:nvPr>
        </p:nvSpPr>
        <p:spPr/>
        <p:txBody>
          <a:bodyPr anchor="t">
            <a:noAutofit/>
          </a:bodyPr>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dff = df[:]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切片</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dff</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2013-01-01 -3.0  53   test  foo</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2013-01-02 -2.0  59  train  foo</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59   test  foo</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50  train  foo</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dff['C'] = dff['C'] ** 2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替换列数据</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dff</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9.0  53   test  foo</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4.0  59  train  foo</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9.0  59   test  foo</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16.0  50  train  foo</a:t>
            </a:r>
            <a:endParaRPr lang="zh-CN" altLang="en-US" sz="2000" kern="1200" baseline="0">
              <a:solidFill>
                <a:srgbClr val="00B0F0"/>
              </a:solidFill>
              <a:latin typeface="Consolas" panose="020B0609020204030204" charset="0"/>
              <a:ea typeface="+mn-ea"/>
              <a:cs typeface="+mn-cs"/>
            </a:endParaRPr>
          </a:p>
        </p:txBody>
      </p:sp>
      <p:sp>
        <p:nvSpPr>
          <p:cNvPr id="21811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7"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
        <p:nvSpPr>
          <p:cNvPr id="219138" name="内容占位符 2"/>
          <p:cNvSpPr>
            <a:spLocks noGrp="1"/>
          </p:cNvSpPr>
          <p:nvPr>
            <p:ph idx="1"/>
          </p:nvPr>
        </p:nvSpPr>
        <p:spPr/>
        <p:txBody>
          <a:bodyPr anchor="t">
            <a:noAutofit/>
          </a:bodyPr>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dff = df[:]</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dff</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2013-01-01 -3.0  53   test  foo</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2013-01-02 -2.0  59  train  foo</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59   test  foo</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50  train  foo</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dff.loc[dff['C']==-3.0, 'D'] = 100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修改特定行的指定列</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dff</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2013-01-01 -3.0  100   test  foo</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2013-01-02 -2.0   59  train  foo</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100   test  foo</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50  train  foo</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1" name="内容占位符 2"/>
          <p:cNvSpPr>
            <a:spLocks noGrp="1"/>
          </p:cNvSpPr>
          <p:nvPr>
            <p:ph idx="1"/>
          </p:nvPr>
        </p:nvSpPr>
        <p:spPr/>
        <p:txBody>
          <a:bodyPr anchor="t"/>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 = pd.DataFrame({'k1':['one'] * 3 + ['two'] * 4,</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'k2':[1, 1, 2, 3, 3, 4, 4]})</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data.replace(1, 5)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把所有</a:t>
            </a:r>
            <a:r>
              <a:rPr lang="en-US" altLang="zh-CN" sz="2000" kern="1200" baseline="0">
                <a:latin typeface="Consolas" panose="020B0609020204030204" charset="0"/>
                <a:ea typeface="+mn-ea"/>
                <a:cs typeface="+mn-cs"/>
              </a:rPr>
              <a:t>1</a:t>
            </a:r>
            <a:r>
              <a:rPr lang="zh-CN" altLang="en-US" sz="2000" kern="1200" baseline="0">
                <a:latin typeface="Consolas" panose="020B0609020204030204" charset="0"/>
                <a:ea typeface="+mn-ea"/>
                <a:cs typeface="+mn-cs"/>
              </a:rPr>
              <a:t>替换为</a:t>
            </a:r>
            <a:r>
              <a:rPr lang="en-US" altLang="zh-CN" sz="2000" kern="1200" baseline="0">
                <a:latin typeface="Consolas" panose="020B0609020204030204" charset="0"/>
                <a:ea typeface="+mn-ea"/>
                <a:cs typeface="+mn-cs"/>
              </a:rPr>
              <a:t>5</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one   5</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one   5</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one   2</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3  two   3</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two   3</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two   4</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two   4</a:t>
            </a:r>
            <a:endParaRPr lang="zh-CN" altLang="en-US" sz="2000" kern="1200" baseline="0">
              <a:solidFill>
                <a:srgbClr val="00B0F0"/>
              </a:solidFill>
              <a:latin typeface="Consolas" panose="020B0609020204030204" charset="0"/>
              <a:ea typeface="+mn-ea"/>
              <a:cs typeface="+mn-cs"/>
            </a:endParaRPr>
          </a:p>
        </p:txBody>
      </p:sp>
      <p:sp>
        <p:nvSpPr>
          <p:cNvPr id="22016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5" name="内容占位符 2"/>
          <p:cNvSpPr>
            <a:spLocks noGrp="1"/>
          </p:cNvSpPr>
          <p:nvPr>
            <p:ph idx="1"/>
          </p:nvPr>
        </p:nvSpPr>
        <p:spPr/>
        <p:txBody>
          <a:bodyPr anchor="t"/>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data.replace([1,2],[5,6])     </a:t>
            </a:r>
            <a:r>
              <a:rPr lang="en-US" altLang="zh-CN" sz="2000" kern="1200" baseline="0">
                <a:latin typeface="Consolas" panose="020B0609020204030204" charset="0"/>
                <a:ea typeface="+mn-ea"/>
                <a:cs typeface="+mn-cs"/>
              </a:rPr>
              <a:t># 1-&gt;5</a:t>
            </a:r>
            <a:r>
              <a:rPr lang="zh-CN" altLang="en-US" sz="2000" kern="1200" baseline="0">
                <a:latin typeface="Consolas" panose="020B0609020204030204" charset="0"/>
                <a:ea typeface="+mn-ea"/>
                <a:cs typeface="+mn-cs"/>
              </a:rPr>
              <a:t>，</a:t>
            </a:r>
            <a:r>
              <a:rPr lang="en-US" altLang="zh-CN" sz="2000" kern="1200" baseline="0">
                <a:latin typeface="Consolas" panose="020B0609020204030204" charset="0"/>
                <a:ea typeface="+mn-ea"/>
                <a:cs typeface="+mn-cs"/>
              </a:rPr>
              <a:t>2-&gt;6</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one   5</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one   5</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one   6</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3  two   3</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two   3</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two   4</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two   4</a:t>
            </a:r>
            <a:endParaRPr lang="zh-CN" altLang="en-US" sz="2000" kern="1200" baseline="0">
              <a:solidFill>
                <a:srgbClr val="00B0F0"/>
              </a:solidFill>
              <a:latin typeface="Consolas" panose="020B0609020204030204" charset="0"/>
              <a:ea typeface="+mn-ea"/>
              <a:cs typeface="+mn-cs"/>
            </a:endParaRPr>
          </a:p>
        </p:txBody>
      </p:sp>
      <p:sp>
        <p:nvSpPr>
          <p:cNvPr id="22118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09" name="内容占位符 2"/>
          <p:cNvSpPr>
            <a:spLocks noGrp="1"/>
          </p:cNvSpPr>
          <p:nvPr>
            <p:ph idx="1"/>
          </p:nvPr>
        </p:nvSpPr>
        <p:spPr/>
        <p:txBody>
          <a:bodyPr anchor="t"/>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data.replace({1:5, 'one':'ONE'})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使用字典指定替换关系</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ONE   5</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ONE   5</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ONE   2</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3  two   3</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two   3</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two   4</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two   4</a:t>
            </a:r>
            <a:endParaRPr lang="zh-CN" altLang="en-US" sz="2000" kern="1200" baseline="0">
              <a:solidFill>
                <a:srgbClr val="00B0F0"/>
              </a:solidFill>
              <a:latin typeface="Consolas" panose="020B0609020204030204" charset="0"/>
              <a:ea typeface="+mn-ea"/>
              <a:cs typeface="+mn-cs"/>
            </a:endParaRPr>
          </a:p>
        </p:txBody>
      </p:sp>
      <p:sp>
        <p:nvSpPr>
          <p:cNvPr id="22221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3233"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
        <p:nvSpPr>
          <p:cNvPr id="223234" name="内容占位符 2"/>
          <p:cNvSpPr>
            <a:spLocks noGrp="1"/>
          </p:cNvSpPr>
          <p:nvPr>
            <p:ph idx="1"/>
          </p:nvPr>
        </p:nvSpPr>
        <p:spPr/>
        <p:txBody>
          <a:bodyPr anchor="t"/>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 = pd.DataFrame({'k1':['one'] * 3 + ['two'] * 4,</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'k2':[1, 1, 2, 3, 3, 4, 4]})</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one   1</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one   1</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one   2</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3  two   3</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two   3</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two   4</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two   4</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4257"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
        <p:nvSpPr>
          <p:cNvPr id="224258" name="内容占位符 2"/>
          <p:cNvSpPr>
            <a:spLocks noGrp="1"/>
          </p:cNvSpPr>
          <p:nvPr>
            <p:ph idx="1"/>
          </p:nvPr>
        </p:nvSpPr>
        <p:spPr/>
        <p:txBody>
          <a:bodyPr anchor="t"/>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data.drop(5, axis=0)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删除指定行</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one   1</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one   1</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one   2</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3  two   3</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two   3</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two   4</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81"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
        <p:nvSpPr>
          <p:cNvPr id="225282" name="内容占位符 2"/>
          <p:cNvSpPr>
            <a:spLocks noGrp="1"/>
          </p:cNvSpPr>
          <p:nvPr>
            <p:ph idx="1"/>
          </p:nvPr>
        </p:nvSpPr>
        <p:spPr/>
        <p:txBody>
          <a:bodyPr anchor="t"/>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data.drop(3, inplace=True)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原地删除</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one   1</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one   1</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one   2</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two   3</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two   4</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two   4</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Content Placeholder 2"/>
          <p:cNvSpPr>
            <a:spLocks noGrp="1"/>
          </p:cNvSpPr>
          <p:nvPr>
            <p:ph idx="1"/>
          </p:nvPr>
        </p:nvSpPr>
        <p:spPr/>
        <p:txBody>
          <a:bodyPr anchor="t">
            <a:noAutofit/>
          </a:bodyPr>
          <a:p>
            <a:pPr marL="0" indent="0" defTabSz="914400" fontAlgn="auto">
              <a:spcBef>
                <a:spcPts val="0"/>
              </a:spcBef>
              <a:buFont typeface="Wingdings" panose="05000000000000000000" charset="0"/>
              <a:buNone/>
            </a:pPr>
            <a:r>
              <a:rPr lang="en-US" altLang="en-US" sz="2000" kern="1200" baseline="0">
                <a:latin typeface="Consolas" panose="020B0609020204030204" charset="0"/>
                <a:ea typeface="+mn-ea"/>
                <a:cs typeface="+mn-cs"/>
              </a:rPr>
              <a:t>&gt;&gt;&gt; np.zeros((3,3))              # 全0二维数组</a:t>
            </a:r>
            <a:r>
              <a:rPr lang="zh-CN" altLang="en-US" sz="2000" kern="1200" baseline="0">
                <a:latin typeface="Consolas" panose="020B0609020204030204" charset="0"/>
                <a:ea typeface="+mn-ea"/>
                <a:cs typeface="+mn-cs"/>
              </a:rPr>
              <a:t>，</a:t>
            </a:r>
            <a:r>
              <a:rPr lang="en-US" altLang="zh-CN" sz="2000" kern="1200" baseline="0">
                <a:latin typeface="Consolas" panose="020B0609020204030204" charset="0"/>
                <a:ea typeface="+mn-ea"/>
                <a:cs typeface="+mn-cs"/>
              </a:rPr>
              <a:t>3</a:t>
            </a:r>
            <a:r>
              <a:rPr lang="zh-CN" altLang="en-US" sz="2000" kern="1200" baseline="0">
                <a:latin typeface="Consolas" panose="020B0609020204030204" charset="0"/>
                <a:ea typeface="+mn-ea"/>
                <a:cs typeface="+mn-cs"/>
              </a:rPr>
              <a:t>行</a:t>
            </a:r>
            <a:r>
              <a:rPr lang="en-US" altLang="zh-CN" sz="2000" kern="1200" baseline="0">
                <a:latin typeface="Consolas" panose="020B0609020204030204" charset="0"/>
                <a:ea typeface="+mn-ea"/>
                <a:cs typeface="+mn-cs"/>
              </a:rPr>
              <a:t>3</a:t>
            </a:r>
            <a:r>
              <a:rPr lang="zh-CN" altLang="en-US" sz="2000" kern="1200" baseline="0">
                <a:latin typeface="Consolas" panose="020B0609020204030204" charset="0"/>
                <a:ea typeface="+mn-ea"/>
                <a:cs typeface="+mn-cs"/>
              </a:rPr>
              <a:t>列</a:t>
            </a:r>
            <a:endParaRPr lang="zh-CN" altLang="en-US" sz="2000" kern="1200" baseline="0">
              <a:latin typeface="Consolas" panose="020B0609020204030204" charset="0"/>
              <a:ea typeface="+mn-ea"/>
              <a:cs typeface="+mn-cs"/>
            </a:endParaRPr>
          </a:p>
          <a:p>
            <a:pPr marL="0" indent="0" defTabSz="914400" fontAlgn="auto">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[[ 0.  0.  0.]</a:t>
            </a:r>
            <a:endParaRPr lang="en-US" altLang="en-US" sz="2000" kern="1200" baseline="0">
              <a:solidFill>
                <a:srgbClr val="00B0F0"/>
              </a:solidFill>
              <a:latin typeface="Consolas" panose="020B0609020204030204" charset="0"/>
              <a:ea typeface="+mn-ea"/>
              <a:cs typeface="+mn-cs"/>
            </a:endParaRPr>
          </a:p>
          <a:p>
            <a:pPr marL="0" indent="0" defTabSz="914400" fontAlgn="auto">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  0.  0.]</a:t>
            </a:r>
            <a:endParaRPr lang="en-US" altLang="en-US" sz="2000" kern="1200" baseline="0">
              <a:solidFill>
                <a:srgbClr val="00B0F0"/>
              </a:solidFill>
              <a:latin typeface="Consolas" panose="020B0609020204030204" charset="0"/>
              <a:ea typeface="+mn-ea"/>
              <a:cs typeface="+mn-cs"/>
            </a:endParaRPr>
          </a:p>
          <a:p>
            <a:pPr marL="0" indent="0" defTabSz="914400" fontAlgn="auto">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  0.  0.]]</a:t>
            </a:r>
            <a:endParaRPr lang="en-US" altLang="en-US" sz="2000" kern="1200" baseline="0">
              <a:solidFill>
                <a:srgbClr val="00B0F0"/>
              </a:solidFill>
              <a:latin typeface="Consolas" panose="020B0609020204030204" charset="0"/>
              <a:ea typeface="+mn-ea"/>
              <a:cs typeface="+mn-cs"/>
            </a:endParaRPr>
          </a:p>
          <a:p>
            <a:pPr marL="0" indent="0" defTabSz="914400" fontAlgn="auto">
              <a:spcBef>
                <a:spcPts val="0"/>
              </a:spcBef>
              <a:buFont typeface="Wingdings" panose="05000000000000000000" charset="0"/>
              <a:buNone/>
            </a:pPr>
            <a:r>
              <a:rPr lang="en-US" altLang="en-US" sz="2000" kern="1200" baseline="0">
                <a:latin typeface="Consolas" panose="020B0609020204030204" charset="0"/>
                <a:ea typeface="+mn-ea"/>
                <a:cs typeface="+mn-cs"/>
              </a:rPr>
              <a:t>&gt;&gt;&gt; np.zeros((3,1))              # 全0</a:t>
            </a:r>
            <a:r>
              <a:rPr lang="zh-CN" altLang="en-US" sz="2000" kern="1200" baseline="0">
                <a:latin typeface="Consolas" panose="020B0609020204030204" charset="0"/>
                <a:ea typeface="+mn-ea"/>
                <a:cs typeface="+mn-cs"/>
              </a:rPr>
              <a:t>二</a:t>
            </a:r>
            <a:r>
              <a:rPr lang="en-US" altLang="en-US" sz="2000" kern="1200" baseline="0">
                <a:latin typeface="Consolas" panose="020B0609020204030204" charset="0"/>
                <a:ea typeface="+mn-ea"/>
                <a:cs typeface="+mn-cs"/>
              </a:rPr>
              <a:t>维数组</a:t>
            </a:r>
            <a:r>
              <a:rPr lang="zh-CN" altLang="en-US" sz="2000" kern="1200" baseline="0">
                <a:latin typeface="Consolas" panose="020B0609020204030204" charset="0"/>
                <a:ea typeface="+mn-ea"/>
                <a:cs typeface="+mn-cs"/>
              </a:rPr>
              <a:t>，</a:t>
            </a:r>
            <a:r>
              <a:rPr lang="en-US" altLang="zh-CN" sz="2000" kern="1200" baseline="0">
                <a:latin typeface="Consolas" panose="020B0609020204030204" charset="0"/>
                <a:ea typeface="+mn-ea"/>
                <a:cs typeface="+mn-cs"/>
              </a:rPr>
              <a:t>3</a:t>
            </a:r>
            <a:r>
              <a:rPr lang="zh-CN" altLang="en-US" sz="2000" kern="1200" baseline="0">
                <a:latin typeface="Consolas" panose="020B0609020204030204" charset="0"/>
                <a:ea typeface="+mn-ea"/>
                <a:cs typeface="+mn-cs"/>
              </a:rPr>
              <a:t>行</a:t>
            </a:r>
            <a:r>
              <a:rPr lang="en-US" altLang="zh-CN" sz="2000" kern="1200" baseline="0">
                <a:latin typeface="Consolas" panose="020B0609020204030204" charset="0"/>
                <a:ea typeface="+mn-ea"/>
                <a:cs typeface="+mn-cs"/>
              </a:rPr>
              <a:t>1</a:t>
            </a:r>
            <a:r>
              <a:rPr lang="zh-CN" altLang="en-US" sz="2000" kern="1200" baseline="0">
                <a:latin typeface="Consolas" panose="020B0609020204030204" charset="0"/>
                <a:ea typeface="+mn-ea"/>
                <a:cs typeface="+mn-cs"/>
              </a:rPr>
              <a:t>列</a:t>
            </a:r>
            <a:endParaRPr lang="zh-CN" altLang="en-US" sz="2000" kern="1200" baseline="0">
              <a:latin typeface="Consolas" panose="020B0609020204030204" charset="0"/>
              <a:ea typeface="+mn-ea"/>
              <a:cs typeface="+mn-cs"/>
            </a:endParaRPr>
          </a:p>
          <a:p>
            <a:pPr marL="0" indent="0" defTabSz="914400" fontAlgn="auto">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array([[ 0.],</a:t>
            </a:r>
            <a:endParaRPr lang="en-US" altLang="en-US" sz="2000" kern="1200" baseline="0">
              <a:solidFill>
                <a:srgbClr val="00B0F0"/>
              </a:solidFill>
              <a:latin typeface="Consolas" panose="020B0609020204030204" charset="0"/>
              <a:ea typeface="+mn-ea"/>
              <a:cs typeface="+mn-cs"/>
            </a:endParaRPr>
          </a:p>
          <a:p>
            <a:pPr marL="0" indent="0" defTabSz="914400" fontAlgn="auto">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a:t>
            </a:r>
            <a:endParaRPr lang="en-US" altLang="en-US" sz="2000" kern="1200" baseline="0">
              <a:solidFill>
                <a:srgbClr val="00B0F0"/>
              </a:solidFill>
              <a:latin typeface="Consolas" panose="020B0609020204030204" charset="0"/>
              <a:ea typeface="+mn-ea"/>
              <a:cs typeface="+mn-cs"/>
            </a:endParaRPr>
          </a:p>
          <a:p>
            <a:pPr marL="0" indent="0" defTabSz="914400" fontAlgn="auto">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a:t>
            </a:r>
            <a:endParaRPr lang="en-US" altLang="en-US" sz="2000" kern="1200" baseline="0">
              <a:solidFill>
                <a:srgbClr val="00B0F0"/>
              </a:solidFill>
              <a:latin typeface="Consolas" panose="020B0609020204030204" charset="0"/>
              <a:ea typeface="+mn-ea"/>
              <a:cs typeface="+mn-cs"/>
            </a:endParaRPr>
          </a:p>
          <a:p>
            <a:pPr marL="0" indent="0" defTabSz="914400" fontAlgn="auto">
              <a:spcBef>
                <a:spcPts val="0"/>
              </a:spcBef>
              <a:buFont typeface="Wingdings" panose="05000000000000000000" charset="0"/>
              <a:buNone/>
            </a:pPr>
            <a:r>
              <a:rPr lang="en-US" altLang="en-US" sz="2000" kern="1200" baseline="0">
                <a:latin typeface="Consolas" panose="020B0609020204030204" charset="0"/>
                <a:ea typeface="+mn-ea"/>
                <a:cs typeface="+mn-cs"/>
              </a:rPr>
              <a:t>&gt;&gt;&gt; np.zeros((1,3))              # </a:t>
            </a:r>
            <a:r>
              <a:rPr lang="zh-CN" altLang="en-US" sz="2000" kern="1200" baseline="0">
                <a:latin typeface="Consolas" panose="020B0609020204030204" charset="0"/>
                <a:ea typeface="+mn-ea"/>
                <a:cs typeface="+mn-cs"/>
              </a:rPr>
              <a:t>全</a:t>
            </a:r>
            <a:r>
              <a:rPr lang="en-US" altLang="zh-CN" sz="2000" kern="1200" baseline="0">
                <a:latin typeface="Consolas" panose="020B0609020204030204" charset="0"/>
                <a:ea typeface="+mn-ea"/>
                <a:cs typeface="+mn-cs"/>
              </a:rPr>
              <a:t>0</a:t>
            </a:r>
            <a:r>
              <a:rPr lang="zh-CN" altLang="en-US" sz="2000" kern="1200" baseline="0">
                <a:latin typeface="Consolas" panose="020B0609020204030204" charset="0"/>
                <a:ea typeface="+mn-ea"/>
                <a:cs typeface="+mn-cs"/>
              </a:rPr>
              <a:t>二维数组，</a:t>
            </a:r>
            <a:r>
              <a:rPr lang="en-US" altLang="zh-CN" sz="2000" kern="1200" baseline="0">
                <a:latin typeface="Consolas" panose="020B0609020204030204" charset="0"/>
                <a:ea typeface="+mn-ea"/>
                <a:cs typeface="+mn-cs"/>
              </a:rPr>
              <a:t>1</a:t>
            </a:r>
            <a:r>
              <a:rPr lang="zh-CN" altLang="en-US" sz="2000" kern="1200" baseline="0">
                <a:latin typeface="Consolas" panose="020B0609020204030204" charset="0"/>
                <a:ea typeface="+mn-ea"/>
                <a:cs typeface="+mn-cs"/>
              </a:rPr>
              <a:t>行</a:t>
            </a:r>
            <a:r>
              <a:rPr lang="en-US" altLang="zh-CN" sz="2000" kern="1200" baseline="0">
                <a:latin typeface="Consolas" panose="020B0609020204030204" charset="0"/>
                <a:ea typeface="+mn-ea"/>
                <a:cs typeface="+mn-cs"/>
              </a:rPr>
              <a:t>3</a:t>
            </a:r>
            <a:r>
              <a:rPr lang="zh-CN" altLang="en-US" sz="2000" kern="1200" baseline="0">
                <a:latin typeface="Consolas" panose="020B0609020204030204" charset="0"/>
                <a:ea typeface="+mn-ea"/>
                <a:cs typeface="+mn-cs"/>
              </a:rPr>
              <a:t>列</a:t>
            </a:r>
            <a:endParaRPr lang="zh-CN" altLang="en-US" sz="2000" kern="1200" baseline="0">
              <a:latin typeface="Consolas" panose="020B0609020204030204" charset="0"/>
              <a:ea typeface="+mn-ea"/>
              <a:cs typeface="+mn-cs"/>
            </a:endParaRPr>
          </a:p>
          <a:p>
            <a:pPr marL="0" indent="0" defTabSz="914400" fontAlgn="auto">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array([[ 0.,  0.,  0.]])</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a:latin typeface="Consolas" panose="020B0609020204030204" charset="0"/>
                <a:sym typeface="+mn-ea"/>
              </a:rPr>
              <a:t>&gt;&gt;&gt; np.ones((1,3))               # 全1</a:t>
            </a:r>
            <a:r>
              <a:rPr lang="zh-CN" altLang="en-US" sz="2000">
                <a:latin typeface="Consolas" panose="020B0609020204030204" charset="0"/>
                <a:sym typeface="+mn-ea"/>
              </a:rPr>
              <a:t>二</a:t>
            </a:r>
            <a:r>
              <a:rPr lang="en-US" altLang="en-US" sz="2000">
                <a:latin typeface="Consolas" panose="020B0609020204030204" charset="0"/>
                <a:sym typeface="+mn-ea"/>
              </a:rPr>
              <a:t>维数组</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a:solidFill>
                  <a:srgbClr val="00B0F0"/>
                </a:solidFill>
                <a:latin typeface="Consolas" panose="020B0609020204030204" charset="0"/>
                <a:sym typeface="+mn-ea"/>
              </a:rPr>
              <a:t>array([[ 1.,  1.,  1.]])</a:t>
            </a:r>
            <a:endParaRPr lang="en-US" altLang="en-US" sz="2000" kern="1200" baseline="0">
              <a:solidFill>
                <a:srgbClr val="00B0F0"/>
              </a:solidFill>
              <a:latin typeface="Consolas" panose="020B0609020204030204" charset="0"/>
              <a:ea typeface="+mn-ea"/>
              <a:cs typeface="+mn-cs"/>
            </a:endParaRPr>
          </a:p>
          <a:p>
            <a:pPr marL="0" indent="0" defTabSz="914400" fontAlgn="auto">
              <a:spcBef>
                <a:spcPts val="0"/>
              </a:spcBef>
              <a:buFont typeface="Wingdings" panose="05000000000000000000" charset="0"/>
              <a:buNone/>
            </a:pPr>
            <a:r>
              <a:rPr lang="en-US" altLang="en-US" sz="2000" kern="1200" baseline="0">
                <a:latin typeface="Consolas" panose="020B0609020204030204" charset="0"/>
                <a:ea typeface="+mn-ea"/>
                <a:cs typeface="+mn-cs"/>
              </a:rPr>
              <a:t>&gt;&gt;&gt; np.ones((3,3))               # 全1二维数组</a:t>
            </a:r>
            <a:endParaRPr lang="en-US" altLang="en-US" sz="2000" kern="1200" baseline="0">
              <a:latin typeface="Consolas" panose="020B0609020204030204" charset="0"/>
              <a:ea typeface="+mn-ea"/>
              <a:cs typeface="+mn-cs"/>
            </a:endParaRPr>
          </a:p>
          <a:p>
            <a:pPr marL="0" indent="0" defTabSz="914400" fontAlgn="auto">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array([[ 1.,  1.,  1.],</a:t>
            </a:r>
            <a:endParaRPr lang="en-US" altLang="en-US" sz="2000" kern="1200" baseline="0">
              <a:solidFill>
                <a:srgbClr val="00B0F0"/>
              </a:solidFill>
              <a:latin typeface="Consolas" panose="020B0609020204030204" charset="0"/>
              <a:ea typeface="+mn-ea"/>
              <a:cs typeface="+mn-cs"/>
            </a:endParaRPr>
          </a:p>
          <a:p>
            <a:pPr marL="0" indent="0" defTabSz="914400" fontAlgn="auto">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[ 1.,  1.,  1.],</a:t>
            </a:r>
            <a:endParaRPr lang="en-US" altLang="en-US" sz="2000" kern="1200" baseline="0">
              <a:solidFill>
                <a:srgbClr val="00B0F0"/>
              </a:solidFill>
              <a:latin typeface="Consolas" panose="020B0609020204030204" charset="0"/>
              <a:ea typeface="+mn-ea"/>
              <a:cs typeface="+mn-cs"/>
            </a:endParaRPr>
          </a:p>
          <a:p>
            <a:pPr marL="0" indent="0" defTabSz="914400" fontAlgn="auto">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[ 1.,  1.,  1.]])</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endParaRPr lang="en-US" altLang="en-US" sz="2000" kern="1200" baseline="0">
              <a:solidFill>
                <a:srgbClr val="00B0F0"/>
              </a:solidFill>
              <a:latin typeface="Consolas" panose="020B0609020204030204" charset="0"/>
              <a:ea typeface="+mn-ea"/>
              <a:cs typeface="+mn-cs"/>
            </a:endParaRPr>
          </a:p>
        </p:txBody>
      </p:sp>
      <p:sp>
        <p:nvSpPr>
          <p:cNvPr id="1536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6305"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
        <p:nvSpPr>
          <p:cNvPr id="226306" name="内容占位符 2"/>
          <p:cNvSpPr>
            <a:spLocks noGrp="1"/>
          </p:cNvSpPr>
          <p:nvPr>
            <p:ph idx="1"/>
          </p:nvPr>
        </p:nvSpPr>
        <p:spPr/>
        <p:txBody>
          <a:bodyPr anchor="t"/>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data.drop('k1', axis=1)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删除指定列</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k2</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0   1</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1   1</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2   2</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4   3</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5   4</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6   4</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32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
        <p:nvSpPr>
          <p:cNvPr id="227330" name="内容占位符 2"/>
          <p:cNvSpPr>
            <a:spLocks noGrp="1"/>
          </p:cNvSpPr>
          <p:nvPr>
            <p:ph idx="1"/>
          </p:nvPr>
        </p:nvSpPr>
        <p:spPr>
          <a:xfrm>
            <a:off x="838200" y="1321435"/>
            <a:ext cx="10515600" cy="5222875"/>
          </a:xfrm>
        </p:spPr>
        <p:txBody>
          <a:bodyPr anchor="t"/>
          <a:p>
            <a:pPr marL="0" indent="0" defTabSz="914400">
              <a:spcBef>
                <a:spcPct val="0"/>
              </a:spcBef>
              <a:buFont typeface="Wingdings" panose="05000000000000000000" charset="0"/>
              <a:buNone/>
            </a:pPr>
            <a:r>
              <a:rPr lang="zh-CN" altLang="en-US" sz="2400" kern="1200" baseline="0">
                <a:latin typeface="+mn-lt"/>
                <a:ea typeface="+mn-ea"/>
                <a:cs typeface="+mn-cs"/>
              </a:rPr>
              <a:t>（10）缺失值处理</a:t>
            </a:r>
            <a:endParaRPr lang="zh-CN" altLang="en-US" sz="2400" kern="1200" baseline="0">
              <a:latin typeface="+mn-lt"/>
              <a:ea typeface="+mn-ea"/>
              <a:cs typeface="+mn-cs"/>
            </a:endParaRPr>
          </a:p>
          <a:p>
            <a:pPr marL="0" indent="0" defTabSz="914400">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df</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9.0  53   test  foo</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4.0  59  train  foo</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9.0  59   test  foo</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16.0  50  train  foo</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df1 = df.reindex(columns=list(df.columns) + ['G'])</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df1</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   G</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9.0  53   test  foo NaN</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4.0  59  train  foo NaN</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9.0  59   test  foo NaN</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16.0  50  train  foo NaN</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3" name="内容占位符 2"/>
          <p:cNvSpPr>
            <a:spLocks noGrp="1"/>
          </p:cNvSpPr>
          <p:nvPr>
            <p:ph idx="1"/>
          </p:nvPr>
        </p:nvSpPr>
        <p:spPr/>
        <p:txBody>
          <a:bodyPr anchor="t"/>
          <a:p>
            <a:pPr marL="0" indent="0" defTabSz="914400">
              <a:spcBef>
                <a:spcPts val="12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df1.iat[0, 6] = 3       # 修改指定位置元素值，该列其他元素为缺失值NaN</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df1</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    G</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9.0  53   test  foo  3.0</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4.0  59  train  foo  NaN</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9.0  59   test  foo  NaN</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16.0  50  train  foo  NaN</a:t>
            </a:r>
            <a:endParaRPr lang="zh-CN" altLang="en-US" sz="2000" kern="1200" baseline="0">
              <a:solidFill>
                <a:srgbClr val="00B0F0"/>
              </a:solidFill>
              <a:latin typeface="Consolas" panose="020B0609020204030204" charset="0"/>
              <a:ea typeface="+mn-ea"/>
              <a:cs typeface="+mn-cs"/>
            </a:endParaRPr>
          </a:p>
        </p:txBody>
      </p:sp>
      <p:sp>
        <p:nvSpPr>
          <p:cNvPr id="22835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7" name="内容占位符 2"/>
          <p:cNvSpPr>
            <a:spLocks noGrp="1"/>
          </p:cNvSpPr>
          <p:nvPr>
            <p:ph idx="1"/>
          </p:nvPr>
        </p:nvSpPr>
        <p:spPr/>
        <p:txBody>
          <a:bodyPr anchor="t"/>
          <a:p>
            <a:pPr marL="0" indent="0" defTabSz="914400">
              <a:spcBef>
                <a:spcPts val="1200"/>
              </a:spcBef>
              <a:spcAft>
                <a:spcPts val="600"/>
              </a:spcAft>
              <a:buFont typeface="Wingdings" panose="05000000000000000000" charset="0"/>
              <a:buNone/>
            </a:pPr>
            <a:r>
              <a:rPr lang="zh-CN" altLang="en-US" sz="2000" kern="1200" baseline="0">
                <a:latin typeface="Consolas" panose="020B0609020204030204" charset="0"/>
                <a:ea typeface="+mn-ea"/>
                <a:cs typeface="+mn-cs"/>
                <a:sym typeface="宋体" panose="02010600030101010101" pitchFamily="2" charset="-122"/>
              </a:rPr>
              <a:t>&gt;&gt;&gt; pd.isnull(df1)     # 测试缺失值，返回值为True/False阵列</a:t>
            </a:r>
            <a:endParaRPr lang="zh-CN" altLang="en-US" sz="2000" kern="1200" baseline="0">
              <a:latin typeface="Consolas" panose="020B0609020204030204" charset="0"/>
              <a:ea typeface="+mn-ea"/>
              <a:cs typeface="+mn-cs"/>
              <a:sym typeface="宋体" panose="02010600030101010101" pitchFamily="2" charset="-122"/>
            </a:endParaRPr>
          </a:p>
          <a:p>
            <a:pPr marL="0" indent="0" defTabSz="914400">
              <a:spcBef>
                <a:spcPts val="12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      G</a:t>
            </a:r>
            <a:endParaRPr lang="zh-CN" altLang="en-US" sz="2000" kern="1200" baseline="0">
              <a:solidFill>
                <a:srgbClr val="00B0F0"/>
              </a:solidFill>
              <a:latin typeface="Consolas" panose="020B0609020204030204" charset="0"/>
              <a:ea typeface="+mn-ea"/>
              <a:cs typeface="+mn-cs"/>
            </a:endParaRPr>
          </a:p>
          <a:p>
            <a:pPr marL="0" indent="0" defTabSz="914400">
              <a:spcBef>
                <a:spcPts val="12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zhang  False  False  False  False  False  False  False</a:t>
            </a:r>
            <a:endParaRPr lang="zh-CN" altLang="en-US" sz="2000" kern="1200" baseline="0">
              <a:solidFill>
                <a:srgbClr val="00B0F0"/>
              </a:solidFill>
              <a:latin typeface="Consolas" panose="020B0609020204030204" charset="0"/>
              <a:ea typeface="+mn-ea"/>
              <a:cs typeface="+mn-cs"/>
            </a:endParaRPr>
          </a:p>
          <a:p>
            <a:pPr marL="0" indent="0" defTabSz="914400">
              <a:spcBef>
                <a:spcPts val="12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li     False  False  False  False  False  False   True</a:t>
            </a:r>
            <a:endParaRPr lang="zh-CN" altLang="en-US" sz="2000" kern="1200" baseline="0">
              <a:solidFill>
                <a:srgbClr val="00B0F0"/>
              </a:solidFill>
              <a:latin typeface="Consolas" panose="020B0609020204030204" charset="0"/>
              <a:ea typeface="+mn-ea"/>
              <a:cs typeface="+mn-cs"/>
            </a:endParaRPr>
          </a:p>
          <a:p>
            <a:pPr marL="0" indent="0" defTabSz="914400">
              <a:spcBef>
                <a:spcPts val="12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zhou   False  False  False  False  False  False   True</a:t>
            </a:r>
            <a:endParaRPr lang="zh-CN" altLang="en-US" sz="2000" kern="1200" baseline="0">
              <a:solidFill>
                <a:srgbClr val="00B0F0"/>
              </a:solidFill>
              <a:latin typeface="Consolas" panose="020B0609020204030204" charset="0"/>
              <a:ea typeface="+mn-ea"/>
              <a:cs typeface="+mn-cs"/>
            </a:endParaRPr>
          </a:p>
          <a:p>
            <a:pPr marL="0" indent="0" defTabSz="914400">
              <a:spcBef>
                <a:spcPts val="12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wang   False  False  False  False  False  False   True</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endParaRPr lang="zh-CN" altLang="en-US" sz="1800" kern="1200" baseline="0">
              <a:latin typeface="Consolas" panose="020B0609020204030204" charset="0"/>
              <a:ea typeface="+mn-ea"/>
              <a:cs typeface="+mn-cs"/>
            </a:endParaRPr>
          </a:p>
        </p:txBody>
      </p:sp>
      <p:sp>
        <p:nvSpPr>
          <p:cNvPr id="22937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01" name="内容占位符 2"/>
          <p:cNvSpPr>
            <a:spLocks noGrp="1"/>
          </p:cNvSpPr>
          <p:nvPr>
            <p:ph idx="1"/>
          </p:nvPr>
        </p:nvSpPr>
        <p:spPr/>
        <p:txBody>
          <a:bodyPr anchor="t"/>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sym typeface="宋体" panose="02010600030101010101" pitchFamily="2" charset="-122"/>
              </a:rPr>
              <a:t>&gt;&gt;&gt; df1.dropna()                        # 返回不包含缺失值的行</a:t>
            </a:r>
            <a:endParaRPr lang="zh-CN" altLang="en-US" sz="2000" kern="1200" baseline="0">
              <a:latin typeface="Consolas" panose="020B0609020204030204" charset="0"/>
              <a:ea typeface="+mn-ea"/>
              <a:cs typeface="+mn-cs"/>
              <a:sym typeface="宋体" panose="02010600030101010101" pitchFamily="2" charset="-122"/>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    G</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9.0  53  test  foo  3.0</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sym typeface="宋体" panose="02010600030101010101" pitchFamily="2" charset="-122"/>
              </a:rPr>
              <a:t>&gt;&gt;&gt; df1['G'].fillna(5, inplace=True)    # 使用指定值填充缺失值</a:t>
            </a:r>
            <a:endParaRPr lang="zh-CN" altLang="en-US" sz="2000" kern="1200" baseline="0">
              <a:latin typeface="Consolas" panose="020B0609020204030204" charset="0"/>
              <a:ea typeface="+mn-ea"/>
              <a:cs typeface="+mn-cs"/>
              <a:sym typeface="宋体" panose="02010600030101010101" pitchFamily="2" charset="-122"/>
            </a:endParaRP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df1</a:t>
            </a:r>
            <a:endParaRPr lang="zh-CN" altLang="en-US" sz="2000" kern="1200" baseline="0">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    G</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9.0  53   test  foo  3.0</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4.0  59  train  foo  5.0</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9.0  59   test  foo  5.0</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16.0  50  train  foo  5.0</a:t>
            </a:r>
            <a:endParaRPr lang="zh-CN" altLang="en-US" sz="2000" kern="1200" baseline="0">
              <a:solidFill>
                <a:srgbClr val="00B0F0"/>
              </a:solidFill>
              <a:latin typeface="Consolas" panose="020B0609020204030204" charset="0"/>
              <a:ea typeface="+mn-ea"/>
              <a:cs typeface="+mn-cs"/>
            </a:endParaRPr>
          </a:p>
        </p:txBody>
      </p:sp>
      <p:sp>
        <p:nvSpPr>
          <p:cNvPr id="23040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5" name="内容占位符 2"/>
          <p:cNvSpPr>
            <a:spLocks noGrp="1"/>
          </p:cNvSpPr>
          <p:nvPr>
            <p:ph idx="1"/>
          </p:nvPr>
        </p:nvSpPr>
        <p:spPr>
          <a:xfrm>
            <a:off x="838200" y="1321435"/>
            <a:ext cx="10515600" cy="5139055"/>
          </a:xfrm>
        </p:spPr>
        <p:txBody>
          <a:bodyPr anchor="t">
            <a:normAutofit lnSpcReduction="10000"/>
          </a:bodyPr>
          <a:p>
            <a:pPr marL="0" indent="0" defTabSz="914400">
              <a:buFont typeface="Wingdings" panose="05000000000000000000" charset="0"/>
              <a:buNone/>
            </a:pPr>
            <a:r>
              <a:rPr lang="zh-CN" altLang="en-US" sz="2400" kern="1200" baseline="0">
                <a:latin typeface="Consolas" panose="020B0609020204030204" charset="0"/>
                <a:ea typeface="+mn-ea"/>
                <a:cs typeface="+mn-cs"/>
              </a:rPr>
              <a:t>（</a:t>
            </a:r>
            <a:r>
              <a:rPr lang="en-US" altLang="zh-CN" sz="2400" kern="1200" baseline="0">
                <a:latin typeface="Consolas" panose="020B0609020204030204" charset="0"/>
                <a:ea typeface="+mn-ea"/>
                <a:cs typeface="+mn-cs"/>
              </a:rPr>
              <a:t>11</a:t>
            </a:r>
            <a:r>
              <a:rPr lang="zh-CN" altLang="en-US" sz="2400" kern="1200" baseline="0">
                <a:latin typeface="Consolas" panose="020B0609020204030204" charset="0"/>
                <a:ea typeface="+mn-ea"/>
                <a:cs typeface="+mn-cs"/>
              </a:rPr>
              <a:t>）重复值处理</a:t>
            </a:r>
            <a:endParaRPr lang="zh-CN" altLang="en-US" sz="2400" kern="1200" baseline="0">
              <a:latin typeface="Consolas" panose="020B0609020204030204" charset="0"/>
              <a:ea typeface="+mn-ea"/>
              <a:cs typeface="+mn-cs"/>
            </a:endParaRPr>
          </a:p>
          <a:p>
            <a:pPr marL="0" indent="0" defTabSz="914400">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 = pd.DataFrame({'k1':['one'] * 3 + ['two'] * 4,</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'k2':[1, 1, 2, 3, 3, 4, 4]})</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one   1</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one   1</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one   2</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3  two   3</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two   3</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two   4</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two   4</a:t>
            </a:r>
            <a:endParaRPr lang="zh-CN" altLang="en-US" sz="2000" kern="1200" baseline="0">
              <a:solidFill>
                <a:srgbClr val="00B0F0"/>
              </a:solidFill>
              <a:latin typeface="Consolas" panose="020B0609020204030204" charset="0"/>
              <a:ea typeface="+mn-ea"/>
              <a:cs typeface="+mn-cs"/>
            </a:endParaRPr>
          </a:p>
        </p:txBody>
      </p:sp>
      <p:sp>
        <p:nvSpPr>
          <p:cNvPr id="23142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2449" name="内容占位符 2"/>
          <p:cNvSpPr>
            <a:spLocks noGrp="1"/>
          </p:cNvSpPr>
          <p:nvPr>
            <p:ph idx="1"/>
          </p:nvPr>
        </p:nvSpPr>
        <p:spPr/>
        <p:txBody>
          <a:bodyPr anchor="t"/>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data.duplicated()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检查重复行</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False</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True</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False</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3    False</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True</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False</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True</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dtype: bool</a:t>
            </a:r>
            <a:endParaRPr lang="zh-CN" altLang="en-US" sz="2000" kern="1200" baseline="0">
              <a:solidFill>
                <a:srgbClr val="00B0F0"/>
              </a:solidFill>
              <a:latin typeface="Consolas" panose="020B0609020204030204" charset="0"/>
              <a:ea typeface="+mn-ea"/>
              <a:cs typeface="+mn-cs"/>
            </a:endParaRPr>
          </a:p>
        </p:txBody>
      </p:sp>
      <p:sp>
        <p:nvSpPr>
          <p:cNvPr id="23245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3" name="内容占位符 2"/>
          <p:cNvSpPr>
            <a:spLocks noGrp="1"/>
          </p:cNvSpPr>
          <p:nvPr>
            <p:ph idx="1"/>
          </p:nvPr>
        </p:nvSpPr>
        <p:spPr/>
        <p:txBody>
          <a:bodyPr anchor="t">
            <a:noAutofit/>
          </a:bodyPr>
          <a:p>
            <a:pPr marL="0" indent="0" defTabSz="914400" fontAlgn="auto">
              <a:lnSpc>
                <a:spcPct val="100000"/>
              </a:lnSpc>
              <a:spcBef>
                <a:spcPts val="400"/>
              </a:spcBef>
              <a:buFont typeface="Wingdings" panose="05000000000000000000" charset="0"/>
              <a:buNone/>
            </a:pPr>
            <a:r>
              <a:rPr lang="zh-CN" altLang="en-US" sz="2000" kern="1200" baseline="0">
                <a:latin typeface="Consolas" panose="020B0609020204030204" charset="0"/>
                <a:ea typeface="+mn-ea"/>
                <a:cs typeface="+mn-cs"/>
              </a:rPr>
              <a:t>&gt;&gt;&gt; data.drop_duplicates()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返回新数组，删除重复行</a:t>
            </a:r>
            <a:endParaRPr lang="zh-CN" altLang="en-US" sz="2000" kern="1200" baseline="0">
              <a:latin typeface="Consolas" panose="020B0609020204030204" charset="0"/>
              <a:ea typeface="+mn-ea"/>
              <a:cs typeface="+mn-cs"/>
            </a:endParaRPr>
          </a:p>
          <a:p>
            <a:pPr marL="0" indent="0" defTabSz="914400" fontAlgn="auto">
              <a:lnSpc>
                <a:spcPct val="100000"/>
              </a:lnSpc>
              <a:spcBef>
                <a:spcPts val="4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4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one   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4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one   2</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4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two   3</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4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  two   4</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400"/>
              </a:spcBef>
              <a:buFont typeface="Wingdings" panose="05000000000000000000" charset="0"/>
              <a:buNone/>
            </a:pPr>
            <a:r>
              <a:rPr lang="zh-CN" altLang="en-US" sz="2000" kern="1200" baseline="0">
                <a:latin typeface="Consolas" panose="020B0609020204030204" charset="0"/>
                <a:ea typeface="+mn-ea"/>
                <a:cs typeface="+mn-cs"/>
              </a:rPr>
              <a:t>&gt;&gt;&gt; data.drop_duplicates(['k1'])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删除</a:t>
            </a:r>
            <a:r>
              <a:rPr lang="en-US" altLang="zh-CN" sz="2000" kern="1200" baseline="0">
                <a:latin typeface="Consolas" panose="020B0609020204030204" charset="0"/>
                <a:ea typeface="+mn-ea"/>
                <a:cs typeface="+mn-cs"/>
              </a:rPr>
              <a:t>k1</a:t>
            </a:r>
            <a:r>
              <a:rPr lang="zh-CN" altLang="en-US" sz="2000" kern="1200" baseline="0">
                <a:latin typeface="Consolas" panose="020B0609020204030204" charset="0"/>
                <a:ea typeface="+mn-ea"/>
                <a:cs typeface="+mn-cs"/>
              </a:rPr>
              <a:t>列的重复数据</a:t>
            </a:r>
            <a:endParaRPr lang="zh-CN" altLang="en-US" sz="2000" kern="1200" baseline="0">
              <a:latin typeface="Consolas" panose="020B0609020204030204" charset="0"/>
              <a:ea typeface="+mn-ea"/>
              <a:cs typeface="+mn-cs"/>
            </a:endParaRPr>
          </a:p>
          <a:p>
            <a:pPr marL="0" indent="0" defTabSz="914400" fontAlgn="auto">
              <a:lnSpc>
                <a:spcPct val="100000"/>
              </a:lnSpc>
              <a:spcBef>
                <a:spcPts val="4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4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one   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4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two   3</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400"/>
              </a:spcBef>
              <a:buFont typeface="Wingdings" panose="05000000000000000000" charset="0"/>
              <a:buNone/>
            </a:pPr>
            <a:r>
              <a:rPr lang="zh-CN" altLang="en-US" sz="2000" kern="1200" baseline="0">
                <a:latin typeface="Consolas" panose="020B0609020204030204" charset="0"/>
                <a:ea typeface="+mn-ea"/>
                <a:cs typeface="+mn-cs"/>
              </a:rPr>
              <a:t>&gt;&gt;&gt; data.drop_duplicates(['k1'], keep='last')</a:t>
            </a:r>
            <a:endParaRPr lang="zh-CN" altLang="en-US" sz="2000" kern="1200" baseline="0">
              <a:latin typeface="Consolas" panose="020B0609020204030204" charset="0"/>
              <a:ea typeface="+mn-ea"/>
              <a:cs typeface="+mn-cs"/>
            </a:endParaRPr>
          </a:p>
          <a:p>
            <a:pPr marL="0" indent="0" defTabSz="914400" fontAlgn="auto">
              <a:lnSpc>
                <a:spcPct val="100000"/>
              </a:lnSpc>
              <a:spcBef>
                <a:spcPts val="4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4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one   2</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4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6  two   4</a:t>
            </a:r>
            <a:endParaRPr lang="zh-CN" altLang="en-US" sz="2000" kern="1200" baseline="0">
              <a:solidFill>
                <a:srgbClr val="00B0F0"/>
              </a:solidFill>
              <a:latin typeface="Consolas" panose="020B0609020204030204" charset="0"/>
              <a:ea typeface="+mn-ea"/>
              <a:cs typeface="+mn-cs"/>
            </a:endParaRPr>
          </a:p>
        </p:txBody>
      </p:sp>
      <p:sp>
        <p:nvSpPr>
          <p:cNvPr id="23347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7" name="内容占位符 2"/>
          <p:cNvSpPr>
            <a:spLocks noGrp="1"/>
          </p:cNvSpPr>
          <p:nvPr>
            <p:ph idx="1"/>
          </p:nvPr>
        </p:nvSpPr>
        <p:spPr>
          <a:xfrm>
            <a:off x="838200" y="1321435"/>
            <a:ext cx="10515600" cy="5000625"/>
          </a:xfrm>
        </p:spPr>
        <p:txBody>
          <a:bodyPr anchor="t">
            <a:normAutofit/>
          </a:bodyPr>
          <a:p>
            <a:pPr marL="0" indent="0" defTabSz="914400">
              <a:buFont typeface="Wingdings" panose="05000000000000000000" charset="0"/>
              <a:buNone/>
            </a:pPr>
            <a:r>
              <a:rPr lang="zh-CN" altLang="en-US" sz="2400" kern="1200" baseline="0">
                <a:latin typeface="+mn-lt"/>
                <a:ea typeface="+mn-ea"/>
                <a:cs typeface="+mn-cs"/>
              </a:rPr>
              <a:t>（</a:t>
            </a:r>
            <a:r>
              <a:rPr lang="en-US" altLang="zh-CN" sz="2400" kern="1200" baseline="0">
                <a:latin typeface="+mn-lt"/>
                <a:ea typeface="+mn-ea"/>
                <a:cs typeface="+mn-cs"/>
              </a:rPr>
              <a:t>12</a:t>
            </a:r>
            <a:r>
              <a:rPr lang="zh-CN" altLang="en-US" sz="2400" kern="1200" baseline="0">
                <a:latin typeface="+mn-lt"/>
                <a:ea typeface="+mn-ea"/>
                <a:cs typeface="+mn-cs"/>
              </a:rPr>
              <a:t>）异常值处理</a:t>
            </a:r>
            <a:endParaRPr lang="zh-CN" altLang="en-US" sz="2400" kern="1200" baseline="0">
              <a:latin typeface="+mn-lt"/>
              <a:ea typeface="+mn-ea"/>
              <a:cs typeface="+mn-cs"/>
            </a:endParaRPr>
          </a:p>
          <a:p>
            <a:pPr marL="0" indent="0" defTabSz="914400" fontAlgn="auto">
              <a:lnSpc>
                <a:spcPct val="100000"/>
              </a:lnSpc>
              <a:spcBef>
                <a:spcPts val="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import numpy as np</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import pandas as pd</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data = pd.DataFrame(np.random.randn(500, 4))</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data.describe()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查看数据的统计信息</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0           1           2           3</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count  500.000000  500.000000  500.000000  500.000000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mean    -0.077138    0.052644   -0.045360    0.024275</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std      0.983532    1.027400    1.009228    1.000710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min     -2.810694   -2.974330   -2.640951   -2.762731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25%     -0.746102   -0.695053   -0.808262   -0.620448</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50%     -0.096517   -0.008122   -0.113366   -0.074785</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75%      0.590671    0.793665    0.634192    0.711785</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max      2.763723    3.762775    3.986027    3.539378</a:t>
            </a:r>
            <a:endParaRPr lang="zh-CN" altLang="en-US" sz="2000" kern="1200" baseline="0">
              <a:solidFill>
                <a:srgbClr val="00B0F0"/>
              </a:solidFill>
              <a:latin typeface="Consolas" panose="020B0609020204030204" charset="0"/>
              <a:ea typeface="+mn-ea"/>
              <a:cs typeface="+mn-cs"/>
            </a:endParaRPr>
          </a:p>
        </p:txBody>
      </p:sp>
      <p:sp>
        <p:nvSpPr>
          <p:cNvPr id="2344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1" name="内容占位符 2"/>
          <p:cNvSpPr>
            <a:spLocks noGrp="1"/>
          </p:cNvSpPr>
          <p:nvPr>
            <p:ph idx="1"/>
          </p:nvPr>
        </p:nvSpPr>
        <p:spPr/>
        <p:txBody>
          <a:bodyPr anchor="t">
            <a:noAutofit/>
          </a:bodyPr>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col2 = data[2]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第</a:t>
            </a:r>
            <a:r>
              <a:rPr lang="en-US" altLang="zh-CN" sz="2000" kern="1200" baseline="0">
                <a:latin typeface="Consolas" panose="020B0609020204030204" charset="0"/>
                <a:ea typeface="+mn-ea"/>
                <a:cs typeface="+mn-cs"/>
              </a:rPr>
              <a:t>2</a:t>
            </a:r>
            <a:r>
              <a:rPr lang="zh-CN" altLang="en-US" sz="2000" kern="1200" baseline="0">
                <a:latin typeface="Consolas" panose="020B0609020204030204" charset="0"/>
                <a:ea typeface="+mn-ea"/>
                <a:cs typeface="+mn-cs"/>
              </a:rPr>
              <a:t>列</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col2[col2&gt;3.5]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该列中大于</a:t>
            </a:r>
            <a:r>
              <a:rPr lang="en-US" altLang="zh-CN" sz="2000" kern="1200" baseline="0">
                <a:latin typeface="Consolas" panose="020B0609020204030204" charset="0"/>
                <a:ea typeface="+mn-ea"/>
                <a:cs typeface="+mn-cs"/>
              </a:rPr>
              <a:t>3.5</a:t>
            </a:r>
            <a:r>
              <a:rPr lang="zh-CN" altLang="en-US" sz="2000" kern="1200" baseline="0">
                <a:latin typeface="Consolas" panose="020B0609020204030204" charset="0"/>
                <a:ea typeface="+mn-ea"/>
                <a:cs typeface="+mn-cs"/>
              </a:rPr>
              <a:t>的数值</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12    3.986027</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Name: 2, dtype: float64</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col2[col2&gt;3.0]</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12    3.986027</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Name: 2, dtype: float64</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col2[col2&gt;2.5]</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11     2.528325</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12     3.986027</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41     2.775205</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157    2.707940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365    2.558892</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483    2.990861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Name: 2, dtype: float64</a:t>
            </a:r>
            <a:endParaRPr lang="zh-CN" altLang="en-US" sz="2000" kern="1200" baseline="0">
              <a:solidFill>
                <a:srgbClr val="00B0F0"/>
              </a:solidFill>
              <a:latin typeface="Consolas" panose="020B0609020204030204" charset="0"/>
              <a:ea typeface="+mn-ea"/>
              <a:cs typeface="+mn-cs"/>
            </a:endParaRPr>
          </a:p>
        </p:txBody>
      </p:sp>
      <p:sp>
        <p:nvSpPr>
          <p:cNvPr id="23552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Content Placeholder 2"/>
          <p:cNvSpPr>
            <a:spLocks noGrp="1"/>
          </p:cNvSpPr>
          <p:nvPr>
            <p:ph idx="1"/>
          </p:nvPr>
        </p:nvSpPr>
        <p:spPr/>
        <p:txBody>
          <a:bodyPr anchor="t">
            <a:normAutofit/>
          </a:bodyPr>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np.identity(3)      # 单位矩阵</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array([[ 1.,  0.,  0.],</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  1.,  0.],</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  0.,  1.]])</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np.identity(2)</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array([[ 1.,  0.],</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  1.]])</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np.empty((3,3))     # 空数组，只申请空间而不初始化，元素值是不确定的</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array([[ 0.,  0.,  0.],</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  0.,  0.],</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  0.,  0.]])</a:t>
            </a:r>
            <a:endParaRPr lang="en-US" altLang="en-US" sz="2000" kern="1200" baseline="0">
              <a:solidFill>
                <a:srgbClr val="00B0F0"/>
              </a:solidFill>
              <a:latin typeface="Consolas" panose="020B0609020204030204" charset="0"/>
              <a:ea typeface="+mn-ea"/>
              <a:cs typeface="+mn-cs"/>
            </a:endParaRPr>
          </a:p>
        </p:txBody>
      </p:sp>
      <p:sp>
        <p:nvSpPr>
          <p:cNvPr id="1638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5" name="内容占位符 2"/>
          <p:cNvSpPr>
            <a:spLocks noGrp="1"/>
          </p:cNvSpPr>
          <p:nvPr>
            <p:ph idx="1"/>
          </p:nvPr>
        </p:nvSpPr>
        <p:spPr/>
        <p:txBody>
          <a:bodyPr anchor="t"/>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data[(data&gt;3).any(1)]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任意一列中有大于</a:t>
            </a:r>
            <a:r>
              <a:rPr lang="en-US" altLang="zh-CN" sz="2000" kern="1200" baseline="0">
                <a:latin typeface="Consolas" panose="020B0609020204030204" charset="0"/>
                <a:ea typeface="+mn-ea"/>
                <a:cs typeface="+mn-cs"/>
              </a:rPr>
              <a:t>3</a:t>
            </a:r>
            <a:r>
              <a:rPr lang="zh-CN" altLang="en-US" sz="2000" kern="1200" baseline="0">
                <a:latin typeface="Consolas" panose="020B0609020204030204" charset="0"/>
                <a:ea typeface="+mn-ea"/>
                <a:cs typeface="+mn-cs"/>
              </a:rPr>
              <a:t>的数值的行</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0         1         2         3</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4    1.008617  3.104177  0.522157  0.148458</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12  -0.099386  0.218586  3.986027  0.997698</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58  -1.553998  3.489834  0.438321 -0.276171</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121 -2.101393  3.762775  1.124320 -0.210449</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312 -0.945021  3.408861  1.143247 -0.005104</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410 -0.279519  1.232496 -0.190450  3.539378</a:t>
            </a:r>
            <a:endParaRPr lang="zh-CN" altLang="en-US" sz="2000" kern="1200" baseline="0">
              <a:solidFill>
                <a:srgbClr val="00B0F0"/>
              </a:solidFill>
              <a:latin typeface="Consolas" panose="020B0609020204030204" charset="0"/>
              <a:ea typeface="+mn-ea"/>
              <a:cs typeface="+mn-cs"/>
            </a:endParaRPr>
          </a:p>
        </p:txBody>
      </p:sp>
      <p:sp>
        <p:nvSpPr>
          <p:cNvPr id="23654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7569" name="内容占位符 2"/>
          <p:cNvSpPr>
            <a:spLocks noGrp="1"/>
          </p:cNvSpPr>
          <p:nvPr>
            <p:ph idx="1"/>
          </p:nvPr>
        </p:nvSpPr>
        <p:spPr/>
        <p:txBody>
          <a:bodyPr anchor="t">
            <a:noAutofit/>
          </a:bodyPr>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data[np.abs(data)&gt;2.5] = np.sign(data) * 2.5</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把所有数据都限定到</a:t>
            </a:r>
            <a:r>
              <a:rPr lang="en-US" altLang="zh-CN" sz="2000" kern="1200" baseline="0">
                <a:latin typeface="Consolas" panose="020B0609020204030204" charset="0"/>
                <a:ea typeface="+mn-ea"/>
                <a:cs typeface="+mn-cs"/>
              </a:rPr>
              <a:t>[-2.5, 2.5]</a:t>
            </a:r>
            <a:r>
              <a:rPr lang="zh-CN" altLang="en-US" sz="2000" kern="1200" baseline="0">
                <a:latin typeface="Consolas" panose="020B0609020204030204" charset="0"/>
                <a:ea typeface="+mn-ea"/>
                <a:cs typeface="+mn-cs"/>
              </a:rPr>
              <a:t>之间</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data.describe()</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0           1           2           3</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count  500.000000  500.000000  500.000000  500.000000</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mean    -0.076439    0.046131   -0.049867    0.021888</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std      0.978170    0.998113    0.992184    0.990873</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min     -2.500000   -2.500000   -2.500000   -2.500000</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25%     -0.746102   -0.695053   -0.808262   -0.620448</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50%     -0.096517   -0.008122   -0.113366   -0.074785</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75%      0.590671    0.793665    0.634192    0.711785</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max      2.500000    2.500000    2.500000    2.500000</a:t>
            </a:r>
            <a:endParaRPr lang="zh-CN" altLang="en-US" sz="2000" kern="1200" baseline="0">
              <a:solidFill>
                <a:srgbClr val="00B0F0"/>
              </a:solidFill>
              <a:latin typeface="Consolas" panose="020B0609020204030204" charset="0"/>
              <a:ea typeface="+mn-ea"/>
              <a:cs typeface="+mn-cs"/>
            </a:endParaRPr>
          </a:p>
        </p:txBody>
      </p:sp>
      <p:sp>
        <p:nvSpPr>
          <p:cNvPr id="23757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8593" name="内容占位符 2"/>
          <p:cNvSpPr>
            <a:spLocks noGrp="1"/>
          </p:cNvSpPr>
          <p:nvPr>
            <p:ph idx="1"/>
          </p:nvPr>
        </p:nvSpPr>
        <p:spPr/>
        <p:txBody>
          <a:bodyPr anchor="t"/>
          <a:p>
            <a:pPr marL="0" indent="0" defTabSz="914400">
              <a:buFont typeface="Wingdings" panose="05000000000000000000" charset="0"/>
              <a:buNone/>
            </a:pPr>
            <a:r>
              <a:rPr lang="zh-CN" altLang="en-US" sz="2400" kern="1200" baseline="0">
                <a:latin typeface="+mn-lt"/>
                <a:ea typeface="+mn-ea"/>
                <a:cs typeface="+mn-cs"/>
              </a:rPr>
              <a:t>（</a:t>
            </a:r>
            <a:r>
              <a:rPr lang="en-US" altLang="zh-CN" sz="2400" kern="1200" baseline="0">
                <a:latin typeface="+mn-lt"/>
                <a:ea typeface="+mn-ea"/>
                <a:cs typeface="+mn-cs"/>
              </a:rPr>
              <a:t>13</a:t>
            </a:r>
            <a:r>
              <a:rPr lang="zh-CN" altLang="en-US" sz="2400" kern="1200" baseline="0">
                <a:latin typeface="+mn-lt"/>
                <a:ea typeface="+mn-ea"/>
                <a:cs typeface="+mn-cs"/>
              </a:rPr>
              <a:t>）映射</a:t>
            </a:r>
            <a:endParaRPr lang="zh-CN" altLang="en-US" sz="2400" kern="1200" baseline="0">
              <a:latin typeface="+mn-lt"/>
              <a:ea typeface="+mn-ea"/>
              <a:cs typeface="+mn-cs"/>
            </a:endParaRPr>
          </a:p>
          <a:p>
            <a:pPr marL="0" indent="0" defTabSz="914400" fontAlgn="auto">
              <a:lnSpc>
                <a:spcPct val="100000"/>
              </a:lnSpc>
              <a:spcBef>
                <a:spcPts val="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data['k1'] = data['k1'].map(str.upper)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使用函数进行映射</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data</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ONE   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ONE   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ONE   2</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TWO   3</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  TWO   3</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  TWO   4</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6  TWO   4</a:t>
            </a:r>
            <a:endParaRPr lang="zh-CN" altLang="en-US" sz="2000" kern="1200" baseline="0">
              <a:solidFill>
                <a:srgbClr val="00B0F0"/>
              </a:solidFill>
              <a:latin typeface="Consolas" panose="020B0609020204030204" charset="0"/>
              <a:ea typeface="+mn-ea"/>
              <a:cs typeface="+mn-cs"/>
            </a:endParaRPr>
          </a:p>
        </p:txBody>
      </p:sp>
      <p:sp>
        <p:nvSpPr>
          <p:cNvPr id="23859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7" name="内容占位符 2"/>
          <p:cNvSpPr>
            <a:spLocks noGrp="1"/>
          </p:cNvSpPr>
          <p:nvPr>
            <p:ph idx="1"/>
          </p:nvPr>
        </p:nvSpPr>
        <p:spPr/>
        <p:txBody>
          <a:bodyPr anchor="t"/>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data['k1'] = data['k1'].map({'ONE':'one', 'TWO':'two'})</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使用字典表示映射关系</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one   1</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one   1</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one   2</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3  two   3</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two   3</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two   4</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two   4</a:t>
            </a:r>
            <a:endParaRPr lang="zh-CN" altLang="en-US" sz="2000" kern="1200" baseline="0">
              <a:solidFill>
                <a:srgbClr val="00B0F0"/>
              </a:solidFill>
              <a:latin typeface="Consolas" panose="020B0609020204030204" charset="0"/>
              <a:ea typeface="+mn-ea"/>
              <a:cs typeface="+mn-cs"/>
            </a:endParaRPr>
          </a:p>
        </p:txBody>
      </p:sp>
      <p:sp>
        <p:nvSpPr>
          <p:cNvPr id="23961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641" name="内容占位符 2"/>
          <p:cNvSpPr>
            <a:spLocks noGrp="1"/>
          </p:cNvSpPr>
          <p:nvPr>
            <p:ph idx="1"/>
          </p:nvPr>
        </p:nvSpPr>
        <p:spPr/>
        <p:txBody>
          <a:bodyPr anchor="t"/>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data['k2'] = data['k2'].map(lambda x:x+5)  </a:t>
            </a:r>
            <a:r>
              <a:rPr lang="en-US" altLang="zh-CN" sz="2000" kern="1200" baseline="0">
                <a:latin typeface="Consolas" panose="020B0609020204030204" charset="0"/>
                <a:ea typeface="+mn-ea"/>
                <a:cs typeface="+mn-cs"/>
              </a:rPr>
              <a:t># lambda</a:t>
            </a:r>
            <a:r>
              <a:rPr lang="zh-CN" altLang="en-US" sz="2000" kern="1200" baseline="0">
                <a:latin typeface="Consolas" panose="020B0609020204030204" charset="0"/>
                <a:ea typeface="+mn-ea"/>
                <a:cs typeface="+mn-cs"/>
              </a:rPr>
              <a:t>表达式</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one   6</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one   6</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one   7</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3  two   8</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two   8</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two   9</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two   9</a:t>
            </a:r>
            <a:endParaRPr lang="zh-CN" altLang="en-US" sz="2000" kern="1200" baseline="0">
              <a:solidFill>
                <a:srgbClr val="00B0F0"/>
              </a:solidFill>
              <a:latin typeface="Consolas" panose="020B0609020204030204" charset="0"/>
              <a:ea typeface="+mn-ea"/>
              <a:cs typeface="+mn-cs"/>
            </a:endParaRPr>
          </a:p>
        </p:txBody>
      </p:sp>
      <p:sp>
        <p:nvSpPr>
          <p:cNvPr id="24064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5" name="内容占位符 2"/>
          <p:cNvSpPr>
            <a:spLocks noGrp="1"/>
          </p:cNvSpPr>
          <p:nvPr>
            <p:ph idx="1"/>
          </p:nvPr>
        </p:nvSpPr>
        <p:spPr/>
        <p:txBody>
          <a:bodyPr anchor="t"/>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data.index = data.index.map(lambda x:x+5)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修改索引</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one   6</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one   6</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7   one   7</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8   two   8</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9   two   8</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10  two   9</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11  two   9</a:t>
            </a:r>
            <a:endParaRPr lang="zh-CN" altLang="en-US" sz="2000" kern="1200" baseline="0">
              <a:solidFill>
                <a:srgbClr val="00B0F0"/>
              </a:solidFill>
              <a:latin typeface="Consolas" panose="020B0609020204030204" charset="0"/>
              <a:ea typeface="+mn-ea"/>
              <a:cs typeface="+mn-cs"/>
            </a:endParaRPr>
          </a:p>
        </p:txBody>
      </p:sp>
      <p:sp>
        <p:nvSpPr>
          <p:cNvPr id="24166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689" name="内容占位符 2"/>
          <p:cNvSpPr>
            <a:spLocks noGrp="1"/>
          </p:cNvSpPr>
          <p:nvPr>
            <p:ph idx="1"/>
          </p:nvPr>
        </p:nvSpPr>
        <p:spPr/>
        <p:txBody>
          <a:bodyPr anchor="t"/>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data.columns = data.columns.map(str.upper)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修改列名</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one   6</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one   6</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7   one   7</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8   two   8</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9   two   8</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10  two   9</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11  two   9</a:t>
            </a:r>
            <a:endParaRPr lang="zh-CN" altLang="en-US" sz="2000" kern="1200" baseline="0">
              <a:solidFill>
                <a:srgbClr val="00B0F0"/>
              </a:solidFill>
              <a:latin typeface="Consolas" panose="020B0609020204030204" charset="0"/>
              <a:ea typeface="+mn-ea"/>
              <a:cs typeface="+mn-cs"/>
            </a:endParaRPr>
          </a:p>
        </p:txBody>
      </p:sp>
      <p:sp>
        <p:nvSpPr>
          <p:cNvPr id="24269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7" name="内容占位符 2"/>
          <p:cNvSpPr>
            <a:spLocks noGrp="1"/>
          </p:cNvSpPr>
          <p:nvPr>
            <p:ph idx="1"/>
          </p:nvPr>
        </p:nvSpPr>
        <p:spPr/>
        <p:txBody>
          <a:bodyPr anchor="t"/>
          <a:p>
            <a:pPr marL="0" indent="0" defTabSz="914400">
              <a:buFont typeface="Wingdings" panose="05000000000000000000" charset="0"/>
              <a:buNone/>
            </a:pPr>
            <a:r>
              <a:rPr lang="zh-CN" altLang="en-US" sz="2400" kern="1200" baseline="0">
                <a:latin typeface="+mn-lt"/>
                <a:ea typeface="+mn-ea"/>
                <a:cs typeface="+mn-cs"/>
              </a:rPr>
              <a:t>（</a:t>
            </a:r>
            <a:r>
              <a:rPr lang="en-US" altLang="zh-CN" sz="2400" kern="1200" baseline="0">
                <a:latin typeface="+mn-lt"/>
                <a:ea typeface="+mn-ea"/>
                <a:cs typeface="+mn-cs"/>
              </a:rPr>
              <a:t>14</a:t>
            </a:r>
            <a:r>
              <a:rPr lang="zh-CN" altLang="en-US" sz="2400" kern="1200" baseline="0">
                <a:latin typeface="+mn-lt"/>
                <a:ea typeface="+mn-ea"/>
                <a:cs typeface="+mn-cs"/>
              </a:rPr>
              <a:t>）数据离散化</a:t>
            </a:r>
            <a:endParaRPr lang="zh-CN" altLang="en-US" sz="2400" kern="1200" baseline="0">
              <a:latin typeface="+mn-lt"/>
              <a:ea typeface="+mn-ea"/>
              <a:cs typeface="+mn-cs"/>
            </a:endParaRPr>
          </a:p>
          <a:p>
            <a:pPr marL="0" indent="0" defTabSz="914400" fontAlgn="auto">
              <a:lnSpc>
                <a:spcPct val="100000"/>
              </a:lnSpc>
              <a:spcBef>
                <a:spcPts val="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from random import randrange</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data = [randrange(100) for _ in range(10)]</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category = [0,25,50,100]</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pd.cut(data, category)</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[(50, 100], (0, 25], (50, 100], (0, 25], (50, 100], (50, 100], (50, 100], (0, 25], (0, 25], (50, 100]]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Categories (3, interval[int64]): [(0, 25] &lt; (25, 50] &lt; (50, 100]]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pd.cut(data, category, right=False)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左闭右开区间</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[[50, 100), [0, 25), [50, 100), [25, 50), [50, 100), [50, 100), [50, 100), [0, 25), [0, 25), [50, 100)]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Categories (3, interval[int64]): [[0, 25) &lt; [25, 50) &lt; [50, 100)]</a:t>
            </a:r>
            <a:endParaRPr lang="zh-CN" altLang="en-US" sz="2000" kern="1200" baseline="0">
              <a:solidFill>
                <a:srgbClr val="00B0F0"/>
              </a:solidFill>
              <a:latin typeface="Consolas" panose="020B0609020204030204" charset="0"/>
              <a:ea typeface="+mn-ea"/>
              <a:cs typeface="+mn-cs"/>
            </a:endParaRPr>
          </a:p>
        </p:txBody>
      </p:sp>
      <p:sp>
        <p:nvSpPr>
          <p:cNvPr id="24473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1" name="内容占位符 2"/>
          <p:cNvSpPr>
            <a:spLocks noGrp="1"/>
          </p:cNvSpPr>
          <p:nvPr>
            <p:ph idx="1"/>
          </p:nvPr>
        </p:nvSpPr>
        <p:spPr>
          <a:xfrm>
            <a:off x="838200" y="1321435"/>
            <a:ext cx="10959465" cy="4639945"/>
          </a:xfrm>
        </p:spPr>
        <p:txBody>
          <a:bodyPr anchor="t"/>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labels = ['low', 'middle', 'high']</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pd.cut(data, category, right=False, labels=labels)</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指定标签</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[high, low, high, middle, high, high, high, low, low, high]</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Categories (3, object): [high &lt; low &lt; middle]</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data</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[74, 19, 59, 25, 53, 60, 54, 22, 24, 55]</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pd.cut(data,4)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四分位</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[(60.25, 74.0], (18.945, 32.75], (46.5, 60.25], (18.945, 32.75], (46.5, 60.25], (46.5, 60.25], (46.5, 60.25], (18.945, 32.75], (18.945, 32.75], (46.5, 60.25]]</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Categories (4, interval[float64]): [(18.945, 32.75] &lt; (32.75, 46.5] &lt; (46.5, 60.25] &lt; (60.25, 74.0]]</a:t>
            </a:r>
            <a:endParaRPr lang="zh-CN" altLang="en-US" sz="2000" kern="1200" baseline="0">
              <a:solidFill>
                <a:srgbClr val="00B0F0"/>
              </a:solidFill>
              <a:latin typeface="Consolas" panose="020B0609020204030204" charset="0"/>
              <a:ea typeface="+mn-ea"/>
              <a:cs typeface="+mn-cs"/>
            </a:endParaRPr>
          </a:p>
        </p:txBody>
      </p:sp>
      <p:sp>
        <p:nvSpPr>
          <p:cNvPr id="24576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5" name="内容占位符 2"/>
          <p:cNvSpPr>
            <a:spLocks noGrp="1"/>
          </p:cNvSpPr>
          <p:nvPr>
            <p:ph idx="1"/>
          </p:nvPr>
        </p:nvSpPr>
        <p:spPr>
          <a:xfrm>
            <a:off x="838200" y="1321435"/>
            <a:ext cx="10515600" cy="4903470"/>
          </a:xfrm>
        </p:spPr>
        <p:txBody>
          <a:bodyPr anchor="t"/>
          <a:p>
            <a:pPr marL="0" indent="0" defTabSz="914400">
              <a:buFont typeface="Wingdings" panose="05000000000000000000" charset="0"/>
              <a:buNone/>
            </a:pPr>
            <a:r>
              <a:rPr lang="zh-CN" altLang="en-US" sz="2400" kern="1200" baseline="0">
                <a:latin typeface="+mn-lt"/>
                <a:ea typeface="+mn-ea"/>
                <a:cs typeface="+mn-cs"/>
              </a:rPr>
              <a:t>（</a:t>
            </a:r>
            <a:r>
              <a:rPr lang="en-US" altLang="zh-CN" sz="2400" kern="1200" baseline="0">
                <a:latin typeface="+mn-lt"/>
                <a:ea typeface="+mn-ea"/>
                <a:cs typeface="+mn-cs"/>
              </a:rPr>
              <a:t>15</a:t>
            </a:r>
            <a:r>
              <a:rPr lang="zh-CN" altLang="en-US" sz="2400" kern="1200" baseline="0">
                <a:latin typeface="+mn-lt"/>
                <a:ea typeface="+mn-ea"/>
                <a:cs typeface="+mn-cs"/>
              </a:rPr>
              <a:t>）频次统计与移位</a:t>
            </a:r>
            <a:endParaRPr lang="zh-CN" altLang="en-US" sz="2400" kern="1200" baseline="0">
              <a:latin typeface="+mn-lt"/>
              <a:ea typeface="+mn-ea"/>
              <a:cs typeface="+mn-cs"/>
            </a:endParaRPr>
          </a:p>
          <a:p>
            <a:pPr marL="0" indent="0" defTabSz="914400" fontAlgn="auto">
              <a:lnSpc>
                <a:spcPct val="100000"/>
              </a:lnSpc>
              <a:spcBef>
                <a:spcPts val="0"/>
              </a:spcBef>
              <a:buFont typeface="Wingdings" panose="05000000000000000000" charset="0"/>
              <a:buNone/>
            </a:pPr>
            <a:endParaRPr lang="zh-CN" altLang="en-US" sz="2000">
              <a:latin typeface="Consolas" panose="020B0609020204030204" charset="0"/>
              <a:sym typeface="+mn-ea"/>
            </a:endParaRPr>
          </a:p>
          <a:p>
            <a:pPr marL="0" indent="0" defTabSz="914400" fontAlgn="auto">
              <a:lnSpc>
                <a:spcPct val="100000"/>
              </a:lnSpc>
              <a:spcBef>
                <a:spcPts val="0"/>
              </a:spcBef>
              <a:buFont typeface="Wingdings" panose="05000000000000000000" charset="0"/>
              <a:buNone/>
            </a:pPr>
            <a:r>
              <a:rPr lang="zh-CN" altLang="en-US" sz="2000">
                <a:latin typeface="Consolas" panose="020B0609020204030204" charset="0"/>
                <a:sym typeface="+mn-ea"/>
              </a:rPr>
              <a:t>&gt;&gt;&gt; df1.shift(1)                      # 数据下移一行，负数表示上移</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          A          B    C     D      E    F    G</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zhang   NaN        NaT  NaN   NaN    NaN  NaN  NaN</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li     20.0 2013-01-01  9.0  53.0   test  foo  3.0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zhou   26.0 2013-01-02  4.0  59.0  train  foo  5.0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wang   63.0 2013-01-03  9.0  59.0   test  foo  5.0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latin typeface="Consolas" panose="020B0609020204030204" charset="0"/>
                <a:sym typeface="+mn-ea"/>
              </a:rPr>
              <a:t>&gt;&gt;&gt; df1['D'].value_counts()           # 直方图统计</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59    2</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50    1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53    1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Name: D, dtype: int64</a:t>
            </a:r>
            <a:endParaRPr lang="zh-CN" altLang="en-US" sz="2000" kern="1200" baseline="0">
              <a:solidFill>
                <a:srgbClr val="00B0F0"/>
              </a:solidFill>
              <a:latin typeface="Consolas" panose="020B0609020204030204" charset="0"/>
              <a:ea typeface="+mn-ea"/>
              <a:cs typeface="+mn-cs"/>
            </a:endParaRPr>
          </a:p>
        </p:txBody>
      </p:sp>
      <p:sp>
        <p:nvSpPr>
          <p:cNvPr id="24678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内容占位符 2"/>
          <p:cNvSpPr>
            <a:spLocks noGrp="1"/>
          </p:cNvSpPr>
          <p:nvPr>
            <p:ph idx="1"/>
          </p:nvPr>
        </p:nvSpPr>
        <p:spPr/>
        <p:txBody>
          <a:bodyPr anchor="t">
            <a:normAutofit/>
          </a:bodyPr>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np.hamming(20)          </a:t>
            </a:r>
            <a:r>
              <a:rPr lang="en-US" altLang="zh-CN" sz="2000" kern="1200" baseline="0">
                <a:latin typeface="Consolas" panose="020B0609020204030204" charset="0"/>
                <a:ea typeface="+mn-ea"/>
                <a:cs typeface="+mn-cs"/>
              </a:rPr>
              <a:t># Hamming</a:t>
            </a:r>
            <a:r>
              <a:rPr lang="zh-CN" altLang="en-US" sz="2000" kern="1200" baseline="0">
                <a:latin typeface="Consolas" panose="020B0609020204030204" charset="0"/>
                <a:ea typeface="+mn-ea"/>
                <a:cs typeface="+mn-cs"/>
              </a:rPr>
              <a:t>窗口</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array([ 0.08      ,  0.10492407,  0.17699537,  0.28840385,  0.42707668,</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0.5779865 ,  0.7247799 ,  0.85154952,  0.94455793,  0.9937262 ,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0.9937262 ,  0.94455793,  0.85154952,  0.7247799 ,  0.5779865 ,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0.42707668,  0.28840385,  0.17699537,  0.10492407,  0.08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np.blackman(10)         </a:t>
            </a:r>
            <a:r>
              <a:rPr lang="en-US" altLang="zh-CN" sz="2000" kern="1200" baseline="0">
                <a:latin typeface="Consolas" panose="020B0609020204030204" charset="0"/>
                <a:ea typeface="+mn-ea"/>
                <a:cs typeface="+mn-cs"/>
              </a:rPr>
              <a:t># Blackman</a:t>
            </a:r>
            <a:r>
              <a:rPr lang="zh-CN" altLang="en-US" sz="2000" kern="1200" baseline="0">
                <a:latin typeface="Consolas" panose="020B0609020204030204" charset="0"/>
                <a:ea typeface="+mn-ea"/>
                <a:cs typeface="+mn-cs"/>
              </a:rPr>
              <a:t>窗口</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 -1.38777878e-17,   5.08696327e-02,   2.58000502e-01,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6.30000000e-01,   9.51129866e-01,   9.51129866e-01,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6.30000000e-01,   2.58000502e-01,   5.08696327e-02,</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-1.38777878e-17])</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np.kaiser(12, 5)        </a:t>
            </a:r>
            <a:r>
              <a:rPr lang="en-US" altLang="zh-CN" sz="2000" kern="1200" baseline="0">
                <a:latin typeface="Consolas" panose="020B0609020204030204" charset="0"/>
                <a:ea typeface="+mn-ea"/>
                <a:cs typeface="+mn-cs"/>
              </a:rPr>
              <a:t># Kaiser</a:t>
            </a:r>
            <a:r>
              <a:rPr lang="zh-CN" altLang="en-US" sz="2000" kern="1200" baseline="0">
                <a:latin typeface="Consolas" panose="020B0609020204030204" charset="0"/>
                <a:ea typeface="+mn-ea"/>
                <a:cs typeface="+mn-cs"/>
              </a:rPr>
              <a:t>窗口</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array([ 0.03671089,  0.16199525,  0.36683806,  0.61609304,  0.84458838,</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0.98167828,  0.98167828,  0.84458838,  0.61609304,  0.36683806,</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0.16199525,  0.03671089])</a:t>
            </a:r>
            <a:endParaRPr lang="zh-CN" altLang="en-US" sz="2000" kern="1200" baseline="0">
              <a:solidFill>
                <a:srgbClr val="00B0F0"/>
              </a:solidFill>
              <a:latin typeface="Consolas" panose="020B0609020204030204" charset="0"/>
              <a:ea typeface="+mn-ea"/>
              <a:cs typeface="+mn-cs"/>
            </a:endParaRPr>
          </a:p>
        </p:txBody>
      </p:sp>
      <p:sp>
        <p:nvSpPr>
          <p:cNvPr id="1741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8833"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
        <p:nvSpPr>
          <p:cNvPr id="248834" name="内容占位符 2"/>
          <p:cNvSpPr>
            <a:spLocks noGrp="1"/>
          </p:cNvSpPr>
          <p:nvPr>
            <p:ph idx="1"/>
          </p:nvPr>
        </p:nvSpPr>
        <p:spPr>
          <a:xfrm>
            <a:off x="838200" y="1321435"/>
            <a:ext cx="10515600" cy="5208270"/>
          </a:xfrm>
        </p:spPr>
        <p:txBody>
          <a:bodyPr anchor="t">
            <a:normAutofit fontScale="90000" lnSpcReduction="10000"/>
          </a:bodyPr>
          <a:p>
            <a:pPr marL="0" indent="0" defTabSz="914400">
              <a:spcBef>
                <a:spcPts val="600"/>
              </a:spcBef>
              <a:spcAft>
                <a:spcPts val="600"/>
              </a:spcAft>
              <a:buFont typeface="Wingdings" panose="05000000000000000000" charset="0"/>
              <a:buNone/>
            </a:pPr>
            <a:r>
              <a:rPr lang="zh-CN" altLang="en-US" sz="2400" kern="1200" baseline="0">
                <a:latin typeface="+mn-lt"/>
                <a:ea typeface="+mn-ea"/>
                <a:cs typeface="+mn-cs"/>
              </a:rPr>
              <a:t>（</a:t>
            </a:r>
            <a:r>
              <a:rPr lang="en-US" altLang="zh-CN" sz="2400" kern="1200" baseline="0">
                <a:latin typeface="+mn-lt"/>
                <a:ea typeface="+mn-ea"/>
                <a:cs typeface="+mn-cs"/>
              </a:rPr>
              <a:t>16</a:t>
            </a:r>
            <a:r>
              <a:rPr lang="zh-CN" altLang="en-US" sz="2400" kern="1200" baseline="0">
                <a:latin typeface="+mn-lt"/>
                <a:ea typeface="+mn-ea"/>
                <a:cs typeface="+mn-cs"/>
              </a:rPr>
              <a:t>）拆分与合并</a:t>
            </a:r>
            <a:r>
              <a:rPr lang="en-US" altLang="zh-CN" sz="2400" kern="1200" baseline="0">
                <a:latin typeface="+mn-lt"/>
                <a:ea typeface="+mn-ea"/>
                <a:cs typeface="+mn-cs"/>
              </a:rPr>
              <a:t>/</a:t>
            </a:r>
            <a:r>
              <a:rPr lang="zh-CN" altLang="en-US" sz="2400" kern="1200" baseline="0">
                <a:latin typeface="+mn-lt"/>
                <a:ea typeface="+mn-ea"/>
                <a:cs typeface="+mn-cs"/>
              </a:rPr>
              <a:t>连接</a:t>
            </a:r>
            <a:endParaRPr lang="zh-CN" altLang="en-US" sz="2400" kern="1200" baseline="0">
              <a:latin typeface="Consolas" panose="020B0609020204030204" charset="0"/>
              <a:ea typeface="+mn-ea"/>
              <a:cs typeface="+mn-cs"/>
              <a:sym typeface="宋体" panose="02010600030101010101" pitchFamily="2" charset="-122"/>
            </a:endParaRPr>
          </a:p>
          <a:p>
            <a:pPr marL="0" indent="0" defTabSz="914400" fontAlgn="auto">
              <a:lnSpc>
                <a:spcPct val="100000"/>
              </a:lnSpc>
              <a:spcBef>
                <a:spcPts val="0"/>
              </a:spcBef>
              <a:spcAft>
                <a:spcPts val="600"/>
              </a:spcAft>
              <a:buFont typeface="Wingdings" panose="05000000000000000000" charset="0"/>
              <a:buNone/>
            </a:pPr>
            <a:endParaRPr lang="zh-CN" altLang="en-US" sz="2000" kern="1200" baseline="0">
              <a:latin typeface="Consolas" panose="020B0609020204030204" charset="0"/>
              <a:ea typeface="+mn-ea"/>
              <a:cs typeface="+mn-cs"/>
              <a:sym typeface="宋体" panose="02010600030101010101" pitchFamily="2" charset="-122"/>
            </a:endParaRPr>
          </a:p>
          <a:p>
            <a:pPr marL="0" indent="0" defTabSz="914400" fontAlgn="auto">
              <a:lnSpc>
                <a:spcPct val="100000"/>
              </a:lnSpc>
              <a:spcBef>
                <a:spcPts val="0"/>
              </a:spcBef>
              <a:spcAft>
                <a:spcPts val="600"/>
              </a:spcAft>
              <a:buFont typeface="Wingdings" panose="05000000000000000000" charset="0"/>
              <a:buNone/>
            </a:pPr>
            <a:r>
              <a:rPr lang="zh-CN" altLang="en-US" sz="2000" kern="1200" baseline="0">
                <a:latin typeface="Consolas" panose="020B0609020204030204" charset="0"/>
                <a:ea typeface="+mn-ea"/>
                <a:cs typeface="+mn-cs"/>
                <a:sym typeface="宋体" panose="02010600030101010101" pitchFamily="2" charset="-122"/>
              </a:rPr>
              <a:t>&gt;&gt;&gt; df2 = pd.DataFrame(np.random.randn(10, 4))</a:t>
            </a:r>
            <a:endParaRPr lang="zh-CN" altLang="en-US" sz="2000" kern="1200" baseline="0">
              <a:latin typeface="Consolas" panose="020B0609020204030204" charset="0"/>
              <a:ea typeface="+mn-ea"/>
              <a:cs typeface="+mn-cs"/>
              <a:sym typeface="宋体" panose="02010600030101010101" pitchFamily="2" charset="-122"/>
            </a:endParaRPr>
          </a:p>
          <a:p>
            <a:pPr marL="0" indent="0" defTabSz="914400" fontAlgn="auto">
              <a:lnSpc>
                <a:spcPct val="100000"/>
              </a:lnSpc>
              <a:spcBef>
                <a:spcPts val="0"/>
              </a:spcBef>
              <a:spcAft>
                <a:spcPts val="600"/>
              </a:spcAft>
              <a:buFont typeface="Wingdings" panose="05000000000000000000" charset="0"/>
              <a:buNone/>
            </a:pPr>
            <a:r>
              <a:rPr lang="zh-CN" altLang="en-US" sz="2000" kern="1200" baseline="0">
                <a:latin typeface="Consolas" panose="020B0609020204030204" charset="0"/>
                <a:ea typeface="+mn-ea"/>
                <a:cs typeface="+mn-cs"/>
              </a:rPr>
              <a:t>&gt;&gt;&gt; df2</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          0         1         2         3</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0  2.064867 -0.888018  0.586441 -0.660901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1 -0.465664 -0.496101  0.249952  0.627771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2  1.974986  1.304449 -0.168889 -0.334622</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3  0.715677  2.017427  1.750627 -0.787901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4 -0.370020 -0.878282  0.499584  0.269102</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5  0.184308  0.653620  0.117899 -1.186588</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6 -0.364170  1.652270  0.234833  0.362925</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7 -0.329063  0.356276  1.158202 -1.063800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8 -0.778828 -0.156918 -0.760394 -0.040323</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9 -0.391045 -0.374825 -1.016456  0.767481</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9857" name="内容占位符 2"/>
          <p:cNvSpPr>
            <a:spLocks noGrp="1"/>
          </p:cNvSpPr>
          <p:nvPr>
            <p:ph idx="1"/>
          </p:nvPr>
        </p:nvSpPr>
        <p:spPr/>
        <p:txBody>
          <a:bodyPr anchor="t"/>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p1 = df2[:3]                   # 数据行拆分</a:t>
            </a:r>
            <a:endParaRPr lang="zh-CN" altLang="en-US" sz="2000" kern="1200" baseline="0">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p1</a:t>
            </a:r>
            <a:endParaRPr lang="zh-CN" altLang="en-US" sz="2000" kern="1200" baseline="0">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          0         1         2         3</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0  2.064867 -0.888018  0.586441 -0.660901</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1 -0.465664 -0.496101  0.249952  0.627771</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2  1.974986  1.304449 -0.168889 -0.334622</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p2 = df2[3:7]</a:t>
            </a:r>
            <a:endParaRPr lang="zh-CN" altLang="en-US" sz="2000" kern="1200" baseline="0">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p3 = df2[7:]</a:t>
            </a:r>
            <a:endParaRPr lang="zh-CN" altLang="en-US" sz="2000" kern="1200" baseline="0">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df3 = pd.concat([p1, p2, p3])  # 数据行合并</a:t>
            </a:r>
            <a:endParaRPr lang="zh-CN" altLang="en-US" sz="2000" kern="1200" baseline="0">
              <a:latin typeface="Consolas" panose="020B0609020204030204" charset="0"/>
              <a:ea typeface="+mn-ea"/>
              <a:cs typeface="+mn-cs"/>
            </a:endParaRPr>
          </a:p>
        </p:txBody>
      </p:sp>
      <p:sp>
        <p:nvSpPr>
          <p:cNvPr id="24985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0881" name="内容占位符 2"/>
          <p:cNvSpPr>
            <a:spLocks noGrp="1"/>
          </p:cNvSpPr>
          <p:nvPr>
            <p:ph idx="1"/>
          </p:nvPr>
        </p:nvSpPr>
        <p:spPr/>
        <p:txBody>
          <a:bodyPr anchor="t">
            <a:noAutofit/>
          </a:bodyPr>
          <a:p>
            <a:pPr marL="0" indent="0" defTabSz="914400">
              <a:buFont typeface="Wingdings" panose="05000000000000000000" charset="0"/>
              <a:buNone/>
            </a:pPr>
            <a:r>
              <a:rPr lang="zh-CN" altLang="en-US" sz="2000" kern="1200" baseline="0">
                <a:latin typeface="Consolas" panose="020B0609020204030204" charset="0"/>
                <a:ea typeface="+mn-ea"/>
                <a:cs typeface="+mn-cs"/>
                <a:sym typeface="宋体" panose="02010600030101010101" pitchFamily="2" charset="-122"/>
              </a:rPr>
              <a:t>&gt;&gt;&gt; df2 == df3     # 测试两个二维数据是否相等，返回True/False阵列</a:t>
            </a:r>
            <a:endParaRPr lang="zh-CN" altLang="en-US" sz="2000" kern="1200" baseline="0">
              <a:latin typeface="Consolas" panose="020B0609020204030204" charset="0"/>
              <a:ea typeface="+mn-ea"/>
              <a:cs typeface="+mn-cs"/>
              <a:sym typeface="宋体" panose="02010600030101010101" pitchFamily="2" charset="-122"/>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sym typeface="宋体" panose="02010600030101010101" pitchFamily="2" charset="-122"/>
              </a:rPr>
              <a:t>      0     1     2     3</a:t>
            </a:r>
            <a:endParaRPr lang="zh-CN" altLang="en-US" sz="2000" kern="1200" baseline="0">
              <a:solidFill>
                <a:srgbClr val="00B0F0"/>
              </a:solidFill>
              <a:latin typeface="Consolas" panose="020B0609020204030204" charset="0"/>
              <a:ea typeface="+mn-ea"/>
              <a:cs typeface="+mn-cs"/>
              <a:sym typeface="宋体" panose="02010600030101010101" pitchFamily="2" charset="-122"/>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sym typeface="宋体" panose="02010600030101010101" pitchFamily="2" charset="-122"/>
              </a:rPr>
              <a:t>0  True  True  True  True</a:t>
            </a:r>
            <a:endParaRPr lang="zh-CN" altLang="en-US" sz="2000" kern="1200" baseline="0">
              <a:solidFill>
                <a:srgbClr val="00B0F0"/>
              </a:solidFill>
              <a:latin typeface="Consolas" panose="020B0609020204030204" charset="0"/>
              <a:ea typeface="+mn-ea"/>
              <a:cs typeface="+mn-cs"/>
              <a:sym typeface="宋体" panose="02010600030101010101" pitchFamily="2" charset="-122"/>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sym typeface="宋体" panose="02010600030101010101" pitchFamily="2" charset="-122"/>
              </a:rPr>
              <a:t>1  True  True  True  True</a:t>
            </a:r>
            <a:endParaRPr lang="zh-CN" altLang="en-US" sz="2000" kern="1200" baseline="0">
              <a:solidFill>
                <a:srgbClr val="00B0F0"/>
              </a:solidFill>
              <a:latin typeface="Consolas" panose="020B0609020204030204" charset="0"/>
              <a:ea typeface="+mn-ea"/>
              <a:cs typeface="+mn-cs"/>
              <a:sym typeface="宋体" panose="02010600030101010101" pitchFamily="2" charset="-122"/>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sym typeface="宋体" panose="02010600030101010101" pitchFamily="2" charset="-122"/>
              </a:rPr>
              <a:t>2  True  True  True  True</a:t>
            </a:r>
            <a:endParaRPr lang="zh-CN" altLang="en-US" sz="2000" kern="1200" baseline="0">
              <a:solidFill>
                <a:srgbClr val="00B0F0"/>
              </a:solidFill>
              <a:latin typeface="Consolas" panose="020B0609020204030204" charset="0"/>
              <a:ea typeface="+mn-ea"/>
              <a:cs typeface="+mn-cs"/>
              <a:sym typeface="宋体" panose="02010600030101010101" pitchFamily="2" charset="-122"/>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sym typeface="宋体" panose="02010600030101010101" pitchFamily="2" charset="-122"/>
              </a:rPr>
              <a:t>3  True  True  True  True</a:t>
            </a:r>
            <a:endParaRPr lang="zh-CN" altLang="en-US" sz="2000" kern="1200" baseline="0">
              <a:solidFill>
                <a:srgbClr val="00B0F0"/>
              </a:solidFill>
              <a:latin typeface="Consolas" panose="020B0609020204030204" charset="0"/>
              <a:ea typeface="+mn-ea"/>
              <a:cs typeface="+mn-cs"/>
              <a:sym typeface="宋体" panose="02010600030101010101" pitchFamily="2" charset="-122"/>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sym typeface="宋体" panose="02010600030101010101" pitchFamily="2" charset="-122"/>
              </a:rPr>
              <a:t>4  True  True  True  True</a:t>
            </a:r>
            <a:endParaRPr lang="zh-CN" altLang="en-US" sz="2000" kern="1200" baseline="0">
              <a:solidFill>
                <a:srgbClr val="00B0F0"/>
              </a:solidFill>
              <a:latin typeface="Consolas" panose="020B0609020204030204" charset="0"/>
              <a:ea typeface="+mn-ea"/>
              <a:cs typeface="+mn-cs"/>
              <a:sym typeface="宋体" panose="02010600030101010101" pitchFamily="2" charset="-122"/>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sym typeface="宋体" panose="02010600030101010101" pitchFamily="2" charset="-122"/>
              </a:rPr>
              <a:t>5  True  True  True  True</a:t>
            </a:r>
            <a:endParaRPr lang="zh-CN" altLang="en-US" sz="2000" kern="1200" baseline="0">
              <a:solidFill>
                <a:srgbClr val="00B0F0"/>
              </a:solidFill>
              <a:latin typeface="Consolas" panose="020B0609020204030204" charset="0"/>
              <a:ea typeface="+mn-ea"/>
              <a:cs typeface="+mn-cs"/>
              <a:sym typeface="宋体" panose="02010600030101010101" pitchFamily="2" charset="-122"/>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sym typeface="宋体" panose="02010600030101010101" pitchFamily="2" charset="-122"/>
              </a:rPr>
              <a:t>6  True  True  True  True</a:t>
            </a:r>
            <a:endParaRPr lang="zh-CN" altLang="en-US" sz="2000" kern="1200" baseline="0">
              <a:solidFill>
                <a:srgbClr val="00B0F0"/>
              </a:solidFill>
              <a:latin typeface="Consolas" panose="020B0609020204030204" charset="0"/>
              <a:ea typeface="+mn-ea"/>
              <a:cs typeface="+mn-cs"/>
              <a:sym typeface="宋体" panose="02010600030101010101" pitchFamily="2" charset="-122"/>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sym typeface="宋体" panose="02010600030101010101" pitchFamily="2" charset="-122"/>
              </a:rPr>
              <a:t>7  True  True  True  True</a:t>
            </a:r>
            <a:endParaRPr lang="zh-CN" altLang="en-US" sz="2000" kern="1200" baseline="0">
              <a:solidFill>
                <a:srgbClr val="00B0F0"/>
              </a:solidFill>
              <a:latin typeface="Consolas" panose="020B0609020204030204" charset="0"/>
              <a:ea typeface="+mn-ea"/>
              <a:cs typeface="+mn-cs"/>
              <a:sym typeface="宋体" panose="02010600030101010101" pitchFamily="2" charset="-122"/>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sym typeface="宋体" panose="02010600030101010101" pitchFamily="2" charset="-122"/>
              </a:rPr>
              <a:t>8  True  True  True  True</a:t>
            </a:r>
            <a:endParaRPr lang="zh-CN" altLang="en-US" sz="2000" kern="1200" baseline="0">
              <a:solidFill>
                <a:srgbClr val="00B0F0"/>
              </a:solidFill>
              <a:latin typeface="Consolas" panose="020B0609020204030204" charset="0"/>
              <a:ea typeface="+mn-ea"/>
              <a:cs typeface="+mn-cs"/>
              <a:sym typeface="宋体" panose="02010600030101010101" pitchFamily="2" charset="-122"/>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sym typeface="宋体" panose="02010600030101010101" pitchFamily="2" charset="-122"/>
              </a:rPr>
              <a:t>9  True  True  True  True</a:t>
            </a:r>
            <a:endParaRPr lang="zh-CN" altLang="en-US" sz="2000" kern="1200" baseline="0">
              <a:solidFill>
                <a:srgbClr val="00B0F0"/>
              </a:solidFill>
              <a:latin typeface="Consolas" panose="020B0609020204030204" charset="0"/>
              <a:ea typeface="+mn-ea"/>
              <a:cs typeface="+mn-cs"/>
              <a:sym typeface="宋体" panose="02010600030101010101" pitchFamily="2" charset="-122"/>
            </a:endParaRPr>
          </a:p>
        </p:txBody>
      </p:sp>
      <p:sp>
        <p:nvSpPr>
          <p:cNvPr id="25088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1905" name="内容占位符 2"/>
          <p:cNvSpPr>
            <a:spLocks noGrp="1"/>
          </p:cNvSpPr>
          <p:nvPr>
            <p:ph idx="1"/>
          </p:nvPr>
        </p:nvSpPr>
        <p:spPr/>
        <p:txBody>
          <a:bodyPr anchor="t">
            <a:noAutofit/>
          </a:bodyPr>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df1 = pd.DataFrame({'a':range(5), 'b':range(50,55), c':range(60,65)})</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df3 = pd.DataFrame({'a':range(3,8), 'd':range(30,35)})</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df1</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0  0  50  60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1  1  51  61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2  2  52  62</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3  3  53  63</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4  4  54  64</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df3</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d</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0  3  30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1  4  31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2  5  32</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3  6  33</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4  7  34</a:t>
            </a:r>
            <a:endParaRPr lang="zh-CN" altLang="en-US" sz="2000" kern="1200" baseline="0">
              <a:solidFill>
                <a:srgbClr val="00B0F0"/>
              </a:solidFill>
              <a:latin typeface="Consolas" panose="020B0609020204030204" charset="0"/>
              <a:ea typeface="+mn-ea"/>
              <a:cs typeface="+mn-cs"/>
            </a:endParaRPr>
          </a:p>
        </p:txBody>
      </p:sp>
      <p:sp>
        <p:nvSpPr>
          <p:cNvPr id="25190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2929" name="内容占位符 2"/>
          <p:cNvSpPr>
            <a:spLocks noGrp="1"/>
          </p:cNvSpPr>
          <p:nvPr>
            <p:ph idx="1"/>
          </p:nvPr>
        </p:nvSpPr>
        <p:spPr/>
        <p:txBody>
          <a:bodyPr anchor="t">
            <a:noAutofit/>
          </a:bodyPr>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pd.merge(df1, df</a:t>
            </a:r>
            <a:r>
              <a:rPr lang="en-US" altLang="zh-CN" sz="2000" kern="1200" baseline="0">
                <a:latin typeface="Consolas" panose="020B0609020204030204" charset="0"/>
                <a:ea typeface="+mn-ea"/>
                <a:cs typeface="+mn-cs"/>
              </a:rPr>
              <a:t>3</a:t>
            </a:r>
            <a:r>
              <a:rPr lang="zh-CN" altLang="en-US" sz="2000" kern="1200" baseline="0">
                <a:latin typeface="Consolas" panose="020B0609020204030204" charset="0"/>
                <a:ea typeface="+mn-ea"/>
                <a:cs typeface="+mn-cs"/>
              </a:rPr>
              <a:t>)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内连接</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0  3  53  63  30</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1  4  54  64  31</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pd.merge(df1, df</a:t>
            </a:r>
            <a:r>
              <a:rPr lang="en-US" altLang="zh-CN" sz="2000" kern="1200" baseline="0">
                <a:latin typeface="Consolas" panose="020B0609020204030204" charset="0"/>
                <a:ea typeface="+mn-ea"/>
                <a:cs typeface="+mn-cs"/>
              </a:rPr>
              <a:t>3</a:t>
            </a:r>
            <a:r>
              <a:rPr lang="zh-CN" altLang="en-US" sz="2000" kern="1200" baseline="0">
                <a:latin typeface="Consolas" panose="020B0609020204030204" charset="0"/>
                <a:ea typeface="+mn-ea"/>
                <a:cs typeface="+mn-cs"/>
              </a:rPr>
              <a:t>, how='right')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右连接</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0  3  53.0  63.0  30</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1  4  54.0  64.0  31</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5   NaN   NaN  32</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6   NaN   NaN  33</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  7   NaN   NaN  34</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pd.merge(df1, df</a:t>
            </a:r>
            <a:r>
              <a:rPr lang="en-US" altLang="zh-CN" sz="2000" kern="1200" baseline="0">
                <a:latin typeface="Consolas" panose="020B0609020204030204" charset="0"/>
                <a:ea typeface="+mn-ea"/>
                <a:cs typeface="+mn-cs"/>
              </a:rPr>
              <a:t>3</a:t>
            </a:r>
            <a:r>
              <a:rPr lang="zh-CN" altLang="en-US" sz="2000" kern="1200" baseline="0">
                <a:latin typeface="Consolas" panose="020B0609020204030204" charset="0"/>
                <a:ea typeface="+mn-ea"/>
                <a:cs typeface="+mn-cs"/>
              </a:rPr>
              <a:t>, how='left')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左连接</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0  50  60   NaN</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1  51  61   NaN</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2  52  62   NaN</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3  3  53  63  30.0</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4  4  54  64  31.0</a:t>
            </a:r>
            <a:endParaRPr lang="zh-CN" altLang="en-US" sz="2000" kern="1200" baseline="0">
              <a:solidFill>
                <a:srgbClr val="00B0F0"/>
              </a:solidFill>
              <a:latin typeface="Consolas" panose="020B0609020204030204" charset="0"/>
              <a:ea typeface="+mn-ea"/>
              <a:cs typeface="+mn-cs"/>
            </a:endParaRPr>
          </a:p>
        </p:txBody>
      </p:sp>
      <p:sp>
        <p:nvSpPr>
          <p:cNvPr id="25293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3953" name="内容占位符 2"/>
          <p:cNvSpPr>
            <a:spLocks noGrp="1"/>
          </p:cNvSpPr>
          <p:nvPr>
            <p:ph idx="1"/>
          </p:nvPr>
        </p:nvSpPr>
        <p:spPr/>
        <p:txBody>
          <a:bodyPr anchor="t"/>
          <a:p>
            <a:pPr marL="0" indent="0" defTabSz="914400">
              <a:buFont typeface="Wingdings" panose="05000000000000000000" charset="0"/>
              <a:buNone/>
            </a:pPr>
            <a:r>
              <a:rPr lang="zh-CN" altLang="en-US" sz="2000" kern="1200" baseline="0">
                <a:latin typeface="Consolas" panose="020B0609020204030204" charset="0"/>
                <a:ea typeface="+mn-ea"/>
                <a:cs typeface="+mn-cs"/>
              </a:rPr>
              <a:t>&gt;&gt;&gt; pd.merge(df1, df</a:t>
            </a:r>
            <a:r>
              <a:rPr lang="en-US" altLang="zh-CN" sz="2000" kern="1200" baseline="0">
                <a:latin typeface="Consolas" panose="020B0609020204030204" charset="0"/>
                <a:ea typeface="+mn-ea"/>
                <a:cs typeface="+mn-cs"/>
              </a:rPr>
              <a:t>3</a:t>
            </a:r>
            <a:r>
              <a:rPr lang="zh-CN" altLang="en-US" sz="2000" kern="1200" baseline="0">
                <a:latin typeface="Consolas" panose="020B0609020204030204" charset="0"/>
                <a:ea typeface="+mn-ea"/>
                <a:cs typeface="+mn-cs"/>
              </a:rPr>
              <a:t>, how='outer')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外连接</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0  50.0  60.0   NaN</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1  51.0  61.0   NaN</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2  52.0  62.0   NaN</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3  3  53.0  63.0  30.0</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4  4  54.0  64.0  31.0</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5   NaN   NaN  32.0</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6   NaN   NaN  33.0</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7  7   NaN   NaN  34.0</a:t>
            </a:r>
            <a:endParaRPr lang="zh-CN" altLang="en-US" sz="2000" kern="1200" baseline="0">
              <a:solidFill>
                <a:srgbClr val="00B0F0"/>
              </a:solidFill>
              <a:latin typeface="Consolas" panose="020B0609020204030204" charset="0"/>
              <a:ea typeface="+mn-ea"/>
              <a:cs typeface="+mn-cs"/>
            </a:endParaRPr>
          </a:p>
        </p:txBody>
      </p:sp>
      <p:sp>
        <p:nvSpPr>
          <p:cNvPr id="25395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01" name="内容占位符 2"/>
          <p:cNvSpPr>
            <a:spLocks noGrp="1"/>
          </p:cNvSpPr>
          <p:nvPr>
            <p:ph idx="1"/>
          </p:nvPr>
        </p:nvSpPr>
        <p:spPr/>
        <p:txBody>
          <a:bodyPr anchor="t"/>
          <a:p>
            <a:pPr marL="0" indent="0" defTabSz="914400">
              <a:spcBef>
                <a:spcPts val="600"/>
              </a:spcBef>
              <a:spcAft>
                <a:spcPts val="600"/>
              </a:spcAft>
              <a:buFont typeface="Wingdings" panose="05000000000000000000" charset="0"/>
              <a:buNone/>
            </a:pPr>
            <a:r>
              <a:rPr lang="zh-CN" altLang="en-US" sz="2400" kern="1200" baseline="0">
                <a:latin typeface="Consolas" panose="020B0609020204030204" charset="0"/>
                <a:ea typeface="+mn-ea"/>
                <a:cs typeface="+mn-cs"/>
              </a:rPr>
              <a:t>（</a:t>
            </a:r>
            <a:r>
              <a:rPr lang="en-US" altLang="zh-CN" sz="2400" kern="1200" baseline="0">
                <a:latin typeface="Consolas" panose="020B0609020204030204" charset="0"/>
                <a:ea typeface="+mn-ea"/>
                <a:cs typeface="+mn-cs"/>
              </a:rPr>
              <a:t>17</a:t>
            </a:r>
            <a:r>
              <a:rPr lang="zh-CN" altLang="en-US" sz="2400" kern="1200" baseline="0">
                <a:latin typeface="Consolas" panose="020B0609020204030204" charset="0"/>
                <a:ea typeface="+mn-ea"/>
                <a:cs typeface="+mn-cs"/>
              </a:rPr>
              <a:t>）分组计算</a:t>
            </a:r>
            <a:endParaRPr lang="zh-CN" altLang="en-US" sz="2400" kern="1200" baseline="0">
              <a:latin typeface="Consolas" panose="020B0609020204030204" charset="0"/>
              <a:ea typeface="+mn-ea"/>
              <a:cs typeface="+mn-cs"/>
            </a:endParaRPr>
          </a:p>
          <a:p>
            <a:pPr marL="0" indent="0" defTabSz="914400">
              <a:spcBef>
                <a:spcPct val="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df4 = pd.DataFrame({'A':np.random.randint(1,5</a:t>
            </a:r>
            <a:r>
              <a:rPr lang="en-US" altLang="zh-CN" sz="2000" kern="1200" baseline="0">
                <a:latin typeface="Consolas" panose="020B0609020204030204" charset="0"/>
                <a:ea typeface="+mn-ea"/>
                <a:cs typeface="+mn-cs"/>
              </a:rPr>
              <a:t>,8</a:t>
            </a:r>
            <a:r>
              <a:rPr lang="zh-CN" altLang="en-US" sz="2000" kern="1200" baseline="0">
                <a:latin typeface="Consolas" panose="020B0609020204030204" charset="0"/>
                <a:ea typeface="+mn-ea"/>
                <a:cs typeface="+mn-cs"/>
              </a:rPr>
              <a:t>),</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		           'B':np.random.randint(10,15</a:t>
            </a:r>
            <a:r>
              <a:rPr lang="en-US" altLang="zh-CN" sz="2000" kern="1200" baseline="0">
                <a:latin typeface="Consolas" panose="020B0609020204030204" charset="0"/>
                <a:ea typeface="+mn-ea"/>
                <a:cs typeface="+mn-cs"/>
              </a:rPr>
              <a:t>,8</a:t>
            </a:r>
            <a:r>
              <a:rPr lang="zh-CN" altLang="en-US" sz="2000" kern="1200" baseline="0">
                <a:latin typeface="Consolas" panose="020B0609020204030204" charset="0"/>
                <a:ea typeface="+mn-ea"/>
                <a:cs typeface="+mn-cs"/>
              </a:rPr>
              <a:t>),</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		           'C':np.random.randint(20,30</a:t>
            </a:r>
            <a:r>
              <a:rPr lang="en-US" altLang="zh-CN" sz="2000" kern="1200" baseline="0">
                <a:latin typeface="Consolas" panose="020B0609020204030204" charset="0"/>
                <a:ea typeface="+mn-ea"/>
                <a:cs typeface="+mn-cs"/>
              </a:rPr>
              <a:t>,8</a:t>
            </a:r>
            <a:r>
              <a:rPr lang="zh-CN" altLang="en-US" sz="2000" kern="1200" baseline="0">
                <a:latin typeface="Consolas" panose="020B0609020204030204" charset="0"/>
                <a:ea typeface="+mn-ea"/>
                <a:cs typeface="+mn-cs"/>
              </a:rPr>
              <a:t>),</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		           'D':np.random.randint(80,100</a:t>
            </a:r>
            <a:r>
              <a:rPr lang="en-US" altLang="zh-CN" sz="2000" kern="1200" baseline="0">
                <a:latin typeface="Consolas" panose="020B0609020204030204" charset="0"/>
                <a:ea typeface="+mn-ea"/>
                <a:cs typeface="+mn-cs"/>
              </a:rPr>
              <a:t>,8</a:t>
            </a:r>
            <a:r>
              <a:rPr lang="zh-CN" altLang="en-US" sz="2000" kern="1200" baseline="0">
                <a:latin typeface="Consolas" panose="020B0609020204030204" charset="0"/>
                <a:ea typeface="+mn-ea"/>
                <a:cs typeface="+mn-cs"/>
              </a:rPr>
              <a:t>)})</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df4</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0  1  13  26  81</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1  3  14  29  88</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2  1  13  28  88</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3  2  10  21  90</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4  4  14  28  83</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5  4  11  24  81</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6  2  11  26  99</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7  3  13  25  91</a:t>
            </a:r>
            <a:endParaRPr lang="zh-CN" altLang="en-US" sz="2000" kern="1200" baseline="0">
              <a:solidFill>
                <a:srgbClr val="00B0F0"/>
              </a:solidFill>
              <a:latin typeface="Consolas" panose="020B0609020204030204" charset="0"/>
              <a:ea typeface="+mn-ea"/>
              <a:cs typeface="+mn-cs"/>
            </a:endParaRPr>
          </a:p>
        </p:txBody>
      </p:sp>
      <p:sp>
        <p:nvSpPr>
          <p:cNvPr id="25600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7025" name="内容占位符 2"/>
          <p:cNvSpPr>
            <a:spLocks noGrp="1"/>
          </p:cNvSpPr>
          <p:nvPr>
            <p:ph idx="1"/>
          </p:nvPr>
        </p:nvSpPr>
        <p:spPr/>
        <p:txBody>
          <a:bodyPr anchor="t"/>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sym typeface="宋体" panose="02010600030101010101" pitchFamily="2" charset="-122"/>
              </a:rPr>
              <a:t>&gt;&gt;&gt; df4.groupby('A').sum()          # 数据分组计算</a:t>
            </a:r>
            <a:endParaRPr lang="zh-CN" altLang="en-US" sz="2000" kern="1200" baseline="0">
              <a:latin typeface="Consolas" panose="020B0609020204030204" charset="0"/>
              <a:ea typeface="+mn-ea"/>
              <a:cs typeface="+mn-cs"/>
              <a:sym typeface="宋体" panose="02010600030101010101" pitchFamily="2" charset="-122"/>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    B   C    D</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A             </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1  26  54  169</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2  21  47  189</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3  27  54  179</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4  25  52  164</a:t>
            </a:r>
            <a:endParaRPr lang="zh-CN" altLang="en-US" sz="2000" kern="1200" baseline="0">
              <a:solidFill>
                <a:srgbClr val="00B0F0"/>
              </a:solidFill>
              <a:latin typeface="Consolas" panose="020B0609020204030204" charset="0"/>
              <a:ea typeface="+mn-ea"/>
              <a:cs typeface="+mn-cs"/>
            </a:endParaRPr>
          </a:p>
        </p:txBody>
      </p:sp>
      <p:sp>
        <p:nvSpPr>
          <p:cNvPr id="25702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049" name="内容占位符 2"/>
          <p:cNvSpPr>
            <a:spLocks noGrp="1"/>
          </p:cNvSpPr>
          <p:nvPr>
            <p:ph idx="1"/>
          </p:nvPr>
        </p:nvSpPr>
        <p:spPr/>
        <p:txBody>
          <a:bodyPr anchor="t"/>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sym typeface="宋体" panose="02010600030101010101" pitchFamily="2" charset="-122"/>
              </a:rPr>
              <a:t>&gt;&gt;&gt; df4.groupby(['A','B']).mean()</a:t>
            </a:r>
            <a:endParaRPr lang="zh-CN" altLang="en-US" sz="2000" kern="1200" baseline="0">
              <a:latin typeface="Consolas" panose="020B0609020204030204" charset="0"/>
              <a:ea typeface="+mn-ea"/>
              <a:cs typeface="+mn-cs"/>
              <a:sym typeface="宋体" panose="02010600030101010101" pitchFamily="2" charset="-122"/>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         C     D</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A  B             </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1 13  27.0  84.5</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2 10  21.0  90.0</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  11  26.0  99.0</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3 13  25.0  91.0</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  14  29.0  88.0</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4 11  24.0  81.0</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  14  28.0  83.0</a:t>
            </a:r>
            <a:endParaRPr lang="zh-CN" altLang="en-US" sz="2000" kern="1200" baseline="0">
              <a:solidFill>
                <a:srgbClr val="00B0F0"/>
              </a:solidFill>
              <a:latin typeface="Consolas" panose="020B0609020204030204" charset="0"/>
              <a:ea typeface="+mn-ea"/>
              <a:cs typeface="+mn-cs"/>
            </a:endParaRPr>
          </a:p>
        </p:txBody>
      </p:sp>
      <p:sp>
        <p:nvSpPr>
          <p:cNvPr id="25805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2145"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
        <p:nvSpPr>
          <p:cNvPr id="262146" name="内容占位符 2"/>
          <p:cNvSpPr>
            <a:spLocks noGrp="1"/>
          </p:cNvSpPr>
          <p:nvPr>
            <p:ph idx="1"/>
          </p:nvPr>
        </p:nvSpPr>
        <p:spPr/>
        <p:txBody>
          <a:bodyPr anchor="t">
            <a:normAutofit lnSpcReduction="10000"/>
          </a:bodyPr>
          <a:p>
            <a:pPr marL="0" indent="0" defTabSz="914400">
              <a:buFont typeface="Wingdings" panose="05000000000000000000" charset="0"/>
              <a:buNone/>
            </a:pPr>
            <a:r>
              <a:rPr lang="zh-CN" altLang="en-US" sz="2400" kern="1200" baseline="0">
                <a:latin typeface="+mn-lt"/>
                <a:ea typeface="+mn-ea"/>
                <a:cs typeface="+mn-cs"/>
              </a:rPr>
              <a:t>（</a:t>
            </a:r>
            <a:r>
              <a:rPr lang="en-US" altLang="zh-CN" sz="2400" kern="1200" baseline="0">
                <a:latin typeface="+mn-lt"/>
                <a:ea typeface="+mn-ea"/>
                <a:cs typeface="+mn-cs"/>
              </a:rPr>
              <a:t>18</a:t>
            </a:r>
            <a:r>
              <a:rPr lang="zh-CN" altLang="en-US" sz="2400" kern="1200" baseline="0">
                <a:latin typeface="+mn-lt"/>
                <a:ea typeface="+mn-ea"/>
                <a:cs typeface="+mn-cs"/>
              </a:rPr>
              <a:t>）透视转换</a:t>
            </a:r>
            <a:endParaRPr lang="zh-CN" altLang="en-US" sz="2400" kern="1200" baseline="0">
              <a:latin typeface="+mn-lt"/>
              <a:ea typeface="+mn-ea"/>
              <a:cs typeface="+mn-cs"/>
            </a:endParaRPr>
          </a:p>
          <a:p>
            <a:pPr marL="0" indent="0" defTabSz="914400">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df = pd.DataFrame({'a':[1,2,3,4],</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'b':[2,3,4,5],</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'c':[3,4,5,6],</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'd':[3,3,3,3]})</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df</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0  1  2  3  3</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1  2  3  4  3</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2  3  4  5  3</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3  4  5  6  3</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nvPr>
        </p:nvSpPr>
        <p:spPr/>
        <p:txBody>
          <a:bodyPr anchor="t"/>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np.random.randint(0, 50, 5)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随机数组，</a:t>
            </a:r>
            <a:r>
              <a:rPr lang="en-US" altLang="zh-CN" sz="2000" kern="1200" baseline="0">
                <a:latin typeface="Consolas" panose="020B0609020204030204" charset="0"/>
                <a:ea typeface="+mn-ea"/>
                <a:cs typeface="+mn-cs"/>
              </a:rPr>
              <a:t>5</a:t>
            </a:r>
            <a:r>
              <a:rPr lang="zh-CN" altLang="en-US" sz="2000" kern="1200" baseline="0">
                <a:latin typeface="Consolas" panose="020B0609020204030204" charset="0"/>
                <a:ea typeface="+mn-ea"/>
                <a:cs typeface="+mn-cs"/>
              </a:rPr>
              <a:t>个</a:t>
            </a:r>
            <a:r>
              <a:rPr lang="en-US" altLang="zh-CN" sz="2000" kern="1200" baseline="0">
                <a:latin typeface="Consolas" panose="020B0609020204030204" charset="0"/>
                <a:ea typeface="+mn-ea"/>
                <a:cs typeface="+mn-cs"/>
              </a:rPr>
              <a:t>0</a:t>
            </a:r>
            <a:r>
              <a:rPr lang="zh-CN" altLang="en-US" sz="2000" kern="1200" baseline="0">
                <a:latin typeface="Consolas" panose="020B0609020204030204" charset="0"/>
                <a:ea typeface="+mn-ea"/>
                <a:cs typeface="+mn-cs"/>
              </a:rPr>
              <a:t>到</a:t>
            </a:r>
            <a:r>
              <a:rPr lang="en-US" altLang="zh-CN" sz="2000" kern="1200" baseline="0">
                <a:latin typeface="Consolas" panose="020B0609020204030204" charset="0"/>
                <a:ea typeface="+mn-ea"/>
                <a:cs typeface="+mn-cs"/>
              </a:rPr>
              <a:t>50</a:t>
            </a:r>
            <a:r>
              <a:rPr lang="zh-CN" altLang="en-US" sz="2000" kern="1200" baseline="0">
                <a:latin typeface="Consolas" panose="020B0609020204030204" charset="0"/>
                <a:ea typeface="+mn-ea"/>
                <a:cs typeface="+mn-cs"/>
              </a:rPr>
              <a:t>之间的整数</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array([13, 47, 31, 26,  9])</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np.random.randint(0, 50, (3,5))  </a:t>
            </a:r>
            <a:r>
              <a:rPr lang="en-US" altLang="zh-CN" sz="2000" kern="1200" baseline="0">
                <a:latin typeface="Consolas" panose="020B0609020204030204" charset="0"/>
                <a:ea typeface="+mn-ea"/>
                <a:cs typeface="+mn-cs"/>
              </a:rPr>
              <a:t># 3</a:t>
            </a:r>
            <a:r>
              <a:rPr lang="zh-CN" altLang="en-US" sz="2000" kern="1200" baseline="0">
                <a:latin typeface="Consolas" panose="020B0609020204030204" charset="0"/>
                <a:ea typeface="+mn-ea"/>
                <a:cs typeface="+mn-cs"/>
              </a:rPr>
              <a:t>行</a:t>
            </a:r>
            <a:r>
              <a:rPr lang="en-US" altLang="zh-CN" sz="2000" kern="1200" baseline="0">
                <a:latin typeface="Consolas" panose="020B0609020204030204" charset="0"/>
                <a:ea typeface="+mn-ea"/>
                <a:cs typeface="+mn-cs"/>
              </a:rPr>
              <a:t>5</a:t>
            </a:r>
            <a:r>
              <a:rPr lang="zh-CN" altLang="en-US" sz="2000" kern="1200" baseline="0">
                <a:latin typeface="Consolas" panose="020B0609020204030204" charset="0"/>
                <a:ea typeface="+mn-ea"/>
                <a:cs typeface="+mn-cs"/>
              </a:rPr>
              <a:t>列，</a:t>
            </a:r>
            <a:r>
              <a:rPr lang="en-US" altLang="zh-CN" sz="2000" kern="1200" baseline="0">
                <a:latin typeface="Consolas" panose="020B0609020204030204" charset="0"/>
                <a:ea typeface="+mn-ea"/>
                <a:cs typeface="+mn-cs"/>
              </a:rPr>
              <a:t>15</a:t>
            </a:r>
            <a:r>
              <a:rPr lang="zh-CN" altLang="en-US" sz="2000" kern="1200" baseline="0">
                <a:latin typeface="Consolas" panose="020B0609020204030204" charset="0"/>
                <a:ea typeface="+mn-ea"/>
                <a:cs typeface="+mn-cs"/>
              </a:rPr>
              <a:t>个介于</a:t>
            </a:r>
            <a:r>
              <a:rPr lang="en-US" altLang="zh-CN" sz="2000" kern="1200" baseline="0">
                <a:latin typeface="Consolas" panose="020B0609020204030204" charset="0"/>
                <a:ea typeface="+mn-ea"/>
                <a:cs typeface="+mn-cs"/>
              </a:rPr>
              <a:t>0</a:t>
            </a:r>
            <a:r>
              <a:rPr lang="zh-CN" altLang="en-US" sz="2000" kern="1200" baseline="0">
                <a:latin typeface="Consolas" panose="020B0609020204030204" charset="0"/>
                <a:ea typeface="+mn-ea"/>
                <a:cs typeface="+mn-cs"/>
              </a:rPr>
              <a:t>和</a:t>
            </a:r>
            <a:r>
              <a:rPr lang="en-US" altLang="zh-CN" sz="2000" kern="1200" baseline="0">
                <a:latin typeface="Consolas" panose="020B0609020204030204" charset="0"/>
                <a:ea typeface="+mn-ea"/>
                <a:cs typeface="+mn-cs"/>
              </a:rPr>
              <a:t>50</a:t>
            </a:r>
            <a:r>
              <a:rPr lang="zh-CN" altLang="en-US" sz="2000" kern="1200" baseline="0">
                <a:latin typeface="Consolas" panose="020B0609020204030204" charset="0"/>
                <a:ea typeface="+mn-ea"/>
                <a:cs typeface="+mn-cs"/>
              </a:rPr>
              <a:t>之间的整数</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array([[34,  2, 33, 14, 40],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[ 9,  5, 10, 27, 11],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[26, 17, 10, 46, 30]])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np.random.rand(10)               </a:t>
            </a:r>
            <a:r>
              <a:rPr lang="en-US" altLang="zh-CN" sz="2000" kern="1200" baseline="0">
                <a:latin typeface="Consolas" panose="020B0609020204030204" charset="0"/>
                <a:ea typeface="+mn-ea"/>
                <a:cs typeface="+mn-cs"/>
              </a:rPr>
              <a:t># 10</a:t>
            </a:r>
            <a:r>
              <a:rPr lang="zh-CN" altLang="en-US" sz="2000" kern="1200" baseline="0">
                <a:latin typeface="Consolas" panose="020B0609020204030204" charset="0"/>
                <a:ea typeface="+mn-ea"/>
                <a:cs typeface="+mn-cs"/>
              </a:rPr>
              <a:t>个小数</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array([ 0.98139326,  0.35675498,  0.30580776,  0.30379627,  0.19527425,</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0.59159936,  0.31132305,  0.20219211,  0.20073821,  0.02435331])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np.random.standard_normal(5)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从标准正态分布中随机采样</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array([ 2.82669067,  0.9773194 , -0.72595951, -0.11343254,  0.74813065])</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endParaRPr lang="zh-CN" altLang="en-US" sz="1800" kern="1200" baseline="0">
              <a:latin typeface="Consolas" panose="020B0609020204030204" charset="0"/>
              <a:ea typeface="+mn-ea"/>
              <a:cs typeface="+mn-cs"/>
            </a:endParaRPr>
          </a:p>
          <a:p>
            <a:pPr marL="0" indent="0" defTabSz="914400">
              <a:buFont typeface="Wingdings" panose="05000000000000000000" charset="0"/>
              <a:buNone/>
            </a:pPr>
            <a:endParaRPr lang="zh-CN" altLang="en-US" sz="1800" kern="1200" baseline="0">
              <a:latin typeface="Consolas" panose="020B0609020204030204" charset="0"/>
              <a:ea typeface="+mn-ea"/>
              <a:cs typeface="+mn-cs"/>
            </a:endParaRPr>
          </a:p>
        </p:txBody>
      </p:sp>
      <p:sp>
        <p:nvSpPr>
          <p:cNvPr id="1843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316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
        <p:nvSpPr>
          <p:cNvPr id="263170" name="内容占位符 2"/>
          <p:cNvSpPr>
            <a:spLocks noGrp="1"/>
          </p:cNvSpPr>
          <p:nvPr>
            <p:ph idx="1"/>
          </p:nvPr>
        </p:nvSpPr>
        <p:spPr/>
        <p:txBody>
          <a:bodyPr anchor="t">
            <a:noAutofit/>
          </a:bodyPr>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df.pivot(index='a', columns='b', values='c')</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b    2    3    4    5</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3.0  NaN  NaN  NaN</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NaN  4.0  NaN  NaN</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NaN  NaN  5.0  NaN</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  NaN  NaN  NaN  6.0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df.pivot(index='a', columns='b', values='d')</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b    2    3    4    5</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3.0  NaN  NaN  NaN</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NaN  3.0  NaN  NaN</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NaN  NaN  3.0  NaN</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  NaN  NaN  NaN  3.0</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5217" name="Title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en-US" altLang="zh-CN" kern="1200" baseline="0">
              <a:latin typeface="+mj-lt"/>
              <a:ea typeface="+mj-ea"/>
              <a:cs typeface="+mj-cs"/>
            </a:endParaRPr>
          </a:p>
        </p:txBody>
      </p:sp>
      <p:sp>
        <p:nvSpPr>
          <p:cNvPr id="265218" name="Content Placeholder 2"/>
          <p:cNvSpPr>
            <a:spLocks noGrp="1"/>
          </p:cNvSpPr>
          <p:nvPr>
            <p:ph idx="1"/>
          </p:nvPr>
        </p:nvSpPr>
        <p:spPr/>
        <p:txBody>
          <a:bodyPr anchor="t">
            <a:normAutofit lnSpcReduction="10000"/>
          </a:bodyPr>
          <a:p>
            <a:pPr marL="0" indent="0" defTabSz="914400">
              <a:buFont typeface="Wingdings" panose="05000000000000000000" charset="0"/>
              <a:buNone/>
            </a:pPr>
            <a:r>
              <a:rPr lang="zh-CN" altLang="en-US" sz="2400" kern="1200" baseline="0">
                <a:latin typeface="+mn-lt"/>
                <a:ea typeface="+mn-ea"/>
                <a:cs typeface="+mn-cs"/>
              </a:rPr>
              <a:t>（</a:t>
            </a:r>
            <a:r>
              <a:rPr lang="en-US" altLang="zh-CN" sz="2400" kern="1200" baseline="0">
                <a:latin typeface="+mn-lt"/>
                <a:ea typeface="+mn-ea"/>
                <a:cs typeface="+mn-cs"/>
              </a:rPr>
              <a:t>19</a:t>
            </a:r>
            <a:r>
              <a:rPr lang="zh-CN" altLang="en-US" sz="2400" kern="1200" baseline="0">
                <a:latin typeface="+mn-lt"/>
                <a:ea typeface="+mn-ea"/>
                <a:cs typeface="+mn-cs"/>
              </a:rPr>
              <a:t>）数据差分</a:t>
            </a:r>
            <a:endParaRPr lang="zh-CN" altLang="en-US" sz="2400" kern="1200" baseline="0">
              <a:latin typeface="+mn-lt"/>
              <a:ea typeface="+mn-ea"/>
              <a:cs typeface="+mn-cs"/>
            </a:endParaRPr>
          </a:p>
          <a:p>
            <a:pPr marL="0" indent="0" defTabSz="914400">
              <a:spcBef>
                <a:spcPct val="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df = pd.DataFrame({'a':np.random.randint(1, 100, 10),</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		          'b':np.random.randint(1, 100, 10)},</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		          index=map(str, range(10)))</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df</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0  21  54</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1  53  28</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2  18  87</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3  56  40</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4  62  34</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5  74  10</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6   7  78</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7  58  79</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8  66  80</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9  30  21</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41" name="Title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en-US" altLang="zh-CN" kern="1200" baseline="0">
              <a:latin typeface="+mj-lt"/>
              <a:ea typeface="+mj-ea"/>
              <a:cs typeface="+mj-cs"/>
            </a:endParaRPr>
          </a:p>
        </p:txBody>
      </p:sp>
      <p:sp>
        <p:nvSpPr>
          <p:cNvPr id="266242" name="Content Placeholder 2"/>
          <p:cNvSpPr>
            <a:spLocks noGrp="1"/>
          </p:cNvSpPr>
          <p:nvPr>
            <p:ph idx="1"/>
          </p:nvPr>
        </p:nvSpPr>
        <p:spPr/>
        <p:txBody>
          <a:bodyPr anchor="t"/>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&gt;&gt;&gt; df.diff()            # </a:t>
            </a:r>
            <a:r>
              <a:rPr lang="zh-CN" altLang="en-US" sz="2000" kern="1200" baseline="0">
                <a:latin typeface="Consolas" panose="020B0609020204030204" charset="0"/>
                <a:ea typeface="+mn-ea"/>
                <a:cs typeface="+mn-cs"/>
              </a:rPr>
              <a:t>纵向一阶差分</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      a     b</a:t>
            </a:r>
            <a:endParaRPr lang="en-US" altLang="zh-CN"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0   NaN   NaN</a:t>
            </a:r>
            <a:endParaRPr lang="en-US" altLang="zh-CN"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1  32.0 -26.0</a:t>
            </a:r>
            <a:endParaRPr lang="en-US" altLang="zh-CN"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2 -35.0  59.0</a:t>
            </a:r>
            <a:endParaRPr lang="en-US" altLang="zh-CN"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3  38.0 -47.0</a:t>
            </a:r>
            <a:endParaRPr lang="en-US" altLang="zh-CN"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4   6.0  -6.0</a:t>
            </a:r>
            <a:endParaRPr lang="en-US" altLang="zh-CN"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5  12.0 -24.0</a:t>
            </a:r>
            <a:endParaRPr lang="en-US" altLang="zh-CN"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6 -67.0  68.0</a:t>
            </a:r>
            <a:endParaRPr lang="en-US" altLang="zh-CN"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7  51.0   1.0</a:t>
            </a:r>
            <a:endParaRPr lang="en-US" altLang="zh-CN"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8   8.0   1.0</a:t>
            </a:r>
            <a:endParaRPr lang="en-US" altLang="zh-CN"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9 -36.0 -59.0</a:t>
            </a:r>
            <a:endParaRPr lang="en-US" altLang="zh-CN" sz="2000" kern="1200" baseline="0">
              <a:solidFill>
                <a:srgbClr val="00B0F0"/>
              </a:solidFill>
              <a:latin typeface="Consolas" panose="020B0609020204030204" charset="0"/>
              <a:ea typeface="+mn-ea"/>
              <a:cs typeface="+mn-cs"/>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7265" name="Title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en-US" altLang="zh-CN" kern="1200" baseline="0">
              <a:latin typeface="+mj-lt"/>
              <a:ea typeface="+mj-ea"/>
              <a:cs typeface="+mj-cs"/>
            </a:endParaRPr>
          </a:p>
        </p:txBody>
      </p:sp>
      <p:sp>
        <p:nvSpPr>
          <p:cNvPr id="267266" name="Content Placeholder 2"/>
          <p:cNvSpPr>
            <a:spLocks noGrp="1"/>
          </p:cNvSpPr>
          <p:nvPr>
            <p:ph idx="1"/>
          </p:nvPr>
        </p:nvSpPr>
        <p:spPr/>
        <p:txBody>
          <a:bodyPr anchor="t">
            <a:noAutofit/>
          </a:bodyPr>
          <a:p>
            <a:pPr marL="0" indent="0" defTabSz="914400">
              <a:buFont typeface="Wingdings" panose="05000000000000000000" charset="0"/>
              <a:buNone/>
            </a:pPr>
            <a:r>
              <a:rPr lang="en-US" altLang="zh-CN" sz="2000" kern="1200" baseline="0">
                <a:latin typeface="Consolas" panose="020B0609020204030204" charset="0"/>
                <a:ea typeface="+mn-ea"/>
                <a:cs typeface="+mn-cs"/>
              </a:rPr>
              <a:t>&gt;&gt;&gt; df.diff(axis=1)       # </a:t>
            </a:r>
            <a:r>
              <a:rPr lang="zh-CN" altLang="en-US" sz="2000" kern="1200" baseline="0">
                <a:latin typeface="Consolas" panose="020B0609020204030204" charset="0"/>
                <a:ea typeface="+mn-ea"/>
                <a:cs typeface="+mn-cs"/>
              </a:rPr>
              <a:t>横向一阶差分</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    a     b</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0 NaN  33.0</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1 NaN -25.0</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2 NaN  69.0</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3 NaN -16.0</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4 NaN -28.0</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5 NaN -64.0</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6 NaN  71.0</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7 NaN  21.0</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8 NaN  14.0</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9 NaN  -9.0</a:t>
            </a:r>
            <a:endParaRPr lang="en-US" altLang="zh-CN" sz="2000" kern="1200" baseline="0">
              <a:solidFill>
                <a:srgbClr val="00B0F0"/>
              </a:solidFill>
              <a:latin typeface="Consolas" panose="020B0609020204030204" charset="0"/>
              <a:ea typeface="+mn-ea"/>
              <a:cs typeface="+mn-cs"/>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8289" name="Title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en-US" altLang="zh-CN" kern="1200" baseline="0">
              <a:latin typeface="+mj-lt"/>
              <a:ea typeface="+mj-ea"/>
              <a:cs typeface="+mj-cs"/>
            </a:endParaRPr>
          </a:p>
        </p:txBody>
      </p:sp>
      <p:sp>
        <p:nvSpPr>
          <p:cNvPr id="268290" name="Content Placeholder 2"/>
          <p:cNvSpPr>
            <a:spLocks noGrp="1"/>
          </p:cNvSpPr>
          <p:nvPr>
            <p:ph idx="1"/>
          </p:nvPr>
        </p:nvSpPr>
        <p:spPr/>
        <p:txBody>
          <a:bodyPr anchor="t">
            <a:noAutofit/>
          </a:bodyPr>
          <a:p>
            <a:pPr marL="0" indent="0" defTabSz="914400">
              <a:buFont typeface="Wingdings" panose="05000000000000000000" charset="0"/>
              <a:buNone/>
            </a:pPr>
            <a:r>
              <a:rPr lang="en-US" altLang="zh-CN" sz="2000" kern="1200" baseline="0">
                <a:latin typeface="Consolas" panose="020B0609020204030204" charset="0"/>
                <a:ea typeface="+mn-ea"/>
                <a:cs typeface="+mn-cs"/>
              </a:rPr>
              <a:t>&gt;&gt;&gt; df.diff(periods=2)      # </a:t>
            </a:r>
            <a:r>
              <a:rPr lang="zh-CN" altLang="en-US" sz="2000" kern="1200" baseline="0">
                <a:latin typeface="Consolas" panose="020B0609020204030204" charset="0"/>
                <a:ea typeface="+mn-ea"/>
                <a:cs typeface="+mn-cs"/>
              </a:rPr>
              <a:t>纵向二阶差分</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      a     b</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0   NaN   NaN</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1   NaN   NaN</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2  -3.0  33.0</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3   3.0  12.0</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4  44.0 -53.0</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5  18.0 -30.0</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6 -55.0  44.0</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7 -16.0  69.0</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8  59.0   2.0</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9 -28.0 -58.0</a:t>
            </a:r>
            <a:endParaRPr lang="en-US" altLang="zh-CN" sz="2000" kern="1200" baseline="0">
              <a:solidFill>
                <a:srgbClr val="00B0F0"/>
              </a:solidFill>
              <a:latin typeface="Consolas" panose="020B0609020204030204" charset="0"/>
              <a:ea typeface="+mn-ea"/>
              <a:cs typeface="+mn-cs"/>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9313" name="Content Placeholder 2"/>
          <p:cNvSpPr>
            <a:spLocks noGrp="1"/>
          </p:cNvSpPr>
          <p:nvPr>
            <p:ph idx="1"/>
          </p:nvPr>
        </p:nvSpPr>
        <p:spPr>
          <a:xfrm>
            <a:off x="838200" y="1321435"/>
            <a:ext cx="10515600" cy="5292725"/>
          </a:xfrm>
        </p:spPr>
        <p:txBody>
          <a:bodyPr anchor="t"/>
          <a:p>
            <a:pPr marL="0" indent="0" defTabSz="914400">
              <a:spcBef>
                <a:spcPct val="0"/>
              </a:spcBef>
              <a:buFont typeface="Wingdings" panose="05000000000000000000" charset="0"/>
              <a:buNone/>
            </a:pPr>
            <a:r>
              <a:rPr lang="zh-CN" altLang="en-US" sz="2400" kern="1200" baseline="0">
                <a:latin typeface="+mn-lt"/>
                <a:ea typeface="+mn-ea"/>
                <a:cs typeface="+mn-cs"/>
              </a:rPr>
              <a:t>（</a:t>
            </a:r>
            <a:r>
              <a:rPr lang="en-US" altLang="zh-CN" sz="2400" kern="1200" baseline="0">
                <a:latin typeface="+mn-lt"/>
                <a:ea typeface="+mn-ea"/>
                <a:cs typeface="+mn-cs"/>
              </a:rPr>
              <a:t>20</a:t>
            </a:r>
            <a:r>
              <a:rPr lang="zh-CN" altLang="en-US" sz="2400" kern="1200" baseline="0">
                <a:latin typeface="+mn-lt"/>
                <a:ea typeface="+mn-ea"/>
                <a:cs typeface="+mn-cs"/>
              </a:rPr>
              <a:t>）计算相关系数</a:t>
            </a:r>
            <a:endParaRPr lang="zh-CN" altLang="en-US" sz="2400" kern="1200" baseline="0">
              <a:latin typeface="+mn-lt"/>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latin typeface="Consolas" panose="020B0609020204030204" charset="0"/>
                <a:ea typeface="+mn-ea"/>
                <a:cs typeface="+mn-cs"/>
              </a:rPr>
              <a:t>&gt;&gt;&gt; df = pd.DataFrame({'A':np.random.randint(1, 100, 10),</a:t>
            </a:r>
            <a:endParaRPr lang="zh-CN" altLang="en-US" sz="20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latin typeface="Consolas" panose="020B0609020204030204" charset="0"/>
                <a:ea typeface="+mn-ea"/>
                <a:cs typeface="+mn-cs"/>
              </a:rPr>
              <a:t>		          'B':np.random.randint(1, 100, 10),</a:t>
            </a:r>
            <a:endParaRPr lang="zh-CN" altLang="en-US" sz="20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latin typeface="Consolas" panose="020B0609020204030204" charset="0"/>
                <a:ea typeface="+mn-ea"/>
                <a:cs typeface="+mn-cs"/>
              </a:rPr>
              <a:t>		          'C':np.random.randint(1, 100, 10)})</a:t>
            </a:r>
            <a:endParaRPr lang="zh-CN" altLang="en-US" sz="20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latin typeface="Consolas" panose="020B0609020204030204" charset="0"/>
                <a:ea typeface="+mn-ea"/>
                <a:cs typeface="+mn-cs"/>
              </a:rPr>
              <a:t>&gt;&gt;&gt; df</a:t>
            </a:r>
            <a:endParaRPr lang="zh-CN" altLang="en-US" sz="20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0   5  91   3</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1  90  15  66</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2  93  27   3</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3  70  44  66</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4  27  14  10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5  35  46  20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6  33  14  69</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7  12  41  15</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8  28  62  47</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9  15  92  77</a:t>
            </a:r>
            <a:endParaRPr lang="zh-CN" altLang="en-US" sz="2000" kern="1200" baseline="0">
              <a:solidFill>
                <a:srgbClr val="00B0F0"/>
              </a:solidFill>
              <a:latin typeface="Consolas" panose="020B0609020204030204" charset="0"/>
              <a:ea typeface="+mn-ea"/>
              <a:cs typeface="+mn-cs"/>
            </a:endParaRPr>
          </a:p>
        </p:txBody>
      </p:sp>
      <p:sp>
        <p:nvSpPr>
          <p:cNvPr id="26931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0337" name="Content Placeholder 2"/>
          <p:cNvSpPr>
            <a:spLocks noGrp="1"/>
          </p:cNvSpPr>
          <p:nvPr>
            <p:ph idx="1"/>
          </p:nvPr>
        </p:nvSpPr>
        <p:spPr/>
        <p:txBody>
          <a:bodyPr anchor="t"/>
          <a:p>
            <a:pPr marL="0" indent="0" defTabSz="914400">
              <a:spcBef>
                <a:spcPct val="0"/>
              </a:spcBef>
              <a:buFont typeface="Wingdings" panose="05000000000000000000" charset="0"/>
              <a:buNone/>
            </a:pPr>
            <a:r>
              <a:rPr lang="en-US" altLang="zh-CN" sz="2000" kern="1200" baseline="0">
                <a:latin typeface="Consolas" panose="020B0609020204030204" charset="0"/>
                <a:ea typeface="+mn-ea"/>
                <a:cs typeface="+mn-cs"/>
              </a:rPr>
              <a:t>&gt;&gt;&gt; df.corr()                       # pearson</a:t>
            </a:r>
            <a:r>
              <a:rPr lang="zh-CN" altLang="en-US" sz="2000" kern="1200" baseline="0">
                <a:latin typeface="Consolas" panose="020B0609020204030204" charset="0"/>
                <a:ea typeface="+mn-ea"/>
                <a:cs typeface="+mn-cs"/>
              </a:rPr>
              <a:t>相关系数</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          A         B         C</a:t>
            </a:r>
            <a:endParaRPr lang="en-US" altLang="zh-CN"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A  1.000000 -0.560009  0.162105</a:t>
            </a:r>
            <a:endParaRPr lang="en-US" altLang="zh-CN"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B -0.560009  1.000000  0.014687</a:t>
            </a:r>
            <a:endParaRPr lang="en-US" altLang="zh-CN"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C  0.162105  0.014687  1.000000</a:t>
            </a:r>
            <a:endParaRPr lang="en-US" altLang="zh-CN"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2000" kern="1200" baseline="0">
                <a:latin typeface="Consolas" panose="020B0609020204030204" charset="0"/>
                <a:ea typeface="+mn-ea"/>
                <a:cs typeface="+mn-cs"/>
              </a:rPr>
              <a:t>&gt;&gt;&gt; df.corr('kendall')              # Kendall Tau</a:t>
            </a:r>
            <a:r>
              <a:rPr lang="zh-CN" altLang="en-US" sz="2000" kern="1200" baseline="0">
                <a:latin typeface="Consolas" panose="020B0609020204030204" charset="0"/>
                <a:ea typeface="+mn-ea"/>
                <a:cs typeface="+mn-cs"/>
              </a:rPr>
              <a:t>相关系数</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          A         B         C</a:t>
            </a:r>
            <a:endParaRPr lang="en-US" altLang="zh-CN"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A  1.000000 -0.314627  0.113666</a:t>
            </a:r>
            <a:endParaRPr lang="en-US" altLang="zh-CN"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B -0.314627  1.000000  0.045980</a:t>
            </a:r>
            <a:endParaRPr lang="en-US" altLang="zh-CN"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C  0.113666  0.045980  1.000000</a:t>
            </a:r>
            <a:endParaRPr lang="en-US" altLang="zh-CN"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2000" kern="1200" baseline="0">
                <a:latin typeface="Consolas" panose="020B0609020204030204" charset="0"/>
                <a:ea typeface="+mn-ea"/>
                <a:cs typeface="+mn-cs"/>
              </a:rPr>
              <a:t>&gt;&gt;&gt; df.corr('spearman')             # spearman秩相关</a:t>
            </a:r>
            <a:endParaRPr lang="en-US" altLang="zh-CN"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          A         B         C</a:t>
            </a:r>
            <a:endParaRPr lang="en-US" altLang="zh-CN"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A  1.000000 -0.419455  0.128051</a:t>
            </a:r>
            <a:endParaRPr lang="en-US" altLang="zh-CN"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B -0.419455  1.000000  0.067279</a:t>
            </a:r>
            <a:endParaRPr lang="en-US" altLang="zh-CN"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C  0.128051  0.067279  1.000000</a:t>
            </a:r>
            <a:endParaRPr lang="en-US" altLang="zh-CN" sz="2000" kern="1200" baseline="0">
              <a:solidFill>
                <a:srgbClr val="00B0F0"/>
              </a:solidFill>
              <a:latin typeface="Consolas" panose="020B0609020204030204" charset="0"/>
              <a:ea typeface="+mn-ea"/>
              <a:cs typeface="+mn-cs"/>
            </a:endParaRPr>
          </a:p>
        </p:txBody>
      </p:sp>
      <p:sp>
        <p:nvSpPr>
          <p:cNvPr id="27033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61"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
        <p:nvSpPr>
          <p:cNvPr id="271362" name="内容占位符 2"/>
          <p:cNvSpPr>
            <a:spLocks noGrp="1"/>
          </p:cNvSpPr>
          <p:nvPr>
            <p:ph idx="1"/>
          </p:nvPr>
        </p:nvSpPr>
        <p:spPr>
          <a:xfrm>
            <a:off x="838200" y="1321435"/>
            <a:ext cx="11085195" cy="4639945"/>
          </a:xfrm>
        </p:spPr>
        <p:txBody>
          <a:bodyPr anchor="t"/>
          <a:p>
            <a:pPr marL="0" indent="0" defTabSz="914400">
              <a:buFont typeface="Wingdings" panose="05000000000000000000" charset="0"/>
              <a:buNone/>
            </a:pPr>
            <a:r>
              <a:rPr lang="zh-CN" altLang="en-US" sz="2400" kern="1200" baseline="0">
                <a:latin typeface="+mn-lt"/>
                <a:ea typeface="+mn-ea"/>
                <a:cs typeface="+mn-cs"/>
              </a:rPr>
              <a:t>（</a:t>
            </a:r>
            <a:r>
              <a:rPr lang="en-US" altLang="en-US" sz="2400" kern="1200" baseline="0">
                <a:latin typeface="+mn-lt"/>
                <a:ea typeface="+mn-ea"/>
                <a:cs typeface="+mn-cs"/>
              </a:rPr>
              <a:t>21</a:t>
            </a:r>
            <a:r>
              <a:rPr lang="zh-CN" altLang="en-US" sz="2400" kern="1200" baseline="0">
                <a:latin typeface="+mn-lt"/>
                <a:ea typeface="+mn-ea"/>
                <a:cs typeface="+mn-cs"/>
              </a:rPr>
              <a:t>）结合matplotlib绘图</a:t>
            </a:r>
            <a:endParaRPr lang="zh-CN" altLang="en-US" sz="2400" kern="1200" baseline="0">
              <a:latin typeface="+mn-lt"/>
              <a:ea typeface="+mn-ea"/>
              <a:cs typeface="+mn-cs"/>
            </a:endParaRPr>
          </a:p>
          <a:p>
            <a:pPr marL="0" indent="0" defTabSz="914400">
              <a:spcBef>
                <a:spcPts val="600"/>
              </a:spcBef>
              <a:spcAft>
                <a:spcPts val="600"/>
              </a:spcAft>
              <a:buFont typeface="Wingdings" panose="05000000000000000000" charset="0"/>
              <a:buNone/>
            </a:pPr>
            <a:endParaRPr lang="zh-CN" altLang="en-US" sz="1600" kern="1200" baseline="0">
              <a:latin typeface="+mn-lt"/>
              <a:ea typeface="+mn-ea"/>
              <a:cs typeface="+mn-cs"/>
            </a:endParaRPr>
          </a:p>
          <a:p>
            <a:pPr marL="0" indent="0" defTabSz="914400" fontAlgn="auto">
              <a:lnSpc>
                <a:spcPct val="100000"/>
              </a:lnSpc>
              <a:spcBef>
                <a:spcPts val="0"/>
              </a:spcBef>
              <a:spcAft>
                <a:spcPts val="0"/>
              </a:spcAft>
              <a:buFont typeface="Wingdings" panose="05000000000000000000" charset="0"/>
              <a:buNone/>
            </a:pPr>
            <a:r>
              <a:rPr lang="zh-CN" altLang="en-US" sz="2000" kern="1200" baseline="0">
                <a:latin typeface="Consolas" panose="020B0609020204030204" charset="0"/>
                <a:ea typeface="+mn-ea"/>
                <a:cs typeface="+mn-cs"/>
              </a:rPr>
              <a:t>&gt;&gt;&gt; import pandas as pd</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spcAft>
                <a:spcPts val="0"/>
              </a:spcAft>
              <a:buFont typeface="Wingdings" panose="05000000000000000000" charset="0"/>
              <a:buNone/>
            </a:pPr>
            <a:r>
              <a:rPr lang="zh-CN" altLang="en-US" sz="2000" kern="1200" baseline="0">
                <a:latin typeface="Consolas" panose="020B0609020204030204" charset="0"/>
                <a:ea typeface="+mn-ea"/>
                <a:cs typeface="+mn-cs"/>
              </a:rPr>
              <a:t>&gt;&gt;&gt; import numpy as np</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spcAft>
                <a:spcPts val="0"/>
              </a:spcAft>
              <a:buFont typeface="Wingdings" panose="05000000000000000000" charset="0"/>
              <a:buNone/>
            </a:pPr>
            <a:r>
              <a:rPr lang="zh-CN" altLang="en-US" sz="2000" kern="1200" baseline="0">
                <a:latin typeface="Consolas" panose="020B0609020204030204" charset="0"/>
                <a:ea typeface="+mn-ea"/>
                <a:cs typeface="+mn-cs"/>
              </a:rPr>
              <a:t>&gt;&gt;&gt; import matplotlib.pyplot as plt</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spcAft>
                <a:spcPts val="0"/>
              </a:spcAft>
              <a:buFont typeface="Wingdings" panose="05000000000000000000" charset="0"/>
              <a:buNone/>
            </a:pPr>
            <a:r>
              <a:rPr lang="zh-CN" altLang="en-US" sz="2000" kern="1200" baseline="0">
                <a:latin typeface="Consolas" panose="020B0609020204030204" charset="0"/>
                <a:ea typeface="+mn-ea"/>
                <a:cs typeface="+mn-cs"/>
              </a:rPr>
              <a:t>&gt;&gt;&gt; df = pd.DataFrame(np.random.randn(1000, 2), columns=['B', 'C']).cumsum()</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spcAft>
                <a:spcPts val="0"/>
              </a:spcAft>
              <a:buFont typeface="Wingdings" panose="05000000000000000000" charset="0"/>
              <a:buNone/>
            </a:pPr>
            <a:r>
              <a:rPr lang="zh-CN" altLang="en-US" sz="2000" kern="1200" baseline="0">
                <a:latin typeface="Consolas" panose="020B0609020204030204" charset="0"/>
                <a:ea typeface="+mn-ea"/>
                <a:cs typeface="+mn-cs"/>
              </a:rPr>
              <a:t>&gt;&gt;&gt; df['A'] = pd.Series(list(range(len(df))))</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spcAft>
                <a:spcPts val="0"/>
              </a:spcAft>
              <a:buFont typeface="Wingdings" panose="05000000000000000000" charset="0"/>
              <a:buNone/>
            </a:pPr>
            <a:r>
              <a:rPr lang="zh-CN" altLang="en-US" sz="2000" kern="1200" baseline="0">
                <a:latin typeface="Consolas" panose="020B0609020204030204" charset="0"/>
                <a:ea typeface="+mn-ea"/>
                <a:cs typeface="+mn-cs"/>
              </a:rPr>
              <a:t>&gt;&gt;&gt; plt.figure()</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spcAft>
                <a:spcPts val="0"/>
              </a:spcAft>
              <a:buFont typeface="Wingdings" panose="05000000000000000000" charset="0"/>
              <a:buNone/>
            </a:pPr>
            <a:r>
              <a:rPr lang="zh-CN" altLang="en-US" sz="2000" kern="1200" baseline="0">
                <a:latin typeface="Consolas" panose="020B0609020204030204" charset="0"/>
                <a:ea typeface="+mn-ea"/>
                <a:cs typeface="+mn-cs"/>
              </a:rPr>
              <a:t>&gt;&gt;&gt; df.plot(x='A')</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spcAft>
                <a:spcPts val="0"/>
              </a:spcAft>
              <a:buFont typeface="Wingdings" panose="05000000000000000000" charset="0"/>
              <a:buNone/>
            </a:pPr>
            <a:r>
              <a:rPr lang="zh-CN" altLang="en-US" sz="2000" kern="1200" baseline="0">
                <a:latin typeface="Consolas" panose="020B0609020204030204" charset="0"/>
                <a:ea typeface="+mn-ea"/>
                <a:cs typeface="+mn-cs"/>
              </a:rPr>
              <a:t>&gt;&gt;&gt; plt.show()</a:t>
            </a:r>
            <a:endParaRPr lang="zh-CN" altLang="en-US" sz="2000" kern="1200" baseline="0">
              <a:latin typeface="Consolas" panose="020B0609020204030204" charset="0"/>
              <a:ea typeface="+mn-ea"/>
              <a:cs typeface="+mn-cs"/>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2385"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pic>
        <p:nvPicPr>
          <p:cNvPr id="272386" name="图片 6" descr="D~MNSL1TOTIJHM))AT$69]H"/>
          <p:cNvPicPr>
            <a:picLocks noChangeAspect="1"/>
          </p:cNvPicPr>
          <p:nvPr/>
        </p:nvPicPr>
        <p:blipFill>
          <a:blip r:embed="rId1"/>
          <a:stretch>
            <a:fillRect/>
          </a:stretch>
        </p:blipFill>
        <p:spPr>
          <a:xfrm>
            <a:off x="1530985" y="1301115"/>
            <a:ext cx="6555105" cy="5057140"/>
          </a:xfrm>
          <a:prstGeom prst="rect">
            <a:avLst/>
          </a:prstGeom>
          <a:noFill/>
          <a:ln w="9525">
            <a:noFill/>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340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
        <p:nvSpPr>
          <p:cNvPr id="273410" name="内容占位符 2"/>
          <p:cNvSpPr>
            <a:spLocks noGrp="1"/>
          </p:cNvSpPr>
          <p:nvPr>
            <p:ph idx="1"/>
          </p:nvPr>
        </p:nvSpPr>
        <p:spPr>
          <a:xfrm>
            <a:off x="1011555" y="1282700"/>
            <a:ext cx="10880090" cy="4639945"/>
          </a:xfrm>
        </p:spPr>
        <p:txBody>
          <a:bodyPr anchor="t"/>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df = pd.DataFrame(np.random.rand(10, 4), columns=['a', 'b', 'c', 'd'])</a:t>
            </a:r>
            <a:endParaRPr lang="zh-CN" altLang="en-US" sz="2000" kern="1200" baseline="0">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df.plot(kind='bar')</a:t>
            </a:r>
            <a:endParaRPr lang="zh-CN" altLang="en-US" sz="2000" kern="1200" baseline="0">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plt.show()</a:t>
            </a:r>
            <a:endParaRPr lang="zh-CN" altLang="en-US" sz="2000" kern="1200" baseline="0">
              <a:latin typeface="Consolas" panose="020B0609020204030204" charset="0"/>
              <a:ea typeface="+mn-ea"/>
              <a:cs typeface="+mn-cs"/>
            </a:endParaRPr>
          </a:p>
        </p:txBody>
      </p:sp>
      <p:pic>
        <p:nvPicPr>
          <p:cNvPr id="273411" name="图片 7" descr="YS(JONC5V9AHY0RVL)VB[H6"/>
          <p:cNvPicPr>
            <a:picLocks noChangeAspect="1"/>
          </p:cNvPicPr>
          <p:nvPr/>
        </p:nvPicPr>
        <p:blipFill>
          <a:blip r:embed="rId1"/>
          <a:stretch>
            <a:fillRect/>
          </a:stretch>
        </p:blipFill>
        <p:spPr>
          <a:xfrm>
            <a:off x="4380865" y="1829118"/>
            <a:ext cx="5594350" cy="4351337"/>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内容占位符 2"/>
          <p:cNvSpPr>
            <a:spLocks noGrp="1"/>
          </p:cNvSpPr>
          <p:nvPr>
            <p:ph idx="1"/>
          </p:nvPr>
        </p:nvSpPr>
        <p:spPr/>
        <p:txBody>
          <a:bodyPr anchor="t">
            <a:noAutofit/>
          </a:bodyPr>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 = np.random.standard_normal(size=(3, 4, 2))</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array([[[ 0.5218421 , -1.10892934],</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[ 2.27295689,  0.9598461 ],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[-0.92229318,  2.25708573],</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[ 0.0070173 , -0.30608704]],</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[[ 1.05133704, -0.4094823 ],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[-0.03457527, -2.3034343 ],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[-0.45156185, -1.26174441],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[ 0.59367951, -0.78355627]],</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[[ 0.0424474 , -1.75202307],</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[-0.43457619, -0.96445206],</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[ 0.28342028,  1.27303125],</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[-0.15312326,  2.0399687 ]]])</a:t>
            </a:r>
            <a:endParaRPr lang="zh-CN" altLang="en-US" sz="2000" kern="1200" baseline="0">
              <a:solidFill>
                <a:srgbClr val="00B0F0"/>
              </a:solidFill>
              <a:latin typeface="Consolas" panose="020B0609020204030204" charset="0"/>
              <a:ea typeface="+mn-ea"/>
              <a:cs typeface="+mn-cs"/>
            </a:endParaRPr>
          </a:p>
        </p:txBody>
      </p:sp>
      <p:sp>
        <p:nvSpPr>
          <p:cNvPr id="1945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4433"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
        <p:nvSpPr>
          <p:cNvPr id="274434" name="内容占位符 2"/>
          <p:cNvSpPr>
            <a:spLocks noGrp="1"/>
          </p:cNvSpPr>
          <p:nvPr>
            <p:ph idx="1"/>
          </p:nvPr>
        </p:nvSpPr>
        <p:spPr>
          <a:xfrm>
            <a:off x="838200" y="1321435"/>
            <a:ext cx="10832465" cy="4639945"/>
          </a:xfrm>
        </p:spPr>
        <p:txBody>
          <a:bodyPr anchor="t"/>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df = pd.DataFrame(np.random.rand(10, 4), columns=['a', 'b', 'c', 'd'])</a:t>
            </a:r>
            <a:endParaRPr lang="zh-CN" altLang="en-US" sz="2000" kern="1200" baseline="0">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df.plot(kind='barh', stacked=True)</a:t>
            </a:r>
            <a:endParaRPr lang="zh-CN" altLang="en-US" sz="2000" kern="1200" baseline="0">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plt.show()</a:t>
            </a:r>
            <a:endParaRPr lang="zh-CN" altLang="en-US" sz="2000" kern="1200" baseline="0">
              <a:latin typeface="Consolas" panose="020B0609020204030204" charset="0"/>
              <a:ea typeface="+mn-ea"/>
              <a:cs typeface="+mn-cs"/>
            </a:endParaRPr>
          </a:p>
        </p:txBody>
      </p:sp>
      <p:pic>
        <p:nvPicPr>
          <p:cNvPr id="274435" name="图片 8" descr="Z{}64I%UO20{IUGQ3UF@VB7"/>
          <p:cNvPicPr>
            <a:picLocks noChangeAspect="1"/>
          </p:cNvPicPr>
          <p:nvPr/>
        </p:nvPicPr>
        <p:blipFill>
          <a:blip r:embed="rId1"/>
          <a:stretch>
            <a:fillRect/>
          </a:stretch>
        </p:blipFill>
        <p:spPr>
          <a:xfrm>
            <a:off x="4612640" y="2367915"/>
            <a:ext cx="5634355" cy="4394200"/>
          </a:xfrm>
          <a:prstGeom prst="rect">
            <a:avLst/>
          </a:prstGeom>
          <a:noFill/>
          <a:ln w="9525">
            <a:noFill/>
          </a:ln>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5457"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
        <p:nvSpPr>
          <p:cNvPr id="275458" name="内容占位符 2"/>
          <p:cNvSpPr>
            <a:spLocks noGrp="1"/>
          </p:cNvSpPr>
          <p:nvPr>
            <p:ph idx="1"/>
          </p:nvPr>
        </p:nvSpPr>
        <p:spPr>
          <a:xfrm>
            <a:off x="838200" y="1321435"/>
            <a:ext cx="11322685" cy="4639945"/>
          </a:xfrm>
        </p:spPr>
        <p:txBody>
          <a:bodyPr anchor="t"/>
          <a:p>
            <a:pPr marL="0" indent="0" defTabSz="914400">
              <a:buFont typeface="Wingdings" panose="05000000000000000000" charset="0"/>
              <a:buNone/>
            </a:pPr>
            <a:r>
              <a:rPr lang="zh-CN" altLang="en-US" sz="2400" kern="1200" baseline="0">
                <a:latin typeface="+mn-lt"/>
                <a:ea typeface="+mn-ea"/>
                <a:cs typeface="+mn-cs"/>
              </a:rPr>
              <a:t>（</a:t>
            </a:r>
            <a:r>
              <a:rPr lang="en-US" altLang="en-US" sz="2400" kern="1200" baseline="0">
                <a:latin typeface="+mn-lt"/>
                <a:ea typeface="+mn-ea"/>
                <a:cs typeface="+mn-cs"/>
              </a:rPr>
              <a:t>23</a:t>
            </a:r>
            <a:r>
              <a:rPr lang="zh-CN" altLang="en-US" sz="2400" kern="1200" baseline="0">
                <a:latin typeface="+mn-lt"/>
                <a:ea typeface="+mn-ea"/>
                <a:cs typeface="+mn-cs"/>
              </a:rPr>
              <a:t>）文件读写</a:t>
            </a:r>
            <a:endParaRPr lang="zh-CN" altLang="en-US" sz="2400" kern="1200" baseline="0">
              <a:latin typeface="+mn-lt"/>
              <a:ea typeface="+mn-ea"/>
              <a:cs typeface="+mn-cs"/>
            </a:endParaRPr>
          </a:p>
          <a:p>
            <a:pPr marL="0" indent="0" defTabSz="914400">
              <a:spcBef>
                <a:spcPts val="600"/>
              </a:spcBef>
              <a:spcAft>
                <a:spcPts val="1200"/>
              </a:spcAft>
              <a:buFont typeface="Wingdings" panose="05000000000000000000" charset="0"/>
              <a:buNone/>
            </a:pPr>
            <a:endParaRPr lang="zh-CN" altLang="en-US" sz="1800" kern="1200" baseline="0">
              <a:latin typeface="+mn-lt"/>
              <a:ea typeface="+mn-ea"/>
              <a:cs typeface="+mn-cs"/>
            </a:endParaRPr>
          </a:p>
          <a:p>
            <a:pPr marL="0" indent="0" defTabSz="914400">
              <a:spcBef>
                <a:spcPts val="600"/>
              </a:spcBef>
              <a:spcAft>
                <a:spcPts val="1200"/>
              </a:spcAft>
              <a:buFont typeface="Wingdings" panose="05000000000000000000" charset="0"/>
              <a:buNone/>
            </a:pPr>
            <a:r>
              <a:rPr lang="zh-CN" altLang="en-US" sz="2000" kern="1200" baseline="0">
                <a:latin typeface="Consolas" panose="020B0609020204030204" charset="0"/>
                <a:ea typeface="+mn-ea"/>
                <a:cs typeface="+mn-cs"/>
              </a:rPr>
              <a:t>&gt;&gt;&gt; df.to_excel('d:\\test.xlsx', sheet_name='dfg')  # 将数据保存为Excel文件</a:t>
            </a:r>
            <a:endParaRPr lang="zh-CN" altLang="en-US" sz="2000" kern="1200" baseline="0">
              <a:latin typeface="Consolas" panose="020B0609020204030204" charset="0"/>
              <a:ea typeface="+mn-ea"/>
              <a:cs typeface="+mn-cs"/>
            </a:endParaRPr>
          </a:p>
          <a:p>
            <a:pPr marL="0" indent="0" defTabSz="914400">
              <a:spcBef>
                <a:spcPts val="600"/>
              </a:spcBef>
              <a:spcAft>
                <a:spcPts val="1200"/>
              </a:spcAft>
              <a:buFont typeface="Wingdings" panose="05000000000000000000" charset="0"/>
              <a:buNone/>
            </a:pPr>
            <a:r>
              <a:rPr lang="zh-CN" altLang="en-US" sz="1800" kern="1200" baseline="0">
                <a:latin typeface="Consolas" panose="020B0609020204030204" charset="0"/>
                <a:ea typeface="+mn-ea"/>
                <a:cs typeface="+mn-cs"/>
              </a:rPr>
              <a:t>&gt;&gt;&gt; df = pd.read_excel('d:\\test.xlsx', 'dfg', index_col=None, na_values=['NA'])</a:t>
            </a:r>
            <a:endParaRPr lang="zh-CN" altLang="en-US" sz="1800" kern="1200" baseline="0">
              <a:latin typeface="Consolas" panose="020B0609020204030204" charset="0"/>
              <a:ea typeface="+mn-ea"/>
              <a:cs typeface="+mn-cs"/>
            </a:endParaRPr>
          </a:p>
          <a:p>
            <a:pPr marL="0" indent="0" defTabSz="914400">
              <a:spcBef>
                <a:spcPts val="600"/>
              </a:spcBef>
              <a:spcAft>
                <a:spcPts val="1200"/>
              </a:spcAft>
              <a:buFont typeface="Wingdings" panose="05000000000000000000" charset="0"/>
              <a:buNone/>
            </a:pPr>
            <a:r>
              <a:rPr lang="zh-CN" altLang="en-US" sz="2000" kern="1200" baseline="0">
                <a:latin typeface="Consolas" panose="020B0609020204030204" charset="0"/>
                <a:ea typeface="+mn-ea"/>
                <a:cs typeface="+mn-cs"/>
              </a:rPr>
              <a:t>&gt;&gt;&gt; df.to_csv('d:\\test.csv')                       # 将数据保存为csv文件</a:t>
            </a:r>
            <a:endParaRPr lang="zh-CN" altLang="en-US" sz="2000" kern="1200" baseline="0">
              <a:latin typeface="Consolas" panose="020B0609020204030204" charset="0"/>
              <a:ea typeface="+mn-ea"/>
              <a:cs typeface="+mn-cs"/>
            </a:endParaRPr>
          </a:p>
          <a:p>
            <a:pPr marL="0" indent="0" defTabSz="914400">
              <a:spcBef>
                <a:spcPts val="600"/>
              </a:spcBef>
              <a:spcAft>
                <a:spcPts val="1200"/>
              </a:spcAft>
              <a:buFont typeface="Wingdings" panose="05000000000000000000" charset="0"/>
              <a:buNone/>
            </a:pPr>
            <a:r>
              <a:rPr lang="zh-CN" altLang="en-US" sz="2000" kern="1200" baseline="0">
                <a:latin typeface="Consolas" panose="020B0609020204030204" charset="0"/>
                <a:ea typeface="+mn-ea"/>
                <a:cs typeface="+mn-cs"/>
              </a:rPr>
              <a:t>&gt;&gt;&gt; df = pd.read_csv('d:\\test.csv')                # 读取csv文件中的数据</a:t>
            </a:r>
            <a:endParaRPr lang="zh-CN" altLang="en-US" sz="2000" kern="1200" baseline="0">
              <a:latin typeface="Consolas" panose="020B0609020204030204" charset="0"/>
              <a:ea typeface="+mn-ea"/>
              <a:cs typeface="+mn-cs"/>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81" name="内容占位符 2"/>
          <p:cNvSpPr>
            <a:spLocks noGrp="1"/>
          </p:cNvSpPr>
          <p:nvPr>
            <p:ph idx="1"/>
          </p:nvPr>
        </p:nvSpPr>
        <p:spPr/>
        <p:txBody>
          <a:bodyPr anchor="t"/>
          <a:p>
            <a:pPr defTabSz="914400">
              <a:lnSpc>
                <a:spcPct val="150000"/>
              </a:lnSpc>
              <a:spcBef>
                <a:spcPct val="0"/>
              </a:spcBef>
              <a:buFont typeface="Arial" panose="020B0604020202020204" pitchFamily="34" charset="0"/>
              <a:buChar char="•"/>
            </a:pPr>
            <a:r>
              <a:rPr lang="zh-CN" altLang="en-US" sz="2400" b="1" kern="1200" baseline="0">
                <a:latin typeface="+mn-lt"/>
                <a:ea typeface="+mn-ea"/>
                <a:cs typeface="+mn-cs"/>
              </a:rPr>
              <a:t>问题解决：</a:t>
            </a:r>
            <a:r>
              <a:rPr lang="zh-CN" altLang="en-US" sz="2400" kern="1200" baseline="0">
                <a:latin typeface="+mn-lt"/>
                <a:ea typeface="+mn-ea"/>
                <a:cs typeface="+mn-cs"/>
              </a:rPr>
              <a:t>假设有个Excel 2007文件“电影导演演员.xlsx”，其中有三列分别为电影名称、导演和演员列表（同一个电影可能会有多个演员，每个演员姓名之间使用逗号分隔），要求统计每个演员的参演电影数量，并统计最受欢迎的前</a:t>
            </a:r>
            <a:r>
              <a:rPr lang="en-US" altLang="zh-CN" sz="2400" kern="1200" baseline="0">
                <a:latin typeface="+mn-lt"/>
                <a:ea typeface="+mn-ea"/>
                <a:cs typeface="+mn-cs"/>
              </a:rPr>
              <a:t>3</a:t>
            </a:r>
            <a:r>
              <a:rPr lang="zh-CN" altLang="en-US" sz="2400" kern="1200" baseline="0">
                <a:latin typeface="+mn-lt"/>
                <a:ea typeface="+mn-ea"/>
                <a:cs typeface="+mn-cs"/>
              </a:rPr>
              <a:t>个演员。</a:t>
            </a:r>
            <a:endParaRPr lang="zh-CN" altLang="en-US" sz="2400" kern="1200" baseline="0">
              <a:latin typeface="+mn-lt"/>
              <a:ea typeface="+mn-ea"/>
              <a:cs typeface="+mn-cs"/>
            </a:endParaRPr>
          </a:p>
        </p:txBody>
      </p:sp>
      <p:sp>
        <p:nvSpPr>
          <p:cNvPr id="27648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7505"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pic>
        <p:nvPicPr>
          <p:cNvPr id="277506" name="图片 2"/>
          <p:cNvPicPr>
            <a:picLocks noChangeAspect="1"/>
          </p:cNvPicPr>
          <p:nvPr/>
        </p:nvPicPr>
        <p:blipFill>
          <a:blip r:embed="rId1"/>
          <a:stretch>
            <a:fillRect/>
          </a:stretch>
        </p:blipFill>
        <p:spPr>
          <a:xfrm>
            <a:off x="1265555" y="1218565"/>
            <a:ext cx="5941060" cy="5285105"/>
          </a:xfrm>
          <a:prstGeom prst="rect">
            <a:avLst/>
          </a:prstGeom>
          <a:noFill/>
          <a:ln w="9525">
            <a:noFill/>
          </a:ln>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8529" name="内容占位符 2"/>
          <p:cNvSpPr>
            <a:spLocks noGrp="1"/>
          </p:cNvSpPr>
          <p:nvPr>
            <p:ph idx="1"/>
          </p:nvPr>
        </p:nvSpPr>
        <p:spPr>
          <a:xfrm>
            <a:off x="881698" y="1233488"/>
            <a:ext cx="8229600" cy="4525962"/>
          </a:xfrm>
        </p:spPr>
        <p:txBody>
          <a:bodyPr anchor="t">
            <a:noAutofit/>
          </a:bodyPr>
          <a:p>
            <a:pPr marL="0" indent="0" defTabSz="914400" fontAlgn="auto">
              <a:lnSpc>
                <a:spcPct val="100000"/>
              </a:lnSpc>
              <a:spcBef>
                <a:spcPts val="0"/>
              </a:spcBef>
              <a:buFont typeface="Wingdings" panose="05000000000000000000" charset="0"/>
              <a:buNone/>
            </a:pPr>
            <a:r>
              <a:rPr lang="zh-CN" altLang="en-US" sz="1600" kern="1200" baseline="0">
                <a:latin typeface="Consolas" panose="020B0609020204030204" charset="0"/>
                <a:ea typeface="+mn-ea"/>
                <a:cs typeface="+mn-cs"/>
              </a:rPr>
              <a:t>&gt;&gt;&gt; import pandas as pd</a:t>
            </a:r>
            <a:endParaRPr lang="zh-CN" altLang="en-US" sz="16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600" kern="1200" baseline="0">
                <a:latin typeface="Consolas" panose="020B0609020204030204" charset="0"/>
                <a:ea typeface="+mn-ea"/>
                <a:cs typeface="+mn-cs"/>
              </a:rPr>
              <a:t>&gt;&gt;&gt; df = pd.read_excel('电影导演演员.xlsx')</a:t>
            </a:r>
            <a:endParaRPr lang="zh-CN" altLang="en-US" sz="16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600" kern="1200" baseline="0">
                <a:latin typeface="Consolas" panose="020B0609020204030204" charset="0"/>
                <a:ea typeface="+mn-ea"/>
                <a:cs typeface="+mn-cs"/>
              </a:rPr>
              <a:t>&gt;&gt;&gt; df</a:t>
            </a:r>
            <a:endParaRPr lang="zh-CN" altLang="en-US" sz="16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    电影名称   导演                  演员</a:t>
            </a:r>
            <a:endParaRPr lang="zh-CN" altLang="en-US" sz="16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0    电影1  导演1     演员1，演员2，演员3，演员4</a:t>
            </a:r>
            <a:endParaRPr lang="zh-CN" altLang="en-US" sz="16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1    电影2  导演2     演员3，演员2，演员4，演员5</a:t>
            </a:r>
            <a:endParaRPr lang="zh-CN" altLang="en-US" sz="16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2    电影3  导演3     演员1，演员5，演员3，演员6</a:t>
            </a:r>
            <a:endParaRPr lang="zh-CN" altLang="en-US" sz="16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3    电影4  导演1     演员1，演员4，演员3，演员7</a:t>
            </a:r>
            <a:endParaRPr lang="zh-CN" altLang="en-US" sz="16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4    电影5  导演2     演员1，演员2，演员3，演员8</a:t>
            </a:r>
            <a:endParaRPr lang="zh-CN" altLang="en-US" sz="16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5    电影6  导演3     演员5，演员7，演员3，演员9</a:t>
            </a:r>
            <a:endParaRPr lang="zh-CN" altLang="en-US" sz="16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6    电影7  导演4     演员1，演员4，演员6，演员7</a:t>
            </a:r>
            <a:endParaRPr lang="zh-CN" altLang="en-US" sz="16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7    电影8  导演1     演员1，演员4，演员3，演员8</a:t>
            </a:r>
            <a:endParaRPr lang="zh-CN" altLang="en-US" sz="16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8    电影9  导演2     演员5，演员4，演员3，演员9</a:t>
            </a:r>
            <a:endParaRPr lang="zh-CN" altLang="en-US" sz="16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9   电影10  导演3    演员1，演员4，演员5，演员10</a:t>
            </a:r>
            <a:endParaRPr lang="zh-CN" altLang="en-US" sz="16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10  电影11  导演1    演员1，演员4，演员3，演员11</a:t>
            </a:r>
            <a:endParaRPr lang="zh-CN" altLang="en-US" sz="16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11  电影12  导演2    演员7，演员4，演员9，演员12</a:t>
            </a:r>
            <a:endParaRPr lang="zh-CN" altLang="en-US" sz="16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12  电影13  导演3    演员1，演员7，演员3，演员13</a:t>
            </a:r>
            <a:endParaRPr lang="zh-CN" altLang="en-US" sz="16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13  电影14  导演4   演员10，演员4，演员9，演员14</a:t>
            </a:r>
            <a:endParaRPr lang="zh-CN" altLang="en-US" sz="16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14  电影15  导演5   演员1，演员8，演员11，演员15</a:t>
            </a:r>
            <a:endParaRPr lang="zh-CN" altLang="en-US" sz="16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15  电影16  导演6  演员14，演员4，演员13，演员16</a:t>
            </a:r>
            <a:endParaRPr lang="zh-CN" altLang="en-US" sz="16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16  电影17  导演7         演员3，演员4，演员9</a:t>
            </a:r>
            <a:endParaRPr lang="zh-CN" altLang="en-US" sz="16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17  电影18  导演8        演员3，演员4，演员10</a:t>
            </a:r>
            <a:endParaRPr lang="zh-CN" altLang="en-US" sz="1600" kern="1200" baseline="0">
              <a:solidFill>
                <a:srgbClr val="00B0F0"/>
              </a:solidFill>
              <a:latin typeface="Consolas" panose="020B0609020204030204" charset="0"/>
              <a:ea typeface="+mn-ea"/>
              <a:cs typeface="+mn-cs"/>
            </a:endParaRPr>
          </a:p>
        </p:txBody>
      </p:sp>
      <p:sp>
        <p:nvSpPr>
          <p:cNvPr id="27853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9553" name="内容占位符 2"/>
          <p:cNvSpPr>
            <a:spLocks noGrp="1"/>
          </p:cNvSpPr>
          <p:nvPr>
            <p:ph idx="1"/>
          </p:nvPr>
        </p:nvSpPr>
        <p:spPr/>
        <p:txBody>
          <a:bodyPr anchor="t"/>
          <a:p>
            <a:pPr marL="0" indent="0" defTabSz="914400">
              <a:buFont typeface="Wingdings" panose="05000000000000000000" charset="0"/>
              <a:buNone/>
            </a:pPr>
            <a:r>
              <a:rPr lang="zh-CN" altLang="en-US" sz="2000" kern="1200" baseline="0">
                <a:latin typeface="Consolas" panose="020B0609020204030204" charset="0"/>
                <a:ea typeface="+mn-ea"/>
                <a:cs typeface="+mn-cs"/>
              </a:rPr>
              <a:t>&gt;&gt;&gt; pairs = []</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for i in range(len(df)):</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actors = df.at[i, '演员'].split('，')</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for actor in actors:</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a:latin typeface="Consolas" panose="020B0609020204030204" charset="0"/>
                <a:sym typeface="+mn-ea"/>
              </a:rPr>
              <a:t>        </a:t>
            </a:r>
            <a:r>
              <a:rPr lang="zh-CN" altLang="en-US" sz="2000" kern="1200" baseline="0">
                <a:latin typeface="Consolas" panose="020B0609020204030204" charset="0"/>
                <a:ea typeface="+mn-ea"/>
                <a:cs typeface="+mn-cs"/>
              </a:rPr>
              <a:t>pair = (actor, df.at[i, '电影名称'])</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a:latin typeface="Consolas" panose="020B0609020204030204" charset="0"/>
                <a:sym typeface="+mn-ea"/>
              </a:rPr>
              <a:t>        </a:t>
            </a:r>
            <a:r>
              <a:rPr lang="zh-CN" altLang="en-US" sz="2000" kern="1200" baseline="0">
                <a:latin typeface="Consolas" panose="020B0609020204030204" charset="0"/>
                <a:ea typeface="+mn-ea"/>
                <a:cs typeface="+mn-cs"/>
              </a:rPr>
              <a:t>pairs.append(pair)</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pairs = sorted(pairs, key=lambda item:int(item[0][2:]))</a:t>
            </a:r>
            <a:endParaRPr lang="zh-CN" altLang="en-US" sz="2000" kern="1200" baseline="0">
              <a:latin typeface="Consolas" panose="020B0609020204030204" charset="0"/>
              <a:ea typeface="+mn-ea"/>
              <a:cs typeface="+mn-cs"/>
            </a:endParaRPr>
          </a:p>
        </p:txBody>
      </p:sp>
      <p:sp>
        <p:nvSpPr>
          <p:cNvPr id="27955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0577" name="内容占位符 2"/>
          <p:cNvSpPr>
            <a:spLocks noGrp="1"/>
          </p:cNvSpPr>
          <p:nvPr>
            <p:ph idx="1"/>
          </p:nvPr>
        </p:nvSpPr>
        <p:spPr/>
        <p:txBody>
          <a:bodyPr anchor="t"/>
          <a:p>
            <a:pPr marL="0" indent="0" defTabSz="914400">
              <a:buFont typeface="Wingdings" panose="05000000000000000000" charset="0"/>
              <a:buNone/>
            </a:pPr>
            <a:r>
              <a:rPr lang="zh-CN" altLang="en-US" sz="2000" kern="1200" baseline="0">
                <a:latin typeface="+mn-lt"/>
                <a:ea typeface="+mn-ea"/>
                <a:cs typeface="+mn-cs"/>
              </a:rPr>
              <a:t>&gt;&gt;&gt; pairs</a:t>
            </a:r>
            <a:endParaRPr lang="zh-CN" altLang="en-US" sz="2000" kern="1200" baseline="0">
              <a:latin typeface="+mn-lt"/>
              <a:ea typeface="+mn-ea"/>
              <a:cs typeface="+mn-cs"/>
            </a:endParaRPr>
          </a:p>
          <a:p>
            <a:pPr marL="0" indent="0" defTabSz="914400">
              <a:buFont typeface="Wingdings" panose="05000000000000000000" charset="0"/>
              <a:buNone/>
            </a:pPr>
            <a:r>
              <a:rPr lang="zh-CN" altLang="en-US" sz="2000" kern="1200" baseline="0">
                <a:solidFill>
                  <a:srgbClr val="00B0F0"/>
                </a:solidFill>
                <a:latin typeface="+mn-lt"/>
                <a:ea typeface="+mn-ea"/>
                <a:cs typeface="+mn-cs"/>
              </a:rPr>
              <a:t>[('演员1', '电影1'), ('演员1', '电影3'), ('演员1', '电影4'), ('演员1', '电影5'), ('演员1', '电影7'), ('演员1', '电影8'), ('演员1', '电影10'), ('演员1', '电影11'), ('演员1', '电影13'), ('演员1', '电影15'), ('演员2', '电影1'), ('演员2', '电影2'), ('演员2', '电影5'), ('演员3', '电影1'), ('演员3', '电影2'), ('演员3', '电影3'), ('演员3', '电影4'), ('演员3', '电影5'), ('演员3', '电影6'), ('演员3', '电影8'), ('演员3', '电影9'), ('演员3', '电影11'), ('演员3', '电影13'), ('演员3', '电影17'), ('演员3', '电影18'), ('演员4', '电影1'), ('演员4', '电影2'), ('演员4', '电影4'), ('演员4', '电影7'), ('演员4', '电影8'), ('演员4', '电影9'), ('演员4', '电影10'), ('演员4', '电影11'), ('演员4', '电影12'), ('演员4', '电影14'), ('演员4', '电影16'), ('演员4', '电影17'), ('演员4', '电影18'), ('演员5', '电影2'), ('演员5', '电影3'), ('演员5', '电影6'), ('演员5', '电影9'), ('演员5', '电影10'), ('演员6', '电影3'), ('演员6', '电影7'), ('演员7', '电影4'), ('演员7', '电影6'), ('演员7', '电影7'), ('演员7', '电影12'), ('演员7', '电影13'), ('演员8', '电影5'), ('演员8', '电影8'), ('演员8', '电影15'), ('演员9', '电影6'), ('演员9', '电影9'), ('演员9', '电影12'), ('演员9', '电影14'), ('演员9', '电影17'), ('演员10', '电影10'), ('演员10', '电影14'), ('演员10', '电影18'), ('演员11', '电影11'), ('演员11', '电影15'), ('演员12', '电影12'), ('演员13', '电影13'), ('演员13', '电影16'), ('演员14', '电影14'), ('演员14', '电影16'), ('演员15', '电影15'), ('演员16', '电影16')]</a:t>
            </a:r>
            <a:endParaRPr lang="zh-CN" altLang="en-US" sz="2000" kern="1200" baseline="0">
              <a:solidFill>
                <a:srgbClr val="00B0F0"/>
              </a:solidFill>
              <a:latin typeface="+mn-lt"/>
              <a:ea typeface="+mn-ea"/>
              <a:cs typeface="+mn-cs"/>
            </a:endParaRPr>
          </a:p>
        </p:txBody>
      </p:sp>
      <p:sp>
        <p:nvSpPr>
          <p:cNvPr id="28057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1601" name="内容占位符 2"/>
          <p:cNvSpPr>
            <a:spLocks noGrp="1"/>
          </p:cNvSpPr>
          <p:nvPr>
            <p:ph idx="1"/>
          </p:nvPr>
        </p:nvSpPr>
        <p:spPr/>
        <p:txBody>
          <a:bodyPr anchor="t"/>
          <a:p>
            <a:pPr marL="0" indent="0" defTabSz="914400">
              <a:buFont typeface="Wingdings" panose="05000000000000000000" charset="0"/>
              <a:buNone/>
            </a:pPr>
            <a:r>
              <a:rPr lang="zh-CN" altLang="en-US" sz="2000" kern="1200" baseline="0">
                <a:latin typeface="Consolas" panose="020B0609020204030204" charset="0"/>
                <a:ea typeface="+mn-ea"/>
                <a:cs typeface="+mn-cs"/>
              </a:rPr>
              <a:t>&gt;&gt;&gt; index = [item[0] for item in pairs]</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 = [item[1] for item in pairs]</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df1 = pd.DataFrame({'演员':index, '电影名称':data})</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result = df1.groupby('演员', as_index=False).count()</a:t>
            </a:r>
            <a:endParaRPr lang="zh-CN" altLang="en-US" sz="2000" kern="1200" baseline="0">
              <a:latin typeface="Consolas" panose="020B0609020204030204" charset="0"/>
              <a:ea typeface="+mn-ea"/>
              <a:cs typeface="+mn-cs"/>
            </a:endParaRPr>
          </a:p>
        </p:txBody>
      </p:sp>
      <p:sp>
        <p:nvSpPr>
          <p:cNvPr id="28160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2625" name="内容占位符 2"/>
          <p:cNvSpPr>
            <a:spLocks noGrp="1"/>
          </p:cNvSpPr>
          <p:nvPr>
            <p:ph idx="1"/>
          </p:nvPr>
        </p:nvSpPr>
        <p:spPr/>
        <p:txBody>
          <a:bodyPr anchor="t">
            <a:noAutofit/>
          </a:bodyPr>
          <a:p>
            <a:pPr marL="0" indent="0" defTabSz="914400" fontAlgn="auto">
              <a:lnSpc>
                <a:spcPct val="100000"/>
              </a:lnSpc>
              <a:spcBef>
                <a:spcPts val="0"/>
              </a:spcBef>
              <a:buFont typeface="Wingdings" panose="05000000000000000000" charset="0"/>
              <a:buNone/>
            </a:pPr>
            <a:r>
              <a:rPr lang="zh-CN" altLang="en-US" sz="1800" kern="1200" baseline="0">
                <a:latin typeface="Consolas" panose="020B0609020204030204" charset="0"/>
                <a:ea typeface="+mn-ea"/>
                <a:cs typeface="+mn-cs"/>
              </a:rPr>
              <a:t>&gt;&gt;&gt; result</a:t>
            </a:r>
            <a:endParaRPr lang="zh-CN"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      演员  电影名称</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0    演员1    10</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   演员10     3</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2   演员11     2</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3   演员12     1</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4   演员13     2</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5   演员14     2</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6   演员15     1</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7   演员16     1</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8    演员2     3</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9    演员3    12</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10   演员4    13</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11   演员5     5</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12   演员6     2</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13   演员7     5</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14   演员8     3</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15   演员9     5</a:t>
            </a:r>
            <a:endParaRPr lang="zh-CN" altLang="en-US" sz="1800" kern="1200" baseline="0">
              <a:solidFill>
                <a:srgbClr val="00B0F0"/>
              </a:solidFill>
              <a:latin typeface="Consolas" panose="020B0609020204030204" charset="0"/>
              <a:ea typeface="+mn-ea"/>
              <a:cs typeface="+mn-cs"/>
            </a:endParaRPr>
          </a:p>
        </p:txBody>
      </p:sp>
      <p:sp>
        <p:nvSpPr>
          <p:cNvPr id="28262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3649" name="内容占位符 2"/>
          <p:cNvSpPr>
            <a:spLocks noGrp="1"/>
          </p:cNvSpPr>
          <p:nvPr>
            <p:ph idx="1"/>
          </p:nvPr>
        </p:nvSpPr>
        <p:spPr/>
        <p:txBody>
          <a:bodyPr anchor="t">
            <a:noAutofit/>
          </a:bodyPr>
          <a:p>
            <a:pPr marL="0" indent="0" defTabSz="914400" fontAlgn="auto">
              <a:lnSpc>
                <a:spcPct val="100000"/>
              </a:lnSpc>
              <a:spcBef>
                <a:spcPts val="0"/>
              </a:spcBef>
              <a:buFont typeface="Wingdings" panose="05000000000000000000" charset="0"/>
              <a:buNone/>
            </a:pPr>
            <a:r>
              <a:rPr lang="zh-CN" altLang="en-US" sz="1800" kern="1200" baseline="0">
                <a:latin typeface="Consolas" panose="020B0609020204030204" charset="0"/>
                <a:ea typeface="+mn-ea"/>
                <a:cs typeface="+mn-cs"/>
              </a:rPr>
              <a:t>&gt;&gt;&gt; result.columns = ['演员', '参演电影数量']</a:t>
            </a:r>
            <a:endParaRPr lang="zh-CN"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latin typeface="Consolas" panose="020B0609020204030204" charset="0"/>
                <a:ea typeface="+mn-ea"/>
                <a:cs typeface="+mn-cs"/>
              </a:rPr>
              <a:t>&gt;&gt;&gt; result</a:t>
            </a:r>
            <a:endParaRPr lang="zh-CN"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      演员  参演电影数量</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0    演员1      10</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   演员10       3</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2   演员11       2</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3   演员12       1</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4   演员13       2</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5   演员14       2</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6   演员15       1</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7   演员16       1</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8    演员2       3</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9    演员3      12</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10   演员4      13</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11   演员5       5</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12   演员6       2</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13   演员7       5</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14   演员8       3</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15   演员9       5</a:t>
            </a:r>
            <a:endParaRPr lang="zh-CN" altLang="en-US" sz="1800" kern="1200" baseline="0">
              <a:solidFill>
                <a:srgbClr val="00B0F0"/>
              </a:solidFill>
              <a:latin typeface="Consolas" panose="020B0609020204030204" charset="0"/>
              <a:ea typeface="+mn-ea"/>
              <a:cs typeface="+mn-cs"/>
            </a:endParaRPr>
          </a:p>
        </p:txBody>
      </p:sp>
      <p:sp>
        <p:nvSpPr>
          <p:cNvPr id="28365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内容占位符 2"/>
          <p:cNvSpPr>
            <a:spLocks noGrp="1"/>
          </p:cNvSpPr>
          <p:nvPr>
            <p:ph idx="1"/>
          </p:nvPr>
        </p:nvSpPr>
        <p:spPr/>
        <p:txBody>
          <a:bodyPr anchor="t"/>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np.diag([1,2,3])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对角矩阵</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array([[1, 0, 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 2, 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 0, 3]])</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np.diag([1,2,3,4])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对角矩阵</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array([[1, 0, 0, 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 2, 0, 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 0, 3, 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 0, 0, 4]])</a:t>
            </a:r>
            <a:endParaRPr lang="zh-CN" altLang="en-US" sz="2000" kern="1200" baseline="0">
              <a:latin typeface="Consolas" panose="020B0609020204030204" charset="0"/>
              <a:ea typeface="+mn-ea"/>
              <a:cs typeface="+mn-cs"/>
            </a:endParaRPr>
          </a:p>
        </p:txBody>
      </p:sp>
      <p:sp>
        <p:nvSpPr>
          <p:cNvPr id="2048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4673" name="内容占位符 2"/>
          <p:cNvSpPr>
            <a:spLocks noGrp="1"/>
          </p:cNvSpPr>
          <p:nvPr>
            <p:ph idx="1"/>
          </p:nvPr>
        </p:nvSpPr>
        <p:spPr/>
        <p:txBody>
          <a:bodyPr anchor="t">
            <a:noAutofit/>
          </a:bodyPr>
          <a:p>
            <a:pPr marL="0" indent="0" defTabSz="914400" fontAlgn="auto">
              <a:lnSpc>
                <a:spcPct val="100000"/>
              </a:lnSpc>
              <a:spcBef>
                <a:spcPts val="0"/>
              </a:spcBef>
              <a:buFont typeface="Wingdings" panose="05000000000000000000" charset="0"/>
              <a:buNone/>
            </a:pPr>
            <a:r>
              <a:rPr lang="zh-CN" altLang="en-US" sz="1800" kern="1200" baseline="0">
                <a:latin typeface="Consolas" panose="020B0609020204030204" charset="0"/>
                <a:ea typeface="+mn-ea"/>
                <a:cs typeface="+mn-cs"/>
              </a:rPr>
              <a:t>&gt;&gt;&gt; result.sort_values('参演电影数量')</a:t>
            </a:r>
            <a:endParaRPr lang="zh-CN"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      演员  参演电影数量</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3   演员12       1</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6   演员15       1</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7   演员16       1</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2   演员11       2</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4   演员13       2</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5   演员14       2</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12   演员6       2</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   演员10       3</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8    演员2       3</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14   演员8       3</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11   演员5       5</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13   演员7       5</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15   演员9       5</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0    演员1      10</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9    演员3      12</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10   演员4      13</a:t>
            </a:r>
            <a:endParaRPr lang="zh-CN" altLang="en-US" sz="1800" kern="1200" baseline="0">
              <a:solidFill>
                <a:srgbClr val="00B0F0"/>
              </a:solidFill>
              <a:latin typeface="Consolas" panose="020B0609020204030204" charset="0"/>
              <a:ea typeface="+mn-ea"/>
              <a:cs typeface="+mn-cs"/>
            </a:endParaRPr>
          </a:p>
        </p:txBody>
      </p:sp>
      <p:sp>
        <p:nvSpPr>
          <p:cNvPr id="28467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5697" name="内容占位符 2"/>
          <p:cNvSpPr>
            <a:spLocks noGrp="1"/>
          </p:cNvSpPr>
          <p:nvPr>
            <p:ph idx="1"/>
          </p:nvPr>
        </p:nvSpPr>
        <p:spPr/>
        <p:txBody>
          <a:bodyPr anchor="t"/>
          <a:p>
            <a:pPr marL="0" indent="0" defTabSz="914400">
              <a:buFont typeface="Wingdings" panose="05000000000000000000" charset="0"/>
              <a:buNone/>
            </a:pPr>
            <a:r>
              <a:rPr lang="zh-CN" altLang="en-US" sz="2000" kern="1200" baseline="0">
                <a:latin typeface="Consolas" panose="020B0609020204030204" charset="0"/>
                <a:ea typeface="+mn-ea"/>
                <a:cs typeface="+mn-cs"/>
              </a:rPr>
              <a:t>&gt;&gt;&gt; result.nlargest(3, '参演电影数量')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参演电影数量最多的</a:t>
            </a:r>
            <a:r>
              <a:rPr lang="en-US" altLang="zh-CN" sz="2000" kern="1200" baseline="0">
                <a:latin typeface="Consolas" panose="020B0609020204030204" charset="0"/>
                <a:ea typeface="+mn-ea"/>
                <a:cs typeface="+mn-cs"/>
              </a:rPr>
              <a:t>3</a:t>
            </a:r>
            <a:r>
              <a:rPr lang="zh-CN" altLang="en-US" sz="2000" kern="1200" baseline="0">
                <a:latin typeface="Consolas" panose="020B0609020204030204" charset="0"/>
                <a:ea typeface="+mn-ea"/>
                <a:cs typeface="+mn-cs"/>
              </a:rPr>
              <a:t>个演员</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演员  参演电影数量</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10  演员4      13</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9   演员3      12</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演员1      10</a:t>
            </a:r>
            <a:endParaRPr lang="zh-CN" altLang="en-US" sz="2000" kern="1200" baseline="0">
              <a:solidFill>
                <a:srgbClr val="00B0F0"/>
              </a:solidFill>
              <a:latin typeface="Consolas" panose="020B0609020204030204" charset="0"/>
              <a:ea typeface="+mn-ea"/>
              <a:cs typeface="+mn-cs"/>
            </a:endParaRPr>
          </a:p>
        </p:txBody>
      </p:sp>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21" name="Content Placeholder 2"/>
          <p:cNvSpPr>
            <a:spLocks noGrp="1"/>
          </p:cNvSpPr>
          <p:nvPr>
            <p:ph idx="1"/>
          </p:nvPr>
        </p:nvSpPr>
        <p:spPr/>
        <p:txBody>
          <a:bodyPr anchor="t"/>
          <a:p>
            <a:pPr defTabSz="914400">
              <a:lnSpc>
                <a:spcPct val="150000"/>
              </a:lnSpc>
              <a:spcBef>
                <a:spcPct val="0"/>
              </a:spcBef>
              <a:buFont typeface="Arial" panose="020B0604020202020204" pitchFamily="34" charset="0"/>
              <a:buChar char="•"/>
            </a:pPr>
            <a:r>
              <a:rPr lang="zh-CN" altLang="en-US" sz="2400" b="1" kern="1200" baseline="0">
                <a:latin typeface="+mn-lt"/>
                <a:ea typeface="+mn-ea"/>
                <a:cs typeface="+mn-cs"/>
              </a:rPr>
              <a:t>问题解决：</a:t>
            </a:r>
            <a:r>
              <a:rPr lang="zh-CN" altLang="en-US" sz="2400" kern="1200" baseline="0">
                <a:latin typeface="+mn-lt"/>
                <a:ea typeface="+mn-ea"/>
                <a:cs typeface="+mn-cs"/>
              </a:rPr>
              <a:t>运行下面的程序，在当前文件夹中生成饭店营业额模拟数据文件data.csv。</a:t>
            </a:r>
            <a:endParaRPr lang="zh-CN" altLang="en-US" sz="2000" kern="1200" baseline="0">
              <a:latin typeface="+mn-lt"/>
              <a:ea typeface="+mn-ea"/>
              <a:cs typeface="+mn-cs"/>
            </a:endParaRPr>
          </a:p>
        </p:txBody>
      </p:sp>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7745" name="Content Placeholder 2"/>
          <p:cNvSpPr>
            <a:spLocks noGrp="1"/>
          </p:cNvSpPr>
          <p:nvPr>
            <p:ph idx="1"/>
          </p:nvPr>
        </p:nvSpPr>
        <p:spPr>
          <a:xfrm>
            <a:off x="838200" y="1321435"/>
            <a:ext cx="10515600" cy="5180965"/>
          </a:xfrm>
        </p:spPr>
        <p:txBody>
          <a:bodyPr anchor="t">
            <a:noAutofit/>
          </a:bodyPr>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import csv</a:t>
            </a:r>
            <a:endParaRPr lang="en-US" altLang="zh-CN"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import random</a:t>
            </a:r>
            <a:endParaRPr lang="en-US" altLang="zh-CN"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import datetime</a:t>
            </a:r>
            <a:endParaRPr lang="en-US" altLang="zh-CN"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endParaRPr lang="en-US" altLang="zh-CN"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fn = 'data.csv'</a:t>
            </a:r>
            <a:endParaRPr lang="en-US" altLang="zh-CN"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endParaRPr lang="en-US" altLang="zh-CN"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with open(fn, 'w') as fp:</a:t>
            </a:r>
            <a:endParaRPr lang="en-US" altLang="zh-CN"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    wr = csv.writer(fp)</a:t>
            </a:r>
            <a:r>
              <a:rPr lang="en-US" altLang="zh-CN" sz="1800">
                <a:latin typeface="Consolas" panose="020B0609020204030204" charset="0"/>
                <a:sym typeface="+mn-ea"/>
              </a:rPr>
              <a:t>                      # 创建csv文件写入对象</a:t>
            </a:r>
            <a:endParaRPr lang="en-US" altLang="zh-CN"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    wr.writerow(['日期', '销量'])</a:t>
            </a:r>
            <a:r>
              <a:rPr lang="en-US" altLang="zh-CN" sz="1800">
                <a:latin typeface="Consolas" panose="020B0609020204030204" charset="0"/>
                <a:sym typeface="+mn-ea"/>
              </a:rPr>
              <a:t>             # 写入表头</a:t>
            </a:r>
            <a:endParaRPr lang="en-US" altLang="zh-CN"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    startDate = datetime.date(2017, 1, 1)</a:t>
            </a:r>
            <a:r>
              <a:rPr lang="en-US" altLang="zh-CN" sz="1800">
                <a:latin typeface="Consolas" panose="020B0609020204030204" charset="0"/>
                <a:sym typeface="+mn-ea"/>
              </a:rPr>
              <a:t>    # </a:t>
            </a:r>
            <a:r>
              <a:rPr lang="zh-CN" altLang="en-US" sz="1800">
                <a:latin typeface="Consolas" panose="020B0609020204030204" charset="0"/>
                <a:sym typeface="+mn-ea"/>
              </a:rPr>
              <a:t>起始日期</a:t>
            </a:r>
            <a:endParaRPr lang="zh-CN" altLang="en-US" sz="1800" kern="1200" baseline="0">
              <a:latin typeface="Consolas" panose="020B0609020204030204" charset="0"/>
              <a:ea typeface="+mn-ea"/>
              <a:cs typeface="+mn-cs"/>
              <a:sym typeface="+mn-ea"/>
            </a:endParaRPr>
          </a:p>
          <a:p>
            <a:pPr marL="0" indent="0" defTabSz="914400" fontAlgn="auto">
              <a:lnSpc>
                <a:spcPct val="100000"/>
              </a:lnSpc>
              <a:spcBef>
                <a:spcPct val="0"/>
              </a:spcBef>
              <a:buFont typeface="Wingdings" panose="05000000000000000000" charset="0"/>
              <a:buNone/>
            </a:pPr>
            <a:endParaRPr lang="en-US" altLang="zh-CN"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    # 生成365个模拟数据，可以根据需要进行调整</a:t>
            </a:r>
            <a:endParaRPr lang="en-US" altLang="zh-CN"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    for i in range(365):</a:t>
            </a:r>
            <a:endParaRPr lang="en-US" altLang="zh-CN"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        # 生成一个模拟数据，写入csv文件</a:t>
            </a:r>
            <a:endParaRPr lang="en-US" altLang="zh-CN"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        amount = 300 + i*5 + random.randrange(100)</a:t>
            </a:r>
            <a:endParaRPr lang="en-US" altLang="zh-CN"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        wr.writerow([str(startDate), amount])</a:t>
            </a:r>
            <a:endParaRPr lang="en-US" altLang="zh-CN"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        # 下一天</a:t>
            </a:r>
            <a:endParaRPr lang="en-US" altLang="zh-CN"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        startDate = startDate + datetime.timedelta(days=1)</a:t>
            </a:r>
            <a:endParaRPr lang="en-US" altLang="zh-CN" sz="1800" kern="1200" baseline="0">
              <a:latin typeface="Consolas" panose="020B0609020204030204" charset="0"/>
              <a:ea typeface="+mn-ea"/>
              <a:cs typeface="+mn-cs"/>
            </a:endParaRPr>
          </a:p>
        </p:txBody>
      </p:sp>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fontAlgn="base">
              <a:buFont typeface="Wingdings" panose="05000000000000000000" charset="0"/>
              <a:buChar char=""/>
            </a:pPr>
            <a:r>
              <a:rPr lang="zh-CN" altLang="en-US" sz="2400" strike="noStrike" noProof="1">
                <a:sym typeface="+mn-ea"/>
              </a:rPr>
              <a:t>然后完成下面的任务：</a:t>
            </a:r>
            <a:endParaRPr lang="zh-CN" altLang="en-US" sz="2400" strike="noStrike" noProof="1"/>
          </a:p>
          <a:p>
            <a:pPr marL="0" indent="0" fontAlgn="base">
              <a:buNone/>
            </a:pPr>
            <a:r>
              <a:rPr lang="zh-CN" altLang="en-US" sz="2000" strike="noStrike" noProof="1">
                <a:sym typeface="+mn-ea"/>
              </a:rPr>
              <a:t>1）使用pandas读取文件data.csv中的数据，创建DataFrame对象，并删除其中所有缺失值；</a:t>
            </a:r>
            <a:endParaRPr lang="zh-CN" altLang="en-US" sz="2000" strike="noStrike" noProof="1"/>
          </a:p>
          <a:p>
            <a:pPr marL="0" indent="0" fontAlgn="base">
              <a:buNone/>
            </a:pPr>
            <a:r>
              <a:rPr lang="zh-CN" altLang="en-US" sz="2000" strike="noStrike" noProof="1">
                <a:sym typeface="+mn-ea"/>
              </a:rPr>
              <a:t>2）使用matplotlib生成折线图，反应该饭店每天的营业额情况，并把图形保存为本地文件first.jpg；</a:t>
            </a:r>
            <a:endParaRPr lang="zh-CN" altLang="en-US" sz="2000" strike="noStrike" noProof="1"/>
          </a:p>
          <a:p>
            <a:pPr marL="0" indent="0" fontAlgn="base">
              <a:buNone/>
            </a:pPr>
            <a:r>
              <a:rPr lang="zh-CN" altLang="en-US" sz="2000" strike="noStrike" noProof="1">
                <a:sym typeface="+mn-ea"/>
              </a:rPr>
              <a:t>3）按月份进行统计，使用matplotlib绘制柱状图显示每个月份的营业额，并把图形保存为本地文件second.jpg；</a:t>
            </a:r>
            <a:endParaRPr lang="zh-CN" altLang="en-US" sz="2000" strike="noStrike" noProof="1"/>
          </a:p>
          <a:p>
            <a:pPr marL="0" indent="0" fontAlgn="base">
              <a:buNone/>
            </a:pPr>
            <a:r>
              <a:rPr lang="zh-CN" altLang="en-US" sz="2000" strike="noStrike" noProof="1">
                <a:sym typeface="+mn-ea"/>
              </a:rPr>
              <a:t>4）按月份进行统计，找出相邻两个月最大涨幅，并把涨幅最大的月份写入文件maxMonth.txt；</a:t>
            </a:r>
            <a:endParaRPr lang="zh-CN" altLang="en-US" sz="2000" strike="noStrike" noProof="1"/>
          </a:p>
          <a:p>
            <a:pPr marL="0" indent="0" fontAlgn="base">
              <a:buNone/>
            </a:pPr>
            <a:r>
              <a:rPr lang="zh-CN" altLang="en-US" sz="2000" strike="noStrike" noProof="1">
                <a:sym typeface="+mn-ea"/>
              </a:rPr>
              <a:t>5）按季度统计该饭店2018年的营业额数据，使用matplotlib生成饼状图显示2018年4个季度的营业额分布情况，并把图形保存为本地文件third.jpg。</a:t>
            </a:r>
            <a:endParaRPr lang="en-US" sz="2000" strike="noStrike" noProof="1"/>
          </a:p>
        </p:txBody>
      </p:sp>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9793" name="Content Placeholder 2"/>
          <p:cNvSpPr>
            <a:spLocks noGrp="1"/>
          </p:cNvSpPr>
          <p:nvPr>
            <p:ph idx="1"/>
          </p:nvPr>
        </p:nvSpPr>
        <p:spPr/>
        <p:txBody>
          <a:bodyPr anchor="t"/>
          <a:p>
            <a:pPr marL="0" indent="0" defTabSz="914400">
              <a:buFont typeface="Wingdings" panose="05000000000000000000" charset="0"/>
              <a:buNone/>
            </a:pPr>
            <a:r>
              <a:rPr lang="en-US" altLang="zh-CN" sz="2000" kern="1200" baseline="0">
                <a:latin typeface="Consolas" panose="020B0609020204030204" charset="0"/>
                <a:ea typeface="+mn-ea"/>
                <a:cs typeface="+mn-cs"/>
              </a:rPr>
              <a:t>import pandas as pd</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import matplotlib.pyplot as plt</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读取数据，丢弃缺失值</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df = pd.read_csv('data.csv', encoding='cp936')</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df = df.dropna()</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生成营业额折线图</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plt.figure()</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df.plot(x=df['日期'])</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plt.savefig('first.jpg')</a:t>
            </a:r>
            <a:endParaRPr lang="en-US" altLang="zh-CN" sz="2000" kern="1200" baseline="0">
              <a:latin typeface="Consolas" panose="020B0609020204030204" charset="0"/>
              <a:ea typeface="+mn-ea"/>
              <a:cs typeface="+mn-cs"/>
            </a:endParaRPr>
          </a:p>
        </p:txBody>
      </p:sp>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0817" name="Content Placeholder 2"/>
          <p:cNvSpPr>
            <a:spLocks noGrp="1"/>
          </p:cNvSpPr>
          <p:nvPr>
            <p:ph idx="1"/>
          </p:nvPr>
        </p:nvSpPr>
        <p:spPr/>
        <p:txBody>
          <a:bodyPr anchor="t">
            <a:noAutofit/>
          </a:bodyPr>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按月统计，生成柱状图</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plt.figure()</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df1 = df[:]</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df1['month'] = df1['日期'].map(lambda x: x[:x.rindex('-')])</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df1 = df1.groupby(by='month', as_index=False).sum()</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df1.plot(x=df1['month'], kind='bar')</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plt.savefig('second.jpg')</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查找涨幅最大的月份，写入文件</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plt.figure()</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df2 = df1.drop('month', axis=1).diff()</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m = df2['销量'].nlargest(1).keys()[0]</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with open('maxMonth.txt', 'w') as fp:</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fp.write(df1.loc[m, 'month'])</a:t>
            </a:r>
            <a:endParaRPr lang="en-US" altLang="zh-CN" sz="2000" kern="1200" baseline="0">
              <a:latin typeface="Consolas" panose="020B0609020204030204" charset="0"/>
              <a:ea typeface="+mn-ea"/>
              <a:cs typeface="+mn-cs"/>
            </a:endParaRPr>
          </a:p>
        </p:txBody>
      </p:sp>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1841" name="Content Placeholder 2"/>
          <p:cNvSpPr>
            <a:spLocks noGrp="1"/>
          </p:cNvSpPr>
          <p:nvPr>
            <p:ph idx="1"/>
          </p:nvPr>
        </p:nvSpPr>
        <p:spPr/>
        <p:txBody>
          <a:bodyPr anchor="t"/>
          <a:p>
            <a:pPr marL="0" indent="0" defTabSz="914400">
              <a:buFont typeface="Wingdings" panose="05000000000000000000" charset="0"/>
              <a:buNone/>
            </a:pPr>
            <a:r>
              <a:rPr lang="en-US" altLang="zh-CN" sz="2000" kern="1200" baseline="0">
                <a:latin typeface="Consolas" panose="020B0609020204030204" charset="0"/>
                <a:ea typeface="+mn-ea"/>
                <a:cs typeface="+mn-cs"/>
              </a:rPr>
              <a:t># 按季度统计，生成饼状图</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plt.figure()</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one = df1[:3]['销量'].sum()</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two = df1[3:6]['销量'].sum()</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three = df1[6:9]['销量'].sum()</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four = df1[9:12]['销量'].sum()</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plt.pie([one, two, three, four],labels=['one', 'two', 'three', 'four'])</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plt.savefig('third.jpg')</a:t>
            </a:r>
            <a:endParaRPr lang="en-US" altLang="zh-CN" sz="2000" kern="1200" baseline="0">
              <a:latin typeface="Consolas" panose="020B0609020204030204" charset="0"/>
              <a:ea typeface="+mn-ea"/>
              <a:cs typeface="+mn-cs"/>
            </a:endParaRPr>
          </a:p>
        </p:txBody>
      </p:sp>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2865" name="Content Placeholder 2"/>
          <p:cNvSpPr>
            <a:spLocks noGrp="1"/>
          </p:cNvSpPr>
          <p:nvPr>
            <p:ph idx="1"/>
          </p:nvPr>
        </p:nvSpPr>
        <p:spPr/>
        <p:txBody>
          <a:bodyPr anchor="t"/>
          <a:p>
            <a:pPr defTabSz="914400">
              <a:buFont typeface="Arial" panose="020B0604020202020204" pitchFamily="34" charset="0"/>
              <a:buChar char="•"/>
            </a:pPr>
            <a:r>
              <a:rPr lang="en-US" altLang="zh-CN" sz="2400" kern="1200" baseline="0">
                <a:latin typeface="+mn-lt"/>
                <a:ea typeface="+mn-ea"/>
                <a:cs typeface="+mn-cs"/>
              </a:rPr>
              <a:t>first.jpg</a:t>
            </a:r>
            <a:endParaRPr lang="en-US" altLang="zh-CN" sz="2400" kern="1200" baseline="0">
              <a:latin typeface="+mn-lt"/>
              <a:ea typeface="+mn-ea"/>
              <a:cs typeface="+mn-cs"/>
            </a:endParaRPr>
          </a:p>
        </p:txBody>
      </p:sp>
      <p:pic>
        <p:nvPicPr>
          <p:cNvPr id="292867" name="Picture 3"/>
          <p:cNvPicPr>
            <a:picLocks noChangeAspect="1"/>
          </p:cNvPicPr>
          <p:nvPr/>
        </p:nvPicPr>
        <p:blipFill>
          <a:blip r:embed="rId1"/>
          <a:stretch>
            <a:fillRect/>
          </a:stretch>
        </p:blipFill>
        <p:spPr>
          <a:xfrm>
            <a:off x="2304415" y="1524000"/>
            <a:ext cx="6679565" cy="5010150"/>
          </a:xfrm>
          <a:prstGeom prst="rect">
            <a:avLst/>
          </a:prstGeom>
          <a:noFill/>
          <a:ln w="9525">
            <a:noFill/>
          </a:ln>
        </p:spPr>
      </p:pic>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3889" name="Content Placeholder 2"/>
          <p:cNvSpPr>
            <a:spLocks noGrp="1"/>
          </p:cNvSpPr>
          <p:nvPr>
            <p:ph idx="1"/>
          </p:nvPr>
        </p:nvSpPr>
        <p:spPr/>
        <p:txBody>
          <a:bodyPr anchor="t"/>
          <a:p>
            <a:pPr defTabSz="914400">
              <a:buFont typeface="Arial" panose="020B0604020202020204" pitchFamily="34" charset="0"/>
              <a:buChar char="•"/>
            </a:pPr>
            <a:r>
              <a:rPr lang="en-US" altLang="zh-CN" sz="2400" kern="1200" baseline="0">
                <a:latin typeface="+mn-lt"/>
                <a:ea typeface="+mn-ea"/>
                <a:cs typeface="+mn-cs"/>
              </a:rPr>
              <a:t>second.jpg</a:t>
            </a:r>
            <a:endParaRPr lang="en-US" altLang="zh-CN" sz="2400" kern="1200" baseline="0">
              <a:latin typeface="+mn-lt"/>
              <a:ea typeface="+mn-ea"/>
              <a:cs typeface="+mn-cs"/>
            </a:endParaRPr>
          </a:p>
        </p:txBody>
      </p:sp>
      <p:pic>
        <p:nvPicPr>
          <p:cNvPr id="293891" name="Picture 3"/>
          <p:cNvPicPr>
            <a:picLocks noChangeAspect="1"/>
          </p:cNvPicPr>
          <p:nvPr/>
        </p:nvPicPr>
        <p:blipFill>
          <a:blip r:embed="rId1"/>
          <a:stretch>
            <a:fillRect/>
          </a:stretch>
        </p:blipFill>
        <p:spPr>
          <a:xfrm>
            <a:off x="2635885" y="1534795"/>
            <a:ext cx="6670040" cy="5001260"/>
          </a:xfrm>
          <a:prstGeom prst="rect">
            <a:avLst/>
          </a:prstGeom>
          <a:noFill/>
          <a:ln w="9525">
            <a:noFill/>
          </a:ln>
        </p:spPr>
      </p:pic>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fontAlgn="base"/>
            <a:r>
              <a:rPr lang="zh-CN" altLang="en-US" sz="2400" strike="noStrike" noProof="1"/>
              <a:t>测试两个数组是否足够接近</a:t>
            </a:r>
            <a:endParaRPr lang="zh-CN" altLang="en-US" sz="2400" strike="noStrike" noProof="1"/>
          </a:p>
          <a:p>
            <a:pPr marL="0" indent="0" fontAlgn="base">
              <a:buNone/>
            </a:pPr>
            <a:endParaRPr lang="zh-CN" altLang="en-US" sz="2000" strike="noStrike" noProof="1">
              <a:latin typeface="Consolas" panose="020B0609020204030204" charset="0"/>
            </a:endParaRPr>
          </a:p>
          <a:p>
            <a:pPr marL="0" indent="0" fontAlgn="base">
              <a:buNone/>
            </a:pPr>
            <a:r>
              <a:rPr lang="zh-CN" altLang="en-US" sz="2000" strike="noStrike" noProof="1">
                <a:latin typeface="Consolas" panose="020B0609020204030204" charset="0"/>
              </a:rPr>
              <a:t>&gt;&gt;&gt; x = np.array([1, 2, 3, 4.001, 5])</a:t>
            </a:r>
            <a:endParaRPr lang="zh-CN" altLang="en-US" sz="2000" strike="noStrike" noProof="1">
              <a:latin typeface="Consolas" panose="020B0609020204030204" charset="0"/>
            </a:endParaRPr>
          </a:p>
          <a:p>
            <a:pPr marL="0" indent="0" fontAlgn="base">
              <a:buNone/>
            </a:pPr>
            <a:r>
              <a:rPr lang="zh-CN" altLang="en-US" sz="2000" strike="noStrike" noProof="1">
                <a:latin typeface="Consolas" panose="020B0609020204030204" charset="0"/>
              </a:rPr>
              <a:t>&gt;&gt;&gt; y = np.array([1, 1.999, 3, 4.01, 5.1])</a:t>
            </a:r>
            <a:endParaRPr lang="zh-CN" altLang="en-US" sz="2000" strike="noStrike" noProof="1">
              <a:latin typeface="Consolas" panose="020B0609020204030204" charset="0"/>
            </a:endParaRPr>
          </a:p>
          <a:p>
            <a:pPr marL="0" indent="0" fontAlgn="base">
              <a:buNone/>
            </a:pPr>
            <a:r>
              <a:rPr lang="zh-CN" altLang="en-US" sz="2000" strike="noStrike" noProof="1">
                <a:latin typeface="Consolas" panose="020B0609020204030204" charset="0"/>
              </a:rPr>
              <a:t>&gt;&gt;&gt; np.allclose(x, y)</a:t>
            </a:r>
            <a:endParaRPr lang="zh-CN" altLang="en-US" sz="2000" strike="noStrike" noProof="1">
              <a:latin typeface="Consolas" panose="020B0609020204030204" charset="0"/>
            </a:endParaRPr>
          </a:p>
          <a:p>
            <a:pPr marL="0" indent="0" fontAlgn="base">
              <a:buNone/>
            </a:pPr>
            <a:r>
              <a:rPr lang="zh-CN" altLang="en-US" sz="2000" strike="noStrike" noProof="1">
                <a:solidFill>
                  <a:srgbClr val="00B0F0"/>
                </a:solidFill>
                <a:latin typeface="Consolas" panose="020B0609020204030204" charset="0"/>
              </a:rPr>
              <a:t>False</a:t>
            </a:r>
            <a:endParaRPr lang="zh-CN" altLang="en-US" sz="2000" strike="noStrike" noProof="1">
              <a:solidFill>
                <a:srgbClr val="00B0F0"/>
              </a:solidFill>
              <a:latin typeface="Consolas" panose="020B0609020204030204" charset="0"/>
            </a:endParaRPr>
          </a:p>
          <a:p>
            <a:pPr marL="0" indent="0" fontAlgn="base">
              <a:buNone/>
            </a:pPr>
            <a:r>
              <a:rPr lang="zh-CN" altLang="en-US" sz="2000" strike="noStrike" noProof="1">
                <a:latin typeface="Consolas" panose="020B0609020204030204" charset="0"/>
              </a:rPr>
              <a:t>&gt;&gt;&gt; np.allclose(x, y, rtol=0.2)       </a:t>
            </a:r>
            <a:r>
              <a:rPr lang="en-US" altLang="zh-CN" sz="2000" strike="noStrike" noProof="1">
                <a:latin typeface="Consolas" panose="020B0609020204030204" charset="0"/>
              </a:rPr>
              <a:t># </a:t>
            </a:r>
            <a:r>
              <a:rPr lang="zh-CN" altLang="en-US" sz="2000" strike="noStrike" noProof="1">
                <a:latin typeface="Consolas" panose="020B0609020204030204" charset="0"/>
              </a:rPr>
              <a:t>设置相对误差参数</a:t>
            </a:r>
            <a:endParaRPr lang="zh-CN" altLang="en-US" sz="2000" strike="noStrike" noProof="1">
              <a:latin typeface="Consolas" panose="020B0609020204030204" charset="0"/>
            </a:endParaRPr>
          </a:p>
          <a:p>
            <a:pPr marL="0" indent="0" fontAlgn="base">
              <a:buNone/>
            </a:pPr>
            <a:r>
              <a:rPr lang="zh-CN" altLang="en-US" sz="2000" strike="noStrike" noProof="1">
                <a:solidFill>
                  <a:srgbClr val="00B0F0"/>
                </a:solidFill>
                <a:latin typeface="Consolas" panose="020B0609020204030204" charset="0"/>
              </a:rPr>
              <a:t>True</a:t>
            </a:r>
            <a:endParaRPr lang="zh-CN" altLang="en-US" sz="2000" strike="noStrike" noProof="1">
              <a:solidFill>
                <a:srgbClr val="00B0F0"/>
              </a:solidFill>
              <a:latin typeface="Consolas" panose="020B0609020204030204" charset="0"/>
            </a:endParaRPr>
          </a:p>
          <a:p>
            <a:pPr marL="0" indent="0" fontAlgn="base">
              <a:buNone/>
            </a:pPr>
            <a:r>
              <a:rPr lang="zh-CN" altLang="en-US" sz="2000" strike="noStrike" noProof="1">
                <a:latin typeface="Consolas" panose="020B0609020204030204" charset="0"/>
              </a:rPr>
              <a:t>&gt;&gt;&gt; np.allclose(x, y, atol=0.2)       </a:t>
            </a:r>
            <a:r>
              <a:rPr lang="en-US" altLang="zh-CN" sz="2000" strike="noStrike" noProof="1">
                <a:latin typeface="Consolas" panose="020B0609020204030204" charset="0"/>
              </a:rPr>
              <a:t># </a:t>
            </a:r>
            <a:r>
              <a:rPr lang="zh-CN" altLang="en-US" sz="2000" strike="noStrike" noProof="1">
                <a:latin typeface="Consolas" panose="020B0609020204030204" charset="0"/>
              </a:rPr>
              <a:t>设置绝对误差参数</a:t>
            </a:r>
            <a:endParaRPr lang="zh-CN" altLang="en-US" sz="2000" strike="noStrike" noProof="1">
              <a:latin typeface="Consolas" panose="020B0609020204030204" charset="0"/>
            </a:endParaRPr>
          </a:p>
          <a:p>
            <a:pPr marL="0" indent="0" fontAlgn="base">
              <a:buNone/>
            </a:pPr>
            <a:r>
              <a:rPr lang="zh-CN" altLang="en-US" sz="2000" strike="noStrike" noProof="1">
                <a:solidFill>
                  <a:srgbClr val="00B0F0"/>
                </a:solidFill>
                <a:latin typeface="Consolas" panose="020B0609020204030204" charset="0"/>
              </a:rPr>
              <a:t>True</a:t>
            </a:r>
            <a:endParaRPr lang="zh-CN" altLang="en-US" sz="2000" strike="noStrike" noProof="1">
              <a:solidFill>
                <a:srgbClr val="00B0F0"/>
              </a:solidFill>
              <a:latin typeface="Consolas" panose="020B0609020204030204" charset="0"/>
            </a:endParaRPr>
          </a:p>
        </p:txBody>
      </p:sp>
      <p:sp>
        <p:nvSpPr>
          <p:cNvPr id="2150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4913" name="Content Placeholder 2"/>
          <p:cNvSpPr>
            <a:spLocks noGrp="1"/>
          </p:cNvSpPr>
          <p:nvPr>
            <p:ph idx="1"/>
          </p:nvPr>
        </p:nvSpPr>
        <p:spPr/>
        <p:txBody>
          <a:bodyPr anchor="t"/>
          <a:p>
            <a:pPr defTabSz="914400">
              <a:buFont typeface="Arial" panose="020B0604020202020204" pitchFamily="34" charset="0"/>
              <a:buChar char="•"/>
            </a:pPr>
            <a:r>
              <a:rPr lang="en-US" altLang="zh-CN" sz="2400" kern="1200" baseline="0">
                <a:latin typeface="+mn-lt"/>
                <a:ea typeface="+mn-ea"/>
                <a:cs typeface="+mn-cs"/>
              </a:rPr>
              <a:t>third.jpg</a:t>
            </a:r>
            <a:endParaRPr lang="en-US" altLang="zh-CN" sz="2400" kern="1200" baseline="0">
              <a:latin typeface="+mn-lt"/>
              <a:ea typeface="+mn-ea"/>
              <a:cs typeface="+mn-cs"/>
            </a:endParaRPr>
          </a:p>
        </p:txBody>
      </p:sp>
      <p:pic>
        <p:nvPicPr>
          <p:cNvPr id="294915" name="Picture 3"/>
          <p:cNvPicPr>
            <a:picLocks noChangeAspect="1"/>
          </p:cNvPicPr>
          <p:nvPr/>
        </p:nvPicPr>
        <p:blipFill>
          <a:blip r:embed="rId1"/>
          <a:stretch>
            <a:fillRect/>
          </a:stretch>
        </p:blipFill>
        <p:spPr>
          <a:xfrm>
            <a:off x="2624455" y="1485900"/>
            <a:ext cx="5878195" cy="5028565"/>
          </a:xfrm>
          <a:prstGeom prst="rect">
            <a:avLst/>
          </a:prstGeom>
          <a:noFill/>
          <a:ln w="9525">
            <a:noFill/>
          </a:ln>
        </p:spPr>
      </p:pic>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7" name="Content Placeholder 2"/>
          <p:cNvSpPr>
            <a:spLocks noGrp="1"/>
          </p:cNvSpPr>
          <p:nvPr>
            <p:ph idx="1"/>
          </p:nvPr>
        </p:nvSpPr>
        <p:spPr/>
        <p:txBody>
          <a:bodyPr anchor="t"/>
          <a:p>
            <a:pPr defTabSz="914400">
              <a:lnSpc>
                <a:spcPct val="150000"/>
              </a:lnSpc>
              <a:spcBef>
                <a:spcPct val="0"/>
              </a:spcBef>
              <a:buFont typeface="Arial" panose="020B0604020202020204" pitchFamily="34" charset="0"/>
              <a:buChar char="•"/>
            </a:pPr>
            <a:r>
              <a:rPr lang="zh-CN" altLang="en-US" sz="2400" b="1" kern="1200" baseline="0">
                <a:latin typeface="+mn-lt"/>
                <a:ea typeface="+mn-ea"/>
                <a:cs typeface="+mn-cs"/>
              </a:rPr>
              <a:t>问题解决：</a:t>
            </a:r>
            <a:r>
              <a:rPr lang="zh-CN" altLang="en-US" sz="2400" kern="1200" baseline="0">
                <a:latin typeface="+mn-lt"/>
                <a:ea typeface="+mn-ea"/>
                <a:cs typeface="+mn-cs"/>
              </a:rPr>
              <a:t>在分析时序数据的有些场合下，可能每个月只能拿到一个数据，然而实际处理时，需要把这个数据扩展到该月的每天，且每天的数据相同。</a:t>
            </a:r>
            <a:endParaRPr lang="zh-CN" altLang="en-US" sz="2400" kern="1200" baseline="0">
              <a:latin typeface="+mn-lt"/>
              <a:ea typeface="+mn-ea"/>
              <a:cs typeface="+mn-cs"/>
            </a:endParaRPr>
          </a:p>
        </p:txBody>
      </p:sp>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1" name="Content Placeholder 2"/>
          <p:cNvSpPr>
            <a:spLocks noGrp="1"/>
          </p:cNvSpPr>
          <p:nvPr>
            <p:ph idx="1"/>
          </p:nvPr>
        </p:nvSpPr>
        <p:spPr/>
        <p:txBody>
          <a:bodyPr anchor="t">
            <a:normAutofit/>
          </a:bodyPr>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import calendar</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import numpy as np</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import pandas as pd</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df = pd.DataFrame({'日期':pd.date_range(start='20170101',</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end='20171231',</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freq='M'),</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'数量':np.random.randint(100, 1000, 12)})</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每个月的天数</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daysEveryMonth = [None, 31, 28, 31, 30, 31, 30, 31, 31, 30, 31, 30, 31]</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newDf = []</a:t>
            </a:r>
            <a:endParaRPr lang="en-US" altLang="zh-CN" sz="2000" kern="1200" baseline="0">
              <a:latin typeface="Consolas" panose="020B0609020204030204" charset="0"/>
              <a:ea typeface="+mn-ea"/>
              <a:cs typeface="+mn-cs"/>
            </a:endParaRPr>
          </a:p>
        </p:txBody>
      </p:sp>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7985" name="Content Placeholder 2"/>
          <p:cNvSpPr>
            <a:spLocks noGrp="1"/>
          </p:cNvSpPr>
          <p:nvPr>
            <p:ph idx="1"/>
          </p:nvPr>
        </p:nvSpPr>
        <p:spPr>
          <a:xfrm>
            <a:off x="842645" y="1273175"/>
            <a:ext cx="10714355" cy="5151120"/>
          </a:xfrm>
        </p:spPr>
        <p:txBody>
          <a:bodyPr anchor="t">
            <a:normAutofit lnSpcReduction="10000"/>
          </a:bodyPr>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把每个月扩展到该月每一天</a:t>
            </a:r>
            <a:endParaRPr lang="en-US" altLang="zh-CN" sz="18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for i in range(len(df)):</a:t>
            </a:r>
            <a:endParaRPr lang="en-US" altLang="zh-CN" sz="18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 获取年份和月份，适当修改2月天数</a:t>
            </a:r>
            <a:endParaRPr lang="en-US" altLang="zh-CN" sz="18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year, month = str(df.iloc[i]['日期'])[:7].split('-')</a:t>
            </a:r>
            <a:endParaRPr lang="en-US" altLang="zh-CN" sz="18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y = int(year)</a:t>
            </a:r>
            <a:endParaRPr lang="en-US" altLang="zh-CN" sz="18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m = int(month)</a:t>
            </a:r>
            <a:endParaRPr lang="en-US" altLang="zh-CN" sz="18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if calendar.isleap(y):</a:t>
            </a:r>
            <a:endParaRPr lang="en-US" altLang="zh-CN" sz="18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daysEveryMonth[2] = 29</a:t>
            </a:r>
            <a:endParaRPr lang="en-US" altLang="zh-CN" sz="18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else:</a:t>
            </a:r>
            <a:endParaRPr lang="en-US" altLang="zh-CN" sz="18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daysEveryMonth[2] = 28</a:t>
            </a:r>
            <a:endParaRPr lang="en-US" altLang="zh-CN" sz="18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 该月数量</a:t>
            </a:r>
            <a:endParaRPr lang="en-US" altLang="zh-CN" sz="18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data = df.iloc[i]['数量']</a:t>
            </a:r>
            <a:endParaRPr lang="en-US" altLang="zh-CN" sz="18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 生成每个月的DataFrame，每天数量都相同</a:t>
            </a:r>
            <a:endParaRPr lang="en-US" altLang="zh-CN" sz="18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tempDf = pd.DataFrame({'日期':pd.date_range(start=year+month+'01',</a:t>
            </a:r>
            <a:endParaRPr lang="en-US" altLang="zh-CN" sz="18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periods=daysEveryMonth[m],</a:t>
            </a:r>
            <a:endParaRPr lang="en-US" altLang="zh-CN" sz="18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freq='D'),</a:t>
            </a:r>
            <a:endParaRPr lang="en-US" altLang="zh-CN" sz="18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'数量':data})</a:t>
            </a:r>
            <a:endParaRPr lang="en-US" altLang="zh-CN" sz="18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newDf.append(tempDf)</a:t>
            </a:r>
            <a:endParaRPr lang="en-US" altLang="zh-CN" sz="1800" kern="1200" baseline="0">
              <a:latin typeface="Consolas" panose="020B0609020204030204" charset="0"/>
              <a:ea typeface="+mn-ea"/>
              <a:cs typeface="+mn-cs"/>
            </a:endParaRPr>
          </a:p>
          <a:p>
            <a:pPr marL="0" indent="0" defTabSz="914400">
              <a:spcBef>
                <a:spcPct val="0"/>
              </a:spcBef>
              <a:buFont typeface="Wingdings" panose="05000000000000000000" charset="0"/>
              <a:buNone/>
            </a:pPr>
            <a:endParaRPr lang="en-US" altLang="zh-CN" sz="18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合并多个DataFrame</a:t>
            </a:r>
            <a:endParaRPr lang="en-US" altLang="zh-CN" sz="18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resultDf = pd.concat(newDf, ignore_index=True)</a:t>
            </a:r>
            <a:endParaRPr lang="en-US" altLang="zh-CN" sz="18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print(resultDf)</a:t>
            </a:r>
            <a:endParaRPr lang="en-US" altLang="zh-CN" sz="1800" kern="1200" baseline="0">
              <a:latin typeface="Consolas" panose="020B0609020204030204" charset="0"/>
              <a:ea typeface="+mn-ea"/>
              <a:cs typeface="+mn-cs"/>
            </a:endParaRPr>
          </a:p>
        </p:txBody>
      </p:sp>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21"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4</a:t>
            </a:r>
            <a:r>
              <a:t>  统计分析模块statistics</a:t>
            </a:r>
            <a:endParaRPr lang="zh-CN" altLang="en-US" kern="1200" baseline="0">
              <a:latin typeface="+mj-lt"/>
              <a:ea typeface="+mj-ea"/>
              <a:cs typeface="+mj-cs"/>
            </a:endParaRPr>
          </a:p>
        </p:txBody>
      </p:sp>
      <p:sp>
        <p:nvSpPr>
          <p:cNvPr id="286722" name="内容占位符 2"/>
          <p:cNvSpPr>
            <a:spLocks noGrp="1"/>
          </p:cNvSpPr>
          <p:nvPr>
            <p:ph idx="1"/>
          </p:nvPr>
        </p:nvSpPr>
        <p:spPr/>
        <p:txBody>
          <a:bodyPr anchor="t"/>
          <a:p>
            <a:pPr marL="0" indent="0" defTabSz="914400">
              <a:spcBef>
                <a:spcPct val="0"/>
              </a:spcBef>
              <a:buFont typeface="Wingdings" panose="05000000000000000000" charset="0"/>
              <a:buNone/>
            </a:pPr>
            <a:r>
              <a:rPr lang="zh-CN" altLang="en-US" sz="2400" kern="1200" baseline="0">
                <a:latin typeface="+mn-lt"/>
                <a:ea typeface="+mn-ea"/>
                <a:cs typeface="+mn-cs"/>
              </a:rPr>
              <a:t>（1）计算平均数函数mean()</a:t>
            </a:r>
            <a:endParaRPr lang="zh-CN" altLang="en-US" sz="2400" kern="1200" baseline="0">
              <a:latin typeface="+mn-lt"/>
              <a:ea typeface="+mn-ea"/>
              <a:cs typeface="+mn-cs"/>
            </a:endParaRPr>
          </a:p>
          <a:p>
            <a:pPr marL="0" indent="0" defTabSz="914400">
              <a:lnSpc>
                <a:spcPct val="150000"/>
              </a:lnSpc>
              <a:spcBef>
                <a:spcPct val="0"/>
              </a:spcBef>
              <a:buFont typeface="Wingdings" panose="05000000000000000000" charset="0"/>
              <a:buNone/>
            </a:pPr>
            <a:endParaRPr lang="zh-CN" altLang="en-US" sz="1800" kern="1200" baseline="0">
              <a:latin typeface="+mn-lt"/>
              <a:ea typeface="+mn-ea"/>
              <a:cs typeface="+mn-cs"/>
            </a:endParaRP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import statistics</a:t>
            </a:r>
            <a:endParaRPr lang="zh-CN" altLang="en-US" sz="2000" kern="1200" baseline="0">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statistics.mean([1, 2, 3, 4, 5, 6, 7, 8, 9])</a:t>
            </a:r>
            <a:endParaRPr lang="zh-CN" altLang="en-US" sz="2000" kern="1200" baseline="0">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                                         # 使用整数列表做参数</a:t>
            </a:r>
            <a:endParaRPr lang="zh-CN" altLang="en-US" sz="2000" kern="1200" baseline="0">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5.0</a:t>
            </a:r>
            <a:endParaRPr lang="zh-CN" altLang="en-US" sz="2000" kern="1200" baseline="0">
              <a:solidFill>
                <a:srgbClr val="00B0F0"/>
              </a:solidFill>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statistics.mean(range(1,10))         # 使用range对象做参数</a:t>
            </a:r>
            <a:endParaRPr lang="zh-CN" altLang="en-US" sz="2000" kern="1200" baseline="0">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5.0</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7745"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4</a:t>
            </a:r>
            <a:r>
              <a:t>  统计分析模块statistics</a:t>
            </a:r>
            <a:endParaRPr lang="zh-CN" altLang="en-US" kern="1200" baseline="0">
              <a:latin typeface="+mj-lt"/>
              <a:ea typeface="+mj-ea"/>
              <a:cs typeface="+mj-cs"/>
            </a:endParaRPr>
          </a:p>
        </p:txBody>
      </p:sp>
      <p:sp>
        <p:nvSpPr>
          <p:cNvPr id="287746" name="内容占位符 2"/>
          <p:cNvSpPr>
            <a:spLocks noGrp="1"/>
          </p:cNvSpPr>
          <p:nvPr>
            <p:ph idx="1"/>
          </p:nvPr>
        </p:nvSpPr>
        <p:spPr/>
        <p:txBody>
          <a:bodyPr anchor="t"/>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import fractions</a:t>
            </a:r>
            <a:endParaRPr lang="zh-CN" altLang="en-US" sz="20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x = [(3, 7), (1, 21), (5, 3), (1, 3)]</a:t>
            </a:r>
            <a:endParaRPr lang="zh-CN" altLang="en-US" sz="20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y = [fractions.Fraction(*item) for item in x]</a:t>
            </a:r>
            <a:endParaRPr lang="zh-CN" altLang="en-US" sz="20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y</a:t>
            </a:r>
            <a:endParaRPr lang="zh-CN" altLang="en-US" sz="20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[Fraction(3, 7), Fraction(1, 21), Fraction(5, 3), Fraction(1, 3)]</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statistics.mean(y)         # 使用包含分数的列表做参数</a:t>
            </a:r>
            <a:endParaRPr lang="zh-CN" altLang="en-US" sz="20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Fraction(13, 21)</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import decimal</a:t>
            </a:r>
            <a:endParaRPr lang="zh-CN" altLang="en-US" sz="20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x = ('0.5', '0.75', '0.625', '0.375')</a:t>
            </a:r>
            <a:endParaRPr lang="zh-CN" altLang="en-US" sz="20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y = map(decimal.Decimal, x)</a:t>
            </a:r>
            <a:endParaRPr lang="zh-CN" altLang="en-US" sz="20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statistics.mean(y)         # 使用包含高精度实数的</a:t>
            </a:r>
            <a:r>
              <a:rPr lang="en-US" altLang="zh-CN" sz="2000" kern="1200" baseline="0">
                <a:latin typeface="Consolas" panose="020B0609020204030204" charset="0"/>
                <a:ea typeface="+mn-ea"/>
                <a:cs typeface="+mn-cs"/>
              </a:rPr>
              <a:t>map</a:t>
            </a:r>
            <a:r>
              <a:rPr lang="zh-CN" altLang="en-US" sz="2000" kern="1200" baseline="0">
                <a:latin typeface="Consolas" panose="020B0609020204030204" charset="0"/>
                <a:ea typeface="+mn-ea"/>
                <a:cs typeface="+mn-cs"/>
              </a:rPr>
              <a:t>对象做参数</a:t>
            </a:r>
            <a:endParaRPr lang="zh-CN" altLang="en-US" sz="20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Decimal('0.5625')</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876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4</a:t>
            </a:r>
            <a:r>
              <a:t>  统计分析模块statistics</a:t>
            </a:r>
            <a:endParaRPr lang="zh-CN" altLang="en-US" kern="1200" baseline="0">
              <a:latin typeface="+mj-lt"/>
              <a:ea typeface="+mj-ea"/>
              <a:cs typeface="+mj-cs"/>
            </a:endParaRPr>
          </a:p>
        </p:txBody>
      </p:sp>
      <p:sp>
        <p:nvSpPr>
          <p:cNvPr id="288770" name="内容占位符 2"/>
          <p:cNvSpPr>
            <a:spLocks noGrp="1"/>
          </p:cNvSpPr>
          <p:nvPr>
            <p:ph idx="1"/>
          </p:nvPr>
        </p:nvSpPr>
        <p:spPr>
          <a:xfrm>
            <a:off x="800100" y="1227455"/>
            <a:ext cx="10991850" cy="5177790"/>
          </a:xfrm>
        </p:spPr>
        <p:txBody>
          <a:bodyPr anchor="t">
            <a:normAutofit lnSpcReduction="20000"/>
          </a:bodyPr>
          <a:p>
            <a:pPr marL="0" indent="0" defTabSz="914400">
              <a:lnSpc>
                <a:spcPct val="150000"/>
              </a:lnSpc>
              <a:spcBef>
                <a:spcPct val="0"/>
              </a:spcBef>
              <a:buFont typeface="Wingdings" panose="05000000000000000000" charset="0"/>
              <a:buNone/>
            </a:pPr>
            <a:r>
              <a:rPr lang="zh-CN" altLang="en-US" sz="2400" kern="1200" baseline="0">
                <a:latin typeface="+mn-lt"/>
                <a:ea typeface="+mn-ea"/>
                <a:cs typeface="+mn-cs"/>
              </a:rPr>
              <a:t>（2）中位数函数median()、median_low()、median_high()、median_grouped()</a:t>
            </a:r>
            <a:endParaRPr lang="zh-CN" altLang="en-US" sz="2400" kern="1200" baseline="0">
              <a:latin typeface="+mn-lt"/>
              <a:ea typeface="+mn-ea"/>
              <a:cs typeface="+mn-cs"/>
            </a:endParaRPr>
          </a:p>
          <a:p>
            <a:pPr marL="0" indent="0" defTabSz="914400">
              <a:lnSpc>
                <a:spcPct val="150000"/>
              </a:lnSpc>
              <a:spcBef>
                <a:spcPct val="0"/>
              </a:spcBef>
              <a:buFont typeface="Wingdings" panose="05000000000000000000" charset="0"/>
              <a:buNone/>
            </a:pPr>
            <a:endParaRPr lang="zh-CN" altLang="en-US" sz="1800" kern="1200" baseline="0">
              <a:latin typeface="+mn-lt"/>
              <a:ea typeface="+mn-ea"/>
              <a:cs typeface="+mn-cs"/>
            </a:endParaRP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statistics.median([1, 3, 5, 7])       # 偶数个样本时取中间两个数的平均数</a:t>
            </a:r>
            <a:endParaRPr lang="zh-CN" altLang="en-US" sz="2000" kern="1200" baseline="0">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4.0</a:t>
            </a:r>
            <a:endParaRPr lang="zh-CN" altLang="en-US" sz="2000" kern="1200" baseline="0">
              <a:solidFill>
                <a:srgbClr val="00B0F0"/>
              </a:solidFill>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statistics.median_low([1, 3, 5, 7])   # 偶数个样本时取中间两个数的较小者</a:t>
            </a:r>
            <a:endParaRPr lang="zh-CN" altLang="en-US" sz="2000" kern="1200" baseline="0">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a:t>
            </a:r>
            <a:endParaRPr lang="zh-CN" altLang="en-US" sz="2000" kern="1200" baseline="0">
              <a:solidFill>
                <a:srgbClr val="00B0F0"/>
              </a:solidFill>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statistics.median_high([1, 3, 5, 7])  # 偶数个样本时取中间两个数的较大者</a:t>
            </a:r>
            <a:endParaRPr lang="zh-CN" altLang="en-US" sz="2000" kern="1200" baseline="0">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a:t>
            </a:r>
            <a:endParaRPr lang="zh-CN" altLang="en-US" sz="2000" kern="1200" baseline="0">
              <a:solidFill>
                <a:srgbClr val="00B0F0"/>
              </a:solidFill>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statistics.median(range(1,10))</a:t>
            </a:r>
            <a:endParaRPr lang="zh-CN" altLang="en-US" sz="2000" kern="1200" baseline="0">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9793"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4</a:t>
            </a:r>
            <a:r>
              <a:t>  统计分析模块statistics</a:t>
            </a:r>
            <a:endParaRPr lang="zh-CN" altLang="en-US" kern="1200" baseline="0">
              <a:latin typeface="+mj-lt"/>
              <a:ea typeface="+mj-ea"/>
              <a:cs typeface="+mj-cs"/>
            </a:endParaRPr>
          </a:p>
        </p:txBody>
      </p:sp>
      <p:sp>
        <p:nvSpPr>
          <p:cNvPr id="289794" name="内容占位符 2"/>
          <p:cNvSpPr>
            <a:spLocks noGrp="1"/>
          </p:cNvSpPr>
          <p:nvPr>
            <p:ph idx="1"/>
          </p:nvPr>
        </p:nvSpPr>
        <p:spPr/>
        <p:txBody>
          <a:bodyPr anchor="t"/>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statistics.median_low([5, 3, 7]), statistics.median_high([5, 3, 7])</a:t>
            </a:r>
            <a:endParaRPr lang="zh-CN" altLang="en-US" sz="20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(5, 5)</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statistics.median_grouped([5, 3, 7])</a:t>
            </a:r>
            <a:endParaRPr lang="zh-CN" altLang="en-US" sz="20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5.0</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statistics.median_grouped([52, 52, 53, 54])</a:t>
            </a:r>
            <a:endParaRPr lang="zh-CN" altLang="en-US" sz="20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52.5</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statistics.median_grouped([1, 3, 3, 5, 7])</a:t>
            </a:r>
            <a:endParaRPr lang="zh-CN" altLang="en-US" sz="20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3.25</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statistics.median_grouped([1, 2, 2, 3, 4, 4, 4, 4, 4, 5])</a:t>
            </a:r>
            <a:endParaRPr lang="zh-CN" altLang="en-US" sz="20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3.7</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statistics.median_grouped([1, 2, 2, 3, 4, 4, 4, 4, 4, 5], interval=2)</a:t>
            </a:r>
            <a:endParaRPr lang="zh-CN" altLang="en-US" sz="20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3.4</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0817"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4</a:t>
            </a:r>
            <a:r>
              <a:t>  统计分析模块statistics</a:t>
            </a:r>
            <a:endParaRPr lang="zh-CN" altLang="en-US" kern="1200" baseline="0">
              <a:latin typeface="+mj-lt"/>
              <a:ea typeface="+mj-ea"/>
              <a:cs typeface="+mj-cs"/>
            </a:endParaRPr>
          </a:p>
        </p:txBody>
      </p:sp>
      <p:sp>
        <p:nvSpPr>
          <p:cNvPr id="290818" name="内容占位符 2"/>
          <p:cNvSpPr>
            <a:spLocks noGrp="1"/>
          </p:cNvSpPr>
          <p:nvPr>
            <p:ph idx="1"/>
          </p:nvPr>
        </p:nvSpPr>
        <p:spPr>
          <a:xfrm>
            <a:off x="906145" y="1275080"/>
            <a:ext cx="10908030" cy="5179060"/>
          </a:xfrm>
        </p:spPr>
        <p:txBody>
          <a:bodyPr anchor="t"/>
          <a:p>
            <a:pPr marL="0" indent="0" defTabSz="914400">
              <a:lnSpc>
                <a:spcPct val="150000"/>
              </a:lnSpc>
              <a:spcBef>
                <a:spcPct val="0"/>
              </a:spcBef>
              <a:buFont typeface="Wingdings" panose="05000000000000000000" charset="0"/>
              <a:buNone/>
            </a:pPr>
            <a:r>
              <a:rPr lang="zh-CN" altLang="en-US" sz="2400" kern="1200" baseline="0">
                <a:latin typeface="+mn-lt"/>
                <a:ea typeface="+mn-ea"/>
                <a:cs typeface="+mn-cs"/>
              </a:rPr>
              <a:t>（3）返回最常见数据或出现次数最多的数据（most common data）的函数mode()</a:t>
            </a:r>
            <a:endParaRPr lang="zh-CN" altLang="en-US" sz="2400" kern="1200" baseline="0">
              <a:latin typeface="+mn-lt"/>
              <a:ea typeface="+mn-ea"/>
              <a:cs typeface="+mn-cs"/>
            </a:endParaRPr>
          </a:p>
          <a:p>
            <a:pPr marL="0" indent="0" defTabSz="914400">
              <a:spcBef>
                <a:spcPts val="600"/>
              </a:spcBef>
              <a:spcAft>
                <a:spcPts val="600"/>
              </a:spcAft>
              <a:buFont typeface="Wingdings" panose="05000000000000000000" charset="0"/>
              <a:buNone/>
            </a:pPr>
            <a:endParaRPr lang="zh-CN" altLang="en-US" sz="1800" kern="1200" baseline="0">
              <a:latin typeface="+mn-lt"/>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statistics.mode([1, 3, 5, 7]) # 无法确定出现次数最多的唯一元素</a:t>
            </a:r>
            <a:endParaRPr lang="zh-CN" altLang="en-US" sz="2000" kern="1200" baseline="0">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FF0000"/>
                </a:solidFill>
                <a:latin typeface="Consolas" panose="020B0609020204030204" charset="0"/>
                <a:ea typeface="+mn-ea"/>
                <a:cs typeface="+mn-cs"/>
              </a:rPr>
              <a:t>statistics.StatisticsError: no unique mode; found 4 equally common values</a:t>
            </a:r>
            <a:endParaRPr lang="zh-CN" altLang="en-US" sz="2000" kern="1200" baseline="0">
              <a:solidFill>
                <a:srgbClr val="FF000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statistics.mode([1, 3, 5, 7, 3])</a:t>
            </a:r>
            <a:endParaRPr lang="zh-CN" altLang="en-US" sz="2000" kern="1200" baseline="0">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3</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statistics.mode(["red", "blue", "blue", "red", "green", "red", "red"])</a:t>
            </a:r>
            <a:endParaRPr lang="zh-CN" altLang="en-US" sz="2000" kern="1200" baseline="0">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'red'</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1841"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4</a:t>
            </a:r>
            <a:r>
              <a:t>  统计分析模块statistics</a:t>
            </a:r>
            <a:endParaRPr lang="zh-CN" altLang="en-US" kern="1200" baseline="0">
              <a:latin typeface="+mj-lt"/>
              <a:ea typeface="+mj-ea"/>
              <a:cs typeface="+mj-cs"/>
            </a:endParaRPr>
          </a:p>
        </p:txBody>
      </p:sp>
      <p:sp>
        <p:nvSpPr>
          <p:cNvPr id="291842" name="内容占位符 2"/>
          <p:cNvSpPr>
            <a:spLocks noGrp="1"/>
          </p:cNvSpPr>
          <p:nvPr>
            <p:ph idx="1"/>
          </p:nvPr>
        </p:nvSpPr>
        <p:spPr>
          <a:xfrm>
            <a:off x="848360" y="1236980"/>
            <a:ext cx="10936605" cy="5274945"/>
          </a:xfrm>
        </p:spPr>
        <p:txBody>
          <a:bodyPr anchor="t"/>
          <a:p>
            <a:pPr marL="0" indent="0" defTabSz="914400">
              <a:lnSpc>
                <a:spcPct val="150000"/>
              </a:lnSpc>
              <a:spcBef>
                <a:spcPts val="600"/>
              </a:spcBef>
              <a:spcAft>
                <a:spcPts val="600"/>
              </a:spcAft>
              <a:buFont typeface="Wingdings" panose="05000000000000000000" charset="0"/>
              <a:buNone/>
            </a:pPr>
            <a:r>
              <a:rPr lang="zh-CN" altLang="en-US" sz="2400" kern="1200" baseline="0">
                <a:latin typeface="+mn-lt"/>
                <a:ea typeface="+mn-ea"/>
                <a:cs typeface="+mn-cs"/>
              </a:rPr>
              <a:t>（4）pstdev()，返回总体标准差（population standard deviation ，the square root of the population variance)。</a:t>
            </a:r>
            <a:endParaRPr lang="zh-CN" altLang="en-US" sz="2400" kern="1200" baseline="0">
              <a:latin typeface="+mn-lt"/>
              <a:ea typeface="+mn-ea"/>
              <a:cs typeface="+mn-cs"/>
            </a:endParaRPr>
          </a:p>
          <a:p>
            <a:pPr marL="0" indent="0" defTabSz="914400">
              <a:spcBef>
                <a:spcPts val="600"/>
              </a:spcBef>
              <a:spcAft>
                <a:spcPts val="600"/>
              </a:spcAft>
              <a:buFont typeface="Wingdings" panose="05000000000000000000" charset="0"/>
              <a:buNone/>
            </a:pPr>
            <a:endParaRPr lang="zh-CN" altLang="en-US" sz="1800" kern="1200" baseline="0">
              <a:latin typeface="+mn-lt"/>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statistics.pstdev([1.5, 2.5, 2.5, 2.75, 3.25, 4.75])</a:t>
            </a:r>
            <a:endParaRPr lang="zh-CN" altLang="en-US" sz="2000" kern="1200" baseline="0">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0.986893273527251</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statistics.pstdev(range(20))</a:t>
            </a:r>
            <a:endParaRPr lang="zh-CN" altLang="en-US" sz="2000" kern="1200" baseline="0">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5.766281297335398</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fontAlgn="base"/>
            <a:r>
              <a:rPr lang="zh-CN" altLang="en-US" sz="2400" strike="noStrike" noProof="1"/>
              <a:t>改变数组元素值</a:t>
            </a:r>
            <a:endParaRPr lang="zh-CN" altLang="en-US" sz="2400" strike="noStrike" noProof="1"/>
          </a:p>
          <a:p>
            <a:pPr marL="0" indent="0" fontAlgn="base">
              <a:spcBef>
                <a:spcPts val="0"/>
              </a:spcBef>
              <a:buNone/>
            </a:pPr>
            <a:endParaRPr lang="zh-CN" altLang="en-US" sz="2000" strike="noStrike" noProof="1">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x = np.arange(8)</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x</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array([0, 1, 2, 3, 4, 5, 6, 7])</a:t>
            </a:r>
            <a:endParaRPr lang="zh-CN" altLang="en-US" sz="2000" strike="noStrike" noProof="1">
              <a:solidFill>
                <a:srgbClr val="00B0F0"/>
              </a:solidFill>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np.append(x, 8)               </a:t>
            </a:r>
            <a:r>
              <a:rPr lang="en-US" altLang="zh-CN" sz="2000" strike="noStrike" noProof="1">
                <a:latin typeface="Consolas" panose="020B0609020204030204" charset="0"/>
              </a:rPr>
              <a:t># </a:t>
            </a:r>
            <a:r>
              <a:rPr lang="zh-CN" altLang="en-US" sz="2000" strike="noStrike" noProof="1">
                <a:latin typeface="Consolas" panose="020B0609020204030204" charset="0"/>
              </a:rPr>
              <a:t>返回新数组，增加元素</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array([0, 1, 2, 3, 4, 5, 6, 7, 8])</a:t>
            </a:r>
            <a:endParaRPr lang="zh-CN" altLang="en-US" sz="2000" strike="noStrike" noProof="1">
              <a:solidFill>
                <a:srgbClr val="00B0F0"/>
              </a:solidFill>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np.append(x, [9,10])</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array([0, 1, 2, 3, 4, 5, 6, 7, 9, 10])</a:t>
            </a:r>
            <a:endParaRPr lang="zh-CN" altLang="en-US" sz="2000" strike="noStrike" noProof="1">
              <a:solidFill>
                <a:srgbClr val="00B0F0"/>
              </a:solidFill>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x                             </a:t>
            </a:r>
            <a:r>
              <a:rPr lang="en-US" altLang="zh-CN" sz="2000" strike="noStrike" noProof="1">
                <a:latin typeface="Consolas" panose="020B0609020204030204" charset="0"/>
              </a:rPr>
              <a:t># </a:t>
            </a:r>
            <a:r>
              <a:rPr lang="zh-CN" altLang="en-US" sz="2000" strike="noStrike" noProof="1">
                <a:latin typeface="Consolas" panose="020B0609020204030204" charset="0"/>
              </a:rPr>
              <a:t>不影响原来的数组</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array([0, 1, 2, 3, 4, 5, 6, 7])</a:t>
            </a:r>
            <a:endParaRPr lang="zh-CN" altLang="en-US" sz="2000" strike="noStrike" noProof="1">
              <a:solidFill>
                <a:srgbClr val="00B0F0"/>
              </a:solidFill>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x[3] = 8                      </a:t>
            </a:r>
            <a:r>
              <a:rPr lang="en-US" altLang="zh-CN" sz="2000" strike="noStrike" noProof="1">
                <a:latin typeface="Consolas" panose="020B0609020204030204" charset="0"/>
              </a:rPr>
              <a:t># </a:t>
            </a:r>
            <a:r>
              <a:rPr lang="zh-CN" altLang="en-US" sz="2000" strike="noStrike" noProof="1">
                <a:latin typeface="Consolas" panose="020B0609020204030204" charset="0"/>
              </a:rPr>
              <a:t>原地修改元素值</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x</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array([0, 1, 2, 8, 4, 5, 6, 7])</a:t>
            </a:r>
            <a:endParaRPr lang="zh-CN" altLang="en-US" sz="2000" strike="noStrike" noProof="1">
              <a:solidFill>
                <a:srgbClr val="00B0F0"/>
              </a:solidFill>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np.insert(x, 1, 8)            </a:t>
            </a:r>
            <a:r>
              <a:rPr lang="en-US" altLang="zh-CN" sz="2000" strike="noStrike" noProof="1">
                <a:latin typeface="Consolas" panose="020B0609020204030204" charset="0"/>
              </a:rPr>
              <a:t># </a:t>
            </a:r>
            <a:r>
              <a:rPr lang="zh-CN" altLang="en-US" sz="2000" strike="noStrike" noProof="1">
                <a:latin typeface="Consolas" panose="020B0609020204030204" charset="0"/>
              </a:rPr>
              <a:t>返回新数组，插入元素</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array([0, 8, 1, 2, 8, 4, 5, 6, 7])</a:t>
            </a:r>
            <a:endParaRPr lang="zh-CN" altLang="en-US" sz="2000" strike="noStrike" noProof="1">
              <a:solidFill>
                <a:srgbClr val="00B0F0"/>
              </a:solidFill>
              <a:latin typeface="Consolas" panose="020B0609020204030204" charset="0"/>
            </a:endParaRPr>
          </a:p>
        </p:txBody>
      </p:sp>
      <p:sp>
        <p:nvSpPr>
          <p:cNvPr id="2253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2865"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4</a:t>
            </a:r>
            <a:r>
              <a:t>  统计分析模块statistics</a:t>
            </a:r>
            <a:endParaRPr lang="zh-CN" altLang="en-US" kern="1200" baseline="0">
              <a:latin typeface="+mj-lt"/>
              <a:ea typeface="+mj-ea"/>
              <a:cs typeface="+mj-cs"/>
            </a:endParaRPr>
          </a:p>
        </p:txBody>
      </p:sp>
      <p:sp>
        <p:nvSpPr>
          <p:cNvPr id="292866" name="内容占位符 2"/>
          <p:cNvSpPr>
            <a:spLocks noGrp="1"/>
          </p:cNvSpPr>
          <p:nvPr>
            <p:ph idx="1"/>
          </p:nvPr>
        </p:nvSpPr>
        <p:spPr>
          <a:xfrm>
            <a:off x="867410" y="1256030"/>
            <a:ext cx="10728325" cy="5067300"/>
          </a:xfrm>
        </p:spPr>
        <p:txBody>
          <a:bodyPr anchor="t"/>
          <a:p>
            <a:pPr marL="0" indent="0" defTabSz="914400">
              <a:lnSpc>
                <a:spcPct val="150000"/>
              </a:lnSpc>
              <a:spcBef>
                <a:spcPct val="0"/>
              </a:spcBef>
              <a:buFont typeface="Wingdings" panose="05000000000000000000" charset="0"/>
              <a:buNone/>
            </a:pPr>
            <a:r>
              <a:rPr lang="zh-CN" altLang="en-US" sz="2400" kern="1200" baseline="0">
                <a:latin typeface="+mn-lt"/>
                <a:ea typeface="+mn-ea"/>
                <a:cs typeface="+mn-cs"/>
              </a:rPr>
              <a:t>（5）pvariance()，返回总体方差（population variance）或二次矩（second moment）。</a:t>
            </a:r>
            <a:endParaRPr lang="zh-CN" altLang="en-US" sz="2400" kern="1200" baseline="0">
              <a:latin typeface="+mn-lt"/>
              <a:ea typeface="+mn-ea"/>
              <a:cs typeface="+mn-cs"/>
            </a:endParaRPr>
          </a:p>
          <a:p>
            <a:pPr marL="0" indent="0" defTabSz="914400">
              <a:spcBef>
                <a:spcPts val="300"/>
              </a:spcBef>
              <a:buFont typeface="Wingdings" panose="05000000000000000000" charset="0"/>
              <a:buNone/>
            </a:pPr>
            <a:r>
              <a:rPr lang="zh-CN" altLang="en-US" sz="1800" kern="1200" baseline="0">
                <a:latin typeface="Consolas" panose="020B0609020204030204" charset="0"/>
                <a:ea typeface="+mn-ea"/>
                <a:cs typeface="+mn-cs"/>
              </a:rPr>
              <a:t>&gt;&gt;&gt; statistics.pvariance([1.5, 2.5, 2.5, 2.75, 3.25, 4.75])</a:t>
            </a:r>
            <a:endParaRPr lang="zh-CN" altLang="en-US" sz="1800" kern="1200" baseline="0">
              <a:latin typeface="Consolas" panose="020B0609020204030204" charset="0"/>
              <a:ea typeface="+mn-ea"/>
              <a:cs typeface="+mn-cs"/>
            </a:endParaRPr>
          </a:p>
          <a:p>
            <a:pPr marL="0" indent="0" defTabSz="914400">
              <a:spcBef>
                <a:spcPts val="30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0.9739583333333334</a:t>
            </a:r>
            <a:endParaRPr lang="zh-CN" altLang="en-US" sz="1800" kern="1200" baseline="0">
              <a:solidFill>
                <a:srgbClr val="00B0F0"/>
              </a:solidFill>
              <a:latin typeface="Consolas" panose="020B0609020204030204" charset="0"/>
              <a:ea typeface="+mn-ea"/>
              <a:cs typeface="+mn-cs"/>
            </a:endParaRPr>
          </a:p>
          <a:p>
            <a:pPr marL="0" indent="0" defTabSz="914400">
              <a:spcBef>
                <a:spcPts val="300"/>
              </a:spcBef>
              <a:buFont typeface="Wingdings" panose="05000000000000000000" charset="0"/>
              <a:buNone/>
            </a:pPr>
            <a:r>
              <a:rPr lang="zh-CN" altLang="en-US" sz="1800" kern="1200" baseline="0">
                <a:latin typeface="Consolas" panose="020B0609020204030204" charset="0"/>
                <a:ea typeface="+mn-ea"/>
                <a:cs typeface="+mn-cs"/>
              </a:rPr>
              <a:t>&gt;&gt;&gt; x = [1, 2, 3, 4, 5, 10, 9, 8, 7, 6]</a:t>
            </a:r>
            <a:endParaRPr lang="zh-CN" altLang="en-US" sz="1800" kern="1200" baseline="0">
              <a:latin typeface="Consolas" panose="020B0609020204030204" charset="0"/>
              <a:ea typeface="+mn-ea"/>
              <a:cs typeface="+mn-cs"/>
            </a:endParaRPr>
          </a:p>
          <a:p>
            <a:pPr marL="0" indent="0" defTabSz="914400">
              <a:spcBef>
                <a:spcPts val="300"/>
              </a:spcBef>
              <a:buFont typeface="Wingdings" panose="05000000000000000000" charset="0"/>
              <a:buNone/>
            </a:pPr>
            <a:r>
              <a:rPr lang="zh-CN" altLang="en-US" sz="1800" kern="1200" baseline="0">
                <a:latin typeface="Consolas" panose="020B0609020204030204" charset="0"/>
                <a:ea typeface="+mn-ea"/>
                <a:cs typeface="+mn-cs"/>
              </a:rPr>
              <a:t>&gt;&gt;&gt; mu = statistics.mean(x)</a:t>
            </a:r>
            <a:endParaRPr lang="zh-CN" altLang="en-US" sz="1800" kern="1200" baseline="0">
              <a:latin typeface="Consolas" panose="020B0609020204030204" charset="0"/>
              <a:ea typeface="+mn-ea"/>
              <a:cs typeface="+mn-cs"/>
            </a:endParaRPr>
          </a:p>
          <a:p>
            <a:pPr marL="0" indent="0" defTabSz="914400">
              <a:spcBef>
                <a:spcPts val="300"/>
              </a:spcBef>
              <a:buFont typeface="Wingdings" panose="05000000000000000000" charset="0"/>
              <a:buNone/>
            </a:pPr>
            <a:r>
              <a:rPr lang="zh-CN" altLang="en-US" sz="1800" kern="1200" baseline="0">
                <a:latin typeface="Consolas" panose="020B0609020204030204" charset="0"/>
                <a:ea typeface="+mn-ea"/>
                <a:cs typeface="+mn-cs"/>
              </a:rPr>
              <a:t>&gt;&gt;&gt; mu</a:t>
            </a:r>
            <a:endParaRPr lang="zh-CN" altLang="en-US" sz="1800" kern="1200" baseline="0">
              <a:latin typeface="Consolas" panose="020B0609020204030204" charset="0"/>
              <a:ea typeface="+mn-ea"/>
              <a:cs typeface="+mn-cs"/>
            </a:endParaRPr>
          </a:p>
          <a:p>
            <a:pPr marL="0" indent="0" defTabSz="914400">
              <a:spcBef>
                <a:spcPts val="30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5.5</a:t>
            </a:r>
            <a:endParaRPr lang="zh-CN" altLang="en-US" sz="1800" kern="1200" baseline="0">
              <a:solidFill>
                <a:srgbClr val="00B0F0"/>
              </a:solidFill>
              <a:latin typeface="Consolas" panose="020B0609020204030204" charset="0"/>
              <a:ea typeface="+mn-ea"/>
              <a:cs typeface="+mn-cs"/>
            </a:endParaRPr>
          </a:p>
          <a:p>
            <a:pPr marL="0" indent="0" defTabSz="914400">
              <a:spcBef>
                <a:spcPts val="300"/>
              </a:spcBef>
              <a:buFont typeface="Wingdings" panose="05000000000000000000" charset="0"/>
              <a:buNone/>
            </a:pPr>
            <a:r>
              <a:rPr lang="zh-CN" altLang="en-US" sz="1800" kern="1200" baseline="0">
                <a:latin typeface="Consolas" panose="020B0609020204030204" charset="0"/>
                <a:ea typeface="+mn-ea"/>
                <a:cs typeface="+mn-cs"/>
              </a:rPr>
              <a:t>&gt;&gt;&gt; statistics.pvariance([1, 2, 3, 4, 5, 10, 9, 8, 7, 6], mu)</a:t>
            </a:r>
            <a:endParaRPr lang="zh-CN" altLang="en-US" sz="1800" kern="1200" baseline="0">
              <a:latin typeface="Consolas" panose="020B0609020204030204" charset="0"/>
              <a:ea typeface="+mn-ea"/>
              <a:cs typeface="+mn-cs"/>
            </a:endParaRPr>
          </a:p>
          <a:p>
            <a:pPr marL="0" indent="0" defTabSz="914400">
              <a:spcBef>
                <a:spcPts val="30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8.25</a:t>
            </a:r>
            <a:endParaRPr lang="zh-CN" altLang="en-US" sz="1800" kern="1200" baseline="0">
              <a:solidFill>
                <a:srgbClr val="00B0F0"/>
              </a:solidFill>
              <a:latin typeface="Consolas" panose="020B0609020204030204" charset="0"/>
              <a:ea typeface="+mn-ea"/>
              <a:cs typeface="+mn-cs"/>
            </a:endParaRPr>
          </a:p>
          <a:p>
            <a:pPr marL="0" indent="0" defTabSz="914400">
              <a:spcBef>
                <a:spcPts val="300"/>
              </a:spcBef>
              <a:buFont typeface="Wingdings" panose="05000000000000000000" charset="0"/>
              <a:buNone/>
            </a:pPr>
            <a:r>
              <a:rPr lang="zh-CN" altLang="en-US" sz="1800" kern="1200" baseline="0">
                <a:latin typeface="Consolas" panose="020B0609020204030204" charset="0"/>
                <a:ea typeface="+mn-ea"/>
                <a:cs typeface="+mn-cs"/>
              </a:rPr>
              <a:t>&gt;&gt;&gt; statistics.pvariance(range(20))</a:t>
            </a:r>
            <a:endParaRPr lang="zh-CN" altLang="en-US" sz="1800" kern="1200" baseline="0">
              <a:latin typeface="Consolas" panose="020B0609020204030204" charset="0"/>
              <a:ea typeface="+mn-ea"/>
              <a:cs typeface="+mn-cs"/>
            </a:endParaRPr>
          </a:p>
          <a:p>
            <a:pPr marL="0" indent="0" defTabSz="914400">
              <a:spcBef>
                <a:spcPts val="30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33.25</a:t>
            </a:r>
            <a:endParaRPr lang="zh-CN" altLang="en-US" sz="1800" kern="1200" baseline="0">
              <a:solidFill>
                <a:srgbClr val="00B0F0"/>
              </a:solidFill>
              <a:latin typeface="Consolas" panose="020B0609020204030204" charset="0"/>
              <a:ea typeface="+mn-ea"/>
              <a:cs typeface="+mn-cs"/>
            </a:endParaRPr>
          </a:p>
          <a:p>
            <a:pPr marL="0" indent="0" defTabSz="914400">
              <a:spcBef>
                <a:spcPts val="300"/>
              </a:spcBef>
              <a:buFont typeface="Wingdings" panose="05000000000000000000" charset="0"/>
              <a:buNone/>
            </a:pPr>
            <a:r>
              <a:rPr lang="zh-CN" altLang="en-US" sz="1800" kern="1200" baseline="0">
                <a:latin typeface="Consolas" panose="020B0609020204030204" charset="0"/>
                <a:ea typeface="+mn-ea"/>
                <a:cs typeface="+mn-cs"/>
              </a:rPr>
              <a:t>&gt;&gt;&gt; statistics.pvariance((random.randint(1,10000) for i in range(30)))</a:t>
            </a:r>
            <a:endParaRPr lang="zh-CN" altLang="en-US" sz="1800" kern="1200" baseline="0">
              <a:latin typeface="Consolas" panose="020B0609020204030204" charset="0"/>
              <a:ea typeface="+mn-ea"/>
              <a:cs typeface="+mn-cs"/>
            </a:endParaRPr>
          </a:p>
          <a:p>
            <a:pPr marL="0" indent="0" defTabSz="914400">
              <a:spcBef>
                <a:spcPts val="30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10903549.933333334</a:t>
            </a:r>
            <a:endParaRPr lang="zh-CN" altLang="en-US" sz="1800" kern="1200" baseline="0">
              <a:solidFill>
                <a:srgbClr val="00B0F0"/>
              </a:solidFill>
              <a:latin typeface="Consolas" panose="020B0609020204030204" charset="0"/>
              <a:ea typeface="+mn-ea"/>
              <a:cs typeface="+mn-cs"/>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388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4</a:t>
            </a:r>
            <a:r>
              <a:t>  统计分析模块statistics</a:t>
            </a:r>
            <a:endParaRPr lang="zh-CN" altLang="en-US" kern="1200" baseline="0">
              <a:latin typeface="+mj-lt"/>
              <a:ea typeface="+mj-ea"/>
              <a:cs typeface="+mj-cs"/>
            </a:endParaRPr>
          </a:p>
        </p:txBody>
      </p:sp>
      <p:sp>
        <p:nvSpPr>
          <p:cNvPr id="293890" name="内容占位符 2"/>
          <p:cNvSpPr>
            <a:spLocks noGrp="1"/>
          </p:cNvSpPr>
          <p:nvPr>
            <p:ph idx="1"/>
          </p:nvPr>
        </p:nvSpPr>
        <p:spPr>
          <a:xfrm>
            <a:off x="771525" y="1165860"/>
            <a:ext cx="11116310" cy="5288915"/>
          </a:xfrm>
        </p:spPr>
        <p:txBody>
          <a:bodyPr anchor="t"/>
          <a:p>
            <a:pPr marL="0" indent="0" defTabSz="914400">
              <a:lnSpc>
                <a:spcPct val="150000"/>
              </a:lnSpc>
              <a:spcBef>
                <a:spcPct val="0"/>
              </a:spcBef>
              <a:buFont typeface="Wingdings" panose="05000000000000000000" charset="0"/>
              <a:buNone/>
            </a:pPr>
            <a:r>
              <a:rPr lang="zh-CN" altLang="en-US" sz="2400" kern="1200" baseline="0">
                <a:latin typeface="+mn-lt"/>
                <a:ea typeface="+mn-ea"/>
                <a:cs typeface="+mn-cs"/>
              </a:rPr>
              <a:t>（6）variance()、stdev()，计算样本方差（sample variance）和样本标准差（sample standard deviation，the square root of the sample variance，也叫均方差）。</a:t>
            </a:r>
            <a:endParaRPr lang="zh-CN" altLang="en-US" sz="2400" kern="1200" baseline="0">
              <a:latin typeface="+mn-lt"/>
              <a:ea typeface="+mn-ea"/>
              <a:cs typeface="+mn-cs"/>
            </a:endParaRPr>
          </a:p>
          <a:p>
            <a:pPr marL="0" indent="0" defTabSz="914400">
              <a:spcBef>
                <a:spcPts val="60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statistics.variance(range(20))</a:t>
            </a:r>
            <a:endParaRPr lang="zh-CN" altLang="en-US" sz="20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35.0</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statistics.stdev(range(20))</a:t>
            </a:r>
            <a:endParaRPr lang="zh-CN" altLang="en-US" sz="20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5.916079783099616</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_ * _</a:t>
            </a:r>
            <a:endParaRPr lang="zh-CN" altLang="en-US" sz="20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35.0</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lst = [3, 3, 3, 3, 3, 3]</a:t>
            </a:r>
            <a:endParaRPr lang="zh-CN" altLang="en-US" sz="20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statistics.variance(lst), statistics.stdev(lst)</a:t>
            </a:r>
            <a:endParaRPr lang="zh-CN" altLang="en-US" sz="20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0.0) </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标题 32769"/>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5</a:t>
            </a:r>
            <a:r>
              <a:t> matplotlib简单应用</a:t>
            </a:r>
            <a:endParaRPr lang="zh-CN" altLang="en-US" kern="1200" baseline="0" dirty="0">
              <a:latin typeface="+mj-lt"/>
              <a:ea typeface="+mj-ea"/>
              <a:cs typeface="+mj-cs"/>
            </a:endParaRPr>
          </a:p>
        </p:txBody>
      </p:sp>
      <p:sp>
        <p:nvSpPr>
          <p:cNvPr id="157698" name="文本占位符 32770"/>
          <p:cNvSpPr>
            <a:spLocks noGrp="1"/>
          </p:cNvSpPr>
          <p:nvPr>
            <p:ph idx="1"/>
          </p:nvPr>
        </p:nvSpPr>
        <p:spPr/>
        <p:txBody>
          <a:bodyPr anchor="t"/>
          <a:p>
            <a:pPr defTabSz="914400">
              <a:lnSpc>
                <a:spcPct val="150000"/>
              </a:lnSpc>
              <a:spcBef>
                <a:spcPct val="0"/>
              </a:spcBef>
              <a:buFont typeface="Arial" panose="020B0604020202020204" pitchFamily="34" charset="0"/>
              <a:buChar char="•"/>
            </a:pPr>
            <a:r>
              <a:rPr lang="en-US" altLang="x-none" sz="2400" kern="1200" baseline="0" dirty="0">
                <a:latin typeface="+mn-lt"/>
                <a:ea typeface="+mn-ea"/>
                <a:cs typeface="+mn-cs"/>
              </a:rPr>
              <a:t>matplotlib</a:t>
            </a:r>
            <a:r>
              <a:rPr lang="zh-CN" altLang="en-US" sz="2400" kern="1200" baseline="0" dirty="0">
                <a:latin typeface="+mn-lt"/>
                <a:ea typeface="+mn-ea"/>
                <a:cs typeface="+mn-cs"/>
              </a:rPr>
              <a:t>模块依赖于</a:t>
            </a:r>
            <a:r>
              <a:rPr lang="en-US" altLang="x-none" sz="2400" kern="1200" baseline="0" dirty="0">
                <a:latin typeface="+mn-lt"/>
                <a:ea typeface="+mn-ea"/>
                <a:cs typeface="+mn-cs"/>
              </a:rPr>
              <a:t>numpy</a:t>
            </a:r>
            <a:r>
              <a:rPr lang="zh-CN" altLang="en-US" sz="2400" kern="1200" baseline="0" dirty="0">
                <a:latin typeface="+mn-lt"/>
                <a:ea typeface="+mn-ea"/>
                <a:cs typeface="+mn-cs"/>
              </a:rPr>
              <a:t>模块和</a:t>
            </a:r>
            <a:r>
              <a:rPr lang="en-US" altLang="x-none" sz="2400" kern="1200" baseline="0" dirty="0">
                <a:latin typeface="+mn-lt"/>
                <a:ea typeface="+mn-ea"/>
                <a:cs typeface="+mn-cs"/>
              </a:rPr>
              <a:t>tkinter</a:t>
            </a:r>
            <a:r>
              <a:rPr lang="zh-CN" altLang="en-US" sz="2400" kern="1200" baseline="0" dirty="0">
                <a:latin typeface="+mn-lt"/>
                <a:ea typeface="+mn-ea"/>
                <a:cs typeface="+mn-cs"/>
              </a:rPr>
              <a:t>模块，可以绘制多种形式的图形，包括线图、直方图、饼状图、散点图、误差线图等等。</a:t>
            </a:r>
            <a:endParaRPr lang="zh-CN" altLang="en-US" sz="2400" kern="1200" baseline="0" dirty="0">
              <a:latin typeface="+mn-lt"/>
              <a:ea typeface="+mn-ea"/>
              <a:cs typeface="+mn-cs"/>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标题 3379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5</a:t>
            </a:r>
            <a:r>
              <a:t>.1  绘制带有中文标签和图例的图</a:t>
            </a:r>
            <a:endParaRPr lang="en-US" altLang="en-US" sz="3600" kern="1200" baseline="0" dirty="0">
              <a:latin typeface="+mj-lt"/>
              <a:ea typeface="+mj-ea"/>
              <a:cs typeface="+mj-cs"/>
            </a:endParaRPr>
          </a:p>
        </p:txBody>
      </p:sp>
      <p:sp>
        <p:nvSpPr>
          <p:cNvPr id="158722" name="文本占位符 33794"/>
          <p:cNvSpPr>
            <a:spLocks noGrp="1"/>
          </p:cNvSpPr>
          <p:nvPr>
            <p:ph idx="1"/>
          </p:nvPr>
        </p:nvSpPr>
        <p:spPr>
          <a:xfrm>
            <a:off x="838200" y="1321435"/>
            <a:ext cx="11084560" cy="4639945"/>
          </a:xfrm>
        </p:spPr>
        <p:txBody>
          <a:bodyPr anchor="t">
            <a:noAutofit/>
          </a:bodyPr>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import numpy as np</a:t>
            </a:r>
            <a:endParaRPr lang="zh-CN" altLang="en-US" sz="2000" kern="1200" baseline="0" dirty="0">
              <a:latin typeface="Consolas" panose="020B0609020204030204" charset="0"/>
              <a:ea typeface="+mn-ea"/>
              <a:cs typeface="+mn-cs"/>
            </a:endParaRP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import pylab as pl</a:t>
            </a:r>
            <a:endParaRPr lang="zh-CN" altLang="en-US" sz="2000" kern="1200" baseline="0" dirty="0">
              <a:latin typeface="Consolas" panose="020B0609020204030204" charset="0"/>
              <a:ea typeface="+mn-ea"/>
              <a:cs typeface="+mn-cs"/>
            </a:endParaRP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import matplotlib.font_manager as fm</a:t>
            </a:r>
            <a:endParaRPr lang="zh-CN" altLang="en-US" sz="2000" kern="1200" baseline="0" dirty="0">
              <a:latin typeface="Consolas" panose="020B0609020204030204" charset="0"/>
              <a:ea typeface="+mn-ea"/>
              <a:cs typeface="+mn-cs"/>
            </a:endParaRPr>
          </a:p>
          <a:p>
            <a:pPr marL="0" indent="0" defTabSz="914400">
              <a:spcBef>
                <a:spcPts val="400"/>
              </a:spcBef>
              <a:buFont typeface="Wingdings" panose="05000000000000000000" charset="0"/>
              <a:buNone/>
            </a:pPr>
            <a:endParaRPr lang="zh-CN" altLang="en-US" sz="2000" kern="1200" baseline="0" dirty="0">
              <a:latin typeface="Consolas" panose="020B0609020204030204" charset="0"/>
              <a:ea typeface="+mn-ea"/>
              <a:cs typeface="+mn-cs"/>
            </a:endParaRP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myfont = fm.FontProperties(fname=r'C:\Windows\Fonts\STKAITI.ttf') #设置字体</a:t>
            </a:r>
            <a:endParaRPr lang="zh-CN" altLang="en-US" sz="2000" kern="1200" baseline="0" dirty="0">
              <a:latin typeface="Consolas" panose="020B0609020204030204" charset="0"/>
              <a:ea typeface="+mn-ea"/>
              <a:cs typeface="+mn-cs"/>
            </a:endParaRP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t = np.arange(0.0, 2.0*np.pi, 0.01)                       # 自变量取值范围</a:t>
            </a:r>
            <a:endParaRPr lang="zh-CN" altLang="en-US" sz="2000" kern="1200" baseline="0" dirty="0">
              <a:latin typeface="Consolas" panose="020B0609020204030204" charset="0"/>
              <a:ea typeface="+mn-ea"/>
              <a:cs typeface="+mn-cs"/>
            </a:endParaRP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s = np.sin(t)                                             # 计算正弦函数值</a:t>
            </a:r>
            <a:endParaRPr lang="zh-CN" altLang="en-US" sz="2000" kern="1200" baseline="0" dirty="0">
              <a:latin typeface="Consolas" panose="020B0609020204030204" charset="0"/>
              <a:ea typeface="+mn-ea"/>
              <a:cs typeface="+mn-cs"/>
            </a:endParaRP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z = np.cos(t)                                             # 计算余弦函数值</a:t>
            </a:r>
            <a:endParaRPr lang="zh-CN" altLang="en-US" sz="2000" kern="1200" baseline="0" dirty="0">
              <a:latin typeface="Consolas" panose="020B0609020204030204" charset="0"/>
              <a:ea typeface="+mn-ea"/>
              <a:cs typeface="+mn-cs"/>
            </a:endParaRP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pl.plot(t, s, label='正弦')</a:t>
            </a:r>
            <a:endParaRPr lang="zh-CN" altLang="en-US" sz="2000" kern="1200" baseline="0" dirty="0">
              <a:latin typeface="Consolas" panose="020B0609020204030204" charset="0"/>
              <a:ea typeface="+mn-ea"/>
              <a:cs typeface="+mn-cs"/>
            </a:endParaRP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pl.plot(t, z, label='余弦')</a:t>
            </a:r>
            <a:endParaRPr lang="zh-CN" altLang="en-US" sz="2000" kern="1200" baseline="0" dirty="0">
              <a:latin typeface="Consolas" panose="020B0609020204030204" charset="0"/>
              <a:ea typeface="+mn-ea"/>
              <a:cs typeface="+mn-cs"/>
            </a:endParaRP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pl.xlabel('x-变量', fontproperties='STKAITI', fontsize=18) # 设置x标签</a:t>
            </a:r>
            <a:endParaRPr lang="zh-CN" altLang="en-US" sz="2000" kern="1200" baseline="0" dirty="0">
              <a:latin typeface="Consolas" panose="020B0609020204030204" charset="0"/>
              <a:ea typeface="+mn-ea"/>
              <a:cs typeface="+mn-cs"/>
            </a:endParaRP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pl.ylabel('y-正弦余弦函数值', fontproperties='simhei', fontsize=18)</a:t>
            </a:r>
            <a:endParaRPr lang="zh-CN" altLang="en-US" sz="2000" kern="1200" baseline="0" dirty="0">
              <a:latin typeface="Consolas" panose="020B0609020204030204" charset="0"/>
              <a:ea typeface="+mn-ea"/>
              <a:cs typeface="+mn-cs"/>
            </a:endParaRP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pl.title('sin-cos函数图像', fontproperties='STLITI', fontsize=24)</a:t>
            </a:r>
            <a:endParaRPr lang="zh-CN" altLang="en-US" sz="2000" kern="1200" baseline="0" dirty="0">
              <a:latin typeface="Consolas" panose="020B0609020204030204" charset="0"/>
              <a:ea typeface="+mn-ea"/>
              <a:cs typeface="+mn-cs"/>
            </a:endParaRP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pl.legend(prop=myfont)                                                          # 设置图例</a:t>
            </a:r>
            <a:endParaRPr lang="zh-CN" altLang="en-US" sz="2000" kern="1200" baseline="0" dirty="0">
              <a:latin typeface="Consolas" panose="020B0609020204030204" charset="0"/>
              <a:ea typeface="+mn-ea"/>
              <a:cs typeface="+mn-cs"/>
            </a:endParaRP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pl.show()</a:t>
            </a:r>
            <a:endParaRPr lang="zh-CN" altLang="en-US" sz="2000" kern="1200" baseline="0" dirty="0">
              <a:latin typeface="Consolas" panose="020B0609020204030204" charset="0"/>
              <a:ea typeface="+mn-ea"/>
              <a:cs typeface="+mn-cs"/>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标题 3379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5</a:t>
            </a:r>
            <a:r>
              <a:t>.1  绘制带有中文标签和图例的图</a:t>
            </a:r>
            <a:endParaRPr lang="en-US" altLang="en-US" sz="3600" kern="1200" baseline="0" dirty="0">
              <a:latin typeface="+mj-lt"/>
              <a:ea typeface="+mj-ea"/>
              <a:cs typeface="+mj-cs"/>
            </a:endParaRPr>
          </a:p>
        </p:txBody>
      </p:sp>
      <p:pic>
        <p:nvPicPr>
          <p:cNvPr id="159746" name="图片 1"/>
          <p:cNvPicPr>
            <a:picLocks noChangeAspect="1"/>
          </p:cNvPicPr>
          <p:nvPr/>
        </p:nvPicPr>
        <p:blipFill>
          <a:blip r:embed="rId1"/>
          <a:stretch>
            <a:fillRect/>
          </a:stretch>
        </p:blipFill>
        <p:spPr>
          <a:xfrm>
            <a:off x="1150303" y="1258570"/>
            <a:ext cx="8780462" cy="4879975"/>
          </a:xfrm>
          <a:prstGeom prst="rect">
            <a:avLst/>
          </a:prstGeom>
          <a:noFill/>
          <a:ln w="9525">
            <a:noFill/>
          </a:ln>
        </p:spPr>
      </p:pic>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标题 3584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5</a:t>
            </a:r>
            <a:r>
              <a:t>.2  绘制散点图</a:t>
            </a:r>
            <a:endParaRPr lang="zh-CN" altLang="en-US" kern="1200" baseline="0" dirty="0">
              <a:latin typeface="+mj-lt"/>
              <a:ea typeface="+mj-ea"/>
              <a:cs typeface="+mj-cs"/>
            </a:endParaRPr>
          </a:p>
        </p:txBody>
      </p:sp>
      <p:sp>
        <p:nvSpPr>
          <p:cNvPr id="36866" name="文本占位符 35842"/>
          <p:cNvSpPr>
            <a:spLocks noGrp="1"/>
          </p:cNvSpPr>
          <p:nvPr>
            <p:ph idx="1"/>
          </p:nvPr>
        </p:nvSpPr>
        <p:spPr/>
        <p:txBody>
          <a:bodyPr anchor="t"/>
          <a:p>
            <a:pPr marL="0" indent="0" fontAlgn="base">
              <a:lnSpc>
                <a:spcPct val="90000"/>
              </a:lnSpc>
              <a:buNone/>
            </a:pPr>
            <a:r>
              <a:rPr lang="en-US" altLang="x-none" sz="2000" strike="noStrike" noProof="1" dirty="0">
                <a:latin typeface="Consolas" panose="020B0609020204030204" charset="0"/>
              </a:rPr>
              <a:t>&gt;&gt;&gt; a = np.arange(0, 2.0*np.pi, 0.1)</a:t>
            </a:r>
            <a:endParaRPr lang="en-US" altLang="x-none" sz="2000" strike="noStrike" noProof="1" dirty="0">
              <a:latin typeface="Consolas" panose="020B0609020204030204" charset="0"/>
            </a:endParaRPr>
          </a:p>
          <a:p>
            <a:pPr fontAlgn="base">
              <a:lnSpc>
                <a:spcPct val="100000"/>
              </a:lnSpc>
              <a:spcBef>
                <a:spcPts val="600"/>
              </a:spcBef>
              <a:buNone/>
            </a:pPr>
            <a:r>
              <a:rPr lang="en-US" altLang="x-none" sz="2000" strike="noStrike" noProof="1" dirty="0">
                <a:latin typeface="Consolas" panose="020B0609020204030204" charset="0"/>
              </a:rPr>
              <a:t>&gt;&gt;&gt; b = np.cos(a)</a:t>
            </a:r>
            <a:endParaRPr lang="en-US" altLang="x-none" sz="2000" strike="noStrike" noProof="1" dirty="0">
              <a:latin typeface="Consolas" panose="020B0609020204030204" charset="0"/>
            </a:endParaRPr>
          </a:p>
          <a:p>
            <a:pPr fontAlgn="base">
              <a:lnSpc>
                <a:spcPct val="100000"/>
              </a:lnSpc>
              <a:spcBef>
                <a:spcPts val="600"/>
              </a:spcBef>
              <a:buNone/>
            </a:pPr>
            <a:r>
              <a:rPr lang="en-US" altLang="x-none" sz="2000" strike="noStrike" noProof="1" dirty="0">
                <a:latin typeface="Consolas" panose="020B0609020204030204" charset="0"/>
              </a:rPr>
              <a:t>&gt;&gt;&gt; pl.scatter(a,b)</a:t>
            </a:r>
            <a:endParaRPr lang="en-US" altLang="x-none" sz="2000" strike="noStrike" noProof="1" dirty="0">
              <a:latin typeface="Consolas" panose="020B0609020204030204" charset="0"/>
            </a:endParaRPr>
          </a:p>
          <a:p>
            <a:pPr fontAlgn="base">
              <a:lnSpc>
                <a:spcPct val="100000"/>
              </a:lnSpc>
              <a:spcBef>
                <a:spcPts val="600"/>
              </a:spcBef>
              <a:buNone/>
            </a:pPr>
            <a:r>
              <a:rPr lang="en-US" altLang="x-none" sz="2000" strike="noStrike" noProof="1" dirty="0">
                <a:latin typeface="Consolas" panose="020B0609020204030204" charset="0"/>
              </a:rPr>
              <a:t>&gt;&gt;&gt; pl.show()</a:t>
            </a:r>
            <a:endParaRPr lang="en-US" altLang="x-none" sz="2000" strike="noStrike" noProof="1" dirty="0">
              <a:latin typeface="Consolas" panose="020B0609020204030204" charset="0"/>
            </a:endParaRPr>
          </a:p>
        </p:txBody>
      </p:sp>
      <p:pic>
        <p:nvPicPr>
          <p:cNvPr id="160771" name="图片 163" descr="3RTIBQXGHYXE@9S1I}(C4~U"/>
          <p:cNvPicPr>
            <a:picLocks noChangeAspect="1"/>
          </p:cNvPicPr>
          <p:nvPr/>
        </p:nvPicPr>
        <p:blipFill>
          <a:blip r:embed="rId1"/>
          <a:stretch>
            <a:fillRect/>
          </a:stretch>
        </p:blipFill>
        <p:spPr>
          <a:xfrm>
            <a:off x="3782060" y="1666240"/>
            <a:ext cx="6402070" cy="4923155"/>
          </a:xfrm>
          <a:prstGeom prst="rect">
            <a:avLst/>
          </a:prstGeom>
          <a:noFill/>
          <a:ln w="9525">
            <a:noFill/>
          </a:ln>
        </p:spPr>
      </p:pic>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fontAlgn="base"/>
            <a:r>
              <a:rPr lang="zh-CN" altLang="en-US" sz="2400" strike="noStrike" noProof="1">
                <a:latin typeface="Consolas" panose="020B0609020204030204" charset="0"/>
              </a:rPr>
              <a:t>修改散点符号与大小</a:t>
            </a:r>
            <a:endParaRPr lang="zh-CN" altLang="en-US" sz="2400" strike="noStrike" noProof="1">
              <a:latin typeface="Consolas" panose="020B0609020204030204" charset="0"/>
            </a:endParaRPr>
          </a:p>
          <a:p>
            <a:pPr marL="0" indent="0" fontAlgn="base">
              <a:buNone/>
            </a:pPr>
            <a:r>
              <a:rPr lang="zh-CN" altLang="en-US" sz="2000" strike="noStrike" noProof="1">
                <a:latin typeface="Consolas" panose="020B0609020204030204" charset="0"/>
              </a:rPr>
              <a:t>&gt;&gt;&gt; pl.scatter(a,b,s=20,marker='+')</a:t>
            </a:r>
            <a:endParaRPr lang="zh-CN" altLang="en-US" sz="2000" strike="noStrike" noProof="1">
              <a:latin typeface="Consolas" panose="020B0609020204030204" charset="0"/>
            </a:endParaRPr>
          </a:p>
          <a:p>
            <a:pPr marL="0" indent="0" fontAlgn="base">
              <a:buNone/>
            </a:pPr>
            <a:r>
              <a:rPr lang="zh-CN" altLang="en-US" sz="2000" strike="noStrike" noProof="1">
                <a:latin typeface="Consolas" panose="020B0609020204030204" charset="0"/>
              </a:rPr>
              <a:t>&gt;&gt;&gt; pl.show()</a:t>
            </a:r>
            <a:endParaRPr lang="zh-CN" altLang="en-US" sz="2000" strike="noStrike" noProof="1">
              <a:latin typeface="Consolas" panose="020B0609020204030204" charset="0"/>
            </a:endParaRPr>
          </a:p>
        </p:txBody>
      </p:sp>
      <p:pic>
        <p:nvPicPr>
          <p:cNvPr id="161794" name="图片 3"/>
          <p:cNvPicPr>
            <a:picLocks noChangeAspect="1"/>
          </p:cNvPicPr>
          <p:nvPr/>
        </p:nvPicPr>
        <p:blipFill>
          <a:blip r:embed="rId1"/>
          <a:stretch>
            <a:fillRect/>
          </a:stretch>
        </p:blipFill>
        <p:spPr>
          <a:xfrm>
            <a:off x="3431540" y="2277110"/>
            <a:ext cx="5879465" cy="4222750"/>
          </a:xfrm>
          <a:prstGeom prst="rect">
            <a:avLst/>
          </a:prstGeom>
          <a:noFill/>
          <a:ln w="9525">
            <a:noFill/>
          </a:ln>
        </p:spPr>
      </p:pic>
      <p:sp>
        <p:nvSpPr>
          <p:cNvPr id="161795" name="标题 3584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5</a:t>
            </a:r>
            <a:r>
              <a:t>.2  绘制散点图</a:t>
            </a:r>
            <a:endParaRPr lang="zh-CN" altLang="en-US" kern="1200" baseline="0" dirty="0">
              <a:latin typeface="+mj-lt"/>
              <a:ea typeface="+mj-ea"/>
              <a:cs typeface="+mj-cs"/>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fontAlgn="base"/>
            <a:r>
              <a:rPr lang="zh-CN" altLang="en-US" sz="2400" strike="noStrike" noProof="1"/>
              <a:t>修改线宽</a:t>
            </a:r>
            <a:endParaRPr lang="zh-CN" altLang="en-US" sz="2400" strike="noStrike" noProof="1"/>
          </a:p>
          <a:p>
            <a:pPr marL="0" indent="0" fontAlgn="base">
              <a:buNone/>
            </a:pPr>
            <a:r>
              <a:rPr lang="zh-CN" altLang="en-US" sz="2000" strike="noStrike" noProof="1">
                <a:latin typeface="Consolas" panose="020B0609020204030204" charset="0"/>
              </a:rPr>
              <a:t>&gt;&gt;&gt; pl.scatter(a,b,</a:t>
            </a:r>
            <a:r>
              <a:rPr lang="en-US" altLang="zh-CN" sz="2000" strike="noStrike" noProof="1">
                <a:latin typeface="Consolas" panose="020B0609020204030204" charset="0"/>
              </a:rPr>
              <a:t>s=20,</a:t>
            </a:r>
            <a:r>
              <a:rPr lang="zh-CN" altLang="en-US" sz="2000" strike="noStrike" noProof="1">
                <a:latin typeface="Consolas" panose="020B0609020204030204" charset="0"/>
              </a:rPr>
              <a:t>linewidths=5,marker='+')</a:t>
            </a:r>
            <a:endParaRPr lang="zh-CN" altLang="en-US" sz="2000" strike="noStrike" noProof="1">
              <a:latin typeface="Consolas" panose="020B0609020204030204" charset="0"/>
            </a:endParaRPr>
          </a:p>
          <a:p>
            <a:pPr marL="0" indent="0" fontAlgn="base">
              <a:buNone/>
            </a:pPr>
            <a:r>
              <a:rPr lang="zh-CN" altLang="en-US" sz="2000" strike="noStrike" noProof="1">
                <a:latin typeface="Consolas" panose="020B0609020204030204" charset="0"/>
              </a:rPr>
              <a:t>&gt;&gt;&gt; pl.show()</a:t>
            </a:r>
            <a:endParaRPr lang="zh-CN" altLang="en-US" sz="2000" strike="noStrike" noProof="1">
              <a:latin typeface="Consolas" panose="020B0609020204030204" charset="0"/>
            </a:endParaRPr>
          </a:p>
        </p:txBody>
      </p:sp>
      <p:pic>
        <p:nvPicPr>
          <p:cNvPr id="162818" name="图片 4"/>
          <p:cNvPicPr>
            <a:picLocks noChangeAspect="1"/>
          </p:cNvPicPr>
          <p:nvPr/>
        </p:nvPicPr>
        <p:blipFill>
          <a:blip r:embed="rId1"/>
          <a:stretch>
            <a:fillRect/>
          </a:stretch>
        </p:blipFill>
        <p:spPr>
          <a:xfrm>
            <a:off x="3324860" y="2310765"/>
            <a:ext cx="5782945" cy="4197985"/>
          </a:xfrm>
          <a:prstGeom prst="rect">
            <a:avLst/>
          </a:prstGeom>
          <a:noFill/>
          <a:ln w="9525">
            <a:noFill/>
          </a:ln>
        </p:spPr>
      </p:pic>
      <p:sp>
        <p:nvSpPr>
          <p:cNvPr id="162819" name="标题 3584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5</a:t>
            </a:r>
            <a:r>
              <a:t>.2  绘制散点图</a:t>
            </a:r>
            <a:endParaRPr lang="zh-CN" altLang="en-US" kern="1200" baseline="0" dirty="0">
              <a:latin typeface="+mj-lt"/>
              <a:ea typeface="+mj-ea"/>
              <a:cs typeface="+mj-cs"/>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标题 37889"/>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5</a:t>
            </a:r>
            <a:r>
              <a:t>.2  绘制散点图</a:t>
            </a:r>
            <a:endParaRPr lang="zh-CN" altLang="en-US" kern="1200" baseline="0" dirty="0">
              <a:latin typeface="+mj-lt"/>
              <a:ea typeface="+mj-ea"/>
              <a:cs typeface="+mj-cs"/>
            </a:endParaRPr>
          </a:p>
        </p:txBody>
      </p:sp>
      <p:sp>
        <p:nvSpPr>
          <p:cNvPr id="155650" name="文本占位符 37890"/>
          <p:cNvSpPr>
            <a:spLocks noGrp="1"/>
          </p:cNvSpPr>
          <p:nvPr>
            <p:ph idx="1"/>
          </p:nvPr>
        </p:nvSpPr>
        <p:spPr>
          <a:xfrm>
            <a:off x="886460" y="1256030"/>
            <a:ext cx="10331450" cy="4977130"/>
          </a:xfrm>
        </p:spPr>
        <p:txBody>
          <a:bodyPr anchor="t"/>
          <a:p>
            <a:pPr defTabSz="914400" fontAlgn="base">
              <a:lnSpc>
                <a:spcPct val="150000"/>
              </a:lnSpc>
              <a:spcBef>
                <a:spcPct val="0"/>
              </a:spcBef>
              <a:buFont typeface="Arial" panose="020B0604020202020204" pitchFamily="34" charset="0"/>
              <a:buChar char="•"/>
            </a:pPr>
            <a:r>
              <a:rPr lang="zh-CN" altLang="en-US" sz="2400" strike="noStrike" kern="1200" baseline="0" noProof="1" dirty="0">
                <a:latin typeface="Consolas" panose="020B0609020204030204" charset="0"/>
                <a:ea typeface="+mn-ea"/>
                <a:cs typeface="+mn-cs"/>
              </a:rPr>
              <a:t>修改颜色</a:t>
            </a:r>
            <a:endParaRPr lang="zh-CN" altLang="en-US" sz="2400" strike="noStrike" kern="1200" baseline="0" noProof="1" dirty="0">
              <a:latin typeface="Consolas" panose="020B0609020204030204" charset="0"/>
              <a:ea typeface="+mn-ea"/>
              <a:cs typeface="+mn-cs"/>
            </a:endParaRPr>
          </a:p>
          <a:p>
            <a:pPr marL="0" indent="0" defTabSz="914400" fontAlgn="base">
              <a:lnSpc>
                <a:spcPct val="150000"/>
              </a:lnSpc>
              <a:spcBef>
                <a:spcPct val="0"/>
              </a:spcBef>
              <a:buFont typeface="Wingdings" panose="05000000000000000000" charset="0"/>
              <a:buNone/>
            </a:pPr>
            <a:r>
              <a:rPr lang="en-US" altLang="x-none" sz="2000" strike="noStrike" kern="1200" baseline="0" noProof="1" dirty="0">
                <a:latin typeface="Consolas" panose="020B0609020204030204" charset="0"/>
                <a:ea typeface="+mn-ea"/>
                <a:cs typeface="+mn-cs"/>
              </a:rPr>
              <a:t>&gt;&gt;&gt; import matplotlib.pylab as pl</a:t>
            </a:r>
            <a:endParaRPr lang="en-US" altLang="x-none" sz="2000" strike="noStrike" kern="1200" baseline="0" noProof="1" dirty="0">
              <a:latin typeface="Consolas" panose="020B0609020204030204" charset="0"/>
              <a:ea typeface="+mn-ea"/>
              <a:cs typeface="+mn-cs"/>
            </a:endParaRPr>
          </a:p>
          <a:p>
            <a:pPr marL="0" indent="0" defTabSz="914400" fontAlgn="base">
              <a:lnSpc>
                <a:spcPct val="150000"/>
              </a:lnSpc>
              <a:spcBef>
                <a:spcPct val="0"/>
              </a:spcBef>
              <a:buFont typeface="Wingdings" panose="05000000000000000000" charset="0"/>
              <a:buNone/>
            </a:pPr>
            <a:r>
              <a:rPr lang="en-US" altLang="x-none" sz="2000" strike="noStrike" kern="1200" baseline="0" noProof="1" dirty="0">
                <a:latin typeface="Consolas" panose="020B0609020204030204" charset="0"/>
                <a:ea typeface="+mn-ea"/>
                <a:cs typeface="+mn-cs"/>
              </a:rPr>
              <a:t>&gt;&gt;&gt; import numpy as np</a:t>
            </a:r>
            <a:endParaRPr lang="en-US" altLang="x-none" sz="2000" strike="noStrike" kern="1200" baseline="0" noProof="1" dirty="0">
              <a:latin typeface="Consolas" panose="020B0609020204030204" charset="0"/>
              <a:ea typeface="+mn-ea"/>
              <a:cs typeface="+mn-cs"/>
            </a:endParaRPr>
          </a:p>
          <a:p>
            <a:pPr marL="0" indent="0" defTabSz="914400" fontAlgn="base">
              <a:lnSpc>
                <a:spcPct val="150000"/>
              </a:lnSpc>
              <a:spcBef>
                <a:spcPct val="0"/>
              </a:spcBef>
              <a:buFont typeface="Wingdings" panose="05000000000000000000" charset="0"/>
              <a:buNone/>
            </a:pPr>
            <a:r>
              <a:rPr lang="en-US" altLang="x-none" sz="2000" strike="noStrike" kern="1200" baseline="0" noProof="1" dirty="0">
                <a:latin typeface="Consolas" panose="020B0609020204030204" charset="0"/>
                <a:ea typeface="+mn-ea"/>
                <a:cs typeface="+mn-cs"/>
              </a:rPr>
              <a:t>&gt;&gt;&gt; x = np.random.random(100)</a:t>
            </a:r>
            <a:endParaRPr lang="en-US" altLang="x-none" sz="2000" strike="noStrike" kern="1200" baseline="0" noProof="1" dirty="0">
              <a:latin typeface="Consolas" panose="020B0609020204030204" charset="0"/>
              <a:ea typeface="+mn-ea"/>
              <a:cs typeface="+mn-cs"/>
            </a:endParaRPr>
          </a:p>
          <a:p>
            <a:pPr marL="0" indent="0" defTabSz="914400" fontAlgn="base">
              <a:lnSpc>
                <a:spcPct val="150000"/>
              </a:lnSpc>
              <a:spcBef>
                <a:spcPct val="0"/>
              </a:spcBef>
              <a:buFont typeface="Wingdings" panose="05000000000000000000" charset="0"/>
              <a:buNone/>
            </a:pPr>
            <a:r>
              <a:rPr lang="en-US" altLang="x-none" sz="2000" strike="noStrike" kern="1200" baseline="0" noProof="1" dirty="0">
                <a:latin typeface="Consolas" panose="020B0609020204030204" charset="0"/>
                <a:ea typeface="+mn-ea"/>
                <a:cs typeface="+mn-cs"/>
              </a:rPr>
              <a:t>&gt;&gt;&gt; y = np.random.random(100)</a:t>
            </a:r>
            <a:endParaRPr lang="en-US" altLang="x-none" sz="2000" strike="noStrike" kern="1200" baseline="0" noProof="1" dirty="0">
              <a:latin typeface="Consolas" panose="020B0609020204030204" charset="0"/>
              <a:ea typeface="+mn-ea"/>
              <a:cs typeface="+mn-cs"/>
            </a:endParaRPr>
          </a:p>
          <a:p>
            <a:pPr marL="0" indent="0" defTabSz="914400" fontAlgn="base">
              <a:lnSpc>
                <a:spcPct val="150000"/>
              </a:lnSpc>
              <a:spcBef>
                <a:spcPct val="0"/>
              </a:spcBef>
              <a:buFont typeface="Wingdings" panose="05000000000000000000" charset="0"/>
              <a:buNone/>
            </a:pPr>
            <a:r>
              <a:rPr lang="en-US" altLang="x-none" sz="2000" strike="noStrike" kern="1200" baseline="0" noProof="1" dirty="0">
                <a:latin typeface="Consolas" panose="020B0609020204030204" charset="0"/>
                <a:ea typeface="+mn-ea"/>
                <a:cs typeface="+mn-cs"/>
              </a:rPr>
              <a:t>&gt;&gt;&gt; pl.scatter(x,y,s=x*500,c=u'r',marker=u'*')</a:t>
            </a:r>
            <a:endParaRPr lang="en-US" altLang="x-none" sz="2000" strike="noStrike" kern="1200" baseline="0" noProof="1" dirty="0">
              <a:latin typeface="Consolas" panose="020B0609020204030204" charset="0"/>
              <a:ea typeface="+mn-ea"/>
              <a:cs typeface="+mn-cs"/>
            </a:endParaRPr>
          </a:p>
          <a:p>
            <a:pPr marL="0" indent="0" defTabSz="914400" fontAlgn="base">
              <a:lnSpc>
                <a:spcPct val="150000"/>
              </a:lnSpc>
              <a:spcBef>
                <a:spcPct val="0"/>
              </a:spcBef>
              <a:buFont typeface="Wingdings" panose="05000000000000000000" charset="0"/>
              <a:buNone/>
            </a:pPr>
            <a:r>
              <a:rPr lang="en-US" altLang="x-none" sz="2000" strike="noStrike" kern="1200" baseline="0" noProof="1" dirty="0">
                <a:latin typeface="Consolas" panose="020B0609020204030204" charset="0"/>
                <a:ea typeface="+mn-ea"/>
                <a:cs typeface="+mn-cs"/>
              </a:rPr>
              <a:t># s</a:t>
            </a:r>
            <a:r>
              <a:rPr lang="zh-CN" altLang="en-US" sz="2000" strike="noStrike" kern="1200" baseline="0" noProof="1" dirty="0">
                <a:latin typeface="Consolas" panose="020B0609020204030204" charset="0"/>
                <a:ea typeface="+mn-ea"/>
                <a:cs typeface="+mn-cs"/>
              </a:rPr>
              <a:t>指大小，</a:t>
            </a:r>
            <a:r>
              <a:rPr lang="en-US" altLang="x-none" sz="2000" strike="noStrike" kern="1200" baseline="0" noProof="1" dirty="0">
                <a:latin typeface="Consolas" panose="020B0609020204030204" charset="0"/>
                <a:ea typeface="+mn-ea"/>
                <a:cs typeface="+mn-cs"/>
              </a:rPr>
              <a:t>c</a:t>
            </a:r>
            <a:r>
              <a:rPr lang="zh-CN" altLang="en-US" sz="2000" strike="noStrike" kern="1200" baseline="0" noProof="1" dirty="0">
                <a:latin typeface="Consolas" panose="020B0609020204030204" charset="0"/>
                <a:ea typeface="+mn-ea"/>
                <a:cs typeface="+mn-cs"/>
              </a:rPr>
              <a:t>指颜色，</a:t>
            </a:r>
            <a:r>
              <a:rPr lang="en-US" altLang="x-none" sz="2000" strike="noStrike" kern="1200" baseline="0" noProof="1" dirty="0">
                <a:latin typeface="Consolas" panose="020B0609020204030204" charset="0"/>
                <a:ea typeface="+mn-ea"/>
                <a:cs typeface="+mn-cs"/>
              </a:rPr>
              <a:t>marker</a:t>
            </a:r>
            <a:r>
              <a:rPr lang="zh-CN" altLang="en-US" sz="2000" strike="noStrike" kern="1200" baseline="0" noProof="1" dirty="0">
                <a:latin typeface="Consolas" panose="020B0609020204030204" charset="0"/>
                <a:ea typeface="+mn-ea"/>
                <a:cs typeface="+mn-cs"/>
              </a:rPr>
              <a:t>指符号形状</a:t>
            </a:r>
            <a:endParaRPr lang="zh-CN" altLang="en-US" sz="2000" strike="noStrike" kern="1200" baseline="0" noProof="1" dirty="0">
              <a:latin typeface="Consolas" panose="020B0609020204030204" charset="0"/>
              <a:ea typeface="+mn-ea"/>
              <a:cs typeface="+mn-cs"/>
            </a:endParaRPr>
          </a:p>
          <a:p>
            <a:pPr marL="0" indent="0" defTabSz="914400" fontAlgn="base">
              <a:lnSpc>
                <a:spcPct val="150000"/>
              </a:lnSpc>
              <a:spcBef>
                <a:spcPct val="0"/>
              </a:spcBef>
              <a:buFont typeface="Wingdings" panose="05000000000000000000" charset="0"/>
              <a:buNone/>
            </a:pPr>
            <a:r>
              <a:rPr lang="en-US" altLang="x-none" sz="2000" strike="noStrike" kern="1200" baseline="0" noProof="1" dirty="0">
                <a:latin typeface="Consolas" panose="020B0609020204030204" charset="0"/>
                <a:ea typeface="+mn-ea"/>
                <a:cs typeface="+mn-cs"/>
              </a:rPr>
              <a:t>&gt;&gt;&gt; pl.show()</a:t>
            </a:r>
            <a:endParaRPr lang="en-US" altLang="x-none" sz="2000" strike="noStrike" kern="1200" baseline="0" noProof="1" dirty="0">
              <a:latin typeface="Consolas" panose="020B0609020204030204" charset="0"/>
              <a:ea typeface="+mn-ea"/>
              <a:cs typeface="+mn-cs"/>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标题 3584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5</a:t>
            </a:r>
            <a:r>
              <a:t>.2  绘制散点图</a:t>
            </a:r>
            <a:endParaRPr lang="zh-CN" altLang="en-US" kern="1200" baseline="0" dirty="0">
              <a:latin typeface="+mj-lt"/>
              <a:ea typeface="+mj-ea"/>
              <a:cs typeface="+mj-cs"/>
            </a:endParaRPr>
          </a:p>
        </p:txBody>
      </p:sp>
      <p:pic>
        <p:nvPicPr>
          <p:cNvPr id="164866" name="图片 164" descr="%%EBQA)0ZWH8]4K5SK2%G}H"/>
          <p:cNvPicPr>
            <a:picLocks noGrp="1" noChangeAspect="1"/>
          </p:cNvPicPr>
          <p:nvPr>
            <p:ph idx="1"/>
          </p:nvPr>
        </p:nvPicPr>
        <p:blipFill>
          <a:blip r:embed="rId1"/>
          <a:stretch>
            <a:fillRect/>
          </a:stretch>
        </p:blipFill>
        <p:spPr>
          <a:xfrm>
            <a:off x="1793875" y="1245235"/>
            <a:ext cx="6892290" cy="528383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内容占位符 2"/>
          <p:cNvSpPr>
            <a:spLocks noGrp="1"/>
          </p:cNvSpPr>
          <p:nvPr>
            <p:ph idx="1"/>
          </p:nvPr>
        </p:nvSpPr>
        <p:spPr/>
        <p:txBody>
          <a:bodyPr anchor="t"/>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x.repeat(3)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元素重复，返回新数组</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array([0, 0, 0, 1, 1, 1, 2, 2, 2, 8, 8, 8, 4, 4, 4, 5, 5, 5, 6, 6, 6, 7, 7, 7])</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x.put(0, 9)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修改指定位置上的元素值</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x</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array([9, 1, 2, 8, 4, 5, 6, 7])</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x = np.array([[1,2,3], [4,5,6], [7,8,9]])</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x[0, 2] = 4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修改第</a:t>
            </a:r>
            <a:r>
              <a:rPr lang="en-US" altLang="zh-CN" sz="2000" kern="1200" baseline="0">
                <a:latin typeface="Consolas" panose="020B0609020204030204" charset="0"/>
                <a:ea typeface="+mn-ea"/>
                <a:cs typeface="+mn-cs"/>
              </a:rPr>
              <a:t>0</a:t>
            </a:r>
            <a:r>
              <a:rPr lang="zh-CN" altLang="en-US" sz="2000" kern="1200" baseline="0">
                <a:latin typeface="Consolas" panose="020B0609020204030204" charset="0"/>
                <a:ea typeface="+mn-ea"/>
                <a:cs typeface="+mn-cs"/>
              </a:rPr>
              <a:t>行第</a:t>
            </a:r>
            <a:r>
              <a:rPr lang="en-US" altLang="zh-CN" sz="2000" kern="1200" baseline="0">
                <a:latin typeface="Consolas" panose="020B0609020204030204" charset="0"/>
                <a:ea typeface="+mn-ea"/>
                <a:cs typeface="+mn-cs"/>
              </a:rPr>
              <a:t>2</a:t>
            </a:r>
            <a:r>
              <a:rPr lang="zh-CN" altLang="en-US" sz="2000" kern="1200" baseline="0">
                <a:latin typeface="Consolas" panose="020B0609020204030204" charset="0"/>
                <a:ea typeface="+mn-ea"/>
                <a:cs typeface="+mn-cs"/>
              </a:rPr>
              <a:t>列的元素值</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x</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array([[1, 2, 4],</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[4, 5, 6],</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[7, 8, 9]])</a:t>
            </a:r>
            <a:endParaRPr lang="zh-CN" altLang="en-US" sz="2000" kern="1200" baseline="0">
              <a:solidFill>
                <a:srgbClr val="00B0F0"/>
              </a:solidFill>
              <a:latin typeface="Consolas" panose="020B0609020204030204" charset="0"/>
              <a:ea typeface="+mn-ea"/>
              <a:cs typeface="+mn-cs"/>
            </a:endParaRPr>
          </a:p>
        </p:txBody>
      </p:sp>
      <p:sp>
        <p:nvSpPr>
          <p:cNvPr id="2355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5</a:t>
            </a:r>
            <a:r>
              <a:t>.3  绘制饼状图</a:t>
            </a:r>
            <a:endParaRPr lang="zh-CN" altLang="en-US" kern="1200" baseline="0" dirty="0">
              <a:latin typeface="+mj-lt"/>
              <a:ea typeface="+mj-ea"/>
              <a:cs typeface="+mj-cs"/>
              <a:sym typeface="Arial" panose="020B0604020202020204" pitchFamily="34" charset="0"/>
            </a:endParaRPr>
          </a:p>
        </p:txBody>
      </p:sp>
      <p:sp>
        <p:nvSpPr>
          <p:cNvPr id="165890" name="内容占位符 2"/>
          <p:cNvSpPr>
            <a:spLocks noGrp="1"/>
          </p:cNvSpPr>
          <p:nvPr>
            <p:ph idx="1"/>
          </p:nvPr>
        </p:nvSpPr>
        <p:spPr/>
        <p:txBody>
          <a:bodyPr anchor="t">
            <a:noAutofit/>
          </a:bodyPr>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import numpy as np</a:t>
            </a:r>
            <a:endParaRPr lang="zh-CN" altLang="en-US" sz="2000" kern="1200" baseline="0">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import matplotlib.pyplot as plt</a:t>
            </a:r>
            <a:endParaRPr lang="zh-CN" altLang="en-US" sz="2000" kern="1200" baseline="0">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#The slices will be ordered and plotted counter-clockwise.</a:t>
            </a:r>
            <a:endParaRPr lang="zh-CN" altLang="en-US" sz="2000" kern="1200" baseline="0">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labels = 'Frogs', 'Hogs', 'Dogs', 'Logs'</a:t>
            </a:r>
            <a:endParaRPr lang="zh-CN" altLang="en-US" sz="2000" kern="1200" baseline="0">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colors = ['yellowgreen', 'gold', '#FF0000', 'lightcoral']</a:t>
            </a:r>
            <a:endParaRPr lang="zh-CN" altLang="en-US" sz="2000" kern="1200" baseline="0">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explode = (0, 0.1, 0, 0.1)              # 使饼状图中第2片和第4片裂开</a:t>
            </a:r>
            <a:endParaRPr lang="zh-CN" altLang="en-US" sz="2000" kern="1200" baseline="0">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fig = plt.figure()</a:t>
            </a:r>
            <a:endParaRPr lang="zh-CN" altLang="en-US" sz="2000" kern="1200" baseline="0">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ax = fig.gca()</a:t>
            </a:r>
            <a:endParaRPr lang="zh-CN" altLang="en-US" sz="2000" kern="1200" baseline="0">
              <a:latin typeface="Consolas" panose="020B0609020204030204" charset="0"/>
              <a:ea typeface="+mn-ea"/>
              <a:cs typeface="+mn-cs"/>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内容占位符 2"/>
          <p:cNvSpPr>
            <a:spLocks noGrp="1"/>
          </p:cNvSpPr>
          <p:nvPr>
            <p:ph idx="1"/>
          </p:nvPr>
        </p:nvSpPr>
        <p:spPr>
          <a:xfrm>
            <a:off x="838200" y="1321435"/>
            <a:ext cx="10959465" cy="4639945"/>
          </a:xfrm>
        </p:spPr>
        <p:txBody>
          <a:bodyPr anchor="t">
            <a:noAutofit/>
          </a:bodyPr>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ax.pie(np.random.random(4), explode=explode, labels=labels, colors=colors,</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autopct='%1.1f%%', shadow=True, startangle=90,</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radius=0.25, center=(0, 0), frame=True)   </a:t>
            </a:r>
            <a:r>
              <a:rPr lang="zh-CN" altLang="en-US" sz="2000" kern="1200" baseline="0">
                <a:solidFill>
                  <a:srgbClr val="FF0000"/>
                </a:solidFill>
                <a:latin typeface="Consolas" panose="020B0609020204030204" charset="0"/>
                <a:ea typeface="+mn-ea"/>
                <a:cs typeface="+mn-cs"/>
              </a:rPr>
              <a:t># autopct设置饼内百分比的格式</a:t>
            </a:r>
            <a:endParaRPr lang="zh-CN" altLang="en-US" sz="2000" kern="1200" baseline="0">
              <a:solidFill>
                <a:srgbClr val="FF000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ax.pie(np.random.random(4), explode=explode, labels=labels, colors=colors,</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autopct='%1.1f%%', shadow=True, startangle=45,</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radius=0.25, center=(1, 1), frame=True)</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ax.pie(np.random.random(4), explode=explode, labels=labels, colors=colors,</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autopct='%1.1f%%', shadow=True, startangle=90,</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radius=0.25, center=(0, 1), frame=True)</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ax.pie(np.random.random(4), explode=explode, labels=labels, colors=colors,</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autopct='%1.2f%%', shadow=False, startangle=135,</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radius=0.35, center=(1, 0), frame=True)</a:t>
            </a:r>
            <a:endParaRPr lang="zh-CN" altLang="en-US" sz="2000" kern="1200" baseline="0">
              <a:latin typeface="Consolas" panose="020B0609020204030204" charset="0"/>
              <a:ea typeface="+mn-ea"/>
              <a:cs typeface="+mn-cs"/>
            </a:endParaRPr>
          </a:p>
        </p:txBody>
      </p:sp>
      <p:sp>
        <p:nvSpPr>
          <p:cNvPr id="16691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5</a:t>
            </a:r>
            <a:r>
              <a:t>.3  绘制饼状图</a:t>
            </a:r>
            <a:endParaRPr lang="zh-CN" altLang="en-US" kern="1200" baseline="0" dirty="0">
              <a:latin typeface="+mj-lt"/>
              <a:ea typeface="+mj-ea"/>
              <a:cs typeface="+mj-cs"/>
              <a:sym typeface="Arial" panose="020B0604020202020204" pitchFamily="34" charset="0"/>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内容占位符 2"/>
          <p:cNvSpPr>
            <a:spLocks noGrp="1"/>
          </p:cNvSpPr>
          <p:nvPr>
            <p:ph idx="1"/>
          </p:nvPr>
        </p:nvSpPr>
        <p:spPr/>
        <p:txBody>
          <a:bodyPr anchor="t">
            <a:noAutofit/>
          </a:bodyPr>
          <a:p>
            <a:pPr marL="0" indent="0" defTabSz="914400">
              <a:buFont typeface="Wingdings" panose="05000000000000000000" charset="0"/>
              <a:buNone/>
            </a:pPr>
            <a:r>
              <a:rPr lang="zh-CN" altLang="en-US" sz="2000" kern="1200" baseline="0">
                <a:latin typeface="Consolas" panose="020B0609020204030204" charset="0"/>
                <a:ea typeface="+mn-ea"/>
                <a:cs typeface="+mn-cs"/>
              </a:rPr>
              <a:t>ax.set_xticks([0, 1])                    # 设置坐标轴刻度</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ax.set_yticks([0, 1])</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ax.set_xticklabels(["Sunny", "Cloudy"])  # 设置坐标轴刻度上的标签</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ax.set_yticklabels(["Dry", "Rainy"])</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ax.set_xlim((-0.5, 1.5))                 # 设置坐标轴跨度</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ax.set_ylim((-0.5, 1.5))</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ax.set_aspect('equal')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设置纵横比相等</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plt.show()</a:t>
            </a:r>
            <a:endParaRPr lang="zh-CN" altLang="en-US" sz="2000" kern="1200" baseline="0">
              <a:latin typeface="Consolas" panose="020B0609020204030204" charset="0"/>
              <a:ea typeface="+mn-ea"/>
              <a:cs typeface="+mn-cs"/>
            </a:endParaRPr>
          </a:p>
        </p:txBody>
      </p:sp>
      <p:sp>
        <p:nvSpPr>
          <p:cNvPr id="16793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5</a:t>
            </a:r>
            <a:r>
              <a:t>.3  绘制饼状图</a:t>
            </a:r>
            <a:endParaRPr lang="zh-CN" altLang="en-US" kern="1200" baseline="0" dirty="0">
              <a:latin typeface="+mj-lt"/>
              <a:ea typeface="+mj-ea"/>
              <a:cs typeface="+mj-cs"/>
              <a:sym typeface="Arial" panose="020B0604020202020204" pitchFamily="34" charset="0"/>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5</a:t>
            </a:r>
            <a:r>
              <a:t>.3  绘制饼状图</a:t>
            </a:r>
            <a:endParaRPr lang="zh-CN" altLang="en-US" kern="1200" baseline="0" dirty="0">
              <a:latin typeface="+mj-lt"/>
              <a:ea typeface="+mj-ea"/>
              <a:cs typeface="+mj-cs"/>
              <a:sym typeface="Arial" panose="020B0604020202020204" pitchFamily="34" charset="0"/>
            </a:endParaRPr>
          </a:p>
        </p:txBody>
      </p:sp>
      <p:pic>
        <p:nvPicPr>
          <p:cNvPr id="168962" name="图片 2"/>
          <p:cNvPicPr>
            <a:picLocks noChangeAspect="1"/>
          </p:cNvPicPr>
          <p:nvPr/>
        </p:nvPicPr>
        <p:blipFill>
          <a:blip r:embed="rId1"/>
          <a:stretch>
            <a:fillRect/>
          </a:stretch>
        </p:blipFill>
        <p:spPr>
          <a:xfrm>
            <a:off x="1299845" y="1261110"/>
            <a:ext cx="5538470" cy="5291455"/>
          </a:xfrm>
          <a:prstGeom prst="rect">
            <a:avLst/>
          </a:prstGeom>
          <a:noFill/>
          <a:ln w="9525">
            <a:noFill/>
          </a:ln>
        </p:spPr>
      </p:pic>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标题 41985"/>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5</a:t>
            </a:r>
            <a:r>
              <a:t>.4 使用pyplot绘制，多个图形在一起显示</a:t>
            </a:r>
            <a:endParaRPr lang="zh-CN" altLang="en-US" sz="3200" kern="1200" baseline="0" dirty="0">
              <a:latin typeface="+mj-lt"/>
              <a:ea typeface="+mj-ea"/>
              <a:cs typeface="+mj-cs"/>
            </a:endParaRPr>
          </a:p>
        </p:txBody>
      </p:sp>
      <p:sp>
        <p:nvSpPr>
          <p:cNvPr id="169986" name="文本占位符 41986"/>
          <p:cNvSpPr>
            <a:spLocks noGrp="1"/>
          </p:cNvSpPr>
          <p:nvPr>
            <p:ph idx="1"/>
          </p:nvPr>
        </p:nvSpPr>
        <p:spPr>
          <a:xfrm>
            <a:off x="982980" y="1257935"/>
            <a:ext cx="10841990" cy="5445125"/>
          </a:xfrm>
        </p:spPr>
        <p:txBody>
          <a:bodyPr anchor="t">
            <a:normAutofit/>
          </a:bodyPr>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import numpy as np</a:t>
            </a:r>
            <a:endParaRPr lang="en-US" altLang="x-none" sz="2000" kern="1200" baseline="0" dirty="0">
              <a:latin typeface="Consolas" panose="020B0609020204030204" charset="0"/>
              <a:ea typeface="+mn-ea"/>
              <a:cs typeface="+mn-cs"/>
            </a:endParaRP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import matplotlib.pyplot as plt</a:t>
            </a:r>
            <a:endParaRPr lang="en-US" altLang="x-none" sz="2000" kern="1200" baseline="0" dirty="0">
              <a:latin typeface="Consolas" panose="020B0609020204030204" charset="0"/>
              <a:ea typeface="+mn-ea"/>
              <a:cs typeface="+mn-cs"/>
            </a:endParaRP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x = np.linspace(0, 2*np.pi, 500)</a:t>
            </a:r>
            <a:endParaRPr lang="en-US" altLang="x-none" sz="2000" kern="1200" baseline="0" dirty="0">
              <a:latin typeface="Consolas" panose="020B0609020204030204" charset="0"/>
              <a:ea typeface="+mn-ea"/>
              <a:cs typeface="+mn-cs"/>
            </a:endParaRP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y = np.sin(x)</a:t>
            </a:r>
            <a:endParaRPr lang="en-US" altLang="x-none" sz="2000" kern="1200" baseline="0" dirty="0">
              <a:latin typeface="Consolas" panose="020B0609020204030204" charset="0"/>
              <a:ea typeface="+mn-ea"/>
              <a:cs typeface="+mn-cs"/>
            </a:endParaRP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z = np.cos(x*x)</a:t>
            </a:r>
            <a:endParaRPr lang="en-US" altLang="x-none" sz="2000" kern="1200" baseline="0" dirty="0">
              <a:latin typeface="Consolas" panose="020B0609020204030204" charset="0"/>
              <a:ea typeface="+mn-ea"/>
              <a:cs typeface="+mn-cs"/>
            </a:endParaRP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plt.figure(figsize=(8,4))</a:t>
            </a:r>
            <a:endParaRPr lang="en-US" altLang="x-none" sz="2000" kern="1200" baseline="0" dirty="0">
              <a:latin typeface="Consolas" panose="020B0609020204030204" charset="0"/>
              <a:ea typeface="+mn-ea"/>
              <a:cs typeface="+mn-cs"/>
            </a:endParaRP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 </a:t>
            </a:r>
            <a:r>
              <a:rPr lang="zh-CN" altLang="en-US" sz="2000" kern="1200" baseline="0" dirty="0">
                <a:latin typeface="Consolas" panose="020B0609020204030204" charset="0"/>
                <a:ea typeface="+mn-ea"/>
                <a:cs typeface="+mn-cs"/>
              </a:rPr>
              <a:t>标签前后加</a:t>
            </a:r>
            <a:r>
              <a:rPr lang="en-US" altLang="x-none" sz="2000" kern="1200" baseline="0" dirty="0">
                <a:latin typeface="Consolas" panose="020B0609020204030204" charset="0"/>
                <a:ea typeface="+mn-ea"/>
                <a:cs typeface="+mn-cs"/>
              </a:rPr>
              <a:t>$</a:t>
            </a:r>
            <a:r>
              <a:rPr lang="zh-CN" altLang="en-US" sz="2000" kern="1200" baseline="0" dirty="0">
                <a:latin typeface="Consolas" panose="020B0609020204030204" charset="0"/>
                <a:ea typeface="+mn-ea"/>
                <a:cs typeface="+mn-cs"/>
              </a:rPr>
              <a:t>将使用内嵌的</a:t>
            </a:r>
            <a:r>
              <a:rPr lang="en-US" altLang="x-none" sz="2000" kern="1200" baseline="0" dirty="0">
                <a:latin typeface="Consolas" panose="020B0609020204030204" charset="0"/>
                <a:ea typeface="+mn-ea"/>
                <a:cs typeface="+mn-cs"/>
              </a:rPr>
              <a:t>LaTex</a:t>
            </a:r>
            <a:r>
              <a:rPr lang="zh-CN" altLang="en-US" sz="2000" kern="1200" baseline="0" dirty="0">
                <a:latin typeface="Consolas" panose="020B0609020204030204" charset="0"/>
                <a:ea typeface="+mn-ea"/>
                <a:cs typeface="+mn-cs"/>
              </a:rPr>
              <a:t>引擎将其显示为公式</a:t>
            </a:r>
            <a:endParaRPr lang="zh-CN" altLang="en-US" sz="2000" kern="1200" baseline="0" dirty="0">
              <a:latin typeface="Consolas" panose="020B0609020204030204" charset="0"/>
              <a:ea typeface="+mn-ea"/>
              <a:cs typeface="+mn-cs"/>
            </a:endParaRP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plt.plot(x,y,label='$sin(x)$',color='red',linewidth=2)   # </a:t>
            </a:r>
            <a:r>
              <a:rPr lang="zh-CN" altLang="en-US" sz="2000" kern="1200" baseline="0" dirty="0">
                <a:latin typeface="Consolas" panose="020B0609020204030204" charset="0"/>
                <a:ea typeface="+mn-ea"/>
                <a:cs typeface="+mn-cs"/>
              </a:rPr>
              <a:t>红色，</a:t>
            </a:r>
            <a:r>
              <a:rPr lang="en-US" altLang="x-none" sz="2000" kern="1200" baseline="0" dirty="0">
                <a:latin typeface="Consolas" panose="020B0609020204030204" charset="0"/>
                <a:ea typeface="+mn-ea"/>
                <a:cs typeface="+mn-cs"/>
              </a:rPr>
              <a:t>2</a:t>
            </a:r>
            <a:r>
              <a:rPr lang="zh-CN" altLang="en-US" sz="2000" kern="1200" baseline="0" dirty="0">
                <a:latin typeface="Consolas" panose="020B0609020204030204" charset="0"/>
                <a:ea typeface="+mn-ea"/>
                <a:cs typeface="+mn-cs"/>
              </a:rPr>
              <a:t>个像素宽</a:t>
            </a:r>
            <a:endParaRPr lang="zh-CN" altLang="en-US" sz="2000" kern="1200" baseline="0" dirty="0">
              <a:latin typeface="Consolas" panose="020B0609020204030204" charset="0"/>
              <a:ea typeface="+mn-ea"/>
              <a:cs typeface="+mn-cs"/>
            </a:endParaRP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plt.plot(x,z,'b--',label='$cos(x^2)$')                   # </a:t>
            </a:r>
            <a:r>
              <a:rPr lang="zh-CN" altLang="en-US" sz="2000" kern="1200" baseline="0" dirty="0">
                <a:latin typeface="Consolas" panose="020B0609020204030204" charset="0"/>
                <a:ea typeface="+mn-ea"/>
                <a:cs typeface="+mn-cs"/>
              </a:rPr>
              <a:t>蓝色，虚线</a:t>
            </a:r>
            <a:endParaRPr lang="zh-CN" altLang="en-US" sz="2000" kern="1200" baseline="0" dirty="0">
              <a:latin typeface="Consolas" panose="020B0609020204030204" charset="0"/>
              <a:ea typeface="+mn-ea"/>
              <a:cs typeface="+mn-cs"/>
            </a:endParaRP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plt.xlabel('Time(s)')</a:t>
            </a:r>
            <a:endParaRPr lang="en-US" altLang="x-none" sz="2000" kern="1200" baseline="0" dirty="0">
              <a:latin typeface="Consolas" panose="020B0609020204030204" charset="0"/>
              <a:ea typeface="+mn-ea"/>
              <a:cs typeface="+mn-cs"/>
            </a:endParaRP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plt.ylabel('Volt')</a:t>
            </a:r>
            <a:endParaRPr lang="en-US" altLang="x-none" sz="2000" kern="1200" baseline="0" dirty="0">
              <a:latin typeface="Consolas" panose="020B0609020204030204" charset="0"/>
              <a:ea typeface="+mn-ea"/>
              <a:cs typeface="+mn-cs"/>
            </a:endParaRP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plt.title('Sin and Cos figure using pyplot')</a:t>
            </a:r>
            <a:endParaRPr lang="en-US" altLang="x-none" sz="2000" kern="1200" baseline="0" dirty="0">
              <a:latin typeface="Consolas" panose="020B0609020204030204" charset="0"/>
              <a:ea typeface="+mn-ea"/>
              <a:cs typeface="+mn-cs"/>
            </a:endParaRP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plt.ylim(-1.2,1.2)</a:t>
            </a:r>
            <a:endParaRPr lang="en-US" altLang="x-none" sz="2000" kern="1200" baseline="0" dirty="0">
              <a:latin typeface="Consolas" panose="020B0609020204030204" charset="0"/>
              <a:ea typeface="+mn-ea"/>
              <a:cs typeface="+mn-cs"/>
            </a:endParaRP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plt.legend()                                         # </a:t>
            </a:r>
            <a:r>
              <a:rPr lang="zh-CN" altLang="en-US" sz="2000" kern="1200" baseline="0" dirty="0">
                <a:latin typeface="Consolas" panose="020B0609020204030204" charset="0"/>
                <a:ea typeface="+mn-ea"/>
                <a:cs typeface="+mn-cs"/>
              </a:rPr>
              <a:t>显示图例</a:t>
            </a:r>
            <a:endParaRPr lang="zh-CN" altLang="en-US" sz="2000" kern="1200" baseline="0" dirty="0">
              <a:latin typeface="Consolas" panose="020B0609020204030204" charset="0"/>
              <a:ea typeface="+mn-ea"/>
              <a:cs typeface="+mn-cs"/>
            </a:endParaRP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plt.show()                                           # </a:t>
            </a:r>
            <a:r>
              <a:rPr lang="zh-CN" altLang="en-US" sz="2000" kern="1200" baseline="0" dirty="0">
                <a:latin typeface="Consolas" panose="020B0609020204030204" charset="0"/>
                <a:ea typeface="+mn-ea"/>
                <a:cs typeface="+mn-cs"/>
              </a:rPr>
              <a:t>显示绘图窗口</a:t>
            </a:r>
            <a:endParaRPr lang="zh-CN" altLang="en-US" sz="2000" kern="1200" baseline="0" dirty="0">
              <a:latin typeface="Consolas" panose="020B0609020204030204" charset="0"/>
              <a:ea typeface="+mn-ea"/>
              <a:cs typeface="+mn-cs"/>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标题 41985"/>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5</a:t>
            </a:r>
            <a:r>
              <a:t>.4 使用pyplot绘制，多个图形在一起显示</a:t>
            </a:r>
            <a:endParaRPr lang="zh-CN" altLang="en-US" sz="3200" kern="1200" baseline="0" dirty="0">
              <a:latin typeface="+mj-lt"/>
              <a:ea typeface="+mj-ea"/>
              <a:cs typeface="+mj-cs"/>
            </a:endParaRPr>
          </a:p>
        </p:txBody>
      </p:sp>
      <p:pic>
        <p:nvPicPr>
          <p:cNvPr id="171010" name="图片 1"/>
          <p:cNvPicPr>
            <a:picLocks noChangeAspect="1"/>
          </p:cNvPicPr>
          <p:nvPr/>
        </p:nvPicPr>
        <p:blipFill>
          <a:blip r:embed="rId1"/>
          <a:stretch>
            <a:fillRect/>
          </a:stretch>
        </p:blipFill>
        <p:spPr>
          <a:xfrm>
            <a:off x="836295" y="1276985"/>
            <a:ext cx="9271635" cy="5060315"/>
          </a:xfrm>
          <a:prstGeom prst="rect">
            <a:avLst/>
          </a:prstGeom>
          <a:noFill/>
          <a:ln w="9525">
            <a:noFill/>
          </a:ln>
        </p:spPr>
      </p:pic>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标题 4403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5</a:t>
            </a:r>
            <a:r>
              <a:t>.5  使用pyplot绘制，多个图形单独显示</a:t>
            </a:r>
            <a:endParaRPr lang="en-US" altLang="en-US" sz="3200" kern="1200" baseline="0" dirty="0">
              <a:latin typeface="+mj-lt"/>
              <a:ea typeface="+mj-ea"/>
              <a:cs typeface="+mj-cs"/>
            </a:endParaRPr>
          </a:p>
        </p:txBody>
      </p:sp>
      <p:sp>
        <p:nvSpPr>
          <p:cNvPr id="172034" name="文本占位符 44034"/>
          <p:cNvSpPr>
            <a:spLocks noGrp="1"/>
          </p:cNvSpPr>
          <p:nvPr>
            <p:ph idx="1"/>
          </p:nvPr>
        </p:nvSpPr>
        <p:spPr>
          <a:xfrm>
            <a:off x="848360" y="1201420"/>
            <a:ext cx="10672445" cy="5126355"/>
          </a:xfrm>
        </p:spPr>
        <p:txBody>
          <a:bodyPr anchor="t">
            <a:noAutofit/>
          </a:bodyPr>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import numpy as np</a:t>
            </a:r>
            <a:endParaRPr lang="en-US" altLang="x-none" sz="1600" kern="1200" baseline="0" dirty="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import matplotlib.pyplot as plt</a:t>
            </a:r>
            <a:endParaRPr lang="en-US" altLang="x-none" sz="1600" kern="1200" baseline="0" dirty="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endParaRPr lang="en-US" altLang="x-none" sz="1600" kern="1200" baseline="0" dirty="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x= np.linspace(0, 2*np.pi, 500)            # 创建自变量数组</a:t>
            </a:r>
            <a:endParaRPr lang="en-US" altLang="x-none" sz="1600" kern="1200" baseline="0" dirty="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y1 = np.sin(x)                             # 创建函数值数组</a:t>
            </a:r>
            <a:endParaRPr lang="en-US" altLang="x-none" sz="1600" kern="1200" baseline="0" dirty="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y2 = np.cos(x)</a:t>
            </a:r>
            <a:endParaRPr lang="en-US" altLang="x-none" sz="1600" kern="1200" baseline="0" dirty="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y3 = np.sin(x*x)</a:t>
            </a:r>
            <a:endParaRPr lang="en-US" altLang="x-none" sz="1600" kern="1200" baseline="0" dirty="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plt.figure(1)                              # 创建图形</a:t>
            </a:r>
            <a:endParaRPr lang="en-US" altLang="x-none" sz="1600" kern="1200" baseline="0" dirty="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ax1 = plt.subplot(2,2,1)                   # 第一行第一列图形</a:t>
            </a:r>
            <a:endParaRPr lang="en-US" altLang="x-none" sz="1600" kern="1200" baseline="0" dirty="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ax2 = plt.subplot(2,2,2)                   # 第一行第二列图形</a:t>
            </a:r>
            <a:endParaRPr lang="en-US" altLang="x-none" sz="1600" kern="1200" baseline="0" dirty="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ax3 = plt.subplot(212, facecolor='y')      # 第二行</a:t>
            </a:r>
            <a:endParaRPr lang="en-US" altLang="x-none" sz="1600" kern="1200" baseline="0" dirty="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plt.sca(ax1)                               # 选择ax1</a:t>
            </a:r>
            <a:endParaRPr lang="en-US" altLang="x-none" sz="1600" kern="1200" baseline="0" dirty="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plt.plot(x,y1,color='red')                 # 绘制红色曲线</a:t>
            </a:r>
            <a:endParaRPr lang="en-US" altLang="x-none" sz="1600" kern="1200" baseline="0" dirty="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plt.ylim(-1.2,1.2)                         # 限制y坐标轴范围</a:t>
            </a:r>
            <a:endParaRPr lang="en-US" altLang="x-none" sz="1600" kern="1200" baseline="0" dirty="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plt.sca(ax2)                               # 选择ax2</a:t>
            </a:r>
            <a:endParaRPr lang="en-US" altLang="x-none" sz="1600" kern="1200" baseline="0" dirty="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plt.plot(x,y2,'b--')                       # 绘制蓝色曲线</a:t>
            </a:r>
            <a:endParaRPr lang="en-US" altLang="x-none" sz="1600" kern="1200" baseline="0" dirty="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plt.ylim(-1.2,1.2)</a:t>
            </a:r>
            <a:endParaRPr lang="en-US" altLang="x-none" sz="1600" kern="1200" baseline="0" dirty="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plt.sca(ax3)                               # 选择ax3</a:t>
            </a:r>
            <a:endParaRPr lang="en-US" altLang="x-none" sz="1600" kern="1200" baseline="0" dirty="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plt.plot(x,y3,'g--')</a:t>
            </a:r>
            <a:endParaRPr lang="en-US" altLang="x-none" sz="1600" kern="1200" baseline="0" dirty="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plt.ylim(-1.2,1.2)</a:t>
            </a:r>
            <a:endParaRPr lang="en-US" altLang="x-none" sz="1600" kern="1200" baseline="0" dirty="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plt.show()</a:t>
            </a:r>
            <a:endParaRPr lang="en-US" altLang="x-none" sz="1600" kern="1200" baseline="0" dirty="0">
              <a:latin typeface="Consolas" panose="020B0609020204030204" charset="0"/>
              <a:ea typeface="+mn-ea"/>
              <a:cs typeface="+mn-cs"/>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标题 4403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5</a:t>
            </a:r>
            <a:r>
              <a:t>.5  使用pyplot绘制，多个图形单独显示</a:t>
            </a:r>
            <a:endParaRPr lang="en-US" altLang="en-US" sz="3200" kern="1200" baseline="0" dirty="0">
              <a:latin typeface="+mj-lt"/>
              <a:ea typeface="+mj-ea"/>
              <a:cs typeface="+mj-cs"/>
            </a:endParaRPr>
          </a:p>
        </p:txBody>
      </p:sp>
      <p:pic>
        <p:nvPicPr>
          <p:cNvPr id="173058" name="内容占位符 2"/>
          <p:cNvPicPr>
            <a:picLocks noGrp="1" noChangeAspect="1"/>
          </p:cNvPicPr>
          <p:nvPr>
            <p:ph idx="1"/>
          </p:nvPr>
        </p:nvPicPr>
        <p:blipFill>
          <a:blip r:embed="rId1"/>
          <a:stretch>
            <a:fillRect/>
          </a:stretch>
        </p:blipFill>
        <p:spPr>
          <a:xfrm>
            <a:off x="1053465" y="1269365"/>
            <a:ext cx="6997700" cy="5188585"/>
          </a:xfrm>
        </p:spPr>
      </p:pic>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标题 4608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5</a:t>
            </a:r>
            <a:r>
              <a:t>.6  绘制三维图形</a:t>
            </a:r>
            <a:endParaRPr lang="zh-CN" altLang="en-US" kern="1200" baseline="0" dirty="0">
              <a:latin typeface="+mj-lt"/>
              <a:ea typeface="+mj-ea"/>
              <a:cs typeface="+mj-cs"/>
            </a:endParaRPr>
          </a:p>
        </p:txBody>
      </p:sp>
      <p:sp>
        <p:nvSpPr>
          <p:cNvPr id="174082" name="文本占位符 46082"/>
          <p:cNvSpPr>
            <a:spLocks noGrp="1"/>
          </p:cNvSpPr>
          <p:nvPr>
            <p:ph idx="1"/>
          </p:nvPr>
        </p:nvSpPr>
        <p:spPr/>
        <p:txBody>
          <a:bodyPr anchor="t">
            <a:noAutofit/>
          </a:bodyPr>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import numpy as np</a:t>
            </a:r>
            <a:endParaRPr lang="en-US" altLang="x-none" sz="2000" kern="1200" baseline="0" dirty="0">
              <a:latin typeface="Consolas" panose="020B0609020204030204" charset="0"/>
              <a:ea typeface="+mn-ea"/>
              <a:cs typeface="+mn-cs"/>
            </a:endParaRP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import matplotlib.pyplot as plt</a:t>
            </a:r>
            <a:endParaRPr lang="en-US" altLang="x-none" sz="2000" kern="1200" baseline="0" dirty="0">
              <a:latin typeface="Consolas" panose="020B0609020204030204" charset="0"/>
              <a:ea typeface="+mn-ea"/>
              <a:cs typeface="+mn-cs"/>
            </a:endParaRP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import mpl_toolkits.mplot3d</a:t>
            </a:r>
            <a:endParaRPr lang="en-US" altLang="x-none" sz="2000" kern="1200" baseline="0" dirty="0">
              <a:latin typeface="Consolas" panose="020B0609020204030204" charset="0"/>
              <a:ea typeface="+mn-ea"/>
              <a:cs typeface="+mn-cs"/>
            </a:endParaRPr>
          </a:p>
          <a:p>
            <a:pPr marL="0" indent="0" defTabSz="914400">
              <a:spcBef>
                <a:spcPts val="600"/>
              </a:spcBef>
              <a:buFont typeface="Wingdings" panose="05000000000000000000" charset="0"/>
              <a:buNone/>
            </a:pPr>
            <a:endParaRPr lang="en-US" altLang="x-none" sz="2000" kern="1200" baseline="0" dirty="0">
              <a:latin typeface="Consolas" panose="020B0609020204030204" charset="0"/>
              <a:ea typeface="+mn-ea"/>
              <a:cs typeface="+mn-cs"/>
            </a:endParaRP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x,y = np.mgrid[-2:2:20j, -2:2:20j]        # </a:t>
            </a:r>
            <a:r>
              <a:rPr lang="zh-CN" altLang="en-US" sz="2000" kern="1200" baseline="0" dirty="0">
                <a:latin typeface="Consolas" panose="020B0609020204030204" charset="0"/>
                <a:ea typeface="+mn-ea"/>
                <a:cs typeface="+mn-cs"/>
              </a:rPr>
              <a:t>步长使用虚数</a:t>
            </a:r>
            <a:endParaRPr lang="zh-CN" altLang="en-US" sz="2000" kern="1200" baseline="0" dirty="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dirty="0">
                <a:latin typeface="Consolas" panose="020B0609020204030204" charset="0"/>
                <a:ea typeface="+mn-ea"/>
                <a:cs typeface="+mn-cs"/>
              </a:rPr>
              <a:t>                                          </a:t>
            </a:r>
            <a:r>
              <a:rPr lang="en-US" altLang="zh-CN" sz="2000" kern="1200" baseline="0" dirty="0">
                <a:latin typeface="Consolas" panose="020B0609020204030204" charset="0"/>
                <a:ea typeface="+mn-ea"/>
                <a:cs typeface="+mn-cs"/>
              </a:rPr>
              <a:t># </a:t>
            </a:r>
            <a:r>
              <a:rPr lang="zh-CN" altLang="en-US" sz="2000" kern="1200" baseline="0" dirty="0">
                <a:latin typeface="Consolas" panose="020B0609020204030204" charset="0"/>
                <a:ea typeface="+mn-ea"/>
                <a:cs typeface="+mn-cs"/>
              </a:rPr>
              <a:t>虚部表示点的个数</a:t>
            </a:r>
            <a:endParaRPr lang="zh-CN" altLang="en-US" sz="2000" kern="1200" baseline="0" dirty="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dirty="0">
                <a:latin typeface="Consolas" panose="020B0609020204030204" charset="0"/>
                <a:ea typeface="+mn-ea"/>
                <a:cs typeface="+mn-cs"/>
              </a:rPr>
              <a:t>                                          </a:t>
            </a:r>
            <a:r>
              <a:rPr lang="en-US" altLang="zh-CN" sz="2000" kern="1200" baseline="0" dirty="0">
                <a:latin typeface="Consolas" panose="020B0609020204030204" charset="0"/>
                <a:ea typeface="+mn-ea"/>
                <a:cs typeface="+mn-cs"/>
              </a:rPr>
              <a:t># </a:t>
            </a:r>
            <a:r>
              <a:rPr lang="zh-CN" altLang="en-US" sz="2000" kern="1200" baseline="0" dirty="0">
                <a:latin typeface="Consolas" panose="020B0609020204030204" charset="0"/>
                <a:ea typeface="+mn-ea"/>
                <a:cs typeface="+mn-cs"/>
              </a:rPr>
              <a:t>并且包含</a:t>
            </a:r>
            <a:r>
              <a:rPr lang="en-US" altLang="zh-CN" sz="2000" kern="1200" baseline="0" dirty="0">
                <a:latin typeface="Consolas" panose="020B0609020204030204" charset="0"/>
                <a:ea typeface="+mn-ea"/>
                <a:cs typeface="+mn-cs"/>
              </a:rPr>
              <a:t>end</a:t>
            </a:r>
            <a:endParaRPr lang="en-US" altLang="zh-CN" sz="2000" kern="1200" baseline="0" dirty="0">
              <a:latin typeface="Consolas" panose="020B0609020204030204" charset="0"/>
              <a:ea typeface="+mn-ea"/>
              <a:cs typeface="+mn-cs"/>
            </a:endParaRP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z = 50 * np.sin(x+y)                      # 测试数据</a:t>
            </a:r>
            <a:endParaRPr lang="en-US" altLang="x-none" sz="2000" kern="1200" baseline="0" dirty="0">
              <a:latin typeface="Consolas" panose="020B0609020204030204" charset="0"/>
              <a:ea typeface="+mn-ea"/>
              <a:cs typeface="+mn-cs"/>
            </a:endParaRP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ax = plt.subplot(111, projection='3d')    # 三维图形</a:t>
            </a:r>
            <a:endParaRPr lang="en-US" altLang="x-none" sz="2000" kern="1200" baseline="0" dirty="0">
              <a:latin typeface="Consolas" panose="020B0609020204030204" charset="0"/>
              <a:ea typeface="+mn-ea"/>
              <a:cs typeface="+mn-cs"/>
            </a:endParaRP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ax.plot_surface(x,y,z,rstride=2, cstride=1, cmap=plt.cm.Blues_r)</a:t>
            </a:r>
            <a:endParaRPr lang="en-US" altLang="x-none" sz="2000" kern="1200" baseline="0" dirty="0">
              <a:latin typeface="Consolas" panose="020B0609020204030204" charset="0"/>
              <a:ea typeface="+mn-ea"/>
              <a:cs typeface="+mn-cs"/>
            </a:endParaRP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ax.set_xlabel('X')                        # 设置坐标轴标签</a:t>
            </a:r>
            <a:endParaRPr lang="en-US" altLang="x-none" sz="2000" kern="1200" baseline="0" dirty="0">
              <a:latin typeface="Consolas" panose="020B0609020204030204" charset="0"/>
              <a:ea typeface="+mn-ea"/>
              <a:cs typeface="+mn-cs"/>
            </a:endParaRP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ax.set_ylabel('Y')</a:t>
            </a:r>
            <a:endParaRPr lang="en-US" altLang="x-none" sz="2000" kern="1200" baseline="0" dirty="0">
              <a:latin typeface="Consolas" panose="020B0609020204030204" charset="0"/>
              <a:ea typeface="+mn-ea"/>
              <a:cs typeface="+mn-cs"/>
            </a:endParaRP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ax.set_zlabel('Z')</a:t>
            </a:r>
            <a:endParaRPr lang="en-US" altLang="x-none" sz="2000" kern="1200" baseline="0" dirty="0">
              <a:latin typeface="Consolas" panose="020B0609020204030204" charset="0"/>
              <a:ea typeface="+mn-ea"/>
              <a:cs typeface="+mn-cs"/>
            </a:endParaRP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plt.show()</a:t>
            </a:r>
            <a:endParaRPr lang="en-US" altLang="x-none" sz="2000" kern="1200" baseline="0" dirty="0">
              <a:latin typeface="Consolas" panose="020B0609020204030204" charset="0"/>
              <a:ea typeface="+mn-ea"/>
              <a:cs typeface="+mn-cs"/>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标题 47105"/>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5</a:t>
            </a:r>
            <a:r>
              <a:t>.6  绘制三维图形</a:t>
            </a:r>
            <a:endParaRPr lang="zh-CN" altLang="en-US" kern="1200" baseline="0" dirty="0">
              <a:latin typeface="+mj-lt"/>
              <a:ea typeface="+mj-ea"/>
              <a:cs typeface="+mj-cs"/>
            </a:endParaRPr>
          </a:p>
        </p:txBody>
      </p:sp>
      <p:pic>
        <p:nvPicPr>
          <p:cNvPr id="175106" name="图片 10" descr="]@@{FUSIB@`QJ(A%A0{{93M"/>
          <p:cNvPicPr>
            <a:picLocks noGrp="1" noChangeAspect="1"/>
          </p:cNvPicPr>
          <p:nvPr>
            <p:ph idx="1"/>
          </p:nvPr>
        </p:nvPicPr>
        <p:blipFill>
          <a:blip r:embed="rId1"/>
          <a:stretch>
            <a:fillRect/>
          </a:stretch>
        </p:blipFill>
        <p:spPr>
          <a:xfrm>
            <a:off x="2574925" y="1407795"/>
            <a:ext cx="6196965" cy="498094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6145"/>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sym typeface="宋体" panose="02010600030101010101" pitchFamily="2" charset="-122"/>
              </a:rPr>
              <a:t>相关标准库和扩展库</a:t>
            </a:r>
            <a:endParaRPr lang="zh-CN" altLang="en-US" kern="1200" baseline="0" dirty="0">
              <a:latin typeface="+mj-lt"/>
              <a:ea typeface="+mj-ea"/>
              <a:cs typeface="+mj-cs"/>
              <a:sym typeface="宋体" panose="02010600030101010101" pitchFamily="2" charset="-122"/>
            </a:endParaRPr>
          </a:p>
        </p:txBody>
      </p:sp>
      <p:sp>
        <p:nvSpPr>
          <p:cNvPr id="6146" name="文本占位符 6146"/>
          <p:cNvSpPr>
            <a:spLocks noGrp="1"/>
          </p:cNvSpPr>
          <p:nvPr>
            <p:ph idx="1"/>
          </p:nvPr>
        </p:nvSpPr>
        <p:spPr/>
        <p:txBody>
          <a:bodyPr anchor="t"/>
          <a:p>
            <a:pPr defTabSz="914400">
              <a:lnSpc>
                <a:spcPct val="150000"/>
              </a:lnSpc>
              <a:spcBef>
                <a:spcPct val="0"/>
              </a:spcBef>
              <a:buFont typeface="Arial" panose="020B0604020202020204" pitchFamily="34" charset="0"/>
              <a:buChar char="•"/>
            </a:pPr>
            <a:r>
              <a:rPr lang="zh-CN" altLang="en-US" sz="2400" kern="1200" baseline="0" dirty="0">
                <a:latin typeface="+mn-lt"/>
                <a:ea typeface="+mn-ea"/>
                <a:cs typeface="+mn-cs"/>
              </a:rPr>
              <a:t>用于数据分析、科学计算与可视化的扩展模块主要有：</a:t>
            </a:r>
            <a:r>
              <a:rPr lang="en-US" altLang="zh-CN" sz="2400" kern="1200" baseline="0" dirty="0">
                <a:solidFill>
                  <a:srgbClr val="FF0000"/>
                </a:solidFill>
                <a:latin typeface="+mn-lt"/>
                <a:ea typeface="+mn-ea"/>
                <a:cs typeface="+mn-cs"/>
              </a:rPr>
              <a:t>n</a:t>
            </a:r>
            <a:r>
              <a:rPr lang="en-US" altLang="x-none" sz="2400" kern="1200" baseline="0" dirty="0">
                <a:solidFill>
                  <a:srgbClr val="FF0000"/>
                </a:solidFill>
                <a:latin typeface="+mn-lt"/>
                <a:ea typeface="+mn-ea"/>
                <a:cs typeface="+mn-cs"/>
              </a:rPr>
              <a:t>umpy</a:t>
            </a:r>
            <a:r>
              <a:rPr lang="zh-CN" altLang="en-US" sz="2400" kern="1200" baseline="0" dirty="0">
                <a:latin typeface="+mn-lt"/>
                <a:ea typeface="+mn-ea"/>
                <a:cs typeface="+mn-cs"/>
              </a:rPr>
              <a:t>、</a:t>
            </a:r>
            <a:r>
              <a:rPr lang="en-US" altLang="x-none" sz="2400" kern="1200" baseline="0" dirty="0">
                <a:solidFill>
                  <a:srgbClr val="FF0000"/>
                </a:solidFill>
                <a:latin typeface="+mn-lt"/>
                <a:ea typeface="+mn-ea"/>
                <a:cs typeface="+mn-cs"/>
              </a:rPr>
              <a:t>scipy</a:t>
            </a:r>
            <a:r>
              <a:rPr lang="zh-CN" altLang="en-US" sz="2400" kern="1200" baseline="0" dirty="0">
                <a:latin typeface="+mn-lt"/>
                <a:ea typeface="+mn-ea"/>
                <a:cs typeface="+mn-cs"/>
              </a:rPr>
              <a:t>、</a:t>
            </a:r>
            <a:r>
              <a:rPr lang="en-US" altLang="zh-CN" sz="2400" kern="1200" baseline="0" dirty="0">
                <a:solidFill>
                  <a:srgbClr val="FF0000"/>
                </a:solidFill>
                <a:latin typeface="+mn-lt"/>
                <a:ea typeface="+mn-ea"/>
                <a:cs typeface="+mn-cs"/>
              </a:rPr>
              <a:t>pandas</a:t>
            </a:r>
            <a:r>
              <a:rPr lang="zh-CN" altLang="en-US" sz="2400" kern="1200" baseline="0" dirty="0">
                <a:latin typeface="+mn-lt"/>
                <a:ea typeface="+mn-ea"/>
                <a:cs typeface="+mn-cs"/>
              </a:rPr>
              <a:t>、</a:t>
            </a:r>
            <a:r>
              <a:rPr lang="en-US" altLang="x-none" sz="2400" kern="1200" baseline="0" dirty="0">
                <a:latin typeface="+mn-lt"/>
                <a:ea typeface="+mn-ea"/>
                <a:cs typeface="+mn-cs"/>
              </a:rPr>
              <a:t>SymPy</a:t>
            </a:r>
            <a:r>
              <a:rPr lang="zh-CN" altLang="en-US" sz="2400" kern="1200" baseline="0" dirty="0">
                <a:latin typeface="+mn-lt"/>
                <a:ea typeface="+mn-ea"/>
                <a:cs typeface="+mn-cs"/>
              </a:rPr>
              <a:t>、</a:t>
            </a:r>
            <a:r>
              <a:rPr lang="en-US" altLang="x-none" sz="2400" kern="1200" baseline="0" dirty="0">
                <a:solidFill>
                  <a:srgbClr val="FF0000"/>
                </a:solidFill>
                <a:latin typeface="+mn-lt"/>
                <a:ea typeface="+mn-ea"/>
                <a:cs typeface="+mn-cs"/>
              </a:rPr>
              <a:t>matplotlib</a:t>
            </a:r>
            <a:r>
              <a:rPr lang="zh-CN" altLang="en-US" sz="2400" kern="1200" baseline="0" dirty="0">
                <a:latin typeface="+mn-lt"/>
                <a:ea typeface="+mn-ea"/>
                <a:cs typeface="+mn-cs"/>
              </a:rPr>
              <a:t>、</a:t>
            </a:r>
            <a:r>
              <a:rPr lang="en-US" altLang="x-none" sz="2400" kern="1200" baseline="0" dirty="0">
                <a:latin typeface="+mn-lt"/>
                <a:ea typeface="+mn-ea"/>
                <a:cs typeface="+mn-cs"/>
              </a:rPr>
              <a:t>Traits</a:t>
            </a:r>
            <a:r>
              <a:rPr lang="zh-CN" altLang="en-US" sz="2400" kern="1200" baseline="0" dirty="0">
                <a:latin typeface="+mn-lt"/>
                <a:ea typeface="+mn-ea"/>
                <a:cs typeface="+mn-cs"/>
              </a:rPr>
              <a:t>、</a:t>
            </a:r>
            <a:r>
              <a:rPr lang="en-US" altLang="x-none" sz="2400" kern="1200" baseline="0" dirty="0">
                <a:latin typeface="+mn-lt"/>
                <a:ea typeface="+mn-ea"/>
                <a:cs typeface="+mn-cs"/>
              </a:rPr>
              <a:t>TraitsUI</a:t>
            </a:r>
            <a:r>
              <a:rPr lang="zh-CN" altLang="en-US" sz="2400" kern="1200" baseline="0" dirty="0">
                <a:latin typeface="+mn-lt"/>
                <a:ea typeface="+mn-ea"/>
                <a:cs typeface="+mn-cs"/>
              </a:rPr>
              <a:t>、</a:t>
            </a:r>
            <a:r>
              <a:rPr lang="en-US" altLang="x-none" sz="2400" kern="1200" baseline="0" dirty="0">
                <a:latin typeface="+mn-lt"/>
                <a:ea typeface="+mn-ea"/>
                <a:cs typeface="+mn-cs"/>
              </a:rPr>
              <a:t>Chaco</a:t>
            </a:r>
            <a:r>
              <a:rPr lang="zh-CN" altLang="en-US" sz="2400" kern="1200" baseline="0" dirty="0">
                <a:latin typeface="+mn-lt"/>
                <a:ea typeface="+mn-ea"/>
                <a:cs typeface="+mn-cs"/>
              </a:rPr>
              <a:t>、</a:t>
            </a:r>
            <a:r>
              <a:rPr lang="en-US" altLang="x-none" sz="2400" kern="1200" baseline="0" dirty="0">
                <a:latin typeface="+mn-lt"/>
                <a:ea typeface="+mn-ea"/>
                <a:cs typeface="+mn-cs"/>
              </a:rPr>
              <a:t>TVTK</a:t>
            </a:r>
            <a:r>
              <a:rPr lang="zh-CN" altLang="en-US" sz="2400" kern="1200" baseline="0" dirty="0">
                <a:latin typeface="+mn-lt"/>
                <a:ea typeface="+mn-ea"/>
                <a:cs typeface="+mn-cs"/>
              </a:rPr>
              <a:t>、</a:t>
            </a:r>
            <a:r>
              <a:rPr lang="en-US" altLang="x-none" sz="2400" kern="1200" baseline="0" dirty="0">
                <a:latin typeface="+mn-lt"/>
                <a:ea typeface="+mn-ea"/>
                <a:cs typeface="+mn-cs"/>
              </a:rPr>
              <a:t>Mayavi</a:t>
            </a:r>
            <a:r>
              <a:rPr lang="zh-CN" altLang="en-US" sz="2400" kern="1200" baseline="0" dirty="0">
                <a:latin typeface="+mn-lt"/>
                <a:ea typeface="+mn-ea"/>
                <a:cs typeface="+mn-cs"/>
              </a:rPr>
              <a:t>、</a:t>
            </a:r>
            <a:r>
              <a:rPr lang="en-US" altLang="x-none" sz="2400" kern="1200" baseline="0" dirty="0">
                <a:latin typeface="+mn-lt"/>
                <a:ea typeface="+mn-ea"/>
                <a:cs typeface="+mn-cs"/>
              </a:rPr>
              <a:t>VPython</a:t>
            </a:r>
            <a:r>
              <a:rPr lang="zh-CN" altLang="en-US" sz="2400" kern="1200" baseline="0" dirty="0">
                <a:latin typeface="+mn-lt"/>
                <a:ea typeface="+mn-ea"/>
                <a:cs typeface="+mn-cs"/>
              </a:rPr>
              <a:t>、</a:t>
            </a:r>
            <a:r>
              <a:rPr lang="en-US" altLang="x-none" sz="2400" kern="1200" baseline="0" dirty="0">
                <a:latin typeface="+mn-lt"/>
                <a:ea typeface="+mn-ea"/>
                <a:cs typeface="+mn-cs"/>
              </a:rPr>
              <a:t>OpenCV</a:t>
            </a:r>
            <a:r>
              <a:rPr lang="zh-CN" altLang="en-US" sz="2400" kern="1200" baseline="0" dirty="0">
                <a:latin typeface="+mn-lt"/>
                <a:ea typeface="+mn-ea"/>
                <a:cs typeface="+mn-cs"/>
              </a:rPr>
              <a:t>。</a:t>
            </a:r>
            <a:endParaRPr lang="en-US" altLang="x-none" sz="2400" kern="1200" baseline="0" dirty="0">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819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dirty="0">
              <a:latin typeface="+mj-lt"/>
              <a:ea typeface="+mj-ea"/>
              <a:cs typeface="+mj-cs"/>
            </a:endParaRPr>
          </a:p>
        </p:txBody>
      </p:sp>
      <p:sp>
        <p:nvSpPr>
          <p:cNvPr id="25602" name="文本占位符 8194"/>
          <p:cNvSpPr>
            <a:spLocks noGrp="1"/>
          </p:cNvSpPr>
          <p:nvPr>
            <p:ph idx="1"/>
          </p:nvPr>
        </p:nvSpPr>
        <p:spPr>
          <a:xfrm>
            <a:off x="884555" y="1276985"/>
            <a:ext cx="10492105" cy="4526280"/>
          </a:xfrm>
        </p:spPr>
        <p:txBody>
          <a:bodyPr anchor="t">
            <a:normAutofit lnSpcReduction="20000"/>
          </a:bodyPr>
          <a:p>
            <a:pPr defTabSz="914400">
              <a:lnSpc>
                <a:spcPct val="150000"/>
              </a:lnSpc>
              <a:spcBef>
                <a:spcPts val="600"/>
              </a:spcBef>
              <a:buFont typeface="Arial" panose="020B0604020202020204" pitchFamily="34" charset="0"/>
              <a:buChar char="•"/>
            </a:pPr>
            <a:r>
              <a:rPr lang="zh-CN" altLang="en-US" sz="2400" kern="1200" baseline="0" dirty="0">
                <a:latin typeface="+mn-lt"/>
                <a:ea typeface="+mn-ea"/>
                <a:cs typeface="+mn-cs"/>
              </a:rPr>
              <a:t>数组与数值的运算</a:t>
            </a:r>
            <a:endParaRPr lang="zh-CN" altLang="en-US" sz="2400" kern="1200" baseline="0" dirty="0">
              <a:latin typeface="+mn-lt"/>
              <a:ea typeface="+mn-ea"/>
              <a:cs typeface="+mn-cs"/>
            </a:endParaRPr>
          </a:p>
          <a:p>
            <a:pPr defTabSz="914400">
              <a:spcBef>
                <a:spcPct val="0"/>
              </a:spcBef>
              <a:buFont typeface="Wingdings" panose="05000000000000000000" charset="0"/>
              <a:buNone/>
            </a:pPr>
            <a:endParaRPr lang="en-US" altLang="x-none"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 = np.array((1, 2, 3, 4, 5))    # 创建数组对象</a:t>
            </a:r>
            <a:endParaRPr lang="en-US" altLang="x-none"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a:t>
            </a:r>
            <a:endParaRPr lang="en-US" altLang="x-none"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array([1, 2, 3, 4, 5])</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 * 2                            # 数组与数值相乘，</a:t>
            </a:r>
            <a:r>
              <a:rPr lang="zh-CN" altLang="en-US" sz="2000" kern="1200" baseline="0" dirty="0">
                <a:latin typeface="Consolas" panose="020B0609020204030204" charset="0"/>
                <a:ea typeface="+mn-ea"/>
                <a:cs typeface="+mn-cs"/>
              </a:rPr>
              <a:t>返回新数组</a:t>
            </a:r>
            <a:endParaRPr lang="zh-CN" altLang="en-US"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array([ 2, 4, 6, 8, 10])</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 / 2                            # 数组与数值相除</a:t>
            </a:r>
            <a:endParaRPr lang="en-US" altLang="x-none"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array([ 0.5, 1. , 1.5, 2. , 2.5])</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 // 2                           # 数组与数值整除</a:t>
            </a:r>
            <a:endParaRPr lang="en-US" altLang="x-none"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array([0, 1, 1, 2, 2], dtype=int32)</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 ** 3                           # 幂运算</a:t>
            </a:r>
            <a:endParaRPr lang="en-US" altLang="x-none"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array([1, 8, 27, 64, 125], dtype=int32)</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 + 2                            # 数组与数值相加</a:t>
            </a:r>
            <a:endParaRPr lang="en-US" altLang="x-none"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array([3, 4, 5, 6, 7])</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 % 3                            # 余数</a:t>
            </a:r>
            <a:endParaRPr lang="en-US" altLang="x-none"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array([1, 2, 0, 1, 2], dtype=int32)</a:t>
            </a:r>
            <a:endParaRPr lang="en-US" altLang="x-none" sz="2000" kern="1200" baseline="0" dirty="0">
              <a:solidFill>
                <a:srgbClr val="00B0F0"/>
              </a:solidFill>
              <a:latin typeface="Consolas" panose="020B0609020204030204" charset="0"/>
              <a:ea typeface="+mn-ea"/>
              <a:cs typeface="+mn-cs"/>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标题 48129"/>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5</a:t>
            </a:r>
            <a:r>
              <a:t>.6  绘制三维图形</a:t>
            </a:r>
            <a:endParaRPr lang="zh-CN" altLang="en-US" kern="1200" baseline="0" dirty="0">
              <a:latin typeface="+mj-lt"/>
              <a:ea typeface="+mj-ea"/>
              <a:cs typeface="+mj-cs"/>
            </a:endParaRPr>
          </a:p>
        </p:txBody>
      </p:sp>
      <p:sp>
        <p:nvSpPr>
          <p:cNvPr id="176130" name="文本占位符 48130"/>
          <p:cNvSpPr>
            <a:spLocks noGrp="1"/>
          </p:cNvSpPr>
          <p:nvPr>
            <p:ph idx="1"/>
          </p:nvPr>
        </p:nvSpPr>
        <p:spPr/>
        <p:txBody>
          <a:bodyPr anchor="t"/>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import pylab as pl</a:t>
            </a:r>
            <a:endParaRPr lang="en-US" altLang="x-none" sz="2000" kern="1200" baseline="0" dirty="0">
              <a:latin typeface="Consolas" panose="020B0609020204030204" charset="0"/>
              <a:ea typeface="+mn-ea"/>
              <a:cs typeface="+mn-cs"/>
            </a:endParaRP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import numpy as np</a:t>
            </a:r>
            <a:endParaRPr lang="en-US" altLang="x-none" sz="2000" kern="1200" baseline="0" dirty="0">
              <a:latin typeface="Consolas" panose="020B0609020204030204" charset="0"/>
              <a:ea typeface="+mn-ea"/>
              <a:cs typeface="+mn-cs"/>
            </a:endParaRP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import mpl_toolkits.mplot3d</a:t>
            </a:r>
            <a:endParaRPr lang="en-US" altLang="x-none" sz="2000" kern="1200" baseline="0" dirty="0">
              <a:latin typeface="Consolas" panose="020B0609020204030204" charset="0"/>
              <a:ea typeface="+mn-ea"/>
              <a:cs typeface="+mn-cs"/>
            </a:endParaRP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rho, theta = np.mgrid[0:1:40j, 0:2*np.pi:40j]</a:t>
            </a:r>
            <a:endParaRPr lang="en-US" altLang="x-none" sz="2000" kern="1200" baseline="0" dirty="0">
              <a:latin typeface="Consolas" panose="020B0609020204030204" charset="0"/>
              <a:ea typeface="+mn-ea"/>
              <a:cs typeface="+mn-cs"/>
            </a:endParaRP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z = rho**2</a:t>
            </a:r>
            <a:endParaRPr lang="en-US" altLang="x-none" sz="2000" kern="1200" baseline="0" dirty="0">
              <a:latin typeface="Consolas" panose="020B0609020204030204" charset="0"/>
              <a:ea typeface="+mn-ea"/>
              <a:cs typeface="+mn-cs"/>
            </a:endParaRP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x = rho*np.cos(theta)</a:t>
            </a:r>
            <a:endParaRPr lang="en-US" altLang="x-none" sz="2000" kern="1200" baseline="0" dirty="0">
              <a:latin typeface="Consolas" panose="020B0609020204030204" charset="0"/>
              <a:ea typeface="+mn-ea"/>
              <a:cs typeface="+mn-cs"/>
            </a:endParaRP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y = rho*np.sin(theta)</a:t>
            </a:r>
            <a:endParaRPr lang="en-US" altLang="x-none" sz="2000" kern="1200" baseline="0" dirty="0">
              <a:latin typeface="Consolas" panose="020B0609020204030204" charset="0"/>
              <a:ea typeface="+mn-ea"/>
              <a:cs typeface="+mn-cs"/>
            </a:endParaRP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ax = pl.subplot(111, projection='3d')</a:t>
            </a:r>
            <a:endParaRPr lang="en-US" altLang="x-none" sz="2000" kern="1200" baseline="0" dirty="0">
              <a:latin typeface="Consolas" panose="020B0609020204030204" charset="0"/>
              <a:ea typeface="+mn-ea"/>
              <a:cs typeface="+mn-cs"/>
            </a:endParaRP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ax.plot_surface(x,y,z)</a:t>
            </a:r>
            <a:endParaRPr lang="en-US" altLang="x-none" sz="2000" kern="1200" baseline="0" dirty="0">
              <a:latin typeface="Consolas" panose="020B0609020204030204" charset="0"/>
              <a:ea typeface="+mn-ea"/>
              <a:cs typeface="+mn-cs"/>
            </a:endParaRP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pl.show()</a:t>
            </a:r>
            <a:endParaRPr lang="zh-CN" altLang="en-US" sz="2000" kern="1200" baseline="0" dirty="0">
              <a:latin typeface="Consolas" panose="020B0609020204030204" charset="0"/>
              <a:ea typeface="+mn-ea"/>
              <a:cs typeface="+mn-cs"/>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标题 4915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5</a:t>
            </a:r>
            <a:r>
              <a:t>.6  绘制三维图形</a:t>
            </a:r>
            <a:endParaRPr lang="zh-CN" altLang="en-US" kern="1200" baseline="0" dirty="0">
              <a:latin typeface="+mj-lt"/>
              <a:ea typeface="+mj-ea"/>
              <a:cs typeface="+mj-cs"/>
            </a:endParaRPr>
          </a:p>
        </p:txBody>
      </p:sp>
      <p:pic>
        <p:nvPicPr>
          <p:cNvPr id="177154" name="图片 12" descr="{DJ{T6YUUVGBQ6B}J)H8M86"/>
          <p:cNvPicPr>
            <a:picLocks noGrp="1" noChangeAspect="1"/>
          </p:cNvPicPr>
          <p:nvPr>
            <p:ph idx="1"/>
          </p:nvPr>
        </p:nvPicPr>
        <p:blipFill>
          <a:blip r:embed="rId1"/>
          <a:stretch>
            <a:fillRect/>
          </a:stretch>
        </p:blipFill>
        <p:spPr>
          <a:xfrm>
            <a:off x="2343785" y="1316355"/>
            <a:ext cx="5919470" cy="5012055"/>
          </a:xfrm>
        </p:spPr>
      </p:pic>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5</a:t>
            </a:r>
            <a:r>
              <a:t>.7  绘制三维曲线</a:t>
            </a:r>
            <a:endParaRPr lang="en-US" altLang="en-US" kern="1200" baseline="0">
              <a:latin typeface="+mj-lt"/>
              <a:ea typeface="+mj-ea"/>
              <a:cs typeface="+mj-cs"/>
            </a:endParaRPr>
          </a:p>
        </p:txBody>
      </p:sp>
      <p:sp>
        <p:nvSpPr>
          <p:cNvPr id="178178" name="内容占位符 2"/>
          <p:cNvSpPr>
            <a:spLocks noGrp="1"/>
          </p:cNvSpPr>
          <p:nvPr>
            <p:ph idx="1"/>
          </p:nvPr>
        </p:nvSpPr>
        <p:spPr/>
        <p:txBody>
          <a:bodyPr anchor="t">
            <a:noAutofit/>
          </a:bodyPr>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import matplotlib as mpl</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from mpl_toolkits.mplot3d import Axes3D</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import numpy as np</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import matplotlib.pyplot as plt</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mpl.rcParams['legend.fontsize'] = 10        # 图例字号</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fig = plt.figure()</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ax = fig.gca(projection='3d')               # 三维图形</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theta = np.linspace(-4 * np.pi, 4 * np.pi, 100)</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z = np.linspace(-4, 4, 100)*0.3             # 测试数据</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r = z**3 + 1</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x = r * np.sin(theta)</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y = r * np.cos(theta)</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ax.plot(x, y, z, label='parametric curve')</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ax.legend()</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plt.show()</a:t>
            </a:r>
            <a:endParaRPr lang="zh-CN" altLang="en-US" sz="2000" kern="1200" baseline="0">
              <a:latin typeface="Consolas" panose="020B0609020204030204" charset="0"/>
              <a:ea typeface="+mn-ea"/>
              <a:cs typeface="+mn-cs"/>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5</a:t>
            </a:r>
            <a:r>
              <a:t>.7  绘制三维曲线</a:t>
            </a:r>
            <a:endParaRPr lang="zh-CN" altLang="en-US" kern="1200" baseline="0">
              <a:latin typeface="+mj-lt"/>
              <a:ea typeface="+mj-ea"/>
              <a:cs typeface="+mj-cs"/>
            </a:endParaRPr>
          </a:p>
        </p:txBody>
      </p:sp>
      <p:pic>
        <p:nvPicPr>
          <p:cNvPr id="179202" name="图片 64" descr="LD%)0V@U~J1JYD86N9OY7JD"/>
          <p:cNvPicPr>
            <a:picLocks noChangeAspect="1"/>
          </p:cNvPicPr>
          <p:nvPr/>
        </p:nvPicPr>
        <p:blipFill>
          <a:blip r:embed="rId1"/>
          <a:stretch>
            <a:fillRect/>
          </a:stretch>
        </p:blipFill>
        <p:spPr>
          <a:xfrm>
            <a:off x="2101215" y="1254760"/>
            <a:ext cx="6001385" cy="5139690"/>
          </a:xfrm>
          <a:prstGeom prst="rect">
            <a:avLst/>
          </a:prstGeom>
          <a:noFill/>
          <a:ln w="9525">
            <a:noFill/>
          </a:ln>
        </p:spPr>
      </p:pic>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4913" name="Title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en-US" kern="1200" baseline="0">
                <a:latin typeface="+mj-lt"/>
                <a:ea typeface="+mj-ea"/>
                <a:cs typeface="+mj-cs"/>
              </a:rPr>
              <a:t>13.6  </a:t>
            </a:r>
            <a:r>
              <a:rPr lang="zh-CN" altLang="en-US" kern="1200" baseline="0">
                <a:latin typeface="+mj-lt"/>
                <a:ea typeface="+mj-ea"/>
                <a:cs typeface="+mj-cs"/>
              </a:rPr>
              <a:t>生成词云</a:t>
            </a:r>
            <a:endParaRPr lang="zh-CN" altLang="en-US" kern="1200" baseline="0">
              <a:latin typeface="+mj-lt"/>
              <a:ea typeface="+mj-ea"/>
              <a:cs typeface="+mj-cs"/>
            </a:endParaRPr>
          </a:p>
        </p:txBody>
      </p:sp>
      <p:sp>
        <p:nvSpPr>
          <p:cNvPr id="294914" name="Content Placeholder 2"/>
          <p:cNvSpPr>
            <a:spLocks noGrp="1"/>
          </p:cNvSpPr>
          <p:nvPr>
            <p:ph idx="1"/>
          </p:nvPr>
        </p:nvSpPr>
        <p:spPr/>
        <p:txBody>
          <a:bodyPr anchor="t">
            <a:noAutofit/>
          </a:bodyPr>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import random</a:t>
            </a:r>
            <a:endParaRPr lang="en-US"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import string</a:t>
            </a:r>
            <a:endParaRPr lang="en-US"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import wordcloud</a:t>
            </a:r>
            <a:endParaRPr lang="en-US"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endParaRPr lang="en-US"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def show(s):</a:t>
            </a:r>
            <a:endParaRPr lang="en-US"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    # 创建wordcloud对象</a:t>
            </a:r>
            <a:endParaRPr lang="en-US"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    wc = wordcloud.WordCloud(</a:t>
            </a:r>
            <a:endParaRPr lang="en-US"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        r'C:\windows\fonts\simfang.ttf', width=500, height=400,</a:t>
            </a:r>
            <a:endParaRPr lang="en-US"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        background_color='white', font_step=3,</a:t>
            </a:r>
            <a:endParaRPr lang="en-US"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        random_state=False, prefer_horizontal=0.9)</a:t>
            </a:r>
            <a:endParaRPr lang="en-US"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    # 创建并显示词云</a:t>
            </a:r>
            <a:endParaRPr lang="en-US"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    t = wc.generate(s)</a:t>
            </a:r>
            <a:endParaRPr lang="en-US"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    t.to_image().save('t.png')</a:t>
            </a:r>
            <a:endParaRPr lang="en-US"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    </a:t>
            </a:r>
            <a:endParaRPr lang="en-US"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 如果空间足够，就全部显示</a:t>
            </a:r>
            <a:endParaRPr lang="en-US"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 如果词太多，就按频率显示，频率越高的词越大</a:t>
            </a:r>
            <a:endParaRPr lang="en-US"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show('''hello world 董付国 董付国 董付国 董付国</a:t>
            </a:r>
            <a:endParaRPr lang="en-US"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 abc fgh yhnbgfd 董付国 董付国 董付国 董付国 Python great Python Python''')</a:t>
            </a:r>
            <a:endParaRPr lang="en-US" altLang="en-US" sz="1800" kern="1200" baseline="0">
              <a:latin typeface="Consolas" panose="020B0609020204030204" charset="0"/>
              <a:ea typeface="+mn-ea"/>
              <a:cs typeface="+mn-cs"/>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7"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en-US">
                <a:sym typeface="+mn-ea"/>
              </a:rPr>
              <a:t>13.6  </a:t>
            </a:r>
            <a:r>
              <a:rPr lang="zh-CN" altLang="en-US">
                <a:sym typeface="+mn-ea"/>
              </a:rPr>
              <a:t>生成词云</a:t>
            </a:r>
            <a:endParaRPr lang="zh-CN" altLang="en-US" kern="1200" baseline="0">
              <a:latin typeface="+mj-lt"/>
              <a:ea typeface="+mj-ea"/>
              <a:cs typeface="+mj-cs"/>
            </a:endParaRPr>
          </a:p>
        </p:txBody>
      </p:sp>
      <p:pic>
        <p:nvPicPr>
          <p:cNvPr id="295938" name="Content Placeholder 4"/>
          <p:cNvPicPr>
            <a:picLocks noGrp="1" noChangeAspect="1"/>
          </p:cNvPicPr>
          <p:nvPr>
            <p:ph idx="1"/>
          </p:nvPr>
        </p:nvPicPr>
        <p:blipFill>
          <a:blip r:embed="rId1"/>
          <a:stretch>
            <a:fillRect/>
          </a:stretch>
        </p:blipFill>
        <p:spPr>
          <a:xfrm>
            <a:off x="1715770" y="1271905"/>
            <a:ext cx="6384290" cy="5107305"/>
          </a:xfrm>
          <a:ln>
            <a:solidFill>
              <a:schemeClr val="tx1"/>
            </a:solidFill>
            <a:miter/>
          </a:ln>
        </p:spPr>
      </p:pic>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09" name="Title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1</a:t>
            </a:r>
            <a:r>
              <a:rPr lang="zh-CN" altLang="en-US" sz="3600" kern="1200" baseline="0">
                <a:latin typeface="+mj-lt"/>
                <a:ea typeface="+mj-ea"/>
                <a:cs typeface="+mj-cs"/>
              </a:rPr>
              <a:t>：使用线性回归拟合平面最佳直线及预测</a:t>
            </a:r>
            <a:endParaRPr lang="zh-CN" altLang="en-US" sz="3600" kern="1200" baseline="0">
              <a:latin typeface="+mj-lt"/>
              <a:ea typeface="+mj-ea"/>
              <a:cs typeface="+mj-cs"/>
            </a:endParaRPr>
          </a:p>
        </p:txBody>
      </p:sp>
      <p:sp>
        <p:nvSpPr>
          <p:cNvPr id="299010" name="Content Placeholder 2"/>
          <p:cNvSpPr>
            <a:spLocks noGrp="1"/>
          </p:cNvSpPr>
          <p:nvPr>
            <p:ph idx="1"/>
          </p:nvPr>
        </p:nvSpPr>
        <p:spPr/>
        <p:txBody>
          <a:bodyPr anchor="t"/>
          <a:p>
            <a:pPr defTabSz="914400">
              <a:lnSpc>
                <a:spcPct val="150000"/>
              </a:lnSpc>
              <a:spcBef>
                <a:spcPct val="0"/>
              </a:spcBef>
              <a:buFont typeface="Arial" panose="020B0604020202020204" pitchFamily="34" charset="0"/>
              <a:buChar char="•"/>
            </a:pPr>
            <a:r>
              <a:rPr lang="en-US" altLang="zh-CN" sz="2400" kern="1200" baseline="0">
                <a:latin typeface="+mn-lt"/>
                <a:ea typeface="+mn-ea"/>
                <a:cs typeface="+mn-cs"/>
              </a:rPr>
              <a:t>代码采用sklearn扩展库实现，使用线性回归算法解决下面的问题：根据平面上已知3个点的坐标，拟合最佳直线斜率k和截距b，然后根据拟合的结果对给出的x坐标进行预测，得到y坐标。</a:t>
            </a:r>
            <a:endParaRPr lang="en-US" altLang="zh-CN" sz="2400" kern="1200" baseline="0">
              <a:latin typeface="+mn-lt"/>
              <a:ea typeface="+mn-ea"/>
              <a:cs typeface="+mn-cs"/>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0033" name="Title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1</a:t>
            </a:r>
            <a:r>
              <a:rPr lang="zh-CN" altLang="en-US" sz="3600" kern="1200" baseline="0">
                <a:latin typeface="+mj-lt"/>
                <a:ea typeface="+mj-ea"/>
                <a:cs typeface="+mj-cs"/>
              </a:rPr>
              <a:t>：使用线性回归拟合平面最佳直线及预测</a:t>
            </a:r>
            <a:endParaRPr lang="en-US" altLang="zh-CN" sz="3600" kern="1200" baseline="0">
              <a:latin typeface="+mj-lt"/>
              <a:ea typeface="+mj-ea"/>
              <a:cs typeface="+mj-cs"/>
            </a:endParaRPr>
          </a:p>
        </p:txBody>
      </p:sp>
      <p:sp>
        <p:nvSpPr>
          <p:cNvPr id="300034" name="Content Placeholder 2"/>
          <p:cNvSpPr>
            <a:spLocks noGrp="1"/>
          </p:cNvSpPr>
          <p:nvPr>
            <p:ph idx="1"/>
          </p:nvPr>
        </p:nvSpPr>
        <p:spPr/>
        <p:txBody>
          <a:bodyPr anchor="t">
            <a:noAutofit/>
          </a:bodyPr>
          <a:p>
            <a:pPr marL="0" indent="0" defTabSz="914400">
              <a:buFont typeface="Wingdings" panose="05000000000000000000" charset="0"/>
              <a:buNone/>
            </a:pPr>
            <a:r>
              <a:rPr lang="en-US" altLang="zh-CN" sz="2000" kern="1200" baseline="0">
                <a:latin typeface="Consolas" panose="020B0609020204030204" charset="0"/>
                <a:ea typeface="+mn-ea"/>
                <a:cs typeface="+mn-cs"/>
              </a:rPr>
              <a:t>from sklearn import linear_model</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def linearRegressionPredict(x, y):</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lr = linear_model.LinearRegression()</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 拟合</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lr.fit(x, y)</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return lr</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平面上三个点的x轴坐标</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x = [[1], [5], [7]]</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平面上三个点的y轴坐标</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y = [[3], [100], [120]]</a:t>
            </a:r>
            <a:endParaRPr lang="en-US" altLang="zh-CN" sz="2000" kern="1200" baseline="0">
              <a:latin typeface="Consolas" panose="020B0609020204030204" charset="0"/>
              <a:ea typeface="+mn-ea"/>
              <a:cs typeface="+mn-cs"/>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1057" name="Content Placeholder 2"/>
          <p:cNvSpPr>
            <a:spLocks noGrp="1"/>
          </p:cNvSpPr>
          <p:nvPr>
            <p:ph idx="1"/>
          </p:nvPr>
        </p:nvSpPr>
        <p:spPr/>
        <p:txBody>
          <a:bodyPr anchor="t"/>
          <a:p>
            <a:pPr marL="0" indent="0" defTabSz="914400">
              <a:buFont typeface="Wingdings" panose="05000000000000000000" charset="0"/>
              <a:buNone/>
            </a:pPr>
            <a:r>
              <a:rPr lang="en-US" altLang="zh-CN" sz="2000" kern="1200" baseline="0">
                <a:latin typeface="Consolas" panose="020B0609020204030204" charset="0"/>
                <a:ea typeface="+mn-ea"/>
                <a:cs typeface="+mn-cs"/>
              </a:rPr>
              <a:t># 根据已知3个点拟合最佳直线的系数和截距</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lr = linearRegressionPredict(x, y)</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查看最佳拟合系数</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print('k:', lr.coef_)</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截距</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print('b:', lr.intercept_)</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测试代码，预测</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xs = [[[3]], [[5]], [[7]], [[10]]]</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for item in xs:</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print(item, ':', lr.predict(item))</a:t>
            </a:r>
            <a:endParaRPr lang="en-US" altLang="zh-CN" sz="2000" kern="1200" baseline="0">
              <a:latin typeface="Consolas" panose="020B0609020204030204" charset="0"/>
              <a:ea typeface="+mn-ea"/>
              <a:cs typeface="+mn-cs"/>
            </a:endParaRPr>
          </a:p>
        </p:txBody>
      </p:sp>
      <p:sp>
        <p:nvSpPr>
          <p:cNvPr id="301058"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sym typeface="宋体" panose="02010600030101010101" pitchFamily="2" charset="-122"/>
              </a:rPr>
              <a:t>补充</a:t>
            </a:r>
            <a:r>
              <a:rPr lang="en-US" altLang="zh-CN" sz="3600" kern="1200" baseline="0">
                <a:latin typeface="+mj-lt"/>
                <a:ea typeface="+mj-ea"/>
                <a:cs typeface="+mj-cs"/>
                <a:sym typeface="宋体" panose="02010600030101010101" pitchFamily="2" charset="-122"/>
              </a:rPr>
              <a:t>1</a:t>
            </a:r>
            <a:r>
              <a:rPr lang="zh-CN" altLang="en-US" sz="3600" kern="1200" baseline="0">
                <a:latin typeface="+mj-lt"/>
                <a:ea typeface="+mj-ea"/>
                <a:cs typeface="+mj-cs"/>
                <a:sym typeface="宋体" panose="02010600030101010101" pitchFamily="2" charset="-122"/>
              </a:rPr>
              <a:t>：使用线性回归拟合平面最佳直线及预测</a:t>
            </a:r>
            <a:endParaRPr lang="en-US" altLang="zh-CN" sz="3600" kern="1200" baseline="0">
              <a:latin typeface="+mj-lt"/>
              <a:ea typeface="+mj-ea"/>
              <a:cs typeface="+mj-cs"/>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2081" name="Content Placeholder 2"/>
          <p:cNvSpPr>
            <a:spLocks noGrp="1"/>
          </p:cNvSpPr>
          <p:nvPr>
            <p:ph idx="1"/>
          </p:nvPr>
        </p:nvSpPr>
        <p:spPr/>
        <p:txBody>
          <a:bodyPr anchor="t"/>
          <a:p>
            <a:pPr marL="0" indent="0" defTabSz="914400">
              <a:buFont typeface="Wingdings" panose="05000000000000000000" charset="0"/>
              <a:buNone/>
            </a:pPr>
            <a:r>
              <a:rPr lang="en-US" altLang="zh-CN" sz="2400" b="1" kern="1200" baseline="0">
                <a:latin typeface="Consolas" panose="020B0609020204030204" charset="0"/>
                <a:ea typeface="+mn-ea"/>
                <a:cs typeface="+mn-cs"/>
              </a:rPr>
              <a:t>运行结果：</a:t>
            </a:r>
            <a:endParaRPr lang="en-US" altLang="zh-CN" sz="2400" b="1"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k: [[ 20.17857143]]</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b: [-13.10714286]</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[[3]] : [[ 47.42857143]]</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[[5]] : [[ 87.78571429]]</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[[7]] : [[ 128.14285714]]</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[[10]] : [[ 188.67857143]]</a:t>
            </a:r>
            <a:endParaRPr lang="en-US" altLang="zh-CN" sz="2000" kern="1200" baseline="0">
              <a:solidFill>
                <a:srgbClr val="00B0F0"/>
              </a:solidFill>
              <a:latin typeface="Consolas" panose="020B0609020204030204" charset="0"/>
              <a:ea typeface="+mn-ea"/>
              <a:cs typeface="+mn-cs"/>
            </a:endParaRPr>
          </a:p>
        </p:txBody>
      </p:sp>
      <p:sp>
        <p:nvSpPr>
          <p:cNvPr id="302082"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sym typeface="宋体" panose="02010600030101010101" pitchFamily="2" charset="-122"/>
              </a:rPr>
              <a:t>补充</a:t>
            </a:r>
            <a:r>
              <a:rPr lang="en-US" altLang="zh-CN" sz="3600" kern="1200" baseline="0">
                <a:latin typeface="+mj-lt"/>
                <a:ea typeface="+mj-ea"/>
                <a:cs typeface="+mj-cs"/>
                <a:sym typeface="宋体" panose="02010600030101010101" pitchFamily="2" charset="-122"/>
              </a:rPr>
              <a:t>1</a:t>
            </a:r>
            <a:r>
              <a:rPr lang="zh-CN" altLang="en-US" sz="3600" kern="1200" baseline="0">
                <a:latin typeface="+mj-lt"/>
                <a:ea typeface="+mj-ea"/>
                <a:cs typeface="+mj-cs"/>
                <a:sym typeface="宋体" panose="02010600030101010101" pitchFamily="2" charset="-122"/>
              </a:rPr>
              <a:t>：使用线性回归拟合平面最佳直线及预测</a:t>
            </a:r>
            <a:endParaRPr lang="en-US" altLang="zh-CN" sz="3600" kern="1200" baseline="0">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内容占位符 2"/>
          <p:cNvSpPr>
            <a:spLocks noGrp="1"/>
          </p:cNvSpPr>
          <p:nvPr>
            <p:ph idx="1"/>
          </p:nvPr>
        </p:nvSpPr>
        <p:spPr/>
        <p:txBody>
          <a:bodyPr anchor="t"/>
          <a:p>
            <a:pPr marL="0" indent="0" defTabSz="914400">
              <a:buFont typeface="Wingdings" panose="05000000000000000000" charset="0"/>
              <a:buNone/>
            </a:pPr>
            <a:r>
              <a:rPr lang="zh-CN" altLang="en-US" sz="2000" kern="1200" baseline="0">
                <a:latin typeface="Consolas" panose="020B0609020204030204" charset="0"/>
                <a:ea typeface="+mn-ea"/>
                <a:cs typeface="+mn-cs"/>
              </a:rPr>
              <a:t>&gt;&gt;&gt; 2 ** x</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array([2, 4, 8, 16, 32], dtype=int32)</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2 / x</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array([2. ,1. ,0.66666667, 0.5, 0.4])</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63 // x</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array([63, 31, 21, 15, 12], dtype=int32)</a:t>
            </a:r>
            <a:endParaRPr lang="zh-CN" altLang="en-US" sz="2000" kern="1200" baseline="0">
              <a:solidFill>
                <a:srgbClr val="00B0F0"/>
              </a:solidFill>
              <a:latin typeface="Consolas" panose="020B0609020204030204" charset="0"/>
              <a:ea typeface="+mn-ea"/>
              <a:cs typeface="+mn-cs"/>
            </a:endParaRPr>
          </a:p>
        </p:txBody>
      </p:sp>
      <p:sp>
        <p:nvSpPr>
          <p:cNvPr id="26626" name="标题 819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dirty="0">
              <a:latin typeface="+mj-lt"/>
              <a:ea typeface="+mj-ea"/>
              <a:cs typeface="+mj-cs"/>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3105" name="Title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2</a:t>
            </a:r>
            <a:r>
              <a:rPr lang="zh-CN" altLang="en-US" sz="3600" kern="1200" baseline="0">
                <a:latin typeface="+mj-lt"/>
                <a:ea typeface="+mj-ea"/>
                <a:cs typeface="+mj-cs"/>
              </a:rPr>
              <a:t>：Python+sklearn使用线性回归算法预测儿童身高</a:t>
            </a:r>
            <a:endParaRPr lang="zh-CN" altLang="en-US" sz="3600" kern="1200" baseline="0">
              <a:latin typeface="+mj-lt"/>
              <a:ea typeface="+mj-ea"/>
              <a:cs typeface="+mj-cs"/>
            </a:endParaRPr>
          </a:p>
        </p:txBody>
      </p:sp>
      <p:sp>
        <p:nvSpPr>
          <p:cNvPr id="303106" name="Content Placeholder 2"/>
          <p:cNvSpPr>
            <a:spLocks noGrp="1"/>
          </p:cNvSpPr>
          <p:nvPr>
            <p:ph idx="1"/>
          </p:nvPr>
        </p:nvSpPr>
        <p:spPr/>
        <p:txBody>
          <a:bodyPr anchor="t"/>
          <a:p>
            <a:pPr defTabSz="914400">
              <a:lnSpc>
                <a:spcPct val="150000"/>
              </a:lnSpc>
              <a:spcBef>
                <a:spcPct val="0"/>
              </a:spcBef>
              <a:buFont typeface="Arial" panose="020B0604020202020204" pitchFamily="34" charset="0"/>
              <a:buChar char="•"/>
            </a:pPr>
            <a:r>
              <a:rPr lang="en-US" altLang="zh-CN" sz="2400" b="1" kern="1200" baseline="0">
                <a:latin typeface="+mn-lt"/>
                <a:ea typeface="+mn-ea"/>
                <a:cs typeface="+mn-cs"/>
              </a:rPr>
              <a:t>问题描述：</a:t>
            </a:r>
            <a:r>
              <a:rPr lang="en-US" altLang="zh-CN" sz="2400" kern="1200" baseline="0">
                <a:latin typeface="+mn-lt"/>
                <a:ea typeface="+mn-ea"/>
                <a:cs typeface="+mn-cs"/>
              </a:rPr>
              <a:t>一个人的身高除了随年龄变大而增长之外，在一定程度上还受到遗传和饮食以及其他因素的影响，代码中假定受年龄、性别、父母身高、祖父母身高和外祖父母身高共同影响，并假定大致符合线性关系。</a:t>
            </a:r>
            <a:endParaRPr lang="en-US" altLang="zh-CN" sz="2400" kern="1200" baseline="0">
              <a:latin typeface="+mn-lt"/>
              <a:ea typeface="+mn-ea"/>
              <a:cs typeface="+mn-cs"/>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4129" name="Content Placeholder 2"/>
          <p:cNvSpPr>
            <a:spLocks noGrp="1"/>
          </p:cNvSpPr>
          <p:nvPr>
            <p:ph idx="1"/>
          </p:nvPr>
        </p:nvSpPr>
        <p:spPr/>
        <p:txBody>
          <a:bodyPr anchor="t"/>
          <a:p>
            <a:pPr marL="0" indent="0" defTabSz="914400">
              <a:buFont typeface="Wingdings" panose="05000000000000000000" charset="0"/>
              <a:buNone/>
            </a:pPr>
            <a:r>
              <a:rPr lang="en-US" altLang="zh-CN" sz="2000" kern="1200" baseline="0">
                <a:latin typeface="Consolas" panose="020B0609020204030204" charset="0"/>
                <a:ea typeface="+mn-ea"/>
                <a:cs typeface="+mn-cs"/>
              </a:rPr>
              <a:t>import copy</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import numpy as np</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from sklearn import linear_model</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def linearRegressionPredict(x, y):</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lr = linear_model.LinearRegression()</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 拟合</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lr.fit(x, y)</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return lr</a:t>
            </a:r>
            <a:endParaRPr lang="en-US" altLang="zh-CN" sz="2000" kern="1200" baseline="0">
              <a:latin typeface="Consolas" panose="020B0609020204030204" charset="0"/>
              <a:ea typeface="+mn-ea"/>
              <a:cs typeface="+mn-cs"/>
            </a:endParaRPr>
          </a:p>
        </p:txBody>
      </p:sp>
      <p:sp>
        <p:nvSpPr>
          <p:cNvPr id="304130"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2</a:t>
            </a:r>
            <a:r>
              <a:rPr lang="zh-CN" altLang="en-US" sz="3600" kern="1200" baseline="0">
                <a:latin typeface="+mj-lt"/>
                <a:ea typeface="+mj-ea"/>
                <a:cs typeface="+mj-cs"/>
              </a:rPr>
              <a:t>：Python+sklearn使用线性回归算法预测儿童身高</a:t>
            </a:r>
            <a:endParaRPr lang="zh-CN" altLang="en-US" sz="3600" kern="1200" baseline="0">
              <a:latin typeface="+mj-lt"/>
              <a:ea typeface="+mj-ea"/>
              <a:cs typeface="+mj-cs"/>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5153" name="Content Placeholder 2"/>
          <p:cNvSpPr>
            <a:spLocks noGrp="1"/>
          </p:cNvSpPr>
          <p:nvPr>
            <p:ph idx="1"/>
          </p:nvPr>
        </p:nvSpPr>
        <p:spPr>
          <a:xfrm>
            <a:off x="838200" y="1321435"/>
            <a:ext cx="11111865" cy="4639945"/>
          </a:xfrm>
        </p:spPr>
        <p:txBody>
          <a:bodyPr anchor="t">
            <a:noAutofit/>
          </a:bodyPr>
          <a:p>
            <a:pPr marL="0" indent="0" defTabSz="914400">
              <a:buFont typeface="Wingdings" panose="05000000000000000000" charset="0"/>
              <a:buNone/>
            </a:pPr>
            <a:r>
              <a:rPr lang="en-US" altLang="zh-CN" sz="2000" kern="1200" baseline="0">
                <a:latin typeface="Consolas" panose="020B0609020204030204" charset="0"/>
                <a:ea typeface="+mn-ea"/>
                <a:cs typeface="+mn-cs"/>
              </a:rPr>
              <a:t># 儿童年龄,性别（0女1男）,父亲身高,母亲身高,祖父身高,祖母身高,外祖父身高,外祖母身高</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x = np.array([[1, 0, 180, 165, 175, 165, 170, 165],\</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[3, 0, 180, 165, 175, 165, 173, 165],\</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[4, 0, 180, 165, 175, 165, 170, 165],\</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[6, 0, 180, 165, 175, 165, 170, 165],\</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[8, 1, 180, 165, 175, 167, 170, 165],\</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[10, 0, 180, 166, 175, 165, 170, 165],\</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[11, 0, 180, 165, 175, 165, 170, 165],\</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[12, 0, 180, 165, 175, 165, 170, 165],\</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[13, 1, 180, 165, 175, 165, 170, 165],\</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[14, 0, 180, 165, 175, 165, 170, 165],\</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[17, 0, 170, 165, 175, 165, 170, 165]])</a:t>
            </a:r>
            <a:endParaRPr lang="en-US" altLang="zh-CN" sz="2000" kern="1200" baseline="0">
              <a:latin typeface="Consolas" panose="020B0609020204030204" charset="0"/>
              <a:ea typeface="+mn-ea"/>
              <a:cs typeface="+mn-cs"/>
            </a:endParaRPr>
          </a:p>
        </p:txBody>
      </p:sp>
      <p:sp>
        <p:nvSpPr>
          <p:cNvPr id="305154"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2</a:t>
            </a:r>
            <a:r>
              <a:rPr lang="zh-CN" altLang="en-US" sz="3600" kern="1200" baseline="0">
                <a:latin typeface="+mj-lt"/>
                <a:ea typeface="+mj-ea"/>
                <a:cs typeface="+mj-cs"/>
              </a:rPr>
              <a:t>：Python+sklearn使用线性回归算法预测儿童身高</a:t>
            </a:r>
            <a:endParaRPr lang="zh-CN" altLang="en-US" sz="3600" kern="1200" baseline="0">
              <a:latin typeface="+mj-lt"/>
              <a:ea typeface="+mj-ea"/>
              <a:cs typeface="+mj-cs"/>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6177" name="Content Placeholder 2"/>
          <p:cNvSpPr>
            <a:spLocks noGrp="1"/>
          </p:cNvSpPr>
          <p:nvPr>
            <p:ph idx="1"/>
          </p:nvPr>
        </p:nvSpPr>
        <p:spPr/>
        <p:txBody>
          <a:bodyPr anchor="t"/>
          <a:p>
            <a:pPr marL="0" indent="0" defTabSz="914400">
              <a:buFont typeface="Wingdings" panose="05000000000000000000" charset="0"/>
              <a:buNone/>
            </a:pPr>
            <a:r>
              <a:rPr lang="en-US" altLang="zh-CN" sz="2000" kern="1200" baseline="0">
                <a:latin typeface="Consolas" panose="020B0609020204030204" charset="0"/>
                <a:ea typeface="+mn-ea"/>
                <a:cs typeface="+mn-cs"/>
              </a:rPr>
              <a:t># 儿童身高，单位：cm</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y = np.array([60, 90, 100, 110,\</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130, 140, 150, 164,\</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160, 163, 168])</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根据已知数据拟合最佳直线的系数和截距</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lr = linearRegressionPredict(x, y)</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查看最佳拟合系数</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print('k:', lr.coef_)</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截距</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print('b:', lr.intercept_)</a:t>
            </a:r>
            <a:endParaRPr lang="en-US" altLang="zh-CN" sz="2000" kern="1200" baseline="0">
              <a:latin typeface="Consolas" panose="020B0609020204030204" charset="0"/>
              <a:ea typeface="+mn-ea"/>
              <a:cs typeface="+mn-cs"/>
            </a:endParaRPr>
          </a:p>
        </p:txBody>
      </p:sp>
      <p:sp>
        <p:nvSpPr>
          <p:cNvPr id="306178"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2</a:t>
            </a:r>
            <a:r>
              <a:rPr lang="zh-CN" altLang="en-US" sz="3600" kern="1200" baseline="0">
                <a:latin typeface="+mj-lt"/>
                <a:ea typeface="+mj-ea"/>
                <a:cs typeface="+mj-cs"/>
              </a:rPr>
              <a:t>：Python+sklearn使用线性回归算法预测儿童身高</a:t>
            </a:r>
            <a:endParaRPr lang="zh-CN" altLang="en-US" sz="3600" kern="1200" baseline="0">
              <a:latin typeface="+mj-lt"/>
              <a:ea typeface="+mj-ea"/>
              <a:cs typeface="+mj-cs"/>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01" name="Content Placeholder 2"/>
          <p:cNvSpPr>
            <a:spLocks noGrp="1"/>
          </p:cNvSpPr>
          <p:nvPr>
            <p:ph idx="1"/>
          </p:nvPr>
        </p:nvSpPr>
        <p:spPr/>
        <p:txBody>
          <a:bodyPr anchor="t"/>
          <a:p>
            <a:pPr marL="0" indent="0" defTabSz="914400">
              <a:buFont typeface="Wingdings" panose="05000000000000000000" charset="0"/>
              <a:buNone/>
            </a:pPr>
            <a:r>
              <a:rPr lang="en-US" altLang="zh-CN" sz="2000" kern="1200" baseline="0">
                <a:latin typeface="Consolas" panose="020B0609020204030204" charset="0"/>
                <a:ea typeface="+mn-ea"/>
                <a:cs typeface="+mn-cs"/>
              </a:rPr>
              <a:t># 预测</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xs = np.array([[10, 0, 180, 165, 175, 165, 170, 165],\</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[17, 1, 173, 153, 175, 161, 170, 161],\</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[34, 0, 170, 165, 170, 165, 170, 165]])</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for item in xs:</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 深复制，假设超过18岁以后就不再长高了</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item1 = copy.deepcopy(item)</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if item1[0] &gt; 18:</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item1[0] = 18</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print(item, ':', lr.predict(item1.reshape(1,-1)))</a:t>
            </a:r>
            <a:endParaRPr lang="en-US" altLang="zh-CN" sz="2000" kern="1200" baseline="0">
              <a:latin typeface="Consolas" panose="020B0609020204030204" charset="0"/>
              <a:ea typeface="+mn-ea"/>
              <a:cs typeface="+mn-cs"/>
            </a:endParaRPr>
          </a:p>
        </p:txBody>
      </p:sp>
      <p:sp>
        <p:nvSpPr>
          <p:cNvPr id="307202"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2</a:t>
            </a:r>
            <a:r>
              <a:rPr lang="zh-CN" altLang="en-US" sz="3600" kern="1200" baseline="0">
                <a:latin typeface="+mj-lt"/>
                <a:ea typeface="+mj-ea"/>
                <a:cs typeface="+mj-cs"/>
              </a:rPr>
              <a:t>：Python+sklearn使用线性回归算法预测儿童身高</a:t>
            </a:r>
            <a:endParaRPr lang="zh-CN" altLang="en-US" sz="3600" kern="1200" baseline="0">
              <a:latin typeface="+mj-lt"/>
              <a:ea typeface="+mj-ea"/>
              <a:cs typeface="+mj-cs"/>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8225" name="Content Placeholder 2"/>
          <p:cNvSpPr>
            <a:spLocks noGrp="1"/>
          </p:cNvSpPr>
          <p:nvPr>
            <p:ph idx="1"/>
          </p:nvPr>
        </p:nvSpPr>
        <p:spPr>
          <a:xfrm>
            <a:off x="838200" y="1321435"/>
            <a:ext cx="10918190" cy="4639945"/>
          </a:xfrm>
        </p:spPr>
        <p:txBody>
          <a:bodyPr anchor="t"/>
          <a:p>
            <a:pPr marL="0" indent="0" defTabSz="914400">
              <a:buFont typeface="Wingdings" panose="05000000000000000000" charset="0"/>
              <a:buNone/>
            </a:pPr>
            <a:r>
              <a:rPr lang="en-US" altLang="zh-CN" sz="2400" b="1" kern="1200" baseline="0">
                <a:latin typeface="Consolas" panose="020B0609020204030204" charset="0"/>
                <a:ea typeface="+mn-ea"/>
                <a:cs typeface="+mn-cs"/>
              </a:rPr>
              <a:t>运行结果：</a:t>
            </a:r>
            <a:endParaRPr lang="en-US" altLang="zh-CN" sz="2400" b="1"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k: [  8.03076923e+00  -4.65384615e+00   2.87769231e+00  -5.61538462e-01</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   7.10542736e-15   5.07692308e+00   1.88461538e+00   0.00000000e+00]</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b: -1523.15384615</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[ 10   0 180 165 175 165 170 165] : [ 140.56153846]</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[ 17   1 173 153 175 161 170 161] : [ 158.41]</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[ 34   0 170 165 170 165 170 165] : [ 176.03076923]</a:t>
            </a:r>
            <a:endParaRPr lang="en-US" altLang="zh-CN" sz="2000" kern="1200" baseline="0">
              <a:solidFill>
                <a:srgbClr val="00B0F0"/>
              </a:solidFill>
              <a:latin typeface="Consolas" panose="020B0609020204030204" charset="0"/>
              <a:ea typeface="+mn-ea"/>
              <a:cs typeface="+mn-cs"/>
            </a:endParaRPr>
          </a:p>
        </p:txBody>
      </p:sp>
      <p:sp>
        <p:nvSpPr>
          <p:cNvPr id="308226"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2</a:t>
            </a:r>
            <a:r>
              <a:rPr lang="zh-CN" altLang="en-US" sz="3600" kern="1200" baseline="0">
                <a:latin typeface="+mj-lt"/>
                <a:ea typeface="+mj-ea"/>
                <a:cs typeface="+mj-cs"/>
              </a:rPr>
              <a:t>：Python+sklearn使用线性回归算法预测儿童身高</a:t>
            </a:r>
            <a:endParaRPr lang="zh-CN" altLang="en-US" sz="3600" kern="1200" baseline="0">
              <a:latin typeface="+mj-lt"/>
              <a:ea typeface="+mj-ea"/>
              <a:cs typeface="+mj-cs"/>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249" name="Title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3</a:t>
            </a:r>
            <a:r>
              <a:rPr lang="zh-CN" altLang="en-US" sz="3600" kern="1200" baseline="0">
                <a:latin typeface="+mj-lt"/>
                <a:ea typeface="+mj-ea"/>
                <a:cs typeface="+mj-cs"/>
              </a:rPr>
              <a:t>：</a:t>
            </a:r>
            <a:r>
              <a:rPr lang="en-US" altLang="zh-CN" sz="3600" kern="1200" baseline="0">
                <a:latin typeface="+mj-lt"/>
                <a:ea typeface="+mj-ea"/>
                <a:cs typeface="+mj-cs"/>
              </a:rPr>
              <a:t>KNN分类算法实现根据身高和体重对体型分类</a:t>
            </a:r>
            <a:endParaRPr lang="en-US" altLang="zh-CN" sz="3600" kern="1200" baseline="0">
              <a:latin typeface="+mj-lt"/>
              <a:ea typeface="+mj-ea"/>
              <a:cs typeface="+mj-cs"/>
            </a:endParaRPr>
          </a:p>
        </p:txBody>
      </p:sp>
      <p:sp>
        <p:nvSpPr>
          <p:cNvPr id="306178" name="Content Placeholder 2"/>
          <p:cNvSpPr>
            <a:spLocks noGrp="1"/>
          </p:cNvSpPr>
          <p:nvPr>
            <p:ph idx="1"/>
          </p:nvPr>
        </p:nvSpPr>
        <p:spPr>
          <a:xfrm>
            <a:off x="762000" y="1165860"/>
            <a:ext cx="10784205" cy="4747895"/>
          </a:xfrm>
        </p:spPr>
        <p:txBody>
          <a:bodyPr anchor="t"/>
          <a:p>
            <a:pPr defTabSz="914400" fontAlgn="base">
              <a:lnSpc>
                <a:spcPct val="150000"/>
              </a:lnSpc>
              <a:spcBef>
                <a:spcPct val="0"/>
              </a:spcBef>
              <a:buFont typeface="Arial" panose="020B0604020202020204" pitchFamily="34" charset="0"/>
              <a:buChar char="•"/>
            </a:pPr>
            <a:r>
              <a:rPr lang="en-US" altLang="zh-CN" sz="2000" strike="noStrike" kern="1200" baseline="0" noProof="1">
                <a:latin typeface="+mn-lt"/>
                <a:ea typeface="+mn-ea"/>
                <a:cs typeface="+mn-cs"/>
              </a:rPr>
              <a:t>KNN算法是k-Nearest Neighbor Classification的简称，也就是k近邻分类算法。基本思路是在特征空间中查找k个最相似或者距离最近的样本，然后根据k个最相似的样本对未知样本进行分类。基本步骤为：</a:t>
            </a:r>
            <a:endParaRPr lang="en-US" altLang="zh-CN" sz="2000" strike="noStrike" kern="1200" baseline="0" noProof="1">
              <a:latin typeface="+mn-lt"/>
              <a:ea typeface="+mn-ea"/>
              <a:cs typeface="+mn-cs"/>
            </a:endParaRPr>
          </a:p>
          <a:p>
            <a:pPr marL="748665" indent="-388620" defTabSz="914400" fontAlgn="base">
              <a:lnSpc>
                <a:spcPct val="150000"/>
              </a:lnSpc>
              <a:spcBef>
                <a:spcPct val="0"/>
              </a:spcBef>
              <a:buFont typeface="Wingdings" panose="05000000000000000000" charset="0"/>
              <a:buChar char=""/>
            </a:pPr>
            <a:r>
              <a:rPr lang="en-US" altLang="zh-CN" sz="1800" strike="noStrike" kern="1200" baseline="0" noProof="1">
                <a:solidFill>
                  <a:srgbClr val="00B0F0"/>
                </a:solidFill>
                <a:latin typeface="+mn-lt"/>
                <a:ea typeface="+mn-ea"/>
                <a:cs typeface="+mn-cs"/>
              </a:rPr>
              <a:t>计算已知样本空间中所有点与未知样本的距离；</a:t>
            </a:r>
            <a:endParaRPr lang="en-US" altLang="zh-CN" sz="1800" strike="noStrike" kern="1200" baseline="0" noProof="1">
              <a:solidFill>
                <a:srgbClr val="00B0F0"/>
              </a:solidFill>
              <a:latin typeface="+mn-lt"/>
              <a:ea typeface="+mn-ea"/>
              <a:cs typeface="+mn-cs"/>
            </a:endParaRPr>
          </a:p>
          <a:p>
            <a:pPr marL="748665" indent="-388620" defTabSz="914400" fontAlgn="base">
              <a:lnSpc>
                <a:spcPct val="150000"/>
              </a:lnSpc>
              <a:spcBef>
                <a:spcPct val="0"/>
              </a:spcBef>
              <a:buFont typeface="Wingdings" panose="05000000000000000000" charset="0"/>
              <a:buChar char=""/>
            </a:pPr>
            <a:r>
              <a:rPr lang="en-US" altLang="zh-CN" sz="1800" strike="noStrike" kern="1200" baseline="0" noProof="1">
                <a:solidFill>
                  <a:srgbClr val="00B0F0"/>
                </a:solidFill>
                <a:latin typeface="+mn-lt"/>
                <a:ea typeface="+mn-ea"/>
                <a:cs typeface="+mn-cs"/>
              </a:rPr>
              <a:t>对所有距离按升序排列；</a:t>
            </a:r>
            <a:endParaRPr lang="en-US" altLang="zh-CN" sz="1800" strike="noStrike" kern="1200" baseline="0" noProof="1">
              <a:solidFill>
                <a:srgbClr val="00B0F0"/>
              </a:solidFill>
              <a:latin typeface="+mn-lt"/>
              <a:ea typeface="+mn-ea"/>
              <a:cs typeface="+mn-cs"/>
            </a:endParaRPr>
          </a:p>
          <a:p>
            <a:pPr marL="748665" indent="-388620" defTabSz="914400" fontAlgn="base">
              <a:lnSpc>
                <a:spcPct val="150000"/>
              </a:lnSpc>
              <a:spcBef>
                <a:spcPct val="0"/>
              </a:spcBef>
              <a:buFont typeface="Wingdings" panose="05000000000000000000" charset="0"/>
              <a:buChar char=""/>
            </a:pPr>
            <a:r>
              <a:rPr lang="en-US" altLang="zh-CN" sz="1800" strike="noStrike" kern="1200" baseline="0" noProof="1">
                <a:solidFill>
                  <a:srgbClr val="00B0F0"/>
                </a:solidFill>
                <a:latin typeface="+mn-lt"/>
                <a:ea typeface="+mn-ea"/>
                <a:cs typeface="+mn-cs"/>
              </a:rPr>
              <a:t>确定并选取与未知样本距离最小的k个样本或点；</a:t>
            </a:r>
            <a:endParaRPr lang="en-US" altLang="zh-CN" sz="1800" strike="noStrike" kern="1200" baseline="0" noProof="1">
              <a:solidFill>
                <a:srgbClr val="00B0F0"/>
              </a:solidFill>
              <a:latin typeface="+mn-lt"/>
              <a:ea typeface="+mn-ea"/>
              <a:cs typeface="+mn-cs"/>
            </a:endParaRPr>
          </a:p>
          <a:p>
            <a:pPr marL="748665" indent="-388620" defTabSz="914400" fontAlgn="base">
              <a:lnSpc>
                <a:spcPct val="150000"/>
              </a:lnSpc>
              <a:spcBef>
                <a:spcPct val="0"/>
              </a:spcBef>
              <a:buFont typeface="Wingdings" panose="05000000000000000000" charset="0"/>
              <a:buChar char=""/>
            </a:pPr>
            <a:r>
              <a:rPr lang="en-US" altLang="zh-CN" sz="1800" strike="noStrike" kern="1200" baseline="0" noProof="1">
                <a:solidFill>
                  <a:srgbClr val="00B0F0"/>
                </a:solidFill>
                <a:latin typeface="+mn-lt"/>
                <a:ea typeface="+mn-ea"/>
                <a:cs typeface="+mn-cs"/>
              </a:rPr>
              <a:t>统计选取的k个点所属类别的出现频率；</a:t>
            </a:r>
            <a:endParaRPr lang="en-US" altLang="zh-CN" sz="1800" strike="noStrike" kern="1200" baseline="0" noProof="1">
              <a:solidFill>
                <a:srgbClr val="00B0F0"/>
              </a:solidFill>
              <a:latin typeface="+mn-lt"/>
              <a:ea typeface="+mn-ea"/>
              <a:cs typeface="+mn-cs"/>
            </a:endParaRPr>
          </a:p>
          <a:p>
            <a:pPr marL="748665" indent="-388620" defTabSz="914400" fontAlgn="base">
              <a:lnSpc>
                <a:spcPct val="150000"/>
              </a:lnSpc>
              <a:spcBef>
                <a:spcPct val="0"/>
              </a:spcBef>
              <a:buFont typeface="Wingdings" panose="05000000000000000000" charset="0"/>
              <a:buChar char=""/>
            </a:pPr>
            <a:r>
              <a:rPr lang="en-US" altLang="zh-CN" sz="1800" strike="noStrike" kern="1200" baseline="0" noProof="1">
                <a:solidFill>
                  <a:srgbClr val="00B0F0"/>
                </a:solidFill>
                <a:latin typeface="+mn-lt"/>
                <a:ea typeface="+mn-ea"/>
                <a:cs typeface="+mn-cs"/>
              </a:rPr>
              <a:t>把出现频率最高的类别作为预测结果，即未知样本所属类别。</a:t>
            </a:r>
            <a:endParaRPr lang="en-US" altLang="zh-CN" sz="1800" strike="noStrike" kern="1200" baseline="0" noProof="1">
              <a:solidFill>
                <a:srgbClr val="00B0F0"/>
              </a:solidFill>
              <a:latin typeface="+mn-lt"/>
              <a:ea typeface="+mn-ea"/>
              <a:cs typeface="+mn-cs"/>
            </a:endParaRPr>
          </a:p>
          <a:p>
            <a:pPr defTabSz="914400" fontAlgn="base">
              <a:lnSpc>
                <a:spcPct val="150000"/>
              </a:lnSpc>
              <a:spcBef>
                <a:spcPct val="0"/>
              </a:spcBef>
              <a:buFont typeface="Arial" panose="020B0604020202020204" pitchFamily="34" charset="0"/>
              <a:buChar char="•"/>
            </a:pPr>
            <a:r>
              <a:rPr lang="en-US" altLang="zh-CN" sz="2000" strike="noStrike" kern="1200" baseline="0" noProof="1">
                <a:latin typeface="+mn-lt"/>
                <a:ea typeface="+mn-ea"/>
                <a:cs typeface="+mn-cs"/>
              </a:rPr>
              <a:t>下面的代码模拟了上面的算法思路和步骤，以身高+体重对肥胖程度进行分类为例，采用欧几里得距离。</a:t>
            </a:r>
            <a:endParaRPr lang="en-US" altLang="zh-CN" sz="2000" strike="noStrike" kern="1200" baseline="0" noProof="1">
              <a:latin typeface="+mn-lt"/>
              <a:ea typeface="+mn-ea"/>
              <a:cs typeface="+mn-cs"/>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0273" name="Content Placeholder 2"/>
          <p:cNvSpPr>
            <a:spLocks noGrp="1"/>
          </p:cNvSpPr>
          <p:nvPr>
            <p:ph idx="1"/>
          </p:nvPr>
        </p:nvSpPr>
        <p:spPr/>
        <p:txBody>
          <a:bodyPr anchor="t"/>
          <a:p>
            <a:pPr marL="0" indent="0" defTabSz="914400">
              <a:buFont typeface="Wingdings" panose="05000000000000000000" charset="0"/>
              <a:buNone/>
            </a:pPr>
            <a:r>
              <a:rPr lang="en-US" altLang="zh-CN" sz="2000" kern="1200" baseline="0">
                <a:latin typeface="Consolas" panose="020B0609020204030204" charset="0"/>
                <a:ea typeface="+mn-ea"/>
                <a:cs typeface="+mn-cs"/>
              </a:rPr>
              <a:t>from collections import Counter</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import numpy as np</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已知样本数据</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每行数据分别为性别,身高,体重</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knownData = ((1, 180, 85), (1, 180, 86), (1, 180, 90), (1, 180, 100),</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(1, 185, 120), (1, 175, 80), (1, 175, 60), (1, 170, 60),</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(1, 175, 90), (1, 175, 100), (1, 185, 90), (1, 185, 80))</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knownTarget = ('稍胖', '稍胖', '稍胖', '过胖',</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'太胖', '正常', '偏瘦', '正常',</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'过胖', '太胖', '正常', '偏瘦')</a:t>
            </a:r>
            <a:endParaRPr lang="en-US" altLang="zh-CN" sz="2000" kern="1200" baseline="0">
              <a:latin typeface="Consolas" panose="020B0609020204030204" charset="0"/>
              <a:ea typeface="+mn-ea"/>
              <a:cs typeface="+mn-cs"/>
            </a:endParaRPr>
          </a:p>
        </p:txBody>
      </p:sp>
      <p:sp>
        <p:nvSpPr>
          <p:cNvPr id="310274"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3</a:t>
            </a:r>
            <a:r>
              <a:rPr lang="zh-CN" altLang="en-US" sz="3600" kern="1200" baseline="0">
                <a:latin typeface="+mj-lt"/>
                <a:ea typeface="+mj-ea"/>
                <a:cs typeface="+mj-cs"/>
              </a:rPr>
              <a:t>：</a:t>
            </a:r>
            <a:r>
              <a:rPr lang="en-US" altLang="zh-CN" sz="3600" kern="1200" baseline="0">
                <a:latin typeface="+mj-lt"/>
                <a:ea typeface="+mj-ea"/>
                <a:cs typeface="+mj-cs"/>
              </a:rPr>
              <a:t>KNN分类算法实现根据身高和体重对体型分类</a:t>
            </a:r>
            <a:endParaRPr lang="en-US" altLang="zh-CN" sz="3600" kern="1200" baseline="0">
              <a:latin typeface="+mj-lt"/>
              <a:ea typeface="+mj-ea"/>
              <a:cs typeface="+mj-cs"/>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7" name="Content Placeholder 2"/>
          <p:cNvSpPr>
            <a:spLocks noGrp="1"/>
          </p:cNvSpPr>
          <p:nvPr>
            <p:ph idx="1"/>
          </p:nvPr>
        </p:nvSpPr>
        <p:spPr>
          <a:xfrm>
            <a:off x="762000" y="1231900"/>
            <a:ext cx="10908030" cy="4525645"/>
          </a:xfrm>
        </p:spPr>
        <p:txBody>
          <a:bodyPr anchor="t">
            <a:noAutofit/>
          </a:bodyPr>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def KNNPredict(current, knownData=knownData,  knownTarget=knownTarget, k=3):</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 current为未知样本，格式为(性别,身高,体重)</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data = dict(zip(knownData, knownTarget))</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 如果未知样本与某个已知样本精确匹配，直接返回结果</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if current in data.keys():</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return data[current]</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 按性别过滤，只考虑current性别一样的样本数据</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g = lambda item:item[0][0]==current[0]</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samples = list(filter(g, data.items()))</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g = lambda item:((item[0][1]-current[1])**2+\</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(item[0][2]-current[2])**2)**0.5</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distances = sorted(samples, key=g)</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 选取距离最小的前k个</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distances = (item[1] for item in distances[:k])</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 计算选取的k个样本所属类别的出现频率</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 选择频率最高的类别作为结果</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return Counter(distances).most_common(1)[0][0]</a:t>
            </a:r>
            <a:endParaRPr lang="en-US" altLang="zh-CN" sz="2000" kern="1200" baseline="0">
              <a:latin typeface="Consolas" panose="020B0609020204030204" charset="0"/>
              <a:ea typeface="+mn-ea"/>
              <a:cs typeface="+mn-cs"/>
            </a:endParaRPr>
          </a:p>
        </p:txBody>
      </p:sp>
      <p:sp>
        <p:nvSpPr>
          <p:cNvPr id="311298"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3</a:t>
            </a:r>
            <a:r>
              <a:rPr lang="zh-CN" altLang="en-US" sz="3600" kern="1200" baseline="0">
                <a:latin typeface="+mj-lt"/>
                <a:ea typeface="+mj-ea"/>
                <a:cs typeface="+mj-cs"/>
              </a:rPr>
              <a:t>：</a:t>
            </a:r>
            <a:r>
              <a:rPr lang="en-US" altLang="zh-CN" sz="3600" kern="1200" baseline="0">
                <a:latin typeface="+mj-lt"/>
                <a:ea typeface="+mj-ea"/>
                <a:cs typeface="+mj-cs"/>
              </a:rPr>
              <a:t>KNN分类算法实现根据身高和体重对体型分类</a:t>
            </a:r>
            <a:endParaRPr lang="en-US" altLang="zh-CN" sz="3600" kern="1200" baseline="0">
              <a:latin typeface="+mj-lt"/>
              <a:ea typeface="+mj-ea"/>
              <a:cs typeface="+mj-cs"/>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2321" name="Content Placeholder 2"/>
          <p:cNvSpPr>
            <a:spLocks noGrp="1"/>
          </p:cNvSpPr>
          <p:nvPr>
            <p:ph idx="1"/>
          </p:nvPr>
        </p:nvSpPr>
        <p:spPr/>
        <p:txBody>
          <a:bodyPr anchor="t"/>
          <a:p>
            <a:pPr marL="0" indent="0" defTabSz="914400">
              <a:buFont typeface="Wingdings" panose="05000000000000000000" charset="0"/>
              <a:buNone/>
            </a:pPr>
            <a:r>
              <a:rPr lang="en-US" altLang="zh-CN" sz="2000" kern="1200" baseline="0">
                <a:latin typeface="Consolas" panose="020B0609020204030204" charset="0"/>
                <a:ea typeface="+mn-ea"/>
                <a:cs typeface="+mn-cs"/>
              </a:rPr>
              <a:t>unKnownData = [(1, 180, 70), (1, 160, 90), (1, 170, 85)]</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for current in unKnownData:</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print(current, ':', KNNPredict(current))</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endParaRPr lang="en-US" altLang="zh-CN" sz="1800" kern="1200" baseline="0">
              <a:latin typeface="Consolas" panose="020B0609020204030204" charset="0"/>
              <a:ea typeface="+mn-ea"/>
              <a:cs typeface="+mn-cs"/>
            </a:endParaRPr>
          </a:p>
          <a:p>
            <a:pPr marL="0" indent="0" defTabSz="914400">
              <a:buFont typeface="Wingdings" panose="05000000000000000000" charset="0"/>
              <a:buNone/>
            </a:pPr>
            <a:r>
              <a:rPr lang="en-US" altLang="zh-CN" sz="2400" b="1" kern="1200" baseline="0">
                <a:latin typeface="Consolas" panose="020B0609020204030204" charset="0"/>
                <a:ea typeface="+mn-ea"/>
                <a:cs typeface="+mn-cs"/>
              </a:rPr>
              <a:t>运行结果为：</a:t>
            </a:r>
            <a:endParaRPr lang="en-US" altLang="zh-CN" sz="2400" b="1"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(1, 180, 70) : 偏瘦</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(1, 160, 90) : 过胖</a:t>
            </a:r>
            <a:endParaRPr lang="en-US" altLang="zh-CN"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(1, 170, 85) : 正常</a:t>
            </a:r>
            <a:endParaRPr lang="en-US" altLang="zh-CN" sz="2000" kern="1200" baseline="0">
              <a:solidFill>
                <a:srgbClr val="00B0F0"/>
              </a:solidFill>
              <a:latin typeface="Consolas" panose="020B0609020204030204" charset="0"/>
              <a:ea typeface="+mn-ea"/>
              <a:cs typeface="+mn-cs"/>
            </a:endParaRPr>
          </a:p>
        </p:txBody>
      </p:sp>
      <p:sp>
        <p:nvSpPr>
          <p:cNvPr id="312322"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3</a:t>
            </a:r>
            <a:r>
              <a:rPr lang="zh-CN" altLang="en-US" sz="3600" kern="1200" baseline="0">
                <a:latin typeface="+mj-lt"/>
                <a:ea typeface="+mj-ea"/>
                <a:cs typeface="+mj-cs"/>
              </a:rPr>
              <a:t>：</a:t>
            </a:r>
            <a:r>
              <a:rPr lang="en-US" altLang="zh-CN" sz="3600" kern="1200" baseline="0">
                <a:latin typeface="+mj-lt"/>
                <a:ea typeface="+mj-ea"/>
                <a:cs typeface="+mj-cs"/>
              </a:rPr>
              <a:t>KNN分类算法实现根据身高和体重对体型分类</a:t>
            </a:r>
            <a:endParaRPr lang="en-US" altLang="zh-CN" sz="3600" kern="1200" baseline="0">
              <a:latin typeface="+mj-lt"/>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
        <p:nvSpPr>
          <p:cNvPr id="13314" name="内容占位符 2"/>
          <p:cNvSpPr>
            <a:spLocks noGrp="1"/>
          </p:cNvSpPr>
          <p:nvPr>
            <p:ph idx="1"/>
          </p:nvPr>
        </p:nvSpPr>
        <p:spPr>
          <a:xfrm>
            <a:off x="838200" y="1321435"/>
            <a:ext cx="10515600" cy="5250180"/>
          </a:xfrm>
        </p:spPr>
        <p:txBody>
          <a:bodyPr anchor="t">
            <a:normAutofit lnSpcReduction="10000"/>
          </a:bodyPr>
          <a:p>
            <a:pPr fontAlgn="base">
              <a:lnSpc>
                <a:spcPct val="80000"/>
              </a:lnSpc>
            </a:pPr>
            <a:r>
              <a:rPr lang="zh-CN" altLang="en-US" sz="2400" strike="noStrike" noProof="1" dirty="0">
                <a:ea typeface="宋体" panose="02010600030101010101" pitchFamily="2" charset="-122"/>
              </a:rPr>
              <a:t>数组与数组的运算</a:t>
            </a:r>
            <a:endParaRPr lang="zh-CN" altLang="en-US" sz="2400" strike="noStrike" noProof="1" dirty="0">
              <a:ea typeface="宋体" panose="02010600030101010101" pitchFamily="2" charset="-122"/>
            </a:endParaRPr>
          </a:p>
          <a:p>
            <a:pPr marL="48260" indent="0" fontAlgn="base">
              <a:lnSpc>
                <a:spcPct val="100000"/>
              </a:lnSpc>
              <a:spcBef>
                <a:spcPts val="0"/>
              </a:spcBef>
              <a:buNone/>
            </a:pPr>
            <a:endParaRPr lang="en-US" altLang="x-none" sz="2000" strike="noStrike" noProof="1" dirty="0">
              <a:latin typeface="Consolas" panose="020B0609020204030204" charset="0"/>
            </a:endParaRPr>
          </a:p>
          <a:p>
            <a:pPr marL="48260" indent="0" fontAlgn="base">
              <a:lnSpc>
                <a:spcPct val="100000"/>
              </a:lnSpc>
              <a:spcBef>
                <a:spcPts val="0"/>
              </a:spcBef>
              <a:buNone/>
            </a:pPr>
            <a:r>
              <a:rPr lang="en-US" altLang="x-none" sz="2000" strike="noStrike" noProof="1" dirty="0">
                <a:latin typeface="Consolas" panose="020B0609020204030204" charset="0"/>
              </a:rPr>
              <a:t>&gt;&gt;&gt; a = np.array((1, 2, 3))</a:t>
            </a:r>
            <a:endParaRPr lang="en-US" altLang="x-none" sz="2000" strike="noStrike" noProof="1" dirty="0">
              <a:latin typeface="Consolas" panose="020B0609020204030204" charset="0"/>
            </a:endParaRPr>
          </a:p>
          <a:p>
            <a:pPr marL="48260" indent="0" fontAlgn="base">
              <a:lnSpc>
                <a:spcPct val="100000"/>
              </a:lnSpc>
              <a:spcBef>
                <a:spcPts val="0"/>
              </a:spcBef>
              <a:buNone/>
            </a:pPr>
            <a:r>
              <a:rPr lang="en-US" altLang="x-none" sz="2000" strike="noStrike" noProof="1" dirty="0">
                <a:latin typeface="Consolas" panose="020B0609020204030204" charset="0"/>
              </a:rPr>
              <a:t>&gt;&gt;&gt; b = np.array(([1, 2, 3], [4, 5, 6], [7, 8, 9]))</a:t>
            </a:r>
            <a:endParaRPr lang="en-US" altLang="x-none" sz="2000" strike="noStrike" noProof="1" dirty="0">
              <a:latin typeface="Consolas" panose="020B0609020204030204" charset="0"/>
            </a:endParaRPr>
          </a:p>
          <a:p>
            <a:pPr marL="48260" indent="0" fontAlgn="base">
              <a:lnSpc>
                <a:spcPct val="100000"/>
              </a:lnSpc>
              <a:spcBef>
                <a:spcPts val="0"/>
              </a:spcBef>
              <a:buNone/>
            </a:pPr>
            <a:r>
              <a:rPr lang="en-US" altLang="x-none" sz="2000" strike="noStrike" noProof="1" dirty="0">
                <a:latin typeface="Consolas" panose="020B0609020204030204" charset="0"/>
              </a:rPr>
              <a:t>&gt;&gt;&gt; c = a * b                   # 数组与数组相乘</a:t>
            </a:r>
            <a:endParaRPr lang="en-US" altLang="x-none" sz="2000" strike="noStrike" noProof="1" dirty="0">
              <a:latin typeface="Consolas" panose="020B0609020204030204" charset="0"/>
            </a:endParaRPr>
          </a:p>
          <a:p>
            <a:pPr marL="48260" indent="0" fontAlgn="base">
              <a:lnSpc>
                <a:spcPct val="100000"/>
              </a:lnSpc>
              <a:spcBef>
                <a:spcPts val="0"/>
              </a:spcBef>
              <a:buNone/>
            </a:pPr>
            <a:r>
              <a:rPr lang="en-US" altLang="x-none" sz="2000" strike="noStrike" noProof="1" dirty="0">
                <a:latin typeface="Consolas" panose="020B0609020204030204" charset="0"/>
              </a:rPr>
              <a:t>&gt;&gt;&gt; c                           # a中的每个元素乘以b中的</a:t>
            </a:r>
            <a:r>
              <a:rPr lang="zh-CN" altLang="en-US" sz="2000" strike="noStrike" noProof="1" dirty="0">
                <a:latin typeface="Consolas" panose="020B0609020204030204" charset="0"/>
              </a:rPr>
              <a:t>对应</a:t>
            </a:r>
            <a:r>
              <a:rPr lang="en-US" altLang="x-none" sz="2000" strike="noStrike" noProof="1" dirty="0">
                <a:latin typeface="Consolas" panose="020B0609020204030204" charset="0"/>
              </a:rPr>
              <a:t>列元素</a:t>
            </a:r>
            <a:endParaRPr lang="en-US" altLang="x-none" sz="2000" strike="noStrike" noProof="1" dirty="0">
              <a:latin typeface="Consolas" panose="020B0609020204030204" charset="0"/>
            </a:endParaRPr>
          </a:p>
          <a:p>
            <a:pPr marL="48260" indent="0" fontAlgn="base">
              <a:lnSpc>
                <a:spcPct val="100000"/>
              </a:lnSpc>
              <a:spcBef>
                <a:spcPts val="0"/>
              </a:spcBef>
              <a:buNone/>
            </a:pPr>
            <a:r>
              <a:rPr lang="en-US" altLang="x-none" sz="2000" strike="noStrike" noProof="1" dirty="0">
                <a:solidFill>
                  <a:srgbClr val="00B0F0"/>
                </a:solidFill>
                <a:latin typeface="Consolas" panose="020B0609020204030204" charset="0"/>
              </a:rPr>
              <a:t>array([[ 1, 4, 9],</a:t>
            </a:r>
            <a:endParaRPr lang="en-US" altLang="x-none" sz="2000" strike="noStrike" noProof="1" dirty="0">
              <a:solidFill>
                <a:srgbClr val="00B0F0"/>
              </a:solidFill>
              <a:latin typeface="Consolas" panose="020B0609020204030204" charset="0"/>
            </a:endParaRPr>
          </a:p>
          <a:p>
            <a:pPr marL="48260" indent="0" fontAlgn="base">
              <a:lnSpc>
                <a:spcPct val="100000"/>
              </a:lnSpc>
              <a:spcBef>
                <a:spcPts val="0"/>
              </a:spcBef>
              <a:buNone/>
            </a:pPr>
            <a:r>
              <a:rPr lang="en-US" altLang="x-none" sz="2000" strike="noStrike" noProof="1" dirty="0">
                <a:solidFill>
                  <a:srgbClr val="00B0F0"/>
                </a:solidFill>
                <a:latin typeface="Consolas" panose="020B0609020204030204" charset="0"/>
              </a:rPr>
              <a:t>       [ 4, 10, 18],</a:t>
            </a:r>
            <a:endParaRPr lang="en-US" altLang="x-none" sz="2000" strike="noStrike" noProof="1" dirty="0">
              <a:solidFill>
                <a:srgbClr val="00B0F0"/>
              </a:solidFill>
              <a:latin typeface="Consolas" panose="020B0609020204030204" charset="0"/>
            </a:endParaRPr>
          </a:p>
          <a:p>
            <a:pPr marL="48260" indent="0" fontAlgn="base">
              <a:lnSpc>
                <a:spcPct val="100000"/>
              </a:lnSpc>
              <a:spcBef>
                <a:spcPts val="0"/>
              </a:spcBef>
              <a:buNone/>
            </a:pPr>
            <a:r>
              <a:rPr lang="en-US" altLang="x-none" sz="2000" strike="noStrike" noProof="1" dirty="0">
                <a:solidFill>
                  <a:srgbClr val="00B0F0"/>
                </a:solidFill>
                <a:latin typeface="Consolas" panose="020B0609020204030204" charset="0"/>
              </a:rPr>
              <a:t>       [ 7, 16, 27]])</a:t>
            </a:r>
            <a:endParaRPr lang="en-US" altLang="x-none" sz="2000" strike="noStrike" noProof="1" dirty="0">
              <a:solidFill>
                <a:srgbClr val="00B0F0"/>
              </a:solidFill>
              <a:latin typeface="Consolas" panose="020B0609020204030204" charset="0"/>
            </a:endParaRPr>
          </a:p>
          <a:p>
            <a:pPr marL="48260" indent="0" fontAlgn="base">
              <a:lnSpc>
                <a:spcPct val="100000"/>
              </a:lnSpc>
              <a:spcBef>
                <a:spcPts val="0"/>
              </a:spcBef>
              <a:buNone/>
            </a:pPr>
            <a:r>
              <a:rPr lang="en-US" altLang="x-none" sz="2000" strike="noStrike" noProof="1" dirty="0">
                <a:latin typeface="Consolas" panose="020B0609020204030204" charset="0"/>
              </a:rPr>
              <a:t>&gt;&gt;&gt; c / b                       # 数组之间的除法运算</a:t>
            </a:r>
            <a:endParaRPr lang="en-US" altLang="x-none" sz="2000" strike="noStrike" noProof="1" dirty="0">
              <a:latin typeface="Consolas" panose="020B0609020204030204" charset="0"/>
            </a:endParaRPr>
          </a:p>
          <a:p>
            <a:pPr marL="48260" indent="0" fontAlgn="base">
              <a:lnSpc>
                <a:spcPct val="100000"/>
              </a:lnSpc>
              <a:spcBef>
                <a:spcPts val="0"/>
              </a:spcBef>
              <a:buNone/>
            </a:pPr>
            <a:r>
              <a:rPr lang="en-US" altLang="x-none" sz="2000" strike="noStrike" noProof="1" dirty="0">
                <a:solidFill>
                  <a:srgbClr val="00B0F0"/>
                </a:solidFill>
                <a:latin typeface="Consolas" panose="020B0609020204030204" charset="0"/>
              </a:rPr>
              <a:t>array([[ 1.,  2.,  3.],</a:t>
            </a:r>
            <a:endParaRPr lang="en-US" altLang="x-none" sz="2000" strike="noStrike" noProof="1" dirty="0">
              <a:solidFill>
                <a:srgbClr val="00B0F0"/>
              </a:solidFill>
              <a:latin typeface="Consolas" panose="020B0609020204030204" charset="0"/>
            </a:endParaRPr>
          </a:p>
          <a:p>
            <a:pPr marL="48260" indent="0" fontAlgn="base">
              <a:lnSpc>
                <a:spcPct val="100000"/>
              </a:lnSpc>
              <a:spcBef>
                <a:spcPts val="0"/>
              </a:spcBef>
              <a:buNone/>
            </a:pPr>
            <a:r>
              <a:rPr lang="en-US" altLang="x-none" sz="2000" strike="noStrike" noProof="1" dirty="0">
                <a:solidFill>
                  <a:srgbClr val="00B0F0"/>
                </a:solidFill>
                <a:latin typeface="Consolas" panose="020B0609020204030204" charset="0"/>
              </a:rPr>
              <a:t>       [ 1.,  2.,  3.],</a:t>
            </a:r>
            <a:endParaRPr lang="en-US" altLang="x-none" sz="2000" strike="noStrike" noProof="1" dirty="0">
              <a:solidFill>
                <a:srgbClr val="00B0F0"/>
              </a:solidFill>
              <a:latin typeface="Consolas" panose="020B0609020204030204" charset="0"/>
            </a:endParaRPr>
          </a:p>
          <a:p>
            <a:pPr marL="48260" indent="0" fontAlgn="base">
              <a:lnSpc>
                <a:spcPct val="100000"/>
              </a:lnSpc>
              <a:spcBef>
                <a:spcPts val="0"/>
              </a:spcBef>
              <a:buNone/>
            </a:pPr>
            <a:r>
              <a:rPr lang="en-US" altLang="x-none" sz="2000" strike="noStrike" noProof="1" dirty="0">
                <a:solidFill>
                  <a:srgbClr val="00B0F0"/>
                </a:solidFill>
                <a:latin typeface="Consolas" panose="020B0609020204030204" charset="0"/>
              </a:rPr>
              <a:t>       [ 1.,  2.,  3.]])</a:t>
            </a:r>
            <a:endParaRPr lang="en-US" altLang="x-none" sz="2000" strike="noStrike" noProof="1" dirty="0">
              <a:solidFill>
                <a:srgbClr val="00B0F0"/>
              </a:solidFill>
              <a:latin typeface="Consolas" panose="020B0609020204030204" charset="0"/>
            </a:endParaRPr>
          </a:p>
          <a:p>
            <a:pPr marL="48260" indent="0" fontAlgn="base">
              <a:lnSpc>
                <a:spcPct val="100000"/>
              </a:lnSpc>
              <a:spcBef>
                <a:spcPts val="0"/>
              </a:spcBef>
              <a:buNone/>
            </a:pPr>
            <a:r>
              <a:rPr lang="en-US" sz="2000" strike="noStrike" noProof="1">
                <a:latin typeface="Consolas" panose="020B0609020204030204" charset="0"/>
                <a:sym typeface="+mn-ea"/>
              </a:rPr>
              <a:t>&gt;&gt;&gt; c / a</a:t>
            </a:r>
            <a:endParaRPr lang="en-US" sz="2000" strike="noStrike" noProof="1">
              <a:latin typeface="Consolas" panose="020B0609020204030204" charset="0"/>
            </a:endParaRPr>
          </a:p>
          <a:p>
            <a:pPr marL="48260" indent="0" fontAlgn="base">
              <a:lnSpc>
                <a:spcPct val="100000"/>
              </a:lnSpc>
              <a:spcBef>
                <a:spcPts val="0"/>
              </a:spcBef>
              <a:buNone/>
            </a:pPr>
            <a:r>
              <a:rPr lang="en-US" sz="2000" strike="noStrike" noProof="1">
                <a:solidFill>
                  <a:srgbClr val="00B0F0"/>
                </a:solidFill>
                <a:latin typeface="Consolas" panose="020B0609020204030204" charset="0"/>
                <a:sym typeface="+mn-ea"/>
              </a:rPr>
              <a:t>array([[ 1.,  2.,  3.],</a:t>
            </a:r>
            <a:endParaRPr lang="en-US" sz="2000" strike="noStrike" noProof="1">
              <a:solidFill>
                <a:srgbClr val="00B0F0"/>
              </a:solidFill>
              <a:latin typeface="Consolas" panose="020B0609020204030204" charset="0"/>
              <a:sym typeface="+mn-ea"/>
            </a:endParaRPr>
          </a:p>
          <a:p>
            <a:pPr marL="48260" indent="0" fontAlgn="base">
              <a:lnSpc>
                <a:spcPct val="100000"/>
              </a:lnSpc>
              <a:spcBef>
                <a:spcPts val="0"/>
              </a:spcBef>
              <a:buNone/>
            </a:pPr>
            <a:r>
              <a:rPr lang="en-US" sz="2000" strike="noStrike" noProof="1">
                <a:solidFill>
                  <a:srgbClr val="00B0F0"/>
                </a:solidFill>
                <a:latin typeface="Consolas" panose="020B0609020204030204" charset="0"/>
                <a:sym typeface="+mn-ea"/>
              </a:rPr>
              <a:t>       [ 4.,  5.,  6.],</a:t>
            </a:r>
            <a:endParaRPr lang="en-US" sz="2000" strike="noStrike" noProof="1">
              <a:solidFill>
                <a:srgbClr val="00B0F0"/>
              </a:solidFill>
              <a:latin typeface="Consolas" panose="020B0609020204030204" charset="0"/>
              <a:sym typeface="+mn-ea"/>
            </a:endParaRPr>
          </a:p>
          <a:p>
            <a:pPr marL="48260" indent="0" fontAlgn="base">
              <a:lnSpc>
                <a:spcPct val="100000"/>
              </a:lnSpc>
              <a:spcBef>
                <a:spcPts val="0"/>
              </a:spcBef>
              <a:buNone/>
            </a:pPr>
            <a:r>
              <a:rPr lang="en-US" sz="2000" strike="noStrike" noProof="1">
                <a:solidFill>
                  <a:srgbClr val="00B0F0"/>
                </a:solidFill>
                <a:latin typeface="Consolas" panose="020B0609020204030204" charset="0"/>
                <a:sym typeface="+mn-ea"/>
              </a:rPr>
              <a:t>       [ 7.,  8.,  9.]])</a:t>
            </a:r>
            <a:endParaRPr lang="en-US" altLang="x-none" sz="2000" strike="noStrike" noProof="1" dirty="0">
              <a:solidFill>
                <a:srgbClr val="00B0F0"/>
              </a:solidFill>
              <a:latin typeface="Consolas" panose="020B0609020204030204" charset="0"/>
              <a:sym typeface="+mn-ea"/>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321435"/>
            <a:ext cx="10515600" cy="5292725"/>
          </a:xfrm>
        </p:spPr>
        <p:txBody>
          <a:bodyPr>
            <a:normAutofit lnSpcReduction="20000"/>
          </a:bodyPr>
          <a:p>
            <a:pPr indent="-316230" fontAlgn="base">
              <a:spcBef>
                <a:spcPts val="0"/>
              </a:spcBef>
              <a:buFont typeface="Wingdings" panose="05000000000000000000" charset="0"/>
              <a:buChar char=""/>
            </a:pPr>
            <a:r>
              <a:rPr lang="en-US" sz="2400" strike="noStrike" noProof="1">
                <a:latin typeface="Consolas" panose="020B0609020204030204" charset="0"/>
              </a:rPr>
              <a:t>下面的代码使用扩展库sklearn中的k近邻分类算法处理了同样的问题：</a:t>
            </a:r>
            <a:endParaRPr lang="en-US" sz="24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 使用sklearn库的k近邻分类模型</a:t>
            </a: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from sklearn.neighbors import KNeighborsClassifier</a:t>
            </a:r>
            <a:endParaRPr lang="en-US" sz="2000" strike="noStrike" noProof="1">
              <a:latin typeface="Consolas" panose="020B0609020204030204" charset="0"/>
            </a:endParaRPr>
          </a:p>
          <a:p>
            <a:pPr marL="0" indent="0" fontAlgn="base">
              <a:lnSpc>
                <a:spcPct val="100000"/>
              </a:lnSpc>
              <a:spcBef>
                <a:spcPts val="0"/>
              </a:spcBef>
              <a:buNone/>
            </a:pP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 创建并训练模型</a:t>
            </a: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clf = KNeighborsClassifier(n_neighbors=3, weights='distance')</a:t>
            </a: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clf.fit(knownData, knownTarget)</a:t>
            </a:r>
            <a:endParaRPr lang="en-US" sz="2000" strike="noStrike" noProof="1">
              <a:latin typeface="Consolas" panose="020B0609020204030204" charset="0"/>
            </a:endParaRPr>
          </a:p>
          <a:p>
            <a:pPr marL="0" indent="0" fontAlgn="base">
              <a:lnSpc>
                <a:spcPct val="100000"/>
              </a:lnSpc>
              <a:spcBef>
                <a:spcPts val="0"/>
              </a:spcBef>
              <a:buNone/>
            </a:pP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 分类</a:t>
            </a: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for current in unKnownData:</a:t>
            </a: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    print(current, end=' : ')</a:t>
            </a: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    current = np.array(current).reshape(1,-1)</a:t>
            </a: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    print(clf.predict(current)[0])</a:t>
            </a:r>
            <a:endParaRPr lang="en-US" sz="2000" strike="noStrike" noProof="1">
              <a:latin typeface="Consolas" panose="020B0609020204030204" charset="0"/>
            </a:endParaRPr>
          </a:p>
          <a:p>
            <a:pPr marL="0" indent="0" fontAlgn="base">
              <a:lnSpc>
                <a:spcPct val="100000"/>
              </a:lnSpc>
              <a:spcBef>
                <a:spcPts val="0"/>
              </a:spcBef>
              <a:buNone/>
            </a:pPr>
            <a:endParaRPr lang="en-US" sz="2000" strike="noStrike" noProof="1">
              <a:latin typeface="Consolas" panose="020B0609020204030204" charset="0"/>
            </a:endParaRPr>
          </a:p>
          <a:p>
            <a:pPr marL="0" indent="0" fontAlgn="base">
              <a:spcBef>
                <a:spcPts val="0"/>
              </a:spcBef>
              <a:buNone/>
            </a:pPr>
            <a:endParaRPr lang="en-US" sz="1600" strike="noStrike" noProof="1">
              <a:latin typeface="Consolas" panose="020B0609020204030204" charset="0"/>
            </a:endParaRPr>
          </a:p>
          <a:p>
            <a:pPr marL="0" indent="0" fontAlgn="base">
              <a:spcBef>
                <a:spcPts val="0"/>
              </a:spcBef>
              <a:buNone/>
            </a:pPr>
            <a:r>
              <a:rPr lang="en-US" sz="2400" b="1" strike="noStrike" noProof="1">
                <a:latin typeface="Consolas" panose="020B0609020204030204" charset="0"/>
              </a:rPr>
              <a:t>运行结果为：</a:t>
            </a:r>
            <a:endParaRPr lang="en-US" sz="2400" b="1" strike="noStrike" noProof="1">
              <a:latin typeface="Consolas" panose="020B0609020204030204" charset="0"/>
            </a:endParaRPr>
          </a:p>
          <a:p>
            <a:pPr marL="0" indent="0" fontAlgn="base">
              <a:lnSpc>
                <a:spcPct val="100000"/>
              </a:lnSpc>
              <a:spcBef>
                <a:spcPts val="0"/>
              </a:spcBef>
              <a:buNone/>
            </a:pPr>
            <a:r>
              <a:rPr lang="en-US" sz="2000" strike="noStrike" noProof="1">
                <a:solidFill>
                  <a:srgbClr val="00B0F0"/>
                </a:solidFill>
                <a:latin typeface="Consolas" panose="020B0609020204030204" charset="0"/>
              </a:rPr>
              <a:t>(1, 180, 70) : 偏瘦</a:t>
            </a:r>
            <a:endParaRPr lang="en-US" sz="2000" strike="noStrike" noProof="1">
              <a:solidFill>
                <a:srgbClr val="00B0F0"/>
              </a:solidFill>
              <a:latin typeface="Consolas" panose="020B0609020204030204" charset="0"/>
            </a:endParaRPr>
          </a:p>
          <a:p>
            <a:pPr marL="0" indent="0" fontAlgn="base">
              <a:lnSpc>
                <a:spcPct val="100000"/>
              </a:lnSpc>
              <a:spcBef>
                <a:spcPts val="0"/>
              </a:spcBef>
              <a:buNone/>
            </a:pPr>
            <a:r>
              <a:rPr lang="en-US" sz="2000" strike="noStrike" noProof="1">
                <a:solidFill>
                  <a:srgbClr val="00B0F0"/>
                </a:solidFill>
                <a:latin typeface="Consolas" panose="020B0609020204030204" charset="0"/>
              </a:rPr>
              <a:t>(1, 160, 90) : 过胖</a:t>
            </a:r>
            <a:endParaRPr lang="en-US" sz="2000" strike="noStrike" noProof="1">
              <a:solidFill>
                <a:srgbClr val="00B0F0"/>
              </a:solidFill>
              <a:latin typeface="Consolas" panose="020B0609020204030204" charset="0"/>
            </a:endParaRPr>
          </a:p>
          <a:p>
            <a:pPr marL="0" indent="0" fontAlgn="base">
              <a:lnSpc>
                <a:spcPct val="100000"/>
              </a:lnSpc>
              <a:spcBef>
                <a:spcPts val="0"/>
              </a:spcBef>
              <a:buNone/>
            </a:pPr>
            <a:r>
              <a:rPr lang="en-US" sz="2000" strike="noStrike" noProof="1">
                <a:solidFill>
                  <a:srgbClr val="00B0F0"/>
                </a:solidFill>
                <a:latin typeface="Consolas" panose="020B0609020204030204" charset="0"/>
              </a:rPr>
              <a:t>(1, 170, 85) : 正常</a:t>
            </a:r>
            <a:endParaRPr lang="en-US" sz="2000" strike="noStrike" noProof="1">
              <a:solidFill>
                <a:srgbClr val="00B0F0"/>
              </a:solidFill>
              <a:latin typeface="Consolas" panose="020B0609020204030204" charset="0"/>
            </a:endParaRPr>
          </a:p>
        </p:txBody>
      </p:sp>
      <p:sp>
        <p:nvSpPr>
          <p:cNvPr id="313346"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3</a:t>
            </a:r>
            <a:r>
              <a:rPr lang="zh-CN" altLang="en-US" sz="3600" kern="1200" baseline="0">
                <a:latin typeface="+mj-lt"/>
                <a:ea typeface="+mj-ea"/>
                <a:cs typeface="+mj-cs"/>
              </a:rPr>
              <a:t>：</a:t>
            </a:r>
            <a:r>
              <a:rPr lang="en-US" altLang="zh-CN" sz="3600" kern="1200" baseline="0">
                <a:latin typeface="+mj-lt"/>
                <a:ea typeface="+mj-ea"/>
                <a:cs typeface="+mj-cs"/>
              </a:rPr>
              <a:t>KNN分类算法实现根据身高和体重对体型分类</a:t>
            </a:r>
            <a:endParaRPr lang="en-US" altLang="zh-CN" sz="3600" kern="1200" baseline="0">
              <a:latin typeface="+mj-lt"/>
              <a:ea typeface="+mj-ea"/>
              <a:cs typeface="+mj-cs"/>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4369" name="Title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noAutofit/>
          </a:bodyPr>
          <a:p>
            <a:pPr defTabSz="914400">
              <a:buNone/>
            </a:pPr>
            <a:r>
              <a:rPr lang="zh-CN" altLang="en-US" sz="3200" kern="1200" baseline="0">
                <a:latin typeface="+mj-lt"/>
                <a:ea typeface="+mj-ea"/>
                <a:cs typeface="+mj-cs"/>
              </a:rPr>
              <a:t>补充</a:t>
            </a:r>
            <a:r>
              <a:rPr lang="en-US" altLang="zh-CN" sz="3200" kern="1200" baseline="0">
                <a:latin typeface="+mj-lt"/>
                <a:ea typeface="+mj-ea"/>
                <a:cs typeface="+mj-cs"/>
              </a:rPr>
              <a:t>4</a:t>
            </a:r>
            <a:r>
              <a:rPr lang="zh-CN" altLang="en-US" sz="3200" kern="1200" baseline="0">
                <a:latin typeface="+mj-lt"/>
                <a:ea typeface="+mj-ea"/>
                <a:cs typeface="+mj-cs"/>
              </a:rPr>
              <a:t>：绘制时间序列数据的时序图、自相关图和偏自相关图</a:t>
            </a:r>
            <a:endParaRPr lang="zh-CN" altLang="en-US" sz="3200" kern="1200" baseline="0">
              <a:latin typeface="+mj-lt"/>
              <a:ea typeface="+mj-ea"/>
              <a:cs typeface="+mj-cs"/>
            </a:endParaRPr>
          </a:p>
        </p:txBody>
      </p:sp>
      <p:sp>
        <p:nvSpPr>
          <p:cNvPr id="3" name="Content Placeholder 2"/>
          <p:cNvSpPr>
            <a:spLocks noGrp="1"/>
          </p:cNvSpPr>
          <p:nvPr>
            <p:ph idx="1"/>
          </p:nvPr>
        </p:nvSpPr>
        <p:spPr>
          <a:xfrm>
            <a:off x="819785" y="1245870"/>
            <a:ext cx="10977880" cy="4970145"/>
          </a:xfrm>
        </p:spPr>
        <p:txBody>
          <a:bodyPr/>
          <a:p>
            <a:pPr fontAlgn="base">
              <a:lnSpc>
                <a:spcPct val="150000"/>
              </a:lnSpc>
              <a:spcBef>
                <a:spcPts val="0"/>
              </a:spcBef>
            </a:pPr>
            <a:r>
              <a:rPr lang="en-US" sz="2400" strike="noStrike" noProof="1"/>
              <a:t>时序图、自相关图和偏相关图是判断时间序列数据是否平稳的重要依据。</a:t>
            </a:r>
            <a:endParaRPr lang="en-US" sz="2400" strike="noStrike" noProof="1"/>
          </a:p>
          <a:p>
            <a:pPr marL="0" indent="0" fontAlgn="base">
              <a:buNone/>
            </a:pPr>
            <a:r>
              <a:rPr lang="en-US" sz="2000" strike="noStrike" noProof="1">
                <a:latin typeface="Consolas" panose="020B0609020204030204" charset="0"/>
              </a:rPr>
              <a:t>from random import randrange</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import numpy as np</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import pandas as pd</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import matplotlib.pyplot as plt</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import matplotlib.font_manager as fm</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from statsmodels.graphics.tsaplots import plot_acf, plot_pacf</a:t>
            </a:r>
            <a:endParaRPr lang="en-US" sz="2000" strike="noStrike" noProof="1">
              <a:latin typeface="Consolas" panose="020B0609020204030204" charset="0"/>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5393" name="Content Placeholder 2"/>
          <p:cNvSpPr>
            <a:spLocks noGrp="1"/>
          </p:cNvSpPr>
          <p:nvPr>
            <p:ph idx="1"/>
          </p:nvPr>
        </p:nvSpPr>
        <p:spPr/>
        <p:txBody>
          <a:bodyPr anchor="t"/>
          <a:p>
            <a:pPr marL="0" indent="0" defTabSz="914400">
              <a:buFont typeface="Wingdings" panose="05000000000000000000" charset="0"/>
              <a:buNone/>
            </a:pPr>
            <a:r>
              <a:rPr lang="en-US" altLang="zh-CN" sz="2000" kern="1200" baseline="0">
                <a:latin typeface="Consolas" panose="020B0609020204030204" charset="0"/>
                <a:ea typeface="+mn-ea"/>
                <a:cs typeface="+mn-cs"/>
              </a:rPr>
              <a:t>def generateData(startDate, endDate):</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df = pd.DataFrame([300+i*30+randrange(50) for i in range(31)],\</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columns=['营业额'],\</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index=pd.date_range(startDate, endDate, freq='D'))</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return df</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生成测试数据，模拟某商店营业额</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data = generateData('20170601',  '20170701')</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print(data)</a:t>
            </a:r>
            <a:endParaRPr lang="en-US" altLang="zh-CN" sz="2000" kern="1200" baseline="0">
              <a:latin typeface="Consolas" panose="020B0609020204030204" charset="0"/>
              <a:ea typeface="+mn-ea"/>
              <a:cs typeface="+mn-cs"/>
            </a:endParaRPr>
          </a:p>
        </p:txBody>
      </p:sp>
      <p:sp>
        <p:nvSpPr>
          <p:cNvPr id="315394"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200" kern="1200" baseline="0">
                <a:latin typeface="+mj-lt"/>
                <a:ea typeface="+mj-ea"/>
                <a:cs typeface="+mj-cs"/>
              </a:rPr>
              <a:t>补充</a:t>
            </a:r>
            <a:r>
              <a:rPr lang="en-US" altLang="zh-CN" sz="3200" kern="1200" baseline="0">
                <a:latin typeface="+mj-lt"/>
                <a:ea typeface="+mj-ea"/>
                <a:cs typeface="+mj-cs"/>
              </a:rPr>
              <a:t>4</a:t>
            </a:r>
            <a:r>
              <a:rPr lang="zh-CN" altLang="en-US" sz="3200" kern="1200" baseline="0">
                <a:latin typeface="+mj-lt"/>
                <a:ea typeface="+mj-ea"/>
                <a:cs typeface="+mj-cs"/>
              </a:rPr>
              <a:t>：绘制时间序列数据的时序图、自相关图和偏自相关图</a:t>
            </a:r>
            <a:endParaRPr lang="zh-CN" altLang="en-US" sz="3200" kern="1200" baseline="0">
              <a:latin typeface="+mj-lt"/>
              <a:ea typeface="+mj-ea"/>
              <a:cs typeface="+mj-cs"/>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6417" name="Content Placeholder 2"/>
          <p:cNvSpPr>
            <a:spLocks noGrp="1"/>
          </p:cNvSpPr>
          <p:nvPr>
            <p:ph idx="1"/>
          </p:nvPr>
        </p:nvSpPr>
        <p:spPr/>
        <p:txBody>
          <a:bodyPr anchor="t"/>
          <a:p>
            <a:pPr marL="0" indent="0" defTabSz="914400">
              <a:buFont typeface="Wingdings" panose="05000000000000000000" charset="0"/>
              <a:buNone/>
            </a:pPr>
            <a:r>
              <a:rPr lang="en-US" altLang="zh-CN" sz="2000" kern="1200" baseline="0">
                <a:latin typeface="Consolas" panose="020B0609020204030204" charset="0"/>
                <a:ea typeface="+mn-ea"/>
                <a:cs typeface="+mn-cs"/>
              </a:rPr>
              <a:t># 绘制时序图</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myfont = fm.FontProperties(fname=r'C:\Windows\Fonts\STKAITI.ttf')</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data.plot()</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plt.legend(prop=myfont)  </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plt.show()</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绘制自相关图</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plot_acf(data).show()</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绘制偏自相关图</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plot_pacf(data).show()</a:t>
            </a:r>
            <a:endParaRPr lang="en-US" altLang="zh-CN" sz="2000" kern="1200" baseline="0">
              <a:latin typeface="Consolas" panose="020B0609020204030204" charset="0"/>
              <a:ea typeface="+mn-ea"/>
              <a:cs typeface="+mn-cs"/>
            </a:endParaRPr>
          </a:p>
        </p:txBody>
      </p:sp>
      <p:sp>
        <p:nvSpPr>
          <p:cNvPr id="316418"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200" kern="1200" baseline="0">
                <a:latin typeface="+mj-lt"/>
                <a:ea typeface="+mj-ea"/>
                <a:cs typeface="+mj-cs"/>
              </a:rPr>
              <a:t>补充</a:t>
            </a:r>
            <a:r>
              <a:rPr lang="en-US" altLang="zh-CN" sz="3200" kern="1200" baseline="0">
                <a:latin typeface="+mj-lt"/>
                <a:ea typeface="+mj-ea"/>
                <a:cs typeface="+mj-cs"/>
              </a:rPr>
              <a:t>4</a:t>
            </a:r>
            <a:r>
              <a:rPr lang="zh-CN" altLang="en-US" sz="3200" kern="1200" baseline="0">
                <a:latin typeface="+mj-lt"/>
                <a:ea typeface="+mj-ea"/>
                <a:cs typeface="+mj-cs"/>
              </a:rPr>
              <a:t>：绘制时间序列数据的时序图、自相关图和偏自相关图</a:t>
            </a:r>
            <a:endParaRPr lang="zh-CN" altLang="en-US" sz="3200" kern="1200" baseline="0">
              <a:latin typeface="+mj-lt"/>
              <a:ea typeface="+mj-ea"/>
              <a:cs typeface="+mj-cs"/>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41" name="Content Placeholder 2"/>
          <p:cNvSpPr>
            <a:spLocks noGrp="1"/>
          </p:cNvSpPr>
          <p:nvPr>
            <p:ph idx="1"/>
          </p:nvPr>
        </p:nvSpPr>
        <p:spPr>
          <a:xfrm>
            <a:off x="2383473" y="1600200"/>
            <a:ext cx="2427287" cy="4032250"/>
          </a:xfrm>
          <a:ln w="22225">
            <a:solidFill>
              <a:schemeClr val="accent1"/>
            </a:solidFill>
            <a:miter/>
          </a:ln>
        </p:spPr>
        <p:txBody>
          <a:bodyPr anchor="t"/>
          <a:p>
            <a:pPr marL="0" indent="0" defTabSz="914400">
              <a:buFont typeface="Wingdings" panose="05000000000000000000" charset="0"/>
              <a:buNone/>
            </a:pPr>
            <a:r>
              <a:rPr lang="en-US" altLang="zh-CN" sz="1600" kern="1200" baseline="0">
                <a:solidFill>
                  <a:srgbClr val="00B0F0"/>
                </a:solidFill>
                <a:latin typeface="Consolas" panose="020B0609020204030204" charset="0"/>
                <a:ea typeface="+mn-ea"/>
                <a:cs typeface="+mn-cs"/>
              </a:rPr>
              <a:t>            营业额</a:t>
            </a:r>
            <a:endParaRPr lang="en-US" altLang="zh-CN" sz="16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rPr>
              <a:t>2017-06-01   333</a:t>
            </a:r>
            <a:endParaRPr lang="en-US" altLang="zh-CN" sz="16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rPr>
              <a:t>2017-06-02   370</a:t>
            </a:r>
            <a:endParaRPr lang="en-US" altLang="zh-CN" sz="16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rPr>
              <a:t>2017-06-03   392</a:t>
            </a:r>
            <a:endParaRPr lang="en-US" altLang="zh-CN" sz="16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rPr>
              <a:t>2017-06-04   425</a:t>
            </a:r>
            <a:endParaRPr lang="en-US" altLang="zh-CN" sz="16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rPr>
              <a:t>2017-06-05   457</a:t>
            </a:r>
            <a:endParaRPr lang="en-US" altLang="zh-CN" sz="16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rPr>
              <a:t>2017-06-06   467</a:t>
            </a:r>
            <a:endParaRPr lang="en-US" altLang="zh-CN" sz="16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rPr>
              <a:t>2017-06-07   488</a:t>
            </a:r>
            <a:endParaRPr lang="en-US" altLang="zh-CN" sz="16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rPr>
              <a:t>2017-06-08   540</a:t>
            </a:r>
            <a:endParaRPr lang="en-US" altLang="zh-CN" sz="16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rPr>
              <a:t>2017-06-09   575</a:t>
            </a:r>
            <a:endParaRPr lang="en-US" altLang="zh-CN" sz="16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rPr>
              <a:t>2017-06-10   575</a:t>
            </a:r>
            <a:endParaRPr lang="en-US" altLang="zh-CN" sz="16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rPr>
              <a:t>2017-06-11   635</a:t>
            </a:r>
            <a:endParaRPr lang="en-US" altLang="zh-CN" sz="16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rPr>
              <a:t>2017-06-12   631</a:t>
            </a:r>
            <a:endParaRPr lang="en-US" altLang="zh-CN" sz="16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sym typeface="宋体" panose="02010600030101010101" pitchFamily="2" charset="-122"/>
              </a:rPr>
              <a:t>2017-06-13   706</a:t>
            </a:r>
            <a:endParaRPr lang="en-US" altLang="zh-CN" sz="16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sym typeface="宋体" panose="02010600030101010101" pitchFamily="2" charset="-122"/>
              </a:rPr>
              <a:t>2017-06-14   691</a:t>
            </a:r>
            <a:endParaRPr lang="en-US" altLang="zh-CN" sz="16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sym typeface="宋体" panose="02010600030101010101" pitchFamily="2" charset="-122"/>
              </a:rPr>
              <a:t>2017-06-15   728</a:t>
            </a:r>
            <a:endParaRPr lang="en-US" altLang="zh-CN" sz="1600" kern="1200" baseline="0">
              <a:solidFill>
                <a:srgbClr val="00B0F0"/>
              </a:solidFill>
              <a:latin typeface="Consolas" panose="020B0609020204030204" charset="0"/>
              <a:ea typeface="+mn-ea"/>
              <a:cs typeface="+mn-cs"/>
            </a:endParaRPr>
          </a:p>
        </p:txBody>
      </p:sp>
      <p:sp>
        <p:nvSpPr>
          <p:cNvPr id="317442"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200" kern="1200" baseline="0">
                <a:latin typeface="+mj-lt"/>
                <a:ea typeface="+mj-ea"/>
                <a:cs typeface="+mj-cs"/>
              </a:rPr>
              <a:t>补充</a:t>
            </a:r>
            <a:r>
              <a:rPr lang="en-US" altLang="zh-CN" sz="3200" kern="1200" baseline="0">
                <a:latin typeface="+mj-lt"/>
                <a:ea typeface="+mj-ea"/>
                <a:cs typeface="+mj-cs"/>
              </a:rPr>
              <a:t>4</a:t>
            </a:r>
            <a:r>
              <a:rPr lang="zh-CN" altLang="en-US" sz="3200" kern="1200" baseline="0">
                <a:latin typeface="+mj-lt"/>
                <a:ea typeface="+mj-ea"/>
                <a:cs typeface="+mj-cs"/>
              </a:rPr>
              <a:t>：绘制时间序列数据的时序图、自相关图和偏自相关图</a:t>
            </a:r>
            <a:endParaRPr lang="zh-CN" altLang="en-US" sz="3200" kern="1200" baseline="0">
              <a:latin typeface="+mj-lt"/>
              <a:ea typeface="+mj-ea"/>
              <a:cs typeface="+mj-cs"/>
            </a:endParaRPr>
          </a:p>
        </p:txBody>
      </p:sp>
      <p:sp>
        <p:nvSpPr>
          <p:cNvPr id="317443" name="文本框 1"/>
          <p:cNvSpPr txBox="1"/>
          <p:nvPr/>
        </p:nvSpPr>
        <p:spPr>
          <a:xfrm>
            <a:off x="5908675" y="1600200"/>
            <a:ext cx="2540000" cy="4030980"/>
          </a:xfrm>
          <a:prstGeom prst="rect">
            <a:avLst/>
          </a:prstGeom>
          <a:noFill/>
          <a:ln w="22225" cap="flat" cmpd="sng">
            <a:solidFill>
              <a:schemeClr val="accent1"/>
            </a:solidFill>
            <a:prstDash val="solid"/>
            <a:round/>
            <a:headEnd type="none" w="med" len="med"/>
            <a:tailEnd type="none" w="med" len="med"/>
          </a:ln>
        </p:spPr>
        <p:txBody>
          <a:bodyPr wrap="square" anchor="t">
            <a:spAutoFit/>
          </a:bodyPr>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2017-06-16   767</a:t>
            </a:r>
            <a:endParaRPr lang="en-US" altLang="zh-CN" sz="1600">
              <a:solidFill>
                <a:srgbClr val="00B0F0"/>
              </a:solidFill>
              <a:latin typeface="Consolas" panose="020B0609020204030204" charset="0"/>
              <a:ea typeface="宋体" panose="02010600030101010101" pitchFamily="2" charset="-122"/>
            </a:endParaRP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2017-06-17   783</a:t>
            </a:r>
            <a:endParaRPr lang="en-US" altLang="zh-CN" sz="1600">
              <a:solidFill>
                <a:srgbClr val="00B0F0"/>
              </a:solidFill>
              <a:latin typeface="Consolas" panose="020B0609020204030204" charset="0"/>
              <a:ea typeface="宋体" panose="02010600030101010101" pitchFamily="2" charset="-122"/>
            </a:endParaRP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2017-06-18   831</a:t>
            </a:r>
            <a:endParaRPr lang="en-US" altLang="zh-CN" sz="1600">
              <a:solidFill>
                <a:srgbClr val="00B0F0"/>
              </a:solidFill>
              <a:latin typeface="Consolas" panose="020B0609020204030204" charset="0"/>
              <a:ea typeface="宋体" panose="02010600030101010101" pitchFamily="2" charset="-122"/>
            </a:endParaRP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2017-06-19   846</a:t>
            </a:r>
            <a:endParaRPr lang="en-US" altLang="zh-CN" sz="1600">
              <a:solidFill>
                <a:srgbClr val="00B0F0"/>
              </a:solidFill>
              <a:latin typeface="Consolas" panose="020B0609020204030204" charset="0"/>
              <a:ea typeface="宋体" panose="02010600030101010101" pitchFamily="2" charset="-122"/>
            </a:endParaRP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2017-06-20   894</a:t>
            </a:r>
            <a:endParaRPr lang="en-US" altLang="zh-CN" sz="1600">
              <a:solidFill>
                <a:srgbClr val="00B0F0"/>
              </a:solidFill>
              <a:latin typeface="Consolas" panose="020B0609020204030204" charset="0"/>
              <a:ea typeface="宋体" panose="02010600030101010101" pitchFamily="2" charset="-122"/>
            </a:endParaRP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2017-06-21   908</a:t>
            </a:r>
            <a:endParaRPr lang="en-US" altLang="zh-CN" sz="1600">
              <a:solidFill>
                <a:srgbClr val="00B0F0"/>
              </a:solidFill>
              <a:latin typeface="Consolas" panose="020B0609020204030204" charset="0"/>
              <a:ea typeface="宋体" panose="02010600030101010101" pitchFamily="2" charset="-122"/>
            </a:endParaRP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2017-06-22   954</a:t>
            </a:r>
            <a:endParaRPr lang="en-US" altLang="zh-CN" sz="1600">
              <a:solidFill>
                <a:srgbClr val="00B0F0"/>
              </a:solidFill>
              <a:latin typeface="Consolas" panose="020B0609020204030204" charset="0"/>
              <a:ea typeface="宋体" panose="02010600030101010101" pitchFamily="2" charset="-122"/>
            </a:endParaRP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2017-06-23   971</a:t>
            </a:r>
            <a:endParaRPr lang="en-US" altLang="zh-CN" sz="1600">
              <a:solidFill>
                <a:srgbClr val="00B0F0"/>
              </a:solidFill>
              <a:latin typeface="Consolas" panose="020B0609020204030204" charset="0"/>
              <a:ea typeface="宋体" panose="02010600030101010101" pitchFamily="2" charset="-122"/>
            </a:endParaRP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2017-06-24  1011</a:t>
            </a:r>
            <a:endParaRPr lang="en-US" altLang="zh-CN" sz="1600">
              <a:solidFill>
                <a:srgbClr val="00B0F0"/>
              </a:solidFill>
              <a:latin typeface="Consolas" panose="020B0609020204030204" charset="0"/>
              <a:ea typeface="宋体" panose="02010600030101010101" pitchFamily="2" charset="-122"/>
            </a:endParaRP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2017-06-25  1051</a:t>
            </a:r>
            <a:endParaRPr lang="en-US" altLang="zh-CN" sz="1600">
              <a:solidFill>
                <a:srgbClr val="00B0F0"/>
              </a:solidFill>
              <a:latin typeface="Consolas" panose="020B0609020204030204" charset="0"/>
              <a:ea typeface="宋体" panose="02010600030101010101" pitchFamily="2" charset="-122"/>
            </a:endParaRP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2017-06-26  1089</a:t>
            </a:r>
            <a:endParaRPr lang="en-US" altLang="zh-CN" sz="1600">
              <a:solidFill>
                <a:srgbClr val="00B0F0"/>
              </a:solidFill>
              <a:latin typeface="Consolas" panose="020B0609020204030204" charset="0"/>
              <a:ea typeface="宋体" panose="02010600030101010101" pitchFamily="2" charset="-122"/>
            </a:endParaRP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2017-06-27  1120</a:t>
            </a:r>
            <a:endParaRPr lang="en-US" altLang="zh-CN" sz="1600">
              <a:solidFill>
                <a:srgbClr val="00B0F0"/>
              </a:solidFill>
              <a:latin typeface="Consolas" panose="020B0609020204030204" charset="0"/>
              <a:ea typeface="宋体" panose="02010600030101010101" pitchFamily="2" charset="-122"/>
            </a:endParaRP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2017-06-28  1118</a:t>
            </a:r>
            <a:endParaRPr lang="en-US" altLang="zh-CN" sz="1600">
              <a:solidFill>
                <a:srgbClr val="00B0F0"/>
              </a:solidFill>
              <a:latin typeface="Consolas" panose="020B0609020204030204" charset="0"/>
              <a:ea typeface="宋体" panose="02010600030101010101" pitchFamily="2" charset="-122"/>
            </a:endParaRP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2017-06-29  1143</a:t>
            </a:r>
            <a:endParaRPr lang="en-US" altLang="zh-CN" sz="1600">
              <a:solidFill>
                <a:srgbClr val="00B0F0"/>
              </a:solidFill>
              <a:latin typeface="Consolas" panose="020B0609020204030204" charset="0"/>
              <a:ea typeface="宋体" panose="02010600030101010101" pitchFamily="2" charset="-122"/>
            </a:endParaRP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2017-06-30  1181</a:t>
            </a:r>
            <a:endParaRPr lang="en-US" altLang="zh-CN" sz="1600">
              <a:solidFill>
                <a:srgbClr val="00B0F0"/>
              </a:solidFill>
              <a:latin typeface="Consolas" panose="020B0609020204030204" charset="0"/>
              <a:ea typeface="宋体" panose="02010600030101010101" pitchFamily="2" charset="-122"/>
            </a:endParaRP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2017-07-01  1240</a:t>
            </a:r>
            <a:endParaRPr lang="zh-CN" altLang="en-US" sz="1600">
              <a:latin typeface="Arial" panose="020B0604020202020204" pitchFamily="34" charset="0"/>
              <a:ea typeface="宋体" panose="02010600030101010101" pitchFamily="2" charset="-122"/>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fontAlgn="base"/>
            <a:r>
              <a:rPr lang="zh-CN" altLang="en-US" sz="2400" strike="noStrike" noProof="1"/>
              <a:t>时序图：有明显的增长趋势，原始数据属于不平稳序列。</a:t>
            </a:r>
            <a:endParaRPr lang="zh-CN" altLang="en-US" sz="2400" strike="noStrike" noProof="1"/>
          </a:p>
          <a:p>
            <a:pPr marL="0" indent="0" fontAlgn="base">
              <a:buNone/>
            </a:pPr>
            <a:endParaRPr lang="zh-CN" altLang="en-US" strike="noStrike" noProof="1"/>
          </a:p>
        </p:txBody>
      </p:sp>
      <p:sp>
        <p:nvSpPr>
          <p:cNvPr id="318466"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200" kern="1200" baseline="0">
                <a:latin typeface="+mj-lt"/>
                <a:ea typeface="+mj-ea"/>
                <a:cs typeface="+mj-cs"/>
              </a:rPr>
              <a:t>补充</a:t>
            </a:r>
            <a:r>
              <a:rPr lang="en-US" altLang="zh-CN" sz="3200" kern="1200" baseline="0">
                <a:latin typeface="+mj-lt"/>
                <a:ea typeface="+mj-ea"/>
                <a:cs typeface="+mj-cs"/>
              </a:rPr>
              <a:t>4</a:t>
            </a:r>
            <a:r>
              <a:rPr lang="zh-CN" altLang="en-US" sz="3200" kern="1200" baseline="0">
                <a:latin typeface="+mj-lt"/>
                <a:ea typeface="+mj-ea"/>
                <a:cs typeface="+mj-cs"/>
              </a:rPr>
              <a:t>：绘制时间序列数据的时序图、自相关图和偏自相关图</a:t>
            </a:r>
            <a:endParaRPr lang="zh-CN" altLang="en-US" sz="3200" kern="1200" baseline="0">
              <a:latin typeface="+mj-lt"/>
              <a:ea typeface="+mj-ea"/>
              <a:cs typeface="+mj-cs"/>
            </a:endParaRPr>
          </a:p>
        </p:txBody>
      </p:sp>
      <p:pic>
        <p:nvPicPr>
          <p:cNvPr id="318467" name="Picture 5"/>
          <p:cNvPicPr>
            <a:picLocks noChangeAspect="1"/>
          </p:cNvPicPr>
          <p:nvPr/>
        </p:nvPicPr>
        <p:blipFill>
          <a:blip r:embed="rId1"/>
          <a:stretch>
            <a:fillRect/>
          </a:stretch>
        </p:blipFill>
        <p:spPr>
          <a:xfrm>
            <a:off x="3443288" y="2141538"/>
            <a:ext cx="5476875" cy="4046537"/>
          </a:xfrm>
          <a:prstGeom prst="rect">
            <a:avLst/>
          </a:prstGeom>
          <a:noFill/>
          <a:ln w="9525">
            <a:noFill/>
          </a:ln>
        </p:spPr>
      </p:pic>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9489" name="Content Placeholder 2"/>
          <p:cNvSpPr>
            <a:spLocks noGrp="1"/>
          </p:cNvSpPr>
          <p:nvPr>
            <p:ph idx="1"/>
          </p:nvPr>
        </p:nvSpPr>
        <p:spPr>
          <a:xfrm>
            <a:off x="857885" y="1165860"/>
            <a:ext cx="10686415" cy="4526280"/>
          </a:xfrm>
        </p:spPr>
        <p:txBody>
          <a:bodyPr anchor="t"/>
          <a:p>
            <a:pPr defTabSz="914400">
              <a:lnSpc>
                <a:spcPct val="150000"/>
              </a:lnSpc>
              <a:spcBef>
                <a:spcPct val="0"/>
              </a:spcBef>
              <a:buFont typeface="Arial" panose="020B0604020202020204" pitchFamily="34" charset="0"/>
              <a:buChar char="•"/>
            </a:pPr>
            <a:r>
              <a:rPr lang="zh-CN" altLang="en-US" sz="2400" kern="1200" baseline="0">
                <a:latin typeface="+mn-lt"/>
                <a:ea typeface="+mn-ea"/>
                <a:cs typeface="+mn-cs"/>
              </a:rPr>
              <a:t>自相关图：呈现三角对称形式，不存在截尾或拖尾，属于单调序列的典型表现形式，原始数据属于不平稳序列。</a:t>
            </a:r>
            <a:endParaRPr lang="zh-CN" altLang="en-US" sz="2400" kern="1200" baseline="0">
              <a:latin typeface="+mn-lt"/>
              <a:ea typeface="+mn-ea"/>
              <a:cs typeface="+mn-cs"/>
            </a:endParaRPr>
          </a:p>
        </p:txBody>
      </p:sp>
      <p:pic>
        <p:nvPicPr>
          <p:cNvPr id="319490" name="Picture 6"/>
          <p:cNvPicPr>
            <a:picLocks noChangeAspect="1"/>
          </p:cNvPicPr>
          <p:nvPr/>
        </p:nvPicPr>
        <p:blipFill>
          <a:blip r:embed="rId1"/>
          <a:stretch>
            <a:fillRect/>
          </a:stretch>
        </p:blipFill>
        <p:spPr>
          <a:xfrm>
            <a:off x="3572193" y="2349500"/>
            <a:ext cx="5024437" cy="3903663"/>
          </a:xfrm>
          <a:prstGeom prst="rect">
            <a:avLst/>
          </a:prstGeom>
          <a:noFill/>
          <a:ln w="9525">
            <a:noFill/>
          </a:ln>
        </p:spPr>
      </p:pic>
      <p:sp>
        <p:nvSpPr>
          <p:cNvPr id="319491" name="Title 8"/>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200" kern="1200" baseline="0">
                <a:latin typeface="+mj-lt"/>
                <a:ea typeface="+mj-ea"/>
                <a:cs typeface="+mj-cs"/>
              </a:rPr>
              <a:t>补充</a:t>
            </a:r>
            <a:r>
              <a:rPr lang="en-US" altLang="zh-CN" sz="3200" kern="1200" baseline="0">
                <a:latin typeface="+mj-lt"/>
                <a:ea typeface="+mj-ea"/>
                <a:cs typeface="+mj-cs"/>
              </a:rPr>
              <a:t>4</a:t>
            </a:r>
            <a:r>
              <a:rPr lang="zh-CN" altLang="en-US" sz="3200" kern="1200" baseline="0">
                <a:latin typeface="+mj-lt"/>
                <a:ea typeface="+mj-ea"/>
                <a:cs typeface="+mj-cs"/>
              </a:rPr>
              <a:t>：绘制时间序列数据的时序图、自相关图和偏自相关图</a:t>
            </a:r>
            <a:endParaRPr lang="zh-CN" altLang="en-US" sz="3200" kern="1200" baseline="0">
              <a:latin typeface="+mj-lt"/>
              <a:ea typeface="+mj-ea"/>
              <a:cs typeface="+mj-cs"/>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0513" name="Content Placeholder 2"/>
          <p:cNvSpPr>
            <a:spLocks noGrp="1"/>
          </p:cNvSpPr>
          <p:nvPr>
            <p:ph idx="1"/>
          </p:nvPr>
        </p:nvSpPr>
        <p:spPr/>
        <p:txBody>
          <a:bodyPr anchor="t"/>
          <a:p>
            <a:pPr defTabSz="914400">
              <a:buFont typeface="Arial" panose="020B0604020202020204" pitchFamily="34" charset="0"/>
              <a:buChar char="•"/>
            </a:pPr>
            <a:r>
              <a:rPr lang="zh-CN" altLang="en-US" sz="2400" kern="1200" baseline="0">
                <a:latin typeface="+mn-lt"/>
                <a:ea typeface="+mn-ea"/>
                <a:cs typeface="+mn-cs"/>
              </a:rPr>
              <a:t>偏自相关图：不存在截尾或拖尾，属于不平稳序列。</a:t>
            </a:r>
            <a:endParaRPr lang="zh-CN" altLang="en-US" sz="2400" kern="1200" baseline="0">
              <a:latin typeface="+mn-lt"/>
              <a:ea typeface="+mn-ea"/>
              <a:cs typeface="+mn-cs"/>
            </a:endParaRPr>
          </a:p>
        </p:txBody>
      </p:sp>
      <p:sp>
        <p:nvSpPr>
          <p:cNvPr id="320514"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200" kern="1200" baseline="0">
                <a:latin typeface="+mj-lt"/>
                <a:ea typeface="+mj-ea"/>
                <a:cs typeface="+mj-cs"/>
              </a:rPr>
              <a:t>补充</a:t>
            </a:r>
            <a:r>
              <a:rPr lang="en-US" altLang="zh-CN" sz="3200" kern="1200" baseline="0">
                <a:latin typeface="+mj-lt"/>
                <a:ea typeface="+mj-ea"/>
                <a:cs typeface="+mj-cs"/>
              </a:rPr>
              <a:t>4</a:t>
            </a:r>
            <a:r>
              <a:rPr lang="zh-CN" altLang="en-US" sz="3200" kern="1200" baseline="0">
                <a:latin typeface="+mj-lt"/>
                <a:ea typeface="+mj-ea"/>
                <a:cs typeface="+mj-cs"/>
              </a:rPr>
              <a:t>：绘制时间序列数据的时序图、自相关图和偏自相关图</a:t>
            </a:r>
            <a:endParaRPr lang="zh-CN" altLang="en-US" sz="3200" kern="1200" baseline="0">
              <a:latin typeface="+mj-lt"/>
              <a:ea typeface="+mj-ea"/>
              <a:cs typeface="+mj-cs"/>
            </a:endParaRPr>
          </a:p>
        </p:txBody>
      </p:sp>
      <p:pic>
        <p:nvPicPr>
          <p:cNvPr id="320515" name="Picture 4"/>
          <p:cNvPicPr>
            <a:picLocks noChangeAspect="1"/>
          </p:cNvPicPr>
          <p:nvPr/>
        </p:nvPicPr>
        <p:blipFill>
          <a:blip r:embed="rId1"/>
          <a:stretch>
            <a:fillRect/>
          </a:stretch>
        </p:blipFill>
        <p:spPr>
          <a:xfrm>
            <a:off x="3041333" y="1898333"/>
            <a:ext cx="5391150" cy="4332287"/>
          </a:xfrm>
          <a:prstGeom prst="rect">
            <a:avLst/>
          </a:prstGeom>
          <a:noFill/>
          <a:ln w="9525">
            <a:noFill/>
          </a:ln>
        </p:spPr>
      </p:pic>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1537" name="Title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5</a:t>
            </a:r>
            <a:r>
              <a:rPr lang="zh-CN" altLang="en-US" sz="3600" kern="1200" baseline="0">
                <a:latin typeface="+mj-lt"/>
                <a:ea typeface="+mj-ea"/>
                <a:cs typeface="+mj-cs"/>
              </a:rPr>
              <a:t>：使用系统聚类算法对随机元素进行分类</a:t>
            </a:r>
            <a:endParaRPr lang="zh-CN" altLang="en-US" sz="3600" kern="1200" baseline="0">
              <a:latin typeface="+mj-lt"/>
              <a:ea typeface="+mj-ea"/>
              <a:cs typeface="+mj-cs"/>
            </a:endParaRPr>
          </a:p>
        </p:txBody>
      </p:sp>
      <p:sp>
        <p:nvSpPr>
          <p:cNvPr id="321538" name="Content Placeholder 2"/>
          <p:cNvSpPr>
            <a:spLocks noGrp="1"/>
          </p:cNvSpPr>
          <p:nvPr>
            <p:ph idx="1"/>
          </p:nvPr>
        </p:nvSpPr>
        <p:spPr/>
        <p:txBody>
          <a:bodyPr anchor="t"/>
          <a:p>
            <a:pPr defTabSz="914400">
              <a:lnSpc>
                <a:spcPct val="150000"/>
              </a:lnSpc>
              <a:spcBef>
                <a:spcPct val="0"/>
              </a:spcBef>
              <a:buFont typeface="Arial" panose="020B0604020202020204" pitchFamily="34" charset="0"/>
              <a:buChar char="•"/>
            </a:pPr>
            <a:r>
              <a:rPr lang="en-US" altLang="zh-CN" sz="2400" kern="1200" baseline="0">
                <a:latin typeface="+mn-lt"/>
                <a:ea typeface="+mn-ea"/>
                <a:cs typeface="+mn-cs"/>
              </a:rPr>
              <a:t>系统聚类算法又称层次聚类或系谱聚类，首先把样本看作各自一类，定义类间距离，选择距离最小的一对元素合并成一个新的类，重复计算各类之间的距离并重复上面的步骤，直到将所有原始元素分成指定数量的类。</a:t>
            </a:r>
            <a:endParaRPr lang="en-US" altLang="zh-CN" sz="2400" kern="1200" baseline="0">
              <a:latin typeface="+mn-lt"/>
              <a:ea typeface="+mn-ea"/>
              <a:cs typeface="+mn-cs"/>
            </a:endParaRPr>
          </a:p>
          <a:p>
            <a:pPr defTabSz="914400">
              <a:lnSpc>
                <a:spcPct val="150000"/>
              </a:lnSpc>
              <a:spcBef>
                <a:spcPct val="0"/>
              </a:spcBef>
              <a:buFont typeface="Arial" panose="020B0604020202020204" pitchFamily="34" charset="0"/>
              <a:buChar char="•"/>
            </a:pPr>
            <a:r>
              <a:rPr lang="en-US" altLang="zh-CN" sz="2400" kern="1200" baseline="0">
                <a:latin typeface="+mn-lt"/>
                <a:ea typeface="+mn-ea"/>
                <a:cs typeface="+mn-cs"/>
              </a:rPr>
              <a:t>该算法的计算复杂度比较高，不适合大数据聚类问题。</a:t>
            </a:r>
            <a:endParaRPr lang="en-US" altLang="zh-CN" sz="2400" kern="1200" baseline="0">
              <a:latin typeface="+mn-lt"/>
              <a:ea typeface="+mn-ea"/>
              <a:cs typeface="+mn-cs"/>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fontAlgn="base">
              <a:lnSpc>
                <a:spcPct val="150000"/>
              </a:lnSpc>
              <a:spcBef>
                <a:spcPts val="0"/>
              </a:spcBef>
            </a:pPr>
            <a:r>
              <a:rPr lang="en-US" altLang="zh-CN" sz="2400" strike="noStrike" noProof="1"/>
              <a:t>Python</a:t>
            </a:r>
            <a:r>
              <a:rPr lang="zh-CN" altLang="en-US" sz="2400" strike="noStrike" noProof="1"/>
              <a:t>扩展库</a:t>
            </a:r>
            <a:r>
              <a:rPr lang="en-US" altLang="zh-CN" sz="2400" strike="noStrike" noProof="1"/>
              <a:t>sklearn.cluster.AgglomerativeClustering</a:t>
            </a:r>
            <a:r>
              <a:rPr lang="zh-CN" altLang="en-US" sz="2400" strike="noStrike" noProof="1"/>
              <a:t>提供了系统聚类算法的实现。</a:t>
            </a:r>
            <a:endParaRPr lang="zh-CN" altLang="en-US" sz="2400" strike="noStrike" noProof="1"/>
          </a:p>
          <a:p>
            <a:pPr marL="0" indent="0" fontAlgn="base">
              <a:buNone/>
            </a:pPr>
            <a:endParaRPr lang="zh-CN" altLang="en-US" sz="1800" strike="noStrike" noProof="1"/>
          </a:p>
          <a:p>
            <a:pPr marL="0" indent="0" fontAlgn="base">
              <a:buNone/>
            </a:pPr>
            <a:r>
              <a:rPr lang="zh-CN" altLang="en-US" sz="2000" strike="noStrike" noProof="1">
                <a:latin typeface="Consolas" panose="020B0609020204030204" charset="0"/>
              </a:rPr>
              <a:t>from random import randrange</a:t>
            </a:r>
            <a:endParaRPr lang="zh-CN" altLang="en-US" sz="2000" strike="noStrike" noProof="1">
              <a:latin typeface="Consolas" panose="020B0609020204030204" charset="0"/>
            </a:endParaRPr>
          </a:p>
          <a:p>
            <a:pPr marL="0" indent="0" fontAlgn="base">
              <a:buNone/>
            </a:pPr>
            <a:r>
              <a:rPr lang="zh-CN" altLang="en-US" sz="2000" strike="noStrike" noProof="1">
                <a:latin typeface="Consolas" panose="020B0609020204030204" charset="0"/>
              </a:rPr>
              <a:t>import numpy as np</a:t>
            </a:r>
            <a:endParaRPr lang="zh-CN" altLang="en-US" sz="2000" strike="noStrike" noProof="1">
              <a:latin typeface="Consolas" panose="020B0609020204030204" charset="0"/>
            </a:endParaRPr>
          </a:p>
          <a:p>
            <a:pPr marL="0" indent="0" fontAlgn="base">
              <a:buNone/>
            </a:pPr>
            <a:r>
              <a:rPr lang="zh-CN" altLang="en-US" sz="2000" strike="noStrike" noProof="1">
                <a:latin typeface="Consolas" panose="020B0609020204030204" charset="0"/>
              </a:rPr>
              <a:t>import matplotlib.pyplot as plt</a:t>
            </a:r>
            <a:endParaRPr lang="zh-CN" altLang="en-US" sz="2000" strike="noStrike" noProof="1">
              <a:latin typeface="Consolas" panose="020B0609020204030204" charset="0"/>
            </a:endParaRPr>
          </a:p>
          <a:p>
            <a:pPr marL="0" indent="0" fontAlgn="base">
              <a:buNone/>
            </a:pPr>
            <a:r>
              <a:rPr lang="zh-CN" altLang="en-US" sz="2000" strike="noStrike" noProof="1">
                <a:latin typeface="Consolas" panose="020B0609020204030204" charset="0"/>
              </a:rPr>
              <a:t>from sklearn.cluster import AgglomerativeClustering</a:t>
            </a:r>
            <a:endParaRPr lang="zh-CN" altLang="en-US" sz="2000" strike="noStrike" noProof="1">
              <a:latin typeface="Consolas" panose="020B0609020204030204" charset="0"/>
            </a:endParaRPr>
          </a:p>
        </p:txBody>
      </p:sp>
      <p:sp>
        <p:nvSpPr>
          <p:cNvPr id="326658"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5</a:t>
            </a:r>
            <a:r>
              <a:rPr lang="zh-CN" altLang="en-US" sz="3600" kern="1200" baseline="0">
                <a:latin typeface="+mj-lt"/>
                <a:ea typeface="+mj-ea"/>
                <a:cs typeface="+mj-cs"/>
              </a:rPr>
              <a:t>：使用系统聚类算法对数据进行分类</a:t>
            </a:r>
            <a:endParaRPr lang="zh-CN" altLang="en-US" sz="3600" kern="1200" baseline="0">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Content Placeholder 2"/>
          <p:cNvSpPr>
            <a:spLocks noGrp="1"/>
          </p:cNvSpPr>
          <p:nvPr>
            <p:ph idx="1"/>
          </p:nvPr>
        </p:nvSpPr>
        <p:spPr/>
        <p:txBody>
          <a:bodyPr anchor="t"/>
          <a:p>
            <a:pPr marL="0" indent="0" defTabSz="914400">
              <a:spcBef>
                <a:spcPct val="0"/>
              </a:spcBef>
              <a:buFont typeface="Wingdings" panose="05000000000000000000" charset="0"/>
              <a:buNone/>
            </a:pPr>
            <a:r>
              <a:rPr lang="en-US" altLang="en-US" sz="2000" kern="1200" baseline="0">
                <a:latin typeface="Consolas" panose="020B0609020204030204" charset="0"/>
                <a:ea typeface="+mn-ea"/>
                <a:cs typeface="+mn-cs"/>
              </a:rPr>
              <a:t>&gt;&gt;&gt; a + a                         # 数组之间的加法运算</a:t>
            </a:r>
            <a:endParaRPr lang="en-US"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array([2, 4, 6])</a:t>
            </a:r>
            <a:endParaRPr lang="en-US"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en-US" sz="2000" kern="1200" baseline="0">
                <a:latin typeface="Consolas" panose="020B0609020204030204" charset="0"/>
                <a:ea typeface="+mn-ea"/>
                <a:cs typeface="+mn-cs"/>
              </a:rPr>
              <a:t>&gt;&gt;&gt; a * a                         # 数组之间的乘法运算</a:t>
            </a:r>
            <a:endParaRPr lang="en-US"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array([1, 4, 9])</a:t>
            </a:r>
            <a:endParaRPr lang="en-US"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en-US" sz="2000" kern="1200" baseline="0">
                <a:latin typeface="Consolas" panose="020B0609020204030204" charset="0"/>
                <a:ea typeface="+mn-ea"/>
                <a:cs typeface="+mn-cs"/>
              </a:rPr>
              <a:t>&gt;&gt;&gt; a - a                         # 数组之间的减法运算</a:t>
            </a:r>
            <a:endParaRPr lang="en-US"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array([0, 0, 0])</a:t>
            </a:r>
            <a:endParaRPr lang="en-US"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en-US" sz="2000" kern="1200" baseline="0">
                <a:latin typeface="Consolas" panose="020B0609020204030204" charset="0"/>
                <a:ea typeface="+mn-ea"/>
                <a:cs typeface="+mn-cs"/>
              </a:rPr>
              <a:t>&gt;&gt;&gt; a / a                         # 数组之间的除法运算</a:t>
            </a:r>
            <a:endParaRPr lang="en-US"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array([ 1.,  1.,  1.])</a:t>
            </a:r>
            <a:endParaRPr lang="en-US"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endParaRPr lang="en-US" altLang="en-US" sz="2000" kern="1200" baseline="0">
              <a:latin typeface="Consolas" panose="020B0609020204030204" charset="0"/>
              <a:ea typeface="+mn-ea"/>
              <a:cs typeface="+mn-cs"/>
            </a:endParaRPr>
          </a:p>
        </p:txBody>
      </p:sp>
      <p:sp>
        <p:nvSpPr>
          <p:cNvPr id="2867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81" name="内容占位符 2"/>
          <p:cNvSpPr>
            <a:spLocks noGrp="1"/>
          </p:cNvSpPr>
          <p:nvPr>
            <p:ph idx="1"/>
          </p:nvPr>
        </p:nvSpPr>
        <p:spPr/>
        <p:txBody>
          <a:bodyPr anchor="t">
            <a:noAutofit/>
          </a:bodyPr>
          <a:p>
            <a:pPr marL="0" indent="0" defTabSz="914400">
              <a:buFont typeface="Wingdings" panose="05000000000000000000" charset="0"/>
              <a:buNone/>
            </a:pPr>
            <a:r>
              <a:rPr lang="zh-CN" altLang="en-US" sz="2000" kern="1200" baseline="0">
                <a:latin typeface="Consolas" panose="020B0609020204030204" charset="0"/>
                <a:ea typeface="+mn-ea"/>
                <a:cs typeface="+mn-cs"/>
              </a:rPr>
              <a:t>def generateData():</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'''生成测试数据'''</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def get(start, end):</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return [randrange(start, end) for _ in range(30)]</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x1 = get(0, 40)</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x2 = get(70, 100)</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y1 = get(0, 30)</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y2 = get(40, 70)</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data = list(zip(x1, y1)) + list(zip(x1, y2))+\</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list(zip(x2, y1)) + list(zip(x2, y2))</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return np.array(data)</a:t>
            </a:r>
            <a:endParaRPr lang="zh-CN" altLang="en-US" sz="2000" kern="1200" baseline="0">
              <a:latin typeface="Consolas" panose="020B0609020204030204" charset="0"/>
              <a:ea typeface="+mn-ea"/>
              <a:cs typeface="+mn-cs"/>
            </a:endParaRPr>
          </a:p>
        </p:txBody>
      </p:sp>
      <p:sp>
        <p:nvSpPr>
          <p:cNvPr id="327682"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5</a:t>
            </a:r>
            <a:r>
              <a:rPr lang="zh-CN" altLang="en-US" sz="3600" kern="1200" baseline="0">
                <a:latin typeface="+mj-lt"/>
                <a:ea typeface="+mj-ea"/>
                <a:cs typeface="+mj-cs"/>
              </a:rPr>
              <a:t>：使用系统聚类算法对数据进行分类</a:t>
            </a:r>
            <a:endParaRPr lang="zh-CN" altLang="en-US" sz="3600" kern="1200" baseline="0">
              <a:latin typeface="+mj-lt"/>
              <a:ea typeface="+mj-ea"/>
              <a:cs typeface="+mj-cs"/>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8705" name="内容占位符 2"/>
          <p:cNvSpPr>
            <a:spLocks noGrp="1"/>
          </p:cNvSpPr>
          <p:nvPr>
            <p:ph idx="1"/>
          </p:nvPr>
        </p:nvSpPr>
        <p:spPr>
          <a:xfrm>
            <a:off x="877570" y="1292860"/>
            <a:ext cx="11123295" cy="4957445"/>
          </a:xfrm>
        </p:spPr>
        <p:txBody>
          <a:bodyPr anchor="t">
            <a:noAutofit/>
          </a:bodyPr>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def AgglomerativeTest(n_clusters):</a:t>
            </a:r>
            <a:endParaRPr lang="zh-CN" altLang="en-US"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'''聚类，指定类的数量，并绘制图形'''</a:t>
            </a:r>
            <a:endParaRPr lang="zh-CN" altLang="en-US"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assert 1 &lt;= n_clusters &lt;= 4</a:t>
            </a:r>
            <a:endParaRPr lang="zh-CN" altLang="en-US"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predictResult = AgglomerativeClustering(n_clusters=n_clusters,</a:t>
            </a:r>
            <a:endParaRPr lang="zh-CN" altLang="en-US"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affinity='euclidean',</a:t>
            </a:r>
            <a:endParaRPr lang="zh-CN" altLang="en-US"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linkage='ward').fit_predict(data)</a:t>
            </a:r>
            <a:endParaRPr lang="zh-CN" altLang="en-US"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colors = 'rgby'</a:t>
            </a:r>
            <a:endParaRPr lang="zh-CN" altLang="en-US"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markers = 'o*v+'</a:t>
            </a:r>
            <a:endParaRPr lang="zh-CN" altLang="en-US"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for i in range(n_clusters):</a:t>
            </a:r>
            <a:endParaRPr lang="zh-CN" altLang="en-US"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subData = data[predictResult==i]</a:t>
            </a:r>
            <a:endParaRPr lang="zh-CN" altLang="en-US"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plt.scatter(subData[:,0], subData[:,1], c=colors[i], marker=markers[i], s=40)</a:t>
            </a:r>
            <a:endParaRPr lang="zh-CN" altLang="en-US"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plt.show()</a:t>
            </a:r>
            <a:endParaRPr lang="zh-CN" altLang="en-US"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endParaRPr lang="zh-CN" altLang="en-US"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生成随机数据</a:t>
            </a:r>
            <a:endParaRPr lang="zh-CN" altLang="en-US"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data = generateData()</a:t>
            </a:r>
            <a:endParaRPr lang="zh-CN" altLang="en-US"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聚类为3个不同的类</a:t>
            </a:r>
            <a:endParaRPr lang="zh-CN" altLang="en-US"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AgglomerativeTest(3)</a:t>
            </a:r>
            <a:endParaRPr lang="zh-CN" altLang="en-US"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聚类为4个不同的类</a:t>
            </a:r>
            <a:endParaRPr lang="zh-CN" altLang="en-US"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AgglomerativeTest(4)</a:t>
            </a:r>
            <a:endParaRPr lang="zh-CN" altLang="en-US" sz="1800" kern="1200" baseline="0">
              <a:latin typeface="Consolas" panose="020B0609020204030204" charset="0"/>
              <a:ea typeface="+mn-ea"/>
              <a:cs typeface="+mn-cs"/>
            </a:endParaRPr>
          </a:p>
        </p:txBody>
      </p:sp>
      <p:sp>
        <p:nvSpPr>
          <p:cNvPr id="328706"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sym typeface="宋体" panose="02010600030101010101" pitchFamily="2" charset="-122"/>
              </a:rPr>
              <a:t>补充</a:t>
            </a:r>
            <a:r>
              <a:rPr lang="en-US" altLang="zh-CN" sz="3600" kern="1200" baseline="0">
                <a:latin typeface="+mj-lt"/>
                <a:ea typeface="+mj-ea"/>
                <a:cs typeface="+mj-cs"/>
                <a:sym typeface="宋体" panose="02010600030101010101" pitchFamily="2" charset="-122"/>
              </a:rPr>
              <a:t>5</a:t>
            </a:r>
            <a:r>
              <a:rPr lang="zh-CN" altLang="en-US" sz="3600" kern="1200" baseline="0">
                <a:latin typeface="+mj-lt"/>
                <a:ea typeface="+mj-ea"/>
                <a:cs typeface="+mj-cs"/>
                <a:sym typeface="宋体" panose="02010600030101010101" pitchFamily="2" charset="-122"/>
              </a:rPr>
              <a:t>：使用系统聚类算法对数据进行分类</a:t>
            </a:r>
            <a:endParaRPr lang="zh-CN" altLang="en-US" sz="3600" kern="1200" baseline="0">
              <a:latin typeface="+mj-lt"/>
              <a:ea typeface="+mj-ea"/>
              <a:cs typeface="+mj-cs"/>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9729" name="内容占位符 2"/>
          <p:cNvSpPr>
            <a:spLocks noGrp="1"/>
          </p:cNvSpPr>
          <p:nvPr>
            <p:ph idx="1"/>
          </p:nvPr>
        </p:nvSpPr>
        <p:spPr/>
        <p:txBody>
          <a:bodyPr anchor="t"/>
          <a:p>
            <a:pPr defTabSz="914400">
              <a:buFont typeface="Arial" panose="020B0604020202020204" pitchFamily="34" charset="0"/>
              <a:buChar char="•"/>
            </a:pPr>
            <a:r>
              <a:rPr lang="zh-CN" altLang="en-US" sz="2400" kern="1200" baseline="0">
                <a:latin typeface="+mn-lt"/>
                <a:ea typeface="+mn-ea"/>
                <a:cs typeface="+mn-cs"/>
              </a:rPr>
              <a:t>聚类个数为</a:t>
            </a:r>
            <a:r>
              <a:rPr lang="en-US" altLang="zh-CN" sz="2400" kern="1200" baseline="0">
                <a:latin typeface="+mn-lt"/>
                <a:ea typeface="+mn-ea"/>
                <a:cs typeface="+mn-cs"/>
              </a:rPr>
              <a:t>3</a:t>
            </a:r>
            <a:r>
              <a:rPr lang="zh-CN" altLang="en-US" sz="2400" kern="1200" baseline="0">
                <a:latin typeface="+mn-lt"/>
                <a:ea typeface="+mn-ea"/>
                <a:cs typeface="+mn-cs"/>
              </a:rPr>
              <a:t>时的效果</a:t>
            </a:r>
            <a:endParaRPr lang="zh-CN" altLang="en-US" sz="2400" kern="1200" baseline="0">
              <a:latin typeface="+mn-lt"/>
              <a:ea typeface="+mn-ea"/>
              <a:cs typeface="+mn-cs"/>
            </a:endParaRPr>
          </a:p>
        </p:txBody>
      </p:sp>
      <p:sp>
        <p:nvSpPr>
          <p:cNvPr id="329730"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sym typeface="宋体" panose="02010600030101010101" pitchFamily="2" charset="-122"/>
              </a:rPr>
              <a:t>补充</a:t>
            </a:r>
            <a:r>
              <a:rPr lang="en-US" altLang="zh-CN" sz="3600" kern="1200" baseline="0">
                <a:latin typeface="+mj-lt"/>
                <a:ea typeface="+mj-ea"/>
                <a:cs typeface="+mj-cs"/>
                <a:sym typeface="宋体" panose="02010600030101010101" pitchFamily="2" charset="-122"/>
              </a:rPr>
              <a:t>5</a:t>
            </a:r>
            <a:r>
              <a:rPr lang="zh-CN" altLang="en-US" sz="3600" kern="1200" baseline="0">
                <a:latin typeface="+mj-lt"/>
                <a:ea typeface="+mj-ea"/>
                <a:cs typeface="+mj-cs"/>
                <a:sym typeface="宋体" panose="02010600030101010101" pitchFamily="2" charset="-122"/>
              </a:rPr>
              <a:t>：使用系统聚类算法对数据进行分类</a:t>
            </a:r>
            <a:endParaRPr lang="zh-CN" altLang="en-US" sz="3600" kern="1200" baseline="0">
              <a:latin typeface="+mj-lt"/>
              <a:ea typeface="+mj-ea"/>
              <a:cs typeface="+mj-cs"/>
            </a:endParaRPr>
          </a:p>
        </p:txBody>
      </p:sp>
      <p:pic>
        <p:nvPicPr>
          <p:cNvPr id="329731" name="图片 3"/>
          <p:cNvPicPr>
            <a:picLocks noChangeAspect="1"/>
          </p:cNvPicPr>
          <p:nvPr/>
        </p:nvPicPr>
        <p:blipFill>
          <a:blip r:embed="rId1"/>
          <a:stretch>
            <a:fillRect/>
          </a:stretch>
        </p:blipFill>
        <p:spPr>
          <a:xfrm>
            <a:off x="3246438" y="2190750"/>
            <a:ext cx="5143500" cy="4019550"/>
          </a:xfrm>
          <a:prstGeom prst="rect">
            <a:avLst/>
          </a:prstGeom>
          <a:noFill/>
          <a:ln w="9525">
            <a:noFill/>
          </a:ln>
        </p:spPr>
      </p:pic>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0753" name="内容占位符 2"/>
          <p:cNvSpPr>
            <a:spLocks noGrp="1"/>
          </p:cNvSpPr>
          <p:nvPr>
            <p:ph idx="1"/>
          </p:nvPr>
        </p:nvSpPr>
        <p:spPr/>
        <p:txBody>
          <a:bodyPr anchor="t"/>
          <a:p>
            <a:pPr defTabSz="914400">
              <a:buFont typeface="Arial" panose="020B0604020202020204" pitchFamily="34" charset="0"/>
              <a:buChar char="•"/>
            </a:pPr>
            <a:r>
              <a:rPr lang="zh-CN" altLang="en-US" sz="2400" kern="1200" baseline="0">
                <a:latin typeface="+mn-lt"/>
                <a:ea typeface="+mn-ea"/>
                <a:cs typeface="+mn-cs"/>
              </a:rPr>
              <a:t>聚类个数为</a:t>
            </a:r>
            <a:r>
              <a:rPr lang="en-US" altLang="zh-CN" sz="2400" kern="1200" baseline="0">
                <a:latin typeface="+mn-lt"/>
                <a:ea typeface="+mn-ea"/>
                <a:cs typeface="+mn-cs"/>
              </a:rPr>
              <a:t>4</a:t>
            </a:r>
            <a:r>
              <a:rPr lang="zh-CN" altLang="en-US" sz="2400" kern="1200" baseline="0">
                <a:latin typeface="+mn-lt"/>
                <a:ea typeface="+mn-ea"/>
                <a:cs typeface="+mn-cs"/>
              </a:rPr>
              <a:t>时的效果</a:t>
            </a:r>
            <a:endParaRPr lang="zh-CN" altLang="en-US" sz="2400" kern="1200" baseline="0">
              <a:latin typeface="+mn-lt"/>
              <a:ea typeface="+mn-ea"/>
              <a:cs typeface="+mn-cs"/>
            </a:endParaRPr>
          </a:p>
        </p:txBody>
      </p:sp>
      <p:sp>
        <p:nvSpPr>
          <p:cNvPr id="330754"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sym typeface="宋体" panose="02010600030101010101" pitchFamily="2" charset="-122"/>
              </a:rPr>
              <a:t>补充</a:t>
            </a:r>
            <a:r>
              <a:rPr lang="en-US" altLang="zh-CN" sz="3600" kern="1200" baseline="0">
                <a:latin typeface="+mj-lt"/>
                <a:ea typeface="+mj-ea"/>
                <a:cs typeface="+mj-cs"/>
                <a:sym typeface="宋体" panose="02010600030101010101" pitchFamily="2" charset="-122"/>
              </a:rPr>
              <a:t>5</a:t>
            </a:r>
            <a:r>
              <a:rPr lang="zh-CN" altLang="en-US" sz="3600" kern="1200" baseline="0">
                <a:latin typeface="+mj-lt"/>
                <a:ea typeface="+mj-ea"/>
                <a:cs typeface="+mj-cs"/>
                <a:sym typeface="宋体" panose="02010600030101010101" pitchFamily="2" charset="-122"/>
              </a:rPr>
              <a:t>：使用系统聚类算法对数据进行分类</a:t>
            </a:r>
            <a:endParaRPr lang="zh-CN" altLang="en-US" sz="3600" kern="1200" baseline="0">
              <a:latin typeface="+mj-lt"/>
              <a:ea typeface="+mj-ea"/>
              <a:cs typeface="+mj-cs"/>
            </a:endParaRPr>
          </a:p>
        </p:txBody>
      </p:sp>
      <p:pic>
        <p:nvPicPr>
          <p:cNvPr id="330755" name="图片 3"/>
          <p:cNvPicPr>
            <a:picLocks noChangeAspect="1"/>
          </p:cNvPicPr>
          <p:nvPr/>
        </p:nvPicPr>
        <p:blipFill>
          <a:blip r:embed="rId1"/>
          <a:stretch>
            <a:fillRect/>
          </a:stretch>
        </p:blipFill>
        <p:spPr>
          <a:xfrm>
            <a:off x="3213100" y="2174875"/>
            <a:ext cx="5181600" cy="3951288"/>
          </a:xfrm>
          <a:prstGeom prst="rect">
            <a:avLst/>
          </a:prstGeom>
          <a:noFill/>
          <a:ln w="9525">
            <a:noFill/>
          </a:ln>
        </p:spPr>
      </p:pic>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1777"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6</a:t>
            </a:r>
            <a:r>
              <a:rPr lang="zh-CN" altLang="en-US" sz="3600" kern="1200" baseline="0">
                <a:latin typeface="+mj-lt"/>
                <a:ea typeface="+mj-ea"/>
                <a:cs typeface="+mj-cs"/>
              </a:rPr>
              <a:t>：使用</a:t>
            </a:r>
            <a:r>
              <a:rPr lang="en-US" altLang="zh-CN" sz="3600" kern="1200" baseline="0">
                <a:latin typeface="+mj-lt"/>
                <a:ea typeface="+mj-ea"/>
                <a:cs typeface="+mj-cs"/>
              </a:rPr>
              <a:t>k-means</a:t>
            </a:r>
            <a:r>
              <a:rPr lang="zh-CN" altLang="en-US" sz="3600" kern="1200" baseline="0">
                <a:latin typeface="+mj-lt"/>
                <a:ea typeface="+mj-ea"/>
                <a:cs typeface="+mj-cs"/>
              </a:rPr>
              <a:t>聚类算法进行分类</a:t>
            </a:r>
            <a:endParaRPr lang="zh-CN" altLang="en-US" sz="3600" kern="1200" baseline="0">
              <a:latin typeface="+mj-lt"/>
              <a:ea typeface="+mj-ea"/>
              <a:cs typeface="+mj-cs"/>
            </a:endParaRPr>
          </a:p>
        </p:txBody>
      </p:sp>
      <p:sp>
        <p:nvSpPr>
          <p:cNvPr id="3" name="内容占位符 2"/>
          <p:cNvSpPr>
            <a:spLocks noGrp="1"/>
          </p:cNvSpPr>
          <p:nvPr>
            <p:ph idx="1"/>
          </p:nvPr>
        </p:nvSpPr>
        <p:spPr/>
        <p:txBody>
          <a:bodyPr/>
          <a:p>
            <a:pPr fontAlgn="base">
              <a:lnSpc>
                <a:spcPct val="150000"/>
              </a:lnSpc>
              <a:spcBef>
                <a:spcPts val="0"/>
              </a:spcBef>
            </a:pPr>
            <a:r>
              <a:rPr lang="zh-CN" altLang="en-US" sz="2400" strike="noStrike" noProof="1"/>
              <a:t>K-means算法的基本思想是：以空间中k个点为中心进行聚类，对最靠近他们的对象归类。通过迭代的方法，逐次更新各聚类中心的值，直至得到最好的聚类结果。</a:t>
            </a:r>
            <a:endParaRPr lang="zh-CN" altLang="en-US" sz="2400" strike="noStrike" noProof="1"/>
          </a:p>
          <a:p>
            <a:pPr fontAlgn="base">
              <a:lnSpc>
                <a:spcPct val="150000"/>
              </a:lnSpc>
              <a:spcBef>
                <a:spcPts val="0"/>
              </a:spcBef>
            </a:pPr>
            <a:r>
              <a:rPr lang="zh-CN" altLang="en-US" sz="2400" strike="noStrike" noProof="1">
                <a:sym typeface="+mn-ea"/>
              </a:rPr>
              <a:t>最终的k个聚类具有以下特点：各聚类本身尽可能的紧凑，而各聚类之间尽可能的分开。</a:t>
            </a:r>
            <a:endParaRPr lang="zh-CN" altLang="en-US" sz="2400" strike="noStrike" noProof="1"/>
          </a:p>
          <a:p>
            <a:pPr fontAlgn="base">
              <a:lnSpc>
                <a:spcPct val="150000"/>
              </a:lnSpc>
              <a:spcBef>
                <a:spcPts val="0"/>
              </a:spcBef>
            </a:pPr>
            <a:r>
              <a:rPr lang="zh-CN" altLang="en-US" sz="2400" strike="noStrike" noProof="1">
                <a:sym typeface="+mn-ea"/>
              </a:rPr>
              <a:t>该算法的最大优势在于简洁和快速，算法的关键在于预期分类数量的确定以及初始中心和距离公式的选择。</a:t>
            </a:r>
            <a:endParaRPr lang="zh-CN" altLang="en-US" sz="2400" strike="noStrike" noProof="1"/>
          </a:p>
          <a:p>
            <a:pPr marL="0" indent="0" fontAlgn="base">
              <a:buNone/>
            </a:pPr>
            <a:endParaRPr lang="zh-CN" altLang="en-US" sz="2400" strike="noStrike" noProof="1"/>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indent="-342900" fontAlgn="base">
              <a:lnSpc>
                <a:spcPct val="150000"/>
              </a:lnSpc>
              <a:spcBef>
                <a:spcPts val="0"/>
              </a:spcBef>
            </a:pPr>
            <a:r>
              <a:rPr lang="zh-CN" altLang="en-US" sz="2400" strike="noStrike" noProof="1">
                <a:sym typeface="+mn-ea"/>
              </a:rPr>
              <a:t>假设要把样本集分为c个类别，算法描述如下：</a:t>
            </a:r>
            <a:endParaRPr lang="zh-CN" altLang="en-US" sz="2400" strike="noStrike" noProof="1"/>
          </a:p>
          <a:p>
            <a:pPr marL="0" indent="0" fontAlgn="base">
              <a:lnSpc>
                <a:spcPct val="150000"/>
              </a:lnSpc>
              <a:spcBef>
                <a:spcPts val="0"/>
              </a:spcBef>
              <a:buNone/>
            </a:pPr>
            <a:r>
              <a:rPr lang="zh-CN" altLang="en-US" sz="2000" strike="noStrike" noProof="1">
                <a:sym typeface="+mn-ea"/>
              </a:rPr>
              <a:t>（1）适当选择c个类的初始中心；</a:t>
            </a:r>
            <a:endParaRPr lang="zh-CN" altLang="en-US" sz="2000" strike="noStrike" noProof="1"/>
          </a:p>
          <a:p>
            <a:pPr marL="0" indent="0" fontAlgn="base">
              <a:lnSpc>
                <a:spcPct val="150000"/>
              </a:lnSpc>
              <a:spcBef>
                <a:spcPts val="0"/>
              </a:spcBef>
              <a:buNone/>
            </a:pPr>
            <a:r>
              <a:rPr lang="zh-CN" altLang="en-US" sz="2000" strike="noStrike" noProof="1">
                <a:sym typeface="+mn-ea"/>
              </a:rPr>
              <a:t>（2）在第k次迭代中，对任意一个样本，求其到c个中心的距离，将该样本归到距离最短的中心所在的类；</a:t>
            </a:r>
            <a:endParaRPr lang="zh-CN" altLang="en-US" sz="2000" strike="noStrike" noProof="1"/>
          </a:p>
          <a:p>
            <a:pPr marL="0" indent="0" fontAlgn="base">
              <a:lnSpc>
                <a:spcPct val="150000"/>
              </a:lnSpc>
              <a:spcBef>
                <a:spcPts val="0"/>
              </a:spcBef>
              <a:buNone/>
            </a:pPr>
            <a:r>
              <a:rPr lang="zh-CN" altLang="en-US" sz="2000" strike="noStrike" noProof="1">
                <a:sym typeface="+mn-ea"/>
              </a:rPr>
              <a:t>（3）利用均值等方法更新该类的中心值；</a:t>
            </a:r>
            <a:endParaRPr lang="zh-CN" altLang="en-US" sz="2000" strike="noStrike" noProof="1"/>
          </a:p>
          <a:p>
            <a:pPr marL="0" indent="0" fontAlgn="base">
              <a:lnSpc>
                <a:spcPct val="150000"/>
              </a:lnSpc>
              <a:spcBef>
                <a:spcPts val="0"/>
              </a:spcBef>
              <a:buNone/>
            </a:pPr>
            <a:r>
              <a:rPr lang="zh-CN" altLang="en-US" sz="2000" strike="noStrike" noProof="1">
                <a:sym typeface="+mn-ea"/>
              </a:rPr>
              <a:t>（4）对于所有的c个聚类中心，如果利用（2）（3）的迭代法更新后，值保持不变，则迭代结束，否则继续迭代。</a:t>
            </a:r>
            <a:endParaRPr lang="zh-CN" altLang="en-US" sz="2000" strike="noStrike" noProof="1"/>
          </a:p>
        </p:txBody>
      </p:sp>
      <p:sp>
        <p:nvSpPr>
          <p:cNvPr id="332802" name="标题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6</a:t>
            </a:r>
            <a:r>
              <a:rPr lang="zh-CN" altLang="en-US" sz="3600" kern="1200" baseline="0">
                <a:latin typeface="+mj-lt"/>
                <a:ea typeface="+mj-ea"/>
                <a:cs typeface="+mj-cs"/>
              </a:rPr>
              <a:t>：使用</a:t>
            </a:r>
            <a:r>
              <a:rPr lang="en-US" altLang="zh-CN" sz="3600" kern="1200" baseline="0">
                <a:latin typeface="+mj-lt"/>
                <a:ea typeface="+mj-ea"/>
                <a:cs typeface="+mj-cs"/>
              </a:rPr>
              <a:t>k-means</a:t>
            </a:r>
            <a:r>
              <a:rPr lang="zh-CN" altLang="en-US" sz="3600" kern="1200" baseline="0">
                <a:latin typeface="+mj-lt"/>
                <a:ea typeface="+mj-ea"/>
                <a:cs typeface="+mj-cs"/>
              </a:rPr>
              <a:t>聚类算法进行分类</a:t>
            </a:r>
            <a:endParaRPr lang="zh-CN" altLang="en-US" sz="3600" kern="1200" baseline="0">
              <a:latin typeface="+mj-lt"/>
              <a:ea typeface="+mj-ea"/>
              <a:cs typeface="+mj-cs"/>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3825" name="内容占位符 2"/>
          <p:cNvSpPr>
            <a:spLocks noGrp="1"/>
          </p:cNvSpPr>
          <p:nvPr>
            <p:ph idx="1"/>
          </p:nvPr>
        </p:nvSpPr>
        <p:spPr/>
        <p:txBody>
          <a:bodyPr anchor="t"/>
          <a:p>
            <a:pPr marL="0" indent="0" defTabSz="914400">
              <a:buFont typeface="Wingdings" panose="05000000000000000000" charset="0"/>
              <a:buNone/>
            </a:pPr>
            <a:r>
              <a:rPr lang="zh-CN" altLang="en-US" sz="2000" kern="1200" baseline="0">
                <a:latin typeface="Consolas" panose="020B0609020204030204" charset="0"/>
                <a:ea typeface="+mn-ea"/>
                <a:cs typeface="+mn-cs"/>
              </a:rPr>
              <a:t>from numpy import array</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from random import randrange</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from sklearn.cluster import KMeans</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获取模拟数据</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X = array([[1,1,1,1,1,1,1],</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[2,3,2,2,2,2,2],</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[3,2,3,3,3,3,3],</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[1,2,1,2,2,1,2],</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[2,1,3,3,3,2,1],</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[6,2,30,3,33,2,71]])</a:t>
            </a:r>
            <a:endParaRPr lang="zh-CN" altLang="en-US" sz="2000" kern="1200" baseline="0">
              <a:latin typeface="Consolas" panose="020B0609020204030204" charset="0"/>
              <a:ea typeface="+mn-ea"/>
              <a:cs typeface="+mn-cs"/>
            </a:endParaRPr>
          </a:p>
        </p:txBody>
      </p:sp>
      <p:sp>
        <p:nvSpPr>
          <p:cNvPr id="333826" name="标题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6</a:t>
            </a:r>
            <a:r>
              <a:rPr lang="zh-CN" altLang="en-US" sz="3600" kern="1200" baseline="0">
                <a:latin typeface="+mj-lt"/>
                <a:ea typeface="+mj-ea"/>
                <a:cs typeface="+mj-cs"/>
              </a:rPr>
              <a:t>：使用</a:t>
            </a:r>
            <a:r>
              <a:rPr lang="en-US" altLang="zh-CN" sz="3600" kern="1200" baseline="0">
                <a:latin typeface="+mj-lt"/>
                <a:ea typeface="+mj-ea"/>
                <a:cs typeface="+mj-cs"/>
              </a:rPr>
              <a:t>k-means</a:t>
            </a:r>
            <a:r>
              <a:rPr lang="zh-CN" altLang="en-US" sz="3600" kern="1200" baseline="0">
                <a:latin typeface="+mj-lt"/>
                <a:ea typeface="+mj-ea"/>
                <a:cs typeface="+mj-cs"/>
              </a:rPr>
              <a:t>聚类算法进行分类</a:t>
            </a:r>
            <a:endParaRPr lang="zh-CN" altLang="en-US" sz="3600" kern="1200" baseline="0">
              <a:latin typeface="+mj-lt"/>
              <a:ea typeface="+mj-ea"/>
              <a:cs typeface="+mj-cs"/>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4849" name="内容占位符 2"/>
          <p:cNvSpPr>
            <a:spLocks noGrp="1"/>
          </p:cNvSpPr>
          <p:nvPr>
            <p:ph idx="1"/>
          </p:nvPr>
        </p:nvSpPr>
        <p:spPr/>
        <p:txBody>
          <a:bodyPr anchor="t"/>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 训练</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kmeansPredicter = KMeans(n_clusters=3).fit(X)</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 原始数据分类</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category = kmeansPredicter.predict(X)</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print('分类情况：', category)</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print('='*30)</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def predict(element):</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    result = kmeansPredicter.predict(element)</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    print('预测结果：', result)</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    print('相似元素：\n', X[category==result])</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 测试</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predict([[1,2,3,3,1,3,1]])</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print('='*30)</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predict([[5,2,23,2,21,5,51]])</a:t>
            </a:r>
            <a:endParaRPr lang="zh-CN" altLang="en-US" sz="2000" kern="1200" baseline="0">
              <a:latin typeface="Consolas" panose="020B0609020204030204" charset="0"/>
              <a:ea typeface="+mn-ea"/>
              <a:cs typeface="+mn-cs"/>
            </a:endParaRPr>
          </a:p>
        </p:txBody>
      </p:sp>
      <p:sp>
        <p:nvSpPr>
          <p:cNvPr id="334850" name="标题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6</a:t>
            </a:r>
            <a:r>
              <a:rPr lang="zh-CN" altLang="en-US" sz="3600" kern="1200" baseline="0">
                <a:latin typeface="+mj-lt"/>
                <a:ea typeface="+mj-ea"/>
                <a:cs typeface="+mj-cs"/>
              </a:rPr>
              <a:t>：使用</a:t>
            </a:r>
            <a:r>
              <a:rPr lang="en-US" altLang="zh-CN" sz="3600" kern="1200" baseline="0">
                <a:latin typeface="+mj-lt"/>
                <a:ea typeface="+mj-ea"/>
                <a:cs typeface="+mj-cs"/>
              </a:rPr>
              <a:t>k-means</a:t>
            </a:r>
            <a:r>
              <a:rPr lang="zh-CN" altLang="en-US" sz="3600" kern="1200" baseline="0">
                <a:latin typeface="+mj-lt"/>
                <a:ea typeface="+mj-ea"/>
                <a:cs typeface="+mj-cs"/>
              </a:rPr>
              <a:t>聚类算法进行分类</a:t>
            </a:r>
            <a:endParaRPr lang="zh-CN" altLang="en-US" sz="3600" kern="1200" baseline="0">
              <a:latin typeface="+mj-lt"/>
              <a:ea typeface="+mj-ea"/>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9217"/>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dirty="0">
              <a:latin typeface="+mj-lt"/>
              <a:ea typeface="+mj-ea"/>
              <a:cs typeface="+mj-cs"/>
            </a:endParaRPr>
          </a:p>
        </p:txBody>
      </p:sp>
      <p:sp>
        <p:nvSpPr>
          <p:cNvPr id="29698" name="文本占位符 9218"/>
          <p:cNvSpPr>
            <a:spLocks noGrp="1"/>
          </p:cNvSpPr>
          <p:nvPr>
            <p:ph idx="1"/>
          </p:nvPr>
        </p:nvSpPr>
        <p:spPr/>
        <p:txBody>
          <a:bodyPr anchor="t"/>
          <a:p>
            <a:pPr defTabSz="914400">
              <a:spcBef>
                <a:spcPts val="600"/>
              </a:spcBef>
              <a:spcAft>
                <a:spcPts val="600"/>
              </a:spcAft>
              <a:buFont typeface="Arial" panose="020B0604020202020204" pitchFamily="34" charset="0"/>
              <a:buChar char="•"/>
            </a:pPr>
            <a:r>
              <a:rPr lang="zh-CN" altLang="en-US" sz="2400" kern="1200" baseline="0" dirty="0">
                <a:latin typeface="+mn-lt"/>
                <a:ea typeface="+mn-ea"/>
                <a:cs typeface="+mn-cs"/>
              </a:rPr>
              <a:t>转置</a:t>
            </a:r>
            <a:endParaRPr lang="zh-CN" altLang="en-US" sz="2400" kern="1200" baseline="0" dirty="0">
              <a:latin typeface="+mn-lt"/>
              <a:ea typeface="+mn-ea"/>
              <a:cs typeface="+mn-cs"/>
            </a:endParaRPr>
          </a:p>
          <a:p>
            <a:pPr defTabSz="914400">
              <a:spcBef>
                <a:spcPct val="0"/>
              </a:spcBef>
              <a:buFont typeface="Wingdings" panose="05000000000000000000" charset="0"/>
              <a:buNone/>
            </a:pP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b = np.array(([1, 2, 3], [4, 5, 6], [7, 8, 9]))</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b</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array([[1, 2, 3],</a:t>
            </a:r>
            <a:endParaRPr lang="en-US" altLang="x-none" sz="2000" kern="1200" baseline="0" dirty="0">
              <a:solidFill>
                <a:srgbClr val="00B0F0"/>
              </a:solidFill>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[4, 5, 6],</a:t>
            </a:r>
            <a:endParaRPr lang="en-US" altLang="x-none" sz="2000" kern="1200" baseline="0" dirty="0">
              <a:solidFill>
                <a:srgbClr val="00B0F0"/>
              </a:solidFill>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[7, 8, 9]])</a:t>
            </a:r>
            <a:endParaRPr lang="en-US" altLang="x-none" sz="2000" kern="1200" baseline="0" dirty="0">
              <a:solidFill>
                <a:srgbClr val="00B0F0"/>
              </a:solidFill>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b.T                           # 转置</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array([[1, 4, 7],</a:t>
            </a:r>
            <a:endParaRPr lang="en-US" altLang="x-none" sz="2000" kern="1200" baseline="0" dirty="0">
              <a:solidFill>
                <a:srgbClr val="00B0F0"/>
              </a:solidFill>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[2, 5, 8],</a:t>
            </a:r>
            <a:endParaRPr lang="en-US" altLang="x-none" sz="2000" kern="1200" baseline="0" dirty="0">
              <a:solidFill>
                <a:srgbClr val="00B0F0"/>
              </a:solidFill>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[3, 6, 9]])</a:t>
            </a:r>
            <a:endParaRPr lang="en-US" altLang="x-none" sz="2000" kern="1200" baseline="0" dirty="0">
              <a:solidFill>
                <a:srgbClr val="00B0F0"/>
              </a:solidFill>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a = np.array((1, 2, 3, 4))</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a</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array([1, 2, 3, 4])</a:t>
            </a:r>
            <a:endParaRPr lang="en-US" altLang="x-none" sz="2000" kern="1200" baseline="0" dirty="0">
              <a:solidFill>
                <a:srgbClr val="00B0F0"/>
              </a:solidFill>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a.T                           # 一维数组转置以后和原来是一样的</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array([1, 2, 3, 4])</a:t>
            </a:r>
            <a:endParaRPr lang="en-US" altLang="x-none" sz="2000" kern="1200" baseline="0" dirty="0">
              <a:solidFill>
                <a:srgbClr val="00B0F0"/>
              </a:solidFill>
              <a:latin typeface="Consolas" panose="020B0609020204030204" charset="0"/>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20000"/>
          </a:bodyPr>
          <a:p>
            <a:pPr fontAlgn="base"/>
            <a:r>
              <a:rPr lang="zh-CN" altLang="en-US" sz="2400" strike="noStrike" noProof="1"/>
              <a:t>排序</a:t>
            </a:r>
            <a:endParaRPr lang="zh-CN" altLang="en-US" sz="2400" strike="noStrike" noProof="1"/>
          </a:p>
          <a:p>
            <a:pPr marL="0" indent="0" fontAlgn="base">
              <a:lnSpc>
                <a:spcPct val="100000"/>
              </a:lnSpc>
              <a:spcBef>
                <a:spcPts val="0"/>
              </a:spcBef>
              <a:buNone/>
            </a:pPr>
            <a:endParaRPr lang="zh-CN" altLang="en-US" sz="2000" strike="noStrike" noProof="1">
              <a:latin typeface="Consolas" panose="020B0609020204030204" charset="0"/>
            </a:endParaRPr>
          </a:p>
          <a:p>
            <a:pPr marL="0" indent="0" fontAlgn="base">
              <a:lnSpc>
                <a:spcPct val="100000"/>
              </a:lnSpc>
              <a:spcBef>
                <a:spcPts val="300"/>
              </a:spcBef>
              <a:buNone/>
            </a:pPr>
            <a:r>
              <a:rPr lang="zh-CN" altLang="en-US" sz="2000" strike="noStrike" noProof="1">
                <a:latin typeface="Consolas" panose="020B0609020204030204" charset="0"/>
              </a:rPr>
              <a:t>&gt;&gt;&gt; x = np.array([3, 1, 2])</a:t>
            </a:r>
            <a:endParaRPr lang="zh-CN" altLang="en-US" sz="2000" strike="noStrike" noProof="1">
              <a:latin typeface="Consolas" panose="020B0609020204030204" charset="0"/>
            </a:endParaRPr>
          </a:p>
          <a:p>
            <a:pPr marL="0" indent="0" fontAlgn="base">
              <a:lnSpc>
                <a:spcPct val="100000"/>
              </a:lnSpc>
              <a:spcBef>
                <a:spcPts val="300"/>
              </a:spcBef>
              <a:buNone/>
            </a:pPr>
            <a:r>
              <a:rPr lang="zh-CN" altLang="en-US" sz="2000" strike="noStrike" noProof="1">
                <a:latin typeface="Consolas" panose="020B0609020204030204" charset="0"/>
              </a:rPr>
              <a:t>&gt;&gt;&gt; np.argsort(x)                </a:t>
            </a:r>
            <a:r>
              <a:rPr lang="en-US" altLang="zh-CN" sz="2000" strike="noStrike" noProof="1">
                <a:latin typeface="Consolas" panose="020B0609020204030204" charset="0"/>
              </a:rPr>
              <a:t># </a:t>
            </a:r>
            <a:r>
              <a:rPr lang="zh-CN" altLang="en-US" sz="2000" strike="noStrike" noProof="1">
                <a:latin typeface="Consolas" panose="020B0609020204030204" charset="0"/>
              </a:rPr>
              <a:t>返回排序后元素的原下标</a:t>
            </a:r>
            <a:endParaRPr lang="zh-CN" altLang="en-US" sz="2000" strike="noStrike" noProof="1">
              <a:latin typeface="Consolas" panose="020B0609020204030204" charset="0"/>
            </a:endParaRPr>
          </a:p>
          <a:p>
            <a:pPr marL="0" indent="0" fontAlgn="base">
              <a:lnSpc>
                <a:spcPct val="100000"/>
              </a:lnSpc>
              <a:spcBef>
                <a:spcPts val="300"/>
              </a:spcBef>
              <a:buNone/>
            </a:pPr>
            <a:r>
              <a:rPr lang="zh-CN" altLang="en-US" sz="2000" strike="noStrike" noProof="1">
                <a:solidFill>
                  <a:srgbClr val="00B0F0"/>
                </a:solidFill>
                <a:latin typeface="Consolas" panose="020B0609020204030204" charset="0"/>
              </a:rPr>
              <a:t>array([1, 2, 0], dtype=int64)</a:t>
            </a:r>
            <a:endParaRPr lang="zh-CN" altLang="en-US" sz="2000" strike="noStrike" noProof="1">
              <a:solidFill>
                <a:srgbClr val="00B0F0"/>
              </a:solidFill>
              <a:latin typeface="Consolas" panose="020B0609020204030204" charset="0"/>
            </a:endParaRPr>
          </a:p>
          <a:p>
            <a:pPr marL="0" indent="0" fontAlgn="base">
              <a:lnSpc>
                <a:spcPct val="100000"/>
              </a:lnSpc>
              <a:spcBef>
                <a:spcPts val="300"/>
              </a:spcBef>
              <a:buNone/>
            </a:pPr>
            <a:r>
              <a:rPr lang="zh-CN" altLang="en-US" sz="2000" strike="noStrike" noProof="1">
                <a:latin typeface="Consolas" panose="020B0609020204030204" charset="0"/>
              </a:rPr>
              <a:t>&gt;&gt;&gt; x[_]                         </a:t>
            </a:r>
            <a:r>
              <a:rPr lang="en-US" altLang="zh-CN" sz="2000" strike="noStrike" noProof="1">
                <a:latin typeface="Consolas" panose="020B0609020204030204" charset="0"/>
              </a:rPr>
              <a:t># </a:t>
            </a:r>
            <a:r>
              <a:rPr lang="zh-CN" altLang="en-US" sz="2000" strike="noStrike" noProof="1">
                <a:latin typeface="Consolas" panose="020B0609020204030204" charset="0"/>
              </a:rPr>
              <a:t>获取排序后的元素</a:t>
            </a:r>
            <a:endParaRPr lang="zh-CN" altLang="en-US" sz="2000" strike="noStrike" noProof="1">
              <a:latin typeface="Consolas" panose="020B0609020204030204" charset="0"/>
            </a:endParaRPr>
          </a:p>
          <a:p>
            <a:pPr marL="0" indent="0" fontAlgn="base">
              <a:lnSpc>
                <a:spcPct val="100000"/>
              </a:lnSpc>
              <a:spcBef>
                <a:spcPts val="300"/>
              </a:spcBef>
              <a:buNone/>
            </a:pPr>
            <a:r>
              <a:rPr lang="zh-CN" altLang="en-US" sz="2000" strike="noStrike" noProof="1">
                <a:solidFill>
                  <a:srgbClr val="00B0F0"/>
                </a:solidFill>
                <a:latin typeface="Consolas" panose="020B0609020204030204" charset="0"/>
              </a:rPr>
              <a:t>array([1, 2, 3])</a:t>
            </a:r>
            <a:endParaRPr lang="zh-CN" altLang="en-US" sz="2000" strike="noStrike" noProof="1">
              <a:solidFill>
                <a:srgbClr val="00B0F0"/>
              </a:solidFill>
              <a:latin typeface="Consolas" panose="020B0609020204030204" charset="0"/>
            </a:endParaRPr>
          </a:p>
          <a:p>
            <a:pPr marL="0" indent="0" fontAlgn="base">
              <a:lnSpc>
                <a:spcPct val="100000"/>
              </a:lnSpc>
              <a:spcBef>
                <a:spcPts val="300"/>
              </a:spcBef>
              <a:buNone/>
            </a:pPr>
            <a:r>
              <a:rPr lang="zh-CN" altLang="en-US" sz="2000" strike="noStrike" noProof="1">
                <a:latin typeface="Consolas" panose="020B0609020204030204" charset="0"/>
              </a:rPr>
              <a:t>&gt;&gt;&gt; x = np.array([3, 1, 2, 4])</a:t>
            </a:r>
            <a:endParaRPr lang="zh-CN" altLang="en-US" sz="2000" strike="noStrike" noProof="1">
              <a:latin typeface="Consolas" panose="020B0609020204030204" charset="0"/>
            </a:endParaRPr>
          </a:p>
          <a:p>
            <a:pPr marL="0" indent="0" fontAlgn="base">
              <a:lnSpc>
                <a:spcPct val="100000"/>
              </a:lnSpc>
              <a:spcBef>
                <a:spcPts val="300"/>
              </a:spcBef>
              <a:buNone/>
            </a:pPr>
            <a:r>
              <a:rPr lang="zh-CN" altLang="en-US" sz="2000" strike="noStrike" noProof="1">
                <a:latin typeface="Consolas" panose="020B0609020204030204" charset="0"/>
              </a:rPr>
              <a:t>&gt;&gt;&gt; np.argsort(x)</a:t>
            </a:r>
            <a:endParaRPr lang="zh-CN" altLang="en-US" sz="2000" strike="noStrike" noProof="1">
              <a:latin typeface="Consolas" panose="020B0609020204030204" charset="0"/>
            </a:endParaRPr>
          </a:p>
          <a:p>
            <a:pPr marL="0" indent="0" fontAlgn="base">
              <a:lnSpc>
                <a:spcPct val="100000"/>
              </a:lnSpc>
              <a:spcBef>
                <a:spcPts val="300"/>
              </a:spcBef>
              <a:buNone/>
            </a:pPr>
            <a:r>
              <a:rPr lang="zh-CN" altLang="en-US" sz="2000" strike="noStrike" noProof="1">
                <a:solidFill>
                  <a:srgbClr val="00B0F0"/>
                </a:solidFill>
                <a:latin typeface="Consolas" panose="020B0609020204030204" charset="0"/>
              </a:rPr>
              <a:t>array([1, 2, 0, 3], dtype=int64)</a:t>
            </a:r>
            <a:endParaRPr lang="zh-CN" altLang="en-US" sz="2000" strike="noStrike" noProof="1">
              <a:solidFill>
                <a:srgbClr val="00B0F0"/>
              </a:solidFill>
              <a:latin typeface="Consolas" panose="020B0609020204030204" charset="0"/>
            </a:endParaRPr>
          </a:p>
          <a:p>
            <a:pPr marL="0" indent="0" fontAlgn="base">
              <a:lnSpc>
                <a:spcPct val="100000"/>
              </a:lnSpc>
              <a:spcBef>
                <a:spcPts val="300"/>
              </a:spcBef>
              <a:buNone/>
            </a:pPr>
            <a:r>
              <a:rPr lang="zh-CN" altLang="en-US" sz="2000" strike="noStrike" noProof="1">
                <a:latin typeface="Consolas" panose="020B0609020204030204" charset="0"/>
              </a:rPr>
              <a:t>&gt;&gt;&gt; x[_]</a:t>
            </a:r>
            <a:endParaRPr lang="zh-CN" altLang="en-US" sz="2000" strike="noStrike" noProof="1">
              <a:latin typeface="Consolas" panose="020B0609020204030204" charset="0"/>
            </a:endParaRPr>
          </a:p>
          <a:p>
            <a:pPr marL="0" indent="0" fontAlgn="base">
              <a:lnSpc>
                <a:spcPct val="100000"/>
              </a:lnSpc>
              <a:spcBef>
                <a:spcPts val="300"/>
              </a:spcBef>
              <a:buNone/>
            </a:pPr>
            <a:r>
              <a:rPr lang="zh-CN" altLang="en-US" sz="2000" strike="noStrike" noProof="1">
                <a:solidFill>
                  <a:srgbClr val="00B0F0"/>
                </a:solidFill>
                <a:latin typeface="Consolas" panose="020B0609020204030204" charset="0"/>
              </a:rPr>
              <a:t>array([1, 2, 3, 4])</a:t>
            </a:r>
            <a:endParaRPr lang="zh-CN" altLang="en-US" sz="2000" strike="noStrike" noProof="1">
              <a:solidFill>
                <a:srgbClr val="00B0F0"/>
              </a:solidFill>
              <a:latin typeface="Consolas" panose="020B0609020204030204" charset="0"/>
            </a:endParaRPr>
          </a:p>
          <a:p>
            <a:pPr marL="0" indent="0" fontAlgn="base">
              <a:lnSpc>
                <a:spcPct val="100000"/>
              </a:lnSpc>
              <a:spcBef>
                <a:spcPts val="300"/>
              </a:spcBef>
              <a:buNone/>
            </a:pPr>
            <a:r>
              <a:rPr lang="zh-CN" altLang="en-US" sz="2000" strike="noStrike" noProof="1">
                <a:latin typeface="Consolas" panose="020B0609020204030204" charset="0"/>
              </a:rPr>
              <a:t>&gt;&gt;&gt; x.sort()                     </a:t>
            </a:r>
            <a:r>
              <a:rPr lang="en-US" altLang="zh-CN" sz="2000" strike="noStrike" noProof="1">
                <a:latin typeface="Consolas" panose="020B0609020204030204" charset="0"/>
              </a:rPr>
              <a:t># </a:t>
            </a:r>
            <a:r>
              <a:rPr lang="zh-CN" altLang="en-US" sz="2000" strike="noStrike" noProof="1">
                <a:latin typeface="Consolas" panose="020B0609020204030204" charset="0"/>
              </a:rPr>
              <a:t>原地排序</a:t>
            </a:r>
            <a:endParaRPr lang="zh-CN" altLang="en-US" sz="2000" strike="noStrike" noProof="1">
              <a:latin typeface="Consolas" panose="020B0609020204030204" charset="0"/>
            </a:endParaRPr>
          </a:p>
          <a:p>
            <a:pPr marL="0" indent="0" fontAlgn="base">
              <a:lnSpc>
                <a:spcPct val="100000"/>
              </a:lnSpc>
              <a:spcBef>
                <a:spcPts val="300"/>
              </a:spcBef>
              <a:buNone/>
            </a:pPr>
            <a:r>
              <a:rPr lang="zh-CN" altLang="en-US" sz="2000" strike="noStrike" noProof="1">
                <a:latin typeface="Consolas" panose="020B0609020204030204" charset="0"/>
              </a:rPr>
              <a:t>&gt;&gt;&gt; x</a:t>
            </a:r>
            <a:endParaRPr lang="zh-CN" altLang="en-US" sz="2000" strike="noStrike" noProof="1">
              <a:latin typeface="Consolas" panose="020B0609020204030204" charset="0"/>
            </a:endParaRPr>
          </a:p>
          <a:p>
            <a:pPr marL="0" indent="0" fontAlgn="base">
              <a:lnSpc>
                <a:spcPct val="100000"/>
              </a:lnSpc>
              <a:spcBef>
                <a:spcPts val="300"/>
              </a:spcBef>
              <a:buNone/>
            </a:pPr>
            <a:r>
              <a:rPr lang="zh-CN" altLang="en-US" sz="2000" strike="noStrike" noProof="1">
                <a:solidFill>
                  <a:srgbClr val="00B0F0"/>
                </a:solidFill>
                <a:latin typeface="Consolas" panose="020B0609020204030204" charset="0"/>
              </a:rPr>
              <a:t>array([1, 2, 3, 4])</a:t>
            </a:r>
            <a:endParaRPr lang="zh-CN" altLang="en-US" sz="2000" strike="noStrike" noProof="1">
              <a:solidFill>
                <a:srgbClr val="00B0F0"/>
              </a:solidFill>
              <a:latin typeface="Consolas" panose="020B0609020204030204" charset="0"/>
            </a:endParaRPr>
          </a:p>
        </p:txBody>
      </p:sp>
      <p:sp>
        <p:nvSpPr>
          <p:cNvPr id="30722" name="标题 9217"/>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dirty="0">
              <a:latin typeface="+mj-lt"/>
              <a:ea typeface="+mj-ea"/>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内容占位符 2"/>
          <p:cNvSpPr>
            <a:spLocks noGrp="1"/>
          </p:cNvSpPr>
          <p:nvPr>
            <p:ph idx="1"/>
          </p:nvPr>
        </p:nvSpPr>
        <p:spPr/>
        <p:txBody>
          <a:bodyPr anchor="t">
            <a:noAutofit/>
          </a:bodyPr>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 = np.array([[0, 3, 4], [2, 2, 1]])</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np.argsort(x, axis=0)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二维数组纵向排序，返回原下标</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array([[0, 1, 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[1, 0, 0]], dtype=int64)</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np.argsort(x, axis=1)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二维数组横向排序</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array([[0, 1, 2],</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 0, 1]], dtype=int64)</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x.sort(axis=1)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原地排序，横向</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注意，是每行单独排序</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array([[0, 3, 4],</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[1, 2, 2]])</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x.sort(axis=0)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原地排序，纵向</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每列单独排序</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array([[0, 2, 2],</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[1, 3, 4]])</a:t>
            </a:r>
            <a:endParaRPr lang="zh-CN" altLang="en-US" sz="2000" kern="1200" baseline="0">
              <a:solidFill>
                <a:srgbClr val="00B0F0"/>
              </a:solidFill>
              <a:latin typeface="Consolas" panose="020B0609020204030204" charset="0"/>
              <a:ea typeface="+mn-ea"/>
              <a:cs typeface="+mn-cs"/>
            </a:endParaRPr>
          </a:p>
        </p:txBody>
      </p:sp>
      <p:sp>
        <p:nvSpPr>
          <p:cNvPr id="32770" name="标题 9217"/>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dirty="0">
              <a:latin typeface="+mj-lt"/>
              <a:ea typeface="+mj-ea"/>
              <a:cs typeface="+mj-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
        <p:nvSpPr>
          <p:cNvPr id="33794" name="内容占位符 2"/>
          <p:cNvSpPr>
            <a:spLocks noGrp="1"/>
          </p:cNvSpPr>
          <p:nvPr>
            <p:ph idx="1"/>
          </p:nvPr>
        </p:nvSpPr>
        <p:spPr>
          <a:xfrm>
            <a:off x="838200" y="1321435"/>
            <a:ext cx="11111865" cy="4639945"/>
          </a:xfrm>
        </p:spPr>
        <p:txBody>
          <a:bodyPr anchor="t">
            <a:normAutofit/>
          </a:bodyPr>
          <a:p>
            <a:pPr defTabSz="914400" fontAlgn="auto">
              <a:lnSpc>
                <a:spcPct val="100000"/>
              </a:lnSpc>
              <a:spcBef>
                <a:spcPts val="0"/>
              </a:spcBef>
              <a:buFont typeface="Arial" panose="020B0604020202020204" pitchFamily="34" charset="0"/>
              <a:buChar char="•"/>
            </a:pPr>
            <a:r>
              <a:rPr lang="zh-CN" altLang="en-US" sz="2400" kern="1200" baseline="0" dirty="0">
                <a:latin typeface="+mn-lt"/>
                <a:ea typeface="+mn-ea"/>
                <a:cs typeface="+mn-cs"/>
              </a:rPr>
              <a:t>点积</a:t>
            </a:r>
            <a:r>
              <a:rPr lang="en-US" altLang="zh-CN" sz="2400" kern="1200" baseline="0" dirty="0">
                <a:latin typeface="+mn-lt"/>
                <a:ea typeface="+mn-ea"/>
                <a:cs typeface="+mn-cs"/>
              </a:rPr>
              <a:t>/</a:t>
            </a:r>
            <a:r>
              <a:rPr lang="zh-CN" altLang="en-US" sz="2400" kern="1200" baseline="0" dirty="0">
                <a:latin typeface="+mn-lt"/>
                <a:ea typeface="+mn-ea"/>
                <a:cs typeface="+mn-cs"/>
              </a:rPr>
              <a:t>内积</a:t>
            </a:r>
            <a:endParaRPr lang="zh-CN" altLang="en-US" sz="2400" kern="1200" baseline="0" dirty="0">
              <a:latin typeface="+mn-lt"/>
              <a:ea typeface="+mn-ea"/>
              <a:cs typeface="+mn-cs"/>
            </a:endParaRPr>
          </a:p>
          <a:p>
            <a:pPr defTabSz="914400" fontAlgn="auto">
              <a:lnSpc>
                <a:spcPct val="100000"/>
              </a:lnSpc>
              <a:spcBef>
                <a:spcPts val="0"/>
              </a:spcBef>
              <a:buFont typeface="Wingdings" panose="05000000000000000000" charset="0"/>
              <a:buNone/>
            </a:pPr>
            <a:endParaRPr lang="en-US" altLang="x-none" sz="20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a = np.array((5, 6, 7))</a:t>
            </a:r>
            <a:endParaRPr lang="en-US" altLang="x-none" sz="20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b = np.array((6, 6, 6))</a:t>
            </a:r>
            <a:endParaRPr lang="en-US" altLang="x-none" sz="20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a.dot(b)                                # 向量内积</a:t>
            </a:r>
            <a:endParaRPr lang="en-US" altLang="x-none" sz="20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108</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np.dot(a,b)</a:t>
            </a:r>
            <a:endParaRPr lang="en-US" altLang="x-none" sz="20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108</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c = np.array(([1,2,3],[4,5,6],[7,8,9])) # 二维数组</a:t>
            </a:r>
            <a:endParaRPr lang="en-US" altLang="x-none" sz="20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c.dot(a)                                # 二维数组的每行与一维向量计算内积</a:t>
            </a:r>
            <a:endParaRPr lang="en-US" altLang="x-none" sz="20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array([ 38, 92, 146])</a:t>
            </a:r>
            <a:endParaRPr lang="en-US" altLang="x-none" sz="2000" kern="1200" baseline="0" dirty="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en-US" sz="2000">
                <a:latin typeface="Consolas" panose="020B0609020204030204" charset="0"/>
                <a:sym typeface="+mn-ea"/>
              </a:rPr>
              <a:t>&gt;&gt;&gt; a.dot(c)                # 一维向量与二维向量的每列计算内积</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a:solidFill>
                  <a:srgbClr val="00B0F0"/>
                </a:solidFill>
                <a:latin typeface="Consolas" panose="020B0609020204030204" charset="0"/>
                <a:sym typeface="+mn-ea"/>
              </a:rPr>
              <a:t>array([78, 96, 114])</a:t>
            </a:r>
            <a:endParaRPr lang="en-US" altLang="x-none" sz="2000" kern="1200" baseline="0" dirty="0">
              <a:solidFill>
                <a:srgbClr val="00B0F0"/>
              </a:solidFill>
              <a:latin typeface="Consolas" panose="020B0609020204030204" charset="0"/>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
        <p:nvSpPr>
          <p:cNvPr id="3" name="内容占位符 2"/>
          <p:cNvSpPr>
            <a:spLocks noGrp="1"/>
          </p:cNvSpPr>
          <p:nvPr>
            <p:ph idx="1"/>
          </p:nvPr>
        </p:nvSpPr>
        <p:spPr>
          <a:xfrm>
            <a:off x="838200" y="1321435"/>
            <a:ext cx="10515600" cy="4986655"/>
          </a:xfrm>
        </p:spPr>
        <p:txBody>
          <a:bodyPr>
            <a:normAutofit lnSpcReduction="20000"/>
          </a:bodyPr>
          <a:p>
            <a:pPr fontAlgn="base"/>
            <a:r>
              <a:rPr lang="zh-CN" altLang="en-US" sz="2400" strike="noStrike" noProof="1"/>
              <a:t>数组元素访问</a:t>
            </a:r>
            <a:endParaRPr lang="zh-CN" altLang="en-US" sz="2400" strike="noStrike" noProof="1"/>
          </a:p>
          <a:p>
            <a:pPr marL="0" indent="0" fontAlgn="base">
              <a:lnSpc>
                <a:spcPct val="100000"/>
              </a:lnSpc>
              <a:spcBef>
                <a:spcPts val="0"/>
              </a:spcBef>
              <a:buNone/>
            </a:pP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b = np.array(([1,2,3],[4,5,6],[7,8,9]))</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b</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array([[1, 2, 3],</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[4, 5, 6],</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[7, 8, 9]])</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b[0]              # 第0行</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array([1, 2, 3])</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b[0][0]           # 第0行第0列的元素值</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1</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solidFill>
                  <a:schemeClr val="tx1"/>
                </a:solidFill>
                <a:latin typeface="Consolas" panose="020B0609020204030204" charset="0"/>
              </a:rPr>
              <a:t>&gt;&gt;&gt; b[0,2]            </a:t>
            </a:r>
            <a:r>
              <a:rPr lang="en-US" altLang="zh-CN" sz="2000" strike="noStrike" noProof="1">
                <a:solidFill>
                  <a:schemeClr val="tx1"/>
                </a:solidFill>
                <a:latin typeface="Consolas" panose="020B0609020204030204" charset="0"/>
              </a:rPr>
              <a:t># </a:t>
            </a:r>
            <a:r>
              <a:rPr lang="zh-CN" altLang="en-US" sz="2000" strike="noStrike" noProof="1">
                <a:solidFill>
                  <a:schemeClr val="tx1"/>
                </a:solidFill>
                <a:latin typeface="Consolas" panose="020B0609020204030204" charset="0"/>
              </a:rPr>
              <a:t>第</a:t>
            </a:r>
            <a:r>
              <a:rPr lang="en-US" altLang="zh-CN" sz="2000" strike="noStrike" noProof="1">
                <a:solidFill>
                  <a:schemeClr val="tx1"/>
                </a:solidFill>
                <a:latin typeface="Consolas" panose="020B0609020204030204" charset="0"/>
              </a:rPr>
              <a:t>0</a:t>
            </a:r>
            <a:r>
              <a:rPr lang="zh-CN" altLang="en-US" sz="2000" strike="noStrike" noProof="1">
                <a:solidFill>
                  <a:schemeClr val="tx1"/>
                </a:solidFill>
                <a:latin typeface="Consolas" panose="020B0609020204030204" charset="0"/>
              </a:rPr>
              <a:t>行第</a:t>
            </a:r>
            <a:r>
              <a:rPr lang="en-US" altLang="zh-CN" sz="2000" strike="noStrike" noProof="1">
                <a:solidFill>
                  <a:schemeClr val="tx1"/>
                </a:solidFill>
                <a:latin typeface="Consolas" panose="020B0609020204030204" charset="0"/>
              </a:rPr>
              <a:t>2</a:t>
            </a:r>
            <a:r>
              <a:rPr lang="zh-CN" altLang="en-US" sz="2000" strike="noStrike" noProof="1">
                <a:solidFill>
                  <a:schemeClr val="tx1"/>
                </a:solidFill>
                <a:latin typeface="Consolas" panose="020B0609020204030204" charset="0"/>
              </a:rPr>
              <a:t>列的元素值</a:t>
            </a:r>
            <a:endParaRPr lang="zh-CN" altLang="en-US" sz="2000" strike="noStrike" noProof="1">
              <a:solidFill>
                <a:schemeClr val="tx1"/>
              </a:solidFill>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3</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solidFill>
                  <a:schemeClr val="tx1"/>
                </a:solidFill>
                <a:latin typeface="Consolas" panose="020B0609020204030204" charset="0"/>
              </a:rPr>
              <a:t>&gt;&gt;&gt; b[[0,1]]          </a:t>
            </a:r>
            <a:r>
              <a:rPr lang="en-US" altLang="zh-CN" sz="2000" strike="noStrike" noProof="1">
                <a:solidFill>
                  <a:schemeClr val="tx1"/>
                </a:solidFill>
                <a:latin typeface="Consolas" panose="020B0609020204030204" charset="0"/>
              </a:rPr>
              <a:t># </a:t>
            </a:r>
            <a:r>
              <a:rPr lang="zh-CN" altLang="en-US" sz="2000" strike="noStrike" noProof="1">
                <a:solidFill>
                  <a:schemeClr val="tx1"/>
                </a:solidFill>
                <a:latin typeface="Consolas" panose="020B0609020204030204" charset="0"/>
              </a:rPr>
              <a:t>第</a:t>
            </a:r>
            <a:r>
              <a:rPr lang="en-US" altLang="zh-CN" sz="2000" strike="noStrike" noProof="1">
                <a:solidFill>
                  <a:schemeClr val="tx1"/>
                </a:solidFill>
                <a:latin typeface="Consolas" panose="020B0609020204030204" charset="0"/>
              </a:rPr>
              <a:t>0</a:t>
            </a:r>
            <a:r>
              <a:rPr lang="zh-CN" altLang="en-US" sz="2000" strike="noStrike" noProof="1">
                <a:solidFill>
                  <a:schemeClr val="tx1"/>
                </a:solidFill>
                <a:latin typeface="Consolas" panose="020B0609020204030204" charset="0"/>
              </a:rPr>
              <a:t>行和第</a:t>
            </a:r>
            <a:r>
              <a:rPr lang="en-US" altLang="zh-CN" sz="2000" strike="noStrike" noProof="1">
                <a:solidFill>
                  <a:schemeClr val="tx1"/>
                </a:solidFill>
                <a:latin typeface="Consolas" panose="020B0609020204030204" charset="0"/>
              </a:rPr>
              <a:t>1</a:t>
            </a:r>
            <a:r>
              <a:rPr lang="zh-CN" altLang="en-US" sz="2000" strike="noStrike" noProof="1">
                <a:solidFill>
                  <a:schemeClr val="tx1"/>
                </a:solidFill>
                <a:latin typeface="Consolas" panose="020B0609020204030204" charset="0"/>
              </a:rPr>
              <a:t>行</a:t>
            </a:r>
            <a:endParaRPr lang="zh-CN" altLang="en-US" sz="2000" strike="noStrike" noProof="1">
              <a:solidFill>
                <a:schemeClr val="tx1"/>
              </a:solidFill>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array([[1, 2, 3],</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[4, 5, 6]])</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solidFill>
                  <a:schemeClr val="tx1"/>
                </a:solidFill>
                <a:latin typeface="Consolas" panose="020B0609020204030204" charset="0"/>
              </a:rPr>
              <a:t>&gt;&gt;&gt; b[[0,1], [1,2]]   </a:t>
            </a:r>
            <a:r>
              <a:rPr lang="en-US" altLang="zh-CN" sz="2000" strike="noStrike" noProof="1">
                <a:solidFill>
                  <a:schemeClr val="tx1"/>
                </a:solidFill>
                <a:latin typeface="Consolas" panose="020B0609020204030204" charset="0"/>
              </a:rPr>
              <a:t>#</a:t>
            </a:r>
            <a:r>
              <a:rPr lang="zh-CN" altLang="en-US" sz="2000" strike="noStrike" noProof="1">
                <a:solidFill>
                  <a:schemeClr val="tx1"/>
                </a:solidFill>
                <a:latin typeface="Consolas" panose="020B0609020204030204" charset="0"/>
              </a:rPr>
              <a:t>第</a:t>
            </a:r>
            <a:r>
              <a:rPr lang="en-US" altLang="zh-CN" sz="2000" strike="noStrike" noProof="1">
                <a:solidFill>
                  <a:schemeClr val="tx1"/>
                </a:solidFill>
                <a:latin typeface="Consolas" panose="020B0609020204030204" charset="0"/>
              </a:rPr>
              <a:t>0</a:t>
            </a:r>
            <a:r>
              <a:rPr lang="zh-CN" altLang="en-US" sz="2000" strike="noStrike" noProof="1">
                <a:solidFill>
                  <a:schemeClr val="tx1"/>
                </a:solidFill>
                <a:latin typeface="Consolas" panose="020B0609020204030204" charset="0"/>
              </a:rPr>
              <a:t>行第</a:t>
            </a:r>
            <a:r>
              <a:rPr lang="en-US" altLang="zh-CN" sz="2000" strike="noStrike" noProof="1">
                <a:solidFill>
                  <a:schemeClr val="tx1"/>
                </a:solidFill>
                <a:latin typeface="Consolas" panose="020B0609020204030204" charset="0"/>
              </a:rPr>
              <a:t>1</a:t>
            </a:r>
            <a:r>
              <a:rPr lang="zh-CN" altLang="en-US" sz="2000" strike="noStrike" noProof="1">
                <a:solidFill>
                  <a:schemeClr val="tx1"/>
                </a:solidFill>
                <a:latin typeface="Consolas" panose="020B0609020204030204" charset="0"/>
              </a:rPr>
              <a:t>列的元素和第</a:t>
            </a:r>
            <a:r>
              <a:rPr lang="en-US" altLang="zh-CN" sz="2000" strike="noStrike" noProof="1">
                <a:solidFill>
                  <a:schemeClr val="tx1"/>
                </a:solidFill>
                <a:latin typeface="Consolas" panose="020B0609020204030204" charset="0"/>
              </a:rPr>
              <a:t>1</a:t>
            </a:r>
            <a:r>
              <a:rPr lang="zh-CN" altLang="en-US" sz="2000" strike="noStrike" noProof="1">
                <a:solidFill>
                  <a:schemeClr val="tx1"/>
                </a:solidFill>
                <a:latin typeface="Consolas" panose="020B0609020204030204" charset="0"/>
              </a:rPr>
              <a:t>行第</a:t>
            </a:r>
            <a:r>
              <a:rPr lang="en-US" altLang="zh-CN" sz="2000" strike="noStrike" noProof="1">
                <a:solidFill>
                  <a:schemeClr val="tx1"/>
                </a:solidFill>
                <a:latin typeface="Consolas" panose="020B0609020204030204" charset="0"/>
              </a:rPr>
              <a:t>2</a:t>
            </a:r>
            <a:r>
              <a:rPr lang="zh-CN" altLang="en-US" sz="2000" strike="noStrike" noProof="1">
                <a:solidFill>
                  <a:schemeClr val="tx1"/>
                </a:solidFill>
                <a:latin typeface="Consolas" panose="020B0609020204030204" charset="0"/>
              </a:rPr>
              <a:t>列的元素</a:t>
            </a:r>
            <a:endParaRPr lang="zh-CN" altLang="en-US" sz="2000" strike="noStrike" noProof="1">
              <a:solidFill>
                <a:schemeClr val="tx1"/>
              </a:solidFill>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array([2, 6])</a:t>
            </a:r>
            <a:endParaRPr lang="zh-CN" altLang="en-US" sz="2000" strike="noStrike" noProof="1">
              <a:solidFill>
                <a:srgbClr val="00B0F0"/>
              </a:solidFill>
              <a:latin typeface="Consolas" panose="020B06090202040302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024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dirty="0">
              <a:latin typeface="+mj-lt"/>
              <a:ea typeface="+mj-ea"/>
              <a:cs typeface="+mj-cs"/>
            </a:endParaRPr>
          </a:p>
        </p:txBody>
      </p:sp>
      <p:sp>
        <p:nvSpPr>
          <p:cNvPr id="36866" name="文本占位符 10242"/>
          <p:cNvSpPr>
            <a:spLocks noGrp="1"/>
          </p:cNvSpPr>
          <p:nvPr>
            <p:ph idx="1"/>
          </p:nvPr>
        </p:nvSpPr>
        <p:spPr/>
        <p:txBody>
          <a:bodyPr anchor="t"/>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 = np.arange(0,100,10,dtype=np.floating)</a:t>
            </a:r>
            <a:endParaRPr lang="en-US" altLang="x-none" sz="2000" kern="1200" baseline="0" dirty="0">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a:t>
            </a:r>
            <a:endParaRPr lang="en-US" altLang="x-none" sz="2000" kern="1200" baseline="0" dirty="0">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0.,  10.,  20.,  30.,  40.,  50.,  60.,  70.,  80.,  90.])</a:t>
            </a:r>
            <a:endParaRPr lang="en-US" altLang="x-none" sz="2000" kern="1200" baseline="0" dirty="0">
              <a:solidFill>
                <a:srgbClr val="00B0F0"/>
              </a:solidFill>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x[[1, 3, 5]]                 # </a:t>
            </a:r>
            <a:r>
              <a:rPr lang="zh-CN" altLang="en-US" sz="2000" kern="1200" baseline="0" dirty="0">
                <a:latin typeface="Consolas" panose="020B0609020204030204" charset="0"/>
                <a:ea typeface="+mn-ea"/>
                <a:cs typeface="+mn-cs"/>
              </a:rPr>
              <a:t>同时访问多个位置上的元素</a:t>
            </a:r>
            <a:endParaRPr lang="zh-CN" altLang="en-US" sz="2000" kern="1200" baseline="0" dirty="0">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array([ 10.,  30.,  50.])</a:t>
            </a:r>
            <a:endParaRPr lang="en-US" altLang="x-none" sz="2000" kern="1200" baseline="0" dirty="0">
              <a:solidFill>
                <a:srgbClr val="00B0F0"/>
              </a:solidFill>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x[[1, 3, 5]] = 3             # </a:t>
            </a:r>
            <a:r>
              <a:rPr lang="zh-CN" altLang="en-US" sz="2000" kern="1200" baseline="0" dirty="0">
                <a:latin typeface="Consolas" panose="020B0609020204030204" charset="0"/>
                <a:ea typeface="+mn-ea"/>
                <a:cs typeface="+mn-cs"/>
              </a:rPr>
              <a:t>把多个位置上的元素改为相同的值</a:t>
            </a:r>
            <a:endParaRPr lang="zh-CN" altLang="en-US" sz="2000" kern="1200" baseline="0" dirty="0">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a:t>
            </a:r>
            <a:endParaRPr lang="en-US" altLang="x-none" sz="2000" kern="1200" baseline="0" dirty="0">
              <a:solidFill>
                <a:srgbClr val="00B0F0"/>
              </a:solidFill>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0.,   3.,  20.,   3.,  40.,   3.,  60.,  70.,  80.,  90.])</a:t>
            </a:r>
            <a:endParaRPr lang="en-US" altLang="x-none" sz="2000" kern="1200" baseline="0" dirty="0">
              <a:solidFill>
                <a:srgbClr val="00B0F0"/>
              </a:solidFill>
              <a:latin typeface="Consolas" panose="020B0609020204030204" charset="0"/>
              <a:ea typeface="+mn-ea"/>
              <a:cs typeface="+mn-cs"/>
            </a:endParaRPr>
          </a:p>
          <a:p>
            <a:pPr algn="l"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x[[1, 3, 5]] = [34, 45, 56]  # </a:t>
            </a:r>
            <a:r>
              <a:rPr lang="zh-CN" altLang="en-US" sz="2000" kern="1200" baseline="0" dirty="0">
                <a:latin typeface="Consolas" panose="020B0609020204030204" charset="0"/>
                <a:ea typeface="+mn-ea"/>
                <a:cs typeface="+mn-cs"/>
              </a:rPr>
              <a:t>把多个位置上的元素改为不同的值</a:t>
            </a:r>
            <a:endParaRPr lang="zh-CN" altLang="en-US" sz="2000" kern="1200" baseline="0" dirty="0">
              <a:latin typeface="Consolas" panose="020B0609020204030204" charset="0"/>
              <a:ea typeface="+mn-ea"/>
              <a:cs typeface="+mn-cs"/>
            </a:endParaRPr>
          </a:p>
          <a:p>
            <a:pPr algn="l"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a:t>
            </a:r>
            <a:endParaRPr lang="en-US" altLang="x-none" sz="2000" kern="1200" baseline="0" dirty="0">
              <a:solidFill>
                <a:srgbClr val="00B0F0"/>
              </a:solidFill>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0.,  34.,  20.,  45.,  40.,  56.,  60.,  70.,  80.,  90.])</a:t>
            </a:r>
            <a:endParaRPr lang="en-US" altLang="x-none" sz="2000" kern="1200" baseline="0" dirty="0">
              <a:solidFill>
                <a:srgbClr val="00B0F0"/>
              </a:solidFill>
              <a:latin typeface="Consolas" panose="020B0609020204030204" charset="0"/>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sym typeface="宋体" panose="02010600030101010101" pitchFamily="2" charset="-122"/>
              </a:rPr>
              <a:t>相关标准库和扩展库</a:t>
            </a:r>
            <a:endParaRPr lang="zh-CN" altLang="en-US" kern="1200" baseline="0">
              <a:latin typeface="+mj-lt"/>
              <a:ea typeface="+mj-ea"/>
              <a:cs typeface="+mj-cs"/>
            </a:endParaRPr>
          </a:p>
        </p:txBody>
      </p:sp>
      <p:sp>
        <p:nvSpPr>
          <p:cNvPr id="7170" name="内容占位符 2"/>
          <p:cNvSpPr>
            <a:spLocks noGrp="1"/>
          </p:cNvSpPr>
          <p:nvPr>
            <p:ph idx="1"/>
          </p:nvPr>
        </p:nvSpPr>
        <p:spPr/>
        <p:txBody>
          <a:bodyPr anchor="t"/>
          <a:p>
            <a:pPr defTabSz="914400">
              <a:lnSpc>
                <a:spcPct val="150000"/>
              </a:lnSpc>
              <a:spcBef>
                <a:spcPct val="0"/>
              </a:spcBef>
              <a:buFont typeface="Arial" panose="020B0604020202020204" pitchFamily="34" charset="0"/>
              <a:buChar char="•"/>
            </a:pPr>
            <a:r>
              <a:rPr lang="en-US" altLang="x-none" sz="2400" kern="1200" baseline="0" dirty="0">
                <a:latin typeface="+mn-lt"/>
                <a:ea typeface="+mn-ea"/>
                <a:cs typeface="+mn-cs"/>
              </a:rPr>
              <a:t>numpy</a:t>
            </a:r>
            <a:r>
              <a:rPr lang="zh-CN" altLang="en-US" sz="2400" kern="1200" baseline="0" dirty="0">
                <a:latin typeface="+mn-lt"/>
                <a:ea typeface="+mn-ea"/>
                <a:cs typeface="+mn-cs"/>
              </a:rPr>
              <a:t>：科学计算包，支持</a:t>
            </a:r>
            <a:r>
              <a:rPr lang="en-US" altLang="x-none" sz="2400" kern="1200" baseline="0" dirty="0">
                <a:latin typeface="+mn-lt"/>
                <a:ea typeface="+mn-ea"/>
                <a:cs typeface="+mn-cs"/>
              </a:rPr>
              <a:t>N</a:t>
            </a:r>
            <a:r>
              <a:rPr lang="zh-CN" altLang="en-US" sz="2400" kern="1200" baseline="0" dirty="0">
                <a:latin typeface="+mn-lt"/>
                <a:ea typeface="+mn-ea"/>
                <a:cs typeface="+mn-cs"/>
              </a:rPr>
              <a:t>维数组运算、处理大型矩阵、成熟的广播函数库、矢量运算、线性代数、傅里叶变换、随机数生成，并可与</a:t>
            </a:r>
            <a:r>
              <a:rPr lang="en-US" altLang="x-none" sz="2400" kern="1200" baseline="0" dirty="0">
                <a:latin typeface="+mn-lt"/>
                <a:ea typeface="+mn-ea"/>
                <a:cs typeface="+mn-cs"/>
              </a:rPr>
              <a:t>C++/Fortran</a:t>
            </a:r>
            <a:r>
              <a:rPr lang="zh-CN" altLang="en-US" sz="2400" kern="1200" baseline="0" dirty="0">
                <a:latin typeface="+mn-lt"/>
                <a:ea typeface="+mn-ea"/>
                <a:cs typeface="+mn-cs"/>
              </a:rPr>
              <a:t>语言无缝结合。树莓派Python v3默认安装已经包含了numpy。</a:t>
            </a:r>
            <a:endParaRPr lang="zh-CN" altLang="en-US" sz="2400" kern="1200" baseline="0" dirty="0">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1265"/>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dirty="0">
              <a:latin typeface="+mj-lt"/>
              <a:ea typeface="+mj-ea"/>
              <a:cs typeface="+mj-cs"/>
            </a:endParaRPr>
          </a:p>
        </p:txBody>
      </p:sp>
      <p:sp>
        <p:nvSpPr>
          <p:cNvPr id="38914" name="文本占位符 11266"/>
          <p:cNvSpPr>
            <a:spLocks noGrp="1"/>
          </p:cNvSpPr>
          <p:nvPr>
            <p:ph idx="1"/>
          </p:nvPr>
        </p:nvSpPr>
        <p:spPr>
          <a:xfrm>
            <a:off x="838200" y="1321435"/>
            <a:ext cx="10515600" cy="5250180"/>
          </a:xfrm>
        </p:spPr>
        <p:txBody>
          <a:bodyPr anchor="t">
            <a:normAutofit lnSpcReduction="20000"/>
          </a:bodyPr>
          <a:p>
            <a:pPr defTabSz="914400">
              <a:lnSpc>
                <a:spcPct val="90000"/>
              </a:lnSpc>
              <a:buFont typeface="Arial" panose="020B0604020202020204" pitchFamily="34" charset="0"/>
              <a:buChar char="•"/>
            </a:pPr>
            <a:r>
              <a:rPr lang="zh-CN" altLang="en-US" sz="2400" kern="1200" baseline="0" dirty="0">
                <a:latin typeface="+mn-lt"/>
                <a:ea typeface="+mn-ea"/>
                <a:cs typeface="+mn-cs"/>
              </a:rPr>
              <a:t>数组支持函数运算</a:t>
            </a:r>
            <a:endParaRPr lang="zh-CN" altLang="en-US" sz="2400" kern="1200" baseline="0" dirty="0">
              <a:latin typeface="+mn-lt"/>
              <a:ea typeface="+mn-ea"/>
              <a:cs typeface="+mn-cs"/>
            </a:endParaRPr>
          </a:p>
          <a:p>
            <a:pPr defTabSz="914400" fontAlgn="auto">
              <a:lnSpc>
                <a:spcPct val="100000"/>
              </a:lnSpc>
              <a:spcBef>
                <a:spcPts val="0"/>
              </a:spcBef>
              <a:spcAft>
                <a:spcPts val="600"/>
              </a:spcAft>
              <a:buFont typeface="Wingdings" panose="05000000000000000000" charset="0"/>
              <a:buNone/>
            </a:pPr>
            <a:endParaRPr lang="en-US" altLang="x-none" sz="2000" kern="1200" baseline="0" dirty="0">
              <a:latin typeface="Consolas" panose="020B0609020204030204" charset="0"/>
              <a:ea typeface="+mn-ea"/>
              <a:cs typeface="+mn-cs"/>
            </a:endParaRPr>
          </a:p>
          <a:p>
            <a:pPr defTabSz="914400" fontAlgn="auto">
              <a:lnSpc>
                <a:spcPct val="100000"/>
              </a:lnSpc>
              <a:spcBef>
                <a:spcPts val="0"/>
              </a:spcBef>
              <a:spcAft>
                <a:spcPts val="600"/>
              </a:spcAft>
              <a:buFont typeface="Wingdings" panose="05000000000000000000" charset="0"/>
              <a:buNone/>
            </a:pPr>
            <a:r>
              <a:rPr lang="en-US" altLang="x-none" sz="2000" kern="1200" baseline="0" dirty="0">
                <a:latin typeface="Consolas" panose="020B0609020204030204" charset="0"/>
                <a:ea typeface="+mn-ea"/>
                <a:cs typeface="+mn-cs"/>
              </a:rPr>
              <a:t>&gt;&gt;&gt; x = np.arange(0, 100, 10, dtype=np.floating)</a:t>
            </a:r>
            <a:endParaRPr lang="en-US" altLang="x-none" sz="2000" kern="1200" baseline="0" dirty="0">
              <a:latin typeface="Consolas" panose="020B0609020204030204" charset="0"/>
              <a:ea typeface="+mn-ea"/>
              <a:cs typeface="+mn-cs"/>
            </a:endParaRPr>
          </a:p>
          <a:p>
            <a:pPr defTabSz="914400" fontAlgn="auto">
              <a:lnSpc>
                <a:spcPct val="100000"/>
              </a:lnSpc>
              <a:spcBef>
                <a:spcPts val="0"/>
              </a:spcBef>
              <a:spcAft>
                <a:spcPts val="600"/>
              </a:spcAft>
              <a:buFont typeface="Wingdings" panose="05000000000000000000" charset="0"/>
              <a:buNone/>
            </a:pPr>
            <a:r>
              <a:rPr lang="en-US" altLang="x-none" sz="2000" kern="1200" baseline="0" dirty="0">
                <a:latin typeface="Consolas" panose="020B0609020204030204" charset="0"/>
                <a:ea typeface="+mn-ea"/>
                <a:cs typeface="+mn-cs"/>
              </a:rPr>
              <a:t>&gt;&gt;&gt; np.sin(x)                             # 一维数组中所有元素求正弦值</a:t>
            </a:r>
            <a:endParaRPr lang="en-US" altLang="x-none" sz="2000" kern="1200" baseline="0" dirty="0">
              <a:latin typeface="Consolas" panose="020B0609020204030204" charset="0"/>
              <a:ea typeface="+mn-ea"/>
              <a:cs typeface="+mn-cs"/>
            </a:endParaRPr>
          </a:p>
          <a:p>
            <a:pPr defTabSz="914400" fontAlgn="auto">
              <a:lnSpc>
                <a:spcPct val="100000"/>
              </a:lnSpc>
              <a:spcBef>
                <a:spcPts val="0"/>
              </a:spcBef>
              <a:spcAft>
                <a:spcPts val="600"/>
              </a:spcAft>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array([ 0.        , -0.54402111,  0.91294525, -0.98803162,  0.74511316,</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ts val="0"/>
              </a:spcBef>
              <a:spcAft>
                <a:spcPts val="600"/>
              </a:spcAft>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-0.26237485, -0.30481062,  0.77389068, -0.99388865,  0.89399666])</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ts val="0"/>
              </a:spcBef>
              <a:spcAft>
                <a:spcPts val="600"/>
              </a:spcAft>
              <a:buFont typeface="Wingdings" panose="05000000000000000000" charset="0"/>
              <a:buNone/>
            </a:pPr>
            <a:r>
              <a:rPr lang="en-US" altLang="x-none" sz="2000" kern="1200" baseline="0" dirty="0">
                <a:latin typeface="Consolas" panose="020B0609020204030204" charset="0"/>
                <a:ea typeface="+mn-ea"/>
                <a:cs typeface="+mn-cs"/>
              </a:rPr>
              <a:t>&gt;&gt;&gt; b = np.array(([1, 2, 3], [4, 5, 6], [7, 8, 9]))</a:t>
            </a:r>
            <a:endParaRPr lang="en-US" altLang="x-none" sz="2000" kern="1200" baseline="0" dirty="0">
              <a:latin typeface="Consolas" panose="020B0609020204030204" charset="0"/>
              <a:ea typeface="+mn-ea"/>
              <a:cs typeface="+mn-cs"/>
            </a:endParaRPr>
          </a:p>
          <a:p>
            <a:pPr defTabSz="914400" fontAlgn="auto">
              <a:lnSpc>
                <a:spcPct val="100000"/>
              </a:lnSpc>
              <a:spcBef>
                <a:spcPts val="0"/>
              </a:spcBef>
              <a:spcAft>
                <a:spcPts val="600"/>
              </a:spcAft>
              <a:buFont typeface="Wingdings" panose="05000000000000000000" charset="0"/>
              <a:buNone/>
            </a:pPr>
            <a:r>
              <a:rPr lang="en-US" altLang="x-none" sz="2000" kern="1200" baseline="0" dirty="0">
                <a:latin typeface="Consolas" panose="020B0609020204030204" charset="0"/>
                <a:ea typeface="+mn-ea"/>
                <a:cs typeface="+mn-cs"/>
              </a:rPr>
              <a:t>&gt;&gt;&gt; np.cos(b)                             # 二维数组中所有元素求余弦值</a:t>
            </a:r>
            <a:endParaRPr lang="en-US" altLang="x-none" sz="2000" kern="1200" baseline="0" dirty="0">
              <a:latin typeface="Consolas" panose="020B0609020204030204" charset="0"/>
              <a:ea typeface="+mn-ea"/>
              <a:cs typeface="+mn-cs"/>
            </a:endParaRPr>
          </a:p>
          <a:p>
            <a:pPr defTabSz="914400" fontAlgn="auto">
              <a:lnSpc>
                <a:spcPct val="100000"/>
              </a:lnSpc>
              <a:spcBef>
                <a:spcPts val="0"/>
              </a:spcBef>
              <a:spcAft>
                <a:spcPts val="600"/>
              </a:spcAft>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array([[ 0.54030231, -0.41614684, -0.9899925 ],</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ts val="0"/>
              </a:spcBef>
              <a:spcAft>
                <a:spcPts val="600"/>
              </a:spcAft>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[-0.65364362,  0.28366219,  0.96017029],</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ts val="0"/>
              </a:spcBef>
              <a:spcAft>
                <a:spcPts val="600"/>
              </a:spcAft>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[ 0.75390225, -0.14550003, -0.91113026]])</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ts val="0"/>
              </a:spcBef>
              <a:spcAft>
                <a:spcPts val="600"/>
              </a:spcAft>
              <a:buFont typeface="Wingdings" panose="05000000000000000000" charset="0"/>
              <a:buNone/>
            </a:pPr>
            <a:r>
              <a:rPr lang="en-US" altLang="x-none" sz="2000" kern="1200" baseline="0" dirty="0">
                <a:latin typeface="Consolas" panose="020B0609020204030204" charset="0"/>
                <a:ea typeface="+mn-ea"/>
                <a:cs typeface="+mn-cs"/>
              </a:rPr>
              <a:t>&gt;&gt;&gt; np.round(_)                           # 四舍五入</a:t>
            </a:r>
            <a:endParaRPr lang="en-US" altLang="x-none" sz="2000" kern="1200" baseline="0" dirty="0">
              <a:latin typeface="Consolas" panose="020B0609020204030204" charset="0"/>
              <a:ea typeface="+mn-ea"/>
              <a:cs typeface="+mn-cs"/>
            </a:endParaRPr>
          </a:p>
          <a:p>
            <a:pPr defTabSz="914400" fontAlgn="auto">
              <a:lnSpc>
                <a:spcPct val="100000"/>
              </a:lnSpc>
              <a:spcBef>
                <a:spcPts val="0"/>
              </a:spcBef>
              <a:spcAft>
                <a:spcPts val="600"/>
              </a:spcAft>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array([[ 1., -0., -1.],</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ts val="0"/>
              </a:spcBef>
              <a:spcAft>
                <a:spcPts val="600"/>
              </a:spcAft>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[-1.,  0.,  1.],</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ts val="0"/>
              </a:spcBef>
              <a:spcAft>
                <a:spcPts val="600"/>
              </a:spcAft>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[ 1., -0., -1.]])</a:t>
            </a:r>
            <a:endParaRPr lang="en-US" altLang="x-none" sz="2000" kern="1200" baseline="0" dirty="0">
              <a:solidFill>
                <a:srgbClr val="00B0F0"/>
              </a:solidFill>
              <a:latin typeface="Consolas" panose="020B0609020204030204" charset="0"/>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
        <p:nvSpPr>
          <p:cNvPr id="35842" name="内容占位符 2"/>
          <p:cNvSpPr>
            <a:spLocks noGrp="1"/>
          </p:cNvSpPr>
          <p:nvPr>
            <p:ph idx="1"/>
          </p:nvPr>
        </p:nvSpPr>
        <p:spPr/>
        <p:txBody>
          <a:bodyPr anchor="t"/>
          <a:p>
            <a:pPr marL="0" indent="0" defTabSz="914400" fontAlgn="base">
              <a:lnSpc>
                <a:spcPct val="100000"/>
              </a:lnSpc>
              <a:spcBef>
                <a:spcPts val="0"/>
              </a:spcBef>
              <a:buFont typeface="Wingdings" panose="05000000000000000000" charset="0"/>
              <a:buNone/>
            </a:pPr>
            <a:r>
              <a:rPr lang="en-US" altLang="x-none" sz="2000" strike="noStrike" kern="1200" baseline="0" noProof="1" dirty="0">
                <a:latin typeface="Consolas" panose="020B0609020204030204" charset="0"/>
                <a:ea typeface="+mn-ea"/>
                <a:cs typeface="+mn-cs"/>
              </a:rPr>
              <a:t>&gt;&gt;&gt; x = np.random.rand(10) * 10            # 包含10个随机数的数组</a:t>
            </a:r>
            <a:endParaRPr lang="en-US" altLang="x-none" sz="2000" strike="noStrike" kern="1200" baseline="0" noProof="1" dirty="0">
              <a:latin typeface="Consolas" panose="020B0609020204030204" charset="0"/>
              <a:ea typeface="+mn-ea"/>
              <a:cs typeface="+mn-cs"/>
            </a:endParaRPr>
          </a:p>
          <a:p>
            <a:pPr marL="0" indent="0" defTabSz="914400" fontAlgn="base">
              <a:lnSpc>
                <a:spcPct val="100000"/>
              </a:lnSpc>
              <a:spcBef>
                <a:spcPts val="0"/>
              </a:spcBef>
              <a:buFont typeface="Wingdings" panose="05000000000000000000" charset="0"/>
              <a:buNone/>
            </a:pPr>
            <a:r>
              <a:rPr lang="en-US" altLang="x-none" sz="2000" strike="noStrike" kern="1200" baseline="0" noProof="1" dirty="0">
                <a:latin typeface="Consolas" panose="020B0609020204030204" charset="0"/>
                <a:ea typeface="+mn-ea"/>
                <a:cs typeface="+mn-cs"/>
              </a:rPr>
              <a:t>&gt;&gt;&gt; x</a:t>
            </a:r>
            <a:endParaRPr lang="en-US" altLang="x-none" sz="2000" strike="noStrike" kern="1200" baseline="0" noProof="1" dirty="0">
              <a:latin typeface="Consolas" panose="020B0609020204030204" charset="0"/>
              <a:ea typeface="+mn-ea"/>
              <a:cs typeface="+mn-cs"/>
            </a:endParaRPr>
          </a:p>
          <a:p>
            <a:pPr marL="0" indent="0" defTabSz="914400" fontAlgn="base">
              <a:lnSpc>
                <a:spcPct val="100000"/>
              </a:lnSpc>
              <a:spcBef>
                <a:spcPts val="0"/>
              </a:spcBef>
              <a:buFont typeface="Wingdings" panose="05000000000000000000" charset="0"/>
              <a:buNone/>
            </a:pPr>
            <a:r>
              <a:rPr lang="en-US" altLang="x-none" sz="2000" strike="noStrike" kern="1200" baseline="0" noProof="1" dirty="0">
                <a:solidFill>
                  <a:srgbClr val="00B0F0"/>
                </a:solidFill>
                <a:latin typeface="Consolas" panose="020B0609020204030204" charset="0"/>
                <a:ea typeface="+mn-ea"/>
                <a:cs typeface="+mn-cs"/>
              </a:rPr>
              <a:t>array([ 2.16124573,  2.58272611,  6.18827437,  5.21282916,  4.06596404,</a:t>
            </a:r>
            <a:endParaRPr lang="en-US" altLang="x-none" sz="2000" strike="noStrike" kern="1200" baseline="0" noProof="1" dirty="0">
              <a:solidFill>
                <a:srgbClr val="00B0F0"/>
              </a:solidFill>
              <a:latin typeface="Consolas" panose="020B0609020204030204" charset="0"/>
              <a:ea typeface="+mn-ea"/>
              <a:cs typeface="+mn-cs"/>
            </a:endParaRPr>
          </a:p>
          <a:p>
            <a:pPr marL="0" indent="0" defTabSz="914400" fontAlgn="base">
              <a:lnSpc>
                <a:spcPct val="100000"/>
              </a:lnSpc>
              <a:spcBef>
                <a:spcPts val="0"/>
              </a:spcBef>
              <a:buFont typeface="Wingdings" panose="05000000000000000000" charset="0"/>
              <a:buNone/>
            </a:pPr>
            <a:r>
              <a:rPr lang="en-US" altLang="x-none" sz="2000" strike="noStrike" kern="1200" baseline="0" noProof="1" dirty="0">
                <a:solidFill>
                  <a:srgbClr val="00B0F0"/>
                </a:solidFill>
                <a:latin typeface="Consolas" panose="020B0609020204030204" charset="0"/>
                <a:ea typeface="+mn-ea"/>
                <a:cs typeface="+mn-cs"/>
              </a:rPr>
              <a:t>        3.34858432,  5.60654631,  9.49699461,  1.68564166,  2.9930861 ])</a:t>
            </a:r>
            <a:endParaRPr lang="en-US" altLang="x-none" sz="2000" strike="noStrike" kern="1200" baseline="0" noProof="1" dirty="0">
              <a:solidFill>
                <a:srgbClr val="00B0F0"/>
              </a:solidFill>
              <a:latin typeface="Consolas" panose="020B0609020204030204" charset="0"/>
              <a:ea typeface="+mn-ea"/>
              <a:cs typeface="+mn-cs"/>
            </a:endParaRPr>
          </a:p>
          <a:p>
            <a:pPr marL="0" indent="0" defTabSz="914400" fontAlgn="base">
              <a:lnSpc>
                <a:spcPct val="100000"/>
              </a:lnSpc>
              <a:spcBef>
                <a:spcPts val="0"/>
              </a:spcBef>
              <a:buFont typeface="Wingdings" panose="05000000000000000000" charset="0"/>
              <a:buNone/>
            </a:pPr>
            <a:r>
              <a:rPr lang="en-US" altLang="x-none" sz="2000" strike="noStrike" kern="1200" baseline="0" noProof="1" dirty="0">
                <a:latin typeface="Consolas" panose="020B0609020204030204" charset="0"/>
                <a:ea typeface="+mn-ea"/>
                <a:cs typeface="+mn-cs"/>
              </a:rPr>
              <a:t>&gt;&gt;&gt; np.floor(x)                            # 所有元素向下取整</a:t>
            </a:r>
            <a:endParaRPr lang="en-US" altLang="x-none" sz="2000" strike="noStrike" kern="1200" baseline="0" noProof="1" dirty="0">
              <a:latin typeface="Consolas" panose="020B0609020204030204" charset="0"/>
              <a:ea typeface="+mn-ea"/>
              <a:cs typeface="+mn-cs"/>
            </a:endParaRPr>
          </a:p>
          <a:p>
            <a:pPr marL="0" indent="0" defTabSz="914400" fontAlgn="base">
              <a:lnSpc>
                <a:spcPct val="100000"/>
              </a:lnSpc>
              <a:spcBef>
                <a:spcPts val="0"/>
              </a:spcBef>
              <a:buFont typeface="Wingdings" panose="05000000000000000000" charset="0"/>
              <a:buNone/>
            </a:pPr>
            <a:r>
              <a:rPr lang="en-US" altLang="x-none" sz="2000" strike="noStrike" kern="1200" baseline="0" noProof="1" dirty="0">
                <a:solidFill>
                  <a:srgbClr val="00B0F0"/>
                </a:solidFill>
                <a:latin typeface="Consolas" panose="020B0609020204030204" charset="0"/>
                <a:ea typeface="+mn-ea"/>
                <a:cs typeface="+mn-cs"/>
              </a:rPr>
              <a:t>array([ 2.,  2.,  6.,  5.,  4.,  3.,  5.,  9.,  1.,  2.])</a:t>
            </a:r>
            <a:endParaRPr lang="en-US" altLang="x-none" sz="2000" strike="noStrike" kern="1200" baseline="0" noProof="1" dirty="0">
              <a:solidFill>
                <a:srgbClr val="00B0F0"/>
              </a:solidFill>
              <a:latin typeface="Consolas" panose="020B0609020204030204" charset="0"/>
              <a:ea typeface="+mn-ea"/>
              <a:cs typeface="+mn-cs"/>
            </a:endParaRPr>
          </a:p>
          <a:p>
            <a:pPr marL="0" indent="0" defTabSz="914400" fontAlgn="base">
              <a:lnSpc>
                <a:spcPct val="100000"/>
              </a:lnSpc>
              <a:spcBef>
                <a:spcPts val="0"/>
              </a:spcBef>
              <a:buFont typeface="Wingdings" panose="05000000000000000000" charset="0"/>
              <a:buNone/>
            </a:pPr>
            <a:r>
              <a:rPr lang="en-US" altLang="x-none" sz="2000" strike="noStrike" kern="1200" baseline="0" noProof="1" dirty="0">
                <a:latin typeface="Consolas" panose="020B0609020204030204" charset="0"/>
                <a:ea typeface="+mn-ea"/>
                <a:cs typeface="+mn-cs"/>
              </a:rPr>
              <a:t>&gt;&gt;&gt; np.ceil(x)                             # 所有元素向上取整</a:t>
            </a:r>
            <a:endParaRPr lang="en-US" altLang="x-none" sz="2000" strike="noStrike" kern="1200" baseline="0" noProof="1" dirty="0">
              <a:latin typeface="Consolas" panose="020B0609020204030204" charset="0"/>
              <a:ea typeface="+mn-ea"/>
              <a:cs typeface="+mn-cs"/>
            </a:endParaRPr>
          </a:p>
          <a:p>
            <a:pPr marL="0" indent="0" defTabSz="914400" fontAlgn="base">
              <a:lnSpc>
                <a:spcPct val="100000"/>
              </a:lnSpc>
              <a:spcBef>
                <a:spcPts val="0"/>
              </a:spcBef>
              <a:buFont typeface="Wingdings" panose="05000000000000000000" charset="0"/>
              <a:buNone/>
            </a:pPr>
            <a:r>
              <a:rPr lang="en-US" altLang="x-none" sz="2000" strike="noStrike" kern="1200" baseline="0" noProof="1" dirty="0">
                <a:solidFill>
                  <a:srgbClr val="00B0F0"/>
                </a:solidFill>
                <a:latin typeface="Consolas" panose="020B0609020204030204" charset="0"/>
                <a:ea typeface="+mn-ea"/>
                <a:cs typeface="+mn-cs"/>
              </a:rPr>
              <a:t>array([  3.,   3.,   7.,   6.,   5.,   4.,   6.,  10.,   2.,   3.])</a:t>
            </a:r>
            <a:endParaRPr lang="en-US" altLang="x-none" sz="2000" strike="noStrike" kern="1200" baseline="0" noProof="1" dirty="0">
              <a:solidFill>
                <a:srgbClr val="00B0F0"/>
              </a:solidFill>
              <a:latin typeface="Consolas" panose="020B0609020204030204" charset="0"/>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内容占位符 2"/>
          <p:cNvSpPr>
            <a:spLocks noGrp="1"/>
          </p:cNvSpPr>
          <p:nvPr>
            <p:ph idx="1"/>
          </p:nvPr>
        </p:nvSpPr>
        <p:spPr/>
        <p:txBody>
          <a:bodyPr anchor="t"/>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 = np.linspace(0, 3.14, 10)</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array([ 0.        ,  0.34888889,  0.69777778,  1.04666667,  1.39555556,</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1.74444444,  2.09333333,  2.44222222,  2.79111111,  3.14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y = np.cos(x)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余弦</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y</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array([ 1.        ,  0.93975313,  0.76627189,  0.50045969,  0.17434523,</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-0.17277674, -0.4990802 , -0.76524761, -0.93920748, -0.99999873])</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np.arccos(y)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反余弦</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array([ 0.        ,  0.34888889,  0.69777778,  1.04666667,  1.39555556,</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1.74444444,  2.09333333,  2.44222222,  2.79111111,  3.14      ])</a:t>
            </a:r>
            <a:endParaRPr lang="zh-CN" altLang="en-US" sz="2000" kern="1200" baseline="0">
              <a:solidFill>
                <a:srgbClr val="00B0F0"/>
              </a:solidFill>
              <a:latin typeface="Consolas" panose="020B0609020204030204" charset="0"/>
              <a:ea typeface="+mn-ea"/>
              <a:cs typeface="+mn-cs"/>
            </a:endParaRPr>
          </a:p>
        </p:txBody>
      </p:sp>
      <p:sp>
        <p:nvSpPr>
          <p:cNvPr id="4096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内容占位符 2"/>
          <p:cNvSpPr>
            <a:spLocks noGrp="1"/>
          </p:cNvSpPr>
          <p:nvPr>
            <p:ph idx="1"/>
          </p:nvPr>
        </p:nvSpPr>
        <p:spPr/>
        <p:txBody>
          <a:bodyPr anchor="t"/>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np.absolute(-3)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绝对值或模</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np.absolute(3+4j)</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5.0</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np.ceil(np.array([1, 2, 3.1]))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向上取整</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array([ 1.,  2.,  4.])</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np.isnan(np.NAN)</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True</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np.log2(8)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对数</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3.0</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np.log10([100, 1000, 10000])</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array([ 2.,  3.,  4.])</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latin typeface="Consolas" panose="020B0609020204030204" charset="0"/>
                <a:sym typeface="+mn-ea"/>
              </a:rPr>
              <a:t>&gt;&gt;&gt; np.sqrt(range(10))             </a:t>
            </a:r>
            <a:r>
              <a:rPr lang="en-US" altLang="zh-CN" sz="2000">
                <a:latin typeface="Consolas" panose="020B0609020204030204" charset="0"/>
                <a:sym typeface="+mn-ea"/>
              </a:rPr>
              <a:t># </a:t>
            </a:r>
            <a:r>
              <a:rPr lang="zh-CN" altLang="en-US" sz="2000">
                <a:latin typeface="Consolas" panose="020B0609020204030204" charset="0"/>
                <a:sym typeface="+mn-ea"/>
              </a:rPr>
              <a:t>平方根</a:t>
            </a:r>
            <a:endParaRPr lang="zh-CN" altLang="en-US" sz="2000" kern="1200" baseline="0">
              <a:solidFill>
                <a:srgbClr val="00B0F0"/>
              </a:solidFill>
              <a:latin typeface="Consolas" panose="020B0609020204030204" charset="0"/>
              <a:ea typeface="+mn-ea"/>
              <a:cs typeface="+mn-cs"/>
              <a:sym typeface="+mn-ea"/>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array([ 0.        ,  1.        ,  1.41421356,  1.73205081,  2.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        2.23606798,  2.44948974,  2.64575131,  2.82842712,  3.    ])</a:t>
            </a:r>
            <a:endParaRPr lang="zh-CN" altLang="en-US" sz="2000" kern="1200" baseline="0">
              <a:solidFill>
                <a:srgbClr val="00B0F0"/>
              </a:solidFill>
              <a:latin typeface="Consolas" panose="020B0609020204030204" charset="0"/>
              <a:ea typeface="+mn-ea"/>
              <a:cs typeface="+mn-cs"/>
            </a:endParaRPr>
          </a:p>
        </p:txBody>
      </p:sp>
      <p:sp>
        <p:nvSpPr>
          <p:cNvPr id="4198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1843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dirty="0">
              <a:latin typeface="+mj-lt"/>
              <a:ea typeface="+mj-ea"/>
              <a:cs typeface="+mj-cs"/>
            </a:endParaRPr>
          </a:p>
        </p:txBody>
      </p:sp>
      <p:sp>
        <p:nvSpPr>
          <p:cNvPr id="45058" name="文本占位符 18434"/>
          <p:cNvSpPr>
            <a:spLocks noGrp="1"/>
          </p:cNvSpPr>
          <p:nvPr>
            <p:ph idx="1"/>
          </p:nvPr>
        </p:nvSpPr>
        <p:spPr>
          <a:xfrm>
            <a:off x="838200" y="1321435"/>
            <a:ext cx="10515600" cy="5292725"/>
          </a:xfrm>
        </p:spPr>
        <p:txBody>
          <a:bodyPr anchor="t">
            <a:normAutofit lnSpcReduction="20000"/>
          </a:bodyPr>
          <a:p>
            <a:pPr defTabSz="914400">
              <a:lnSpc>
                <a:spcPct val="80000"/>
              </a:lnSpc>
              <a:spcBef>
                <a:spcPct val="0"/>
              </a:spcBef>
              <a:buFont typeface="Arial" panose="020B0604020202020204" pitchFamily="34" charset="0"/>
              <a:buChar char="•"/>
            </a:pPr>
            <a:r>
              <a:rPr lang="zh-CN" altLang="en-US" sz="2400" kern="1200" baseline="0" dirty="0">
                <a:latin typeface="+mn-lt"/>
                <a:ea typeface="+mn-ea"/>
                <a:cs typeface="+mn-cs"/>
              </a:rPr>
              <a:t>改变数组大小</a:t>
            </a:r>
            <a:endParaRPr lang="zh-CN" altLang="en-US" sz="2400" kern="1200" baseline="0" dirty="0">
              <a:latin typeface="+mn-lt"/>
              <a:ea typeface="+mn-ea"/>
              <a:cs typeface="+mn-cs"/>
            </a:endParaRPr>
          </a:p>
          <a:p>
            <a:pPr defTabSz="914400" fontAlgn="auto">
              <a:lnSpc>
                <a:spcPct val="100000"/>
              </a:lnSpc>
              <a:spcBef>
                <a:spcPct val="0"/>
              </a:spcBef>
              <a:buFont typeface="Wingdings" panose="05000000000000000000" charset="0"/>
              <a:buNone/>
            </a:pPr>
            <a:endParaRPr lang="en-US" altLang="x-none"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a = np.arange(1, 11, 1)</a:t>
            </a:r>
            <a:endParaRPr lang="en-US" altLang="x-none"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a</a:t>
            </a:r>
            <a:endParaRPr lang="en-US" altLang="x-none"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array([1, 2, 3, 4, 5, 6, 7, 8, 9, 10])</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a.shape = 2, 5                         # 改为2行5列</a:t>
            </a:r>
            <a:endParaRPr lang="en-US" altLang="x-none"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a</a:t>
            </a:r>
            <a:endParaRPr lang="en-US" altLang="x-none"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array([[ 1,  2,  3,  4,  5],</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[ 6,  7,  8,  9, 10]])</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a.shape = 5, -1                        # -1表示自动计算</a:t>
            </a:r>
            <a:r>
              <a:rPr lang="zh-CN" altLang="en-US" sz="2000" kern="1200" baseline="0" dirty="0">
                <a:latin typeface="Consolas" panose="020B0609020204030204" charset="0"/>
                <a:ea typeface="+mn-ea"/>
                <a:cs typeface="+mn-cs"/>
              </a:rPr>
              <a:t>，原地修改</a:t>
            </a:r>
            <a:endParaRPr lang="zh-CN" altLang="en-US"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a</a:t>
            </a:r>
            <a:endParaRPr lang="en-US" altLang="x-none"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array([[ 1,  2],</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[ 3,  4],</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[ 5,  6],</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[ 7,  8],</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[ 9, 10]])</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b = a.reshape(2,5)                     # reshape()方法返回新数组</a:t>
            </a:r>
            <a:endParaRPr lang="en-US" altLang="x-none"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b</a:t>
            </a:r>
            <a:endParaRPr lang="en-US" altLang="x-none"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array([[ 1,  2,  3,  4,  5],</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[ 6,  7,  8,  9, 10]])</a:t>
            </a:r>
            <a:endParaRPr lang="en-US" altLang="x-none" sz="2000" kern="1200" baseline="0" dirty="0">
              <a:solidFill>
                <a:srgbClr val="00B0F0"/>
              </a:solidFill>
              <a:latin typeface="Consolas" panose="020B0609020204030204" charset="0"/>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19457"/>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dirty="0">
              <a:latin typeface="+mj-lt"/>
              <a:ea typeface="+mj-ea"/>
              <a:cs typeface="+mj-cs"/>
            </a:endParaRPr>
          </a:p>
        </p:txBody>
      </p:sp>
      <p:sp>
        <p:nvSpPr>
          <p:cNvPr id="47106" name="文本占位符 19458"/>
          <p:cNvSpPr>
            <a:spLocks noGrp="1"/>
          </p:cNvSpPr>
          <p:nvPr>
            <p:ph idx="1"/>
          </p:nvPr>
        </p:nvSpPr>
        <p:spPr/>
        <p:txBody>
          <a:bodyPr anchor="t"/>
          <a:p>
            <a:pPr defTabSz="914400">
              <a:lnSpc>
                <a:spcPct val="80000"/>
              </a:lnSpc>
              <a:buFont typeface="Arial" panose="020B0604020202020204" pitchFamily="34" charset="0"/>
              <a:buChar char="•"/>
            </a:pPr>
            <a:r>
              <a:rPr lang="zh-CN" altLang="en-US" sz="2400" kern="1200" baseline="0" dirty="0">
                <a:latin typeface="+mn-lt"/>
                <a:ea typeface="+mn-ea"/>
                <a:cs typeface="+mn-cs"/>
              </a:rPr>
              <a:t>切片操作</a:t>
            </a:r>
            <a:endParaRPr lang="zh-CN" altLang="en-US" sz="2400" kern="1200" baseline="0" dirty="0">
              <a:latin typeface="+mn-lt"/>
              <a:ea typeface="+mn-ea"/>
              <a:cs typeface="+mn-cs"/>
            </a:endParaRPr>
          </a:p>
          <a:p>
            <a:pPr defTabSz="914400">
              <a:spcBef>
                <a:spcPts val="600"/>
              </a:spcBef>
              <a:buFont typeface="Wingdings" panose="05000000000000000000" charset="0"/>
              <a:buNone/>
            </a:pPr>
            <a:endParaRPr lang="en-US" altLang="x-none" sz="1800" kern="1200" baseline="0" dirty="0">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a = np.arange(10)</a:t>
            </a:r>
            <a:endParaRPr lang="en-US" altLang="x-none" sz="2000" kern="1200" baseline="0" dirty="0">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a</a:t>
            </a:r>
            <a:endParaRPr lang="en-US" altLang="x-none" sz="2000" kern="1200" baseline="0" dirty="0">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array([0, 1, 2, 3, 4, 5, 6, 7, 8, 9])</a:t>
            </a:r>
            <a:endParaRPr lang="en-US" altLang="x-none" sz="2000" kern="1200" baseline="0" dirty="0">
              <a:solidFill>
                <a:srgbClr val="00B0F0"/>
              </a:solidFill>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a[::-1]                           # 反向切片</a:t>
            </a:r>
            <a:endParaRPr lang="en-US" altLang="x-none" sz="2000" kern="1200" baseline="0" dirty="0">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array([9, 8, 7, 6, 5, 4, 3, 2, 1, 0])</a:t>
            </a:r>
            <a:endParaRPr lang="en-US" altLang="x-none" sz="2000" kern="1200" baseline="0" dirty="0">
              <a:solidFill>
                <a:srgbClr val="00B0F0"/>
              </a:solidFill>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a[::2]                            # 隔一个取一个元素</a:t>
            </a:r>
            <a:endParaRPr lang="en-US" altLang="x-none" sz="2000" kern="1200" baseline="0" dirty="0">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array([0, 2, 4, 6, 8])</a:t>
            </a:r>
            <a:endParaRPr lang="en-US" altLang="x-none" sz="2000" kern="1200" baseline="0" dirty="0">
              <a:solidFill>
                <a:srgbClr val="00B0F0"/>
              </a:solidFill>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a[:5]                             # 前5个元素</a:t>
            </a:r>
            <a:endParaRPr lang="en-US" altLang="x-none" sz="2000" kern="1200" baseline="0" dirty="0">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array([0, 1, 2, 3, 4])</a:t>
            </a:r>
            <a:endParaRPr lang="en-US" altLang="x-none" sz="2000" kern="1200" baseline="0" dirty="0">
              <a:solidFill>
                <a:srgbClr val="00B0F0"/>
              </a:solidFill>
              <a:latin typeface="Consolas" panose="020B0609020204030204" charset="0"/>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2048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dirty="0">
              <a:latin typeface="+mj-lt"/>
              <a:ea typeface="+mj-ea"/>
              <a:cs typeface="+mj-cs"/>
            </a:endParaRPr>
          </a:p>
        </p:txBody>
      </p:sp>
      <p:sp>
        <p:nvSpPr>
          <p:cNvPr id="48130" name="文本占位符 20482"/>
          <p:cNvSpPr>
            <a:spLocks noGrp="1"/>
          </p:cNvSpPr>
          <p:nvPr>
            <p:ph idx="1"/>
          </p:nvPr>
        </p:nvSpPr>
        <p:spPr/>
        <p:txBody>
          <a:bodyPr anchor="t"/>
          <a:p>
            <a:pPr marL="0" indent="0"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c = np.arange(25)     # 创建数组</a:t>
            </a:r>
            <a:endParaRPr lang="en-US" altLang="x-none" sz="2000" kern="1200" baseline="0" dirty="0">
              <a:latin typeface="Consolas" panose="020B0609020204030204" charset="0"/>
              <a:ea typeface="+mn-ea"/>
              <a:cs typeface="+mn-cs"/>
            </a:endParaRPr>
          </a:p>
          <a:p>
            <a:pPr marL="0" indent="0"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c.shape = 5,5         # 修改数组大小</a:t>
            </a:r>
            <a:endParaRPr lang="en-US" altLang="x-none" sz="2000" kern="1200" baseline="0" dirty="0">
              <a:latin typeface="Consolas" panose="020B0609020204030204" charset="0"/>
              <a:ea typeface="+mn-ea"/>
              <a:cs typeface="+mn-cs"/>
            </a:endParaRPr>
          </a:p>
          <a:p>
            <a:pPr marL="0" indent="0"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c</a:t>
            </a:r>
            <a:endParaRPr lang="en-US" altLang="x-none" sz="2000" kern="1200" baseline="0" dirty="0">
              <a:latin typeface="Consolas" panose="020B0609020204030204" charset="0"/>
              <a:ea typeface="+mn-ea"/>
              <a:cs typeface="+mn-cs"/>
            </a:endParaRPr>
          </a:p>
          <a:p>
            <a:pPr marL="0" indent="0"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array([[ 0,  1,  2,  3,  4],</a:t>
            </a:r>
            <a:endParaRPr lang="en-US" altLang="x-none" sz="2000" kern="1200" baseline="0" dirty="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[ 5,  6,  7,  8,  9],</a:t>
            </a:r>
            <a:endParaRPr lang="en-US" altLang="x-none" sz="2000" kern="1200" baseline="0" dirty="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[10, 11, 12, 13, 14],</a:t>
            </a:r>
            <a:endParaRPr lang="en-US" altLang="x-none" sz="2000" kern="1200" baseline="0" dirty="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[15, 16, 17, 18, 19],</a:t>
            </a:r>
            <a:endParaRPr lang="en-US" altLang="x-none" sz="2000" kern="1200" baseline="0" dirty="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[20, 21, 22, 23, 24]])</a:t>
            </a:r>
            <a:endParaRPr lang="en-US" altLang="x-none" sz="2000" kern="1200" baseline="0" dirty="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c[0, 2:5]             # 第0行中下标[2,5)之间的元素值</a:t>
            </a:r>
            <a:endParaRPr lang="en-US" altLang="x-none" sz="2000" kern="1200" baseline="0" dirty="0">
              <a:latin typeface="Consolas" panose="020B0609020204030204" charset="0"/>
              <a:ea typeface="+mn-ea"/>
              <a:cs typeface="+mn-cs"/>
            </a:endParaRPr>
          </a:p>
          <a:p>
            <a:pPr marL="0" indent="0"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array([2, 3, 4])</a:t>
            </a:r>
            <a:endParaRPr lang="en-US" altLang="x-none" sz="2000" kern="1200" baseline="0" dirty="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c[1]                  # 第0行所有元素</a:t>
            </a:r>
            <a:endParaRPr lang="en-US" altLang="x-none" sz="2000" kern="1200" baseline="0" dirty="0">
              <a:latin typeface="Consolas" panose="020B0609020204030204" charset="0"/>
              <a:ea typeface="+mn-ea"/>
              <a:cs typeface="+mn-cs"/>
            </a:endParaRPr>
          </a:p>
          <a:p>
            <a:pPr marL="0" indent="0"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array([5, 6, 7, 8, 9])</a:t>
            </a:r>
            <a:endParaRPr lang="en-US" altLang="x-none" sz="2000" kern="1200" baseline="0" dirty="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c[2:5, 2:5]           # 行下标和列下标都介于[2,5)之间的元素值</a:t>
            </a:r>
            <a:endParaRPr lang="en-US" altLang="x-none" sz="2000" kern="1200" baseline="0" dirty="0">
              <a:latin typeface="Consolas" panose="020B0609020204030204" charset="0"/>
              <a:ea typeface="+mn-ea"/>
              <a:cs typeface="+mn-cs"/>
            </a:endParaRPr>
          </a:p>
          <a:p>
            <a:pPr marL="0" indent="0"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array([[12, 13, 14],</a:t>
            </a:r>
            <a:endParaRPr lang="en-US" altLang="x-none" sz="2000" kern="1200" baseline="0" dirty="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[17, 18, 19],</a:t>
            </a:r>
            <a:endParaRPr lang="en-US" altLang="x-none" sz="2000" kern="1200" baseline="0" dirty="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[22, 23, 24]])</a:t>
            </a:r>
            <a:endParaRPr lang="en-US" altLang="x-none" sz="2000" kern="1200" baseline="0" dirty="0">
              <a:solidFill>
                <a:srgbClr val="00B0F0"/>
              </a:solidFill>
              <a:latin typeface="Consolas" panose="020B0609020204030204" charset="0"/>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21505"/>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dirty="0">
              <a:latin typeface="+mj-lt"/>
              <a:ea typeface="+mj-ea"/>
              <a:cs typeface="+mj-cs"/>
            </a:endParaRPr>
          </a:p>
        </p:txBody>
      </p:sp>
      <p:sp>
        <p:nvSpPr>
          <p:cNvPr id="50178" name="文本占位符 21506"/>
          <p:cNvSpPr>
            <a:spLocks noGrp="1"/>
          </p:cNvSpPr>
          <p:nvPr>
            <p:ph idx="1"/>
          </p:nvPr>
        </p:nvSpPr>
        <p:spPr/>
        <p:txBody>
          <a:bodyPr anchor="t">
            <a:normAutofit lnSpcReduction="10000"/>
          </a:bodyPr>
          <a:p>
            <a:pPr defTabSz="914400">
              <a:buFont typeface="Arial" panose="020B0604020202020204" pitchFamily="34" charset="0"/>
              <a:buChar char="•"/>
            </a:pPr>
            <a:r>
              <a:rPr lang="zh-CN" altLang="en-US" sz="2400" kern="1200" baseline="0" dirty="0">
                <a:latin typeface="+mn-lt"/>
                <a:ea typeface="+mn-ea"/>
                <a:cs typeface="+mn-cs"/>
              </a:rPr>
              <a:t>布尔运算</a:t>
            </a:r>
            <a:endParaRPr lang="zh-CN" altLang="en-US" sz="2400" kern="1200" baseline="0" dirty="0">
              <a:latin typeface="+mn-lt"/>
              <a:ea typeface="+mn-ea"/>
              <a:cs typeface="+mn-cs"/>
            </a:endParaRP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 = np.random.rand(10) # 包含10个随机数的数组</a:t>
            </a:r>
            <a:endParaRPr lang="en-US" altLang="x-none" sz="2000" kern="1200" baseline="0" dirty="0">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a:t>
            </a:r>
            <a:endParaRPr lang="en-US" altLang="x-none" sz="2000" kern="1200" baseline="0" dirty="0">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array([ 0.56707504,  0.07527513,  0.0149213 ,  0.49157657,  0.75404095,</a:t>
            </a:r>
            <a:endParaRPr lang="en-US" altLang="x-none" sz="2000" kern="1200" baseline="0" dirty="0">
              <a:solidFill>
                <a:srgbClr val="00B0F0"/>
              </a:solidFill>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0.40330683,  0.90158037,  0.36465894,  0.37620859,  0.62250594])</a:t>
            </a:r>
            <a:endParaRPr lang="en-US" altLang="x-none" sz="2000" kern="1200" baseline="0" dirty="0">
              <a:solidFill>
                <a:srgbClr val="00B0F0"/>
              </a:solidFill>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 &gt; 0.5               # 比较数组中每个元素值是否大于0.5</a:t>
            </a:r>
            <a:endParaRPr lang="en-US" altLang="x-none" sz="2000" kern="1200" baseline="0" dirty="0">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True, False, False, False,  True, False,  True, False, False,  True], dtype=bool)</a:t>
            </a:r>
            <a:endParaRPr lang="en-US" altLang="x-none" sz="2000" kern="1200" baseline="0" dirty="0">
              <a:solidFill>
                <a:srgbClr val="00B0F0"/>
              </a:solidFill>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x[x&gt;0.5]              # 获取数组中大于0.5的元素</a:t>
            </a:r>
            <a:r>
              <a:rPr lang="zh-CN" altLang="en-US" sz="2000" kern="1200" baseline="0" dirty="0">
                <a:latin typeface="Consolas" panose="020B0609020204030204" charset="0"/>
                <a:ea typeface="+mn-ea"/>
                <a:cs typeface="+mn-cs"/>
              </a:rPr>
              <a:t>，可用于检测和过滤异常值</a:t>
            </a:r>
            <a:endParaRPr lang="zh-CN" altLang="en-US" sz="2000" kern="1200" baseline="0" dirty="0">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array([ 0.56707504,  0.75404095,  0.90158037,  0.62250594])</a:t>
            </a:r>
            <a:endParaRPr lang="en-US" altLang="x-none" sz="2000" kern="1200" baseline="0" dirty="0">
              <a:solidFill>
                <a:srgbClr val="00B0F0"/>
              </a:solidFill>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x &lt; 0.5</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array([False,  True,  True,  True, False,  True, False,  True,  True, False], dtype=bool)</a:t>
            </a:r>
            <a:endParaRPr lang="en-US" altLang="x-none" sz="2000" kern="1200" baseline="0" dirty="0">
              <a:solidFill>
                <a:srgbClr val="00B0F0"/>
              </a:solidFill>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np.all(x&lt;1)           # </a:t>
            </a:r>
            <a:r>
              <a:rPr lang="zh-CN" altLang="en-US" sz="2000" kern="1200" baseline="0" dirty="0">
                <a:latin typeface="Consolas" panose="020B0609020204030204" charset="0"/>
                <a:ea typeface="+mn-ea"/>
                <a:cs typeface="+mn-cs"/>
              </a:rPr>
              <a:t>测试是否全部元素都小于</a:t>
            </a:r>
            <a:r>
              <a:rPr lang="en-US" altLang="zh-CN" sz="2000" kern="1200" baseline="0" dirty="0">
                <a:latin typeface="Consolas" panose="020B0609020204030204" charset="0"/>
                <a:ea typeface="+mn-ea"/>
                <a:cs typeface="+mn-cs"/>
              </a:rPr>
              <a:t>1</a:t>
            </a:r>
            <a:endParaRPr lang="en-US" altLang="zh-CN"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True</a:t>
            </a:r>
            <a:endParaRPr lang="en-US" altLang="x-none" sz="2000" kern="1200" baseline="0" dirty="0">
              <a:solidFill>
                <a:srgbClr val="00B0F0"/>
              </a:solidFill>
              <a:latin typeface="Consolas" panose="020B0609020204030204" charset="0"/>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内容占位符 2"/>
          <p:cNvSpPr>
            <a:spLocks noGrp="1"/>
          </p:cNvSpPr>
          <p:nvPr>
            <p:ph idx="1"/>
          </p:nvPr>
        </p:nvSpPr>
        <p:spPr/>
        <p:txBody>
          <a:bodyPr anchor="t"/>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np.any([1,2,3,4])         # </a:t>
            </a:r>
            <a:r>
              <a:rPr lang="zh-CN" altLang="en-US" sz="2000" kern="1200" baseline="0" dirty="0">
                <a:latin typeface="Consolas" panose="020B0609020204030204" charset="0"/>
                <a:ea typeface="+mn-ea"/>
                <a:cs typeface="+mn-cs"/>
              </a:rPr>
              <a:t>是否存在等价于</a:t>
            </a:r>
            <a:r>
              <a:rPr lang="en-US" altLang="zh-CN" sz="2000" kern="1200" baseline="0" dirty="0">
                <a:latin typeface="Consolas" panose="020B0609020204030204" charset="0"/>
                <a:ea typeface="+mn-ea"/>
                <a:cs typeface="+mn-cs"/>
              </a:rPr>
              <a:t>True</a:t>
            </a:r>
            <a:r>
              <a:rPr lang="zh-CN" altLang="en-US" sz="2000" kern="1200" baseline="0" dirty="0">
                <a:latin typeface="Consolas" panose="020B0609020204030204" charset="0"/>
                <a:ea typeface="+mn-ea"/>
                <a:cs typeface="+mn-cs"/>
              </a:rPr>
              <a:t>的元素</a:t>
            </a:r>
            <a:endParaRPr lang="zh-CN" altLang="en-US"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True</a:t>
            </a:r>
            <a:endParaRPr lang="en-US" altLang="x-none" sz="2000" kern="1200" baseline="0" dirty="0">
              <a:solidFill>
                <a:srgbClr val="00B0F0"/>
              </a:solidFill>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np.any([0])</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False</a:t>
            </a:r>
            <a:endParaRPr lang="en-US" altLang="x-none" sz="2000" kern="1200" baseline="0" dirty="0">
              <a:latin typeface="Consolas" panose="020B0609020204030204" charset="0"/>
              <a:ea typeface="+mn-ea"/>
              <a:cs typeface="+mn-cs"/>
              <a:sym typeface="宋体" panose="02010600030101010101" pitchFamily="2" charset="-122"/>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sym typeface="宋体" panose="02010600030101010101" pitchFamily="2" charset="-122"/>
              </a:rPr>
              <a:t>&gt;&gt;&gt; a = np.array([1, 2, 3])</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sym typeface="宋体" panose="02010600030101010101" pitchFamily="2" charset="-122"/>
              </a:rPr>
              <a:t>&gt;&gt;&gt; b = np.array([3, 2, 1])</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sym typeface="宋体" panose="02010600030101010101" pitchFamily="2" charset="-122"/>
              </a:rPr>
              <a:t>&gt;&gt;&gt; a &gt; b                     # 两个数组中对应位置上的元素比较</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sym typeface="宋体" panose="02010600030101010101" pitchFamily="2" charset="-122"/>
              </a:rPr>
              <a:t>array([False, False,  True], dtype=bool)</a:t>
            </a:r>
            <a:endParaRPr lang="en-US" altLang="x-none" sz="2000" kern="1200" baseline="0" dirty="0">
              <a:solidFill>
                <a:srgbClr val="00B0F0"/>
              </a:solidFill>
              <a:latin typeface="Consolas" panose="020B0609020204030204" charset="0"/>
              <a:ea typeface="+mn-ea"/>
              <a:cs typeface="+mn-cs"/>
              <a:sym typeface="宋体" panose="02010600030101010101" pitchFamily="2" charset="-122"/>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sym typeface="宋体" panose="02010600030101010101" pitchFamily="2" charset="-122"/>
              </a:rPr>
              <a:t>&gt;&gt;&gt; a[a&gt;b]</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sym typeface="宋体" panose="02010600030101010101" pitchFamily="2" charset="-122"/>
              </a:rPr>
              <a:t>array([3])</a:t>
            </a:r>
            <a:endParaRPr lang="en-US" altLang="x-none" sz="2000" kern="1200" baseline="0" dirty="0">
              <a:solidFill>
                <a:srgbClr val="00B0F0"/>
              </a:solidFill>
              <a:latin typeface="Consolas" panose="020B0609020204030204" charset="0"/>
              <a:ea typeface="+mn-ea"/>
              <a:cs typeface="+mn-cs"/>
              <a:sym typeface="宋体" panose="02010600030101010101" pitchFamily="2" charset="-122"/>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sym typeface="宋体" panose="02010600030101010101" pitchFamily="2" charset="-122"/>
              </a:rPr>
              <a:t>&gt;&gt;&gt; a == b</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sym typeface="宋体" panose="02010600030101010101" pitchFamily="2" charset="-122"/>
              </a:rPr>
              <a:t>array([False,  True, False], dtype=bool)</a:t>
            </a:r>
            <a:endParaRPr lang="en-US" altLang="x-none" sz="2000" kern="1200" baseline="0" dirty="0">
              <a:solidFill>
                <a:srgbClr val="00B0F0"/>
              </a:solidFill>
              <a:latin typeface="Consolas" panose="020B0609020204030204" charset="0"/>
              <a:ea typeface="+mn-ea"/>
              <a:cs typeface="+mn-cs"/>
              <a:sym typeface="宋体" panose="02010600030101010101" pitchFamily="2" charset="-122"/>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sym typeface="宋体" panose="02010600030101010101" pitchFamily="2" charset="-122"/>
              </a:rPr>
              <a:t>&gt;&gt;&gt; a[a==b]</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sym typeface="宋体" panose="02010600030101010101" pitchFamily="2" charset="-122"/>
              </a:rPr>
              <a:t>array([2])</a:t>
            </a:r>
            <a:endParaRPr lang="zh-CN" altLang="en-US" sz="2000" kern="1200" baseline="0">
              <a:latin typeface="Consolas" panose="020B0609020204030204" charset="0"/>
              <a:ea typeface="+mn-ea"/>
              <a:cs typeface="+mn-cs"/>
            </a:endParaRPr>
          </a:p>
        </p:txBody>
      </p:sp>
      <p:sp>
        <p:nvSpPr>
          <p:cNvPr id="51202" name="标题 21505"/>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dirty="0">
              <a:latin typeface="+mj-lt"/>
              <a:ea typeface="+mj-ea"/>
              <a:cs typeface="+mj-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22529"/>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dirty="0">
              <a:latin typeface="+mj-lt"/>
              <a:ea typeface="+mj-ea"/>
              <a:cs typeface="+mj-cs"/>
            </a:endParaRPr>
          </a:p>
        </p:txBody>
      </p:sp>
      <p:sp>
        <p:nvSpPr>
          <p:cNvPr id="52226" name="文本占位符 22530"/>
          <p:cNvSpPr>
            <a:spLocks noGrp="1"/>
          </p:cNvSpPr>
          <p:nvPr>
            <p:ph idx="1"/>
          </p:nvPr>
        </p:nvSpPr>
        <p:spPr>
          <a:xfrm>
            <a:off x="856615" y="1280795"/>
            <a:ext cx="10662920" cy="4953000"/>
          </a:xfrm>
        </p:spPr>
        <p:txBody>
          <a:bodyPr anchor="t">
            <a:normAutofit lnSpcReduction="10000"/>
          </a:bodyPr>
          <a:p>
            <a:pPr defTabSz="914400">
              <a:buFont typeface="Arial" panose="020B0604020202020204" pitchFamily="34" charset="0"/>
              <a:buChar char="•"/>
            </a:pPr>
            <a:r>
              <a:rPr lang="zh-CN" altLang="en-US" sz="2400" kern="1200" baseline="0" dirty="0">
                <a:latin typeface="+mn-lt"/>
                <a:ea typeface="+mn-ea"/>
                <a:cs typeface="+mn-cs"/>
              </a:rPr>
              <a:t>取整运算</a:t>
            </a:r>
            <a:endParaRPr lang="zh-CN" altLang="en-US" sz="2400" kern="1200" baseline="0" dirty="0">
              <a:latin typeface="+mn-lt"/>
              <a:ea typeface="+mn-ea"/>
              <a:cs typeface="+mn-cs"/>
            </a:endParaRPr>
          </a:p>
          <a:p>
            <a:pPr defTabSz="914400" fontAlgn="auto">
              <a:lnSpc>
                <a:spcPct val="100000"/>
              </a:lnSpc>
              <a:spcBef>
                <a:spcPts val="0"/>
              </a:spcBef>
              <a:buFont typeface="Wingdings" panose="05000000000000000000" charset="0"/>
              <a:buNone/>
            </a:pPr>
            <a:endParaRPr lang="en-US" altLang="x-none" sz="2000" kern="1200" baseline="0" dirty="0">
              <a:latin typeface="Consolas" panose="020B0609020204030204" charset="0"/>
              <a:ea typeface="+mn-ea"/>
              <a:cs typeface="+mn-cs"/>
            </a:endParaRPr>
          </a:p>
          <a:p>
            <a:pPr defTabSz="914400" fontAlgn="auto">
              <a:lnSpc>
                <a:spcPct val="100000"/>
              </a:lnSpc>
              <a:spcBef>
                <a:spcPts val="300"/>
              </a:spcBef>
              <a:buFont typeface="Wingdings" panose="05000000000000000000" charset="0"/>
              <a:buNone/>
            </a:pPr>
            <a:r>
              <a:rPr lang="en-US" altLang="x-none" sz="2000" kern="1200" baseline="0" dirty="0">
                <a:latin typeface="Consolas" panose="020B0609020204030204" charset="0"/>
                <a:ea typeface="+mn-ea"/>
                <a:cs typeface="+mn-cs"/>
              </a:rPr>
              <a:t>&gt;&gt;&gt; x = np.random.rand(10)*50      # 10</a:t>
            </a:r>
            <a:r>
              <a:rPr lang="zh-CN" altLang="en-US" sz="2000" kern="1200" baseline="0" dirty="0">
                <a:latin typeface="Consolas" panose="020B0609020204030204" charset="0"/>
                <a:ea typeface="+mn-ea"/>
                <a:cs typeface="+mn-cs"/>
              </a:rPr>
              <a:t>个随机数</a:t>
            </a:r>
            <a:endParaRPr lang="zh-CN" altLang="en-US" sz="2000" kern="1200" baseline="0" dirty="0">
              <a:latin typeface="Consolas" panose="020B0609020204030204" charset="0"/>
              <a:ea typeface="+mn-ea"/>
              <a:cs typeface="+mn-cs"/>
            </a:endParaRPr>
          </a:p>
          <a:p>
            <a:pPr defTabSz="914400" fontAlgn="auto">
              <a:lnSpc>
                <a:spcPct val="100000"/>
              </a:lnSpc>
              <a:spcBef>
                <a:spcPts val="300"/>
              </a:spcBef>
              <a:buFont typeface="Wingdings" panose="05000000000000000000" charset="0"/>
              <a:buNone/>
            </a:pPr>
            <a:r>
              <a:rPr lang="en-US" altLang="x-none" sz="2000" kern="1200" baseline="0" dirty="0">
                <a:latin typeface="Consolas" panose="020B0609020204030204" charset="0"/>
                <a:ea typeface="+mn-ea"/>
                <a:cs typeface="+mn-cs"/>
              </a:rPr>
              <a:t>&gt;&gt;&gt; x</a:t>
            </a:r>
            <a:endParaRPr lang="en-US" altLang="x-none" sz="2000" kern="1200" baseline="0" dirty="0">
              <a:latin typeface="Consolas" panose="020B0609020204030204" charset="0"/>
              <a:ea typeface="+mn-ea"/>
              <a:cs typeface="+mn-cs"/>
            </a:endParaRPr>
          </a:p>
          <a:p>
            <a:pPr defTabSz="914400" fontAlgn="auto">
              <a:lnSpc>
                <a:spcPct val="100000"/>
              </a:lnSpc>
              <a:spcBef>
                <a:spcPts val="3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array([ 43.85639765,  30.47354735,  43.68965984,  38.92963767,</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ts val="3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9.20056878,  21.34765863,   4.61037809,  17.99941701,</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ts val="3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19.70232038,  30.05059154])</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ts val="300"/>
              </a:spcBef>
              <a:buFont typeface="Wingdings" panose="05000000000000000000" charset="0"/>
              <a:buNone/>
            </a:pPr>
            <a:r>
              <a:rPr lang="en-US" altLang="x-none" sz="2000" kern="1200" baseline="0" dirty="0">
                <a:latin typeface="Consolas" panose="020B0609020204030204" charset="0"/>
                <a:ea typeface="+mn-ea"/>
                <a:cs typeface="+mn-cs"/>
              </a:rPr>
              <a:t>&gt;&gt;&gt; np.int64(x)                    # </a:t>
            </a:r>
            <a:r>
              <a:rPr lang="zh-CN" altLang="en-US" sz="2000" kern="1200" baseline="0" dirty="0">
                <a:latin typeface="Consolas" panose="020B0609020204030204" charset="0"/>
                <a:ea typeface="+mn-ea"/>
                <a:cs typeface="+mn-cs"/>
              </a:rPr>
              <a:t>取整</a:t>
            </a:r>
            <a:endParaRPr lang="zh-CN" altLang="en-US" sz="2000" kern="1200" baseline="0" dirty="0">
              <a:latin typeface="Consolas" panose="020B0609020204030204" charset="0"/>
              <a:ea typeface="+mn-ea"/>
              <a:cs typeface="+mn-cs"/>
            </a:endParaRPr>
          </a:p>
          <a:p>
            <a:pPr defTabSz="914400" fontAlgn="auto">
              <a:lnSpc>
                <a:spcPct val="100000"/>
              </a:lnSpc>
              <a:spcBef>
                <a:spcPts val="3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array([43, 30, 43, 38,  9, 21,  4, 17, 19, 30], dtype=int64)</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ts val="300"/>
              </a:spcBef>
              <a:buFont typeface="Wingdings" panose="05000000000000000000" charset="0"/>
              <a:buNone/>
            </a:pPr>
            <a:r>
              <a:rPr lang="en-US" altLang="x-none" sz="2000" kern="1200" baseline="0" dirty="0">
                <a:latin typeface="Consolas" panose="020B0609020204030204" charset="0"/>
                <a:ea typeface="+mn-ea"/>
                <a:cs typeface="+mn-cs"/>
              </a:rPr>
              <a:t>&gt;&gt;&gt; np.int32(x)</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ts val="3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array([43, 30, 43, 38,  9, 21,  4, 17, 19, 30])</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ts val="300"/>
              </a:spcBef>
              <a:buFont typeface="Wingdings" panose="05000000000000000000" charset="0"/>
              <a:buNone/>
            </a:pPr>
            <a:r>
              <a:rPr lang="en-US" altLang="x-none" sz="2000" kern="1200" baseline="0" dirty="0">
                <a:latin typeface="Consolas" panose="020B0609020204030204" charset="0"/>
                <a:ea typeface="+mn-ea"/>
                <a:cs typeface="+mn-cs"/>
              </a:rPr>
              <a:t>&gt;&gt;&gt; np.int16(x)</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ts val="3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array([43, 30, 43, 38,  9, 21,  4, 17, 19, 30], dtype=int16)</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ts val="300"/>
              </a:spcBef>
              <a:buFont typeface="Wingdings" panose="05000000000000000000" charset="0"/>
              <a:buNone/>
            </a:pPr>
            <a:r>
              <a:rPr lang="en-US" altLang="x-none" sz="2000" kern="1200" baseline="0" dirty="0">
                <a:latin typeface="Consolas" panose="020B0609020204030204" charset="0"/>
                <a:ea typeface="+mn-ea"/>
                <a:cs typeface="+mn-cs"/>
              </a:rPr>
              <a:t>&gt;&gt;&gt; np.int8(x)</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ts val="3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array([43, 30, 43, 38,  9, 21,  4, 17, 19, 30], dtype=int8)</a:t>
            </a:r>
            <a:endParaRPr lang="en-US" altLang="x-none" sz="2000" kern="1200" baseline="0" dirty="0">
              <a:solidFill>
                <a:srgbClr val="00B0F0"/>
              </a:solidFill>
              <a:latin typeface="Consolas" panose="020B0609020204030204" charset="0"/>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sym typeface="宋体" panose="02010600030101010101" pitchFamily="2" charset="-122"/>
              </a:rPr>
              <a:t>相关标准库和扩展库</a:t>
            </a:r>
            <a:endParaRPr lang="zh-CN" altLang="en-US" kern="1200" baseline="0">
              <a:latin typeface="+mj-lt"/>
              <a:ea typeface="+mj-ea"/>
              <a:cs typeface="+mj-cs"/>
            </a:endParaRPr>
          </a:p>
        </p:txBody>
      </p:sp>
      <p:sp>
        <p:nvSpPr>
          <p:cNvPr id="8194" name="内容占位符 2"/>
          <p:cNvSpPr>
            <a:spLocks noGrp="1"/>
          </p:cNvSpPr>
          <p:nvPr>
            <p:ph idx="1"/>
          </p:nvPr>
        </p:nvSpPr>
        <p:spPr/>
        <p:txBody>
          <a:bodyPr anchor="t"/>
          <a:p>
            <a:pPr defTabSz="914400">
              <a:lnSpc>
                <a:spcPct val="150000"/>
              </a:lnSpc>
              <a:spcBef>
                <a:spcPct val="0"/>
              </a:spcBef>
              <a:buFont typeface="Arial" panose="020B0604020202020204" pitchFamily="34" charset="0"/>
              <a:buChar char="•"/>
            </a:pPr>
            <a:r>
              <a:rPr lang="en-US" altLang="x-none" sz="2400" kern="1200" baseline="0" dirty="0">
                <a:latin typeface="+mn-lt"/>
                <a:ea typeface="+mn-ea"/>
                <a:cs typeface="+mn-cs"/>
                <a:sym typeface="宋体" panose="02010600030101010101" pitchFamily="2" charset="-122"/>
              </a:rPr>
              <a:t>scipy</a:t>
            </a:r>
            <a:r>
              <a:rPr lang="zh-CN" altLang="en-US" sz="2400" kern="1200" baseline="0" dirty="0">
                <a:latin typeface="+mn-lt"/>
                <a:ea typeface="+mn-ea"/>
                <a:cs typeface="+mn-cs"/>
                <a:sym typeface="宋体" panose="02010600030101010101" pitchFamily="2" charset="-122"/>
              </a:rPr>
              <a:t>：</a:t>
            </a:r>
            <a:r>
              <a:rPr lang="en-US" altLang="x-none" sz="2400" kern="1200" baseline="0" dirty="0">
                <a:latin typeface="+mn-lt"/>
                <a:ea typeface="+mn-ea"/>
                <a:cs typeface="+mn-cs"/>
                <a:sym typeface="宋体" panose="02010600030101010101" pitchFamily="2" charset="-122"/>
              </a:rPr>
              <a:t>scipy</a:t>
            </a:r>
            <a:r>
              <a:rPr lang="zh-CN" altLang="en-US" sz="2400" kern="1200" baseline="0" dirty="0">
                <a:latin typeface="+mn-lt"/>
                <a:ea typeface="+mn-ea"/>
                <a:cs typeface="+mn-cs"/>
                <a:sym typeface="宋体" panose="02010600030101010101" pitchFamily="2" charset="-122"/>
              </a:rPr>
              <a:t>依赖于</a:t>
            </a:r>
            <a:r>
              <a:rPr lang="en-US" altLang="x-none" sz="2400" kern="1200" baseline="0" dirty="0">
                <a:latin typeface="+mn-lt"/>
                <a:ea typeface="+mn-ea"/>
                <a:cs typeface="+mn-cs"/>
                <a:sym typeface="宋体" panose="02010600030101010101" pitchFamily="2" charset="-122"/>
              </a:rPr>
              <a:t>numpy</a:t>
            </a:r>
            <a:r>
              <a:rPr lang="zh-CN" altLang="en-US" sz="2400" kern="1200" baseline="0" dirty="0">
                <a:latin typeface="+mn-lt"/>
                <a:ea typeface="+mn-ea"/>
                <a:cs typeface="+mn-cs"/>
                <a:sym typeface="宋体" panose="02010600030101010101" pitchFamily="2" charset="-122"/>
              </a:rPr>
              <a:t>，提供了更多的数学工具，包括矩阵运算、线性方程组求解、积分、优化、插值、信号处理、图像处理、统计等等。</a:t>
            </a:r>
            <a:endParaRPr lang="zh-CN" altLang="en-US" sz="2400" kern="1200" baseline="0">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2355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dirty="0">
              <a:latin typeface="+mj-lt"/>
              <a:ea typeface="+mj-ea"/>
              <a:cs typeface="+mj-cs"/>
            </a:endParaRPr>
          </a:p>
        </p:txBody>
      </p:sp>
      <p:sp>
        <p:nvSpPr>
          <p:cNvPr id="53250" name="文本占位符 23554"/>
          <p:cNvSpPr>
            <a:spLocks noGrp="1"/>
          </p:cNvSpPr>
          <p:nvPr>
            <p:ph idx="1"/>
          </p:nvPr>
        </p:nvSpPr>
        <p:spPr/>
        <p:txBody>
          <a:bodyPr anchor="t">
            <a:normAutofit lnSpcReduction="10000"/>
          </a:bodyPr>
          <a:p>
            <a:pPr defTabSz="914400">
              <a:lnSpc>
                <a:spcPct val="80000"/>
              </a:lnSpc>
              <a:buFont typeface="Arial" panose="020B0604020202020204" pitchFamily="34" charset="0"/>
              <a:buChar char="•"/>
            </a:pPr>
            <a:r>
              <a:rPr lang="zh-CN" altLang="en-US" sz="2400" kern="1200" baseline="0" dirty="0">
                <a:latin typeface="+mn-lt"/>
                <a:ea typeface="+mn-ea"/>
                <a:cs typeface="+mn-cs"/>
              </a:rPr>
              <a:t>广播</a:t>
            </a:r>
            <a:endParaRPr lang="zh-CN" altLang="en-US" sz="2400" kern="1200" baseline="0" dirty="0">
              <a:latin typeface="+mn-lt"/>
              <a:ea typeface="+mn-ea"/>
              <a:cs typeface="+mn-cs"/>
            </a:endParaRPr>
          </a:p>
          <a:p>
            <a:pPr defTabSz="914400">
              <a:lnSpc>
                <a:spcPct val="90000"/>
              </a:lnSpc>
              <a:spcBef>
                <a:spcPct val="0"/>
              </a:spcBef>
              <a:buFont typeface="Wingdings" panose="05000000000000000000" charset="0"/>
              <a:buNone/>
            </a:pPr>
            <a:endParaRPr lang="en-US" altLang="x-none" sz="1800" kern="1200" baseline="0" dirty="0">
              <a:latin typeface="Consolas" panose="020B0609020204030204" charset="0"/>
              <a:ea typeface="+mn-ea"/>
              <a:cs typeface="+mn-cs"/>
            </a:endParaRPr>
          </a:p>
          <a:p>
            <a:pPr defTabSz="914400">
              <a:lnSpc>
                <a:spcPct val="9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a = np.arange(0,60,10).reshape(-1,1)     # 列向量</a:t>
            </a:r>
            <a:endParaRPr lang="en-US" altLang="x-none" sz="2000" kern="1200" baseline="0" dirty="0">
              <a:latin typeface="Consolas" panose="020B0609020204030204" charset="0"/>
              <a:ea typeface="+mn-ea"/>
              <a:cs typeface="+mn-cs"/>
            </a:endParaRPr>
          </a:p>
          <a:p>
            <a:pPr defTabSz="914400">
              <a:lnSpc>
                <a:spcPct val="9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b = np.arange(0,6)                       # 行向量</a:t>
            </a:r>
            <a:endParaRPr lang="en-US" altLang="x-none" sz="2000" kern="1200" baseline="0" dirty="0">
              <a:latin typeface="Consolas" panose="020B0609020204030204" charset="0"/>
              <a:ea typeface="+mn-ea"/>
              <a:cs typeface="+mn-cs"/>
            </a:endParaRPr>
          </a:p>
          <a:p>
            <a:pPr defTabSz="914400">
              <a:lnSpc>
                <a:spcPct val="9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a</a:t>
            </a:r>
            <a:endParaRPr lang="en-US" altLang="x-none" sz="2000" kern="1200" baseline="0" dirty="0">
              <a:latin typeface="Consolas" panose="020B0609020204030204" charset="0"/>
              <a:ea typeface="+mn-ea"/>
              <a:cs typeface="+mn-cs"/>
            </a:endParaRPr>
          </a:p>
          <a:p>
            <a:pPr defTabSz="914400">
              <a:lnSpc>
                <a:spcPct val="9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array([[ 0],</a:t>
            </a:r>
            <a:endParaRPr lang="en-US" altLang="x-none" sz="2000" kern="1200" baseline="0" dirty="0">
              <a:solidFill>
                <a:srgbClr val="00B0F0"/>
              </a:solidFill>
              <a:latin typeface="Consolas" panose="020B0609020204030204" charset="0"/>
              <a:ea typeface="+mn-ea"/>
              <a:cs typeface="+mn-cs"/>
            </a:endParaRPr>
          </a:p>
          <a:p>
            <a:pPr defTabSz="914400">
              <a:lnSpc>
                <a:spcPct val="9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[10],</a:t>
            </a:r>
            <a:endParaRPr lang="en-US" altLang="x-none" sz="2000" kern="1200" baseline="0" dirty="0">
              <a:solidFill>
                <a:srgbClr val="00B0F0"/>
              </a:solidFill>
              <a:latin typeface="Consolas" panose="020B0609020204030204" charset="0"/>
              <a:ea typeface="+mn-ea"/>
              <a:cs typeface="+mn-cs"/>
            </a:endParaRPr>
          </a:p>
          <a:p>
            <a:pPr defTabSz="914400">
              <a:lnSpc>
                <a:spcPct val="9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[20],</a:t>
            </a:r>
            <a:endParaRPr lang="en-US" altLang="x-none" sz="2000" kern="1200" baseline="0" dirty="0">
              <a:solidFill>
                <a:srgbClr val="00B0F0"/>
              </a:solidFill>
              <a:latin typeface="Consolas" panose="020B0609020204030204" charset="0"/>
              <a:ea typeface="+mn-ea"/>
              <a:cs typeface="+mn-cs"/>
            </a:endParaRPr>
          </a:p>
          <a:p>
            <a:pPr defTabSz="914400">
              <a:lnSpc>
                <a:spcPct val="9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[30],</a:t>
            </a:r>
            <a:endParaRPr lang="en-US" altLang="x-none" sz="2000" kern="1200" baseline="0" dirty="0">
              <a:solidFill>
                <a:srgbClr val="00B0F0"/>
              </a:solidFill>
              <a:latin typeface="Consolas" panose="020B0609020204030204" charset="0"/>
              <a:ea typeface="+mn-ea"/>
              <a:cs typeface="+mn-cs"/>
            </a:endParaRPr>
          </a:p>
          <a:p>
            <a:pPr defTabSz="914400">
              <a:lnSpc>
                <a:spcPct val="9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[40],</a:t>
            </a:r>
            <a:endParaRPr lang="en-US" altLang="x-none" sz="2000" kern="1200" baseline="0" dirty="0">
              <a:solidFill>
                <a:srgbClr val="00B0F0"/>
              </a:solidFill>
              <a:latin typeface="Consolas" panose="020B0609020204030204" charset="0"/>
              <a:ea typeface="+mn-ea"/>
              <a:cs typeface="+mn-cs"/>
            </a:endParaRPr>
          </a:p>
          <a:p>
            <a:pPr defTabSz="914400">
              <a:lnSpc>
                <a:spcPct val="9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[50]])</a:t>
            </a:r>
            <a:endParaRPr lang="en-US" altLang="x-none" sz="2000" kern="1200" baseline="0" dirty="0">
              <a:solidFill>
                <a:srgbClr val="00B0F0"/>
              </a:solidFill>
              <a:latin typeface="Consolas" panose="020B0609020204030204" charset="0"/>
              <a:ea typeface="+mn-ea"/>
              <a:cs typeface="+mn-cs"/>
            </a:endParaRPr>
          </a:p>
          <a:p>
            <a:pPr defTabSz="914400">
              <a:lnSpc>
                <a:spcPct val="9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b</a:t>
            </a:r>
            <a:endParaRPr lang="en-US" altLang="x-none" sz="2000" kern="1200" baseline="0" dirty="0">
              <a:latin typeface="Consolas" panose="020B0609020204030204" charset="0"/>
              <a:ea typeface="+mn-ea"/>
              <a:cs typeface="+mn-cs"/>
            </a:endParaRPr>
          </a:p>
          <a:p>
            <a:pPr defTabSz="914400">
              <a:lnSpc>
                <a:spcPct val="9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array([0, 1, 2, 3, 4, 5])</a:t>
            </a:r>
            <a:endParaRPr lang="en-US" altLang="x-none" sz="2000" kern="1200" baseline="0" dirty="0">
              <a:solidFill>
                <a:srgbClr val="00B0F0"/>
              </a:solidFill>
              <a:latin typeface="Consolas" panose="020B0609020204030204" charset="0"/>
              <a:ea typeface="+mn-ea"/>
              <a:cs typeface="+mn-cs"/>
            </a:endParaRPr>
          </a:p>
          <a:p>
            <a:pPr defTabSz="914400">
              <a:lnSpc>
                <a:spcPct val="9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a[0] + b                                 # </a:t>
            </a:r>
            <a:r>
              <a:rPr lang="zh-CN" altLang="en-US" sz="2000" kern="1200" baseline="0" dirty="0">
                <a:latin typeface="Consolas" panose="020B0609020204030204" charset="0"/>
                <a:ea typeface="+mn-ea"/>
                <a:cs typeface="+mn-cs"/>
              </a:rPr>
              <a:t>数组与标量的加法</a:t>
            </a:r>
            <a:endParaRPr lang="zh-CN" altLang="en-US" sz="2000" kern="1200" baseline="0" dirty="0">
              <a:latin typeface="Consolas" panose="020B0609020204030204" charset="0"/>
              <a:ea typeface="+mn-ea"/>
              <a:cs typeface="+mn-cs"/>
            </a:endParaRPr>
          </a:p>
          <a:p>
            <a:pPr defTabSz="914400">
              <a:lnSpc>
                <a:spcPct val="9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array([0, 1, 2, 3, 4, 5])</a:t>
            </a:r>
            <a:endParaRPr lang="en-US" altLang="x-none" sz="2000" kern="1200" baseline="0" dirty="0">
              <a:solidFill>
                <a:srgbClr val="00B0F0"/>
              </a:solidFill>
              <a:latin typeface="Consolas" panose="020B0609020204030204" charset="0"/>
              <a:ea typeface="+mn-ea"/>
              <a:cs typeface="+mn-cs"/>
            </a:endParaRPr>
          </a:p>
          <a:p>
            <a:pPr defTabSz="914400">
              <a:lnSpc>
                <a:spcPct val="9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a[1] + b</a:t>
            </a:r>
            <a:endParaRPr lang="en-US" altLang="x-none" sz="2000" kern="1200" baseline="0" dirty="0">
              <a:latin typeface="Consolas" panose="020B0609020204030204" charset="0"/>
              <a:ea typeface="+mn-ea"/>
              <a:cs typeface="+mn-cs"/>
            </a:endParaRPr>
          </a:p>
          <a:p>
            <a:pPr defTabSz="914400">
              <a:lnSpc>
                <a:spcPct val="9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array([10, 11, 12, 13, 14, 15])</a:t>
            </a:r>
            <a:endParaRPr lang="en-US" altLang="x-none" sz="2000" kern="1200" baseline="0" dirty="0">
              <a:solidFill>
                <a:srgbClr val="00B0F0"/>
              </a:solidFill>
              <a:latin typeface="Consolas" panose="020B0609020204030204" charset="0"/>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Content Placeholder 2"/>
          <p:cNvSpPr>
            <a:spLocks noGrp="1"/>
          </p:cNvSpPr>
          <p:nvPr>
            <p:ph idx="1"/>
          </p:nvPr>
        </p:nvSpPr>
        <p:spPr/>
        <p:txBody>
          <a:bodyPr anchor="t">
            <a:noAutofit/>
          </a:bodyPr>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a + b                                     # 广播</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array([[ 0,  1,  2,  3,  4,  5],</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[10, 11, 12, 13, 14, 15],</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[20, 21, 22, 23, 24, 25],</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[30, 31, 32, 33, 34, 35],</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[40, 41, 42, 43, 44, 45],</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[50, 51, 52, 53, 54, 55]])</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a * b</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  0,   0,   0,   0,   0,   0],</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  10,  20,  30,  40,  50],</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  20,  40,  60,  80, 100],</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  30,  60,  90,  120, 150],</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  40,  80,  120, 160, 200],</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  50,  100, 150,  200, 250]])</a:t>
            </a:r>
            <a:endParaRPr lang="en-US" altLang="en-US" sz="2000" kern="1200" baseline="0">
              <a:solidFill>
                <a:srgbClr val="00B0F0"/>
              </a:solidFill>
              <a:latin typeface="Consolas" panose="020B0609020204030204" charset="0"/>
              <a:ea typeface="+mn-ea"/>
              <a:cs typeface="+mn-cs"/>
            </a:endParaRPr>
          </a:p>
        </p:txBody>
      </p:sp>
      <p:sp>
        <p:nvSpPr>
          <p:cNvPr id="54274" name="标题 2355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dirty="0">
              <a:latin typeface="+mj-lt"/>
              <a:ea typeface="+mj-ea"/>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24577"/>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dirty="0">
              <a:latin typeface="+mj-lt"/>
              <a:ea typeface="+mj-ea"/>
              <a:cs typeface="+mj-cs"/>
            </a:endParaRPr>
          </a:p>
        </p:txBody>
      </p:sp>
      <p:sp>
        <p:nvSpPr>
          <p:cNvPr id="55298" name="文本占位符 24578"/>
          <p:cNvSpPr>
            <a:spLocks noGrp="1"/>
          </p:cNvSpPr>
          <p:nvPr>
            <p:ph idx="1"/>
          </p:nvPr>
        </p:nvSpPr>
        <p:spPr/>
        <p:txBody>
          <a:bodyPr anchor="t"/>
          <a:p>
            <a:pPr defTabSz="914400">
              <a:buFont typeface="Arial" panose="020B0604020202020204" pitchFamily="34" charset="0"/>
              <a:buChar char="•"/>
            </a:pPr>
            <a:r>
              <a:rPr lang="zh-CN" altLang="en-US" sz="2400" kern="1200" baseline="0" dirty="0">
                <a:latin typeface="+mn-lt"/>
                <a:ea typeface="+mn-ea"/>
                <a:cs typeface="+mn-cs"/>
              </a:rPr>
              <a:t>分段函数</a:t>
            </a:r>
            <a:endParaRPr lang="zh-CN" altLang="en-US" sz="2400" kern="1200" baseline="0" dirty="0">
              <a:latin typeface="+mn-lt"/>
              <a:ea typeface="+mn-ea"/>
              <a:cs typeface="+mn-cs"/>
            </a:endParaRPr>
          </a:p>
          <a:p>
            <a:pPr defTabSz="914400">
              <a:buFont typeface="Wingdings" panose="05000000000000000000" charset="0"/>
              <a:buNone/>
            </a:pPr>
            <a:endParaRPr lang="en-US" altLang="x-none" sz="18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x = np.random.randint(0, 10, size=(1,10))</a:t>
            </a:r>
            <a:endParaRPr lang="en-US" altLang="x-none" sz="20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x</a:t>
            </a:r>
            <a:endParaRPr lang="en-US" altLang="x-none" sz="20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array([[0, 4, 3, 3, 8, 4, 7, 3, 1, 7]])</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np.where(x&lt;5, 0, 1)            # 小于5的元素值对应0，其他对应1</a:t>
            </a:r>
            <a:endParaRPr lang="en-US" altLang="x-none" sz="20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array([[0, 0, 0, 0, 1, 0, 1, 0, 0, 1]])</a:t>
            </a:r>
            <a:endParaRPr lang="en-US" altLang="x-none" sz="20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np.piecewise(x, [x&lt;4, x&gt;7], [lambda x:x*2, lambda x:x*3])</a:t>
            </a:r>
            <a:endParaRPr lang="en-US" altLang="x-none" sz="20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                                   # 小于4的元素乘以2</a:t>
            </a:r>
            <a:endParaRPr lang="en-US" altLang="x-none" sz="20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sym typeface="宋体" panose="02010600030101010101" pitchFamily="2" charset="-122"/>
              </a:rPr>
              <a:t>                                   </a:t>
            </a:r>
            <a:r>
              <a:rPr lang="en-US" altLang="x-none" sz="2000" kern="1200" baseline="0" dirty="0">
                <a:latin typeface="Consolas" panose="020B0609020204030204" charset="0"/>
                <a:ea typeface="+mn-ea"/>
                <a:cs typeface="+mn-cs"/>
              </a:rPr>
              <a:t># 大于7的元素乘以3</a:t>
            </a:r>
            <a:endParaRPr lang="en-US" altLang="x-none" sz="20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sym typeface="宋体" panose="02010600030101010101" pitchFamily="2" charset="-122"/>
              </a:rPr>
              <a:t>                                   </a:t>
            </a:r>
            <a:r>
              <a:rPr lang="en-US" altLang="x-none" sz="2000" kern="1200" baseline="0" dirty="0">
                <a:latin typeface="Consolas" panose="020B0609020204030204" charset="0"/>
                <a:ea typeface="+mn-ea"/>
                <a:cs typeface="+mn-cs"/>
              </a:rPr>
              <a:t># 其他元素变为0</a:t>
            </a:r>
            <a:endParaRPr lang="en-US" altLang="x-none" sz="20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array([[ 0,  0,  6,  6, 24,  0,  0,  6,  2,  0]])</a:t>
            </a:r>
            <a:endParaRPr lang="en-US" altLang="x-none" sz="2000" kern="1200" baseline="0" dirty="0">
              <a:solidFill>
                <a:srgbClr val="00B0F0"/>
              </a:solidFill>
              <a:latin typeface="Consolas" panose="020B0609020204030204" charset="0"/>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2560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dirty="0">
              <a:latin typeface="+mj-lt"/>
              <a:ea typeface="+mj-ea"/>
              <a:cs typeface="+mj-cs"/>
            </a:endParaRPr>
          </a:p>
        </p:txBody>
      </p:sp>
      <p:sp>
        <p:nvSpPr>
          <p:cNvPr id="56322" name="文本占位符 25602"/>
          <p:cNvSpPr>
            <a:spLocks noGrp="1"/>
          </p:cNvSpPr>
          <p:nvPr>
            <p:ph idx="1"/>
          </p:nvPr>
        </p:nvSpPr>
        <p:spPr/>
        <p:txBody>
          <a:bodyPr anchor="t">
            <a:normAutofit lnSpcReduction="10000"/>
          </a:bodyPr>
          <a:p>
            <a:pPr defTabSz="914400">
              <a:lnSpc>
                <a:spcPct val="90000"/>
              </a:lnSpc>
              <a:buFont typeface="Arial" panose="020B0604020202020204" pitchFamily="34" charset="0"/>
              <a:buChar char="•"/>
            </a:pPr>
            <a:r>
              <a:rPr lang="zh-CN" altLang="en-US" sz="2400" kern="1200" baseline="0" dirty="0">
                <a:latin typeface="+mn-lt"/>
                <a:ea typeface="+mn-ea"/>
                <a:cs typeface="+mn-cs"/>
              </a:rPr>
              <a:t>计算唯一值以及出现次数</a:t>
            </a:r>
            <a:endParaRPr lang="zh-CN" altLang="en-US" sz="2400" kern="1200" baseline="0" dirty="0">
              <a:latin typeface="+mn-lt"/>
              <a:ea typeface="+mn-ea"/>
              <a:cs typeface="+mn-cs"/>
            </a:endParaRPr>
          </a:p>
          <a:p>
            <a:pPr defTabSz="914400">
              <a:spcBef>
                <a:spcPts val="600"/>
              </a:spcBef>
              <a:buFont typeface="Wingdings" panose="05000000000000000000" charset="0"/>
              <a:buNone/>
            </a:pPr>
            <a:endParaRPr lang="en-US" altLang="x-none" sz="1600" kern="1200" baseline="0" dirty="0">
              <a:latin typeface="Times New Roman" panose="02020603050405020304" pitchFamily="2" charset="0"/>
              <a:ea typeface="+mn-ea"/>
              <a:cs typeface="+mn-cs"/>
            </a:endParaRP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 = np.random.randint(0, 10, 7)</a:t>
            </a:r>
            <a:endParaRPr lang="en-US" altLang="x-none" sz="2000" kern="1200" baseline="0" dirty="0">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a:t>
            </a:r>
            <a:endParaRPr lang="en-US" altLang="x-none" sz="2000" kern="1200" baseline="0" dirty="0">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array([8, 7, 7, 5, 3, 8, 0])</a:t>
            </a:r>
            <a:endParaRPr lang="en-US" altLang="x-none" sz="2000" kern="1200" baseline="0" dirty="0">
              <a:solidFill>
                <a:srgbClr val="00B0F0"/>
              </a:solidFill>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np.bincount(x)   # 元素出现次数，0出现1次</a:t>
            </a:r>
            <a:r>
              <a:rPr lang="zh-CN" altLang="en-US" sz="2000" kern="1200" baseline="0" dirty="0">
                <a:latin typeface="Consolas" panose="020B0609020204030204" charset="0"/>
                <a:ea typeface="+mn-ea"/>
                <a:cs typeface="+mn-cs"/>
              </a:rPr>
              <a:t>，</a:t>
            </a:r>
            <a:endParaRPr lang="zh-CN" altLang="en-US" sz="20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2000" kern="1200" baseline="0" dirty="0">
                <a:latin typeface="Consolas" panose="020B0609020204030204" charset="0"/>
                <a:ea typeface="+mn-ea"/>
                <a:cs typeface="+mn-cs"/>
              </a:rPr>
              <a:t>                     </a:t>
            </a:r>
            <a:r>
              <a:rPr lang="en-US" altLang="zh-CN" sz="2000" kern="1200" baseline="0" dirty="0">
                <a:latin typeface="Consolas" panose="020B0609020204030204" charset="0"/>
                <a:ea typeface="+mn-ea"/>
                <a:cs typeface="+mn-cs"/>
              </a:rPr>
              <a:t># </a:t>
            </a:r>
            <a:r>
              <a:rPr lang="en-US" altLang="x-none" sz="2000" kern="1200" baseline="0" dirty="0">
                <a:latin typeface="Consolas" panose="020B0609020204030204" charset="0"/>
                <a:ea typeface="+mn-ea"/>
                <a:cs typeface="+mn-cs"/>
              </a:rPr>
              <a:t>1、2没出现，3出现1次，</a:t>
            </a:r>
            <a:r>
              <a:rPr lang="en-US" altLang="x-none" sz="2000" kern="1200" baseline="0" dirty="0">
                <a:latin typeface="Consolas" panose="020B0609020204030204" charset="0"/>
                <a:ea typeface="+mn-ea"/>
                <a:cs typeface="+mn-cs"/>
                <a:sym typeface="宋体" panose="02010600030101010101" pitchFamily="2" charset="-122"/>
              </a:rPr>
              <a:t>以此类</a:t>
            </a:r>
            <a:r>
              <a:rPr lang="en-US" altLang="x-none" sz="2000" kern="1200" baseline="0" dirty="0">
                <a:latin typeface="Consolas" panose="020B0609020204030204" charset="0"/>
                <a:ea typeface="+mn-ea"/>
                <a:cs typeface="+mn-cs"/>
              </a:rPr>
              <a:t>推</a:t>
            </a:r>
            <a:endParaRPr lang="en-US" altLang="x-none" sz="2000" kern="1200" baseline="0" dirty="0">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array([1, 0, 0, 1, 0, 1, 0, 2, 2], dtype=int64)</a:t>
            </a:r>
            <a:endParaRPr lang="en-US" altLang="x-none" sz="2000" kern="1200" baseline="0" dirty="0">
              <a:solidFill>
                <a:srgbClr val="00B0F0"/>
              </a:solidFill>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np.sum(_)        # 所有元素出现次数之和等于数组长度</a:t>
            </a:r>
            <a:endParaRPr lang="en-US" altLang="x-none" sz="2000" kern="1200" baseline="0" dirty="0">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7</a:t>
            </a:r>
            <a:endParaRPr lang="en-US" altLang="x-none" sz="2000" kern="1200" baseline="0" dirty="0">
              <a:solidFill>
                <a:srgbClr val="00B0F0"/>
              </a:solidFill>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np.unique(x)     # 返回唯一元素值</a:t>
            </a:r>
            <a:endParaRPr lang="en-US" altLang="x-none" sz="2000" kern="1200" baseline="0" dirty="0">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array([0, 3, 5, 7, 8])</a:t>
            </a:r>
            <a:endParaRPr lang="en-US" altLang="x-none" sz="2000" kern="1200" baseline="0" dirty="0">
              <a:solidFill>
                <a:srgbClr val="00B0F0"/>
              </a:solidFill>
              <a:latin typeface="Consolas" panose="020B0609020204030204" charset="0"/>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
        <p:nvSpPr>
          <p:cNvPr id="3" name="内容占位符 2"/>
          <p:cNvSpPr>
            <a:spLocks noGrp="1"/>
          </p:cNvSpPr>
          <p:nvPr>
            <p:ph idx="1"/>
          </p:nvPr>
        </p:nvSpPr>
        <p:spPr/>
        <p:txBody>
          <a:bodyPr>
            <a:normAutofit lnSpcReduction="10000"/>
          </a:bodyPr>
          <a:p>
            <a:pPr fontAlgn="base">
              <a:buFont typeface="Wingdings" panose="05000000000000000000" charset="0"/>
              <a:buChar char="§"/>
            </a:pPr>
            <a:r>
              <a:rPr lang="zh-CN" altLang="en-US" sz="2400" strike="noStrike" noProof="1"/>
              <a:t>矩阵运算</a:t>
            </a:r>
            <a:endParaRPr lang="zh-CN" altLang="en-US" sz="2400" strike="noStrike" noProof="1"/>
          </a:p>
          <a:p>
            <a:pPr marL="0" indent="0" fontAlgn="base">
              <a:lnSpc>
                <a:spcPct val="100000"/>
              </a:lnSpc>
              <a:spcBef>
                <a:spcPts val="0"/>
              </a:spcBef>
              <a:buNone/>
            </a:pPr>
            <a:endParaRPr lang="zh-CN" altLang="en-US" sz="2000" strike="noStrike" noProof="1">
              <a:latin typeface="Consolas" panose="020B0609020204030204" charset="0"/>
              <a:ea typeface="宋体" panose="02010600030101010101" pitchFamily="2" charset="-122"/>
            </a:endParaRPr>
          </a:p>
          <a:p>
            <a:pPr marL="0" indent="0" fontAlgn="base">
              <a:lnSpc>
                <a:spcPct val="100000"/>
              </a:lnSpc>
              <a:spcBef>
                <a:spcPts val="0"/>
              </a:spcBef>
              <a:buNone/>
            </a:pPr>
            <a:r>
              <a:rPr lang="zh-CN" altLang="en-US" sz="2000" strike="noStrike" noProof="1">
                <a:latin typeface="Consolas" panose="020B0609020204030204" charset="0"/>
                <a:ea typeface="宋体" panose="02010600030101010101" pitchFamily="2" charset="-122"/>
              </a:rPr>
              <a:t>&gt;&gt;&gt; a_list = [3, 5, 7]</a:t>
            </a:r>
            <a:endParaRPr lang="zh-CN" altLang="en-US" sz="2000" strike="noStrike" noProof="1">
              <a:latin typeface="Consolas" panose="020B0609020204030204" charset="0"/>
              <a:ea typeface="宋体" panose="02010600030101010101" pitchFamily="2" charset="-122"/>
            </a:endParaRPr>
          </a:p>
          <a:p>
            <a:pPr marL="0" indent="0" fontAlgn="base">
              <a:lnSpc>
                <a:spcPct val="100000"/>
              </a:lnSpc>
              <a:spcBef>
                <a:spcPts val="0"/>
              </a:spcBef>
              <a:buNone/>
            </a:pPr>
            <a:r>
              <a:rPr lang="zh-CN" altLang="en-US" sz="2000" strike="noStrike" noProof="1">
                <a:latin typeface="Consolas" panose="020B0609020204030204" charset="0"/>
                <a:ea typeface="宋体" panose="02010600030101010101" pitchFamily="2" charset="-122"/>
              </a:rPr>
              <a:t>&gt;&gt;&gt; a_mat = np.matrix(a_list)            # 创建矩阵</a:t>
            </a:r>
            <a:endParaRPr lang="zh-CN" altLang="en-US" sz="2000" strike="noStrike" noProof="1">
              <a:latin typeface="Consolas" panose="020B0609020204030204" charset="0"/>
              <a:ea typeface="宋体" panose="02010600030101010101" pitchFamily="2" charset="-122"/>
            </a:endParaRPr>
          </a:p>
          <a:p>
            <a:pPr marL="0" indent="0" fontAlgn="base">
              <a:lnSpc>
                <a:spcPct val="100000"/>
              </a:lnSpc>
              <a:spcBef>
                <a:spcPts val="0"/>
              </a:spcBef>
              <a:buNone/>
            </a:pPr>
            <a:r>
              <a:rPr lang="zh-CN" altLang="en-US" sz="2000" strike="noStrike" noProof="1">
                <a:latin typeface="Consolas" panose="020B0609020204030204" charset="0"/>
                <a:ea typeface="宋体" panose="02010600030101010101" pitchFamily="2" charset="-122"/>
              </a:rPr>
              <a:t>&gt;&gt;&gt; a_mat</a:t>
            </a:r>
            <a:endParaRPr lang="zh-CN" altLang="en-US" sz="2000" strike="noStrike" noProof="1">
              <a:latin typeface="Consolas" panose="020B0609020204030204" charset="0"/>
              <a:ea typeface="宋体" panose="02010600030101010101" pitchFamily="2" charset="-122"/>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ea typeface="宋体" panose="02010600030101010101" pitchFamily="2" charset="-122"/>
              </a:rPr>
              <a:t>matrix([[3, 5, 7]])</a:t>
            </a:r>
            <a:endParaRPr lang="zh-CN" altLang="en-US" sz="2000" strike="noStrike" noProof="1">
              <a:solidFill>
                <a:srgbClr val="00B0F0"/>
              </a:solidFill>
              <a:latin typeface="Consolas" panose="020B0609020204030204" charset="0"/>
              <a:ea typeface="宋体" panose="02010600030101010101" pitchFamily="2" charset="-122"/>
            </a:endParaRPr>
          </a:p>
          <a:p>
            <a:pPr marL="0" indent="0" fontAlgn="base">
              <a:lnSpc>
                <a:spcPct val="100000"/>
              </a:lnSpc>
              <a:spcBef>
                <a:spcPts val="0"/>
              </a:spcBef>
              <a:buNone/>
            </a:pPr>
            <a:r>
              <a:rPr lang="zh-CN" altLang="en-US" sz="2000" strike="noStrike" noProof="1">
                <a:latin typeface="Consolas" panose="020B0609020204030204" charset="0"/>
                <a:ea typeface="宋体" panose="02010600030101010101" pitchFamily="2" charset="-122"/>
              </a:rPr>
              <a:t>&gt;&gt;&gt; a_mat.T                              # 矩阵转置</a:t>
            </a:r>
            <a:endParaRPr lang="zh-CN" altLang="en-US" sz="2000" strike="noStrike" noProof="1">
              <a:latin typeface="Consolas" panose="020B0609020204030204" charset="0"/>
              <a:ea typeface="宋体" panose="02010600030101010101" pitchFamily="2" charset="-122"/>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ea typeface="宋体" panose="02010600030101010101" pitchFamily="2" charset="-122"/>
              </a:rPr>
              <a:t>matrix([[3],</a:t>
            </a:r>
            <a:endParaRPr lang="zh-CN" altLang="en-US" sz="2000" strike="noStrike" noProof="1">
              <a:solidFill>
                <a:srgbClr val="00B0F0"/>
              </a:solidFill>
              <a:latin typeface="Consolas" panose="020B0609020204030204" charset="0"/>
              <a:ea typeface="宋体" panose="02010600030101010101" pitchFamily="2" charset="-122"/>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ea typeface="宋体" panose="02010600030101010101" pitchFamily="2" charset="-122"/>
              </a:rPr>
              <a:t>        [5],</a:t>
            </a:r>
            <a:endParaRPr lang="zh-CN" altLang="en-US" sz="2000" strike="noStrike" noProof="1">
              <a:solidFill>
                <a:srgbClr val="00B0F0"/>
              </a:solidFill>
              <a:latin typeface="Consolas" panose="020B0609020204030204" charset="0"/>
              <a:ea typeface="宋体" panose="02010600030101010101" pitchFamily="2" charset="-122"/>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ea typeface="宋体" panose="02010600030101010101" pitchFamily="2" charset="-122"/>
              </a:rPr>
              <a:t>        [7]])</a:t>
            </a:r>
            <a:endParaRPr lang="zh-CN" altLang="en-US" sz="2000" strike="noStrike" noProof="1">
              <a:solidFill>
                <a:srgbClr val="00B0F0"/>
              </a:solidFill>
              <a:latin typeface="Consolas" panose="020B0609020204030204" charset="0"/>
              <a:ea typeface="宋体" panose="02010600030101010101" pitchFamily="2" charset="-122"/>
            </a:endParaRPr>
          </a:p>
          <a:p>
            <a:pPr marL="0" indent="0" fontAlgn="base">
              <a:lnSpc>
                <a:spcPct val="100000"/>
              </a:lnSpc>
              <a:spcBef>
                <a:spcPts val="0"/>
              </a:spcBef>
              <a:buNone/>
            </a:pPr>
            <a:r>
              <a:rPr lang="zh-CN" altLang="en-US" sz="2000" strike="noStrike" noProof="1">
                <a:latin typeface="Consolas" panose="020B0609020204030204" charset="0"/>
                <a:ea typeface="宋体" panose="02010600030101010101" pitchFamily="2" charset="-122"/>
              </a:rPr>
              <a:t>&gt;&gt;&gt; a_mat.shape                          # 矩阵形状</a:t>
            </a:r>
            <a:endParaRPr lang="zh-CN" altLang="en-US" sz="2000" strike="noStrike" noProof="1">
              <a:latin typeface="Consolas" panose="020B0609020204030204" charset="0"/>
              <a:ea typeface="宋体" panose="02010600030101010101" pitchFamily="2" charset="-122"/>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ea typeface="宋体" panose="02010600030101010101" pitchFamily="2" charset="-122"/>
              </a:rPr>
              <a:t>(1, 3)</a:t>
            </a:r>
            <a:endParaRPr lang="zh-CN" altLang="en-US" sz="2000" strike="noStrike" noProof="1">
              <a:solidFill>
                <a:srgbClr val="00B0F0"/>
              </a:solidFill>
              <a:latin typeface="Consolas" panose="020B0609020204030204" charset="0"/>
              <a:ea typeface="宋体" panose="02010600030101010101" pitchFamily="2" charset="-122"/>
            </a:endParaRPr>
          </a:p>
          <a:p>
            <a:pPr marL="0" indent="0" fontAlgn="base">
              <a:lnSpc>
                <a:spcPct val="100000"/>
              </a:lnSpc>
              <a:spcBef>
                <a:spcPts val="0"/>
              </a:spcBef>
              <a:buNone/>
            </a:pPr>
            <a:r>
              <a:rPr lang="zh-CN" altLang="en-US" sz="2000" strike="noStrike" noProof="1">
                <a:latin typeface="Consolas" panose="020B0609020204030204" charset="0"/>
                <a:ea typeface="宋体" panose="02010600030101010101" pitchFamily="2" charset="-122"/>
              </a:rPr>
              <a:t>&gt;&gt;&gt; a_mat.size                           </a:t>
            </a:r>
            <a:r>
              <a:rPr lang="en-US" altLang="zh-CN" sz="2000" strike="noStrike" noProof="1">
                <a:latin typeface="Consolas" panose="020B0609020204030204" charset="0"/>
                <a:ea typeface="宋体" panose="02010600030101010101" pitchFamily="2" charset="-122"/>
              </a:rPr>
              <a:t># </a:t>
            </a:r>
            <a:r>
              <a:rPr lang="zh-CN" altLang="en-US" sz="2000" strike="noStrike" noProof="1">
                <a:latin typeface="Consolas" panose="020B0609020204030204" charset="0"/>
                <a:ea typeface="宋体" panose="02010600030101010101" pitchFamily="2" charset="-122"/>
              </a:rPr>
              <a:t>元素个数</a:t>
            </a:r>
            <a:endParaRPr lang="zh-CN" altLang="en-US" sz="2000" strike="noStrike" noProof="1">
              <a:latin typeface="Consolas" panose="020B0609020204030204" charset="0"/>
              <a:ea typeface="宋体" panose="02010600030101010101" pitchFamily="2" charset="-122"/>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ea typeface="宋体" panose="02010600030101010101" pitchFamily="2" charset="-122"/>
              </a:rPr>
              <a:t>3</a:t>
            </a:r>
            <a:endParaRPr lang="zh-CN" altLang="en-US" sz="2000" strike="noStrike" noProof="1">
              <a:solidFill>
                <a:srgbClr val="00B0F0"/>
              </a:solidFill>
              <a:latin typeface="Consolas" panose="020B060902020403020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
        <p:nvSpPr>
          <p:cNvPr id="59394" name="内容占位符 2"/>
          <p:cNvSpPr>
            <a:spLocks noGrp="1"/>
          </p:cNvSpPr>
          <p:nvPr>
            <p:ph idx="1"/>
          </p:nvPr>
        </p:nvSpPr>
        <p:spPr/>
        <p:txBody>
          <a:bodyPr anchor="t"/>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a_mat.mean()                         # 元素平均值</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5.0</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a_mat.sum()                          # 所有元素之和</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15</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a_mat.max()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最大值</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7</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a_mat.max(axis=1)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横向最大值</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matrix([[7]])</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a_mat.max(axis=0)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纵向最大值</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matrix([[3, 5, 7]])</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b_mat = np.matrix((1, 2, 3))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创建矩阵</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b_mat</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matrix([[1, 2, 3]])</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a_mat * b_mat.T                      # 矩阵相乘</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matrix([[34]])</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Content Placeholder 2"/>
          <p:cNvSpPr>
            <a:spLocks noGrp="1"/>
          </p:cNvSpPr>
          <p:nvPr>
            <p:ph idx="1"/>
          </p:nvPr>
        </p:nvSpPr>
        <p:spPr/>
        <p:txBody>
          <a:bodyPr anchor="t">
            <a:noAutofit/>
          </a:bodyPr>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c_mat = np.matrix([[1, 5, 3], [2, 9, 6]]) # 创建二维矩阵</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c_mat</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matrix([[1, 5, 3],</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[2, 9, 6]])</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c_mat.argsort(axis=0)                     # 纵向排序后的元素序号</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matrix([[0, 0, 0],</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[1, 1, 1]], dtype=int64)</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c_mat.argsort(axis=1)                     # 横向排序后的元素序号</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matrix([[0, 2, 1],</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[0, 2, 1]], dtype=int64)</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d_mat = np.matrix([[1, 2, 3], [4, 5, 6], [7, 8, 9]])</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d_mat.diagonal()                          # 矩阵对角线元素</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matrix([[1, 5, 9]])</a:t>
            </a:r>
            <a:endParaRPr lang="en-US" altLang="en-US" sz="2000" kern="1200" baseline="0">
              <a:solidFill>
                <a:srgbClr val="00B0F0"/>
              </a:solidFill>
              <a:latin typeface="Consolas" panose="020B0609020204030204" charset="0"/>
              <a:ea typeface="+mn-ea"/>
              <a:cs typeface="+mn-cs"/>
            </a:endParaRPr>
          </a:p>
        </p:txBody>
      </p:sp>
      <p:sp>
        <p:nvSpPr>
          <p:cNvPr id="6041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内容占位符 2"/>
          <p:cNvSpPr>
            <a:spLocks noGrp="1"/>
          </p:cNvSpPr>
          <p:nvPr>
            <p:ph idx="1"/>
          </p:nvPr>
        </p:nvSpPr>
        <p:spPr/>
        <p:txBody>
          <a:bodyPr anchor="t">
            <a:noAutofit/>
          </a:bodyPr>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np.cov([1,1,1,1,1])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协方差</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 = [-2.1, -1,  4.3]</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y = [3,  1.1,  0.12]</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 = np.vstack((x,y))</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print(np.cov(X))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协方差</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[[ 11.71        -4.286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 -4.286        2.14413333]]</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print(np.cov(x, y))</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[[ 11.71        -4.286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 -4.286        2.14413333]]</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print(np.cov(x))</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11.709999999999999</a:t>
            </a:r>
            <a:endParaRPr lang="zh-CN" altLang="en-US" sz="2000" kern="1200" baseline="0">
              <a:solidFill>
                <a:srgbClr val="00B0F0"/>
              </a:solidFill>
              <a:latin typeface="Consolas" panose="020B0609020204030204" charset="0"/>
              <a:ea typeface="+mn-ea"/>
              <a:cs typeface="+mn-cs"/>
            </a:endParaRPr>
          </a:p>
        </p:txBody>
      </p:sp>
      <p:sp>
        <p:nvSpPr>
          <p:cNvPr id="6144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内容占位符 2"/>
          <p:cNvSpPr>
            <a:spLocks noGrp="1"/>
          </p:cNvSpPr>
          <p:nvPr>
            <p:ph idx="1"/>
          </p:nvPr>
        </p:nvSpPr>
        <p:spPr/>
        <p:txBody>
          <a:bodyPr anchor="t"/>
          <a:p>
            <a:pPr marL="0" indent="0" defTabSz="914400" fontAlgn="auto">
              <a:lnSpc>
                <a:spcPct val="100000"/>
              </a:lnSpc>
              <a:spcBef>
                <a:spcPts val="0"/>
              </a:spcBef>
              <a:buFont typeface="Wingdings" panose="05000000000000000000" charset="0"/>
              <a:buNone/>
            </a:pPr>
            <a:r>
              <a:rPr lang="zh-CN" altLang="en-US" sz="2000">
                <a:latin typeface="Consolas" panose="020B0609020204030204" charset="0"/>
                <a:sym typeface="+mn-ea"/>
              </a:rPr>
              <a:t>&gt;&gt;&gt; np.linalg.eig([[1,1],[2,2]])      </a:t>
            </a:r>
            <a:r>
              <a:rPr lang="en-US" altLang="zh-CN" sz="2000">
                <a:latin typeface="Consolas" panose="020B0609020204030204" charset="0"/>
                <a:sym typeface="+mn-ea"/>
              </a:rPr>
              <a:t># </a:t>
            </a:r>
            <a:r>
              <a:rPr lang="zh-CN" altLang="en-US" sz="2000">
                <a:latin typeface="Consolas" panose="020B0609020204030204" charset="0"/>
                <a:sym typeface="+mn-ea"/>
              </a:rPr>
              <a:t>特征值与特征向量</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(array([ 0.,  3.]), array([[-0.70710678, -0.4472136 ],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       [ 0.70710678, -0.89442719]]))</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 = np.matrix([[1,2], [3,4]])</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y = np.linalg.inv(x)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逆矩阵</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 * y</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matrix([[  1.00000000e+00,   1.11022302e-16],</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  0.00000000e+00,   1.00000000e+00]])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y * x</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matrix([[  1.00000000e+00,   4.44089210e-16],</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  0.00000000e+00,   1.00000000e+00]])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np.corrcoef(x[0], x[1])           </a:t>
            </a:r>
            <a:r>
              <a:rPr lang="en-US" altLang="zh-CN" sz="2000" kern="1200" baseline="0">
                <a:latin typeface="Consolas" panose="020B0609020204030204" charset="0"/>
                <a:ea typeface="+mn-ea"/>
                <a:cs typeface="+mn-cs"/>
              </a:rPr>
              <a:t># Pearson</a:t>
            </a:r>
            <a:r>
              <a:rPr lang="zh-CN" altLang="en-US" sz="2000" kern="1200" baseline="0">
                <a:latin typeface="Consolas" panose="020B0609020204030204" charset="0"/>
                <a:ea typeface="+mn-ea"/>
                <a:cs typeface="+mn-cs"/>
              </a:rPr>
              <a:t>积矩相关系数</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array([[ 1.,  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[ 1.,  1.]])</a:t>
            </a:r>
            <a:endParaRPr lang="zh-CN" altLang="en-US" sz="2000" kern="1200" baseline="0">
              <a:solidFill>
                <a:srgbClr val="00B0F0"/>
              </a:solidFill>
              <a:latin typeface="Consolas" panose="020B0609020204030204" charset="0"/>
              <a:ea typeface="+mn-ea"/>
              <a:cs typeface="+mn-cs"/>
            </a:endParaRPr>
          </a:p>
        </p:txBody>
      </p:sp>
      <p:sp>
        <p:nvSpPr>
          <p:cNvPr id="6246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42645" y="1294765"/>
            <a:ext cx="10756265" cy="4526280"/>
          </a:xfrm>
        </p:spPr>
        <p:txBody>
          <a:bodyPr/>
          <a:p>
            <a:pPr fontAlgn="base"/>
            <a:r>
              <a:rPr lang="zh-CN" altLang="en-US" sz="2400" strike="noStrike" noProof="1"/>
              <a:t>矩阵</a:t>
            </a:r>
            <a:r>
              <a:rPr lang="en-US" altLang="zh-CN" sz="2400" strike="noStrike" noProof="1"/>
              <a:t>QR</a:t>
            </a:r>
            <a:r>
              <a:rPr lang="zh-CN" altLang="en-US" sz="2400" strike="noStrike" noProof="1"/>
              <a:t>分解</a:t>
            </a:r>
            <a:endParaRPr lang="zh-CN" altLang="en-US" sz="2400" strike="noStrike" noProof="1"/>
          </a:p>
          <a:p>
            <a:pPr marL="0" indent="0" fontAlgn="base">
              <a:lnSpc>
                <a:spcPct val="100000"/>
              </a:lnSpc>
              <a:spcBef>
                <a:spcPts val="0"/>
              </a:spcBef>
              <a:buNone/>
            </a:pP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a = np.matrix([[1,2,3], [4,5,6]])</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np.linalg.qr(a)</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(matrix([[-0.24253563, -0.9701425 ],</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[-0.9701425 ,  0.24253563]]), matrix([[-4.12310563, -5.33578375, -6.54846188],</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[ 0.        , -0.72760688, -1.45521375]]))</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q, r = np.linalg.qr(a)</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np.dot(q,r)</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matrix([[ 1.,  2.,  3.],</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[ 4.,  5.,  6.]])</a:t>
            </a:r>
            <a:endParaRPr lang="zh-CN" altLang="en-US" sz="2000" strike="noStrike" noProof="1">
              <a:solidFill>
                <a:srgbClr val="00B0F0"/>
              </a:solidFill>
              <a:latin typeface="Consolas" panose="020B0609020204030204" charset="0"/>
            </a:endParaRPr>
          </a:p>
        </p:txBody>
      </p:sp>
      <p:sp>
        <p:nvSpPr>
          <p:cNvPr id="6349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sym typeface="宋体" panose="02010600030101010101" pitchFamily="2" charset="-122"/>
              </a:rPr>
              <a:t>相关标准库和扩展库</a:t>
            </a:r>
            <a:endParaRPr lang="zh-CN" altLang="en-US" kern="1200" baseline="0">
              <a:latin typeface="+mj-lt"/>
              <a:ea typeface="+mj-ea"/>
              <a:cs typeface="+mj-cs"/>
            </a:endParaRPr>
          </a:p>
        </p:txBody>
      </p:sp>
      <p:sp>
        <p:nvSpPr>
          <p:cNvPr id="9218" name="内容占位符 2"/>
          <p:cNvSpPr>
            <a:spLocks noGrp="1"/>
          </p:cNvSpPr>
          <p:nvPr>
            <p:ph idx="1"/>
          </p:nvPr>
        </p:nvSpPr>
        <p:spPr/>
        <p:txBody>
          <a:bodyPr anchor="t"/>
          <a:p>
            <a:pPr defTabSz="914400">
              <a:lnSpc>
                <a:spcPct val="150000"/>
              </a:lnSpc>
              <a:spcBef>
                <a:spcPct val="0"/>
              </a:spcBef>
              <a:buFont typeface="Arial" panose="020B0604020202020204" pitchFamily="34" charset="0"/>
              <a:buChar char="•"/>
            </a:pPr>
            <a:r>
              <a:rPr lang="zh-CN" altLang="en-US" sz="2400" kern="1200" baseline="0">
                <a:latin typeface="+mn-lt"/>
                <a:ea typeface="+mn-ea"/>
                <a:cs typeface="+mn-cs"/>
              </a:rPr>
              <a:t>matplotlib模块依赖于numpy模块和tkinter模块，可以绘制多种形式的图形，包括线图、直方图、饼状图、散点图、误差线图等等，图形质量可满足出版要求，是数据可视化的重要工具。</a:t>
            </a:r>
            <a:endParaRPr lang="zh-CN" altLang="en-US" sz="2400" kern="1200" baseline="0">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12289"/>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dirty="0">
              <a:latin typeface="+mj-lt"/>
              <a:ea typeface="+mj-ea"/>
              <a:cs typeface="+mj-cs"/>
            </a:endParaRPr>
          </a:p>
        </p:txBody>
      </p:sp>
      <p:sp>
        <p:nvSpPr>
          <p:cNvPr id="64514" name="文本占位符 12290"/>
          <p:cNvSpPr>
            <a:spLocks noGrp="1"/>
          </p:cNvSpPr>
          <p:nvPr>
            <p:ph idx="1"/>
          </p:nvPr>
        </p:nvSpPr>
        <p:spPr>
          <a:xfrm>
            <a:off x="838200" y="1321435"/>
            <a:ext cx="10515600" cy="5306695"/>
          </a:xfrm>
        </p:spPr>
        <p:txBody>
          <a:bodyPr anchor="t">
            <a:normAutofit lnSpcReduction="20000"/>
          </a:bodyPr>
          <a:p>
            <a:pPr defTabSz="914400">
              <a:lnSpc>
                <a:spcPct val="90000"/>
              </a:lnSpc>
              <a:buFont typeface="Arial" panose="020B0604020202020204" pitchFamily="34" charset="0"/>
              <a:buChar char="•"/>
            </a:pPr>
            <a:r>
              <a:rPr lang="zh-CN" altLang="en-US" sz="2400" kern="1200" baseline="0" dirty="0">
                <a:latin typeface="+mn-lt"/>
                <a:ea typeface="+mn-ea"/>
                <a:cs typeface="+mn-cs"/>
              </a:rPr>
              <a:t>矩阵不同维度上的计算</a:t>
            </a:r>
            <a:endParaRPr lang="zh-CN" altLang="en-US" sz="2400" kern="1200" baseline="0" dirty="0">
              <a:latin typeface="+mn-lt"/>
              <a:ea typeface="+mn-ea"/>
              <a:cs typeface="+mn-cs"/>
            </a:endParaRPr>
          </a:p>
          <a:p>
            <a:pPr defTabSz="914400" fontAlgn="auto">
              <a:lnSpc>
                <a:spcPct val="100000"/>
              </a:lnSpc>
              <a:spcBef>
                <a:spcPct val="0"/>
              </a:spcBef>
              <a:buFont typeface="Wingdings" panose="05000000000000000000" charset="0"/>
              <a:buNone/>
            </a:pPr>
            <a:endParaRPr lang="en-US" altLang="x-none"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 = np.matrix(np.arange(0,10).reshape(2,5))  # </a:t>
            </a:r>
            <a:r>
              <a:rPr lang="zh-CN" altLang="en-US" sz="2000" kern="1200" baseline="0" dirty="0">
                <a:latin typeface="Consolas" panose="020B0609020204030204" charset="0"/>
                <a:ea typeface="+mn-ea"/>
                <a:cs typeface="+mn-cs"/>
              </a:rPr>
              <a:t>二维矩阵</a:t>
            </a:r>
            <a:endParaRPr lang="zh-CN" altLang="en-US"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a:t>
            </a:r>
            <a:endParaRPr lang="en-US" altLang="x-none"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matrix([[0, 1, 2, 3, 4],</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[5, 6, 7, 8, 9]])</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x.sum()                                      # </a:t>
            </a:r>
            <a:r>
              <a:rPr lang="zh-CN" altLang="en-US" sz="2000" kern="1200" baseline="0" dirty="0">
                <a:latin typeface="Consolas" panose="020B0609020204030204" charset="0"/>
                <a:ea typeface="+mn-ea"/>
                <a:cs typeface="+mn-cs"/>
              </a:rPr>
              <a:t>所有元素之和</a:t>
            </a:r>
            <a:endParaRPr lang="zh-CN" altLang="en-US"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45</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x.sum(axis=0)                                # </a:t>
            </a:r>
            <a:r>
              <a:rPr lang="zh-CN" altLang="en-US" sz="2000" kern="1200" baseline="0" dirty="0">
                <a:latin typeface="Consolas" panose="020B0609020204030204" charset="0"/>
                <a:ea typeface="+mn-ea"/>
                <a:cs typeface="+mn-cs"/>
              </a:rPr>
              <a:t>纵向求和</a:t>
            </a:r>
            <a:endParaRPr lang="zh-CN" altLang="en-US"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matrix([[ 5,  7,  9, 11, 13]])</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x.sum(axis=1)                                # </a:t>
            </a:r>
            <a:r>
              <a:rPr lang="zh-CN" altLang="en-US" sz="2000" kern="1200" baseline="0" dirty="0">
                <a:latin typeface="Consolas" panose="020B0609020204030204" charset="0"/>
                <a:ea typeface="+mn-ea"/>
                <a:cs typeface="+mn-cs"/>
              </a:rPr>
              <a:t>横向求和</a:t>
            </a:r>
            <a:endParaRPr lang="zh-CN" altLang="en-US"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matrix([[10],</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[35]])</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x.mean()                                     # </a:t>
            </a:r>
            <a:r>
              <a:rPr lang="zh-CN" altLang="en-US" sz="2000" kern="1200" baseline="0" dirty="0">
                <a:latin typeface="Consolas" panose="020B0609020204030204" charset="0"/>
                <a:ea typeface="+mn-ea"/>
                <a:cs typeface="+mn-cs"/>
              </a:rPr>
              <a:t>平均值</a:t>
            </a:r>
            <a:endParaRPr lang="zh-CN" altLang="en-US"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4.5</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x.mean(axis=1)</a:t>
            </a:r>
            <a:endParaRPr lang="en-US" altLang="x-none"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matrix([[ 2.],</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[ 7.]])</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x.mean(axis=0)</a:t>
            </a:r>
            <a:endParaRPr lang="en-US" altLang="x-none"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matrix([[ 2.5,  3.5,  4.5,  5.5,  6.5]])</a:t>
            </a:r>
            <a:endParaRPr lang="en-US" altLang="x-none" sz="2000" kern="1200" baseline="0" dirty="0">
              <a:solidFill>
                <a:srgbClr val="00B0F0"/>
              </a:solidFill>
              <a:latin typeface="Consolas" panose="020B0609020204030204" charset="0"/>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1331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dirty="0">
              <a:latin typeface="+mj-lt"/>
              <a:ea typeface="+mj-ea"/>
              <a:cs typeface="+mj-cs"/>
            </a:endParaRPr>
          </a:p>
        </p:txBody>
      </p:sp>
      <p:sp>
        <p:nvSpPr>
          <p:cNvPr id="65538" name="文本占位符 13314"/>
          <p:cNvSpPr>
            <a:spLocks noGrp="1"/>
          </p:cNvSpPr>
          <p:nvPr>
            <p:ph idx="1"/>
          </p:nvPr>
        </p:nvSpPr>
        <p:spPr/>
        <p:txBody>
          <a:bodyPr anchor="t"/>
          <a:p>
            <a:pPr marL="0" indent="0"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x.max()                                # </a:t>
            </a:r>
            <a:r>
              <a:rPr lang="zh-CN" altLang="en-US" sz="2000" kern="1200" baseline="0" dirty="0">
                <a:latin typeface="Consolas" panose="020B0609020204030204" charset="0"/>
                <a:ea typeface="+mn-ea"/>
                <a:cs typeface="+mn-cs"/>
              </a:rPr>
              <a:t>所有元素最大值</a:t>
            </a:r>
            <a:endParaRPr lang="zh-CN" altLang="en-US" sz="20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9</a:t>
            </a:r>
            <a:endParaRPr lang="en-US" altLang="x-none" sz="2000" kern="1200" baseline="0" dirty="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x.max(axis=0)                          # </a:t>
            </a:r>
            <a:r>
              <a:rPr lang="zh-CN" altLang="en-US" sz="2000" kern="1200" baseline="0" dirty="0">
                <a:latin typeface="Consolas" panose="020B0609020204030204" charset="0"/>
                <a:ea typeface="+mn-ea"/>
                <a:cs typeface="+mn-cs"/>
              </a:rPr>
              <a:t>纵向最大值</a:t>
            </a:r>
            <a:endParaRPr lang="zh-CN" altLang="en-US" sz="20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matrix([[5, 6, 7, 8, 9]])</a:t>
            </a:r>
            <a:endParaRPr lang="en-US" altLang="x-none" sz="2000" kern="1200" baseline="0" dirty="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x.max(axis=1)                          # </a:t>
            </a:r>
            <a:r>
              <a:rPr lang="zh-CN" altLang="en-US" sz="2000" kern="1200" baseline="0" dirty="0">
                <a:latin typeface="Consolas" panose="020B0609020204030204" charset="0"/>
                <a:ea typeface="+mn-ea"/>
                <a:cs typeface="+mn-cs"/>
              </a:rPr>
              <a:t>横向最大值</a:t>
            </a:r>
            <a:endParaRPr lang="zh-CN" altLang="en-US" sz="20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matrix([[4],</a:t>
            </a:r>
            <a:endParaRPr lang="en-US" altLang="x-none" sz="2000" kern="1200" baseline="0" dirty="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[9]])</a:t>
            </a:r>
            <a:endParaRPr lang="en-US" altLang="x-none" sz="2000" kern="1200" baseline="0" dirty="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x-none" sz="2000" dirty="0">
                <a:latin typeface="Consolas" panose="020B0609020204030204" charset="0"/>
                <a:sym typeface="+mn-ea"/>
              </a:rPr>
              <a:t>&gt;&gt;&gt; weight = [0.3, 0.7]                    # </a:t>
            </a:r>
            <a:r>
              <a:rPr lang="zh-CN" altLang="en-US" sz="2000" dirty="0">
                <a:latin typeface="Consolas" panose="020B0609020204030204" charset="0"/>
                <a:sym typeface="+mn-ea"/>
              </a:rPr>
              <a:t>权重</a:t>
            </a:r>
            <a:endParaRPr lang="zh-CN" altLang="en-US" sz="20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x-none" sz="2000" dirty="0">
                <a:latin typeface="Consolas" panose="020B0609020204030204" charset="0"/>
                <a:sym typeface="+mn-ea"/>
              </a:rPr>
              <a:t>&gt;&gt;&gt; np.average(x, axis=0, weights=weight)</a:t>
            </a:r>
            <a:endParaRPr lang="en-US" altLang="x-none" sz="20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x-none" sz="2000" dirty="0">
                <a:solidFill>
                  <a:srgbClr val="00B0F0"/>
                </a:solidFill>
                <a:latin typeface="Consolas" panose="020B0609020204030204" charset="0"/>
                <a:sym typeface="+mn-ea"/>
              </a:rPr>
              <a:t>matrix([[ 3.5,  4.5,  5.5,  6.5,  7.5]])</a:t>
            </a:r>
            <a:endParaRPr lang="en-US" altLang="x-none" sz="2000" kern="1200" baseline="0" dirty="0">
              <a:solidFill>
                <a:srgbClr val="00B0F0"/>
              </a:solidFill>
              <a:latin typeface="Consolas" panose="020B0609020204030204" charset="0"/>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14337"/>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dirty="0">
              <a:latin typeface="+mj-lt"/>
              <a:ea typeface="+mj-ea"/>
              <a:cs typeface="+mj-cs"/>
            </a:endParaRPr>
          </a:p>
        </p:txBody>
      </p:sp>
      <p:sp>
        <p:nvSpPr>
          <p:cNvPr id="66562" name="文本占位符 14338"/>
          <p:cNvSpPr>
            <a:spLocks noGrp="1"/>
          </p:cNvSpPr>
          <p:nvPr>
            <p:ph idx="1"/>
          </p:nvPr>
        </p:nvSpPr>
        <p:spPr/>
        <p:txBody>
          <a:bodyPr anchor="t"/>
          <a:p>
            <a:pPr marL="0" indent="0" defTabSz="914400">
              <a:spcBef>
                <a:spcPct val="0"/>
              </a:spcBef>
              <a:buFont typeface="Wingdings" panose="05000000000000000000" charset="0"/>
              <a:buNone/>
            </a:pPr>
            <a:r>
              <a:rPr lang="zh-CN" altLang="en-US" sz="2000" kern="1200" baseline="0" dirty="0">
                <a:latin typeface="Consolas" panose="020B0609020204030204" charset="0"/>
                <a:ea typeface="+mn-ea"/>
                <a:cs typeface="+mn-cs"/>
              </a:rPr>
              <a:t>&gt;&gt;&gt; x = np.matrix(np.random.randint(0, 10, size=(3,3)))</a:t>
            </a:r>
            <a:endParaRPr lang="zh-CN" altLang="en-US" sz="2000" kern="1200" baseline="0" dirty="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dirty="0">
                <a:latin typeface="Consolas" panose="020B0609020204030204" charset="0"/>
                <a:ea typeface="+mn-ea"/>
                <a:cs typeface="+mn-cs"/>
              </a:rPr>
              <a:t>&gt;&gt;&gt; x</a:t>
            </a:r>
            <a:endParaRPr lang="zh-CN" altLang="en-US" sz="2000" kern="1200" baseline="0" dirty="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matrix([[3, 7, 4],</a:t>
            </a:r>
            <a:endParaRPr lang="zh-CN" altLang="en-US" sz="2000" kern="1200" baseline="0" dirty="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        [5, 1, 8],</a:t>
            </a:r>
            <a:endParaRPr lang="zh-CN" altLang="en-US" sz="2000" kern="1200" baseline="0" dirty="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        [2, 7, 0]])</a:t>
            </a:r>
            <a:endParaRPr lang="zh-CN" altLang="en-US" sz="2000" kern="1200" baseline="0" dirty="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dirty="0">
                <a:latin typeface="Consolas" panose="020B0609020204030204" charset="0"/>
                <a:ea typeface="+mn-ea"/>
                <a:cs typeface="+mn-cs"/>
              </a:rPr>
              <a:t>&gt;&gt;&gt; x.std()                         </a:t>
            </a:r>
            <a:r>
              <a:rPr lang="en-US" altLang="zh-CN" sz="2000" kern="1200" baseline="0" dirty="0">
                <a:latin typeface="Consolas" panose="020B0609020204030204" charset="0"/>
                <a:ea typeface="+mn-ea"/>
                <a:cs typeface="+mn-cs"/>
              </a:rPr>
              <a:t># </a:t>
            </a:r>
            <a:r>
              <a:rPr lang="zh-CN" altLang="en-US" sz="2000" kern="1200" baseline="0" dirty="0">
                <a:latin typeface="Consolas" panose="020B0609020204030204" charset="0"/>
                <a:ea typeface="+mn-ea"/>
                <a:cs typeface="+mn-cs"/>
              </a:rPr>
              <a:t>标准差</a:t>
            </a:r>
            <a:endParaRPr lang="zh-CN" altLang="en-US" sz="2000" kern="1200" baseline="0" dirty="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2.6851213274654606</a:t>
            </a:r>
            <a:endParaRPr lang="zh-CN" altLang="en-US" sz="2000" kern="1200" baseline="0" dirty="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dirty="0">
                <a:latin typeface="Consolas" panose="020B0609020204030204" charset="0"/>
                <a:ea typeface="+mn-ea"/>
                <a:cs typeface="+mn-cs"/>
              </a:rPr>
              <a:t>&gt;&gt;&gt; x.std(axis=1)                   </a:t>
            </a:r>
            <a:r>
              <a:rPr lang="en-US" altLang="zh-CN" sz="2000" kern="1200" baseline="0" dirty="0">
                <a:latin typeface="Consolas" panose="020B0609020204030204" charset="0"/>
                <a:ea typeface="+mn-ea"/>
                <a:cs typeface="+mn-cs"/>
              </a:rPr>
              <a:t># </a:t>
            </a:r>
            <a:r>
              <a:rPr lang="zh-CN" altLang="en-US" sz="2000" kern="1200" baseline="0" dirty="0">
                <a:latin typeface="Consolas" panose="020B0609020204030204" charset="0"/>
                <a:ea typeface="+mn-ea"/>
                <a:cs typeface="+mn-cs"/>
              </a:rPr>
              <a:t>横向标准差</a:t>
            </a:r>
            <a:endParaRPr lang="zh-CN" altLang="en-US" sz="2000" kern="1200" baseline="0" dirty="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matrix([[ 1.69967317],</a:t>
            </a:r>
            <a:endParaRPr lang="zh-CN" altLang="en-US" sz="2000" kern="1200" baseline="0" dirty="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        [ 2.86744176],</a:t>
            </a:r>
            <a:endParaRPr lang="zh-CN" altLang="en-US" sz="2000" kern="1200" baseline="0" dirty="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        [ 2.94392029]])</a:t>
            </a:r>
            <a:endParaRPr lang="zh-CN" altLang="en-US" sz="2000" kern="1200" baseline="0" dirty="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dirty="0">
                <a:latin typeface="Consolas" panose="020B0609020204030204" charset="0"/>
                <a:ea typeface="+mn-ea"/>
                <a:cs typeface="+mn-cs"/>
              </a:rPr>
              <a:t>&gt;&gt;&gt; x.std(axis=0)                   </a:t>
            </a:r>
            <a:r>
              <a:rPr lang="en-US" altLang="zh-CN" sz="2000" kern="1200" baseline="0" dirty="0">
                <a:latin typeface="Consolas" panose="020B0609020204030204" charset="0"/>
                <a:ea typeface="+mn-ea"/>
                <a:cs typeface="+mn-cs"/>
              </a:rPr>
              <a:t># </a:t>
            </a:r>
            <a:r>
              <a:rPr lang="zh-CN" altLang="en-US" sz="2000" kern="1200" baseline="0" dirty="0">
                <a:latin typeface="Consolas" panose="020B0609020204030204" charset="0"/>
                <a:ea typeface="+mn-ea"/>
                <a:cs typeface="+mn-cs"/>
              </a:rPr>
              <a:t>纵向标准差</a:t>
            </a:r>
            <a:endParaRPr lang="zh-CN" altLang="en-US" sz="2000" kern="1200" baseline="0" dirty="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matrix([[ 1.24721913,  2.82842712,  3.26598632]])</a:t>
            </a:r>
            <a:endParaRPr lang="zh-CN" altLang="en-US" sz="2000" kern="1200" baseline="0" dirty="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dirty="0">
                <a:latin typeface="Consolas" panose="020B0609020204030204" charset="0"/>
                <a:ea typeface="+mn-ea"/>
                <a:cs typeface="+mn-cs"/>
              </a:rPr>
              <a:t>&gt;&gt;&gt; x.var(axis=0)                   </a:t>
            </a:r>
            <a:r>
              <a:rPr lang="en-US" altLang="zh-CN" sz="2000" kern="1200" baseline="0" dirty="0">
                <a:latin typeface="Consolas" panose="020B0609020204030204" charset="0"/>
                <a:ea typeface="+mn-ea"/>
                <a:cs typeface="+mn-cs"/>
              </a:rPr>
              <a:t># </a:t>
            </a:r>
            <a:r>
              <a:rPr lang="zh-CN" altLang="en-US" sz="2000" kern="1200" baseline="0" dirty="0">
                <a:latin typeface="Consolas" panose="020B0609020204030204" charset="0"/>
                <a:ea typeface="+mn-ea"/>
                <a:cs typeface="+mn-cs"/>
              </a:rPr>
              <a:t>纵向方差</a:t>
            </a:r>
            <a:endParaRPr lang="zh-CN" altLang="en-US" sz="2000" kern="1200" baseline="0" dirty="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matrix([[  1.55555556,   8.        ,  10.66666667]])</a:t>
            </a:r>
            <a:endParaRPr lang="zh-CN" altLang="en-US" sz="1800" kern="1200" baseline="0" dirty="0">
              <a:solidFill>
                <a:srgbClr val="00B0F0"/>
              </a:solidFill>
              <a:latin typeface="Consolas" panose="020B0609020204030204" charset="0"/>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6765" y="1294765"/>
            <a:ext cx="10922635" cy="5151120"/>
          </a:xfrm>
        </p:spPr>
        <p:txBody>
          <a:bodyPr>
            <a:normAutofit lnSpcReduction="10000"/>
          </a:bodyPr>
          <a:p>
            <a:pPr fontAlgn="base"/>
            <a:r>
              <a:rPr lang="zh-CN" altLang="en-US" sz="2400" strike="noStrike" noProof="1"/>
              <a:t>读写文件</a:t>
            </a:r>
            <a:endParaRPr lang="zh-CN" altLang="en-US" sz="2400" strike="noStrike" noProof="1"/>
          </a:p>
          <a:p>
            <a:pPr marL="0" indent="0" fontAlgn="base">
              <a:lnSpc>
                <a:spcPct val="100000"/>
              </a:lnSpc>
              <a:spcBef>
                <a:spcPts val="0"/>
              </a:spcBef>
              <a:buNone/>
            </a:pP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x = np.random.rand(4, 10)</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np.save('data</a:t>
            </a:r>
            <a:r>
              <a:rPr lang="en-US" altLang="zh-CN" sz="2000" strike="noStrike" noProof="1">
                <a:latin typeface="Consolas" panose="020B0609020204030204" charset="0"/>
              </a:rPr>
              <a:t>.npy</a:t>
            </a:r>
            <a:r>
              <a:rPr lang="zh-CN" altLang="en-US" sz="2000" strike="noStrike" noProof="1">
                <a:latin typeface="Consolas" panose="020B0609020204030204" charset="0"/>
              </a:rPr>
              <a:t>', x)</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y = np.load('data.npy')</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y</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array([[ 0.07925715,  0.22961054,  0.88920655,  0.00662773,  0.04686686,</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0.00751701,  0.20792476,  0.18253408,  0.57074963,  0.89410328],</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[ 0.04090589,  0.09324791,  0.15263598,  0.98564644,  0.74931515,</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0.79126167,  0.19940871,  0.74923295,  0.43874089,  0.51553475],</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[ 0.5749905 ,  0.68089027,  0.19490823,  0.2631205 ,  0.53732501,</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0.58207636,  0.89361896,  0.43969519,  0.11009907,  0.96794452],</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[ 0.29274478,  0.67495611,  0.13427721,  0.57206913,  0.78126455,</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0.34121099,  0.74407954,  0.34712801,  0.55393827,  0.78458682]])</a:t>
            </a:r>
            <a:endParaRPr lang="zh-CN" altLang="en-US" sz="2000" strike="noStrike" noProof="1">
              <a:solidFill>
                <a:srgbClr val="00B0F0"/>
              </a:solidFill>
              <a:latin typeface="Consolas" panose="020B0609020204030204" charset="0"/>
            </a:endParaRPr>
          </a:p>
        </p:txBody>
      </p:sp>
      <p:sp>
        <p:nvSpPr>
          <p:cNvPr id="8192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内容占位符 2"/>
          <p:cNvSpPr>
            <a:spLocks noGrp="1"/>
          </p:cNvSpPr>
          <p:nvPr>
            <p:ph idx="1"/>
          </p:nvPr>
        </p:nvSpPr>
        <p:spPr/>
        <p:txBody>
          <a:bodyPr anchor="t">
            <a:noAutofit/>
          </a:bodyPr>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a_mat = np.matrix([3, 5, 7])</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a_mat.tostring()</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b'\x03\x00\x00\x00\x05\x00\x00\x00\x07\x00\x00\x00'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a_mat.dumps()</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b'\x80\x02cnumpy.core.multiarray\n_reconstruct\nq\x00cnumpy.matrixlib.defmatrix\nmatrix\nq\x01K\x00\x85q\x02c_codecs\nencode\nq\x03X\x01\x00\x00\x00bq\x04X\x06\x00\x00\x00latin1q\x05\x86q\x06Rq\x07\x87q\x08Rq\t(K\x01K\x01K\x03\x86q\ncnumpy\ndtype\nq\x0bX\x02\x00\x00\x00i4q\x0cK\x00K\x01\x87q\rRq\x0e(K\x03X\x01\x00\x00\x00&lt;q\x0fNNNJ\xff\xff\xff\xffJ\xff\xff\xff\xffK\x00tq\x10b\x89h\x03X\x0c\x00\x00\x00\x03\x00\x00\x00\x05\x00\x00\x00\x07\x00\x00\x00q\x11h\x05\x86q\x12Rq\x13tq\x14b.'</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np.loads(_)</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matrix([[3, 5, 7]])</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a_mat.dump('x.dat')</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np.load('x.dat')</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matrix([[3, 5, 7]])</a:t>
            </a:r>
            <a:endParaRPr lang="zh-CN" altLang="en-US" sz="2000" kern="1200" baseline="0">
              <a:solidFill>
                <a:srgbClr val="00B0F0"/>
              </a:solidFill>
              <a:latin typeface="Consolas" panose="020B0609020204030204" charset="0"/>
              <a:ea typeface="+mn-ea"/>
              <a:cs typeface="+mn-cs"/>
            </a:endParaRPr>
          </a:p>
        </p:txBody>
      </p:sp>
      <p:sp>
        <p:nvSpPr>
          <p:cNvPr id="8294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10000"/>
          </a:bodyPr>
          <a:p>
            <a:pPr fontAlgn="base"/>
            <a:r>
              <a:rPr lang="zh-CN" altLang="en-US" sz="2400" strike="noStrike" noProof="1"/>
              <a:t>常用常量</a:t>
            </a:r>
            <a:endParaRPr lang="zh-CN" altLang="en-US" sz="2400" strike="noStrike" noProof="1"/>
          </a:p>
          <a:p>
            <a:pPr marL="0" indent="0" fontAlgn="base">
              <a:spcBef>
                <a:spcPts val="0"/>
              </a:spcBef>
              <a:buNone/>
            </a:pPr>
            <a:endParaRPr lang="zh-CN" altLang="en-US" sz="2000" strike="noStrike" noProof="1">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np.Inf                 </a:t>
            </a:r>
            <a:r>
              <a:rPr lang="en-US" altLang="zh-CN" sz="2000" strike="noStrike" noProof="1">
                <a:latin typeface="Consolas" panose="020B0609020204030204" charset="0"/>
              </a:rPr>
              <a:t># </a:t>
            </a:r>
            <a:r>
              <a:rPr lang="zh-CN" altLang="en-US" sz="2000" strike="noStrike" noProof="1">
                <a:latin typeface="Consolas" panose="020B0609020204030204" charset="0"/>
              </a:rPr>
              <a:t>正无穷大</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inf</a:t>
            </a:r>
            <a:endParaRPr lang="zh-CN" altLang="en-US" sz="2000" strike="noStrike" noProof="1">
              <a:solidFill>
                <a:srgbClr val="00B0F0"/>
              </a:solidFill>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np.NAN                 </a:t>
            </a:r>
            <a:r>
              <a:rPr lang="en-US" altLang="zh-CN" sz="2000" strike="noStrike" noProof="1">
                <a:latin typeface="Consolas" panose="020B0609020204030204" charset="0"/>
              </a:rPr>
              <a:t># </a:t>
            </a:r>
            <a:r>
              <a:rPr lang="zh-CN" altLang="en-US" sz="2000" strike="noStrike" noProof="1">
                <a:latin typeface="Consolas" panose="020B0609020204030204" charset="0"/>
              </a:rPr>
              <a:t>非数字</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nan</a:t>
            </a:r>
            <a:endParaRPr lang="zh-CN" altLang="en-US" sz="2000" strike="noStrike" noProof="1">
              <a:solidFill>
                <a:srgbClr val="00B0F0"/>
              </a:solidFill>
              <a:latin typeface="Consolas" panose="020B0609020204030204" charset="0"/>
            </a:endParaRPr>
          </a:p>
          <a:p>
            <a:pPr marL="0" indent="0" fontAlgn="base">
              <a:spcBef>
                <a:spcPts val="0"/>
              </a:spcBef>
              <a:buNone/>
            </a:pPr>
            <a:r>
              <a:rPr lang="zh-CN" altLang="en-US" sz="2000">
                <a:latin typeface="Consolas" panose="020B0609020204030204" charset="0"/>
                <a:sym typeface="+mn-ea"/>
              </a:rPr>
              <a:t>&gt;&gt;&gt; np.NaN</a:t>
            </a:r>
            <a:endParaRPr lang="zh-CN" altLang="en-US" sz="2000" strike="noStrike" noProof="1">
              <a:latin typeface="Consolas" panose="020B0609020204030204" charset="0"/>
            </a:endParaRPr>
          </a:p>
          <a:p>
            <a:pPr marL="0" indent="0" fontAlgn="base">
              <a:spcBef>
                <a:spcPts val="0"/>
              </a:spcBef>
              <a:buNone/>
            </a:pPr>
            <a:r>
              <a:rPr lang="zh-CN" altLang="en-US" sz="2000">
                <a:solidFill>
                  <a:srgbClr val="00B0F0"/>
                </a:solidFill>
                <a:latin typeface="Consolas" panose="020B0609020204030204" charset="0"/>
                <a:sym typeface="+mn-ea"/>
              </a:rPr>
              <a:t>nan</a:t>
            </a:r>
            <a:endParaRPr lang="zh-CN" altLang="en-US" sz="2000" strike="noStrike" noProof="1">
              <a:solidFill>
                <a:srgbClr val="00B0F0"/>
              </a:solidFill>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np.Infinity</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inf</a:t>
            </a:r>
            <a:endParaRPr lang="zh-CN" altLang="en-US" sz="2000" strike="noStrike" noProof="1">
              <a:solidFill>
                <a:srgbClr val="00B0F0"/>
              </a:solidFill>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np.MAXDIMS</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32</a:t>
            </a:r>
            <a:endParaRPr lang="zh-CN" altLang="en-US" sz="2000" strike="noStrike" noProof="1">
              <a:solidFill>
                <a:srgbClr val="00B0F0"/>
              </a:solidFill>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np.NINF                </a:t>
            </a:r>
            <a:r>
              <a:rPr lang="en-US" altLang="zh-CN" sz="2000" strike="noStrike" noProof="1">
                <a:latin typeface="Consolas" panose="020B0609020204030204" charset="0"/>
              </a:rPr>
              <a:t># </a:t>
            </a:r>
            <a:r>
              <a:rPr lang="zh-CN" altLang="en-US" sz="2000" strike="noStrike" noProof="1">
                <a:latin typeface="Consolas" panose="020B0609020204030204" charset="0"/>
              </a:rPr>
              <a:t>负无穷大</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-inf</a:t>
            </a:r>
            <a:endParaRPr lang="zh-CN" altLang="en-US" sz="2000" strike="noStrike" noProof="1">
              <a:solidFill>
                <a:srgbClr val="00B0F0"/>
              </a:solidFill>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np.NZERO               </a:t>
            </a:r>
            <a:r>
              <a:rPr lang="en-US" altLang="zh-CN" sz="2000" strike="noStrike" noProof="1">
                <a:latin typeface="Consolas" panose="020B0609020204030204" charset="0"/>
              </a:rPr>
              <a:t># </a:t>
            </a:r>
            <a:r>
              <a:rPr lang="zh-CN" altLang="en-US" sz="2000" strike="noStrike" noProof="1">
                <a:latin typeface="Consolas" panose="020B0609020204030204" charset="0"/>
              </a:rPr>
              <a:t>负</a:t>
            </a:r>
            <a:r>
              <a:rPr lang="en-US" altLang="zh-CN" sz="2000" strike="noStrike" noProof="1">
                <a:latin typeface="Consolas" panose="020B0609020204030204" charset="0"/>
              </a:rPr>
              <a:t>0</a:t>
            </a:r>
            <a:endParaRPr lang="en-US" altLang="zh-CN"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-0.0</a:t>
            </a:r>
            <a:endParaRPr lang="zh-CN" altLang="en-US" sz="2000" strike="noStrike" noProof="1">
              <a:solidFill>
                <a:srgbClr val="00B0F0"/>
              </a:solidFill>
              <a:latin typeface="Consolas" panose="020B0609020204030204" charset="0"/>
            </a:endParaRPr>
          </a:p>
        </p:txBody>
      </p:sp>
      <p:sp>
        <p:nvSpPr>
          <p:cNvPr id="8397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标题 27649"/>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 scipy简单应用</a:t>
            </a:r>
            <a:endParaRPr lang="zh-CN" altLang="en-US" kern="1200" baseline="0" dirty="0">
              <a:latin typeface="+mj-lt"/>
              <a:ea typeface="+mj-ea"/>
              <a:cs typeface="+mj-cs"/>
            </a:endParaRPr>
          </a:p>
        </p:txBody>
      </p:sp>
      <p:sp>
        <p:nvSpPr>
          <p:cNvPr id="94210" name="文本占位符 27650"/>
          <p:cNvSpPr>
            <a:spLocks noGrp="1"/>
          </p:cNvSpPr>
          <p:nvPr>
            <p:ph idx="1"/>
          </p:nvPr>
        </p:nvSpPr>
        <p:spPr/>
        <p:txBody>
          <a:bodyPr anchor="t"/>
          <a:p>
            <a:pPr defTabSz="914400">
              <a:lnSpc>
                <a:spcPct val="150000"/>
              </a:lnSpc>
              <a:spcBef>
                <a:spcPct val="0"/>
              </a:spcBef>
              <a:buFont typeface="Arial" panose="020B0604020202020204" pitchFamily="34" charset="0"/>
              <a:buChar char="•"/>
            </a:pPr>
            <a:r>
              <a:rPr lang="en-US" altLang="x-none" sz="2400" kern="1200" baseline="0" dirty="0">
                <a:latin typeface="+mn-lt"/>
                <a:ea typeface="+mn-ea"/>
                <a:cs typeface="+mn-cs"/>
              </a:rPr>
              <a:t>scipy</a:t>
            </a:r>
            <a:r>
              <a:rPr lang="zh-CN" altLang="en-US" sz="2400" kern="1200" baseline="0" dirty="0">
                <a:latin typeface="+mn-lt"/>
                <a:ea typeface="+mn-ea"/>
                <a:cs typeface="+mn-cs"/>
              </a:rPr>
              <a:t>在</a:t>
            </a:r>
            <a:r>
              <a:rPr lang="en-US" altLang="x-none" sz="2400" kern="1200" baseline="0" dirty="0">
                <a:latin typeface="+mn-lt"/>
                <a:ea typeface="+mn-ea"/>
                <a:cs typeface="+mn-cs"/>
              </a:rPr>
              <a:t>numpy</a:t>
            </a:r>
            <a:r>
              <a:rPr lang="zh-CN" altLang="en-US" sz="2400" kern="1200" baseline="0" dirty="0">
                <a:latin typeface="+mn-lt"/>
                <a:ea typeface="+mn-ea"/>
                <a:cs typeface="+mn-cs"/>
              </a:rPr>
              <a:t>的基础上增加了大量用于数学计算、科学计算以及工程计算的模块，包括线性代数、常微分方程数值求解、信号处理、图像处理、稀疏矩阵等等。</a:t>
            </a:r>
            <a:endParaRPr lang="zh-CN" altLang="en-US" sz="2400" kern="1200" baseline="0" dirty="0">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 scipy简单应用</a:t>
            </a:r>
            <a:endParaRPr lang="zh-CN" altLang="en-US" kern="1200" baseline="0">
              <a:latin typeface="+mj-lt"/>
              <a:ea typeface="+mj-ea"/>
              <a:cs typeface="+mj-cs"/>
            </a:endParaRPr>
          </a:p>
        </p:txBody>
      </p:sp>
      <p:sp>
        <p:nvSpPr>
          <p:cNvPr id="39938" name="内容占位符 2"/>
          <p:cNvSpPr>
            <a:spLocks noGrp="1"/>
          </p:cNvSpPr>
          <p:nvPr>
            <p:ph idx="1"/>
          </p:nvPr>
        </p:nvSpPr>
        <p:spPr/>
        <p:txBody>
          <a:bodyPr anchor="t"/>
          <a:p>
            <a:pPr fontAlgn="base">
              <a:lnSpc>
                <a:spcPct val="80000"/>
              </a:lnSpc>
            </a:pPr>
            <a:r>
              <a:rPr lang="en-US" altLang="x-none" sz="2400" strike="noStrike" noProof="1" dirty="0"/>
              <a:t>scipy</a:t>
            </a:r>
            <a:r>
              <a:rPr lang="zh-CN" altLang="en-US" sz="2400" strike="noStrike" noProof="1" dirty="0">
                <a:ea typeface="宋体" panose="02010600030101010101" pitchFamily="2" charset="-122"/>
              </a:rPr>
              <a:t>主要模块有：</a:t>
            </a:r>
            <a:endParaRPr lang="zh-CN" altLang="en-US" sz="2400" strike="noStrike" noProof="1" dirty="0">
              <a:ea typeface="宋体" panose="02010600030101010101" pitchFamily="2" charset="-122"/>
            </a:endParaRPr>
          </a:p>
          <a:p>
            <a:pPr marL="0" indent="0" fontAlgn="base">
              <a:spcBef>
                <a:spcPts val="600"/>
              </a:spcBef>
              <a:spcAft>
                <a:spcPts val="600"/>
              </a:spcAft>
              <a:buClr>
                <a:schemeClr val="tx1"/>
              </a:buClr>
              <a:buFont typeface="Wingdings" panose="05000000000000000000" charset="0"/>
              <a:buNone/>
            </a:pPr>
            <a:endParaRPr lang="zh-CN" altLang="en-US" sz="2000" strike="noStrike" noProof="1">
              <a:ea typeface="宋体" panose="02010600030101010101" pitchFamily="2" charset="-122"/>
            </a:endParaRPr>
          </a:p>
        </p:txBody>
      </p:sp>
      <p:graphicFrame>
        <p:nvGraphicFramePr>
          <p:cNvPr id="0" name="Table -1"/>
          <p:cNvGraphicFramePr/>
          <p:nvPr/>
        </p:nvGraphicFramePr>
        <p:xfrm>
          <a:off x="939800" y="1721485"/>
          <a:ext cx="9368155" cy="4358640"/>
        </p:xfrm>
        <a:graphic>
          <a:graphicData uri="http://schemas.openxmlformats.org/drawingml/2006/table">
            <a:tbl>
              <a:tblPr firstRow="1" bandRow="1">
                <a:tableStyleId>{5940675A-B579-460E-94D1-54222C63F5DA}</a:tableStyleId>
              </a:tblPr>
              <a:tblGrid>
                <a:gridCol w="1958340"/>
                <a:gridCol w="7409815"/>
              </a:tblGrid>
              <a:tr h="311150">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模块</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说明</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1785">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constants</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常数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115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special</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特殊函数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230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optimize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数值优化算法，如最小二乘拟合（</a:t>
                      </a:r>
                      <a:r>
                        <a:rPr lang="en-US" altLang="zh-CN" sz="2000" b="0" u="none">
                          <a:latin typeface="宋体" panose="02010600030101010101" pitchFamily="2" charset="-122"/>
                          <a:ea typeface="宋体" panose="02010600030101010101" pitchFamily="2" charset="-122"/>
                          <a:cs typeface="宋体" panose="02010600030101010101" pitchFamily="2" charset="-122"/>
                        </a:rPr>
                        <a:t>leastsq</a:t>
                      </a:r>
                      <a:r>
                        <a:rPr lang="zh-CN" altLang="en-US" sz="2000" b="0" u="none">
                          <a:latin typeface="宋体" panose="02010600030101010101" pitchFamily="2" charset="-122"/>
                          <a:ea typeface="宋体" panose="02010600030101010101" pitchFamily="2" charset="-122"/>
                          <a:cs typeface="宋体" panose="02010600030101010101" pitchFamily="2" charset="-122"/>
                        </a:rPr>
                        <a:t>）、函数最小值（</a:t>
                      </a:r>
                      <a:r>
                        <a:rPr lang="en-US" altLang="zh-CN" sz="2000" b="0" u="none">
                          <a:latin typeface="宋体" panose="02010600030101010101" pitchFamily="2" charset="-122"/>
                          <a:ea typeface="宋体" panose="02010600030101010101" pitchFamily="2" charset="-122"/>
                          <a:cs typeface="宋体" panose="02010600030101010101" pitchFamily="2" charset="-122"/>
                        </a:rPr>
                        <a:t>fmin</a:t>
                      </a:r>
                      <a:r>
                        <a:rPr lang="zh-CN" altLang="en-US" sz="2000" b="0" u="none">
                          <a:latin typeface="宋体" panose="02010600030101010101" pitchFamily="2" charset="-122"/>
                          <a:ea typeface="宋体" panose="02010600030101010101" pitchFamily="2" charset="-122"/>
                          <a:cs typeface="宋体" panose="02010600030101010101" pitchFamily="2" charset="-122"/>
                        </a:rPr>
                        <a:t>系列）、非线性方程组求解（</a:t>
                      </a:r>
                      <a:r>
                        <a:rPr lang="en-US" altLang="zh-CN" sz="2000" b="0" u="none">
                          <a:latin typeface="宋体" panose="02010600030101010101" pitchFamily="2" charset="-122"/>
                          <a:ea typeface="宋体" panose="02010600030101010101" pitchFamily="2" charset="-122"/>
                          <a:cs typeface="宋体" panose="02010600030101010101" pitchFamily="2" charset="-122"/>
                        </a:rPr>
                        <a:t>fsolve</a:t>
                      </a:r>
                      <a:r>
                        <a:rPr lang="zh-CN" altLang="en-US" sz="2000" b="0" u="none">
                          <a:latin typeface="宋体" panose="02010600030101010101" pitchFamily="2" charset="-122"/>
                          <a:ea typeface="宋体" panose="02010600030101010101" pitchFamily="2" charset="-122"/>
                          <a:cs typeface="宋体" panose="02010600030101010101" pitchFamily="2" charset="-122"/>
                        </a:rPr>
                        <a:t>）等等</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1785">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interpolate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插值（</a:t>
                      </a:r>
                      <a:r>
                        <a:rPr lang="en-US" altLang="zh-CN" sz="2000" b="0" u="none">
                          <a:latin typeface="宋体" panose="02010600030101010101" pitchFamily="2" charset="-122"/>
                          <a:ea typeface="宋体" panose="02010600030101010101" pitchFamily="2" charset="-122"/>
                          <a:cs typeface="宋体" panose="02010600030101010101" pitchFamily="2" charset="-122"/>
                        </a:rPr>
                        <a:t>interp1d</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interp2d</a:t>
                      </a:r>
                      <a:r>
                        <a:rPr lang="zh-CN" altLang="en-US" sz="2000" b="0" u="none">
                          <a:latin typeface="宋体" panose="02010600030101010101" pitchFamily="2" charset="-122"/>
                          <a:ea typeface="宋体" panose="02010600030101010101" pitchFamily="2" charset="-122"/>
                          <a:cs typeface="宋体" panose="02010600030101010101" pitchFamily="2" charset="-122"/>
                        </a:rPr>
                        <a:t>等等）</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115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integrate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数值积分</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115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signal</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信号处理</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34085">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ndimage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图像处理，包括滤波器模块</a:t>
                      </a:r>
                      <a:r>
                        <a:rPr lang="en-US" altLang="zh-CN" sz="2000" b="0" u="none">
                          <a:latin typeface="宋体" panose="02010600030101010101" pitchFamily="2" charset="-122"/>
                          <a:ea typeface="宋体" panose="02010600030101010101" pitchFamily="2" charset="-122"/>
                          <a:cs typeface="宋体" panose="02010600030101010101" pitchFamily="2" charset="-122"/>
                        </a:rPr>
                        <a:t>filters</a:t>
                      </a:r>
                      <a:r>
                        <a:rPr lang="zh-CN" altLang="en-US" sz="2000" b="0" u="none">
                          <a:latin typeface="宋体" panose="02010600030101010101" pitchFamily="2" charset="-122"/>
                          <a:ea typeface="宋体" panose="02010600030101010101" pitchFamily="2" charset="-122"/>
                          <a:cs typeface="宋体" panose="02010600030101010101" pitchFamily="2" charset="-122"/>
                        </a:rPr>
                        <a:t>、傅里叶变换模块</a:t>
                      </a:r>
                      <a:r>
                        <a:rPr lang="en-US" altLang="zh-CN" sz="2000" b="0" u="none">
                          <a:latin typeface="宋体" panose="02010600030101010101" pitchFamily="2" charset="-122"/>
                          <a:ea typeface="宋体" panose="02010600030101010101" pitchFamily="2" charset="-122"/>
                          <a:cs typeface="宋体" panose="02010600030101010101" pitchFamily="2" charset="-122"/>
                        </a:rPr>
                        <a:t>fourier</a:t>
                      </a:r>
                      <a:r>
                        <a:rPr lang="zh-CN" altLang="en-US" sz="2000" b="0" u="none">
                          <a:latin typeface="宋体" panose="02010600030101010101" pitchFamily="2" charset="-122"/>
                          <a:ea typeface="宋体" panose="02010600030101010101" pitchFamily="2" charset="-122"/>
                          <a:cs typeface="宋体" panose="02010600030101010101" pitchFamily="2" charset="-122"/>
                        </a:rPr>
                        <a:t>、图像插值模块</a:t>
                      </a:r>
                      <a:r>
                        <a:rPr lang="en-US" altLang="zh-CN" sz="2000" b="0" u="none">
                          <a:latin typeface="宋体" panose="02010600030101010101" pitchFamily="2" charset="-122"/>
                          <a:ea typeface="宋体" panose="02010600030101010101" pitchFamily="2" charset="-122"/>
                          <a:cs typeface="宋体" panose="02010600030101010101" pitchFamily="2" charset="-122"/>
                        </a:rPr>
                        <a:t>interpolation</a:t>
                      </a:r>
                      <a:r>
                        <a:rPr lang="zh-CN" altLang="en-US" sz="2000" b="0" u="none">
                          <a:latin typeface="宋体" panose="02010600030101010101" pitchFamily="2" charset="-122"/>
                          <a:ea typeface="宋体" panose="02010600030101010101" pitchFamily="2" charset="-122"/>
                          <a:cs typeface="宋体" panose="02010600030101010101" pitchFamily="2" charset="-122"/>
                        </a:rPr>
                        <a:t>、图像测量模块</a:t>
                      </a:r>
                      <a:r>
                        <a:rPr lang="en-US" altLang="zh-CN" sz="2000" b="0" u="none">
                          <a:latin typeface="宋体" panose="02010600030101010101" pitchFamily="2" charset="-122"/>
                          <a:ea typeface="宋体" panose="02010600030101010101" pitchFamily="2" charset="-122"/>
                          <a:cs typeface="宋体" panose="02010600030101010101" pitchFamily="2" charset="-122"/>
                        </a:rPr>
                        <a:t>measurements</a:t>
                      </a:r>
                      <a:r>
                        <a:rPr lang="zh-CN" altLang="en-US" sz="2000" b="0" u="none">
                          <a:latin typeface="宋体" panose="02010600030101010101" pitchFamily="2" charset="-122"/>
                          <a:ea typeface="宋体" panose="02010600030101010101" pitchFamily="2" charset="-122"/>
                          <a:cs typeface="宋体" panose="02010600030101010101" pitchFamily="2" charset="-122"/>
                        </a:rPr>
                        <a:t>、形态学图像处理模块</a:t>
                      </a:r>
                      <a:r>
                        <a:rPr lang="en-US" altLang="zh-CN" sz="2000" b="0" u="none">
                          <a:latin typeface="宋体" panose="02010600030101010101" pitchFamily="2" charset="-122"/>
                          <a:ea typeface="宋体" panose="02010600030101010101" pitchFamily="2" charset="-122"/>
                          <a:cs typeface="宋体" panose="02010600030101010101" pitchFamily="2" charset="-122"/>
                        </a:rPr>
                        <a:t>morphology</a:t>
                      </a:r>
                      <a:r>
                        <a:rPr lang="zh-CN" altLang="en-US" sz="2000" b="0" u="none">
                          <a:latin typeface="宋体" panose="02010600030101010101" pitchFamily="2" charset="-122"/>
                          <a:ea typeface="宋体" panose="02010600030101010101" pitchFamily="2" charset="-122"/>
                          <a:cs typeface="宋体" panose="02010600030101010101" pitchFamily="2" charset="-122"/>
                        </a:rPr>
                        <a:t>等等</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115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stats</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统计</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1785">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misc</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提供了读取图像文件的方法和一些测试图像</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115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io</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提供了读取</a:t>
                      </a:r>
                      <a:r>
                        <a:rPr lang="en-US" altLang="zh-CN" sz="2000" b="0" u="none">
                          <a:latin typeface="宋体" panose="02010600030101010101" pitchFamily="2" charset="-122"/>
                          <a:ea typeface="宋体" panose="02010600030101010101" pitchFamily="2" charset="-122"/>
                          <a:cs typeface="宋体" panose="02010600030101010101" pitchFamily="2" charset="-122"/>
                        </a:rPr>
                        <a:t>Matlab</a:t>
                      </a:r>
                      <a:r>
                        <a:rPr lang="zh-CN" altLang="en-US" sz="2000" b="0" u="none">
                          <a:latin typeface="宋体" panose="02010600030101010101" pitchFamily="2" charset="-122"/>
                          <a:ea typeface="宋体" panose="02010600030101010101" pitchFamily="2" charset="-122"/>
                          <a:cs typeface="宋体" panose="02010600030101010101" pitchFamily="2" charset="-122"/>
                        </a:rPr>
                        <a:t>和</a:t>
                      </a:r>
                      <a:r>
                        <a:rPr lang="en-US" altLang="zh-CN" sz="2000" b="0" u="none">
                          <a:latin typeface="宋体" panose="02010600030101010101" pitchFamily="2" charset="-122"/>
                          <a:ea typeface="宋体" panose="02010600030101010101" pitchFamily="2" charset="-122"/>
                          <a:cs typeface="宋体" panose="02010600030101010101" pitchFamily="2" charset="-122"/>
                        </a:rPr>
                        <a:t>Fortran</a:t>
                      </a:r>
                      <a:r>
                        <a:rPr lang="zh-CN" altLang="en-US" sz="2000" b="0" u="none">
                          <a:latin typeface="宋体" panose="02010600030101010101" pitchFamily="2" charset="-122"/>
                          <a:ea typeface="宋体" panose="02010600030101010101" pitchFamily="2" charset="-122"/>
                          <a:cs typeface="宋体" panose="02010600030101010101" pitchFamily="2" charset="-122"/>
                        </a:rPr>
                        <a:t>文件的方法</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标题 2867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13.2.1 常数与特殊函数</a:t>
            </a:r>
            <a:endParaRPr lang="zh-CN" altLang="en-US" kern="1200" baseline="0" dirty="0">
              <a:latin typeface="+mj-lt"/>
              <a:ea typeface="+mj-ea"/>
              <a:cs typeface="+mj-cs"/>
            </a:endParaRPr>
          </a:p>
        </p:txBody>
      </p:sp>
      <p:sp>
        <p:nvSpPr>
          <p:cNvPr id="27650" name="文本占位符 28674"/>
          <p:cNvSpPr>
            <a:spLocks noGrp="1"/>
          </p:cNvSpPr>
          <p:nvPr>
            <p:ph idx="1"/>
          </p:nvPr>
        </p:nvSpPr>
        <p:spPr>
          <a:xfrm>
            <a:off x="838200" y="1321435"/>
            <a:ext cx="10515600" cy="5433060"/>
          </a:xfrm>
        </p:spPr>
        <p:txBody>
          <a:bodyPr anchor="t">
            <a:normAutofit fontScale="90000" lnSpcReduction="10000"/>
          </a:bodyPr>
          <a:p>
            <a:pPr fontAlgn="base">
              <a:lnSpc>
                <a:spcPct val="80000"/>
              </a:lnSpc>
            </a:pPr>
            <a:r>
              <a:rPr lang="en-US" altLang="x-none" sz="2400" strike="noStrike" noProof="1" dirty="0"/>
              <a:t>scipy</a:t>
            </a:r>
            <a:r>
              <a:rPr lang="zh-CN" altLang="en-US" sz="2400" strike="noStrike" noProof="1" dirty="0"/>
              <a:t>的</a:t>
            </a:r>
            <a:r>
              <a:rPr lang="en-US" altLang="x-none" sz="2400" strike="noStrike" noProof="1" dirty="0"/>
              <a:t>constants</a:t>
            </a:r>
            <a:r>
              <a:rPr lang="zh-CN" altLang="en-US" sz="2400" strike="noStrike" noProof="1" dirty="0"/>
              <a:t>模块包含了大量用于科学计算的常数</a:t>
            </a:r>
            <a:endParaRPr lang="zh-CN" altLang="en-US" sz="2400" strike="noStrike" noProof="1" dirty="0"/>
          </a:p>
          <a:p>
            <a:pPr marL="0" indent="0" fontAlgn="base">
              <a:lnSpc>
                <a:spcPct val="100000"/>
              </a:lnSpc>
              <a:spcBef>
                <a:spcPts val="0"/>
              </a:spcBef>
              <a:buNone/>
            </a:pPr>
            <a:endParaRPr lang="en-US" altLang="x-none" sz="2000" strike="noStrike" noProof="1" dirty="0">
              <a:latin typeface="Consolas" panose="020B0609020204030204" charset="0"/>
            </a:endParaRPr>
          </a:p>
          <a:p>
            <a:pPr marL="0" indent="0" fontAlgn="base">
              <a:lnSpc>
                <a:spcPct val="100000"/>
              </a:lnSpc>
              <a:spcBef>
                <a:spcPts val="0"/>
              </a:spcBef>
              <a:buNone/>
            </a:pPr>
            <a:r>
              <a:rPr lang="en-US" altLang="x-none" sz="2000" strike="noStrike" noProof="1" dirty="0">
                <a:latin typeface="Consolas" panose="020B0609020204030204" charset="0"/>
              </a:rPr>
              <a:t>&gt;&gt;&gt; from scipy import constants as C</a:t>
            </a:r>
            <a:endParaRPr lang="en-US" altLang="x-none" sz="2000" strike="noStrike" noProof="1" dirty="0">
              <a:latin typeface="Consolas" panose="020B0609020204030204" charset="0"/>
            </a:endParaRPr>
          </a:p>
          <a:p>
            <a:pPr marL="0" indent="0" fontAlgn="base">
              <a:lnSpc>
                <a:spcPct val="100000"/>
              </a:lnSpc>
              <a:spcBef>
                <a:spcPts val="0"/>
              </a:spcBef>
              <a:buNone/>
            </a:pPr>
            <a:r>
              <a:rPr lang="en-US" altLang="x-none" sz="2000" strike="noStrike" noProof="1" dirty="0">
                <a:latin typeface="Consolas" panose="020B0609020204030204" charset="0"/>
              </a:rPr>
              <a:t>&gt;&gt;&gt; C.pi                      # 圆周率</a:t>
            </a:r>
            <a:endParaRPr lang="en-US" altLang="x-none" sz="2000" strike="noStrike" noProof="1" dirty="0">
              <a:latin typeface="Consolas" panose="020B0609020204030204" charset="0"/>
            </a:endParaRPr>
          </a:p>
          <a:p>
            <a:pPr marL="0" indent="0" fontAlgn="base">
              <a:lnSpc>
                <a:spcPct val="100000"/>
              </a:lnSpc>
              <a:spcBef>
                <a:spcPts val="0"/>
              </a:spcBef>
              <a:buNone/>
            </a:pPr>
            <a:r>
              <a:rPr lang="en-US" altLang="x-none" sz="2000" strike="noStrike" noProof="1" dirty="0">
                <a:solidFill>
                  <a:srgbClr val="00B0F0"/>
                </a:solidFill>
                <a:latin typeface="Consolas" panose="020B0609020204030204" charset="0"/>
              </a:rPr>
              <a:t>3.141592653589793</a:t>
            </a:r>
            <a:endParaRPr lang="en-US" altLang="x-none" sz="2000" strike="noStrike" noProof="1" dirty="0">
              <a:solidFill>
                <a:srgbClr val="00B0F0"/>
              </a:solidFill>
              <a:latin typeface="Consolas" panose="020B0609020204030204" charset="0"/>
            </a:endParaRPr>
          </a:p>
          <a:p>
            <a:pPr marL="0" indent="0" fontAlgn="base">
              <a:lnSpc>
                <a:spcPct val="100000"/>
              </a:lnSpc>
              <a:spcBef>
                <a:spcPts val="0"/>
              </a:spcBef>
              <a:buNone/>
            </a:pPr>
            <a:r>
              <a:rPr lang="en-US" altLang="x-none" sz="2000" strike="noStrike" noProof="1" dirty="0">
                <a:latin typeface="Consolas" panose="020B0609020204030204" charset="0"/>
              </a:rPr>
              <a:t>&gt;&gt;&gt; C.golden                  # 黄金比例</a:t>
            </a:r>
            <a:endParaRPr lang="en-US" altLang="x-none" sz="2000" strike="noStrike" noProof="1" dirty="0">
              <a:latin typeface="Consolas" panose="020B0609020204030204" charset="0"/>
            </a:endParaRPr>
          </a:p>
          <a:p>
            <a:pPr marL="0" indent="0" fontAlgn="base">
              <a:lnSpc>
                <a:spcPct val="100000"/>
              </a:lnSpc>
              <a:spcBef>
                <a:spcPts val="0"/>
              </a:spcBef>
              <a:buNone/>
            </a:pPr>
            <a:r>
              <a:rPr lang="en-US" altLang="x-none" sz="2000" strike="noStrike" noProof="1" dirty="0">
                <a:solidFill>
                  <a:srgbClr val="00B0F0"/>
                </a:solidFill>
                <a:latin typeface="Consolas" panose="020B0609020204030204" charset="0"/>
              </a:rPr>
              <a:t>1.618033988749895</a:t>
            </a:r>
            <a:endParaRPr lang="en-US" altLang="x-none" sz="2000" strike="noStrike" noProof="1" dirty="0">
              <a:solidFill>
                <a:srgbClr val="00B0F0"/>
              </a:solidFill>
              <a:latin typeface="Consolas" panose="020B0609020204030204" charset="0"/>
            </a:endParaRPr>
          </a:p>
          <a:p>
            <a:pPr marL="0" indent="0" fontAlgn="base">
              <a:lnSpc>
                <a:spcPct val="100000"/>
              </a:lnSpc>
              <a:spcBef>
                <a:spcPts val="0"/>
              </a:spcBef>
              <a:buNone/>
            </a:pPr>
            <a:r>
              <a:rPr lang="en-US" altLang="x-none" sz="2000" strike="noStrike" noProof="1" dirty="0">
                <a:latin typeface="Consolas" panose="020B0609020204030204" charset="0"/>
              </a:rPr>
              <a:t>&gt;&gt;&gt; C.c                       # 真空中的光速</a:t>
            </a:r>
            <a:endParaRPr lang="en-US" altLang="x-none" sz="2000" strike="noStrike" noProof="1" dirty="0">
              <a:latin typeface="Consolas" panose="020B0609020204030204" charset="0"/>
            </a:endParaRPr>
          </a:p>
          <a:p>
            <a:pPr marL="0" indent="0" fontAlgn="base">
              <a:lnSpc>
                <a:spcPct val="100000"/>
              </a:lnSpc>
              <a:spcBef>
                <a:spcPts val="0"/>
              </a:spcBef>
              <a:buNone/>
            </a:pPr>
            <a:r>
              <a:rPr lang="en-US" altLang="x-none" sz="2000" strike="noStrike" noProof="1" dirty="0">
                <a:solidFill>
                  <a:srgbClr val="00B0F0"/>
                </a:solidFill>
                <a:latin typeface="Consolas" panose="020B0609020204030204" charset="0"/>
              </a:rPr>
              <a:t>299792458.0</a:t>
            </a:r>
            <a:endParaRPr lang="en-US" altLang="x-none" sz="2000" strike="noStrike" noProof="1" dirty="0">
              <a:solidFill>
                <a:srgbClr val="00B0F0"/>
              </a:solidFill>
              <a:latin typeface="Consolas" panose="020B0609020204030204" charset="0"/>
            </a:endParaRPr>
          </a:p>
          <a:p>
            <a:pPr marL="0" indent="0" fontAlgn="base">
              <a:lnSpc>
                <a:spcPct val="100000"/>
              </a:lnSpc>
              <a:spcBef>
                <a:spcPts val="0"/>
              </a:spcBef>
              <a:buNone/>
            </a:pPr>
            <a:r>
              <a:rPr lang="en-US" altLang="x-none" sz="2000" strike="noStrike" noProof="1" dirty="0">
                <a:latin typeface="Consolas" panose="020B0609020204030204" charset="0"/>
              </a:rPr>
              <a:t>&gt;&gt;&gt; C.h                       # 普朗克常数</a:t>
            </a:r>
            <a:endParaRPr lang="en-US" altLang="x-none" sz="2000" strike="noStrike" noProof="1" dirty="0">
              <a:latin typeface="Consolas" panose="020B0609020204030204" charset="0"/>
            </a:endParaRPr>
          </a:p>
          <a:p>
            <a:pPr marL="0" indent="0" fontAlgn="base">
              <a:lnSpc>
                <a:spcPct val="100000"/>
              </a:lnSpc>
              <a:spcBef>
                <a:spcPts val="0"/>
              </a:spcBef>
              <a:buNone/>
            </a:pPr>
            <a:r>
              <a:rPr lang="en-US" altLang="x-none" sz="2000" strike="noStrike" noProof="1" dirty="0">
                <a:solidFill>
                  <a:srgbClr val="00B0F0"/>
                </a:solidFill>
                <a:latin typeface="Consolas" panose="020B0609020204030204" charset="0"/>
              </a:rPr>
              <a:t>6.62606896e-34</a:t>
            </a:r>
            <a:endParaRPr lang="en-US" altLang="x-none" sz="2000" strike="noStrike" noProof="1" dirty="0">
              <a:solidFill>
                <a:srgbClr val="00B0F0"/>
              </a:solidFill>
              <a:latin typeface="Consolas" panose="020B0609020204030204" charset="0"/>
            </a:endParaRPr>
          </a:p>
          <a:p>
            <a:pPr marL="0" indent="0" fontAlgn="base">
              <a:lnSpc>
                <a:spcPct val="100000"/>
              </a:lnSpc>
              <a:spcBef>
                <a:spcPts val="0"/>
              </a:spcBef>
              <a:buNone/>
            </a:pPr>
            <a:r>
              <a:rPr lang="en-US" altLang="x-none" sz="2000" strike="noStrike" noProof="1" dirty="0">
                <a:latin typeface="Consolas" panose="020B0609020204030204" charset="0"/>
              </a:rPr>
              <a:t>&gt;&gt;&gt; C.mile                    # 一英里等于多少米</a:t>
            </a:r>
            <a:endParaRPr lang="en-US" altLang="x-none" sz="2000" strike="noStrike" noProof="1" dirty="0">
              <a:latin typeface="Consolas" panose="020B0609020204030204" charset="0"/>
            </a:endParaRPr>
          </a:p>
          <a:p>
            <a:pPr marL="0" indent="0" fontAlgn="base">
              <a:lnSpc>
                <a:spcPct val="100000"/>
              </a:lnSpc>
              <a:spcBef>
                <a:spcPts val="0"/>
              </a:spcBef>
              <a:buNone/>
            </a:pPr>
            <a:r>
              <a:rPr lang="en-US" altLang="x-none" sz="2000" strike="noStrike" noProof="1" dirty="0">
                <a:solidFill>
                  <a:srgbClr val="00B0F0"/>
                </a:solidFill>
                <a:latin typeface="Consolas" panose="020B0609020204030204" charset="0"/>
              </a:rPr>
              <a:t>1609.3439999999998</a:t>
            </a:r>
            <a:endParaRPr lang="en-US" altLang="x-none" sz="2000" strike="noStrike" noProof="1" dirty="0">
              <a:solidFill>
                <a:srgbClr val="00B0F0"/>
              </a:solidFill>
              <a:latin typeface="Consolas" panose="020B0609020204030204" charset="0"/>
            </a:endParaRPr>
          </a:p>
          <a:p>
            <a:pPr marL="0" indent="0" defTabSz="914400">
              <a:lnSpc>
                <a:spcPct val="100000"/>
              </a:lnSpc>
              <a:spcBef>
                <a:spcPts val="0"/>
              </a:spcBef>
              <a:buFont typeface="Wingdings" panose="05000000000000000000" charset="0"/>
              <a:buNone/>
            </a:pPr>
            <a:r>
              <a:rPr lang="en-US" altLang="x-none" sz="2000" dirty="0">
                <a:latin typeface="Consolas" panose="020B0609020204030204" charset="0"/>
                <a:sym typeface="+mn-ea"/>
              </a:rPr>
              <a:t>&gt;&gt;&gt; C.inch                    # 一英寸等于多少米</a:t>
            </a:r>
            <a:endParaRPr lang="en-US" altLang="x-none" sz="2000" kern="1200" baseline="0" dirty="0">
              <a:latin typeface="Consolas" panose="020B0609020204030204" charset="0"/>
              <a:ea typeface="+mn-ea"/>
              <a:cs typeface="+mn-cs"/>
            </a:endParaRPr>
          </a:p>
          <a:p>
            <a:pPr marL="0" indent="0" defTabSz="914400">
              <a:lnSpc>
                <a:spcPct val="100000"/>
              </a:lnSpc>
              <a:spcBef>
                <a:spcPts val="0"/>
              </a:spcBef>
              <a:buFont typeface="Wingdings" panose="05000000000000000000" charset="0"/>
              <a:buNone/>
            </a:pPr>
            <a:r>
              <a:rPr lang="en-US" altLang="x-none" sz="2000" dirty="0">
                <a:solidFill>
                  <a:srgbClr val="00B0F0"/>
                </a:solidFill>
                <a:latin typeface="Consolas" panose="020B0609020204030204" charset="0"/>
                <a:sym typeface="+mn-ea"/>
              </a:rPr>
              <a:t>0.0254</a:t>
            </a:r>
            <a:endParaRPr lang="en-US" altLang="x-none" sz="2000" kern="1200" baseline="0" dirty="0">
              <a:solidFill>
                <a:srgbClr val="00B0F0"/>
              </a:solidFill>
              <a:latin typeface="Consolas" panose="020B0609020204030204" charset="0"/>
              <a:ea typeface="+mn-ea"/>
              <a:cs typeface="+mn-cs"/>
            </a:endParaRPr>
          </a:p>
          <a:p>
            <a:pPr marL="0" indent="0" defTabSz="914400">
              <a:lnSpc>
                <a:spcPct val="100000"/>
              </a:lnSpc>
              <a:spcBef>
                <a:spcPts val="0"/>
              </a:spcBef>
              <a:buFont typeface="Wingdings" panose="05000000000000000000" charset="0"/>
              <a:buNone/>
            </a:pPr>
            <a:r>
              <a:rPr lang="en-US" altLang="x-none" sz="2000" dirty="0">
                <a:latin typeface="Consolas" panose="020B0609020204030204" charset="0"/>
                <a:sym typeface="+mn-ea"/>
              </a:rPr>
              <a:t>&gt;&gt;&gt; C.degree                  # 一度等于多少弧度</a:t>
            </a:r>
            <a:endParaRPr lang="en-US" altLang="x-none" sz="2000" kern="1200" baseline="0" dirty="0">
              <a:latin typeface="Consolas" panose="020B0609020204030204" charset="0"/>
              <a:ea typeface="+mn-ea"/>
              <a:cs typeface="+mn-cs"/>
            </a:endParaRPr>
          </a:p>
          <a:p>
            <a:pPr marL="0" indent="0" defTabSz="914400">
              <a:lnSpc>
                <a:spcPct val="100000"/>
              </a:lnSpc>
              <a:spcBef>
                <a:spcPts val="0"/>
              </a:spcBef>
              <a:buFont typeface="Wingdings" panose="05000000000000000000" charset="0"/>
              <a:buNone/>
            </a:pPr>
            <a:r>
              <a:rPr lang="en-US" altLang="x-none" sz="2000" dirty="0">
                <a:solidFill>
                  <a:srgbClr val="00B0F0"/>
                </a:solidFill>
                <a:latin typeface="Consolas" panose="020B0609020204030204" charset="0"/>
                <a:sym typeface="+mn-ea"/>
              </a:rPr>
              <a:t>0.017453292519943295</a:t>
            </a:r>
            <a:endParaRPr lang="en-US" altLang="x-none" sz="2000" kern="1200" baseline="0" dirty="0">
              <a:solidFill>
                <a:srgbClr val="00B0F0"/>
              </a:solidFill>
              <a:latin typeface="Consolas" panose="020B0609020204030204" charset="0"/>
              <a:ea typeface="+mn-ea"/>
              <a:cs typeface="+mn-cs"/>
            </a:endParaRPr>
          </a:p>
          <a:p>
            <a:pPr marL="0" indent="0" defTabSz="914400">
              <a:lnSpc>
                <a:spcPct val="100000"/>
              </a:lnSpc>
              <a:spcBef>
                <a:spcPts val="0"/>
              </a:spcBef>
              <a:buFont typeface="Wingdings" panose="05000000000000000000" charset="0"/>
              <a:buNone/>
            </a:pPr>
            <a:r>
              <a:rPr lang="en-US" altLang="x-none" sz="2000" dirty="0">
                <a:latin typeface="Consolas" panose="020B0609020204030204" charset="0"/>
                <a:sym typeface="+mn-ea"/>
              </a:rPr>
              <a:t>&gt;&gt;&gt; C.minute                  # 一分钟等于多少秒</a:t>
            </a:r>
            <a:endParaRPr lang="en-US" altLang="x-none" sz="2000" kern="1200" baseline="0" dirty="0">
              <a:latin typeface="Consolas" panose="020B0609020204030204" charset="0"/>
              <a:ea typeface="+mn-ea"/>
              <a:cs typeface="+mn-cs"/>
            </a:endParaRPr>
          </a:p>
          <a:p>
            <a:pPr marL="0" indent="0" defTabSz="914400">
              <a:lnSpc>
                <a:spcPct val="100000"/>
              </a:lnSpc>
              <a:spcBef>
                <a:spcPts val="0"/>
              </a:spcBef>
              <a:buFont typeface="Wingdings" panose="05000000000000000000" charset="0"/>
              <a:buNone/>
            </a:pPr>
            <a:r>
              <a:rPr lang="en-US" altLang="x-none" sz="2000" dirty="0">
                <a:solidFill>
                  <a:srgbClr val="00B0F0"/>
                </a:solidFill>
                <a:latin typeface="Consolas" panose="020B0609020204030204" charset="0"/>
                <a:sym typeface="+mn-ea"/>
              </a:rPr>
              <a:t>60.0</a:t>
            </a:r>
            <a:endParaRPr lang="en-US" altLang="x-none" sz="2000" kern="1200" baseline="0" dirty="0">
              <a:solidFill>
                <a:srgbClr val="00B0F0"/>
              </a:solidFill>
              <a:latin typeface="Consolas" panose="020B0609020204030204" charset="0"/>
              <a:ea typeface="+mn-ea"/>
              <a:cs typeface="+mn-cs"/>
            </a:endParaRPr>
          </a:p>
          <a:p>
            <a:pPr marL="0" indent="0" defTabSz="914400">
              <a:lnSpc>
                <a:spcPct val="100000"/>
              </a:lnSpc>
              <a:spcBef>
                <a:spcPts val="0"/>
              </a:spcBef>
              <a:buFont typeface="Wingdings" panose="05000000000000000000" charset="0"/>
              <a:buNone/>
            </a:pPr>
            <a:r>
              <a:rPr lang="en-US" altLang="x-none" sz="2000" dirty="0">
                <a:latin typeface="Consolas" panose="020B0609020204030204" charset="0"/>
                <a:sym typeface="+mn-ea"/>
              </a:rPr>
              <a:t>&gt;&gt;&gt; C.g                       # 标准重力加速度</a:t>
            </a:r>
            <a:endParaRPr lang="en-US" altLang="x-none" sz="2000" kern="1200" baseline="0" dirty="0">
              <a:latin typeface="Consolas" panose="020B0609020204030204" charset="0"/>
              <a:ea typeface="+mn-ea"/>
              <a:cs typeface="+mn-cs"/>
            </a:endParaRPr>
          </a:p>
          <a:p>
            <a:pPr marL="0" indent="0" defTabSz="914400">
              <a:lnSpc>
                <a:spcPct val="100000"/>
              </a:lnSpc>
              <a:spcBef>
                <a:spcPts val="0"/>
              </a:spcBef>
              <a:buFont typeface="Wingdings" panose="05000000000000000000" charset="0"/>
              <a:buNone/>
            </a:pPr>
            <a:r>
              <a:rPr lang="en-US" altLang="x-none" sz="2000" dirty="0">
                <a:solidFill>
                  <a:srgbClr val="00B0F0"/>
                </a:solidFill>
                <a:latin typeface="Consolas" panose="020B0609020204030204" charset="0"/>
                <a:sym typeface="+mn-ea"/>
              </a:rPr>
              <a:t>9.80665</a:t>
            </a:r>
            <a:endParaRPr lang="en-US" altLang="x-none" sz="2000" kern="1200" baseline="0" dirty="0">
              <a:solidFill>
                <a:srgbClr val="00B0F0"/>
              </a:solidFill>
              <a:latin typeface="Consolas" panose="020B0609020204030204" charset="0"/>
              <a:ea typeface="+mn-ea"/>
              <a:cs typeface="+mn-cs"/>
            </a:endParaRPr>
          </a:p>
          <a:p>
            <a:pPr marL="0" indent="0" fontAlgn="base">
              <a:lnSpc>
                <a:spcPct val="100000"/>
              </a:lnSpc>
              <a:spcBef>
                <a:spcPts val="0"/>
              </a:spcBef>
              <a:buNone/>
            </a:pPr>
            <a:endParaRPr lang="en-US" altLang="x-none" sz="2000" strike="noStrike" noProof="1" dirty="0">
              <a:solidFill>
                <a:srgbClr val="00B0F0"/>
              </a:solidFill>
              <a:latin typeface="Consolas" panose="020B060902020403020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标题 29697"/>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13.2.1 常数与特殊函数</a:t>
            </a:r>
            <a:endParaRPr lang="zh-CN" altLang="en-US" kern="1200" baseline="0" dirty="0">
              <a:latin typeface="+mj-lt"/>
              <a:ea typeface="+mj-ea"/>
              <a:cs typeface="+mj-cs"/>
            </a:endParaRPr>
          </a:p>
        </p:txBody>
      </p:sp>
      <p:sp>
        <p:nvSpPr>
          <p:cNvPr id="98306" name="文本占位符 29698"/>
          <p:cNvSpPr>
            <a:spLocks noGrp="1"/>
          </p:cNvSpPr>
          <p:nvPr>
            <p:ph idx="1"/>
          </p:nvPr>
        </p:nvSpPr>
        <p:spPr/>
        <p:txBody>
          <a:bodyPr anchor="t"/>
          <a:p>
            <a:pPr defTabSz="914400">
              <a:spcBef>
                <a:spcPct val="0"/>
              </a:spcBef>
              <a:buFont typeface="Arial" panose="020B0604020202020204" pitchFamily="34" charset="0"/>
              <a:buChar char="•"/>
            </a:pPr>
            <a:r>
              <a:rPr lang="en-US" altLang="x-none" sz="2400" kern="1200" baseline="0" dirty="0">
                <a:latin typeface="+mn-lt"/>
                <a:ea typeface="+mn-ea"/>
                <a:cs typeface="+mn-cs"/>
              </a:rPr>
              <a:t>scipy</a:t>
            </a:r>
            <a:r>
              <a:rPr lang="zh-CN" altLang="en-US" sz="2400" kern="1200" baseline="0" dirty="0">
                <a:latin typeface="+mn-lt"/>
                <a:ea typeface="+mn-ea"/>
                <a:cs typeface="+mn-cs"/>
              </a:rPr>
              <a:t>的</a:t>
            </a:r>
            <a:r>
              <a:rPr lang="en-US" altLang="x-none" sz="2400" kern="1200" baseline="0" dirty="0">
                <a:latin typeface="+mn-lt"/>
                <a:ea typeface="+mn-ea"/>
                <a:cs typeface="+mn-cs"/>
              </a:rPr>
              <a:t>special</a:t>
            </a:r>
            <a:r>
              <a:rPr lang="zh-CN" altLang="en-US" sz="2400" kern="1200" baseline="0" dirty="0">
                <a:latin typeface="+mn-lt"/>
                <a:ea typeface="+mn-ea"/>
                <a:cs typeface="+mn-cs"/>
              </a:rPr>
              <a:t>模块包含了大量函数库，包括基本数学函数、特殊函数以及</a:t>
            </a:r>
            <a:r>
              <a:rPr lang="en-US" altLang="x-none" sz="2400" kern="1200" baseline="0" dirty="0">
                <a:latin typeface="+mn-lt"/>
                <a:ea typeface="+mn-ea"/>
                <a:cs typeface="+mn-cs"/>
              </a:rPr>
              <a:t>numpy</a:t>
            </a:r>
            <a:r>
              <a:rPr lang="zh-CN" altLang="en-US" sz="2400" kern="1200" baseline="0" dirty="0">
                <a:latin typeface="+mn-lt"/>
                <a:ea typeface="+mn-ea"/>
                <a:cs typeface="+mn-cs"/>
              </a:rPr>
              <a:t>中的所有函数。</a:t>
            </a:r>
            <a:endParaRPr lang="zh-CN" altLang="en-US" sz="2400" kern="1200" baseline="0" dirty="0">
              <a:latin typeface="+mn-lt"/>
              <a:ea typeface="+mn-ea"/>
              <a:cs typeface="+mn-cs"/>
            </a:endParaRPr>
          </a:p>
          <a:p>
            <a:pPr defTabSz="914400">
              <a:spcBef>
                <a:spcPct val="0"/>
              </a:spcBef>
              <a:buFont typeface="Wingdings" panose="05000000000000000000" charset="0"/>
              <a:buNone/>
            </a:pPr>
            <a:endParaRPr lang="en-US" altLang="x-none" sz="18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from scipy import special as S</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S.cbrt(8)                # 立方根</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2.0</a:t>
            </a:r>
            <a:endParaRPr lang="en-US" altLang="x-none" sz="2000" kern="1200" baseline="0" dirty="0">
              <a:solidFill>
                <a:srgbClr val="00B0F0"/>
              </a:solidFill>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S.exp10(3)               # 10**3</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1000.0</a:t>
            </a:r>
            <a:endParaRPr lang="en-US" altLang="x-none" sz="2000" kern="1200" baseline="0" dirty="0">
              <a:solidFill>
                <a:srgbClr val="00B0F0"/>
              </a:solidFill>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S.sindg(90)              # 正弦函数，参数为角度</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1.0</a:t>
            </a:r>
            <a:endParaRPr lang="en-US" altLang="x-none" sz="2000" kern="1200" baseline="0" dirty="0">
              <a:solidFill>
                <a:srgbClr val="00B0F0"/>
              </a:solidFill>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S.round(3.1)             # 四舍五入函数</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3.0</a:t>
            </a:r>
            <a:endParaRPr lang="en-US" altLang="x-none" sz="2000" kern="1200" baseline="0" dirty="0">
              <a:solidFill>
                <a:srgbClr val="00B0F0"/>
              </a:solidFill>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S.round(3.5)</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4.0</a:t>
            </a:r>
            <a:endParaRPr lang="en-US" altLang="x-none" sz="2000" kern="1200" baseline="0" dirty="0">
              <a:solidFill>
                <a:srgbClr val="00B0F0"/>
              </a:solidFill>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S.round(3.499)</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3.0</a:t>
            </a:r>
            <a:endParaRPr lang="en-US" altLang="x-none" sz="2000" kern="1200" baseline="0" dirty="0">
              <a:solidFill>
                <a:srgbClr val="00B0F0"/>
              </a:solidFill>
              <a:latin typeface="Consolas" panose="020B0609020204030204" charset="0"/>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内容占位符 2"/>
          <p:cNvSpPr>
            <a:spLocks noGrp="1"/>
          </p:cNvSpPr>
          <p:nvPr>
            <p:ph idx="1"/>
          </p:nvPr>
        </p:nvSpPr>
        <p:spPr/>
        <p:txBody>
          <a:bodyPr anchor="t"/>
          <a:p>
            <a:pPr defTabSz="914400">
              <a:lnSpc>
                <a:spcPct val="150000"/>
              </a:lnSpc>
              <a:spcBef>
                <a:spcPct val="0"/>
              </a:spcBef>
              <a:buFont typeface="Arial" panose="020B0604020202020204" pitchFamily="34" charset="0"/>
              <a:buChar char="•"/>
            </a:pPr>
            <a:r>
              <a:rPr lang="en-US" altLang="en-US" sz="2400" kern="1200" baseline="0">
                <a:latin typeface="宋体" panose="02010600030101010101" pitchFamily="2" charset="-122"/>
                <a:ea typeface="+mn-ea"/>
                <a:cs typeface="+mn-cs"/>
              </a:rPr>
              <a:t>pandas（Python Data Analysis Library）是基于numpy的数据分析模块，提供了大量标准数据模型和高效操作大型数据集所需要的工具，可以说pandas是使得Python能够成为高效且强大的数据分析环境的重要因素之一。</a:t>
            </a:r>
            <a:endParaRPr lang="zh-CN" altLang="en-US" sz="2400" kern="1200" baseline="0">
              <a:latin typeface="宋体" panose="02010600030101010101" pitchFamily="2" charset="-122"/>
              <a:ea typeface="+mn-ea"/>
              <a:cs typeface="+mn-cs"/>
            </a:endParaRPr>
          </a:p>
        </p:txBody>
      </p:sp>
      <p:sp>
        <p:nvSpPr>
          <p:cNvPr id="1024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sym typeface="宋体" panose="02010600030101010101" pitchFamily="2" charset="-122"/>
              </a:rPr>
              <a:t>相关标准库和扩展库</a:t>
            </a:r>
            <a:endParaRPr lang="zh-CN" altLang="en-US" kern="1200" baseline="0">
              <a:latin typeface="+mj-lt"/>
              <a:ea typeface="+mj-ea"/>
              <a:cs typeface="+mj-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13.2.2 scipy简单应用</a:t>
            </a:r>
            <a:endParaRPr lang="zh-CN" altLang="en-US" kern="1200" baseline="0">
              <a:latin typeface="+mj-lt"/>
              <a:ea typeface="+mj-ea"/>
              <a:cs typeface="+mj-cs"/>
            </a:endParaRPr>
          </a:p>
        </p:txBody>
      </p:sp>
      <p:sp>
        <p:nvSpPr>
          <p:cNvPr id="99330" name="内容占位符 2"/>
          <p:cNvSpPr>
            <a:spLocks noGrp="1"/>
          </p:cNvSpPr>
          <p:nvPr>
            <p:ph idx="1"/>
          </p:nvPr>
        </p:nvSpPr>
        <p:spPr/>
        <p:txBody>
          <a:bodyPr anchor="t">
            <a:noAutofit/>
          </a:bodyPr>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S.comb(5,3)               # 从5个中任选3个的组合数</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S.perm(5,3)               # 排列数</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60.0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S.gamma(4)                # gamma函数</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6.0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S.beta(10, 200)           # beta函数</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2.839607777781333e-18</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S.sinc(0)                 # sinc函数</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S.sinc(1)</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3.8981718325193755e-17</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fontAlgn="base">
              <a:buFont typeface="Wingdings" panose="05000000000000000000" charset="0"/>
              <a:buChar char="§"/>
            </a:pPr>
            <a:r>
              <a:rPr lang="en-US" sz="2400" strike="noStrike" noProof="1"/>
              <a:t>signal模块包含大量滤波函数、B样条插值算法等等。</a:t>
            </a:r>
            <a:endParaRPr lang="en-US" sz="2400" strike="noStrike" noProof="1"/>
          </a:p>
          <a:p>
            <a:pPr marL="0" indent="0" fontAlgn="base">
              <a:buNone/>
            </a:pPr>
            <a:endParaRPr lang="en-US" sz="1800" strike="noStrike" noProof="1"/>
          </a:p>
          <a:p>
            <a:pPr marL="0" indent="0" fontAlgn="base">
              <a:buNone/>
            </a:pPr>
            <a:r>
              <a:rPr lang="en-US" sz="2000" strike="noStrike" noProof="1">
                <a:latin typeface="Consolas" panose="020B0609020204030204" charset="0"/>
              </a:rPr>
              <a:t>&gt;&gt;&gt; import numpy as np</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&gt;&gt;&gt; x = np.array([1, 2, 3])</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&gt;&gt;&gt; h = np.array([4, 5, 6])</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&gt;&gt;&gt; import scipy.signal</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&gt;&gt;&gt; scipy.signal.convolve(x, h)             # 一维卷积运算</a:t>
            </a:r>
            <a:endParaRPr lang="en-US" sz="2000" strike="noStrike" noProof="1">
              <a:latin typeface="Consolas" panose="020B0609020204030204" charset="0"/>
            </a:endParaRPr>
          </a:p>
          <a:p>
            <a:pPr marL="0" indent="0" fontAlgn="base">
              <a:buNone/>
            </a:pPr>
            <a:r>
              <a:rPr lang="en-US" sz="2000" strike="noStrike" noProof="1">
                <a:solidFill>
                  <a:srgbClr val="00B0F0"/>
                </a:solidFill>
                <a:latin typeface="Consolas" panose="020B0609020204030204" charset="0"/>
              </a:rPr>
              <a:t>array([ 4, 13, 28, 27, 18])</a:t>
            </a:r>
            <a:endParaRPr lang="en-US" sz="2000" strike="noStrike" noProof="1">
              <a:solidFill>
                <a:srgbClr val="00B0F0"/>
              </a:solidFill>
              <a:latin typeface="Consolas" panose="020B0609020204030204" charset="0"/>
            </a:endParaRPr>
          </a:p>
        </p:txBody>
      </p:sp>
      <p:sp>
        <p:nvSpPr>
          <p:cNvPr id="107522"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13.2.2 scipy简单应用</a:t>
            </a:r>
            <a:endParaRPr lang="zh-CN" altLang="en-US" kern="1200" baseline="0" dirty="0">
              <a:latin typeface="+mj-lt"/>
              <a:ea typeface="+mj-ea"/>
              <a:cs typeface="+mj-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285750" indent="-285750" fontAlgn="base">
              <a:buFont typeface="Wingdings" panose="05000000000000000000" charset="0"/>
              <a:buChar char="§"/>
            </a:pPr>
            <a:r>
              <a:rPr lang="en-US" sz="2400" strike="noStrike" noProof="1"/>
              <a:t>二维图像卷积运算。</a:t>
            </a:r>
            <a:endParaRPr lang="en-US" sz="2400" strike="noStrike" noProof="1"/>
          </a:p>
          <a:p>
            <a:pPr marL="0" indent="0" fontAlgn="base">
              <a:lnSpc>
                <a:spcPct val="100000"/>
              </a:lnSpc>
              <a:spcBef>
                <a:spcPts val="0"/>
              </a:spcBef>
              <a:buNone/>
            </a:pPr>
            <a:r>
              <a:rPr lang="en-US" sz="2000" strike="noStrike" noProof="1">
                <a:latin typeface="Consolas" panose="020B0609020204030204" charset="0"/>
              </a:rPr>
              <a:t>import numpy as np</a:t>
            </a: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from scipy import signal</a:t>
            </a: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from scipy import misc</a:t>
            </a: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import matplotlib.pyplot as plt</a:t>
            </a:r>
            <a:endParaRPr lang="en-US" sz="2000" strike="noStrike" noProof="1">
              <a:latin typeface="Consolas" panose="020B0609020204030204" charset="0"/>
            </a:endParaRPr>
          </a:p>
          <a:p>
            <a:pPr marL="0" indent="0" fontAlgn="base">
              <a:lnSpc>
                <a:spcPct val="100000"/>
              </a:lnSpc>
              <a:spcBef>
                <a:spcPts val="0"/>
              </a:spcBef>
              <a:buNone/>
            </a:pP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face = misc.face(gray=True)</a:t>
            </a: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scharr = np.array([[ -3-3j, 0-10j,  +3 -3j],</a:t>
            </a: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                   [-10+0j, 0+ 0j, +10 +0j],</a:t>
            </a: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                   [ -3+3j, 0+10j,  +3 +3j]]) # Gx + j*Gy</a:t>
            </a: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grad = signal.convolve2d(face, scharr, boundary='symm', mode='same')</a:t>
            </a:r>
            <a:endParaRPr lang="en-US" sz="2000" strike="noStrike" noProof="1">
              <a:latin typeface="Consolas" panose="020B0609020204030204" charset="0"/>
            </a:endParaRPr>
          </a:p>
        </p:txBody>
      </p:sp>
      <p:sp>
        <p:nvSpPr>
          <p:cNvPr id="113666"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13.2.2 scipy简单应用</a:t>
            </a:r>
            <a:endParaRPr lang="zh-CN" altLang="en-US" kern="1200" baseline="0" dirty="0">
              <a:latin typeface="+mj-lt"/>
              <a:ea typeface="+mj-ea"/>
              <a:cs typeface="+mj-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内容占位符 2"/>
          <p:cNvSpPr>
            <a:spLocks noGrp="1"/>
          </p:cNvSpPr>
          <p:nvPr>
            <p:ph idx="1"/>
          </p:nvPr>
        </p:nvSpPr>
        <p:spPr/>
        <p:txBody>
          <a:bodyPr anchor="t"/>
          <a:p>
            <a:pPr marL="0" indent="0" defTabSz="914400">
              <a:buFont typeface="Wingdings" panose="05000000000000000000" charset="0"/>
              <a:buNone/>
            </a:pPr>
            <a:r>
              <a:rPr lang="en-US" altLang="zh-CN" sz="2000" kern="1200" baseline="0">
                <a:latin typeface="Consolas" panose="020B0609020204030204" charset="0"/>
                <a:ea typeface="+mn-ea"/>
                <a:cs typeface="+mn-cs"/>
              </a:rPr>
              <a:t>fig, (ax_orig, ax_mag) = plt.subplots(1, 2, figsize=(10, 6))</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ax_orig.imshow(face, cmap='gray')</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ax_orig.set_title('Original')</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ax_orig.set_axis_off()</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ax_mag.imshow(np.absolute(grad), cmap='gray')</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ax_mag.set_title('Gradient magnitude')</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ax_mag.set_axis_off()</a:t>
            </a: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fig.show()</a:t>
            </a:r>
            <a:endParaRPr lang="zh-CN" altLang="en-US" sz="2000" kern="1200" baseline="0">
              <a:latin typeface="+mn-lt"/>
              <a:ea typeface="+mn-ea"/>
              <a:cs typeface="+mn-cs"/>
            </a:endParaRPr>
          </a:p>
        </p:txBody>
      </p:sp>
      <p:sp>
        <p:nvSpPr>
          <p:cNvPr id="114690"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13.2.2 scipy简单应用</a:t>
            </a:r>
            <a:endParaRPr lang="zh-CN" altLang="en-US" kern="1200" baseline="0" dirty="0">
              <a:latin typeface="+mj-lt"/>
              <a:ea typeface="+mj-ea"/>
              <a:cs typeface="+mj-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13.2.2 scipy简单应用</a:t>
            </a:r>
            <a:endParaRPr lang="zh-CN" altLang="en-US" kern="1200" baseline="0" dirty="0">
              <a:latin typeface="+mj-lt"/>
              <a:ea typeface="+mj-ea"/>
              <a:cs typeface="+mj-cs"/>
            </a:endParaRPr>
          </a:p>
        </p:txBody>
      </p:sp>
      <p:pic>
        <p:nvPicPr>
          <p:cNvPr id="115714" name="图片 2"/>
          <p:cNvPicPr>
            <a:picLocks noChangeAspect="1"/>
          </p:cNvPicPr>
          <p:nvPr/>
        </p:nvPicPr>
        <p:blipFill>
          <a:blip r:embed="rId1"/>
          <a:stretch>
            <a:fillRect/>
          </a:stretch>
        </p:blipFill>
        <p:spPr>
          <a:xfrm>
            <a:off x="1062990" y="1565910"/>
            <a:ext cx="9093200" cy="3448050"/>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fontAlgn="base"/>
            <a:r>
              <a:rPr lang="en-US" sz="2400" strike="noStrike" noProof="1"/>
              <a:t>模块ndimage提供了大量用于N维图像处理的方法</a:t>
            </a:r>
            <a:endParaRPr lang="en-US" sz="2400" strike="noStrike" noProof="1"/>
          </a:p>
          <a:p>
            <a:pPr fontAlgn="base">
              <a:buFont typeface="Wingdings" panose="05000000000000000000" charset="0"/>
              <a:buChar char=""/>
            </a:pPr>
            <a:r>
              <a:rPr lang="zh-CN" altLang="en-US" sz="2400" strike="noStrike" noProof="1"/>
              <a:t>图像滤波</a:t>
            </a:r>
            <a:endParaRPr lang="zh-CN" altLang="en-US" sz="2400" strike="noStrike" noProof="1"/>
          </a:p>
          <a:p>
            <a:pPr marL="0" indent="0" fontAlgn="base">
              <a:buNone/>
            </a:pPr>
            <a:r>
              <a:rPr lang="en-US" sz="2000" strike="noStrike" noProof="1"/>
              <a:t>&gt;&gt;&gt; from scipy import misc</a:t>
            </a:r>
            <a:endParaRPr lang="en-US" sz="2000" strike="noStrike" noProof="1"/>
          </a:p>
          <a:p>
            <a:pPr marL="0" indent="0" fontAlgn="base">
              <a:buNone/>
            </a:pPr>
            <a:r>
              <a:rPr lang="en-US" sz="2000" strike="noStrike" noProof="1"/>
              <a:t>&gt;&gt;&gt; from scipy import ndimage</a:t>
            </a:r>
            <a:endParaRPr lang="en-US" sz="2000" strike="noStrike" noProof="1"/>
          </a:p>
          <a:p>
            <a:pPr marL="0" indent="0" fontAlgn="base">
              <a:buNone/>
            </a:pPr>
            <a:r>
              <a:rPr lang="en-US" sz="2000" strike="noStrike" noProof="1"/>
              <a:t>&gt;&gt;&gt; import matplotlib.pyplot as plt</a:t>
            </a:r>
            <a:endParaRPr lang="en-US" sz="2000" strike="noStrike" noProof="1"/>
          </a:p>
          <a:p>
            <a:pPr marL="0" indent="0" fontAlgn="base">
              <a:buNone/>
            </a:pPr>
            <a:r>
              <a:rPr lang="en-US" sz="2000" strike="noStrike" noProof="1"/>
              <a:t>&gt;&gt;&gt; face = misc.face()          # face是测试图像之一</a:t>
            </a:r>
            <a:endParaRPr lang="en-US" sz="2000" strike="noStrike" noProof="1"/>
          </a:p>
          <a:p>
            <a:pPr marL="0" indent="0" fontAlgn="base">
              <a:buNone/>
            </a:pPr>
            <a:r>
              <a:rPr lang="en-US" sz="2000" strike="noStrike" noProof="1"/>
              <a:t>&gt;&gt;&gt; plt.figure()                      # 创建图形</a:t>
            </a:r>
            <a:endParaRPr lang="en-US" sz="2000" strike="noStrike" noProof="1"/>
          </a:p>
          <a:p>
            <a:pPr marL="0" indent="0" fontAlgn="base">
              <a:buNone/>
            </a:pPr>
            <a:r>
              <a:rPr lang="en-US" sz="2000" strike="noStrike" noProof="1"/>
              <a:t>&gt;&gt;&gt; plt.imshow(face)            # 绘制测试图像</a:t>
            </a:r>
            <a:endParaRPr lang="en-US" sz="2000" strike="noStrike" noProof="1"/>
          </a:p>
          <a:p>
            <a:pPr marL="0" indent="0" fontAlgn="base">
              <a:buNone/>
            </a:pPr>
            <a:r>
              <a:rPr lang="en-US" sz="2000" strike="noStrike" noProof="1"/>
              <a:t>&gt;&gt;&gt; plt.show()                       # 原始图像</a:t>
            </a:r>
            <a:endParaRPr lang="en-US" sz="2000" strike="noStrike" noProof="1"/>
          </a:p>
        </p:txBody>
      </p:sp>
      <p:sp>
        <p:nvSpPr>
          <p:cNvPr id="118786"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13.2.2 scipy简单应用</a:t>
            </a:r>
            <a:endParaRPr lang="zh-CN" altLang="en-US" kern="1200" baseline="0" dirty="0">
              <a:latin typeface="+mj-lt"/>
              <a:ea typeface="+mj-ea"/>
              <a:cs typeface="+mj-cs"/>
            </a:endParaRPr>
          </a:p>
        </p:txBody>
      </p:sp>
      <p:pic>
        <p:nvPicPr>
          <p:cNvPr id="118787" name="图片 173" descr="MI55XOP8MS38S%1MQJS1(PG"/>
          <p:cNvPicPr>
            <a:picLocks noChangeAspect="1"/>
          </p:cNvPicPr>
          <p:nvPr/>
        </p:nvPicPr>
        <p:blipFill>
          <a:blip r:embed="rId1"/>
          <a:stretch>
            <a:fillRect/>
          </a:stretch>
        </p:blipFill>
        <p:spPr>
          <a:xfrm>
            <a:off x="6521450" y="3763963"/>
            <a:ext cx="3111500" cy="2303462"/>
          </a:xfrm>
          <a:prstGeom prst="rect">
            <a:avLst/>
          </a:prstGeom>
          <a:noFill/>
          <a:ln w="9525">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Content Placeholder 2"/>
          <p:cNvSpPr>
            <a:spLocks noGrp="1"/>
          </p:cNvSpPr>
          <p:nvPr>
            <p:ph idx="1"/>
          </p:nvPr>
        </p:nvSpPr>
        <p:spPr/>
        <p:txBody>
          <a:bodyPr anchor="t"/>
          <a:p>
            <a:pPr marL="0" indent="0" defTabSz="914400">
              <a:buFont typeface="Wingdings" panose="05000000000000000000" charset="0"/>
              <a:buNone/>
            </a:pPr>
            <a:r>
              <a:rPr lang="en-US" altLang="en-US" sz="2000" kern="1200" baseline="0">
                <a:latin typeface="Consolas" panose="020B0609020204030204" charset="0"/>
                <a:ea typeface="+mn-ea"/>
                <a:cs typeface="+mn-cs"/>
              </a:rPr>
              <a:t>&gt;&gt;&gt; blurred_face = ndimage.gaussian_filter(face, sigma=7)  # 高斯滤波</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plt.imshow(blurred_face)</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plt.show()                                             # </a:t>
            </a:r>
            <a:r>
              <a:rPr lang="zh-CN" altLang="en-US" sz="2000" kern="1200" baseline="0">
                <a:latin typeface="Consolas" panose="020B0609020204030204" charset="0"/>
                <a:ea typeface="+mn-ea"/>
                <a:cs typeface="+mn-cs"/>
              </a:rPr>
              <a:t>显示结果</a:t>
            </a:r>
            <a:r>
              <a:rPr lang="en-US" altLang="en-US" sz="2000" kern="1200" baseline="0">
                <a:latin typeface="Consolas" panose="020B0609020204030204" charset="0"/>
                <a:ea typeface="+mn-ea"/>
                <a:cs typeface="+mn-cs"/>
              </a:rPr>
              <a:t>图像</a:t>
            </a:r>
            <a:endParaRPr lang="en-US" altLang="en-US" sz="2000" kern="1200" baseline="0">
              <a:latin typeface="Consolas" panose="020B0609020204030204" charset="0"/>
              <a:ea typeface="+mn-ea"/>
              <a:cs typeface="+mn-cs"/>
            </a:endParaRPr>
          </a:p>
        </p:txBody>
      </p:sp>
      <p:sp>
        <p:nvSpPr>
          <p:cNvPr id="119810"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13.2.2 scipy简单应用</a:t>
            </a:r>
            <a:endParaRPr lang="zh-CN" altLang="en-US" kern="1200" baseline="0" dirty="0">
              <a:latin typeface="+mj-lt"/>
              <a:ea typeface="+mj-ea"/>
              <a:cs typeface="+mj-cs"/>
            </a:endParaRPr>
          </a:p>
        </p:txBody>
      </p:sp>
      <p:pic>
        <p:nvPicPr>
          <p:cNvPr id="119811" name="图片 174" descr="[JG(QNYZ@5SPCF2)6]9H6U7"/>
          <p:cNvPicPr>
            <a:picLocks noChangeAspect="1"/>
          </p:cNvPicPr>
          <p:nvPr/>
        </p:nvPicPr>
        <p:blipFill>
          <a:blip r:embed="rId1"/>
          <a:stretch>
            <a:fillRect/>
          </a:stretch>
        </p:blipFill>
        <p:spPr>
          <a:xfrm>
            <a:off x="4665663" y="2890838"/>
            <a:ext cx="3443287" cy="2565400"/>
          </a:xfrm>
          <a:prstGeom prst="rect">
            <a:avLst/>
          </a:prstGeom>
          <a:noFill/>
          <a:ln w="9525">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Content Placeholder 2"/>
          <p:cNvSpPr>
            <a:spLocks noGrp="1"/>
          </p:cNvSpPr>
          <p:nvPr>
            <p:ph idx="1"/>
          </p:nvPr>
        </p:nvSpPr>
        <p:spPr/>
        <p:txBody>
          <a:bodyPr anchor="t"/>
          <a:p>
            <a:pPr marL="0" indent="0" defTabSz="914400">
              <a:buFont typeface="Wingdings" panose="05000000000000000000" charset="0"/>
              <a:buNone/>
            </a:pPr>
            <a:r>
              <a:rPr lang="en-US" altLang="en-US" sz="2000" kern="1200" baseline="0">
                <a:latin typeface="+mn-lt"/>
                <a:ea typeface="+mn-ea"/>
                <a:cs typeface="+mn-cs"/>
              </a:rPr>
              <a:t>&gt;&gt;&gt; blurred_face1 = ndimage.gaussian_filter(face, sigma=1)         # 边缘锐化</a:t>
            </a:r>
            <a:endParaRPr lang="en-US" altLang="en-US" sz="2000" kern="1200" baseline="0">
              <a:latin typeface="+mn-lt"/>
              <a:ea typeface="+mn-ea"/>
              <a:cs typeface="+mn-cs"/>
            </a:endParaRPr>
          </a:p>
          <a:p>
            <a:pPr marL="0" indent="0" defTabSz="914400">
              <a:buFont typeface="Wingdings" panose="05000000000000000000" charset="0"/>
              <a:buNone/>
            </a:pPr>
            <a:r>
              <a:rPr lang="en-US" altLang="en-US" sz="2000" kern="1200" baseline="0">
                <a:latin typeface="+mn-lt"/>
                <a:ea typeface="+mn-ea"/>
                <a:cs typeface="+mn-cs"/>
              </a:rPr>
              <a:t>&gt;&gt;&gt; blurred_face3 = ndimage.gaussian_filter(face, sigma=3)</a:t>
            </a:r>
            <a:endParaRPr lang="en-US" altLang="en-US" sz="2000" kern="1200" baseline="0">
              <a:latin typeface="+mn-lt"/>
              <a:ea typeface="+mn-ea"/>
              <a:cs typeface="+mn-cs"/>
            </a:endParaRPr>
          </a:p>
          <a:p>
            <a:pPr marL="0" indent="0" defTabSz="914400">
              <a:buFont typeface="Wingdings" panose="05000000000000000000" charset="0"/>
              <a:buNone/>
            </a:pPr>
            <a:r>
              <a:rPr lang="en-US" altLang="en-US" sz="2000" kern="1200" baseline="0">
                <a:latin typeface="+mn-lt"/>
                <a:ea typeface="+mn-ea"/>
                <a:cs typeface="+mn-cs"/>
              </a:rPr>
              <a:t>&gt;&gt;&gt; sharp_face = blurred_face3 + 6*(blurred_face3-blurred_face1)</a:t>
            </a:r>
            <a:endParaRPr lang="en-US" altLang="en-US" sz="2000" kern="1200" baseline="0">
              <a:latin typeface="+mn-lt"/>
              <a:ea typeface="+mn-ea"/>
              <a:cs typeface="+mn-cs"/>
            </a:endParaRPr>
          </a:p>
          <a:p>
            <a:pPr marL="0" indent="0" defTabSz="914400">
              <a:buFont typeface="Wingdings" panose="05000000000000000000" charset="0"/>
              <a:buNone/>
            </a:pPr>
            <a:r>
              <a:rPr lang="en-US" altLang="en-US" sz="2000" kern="1200" baseline="0">
                <a:latin typeface="+mn-lt"/>
                <a:ea typeface="+mn-ea"/>
                <a:cs typeface="+mn-cs"/>
              </a:rPr>
              <a:t>&gt;&gt;&gt; plt.imshow(sharp_face) </a:t>
            </a:r>
            <a:endParaRPr lang="en-US" altLang="en-US" sz="2000" kern="1200" baseline="0">
              <a:latin typeface="+mn-lt"/>
              <a:ea typeface="+mn-ea"/>
              <a:cs typeface="+mn-cs"/>
            </a:endParaRPr>
          </a:p>
          <a:p>
            <a:pPr marL="0" indent="0" defTabSz="914400">
              <a:buFont typeface="Wingdings" panose="05000000000000000000" charset="0"/>
              <a:buNone/>
            </a:pPr>
            <a:r>
              <a:rPr lang="en-US" altLang="en-US" sz="2000" kern="1200" baseline="0">
                <a:latin typeface="+mn-lt"/>
                <a:ea typeface="+mn-ea"/>
                <a:cs typeface="+mn-cs"/>
              </a:rPr>
              <a:t>&gt;&gt;&gt; plt.show()</a:t>
            </a:r>
            <a:endParaRPr lang="en-US" altLang="en-US" sz="2000" kern="1200" baseline="0">
              <a:latin typeface="+mn-lt"/>
              <a:ea typeface="+mn-ea"/>
              <a:cs typeface="+mn-cs"/>
            </a:endParaRPr>
          </a:p>
        </p:txBody>
      </p:sp>
      <p:sp>
        <p:nvSpPr>
          <p:cNvPr id="120834"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13.2.2 scipy简单应用</a:t>
            </a:r>
            <a:endParaRPr lang="zh-CN" altLang="en-US" kern="1200" baseline="0" dirty="0">
              <a:latin typeface="+mj-lt"/>
              <a:ea typeface="+mj-ea"/>
              <a:cs typeface="+mj-cs"/>
            </a:endParaRPr>
          </a:p>
        </p:txBody>
      </p:sp>
      <p:pic>
        <p:nvPicPr>
          <p:cNvPr id="120835" name="图片 175" descr="[($RYX{(}OTEJ%DA1DOR8A1"/>
          <p:cNvPicPr>
            <a:picLocks noChangeAspect="1"/>
          </p:cNvPicPr>
          <p:nvPr/>
        </p:nvPicPr>
        <p:blipFill>
          <a:blip r:embed="rId1"/>
          <a:stretch>
            <a:fillRect/>
          </a:stretch>
        </p:blipFill>
        <p:spPr>
          <a:xfrm>
            <a:off x="4703763" y="3095625"/>
            <a:ext cx="3470275" cy="2566988"/>
          </a:xfrm>
          <a:prstGeom prst="rect">
            <a:avLst/>
          </a:prstGeom>
          <a:noFill/>
          <a:ln w="9525">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Content Placeholder 2"/>
          <p:cNvSpPr>
            <a:spLocks noGrp="1"/>
          </p:cNvSpPr>
          <p:nvPr>
            <p:ph idx="1"/>
          </p:nvPr>
        </p:nvSpPr>
        <p:spPr/>
        <p:txBody>
          <a:bodyPr anchor="t"/>
          <a:p>
            <a:pPr marL="0" indent="0" defTabSz="914400">
              <a:buFont typeface="Wingdings" panose="05000000000000000000" charset="0"/>
              <a:buNone/>
            </a:pPr>
            <a:r>
              <a:rPr lang="en-US" altLang="en-US" sz="2000" kern="1200" baseline="0">
                <a:latin typeface="+mn-lt"/>
                <a:ea typeface="+mn-ea"/>
                <a:cs typeface="+mn-cs"/>
              </a:rPr>
              <a:t>&gt;&gt;&gt; median_face = ndimage.median_filter(face, 7)           # 中值滤波</a:t>
            </a:r>
            <a:endParaRPr lang="en-US" altLang="en-US" sz="2000" kern="1200" baseline="0">
              <a:latin typeface="+mn-lt"/>
              <a:ea typeface="+mn-ea"/>
              <a:cs typeface="+mn-cs"/>
            </a:endParaRPr>
          </a:p>
          <a:p>
            <a:pPr marL="0" indent="0" defTabSz="914400">
              <a:buFont typeface="Wingdings" panose="05000000000000000000" charset="0"/>
              <a:buNone/>
            </a:pPr>
            <a:r>
              <a:rPr lang="en-US" altLang="en-US" sz="2000" kern="1200" baseline="0">
                <a:latin typeface="+mn-lt"/>
                <a:ea typeface="+mn-ea"/>
                <a:cs typeface="+mn-cs"/>
              </a:rPr>
              <a:t>&gt;&gt;&gt; plt.imshow(median_face)</a:t>
            </a:r>
            <a:endParaRPr lang="en-US" altLang="en-US" sz="2000" kern="1200" baseline="0">
              <a:latin typeface="+mn-lt"/>
              <a:ea typeface="+mn-ea"/>
              <a:cs typeface="+mn-cs"/>
            </a:endParaRPr>
          </a:p>
          <a:p>
            <a:pPr marL="0" indent="0" defTabSz="914400">
              <a:buFont typeface="Wingdings" panose="05000000000000000000" charset="0"/>
              <a:buNone/>
            </a:pPr>
            <a:r>
              <a:rPr lang="en-US" altLang="en-US" sz="2000" kern="1200" baseline="0">
                <a:latin typeface="+mn-lt"/>
                <a:ea typeface="+mn-ea"/>
                <a:cs typeface="+mn-cs"/>
              </a:rPr>
              <a:t>&gt;&gt;&gt; plt.show()</a:t>
            </a:r>
            <a:endParaRPr lang="en-US" altLang="en-US" sz="2000" kern="1200" baseline="0">
              <a:latin typeface="+mn-lt"/>
              <a:ea typeface="+mn-ea"/>
              <a:cs typeface="+mn-cs"/>
            </a:endParaRPr>
          </a:p>
        </p:txBody>
      </p:sp>
      <p:sp>
        <p:nvSpPr>
          <p:cNvPr id="121858"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13.2.2 scipy简单应用</a:t>
            </a:r>
            <a:endParaRPr lang="zh-CN" altLang="en-US" kern="1200" baseline="0" dirty="0">
              <a:latin typeface="+mj-lt"/>
              <a:ea typeface="+mj-ea"/>
              <a:cs typeface="+mj-cs"/>
            </a:endParaRPr>
          </a:p>
        </p:txBody>
      </p:sp>
      <p:pic>
        <p:nvPicPr>
          <p:cNvPr id="121859" name="图片 183" descr="~Q4KKCN4@9}}5)K%K2TCYJD"/>
          <p:cNvPicPr>
            <a:picLocks noChangeAspect="1"/>
          </p:cNvPicPr>
          <p:nvPr/>
        </p:nvPicPr>
        <p:blipFill>
          <a:blip r:embed="rId1"/>
          <a:stretch>
            <a:fillRect/>
          </a:stretch>
        </p:blipFill>
        <p:spPr>
          <a:xfrm>
            <a:off x="4570413" y="2870200"/>
            <a:ext cx="3394075" cy="2522538"/>
          </a:xfrm>
          <a:prstGeom prst="rect">
            <a:avLst/>
          </a:prstGeom>
          <a:noFill/>
          <a:ln w="9525">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Content Placeholder 2"/>
          <p:cNvSpPr>
            <a:spLocks noGrp="1"/>
          </p:cNvSpPr>
          <p:nvPr>
            <p:ph idx="1"/>
          </p:nvPr>
        </p:nvSpPr>
        <p:spPr/>
        <p:txBody>
          <a:bodyPr anchor="t"/>
          <a:p>
            <a:pPr defTabSz="914400">
              <a:buFont typeface="Wingdings" panose="05000000000000000000" charset="0"/>
              <a:buChar char=""/>
            </a:pPr>
            <a:r>
              <a:rPr lang="en-US" altLang="en-US" sz="2400" kern="1200" baseline="0">
                <a:latin typeface="+mn-lt"/>
                <a:ea typeface="+mn-ea"/>
                <a:cs typeface="+mn-cs"/>
              </a:rPr>
              <a:t>图像测量</a:t>
            </a:r>
            <a:endParaRPr lang="en-US" altLang="en-US" sz="2400" kern="1200" baseline="0">
              <a:latin typeface="+mn-lt"/>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ndimage.measurements.maximum(face)            # 最大值</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255</a:t>
            </a:r>
            <a:endParaRPr lang="en-US"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ndimage.measurements.maximum_position(face)   # 最大值位置</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(242, 560, 2)</a:t>
            </a:r>
            <a:endParaRPr lang="en-US"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ndimage.measurements.extrema(face)            # </a:t>
            </a:r>
            <a:r>
              <a:rPr lang="zh-CN" altLang="en-US" sz="2000" kern="1200" baseline="0">
                <a:latin typeface="Consolas" panose="020B0609020204030204" charset="0"/>
                <a:ea typeface="+mn-ea"/>
                <a:cs typeface="+mn-cs"/>
              </a:rPr>
              <a:t>最小值、最大值及其位置</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(0, 255, (0, 883, 2), (242, 560, 2))</a:t>
            </a:r>
            <a:endParaRPr lang="en-US"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ndimage.measurements.mean(face)               # 平均值</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110.16274388631184</a:t>
            </a:r>
            <a:endParaRPr lang="en-US"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ndimage.measurements.median(face)             # 中值</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109.0</a:t>
            </a:r>
            <a:endParaRPr lang="en-US" altLang="en-US" sz="2000" kern="1200" baseline="0">
              <a:solidFill>
                <a:srgbClr val="00B0F0"/>
              </a:solidFill>
              <a:latin typeface="Consolas" panose="020B0609020204030204" charset="0"/>
              <a:ea typeface="+mn-ea"/>
              <a:cs typeface="+mn-cs"/>
            </a:endParaRPr>
          </a:p>
        </p:txBody>
      </p:sp>
      <p:sp>
        <p:nvSpPr>
          <p:cNvPr id="129026"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13.2.2 scipy简单应用</a:t>
            </a:r>
            <a:endParaRPr lang="zh-CN" altLang="en-US" kern="1200" baseline="0" dirty="0">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sym typeface="宋体" panose="02010600030101010101" pitchFamily="2" charset="-122"/>
              </a:rPr>
              <a:t>相关标准库和扩展库</a:t>
            </a:r>
            <a:endParaRPr lang="zh-CN" altLang="en-US" kern="1200" baseline="0">
              <a:latin typeface="+mj-lt"/>
              <a:ea typeface="+mj-ea"/>
              <a:cs typeface="+mj-cs"/>
            </a:endParaRPr>
          </a:p>
        </p:txBody>
      </p:sp>
      <p:sp>
        <p:nvSpPr>
          <p:cNvPr id="3" name="内容占位符 2"/>
          <p:cNvSpPr>
            <a:spLocks noGrp="1"/>
          </p:cNvSpPr>
          <p:nvPr>
            <p:ph idx="1"/>
          </p:nvPr>
        </p:nvSpPr>
        <p:spPr/>
        <p:txBody>
          <a:bodyPr/>
          <a:p>
            <a:pPr fontAlgn="base">
              <a:lnSpc>
                <a:spcPct val="150000"/>
              </a:lnSpc>
              <a:spcBef>
                <a:spcPts val="1200"/>
              </a:spcBef>
              <a:spcAft>
                <a:spcPts val="1200"/>
              </a:spcAft>
              <a:buFont typeface="Wingdings" panose="05000000000000000000" charset="0"/>
              <a:buChar char=""/>
            </a:pPr>
            <a:r>
              <a:rPr lang="zh-CN" altLang="en-US" sz="2400" strike="noStrike" noProof="1" dirty="0">
                <a:sym typeface="+mn-ea"/>
              </a:rPr>
              <a:t>大量科学扩展库安装包下载：</a:t>
            </a:r>
            <a:endParaRPr lang="zh-CN" altLang="en-US" sz="2400" strike="noStrike" noProof="1" dirty="0">
              <a:sym typeface="+mn-ea"/>
            </a:endParaRPr>
          </a:p>
          <a:p>
            <a:pPr marL="0" indent="0" fontAlgn="base">
              <a:lnSpc>
                <a:spcPct val="150000"/>
              </a:lnSpc>
              <a:spcBef>
                <a:spcPts val="1200"/>
              </a:spcBef>
              <a:spcAft>
                <a:spcPts val="1200"/>
              </a:spcAft>
              <a:buNone/>
            </a:pPr>
            <a:r>
              <a:rPr lang="en-US" altLang="x-none" sz="2000" strike="noStrike" noProof="1" dirty="0">
                <a:solidFill>
                  <a:srgbClr val="FF0000"/>
                </a:solidFill>
                <a:sym typeface="+mn-ea"/>
              </a:rPr>
              <a:t>http://www.lfd.uci.edu/~gohlke/pythonlibs/</a:t>
            </a:r>
            <a:endParaRPr lang="en-US" altLang="x-none" sz="2000" strike="noStrike" noProof="1" dirty="0">
              <a:solidFill>
                <a:srgbClr val="FF0000"/>
              </a:solidFill>
              <a:sym typeface="+mn-ea"/>
            </a:endParaRPr>
          </a:p>
          <a:p>
            <a:pPr fontAlgn="base">
              <a:lnSpc>
                <a:spcPct val="150000"/>
              </a:lnSpc>
              <a:spcBef>
                <a:spcPts val="1200"/>
              </a:spcBef>
              <a:spcAft>
                <a:spcPts val="1200"/>
              </a:spcAft>
              <a:buFont typeface="Wingdings" panose="05000000000000000000" charset="0"/>
              <a:buChar char=""/>
            </a:pPr>
            <a:r>
              <a:rPr lang="en-US" altLang="x-none" sz="2400" strike="noStrike" noProof="1" dirty="0">
                <a:sym typeface="+mn-ea"/>
              </a:rPr>
              <a:t>enthought</a:t>
            </a:r>
            <a:r>
              <a:rPr lang="zh-CN" altLang="en-US" sz="2400" strike="noStrike" noProof="1" dirty="0">
                <a:sym typeface="+mn-ea"/>
              </a:rPr>
              <a:t>科学计算解决方案：</a:t>
            </a:r>
            <a:endParaRPr lang="zh-CN" altLang="en-US" sz="2400" strike="noStrike" noProof="1" dirty="0">
              <a:sym typeface="+mn-ea"/>
            </a:endParaRPr>
          </a:p>
          <a:p>
            <a:pPr marL="0" indent="0" fontAlgn="base">
              <a:lnSpc>
                <a:spcPct val="150000"/>
              </a:lnSpc>
              <a:spcBef>
                <a:spcPts val="1200"/>
              </a:spcBef>
              <a:spcAft>
                <a:spcPts val="1200"/>
              </a:spcAft>
              <a:buNone/>
            </a:pPr>
            <a:r>
              <a:rPr lang="en-US" altLang="x-none" sz="2000" strike="noStrike" noProof="1" dirty="0">
                <a:solidFill>
                  <a:srgbClr val="FF0000"/>
                </a:solidFill>
                <a:sym typeface="+mn-ea"/>
              </a:rPr>
              <a:t>https://www.enthought.com/</a:t>
            </a:r>
            <a:endParaRPr lang="en-US" altLang="x-none" sz="2000" strike="noStrike" noProof="1" dirty="0">
              <a:solidFill>
                <a:srgbClr val="FF0000"/>
              </a:solidFill>
              <a:sym typeface="+mn-ea"/>
            </a:endParaRPr>
          </a:p>
          <a:p>
            <a:pPr fontAlgn="base">
              <a:lnSpc>
                <a:spcPct val="150000"/>
              </a:lnSpc>
              <a:spcBef>
                <a:spcPts val="1200"/>
              </a:spcBef>
              <a:spcAft>
                <a:spcPts val="1200"/>
              </a:spcAft>
              <a:buFont typeface="Wingdings" panose="05000000000000000000" charset="0"/>
              <a:buChar char=""/>
            </a:pPr>
            <a:r>
              <a:rPr lang="zh-CN" altLang="en-US" sz="2400" strike="noStrike" noProof="1" dirty="0">
                <a:sym typeface="+mn-ea"/>
              </a:rPr>
              <a:t>anaconda</a:t>
            </a:r>
            <a:r>
              <a:rPr lang="en-US" altLang="zh-CN" sz="2400" strike="noStrike" noProof="1" dirty="0">
                <a:sym typeface="+mn-ea"/>
              </a:rPr>
              <a:t>3</a:t>
            </a:r>
            <a:r>
              <a:rPr lang="zh-CN" altLang="en-US" sz="2400" strike="noStrike" noProof="1" dirty="0">
                <a:sym typeface="+mn-ea"/>
              </a:rPr>
              <a:t>下载</a:t>
            </a:r>
            <a:endParaRPr lang="zh-CN" altLang="en-US" sz="2000" strike="noStrike" noProof="1" dirty="0">
              <a:sym typeface="+mn-ea"/>
            </a:endParaRPr>
          </a:p>
          <a:p>
            <a:pPr marL="0" indent="0" fontAlgn="base">
              <a:lnSpc>
                <a:spcPct val="150000"/>
              </a:lnSpc>
              <a:spcBef>
                <a:spcPts val="1200"/>
              </a:spcBef>
              <a:spcAft>
                <a:spcPts val="1200"/>
              </a:spcAft>
              <a:buNone/>
            </a:pPr>
            <a:r>
              <a:rPr lang="zh-CN" altLang="en-US" sz="2000" strike="noStrike" noProof="1">
                <a:solidFill>
                  <a:srgbClr val="FF0000"/>
                </a:solidFill>
              </a:rPr>
              <a:t>https://www.continuum.io/downloads/</a:t>
            </a:r>
            <a:endParaRPr lang="zh-CN" altLang="en-US" sz="2000" strike="noStrike" noProof="1">
              <a:solidFill>
                <a:srgbClr val="FF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内容占位符 2"/>
          <p:cNvSpPr>
            <a:spLocks noGrp="1"/>
          </p:cNvSpPr>
          <p:nvPr>
            <p:ph idx="1"/>
          </p:nvPr>
        </p:nvSpPr>
        <p:spPr/>
        <p:txBody>
          <a:bodyPr anchor="t"/>
          <a:p>
            <a:pPr marL="0" indent="0" defTabSz="914400">
              <a:buFont typeface="Wingdings" panose="05000000000000000000" charset="0"/>
              <a:buNone/>
            </a:pPr>
            <a:r>
              <a:rPr lang="en-US" altLang="en-US" sz="2000" kern="1200" baseline="0">
                <a:latin typeface="Consolas" panose="020B0609020204030204" charset="0"/>
                <a:ea typeface="+mn-ea"/>
                <a:cs typeface="+mn-cs"/>
              </a:rPr>
              <a:t>&gt;&gt;&gt; ndimage.measurements.center_of_mass(face)          # </a:t>
            </a:r>
            <a:r>
              <a:rPr lang="zh-CN" altLang="en-US" sz="2000" kern="1200" baseline="0">
                <a:latin typeface="Consolas" panose="020B0609020204030204" charset="0"/>
                <a:ea typeface="+mn-ea"/>
                <a:cs typeface="+mn-cs"/>
              </a:rPr>
              <a:t>重心</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(356.67522474359157, 469.24020108368114, 0.97399718955108483)</a:t>
            </a:r>
            <a:endParaRPr lang="en-US"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ndimage.measurements.sum(face)</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259906521</a:t>
            </a:r>
            <a:endParaRPr lang="en-US"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ndimage.measurements.variance(face)                # </a:t>
            </a:r>
            <a:r>
              <a:rPr lang="zh-CN" altLang="en-US" sz="2000" kern="1200" baseline="0">
                <a:latin typeface="Consolas" panose="020B0609020204030204" charset="0"/>
                <a:ea typeface="+mn-ea"/>
                <a:cs typeface="+mn-cs"/>
              </a:rPr>
              <a:t>方差</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3307.17544034096</a:t>
            </a:r>
            <a:endParaRPr lang="en-US"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ndimage.measurements.standard_deviation(face)      # </a:t>
            </a:r>
            <a:r>
              <a:rPr lang="zh-CN" altLang="en-US" sz="2000" kern="1200" baseline="0">
                <a:latin typeface="Consolas" panose="020B0609020204030204" charset="0"/>
                <a:ea typeface="+mn-ea"/>
                <a:cs typeface="+mn-cs"/>
              </a:rPr>
              <a:t>标准差</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57.508046744268405</a:t>
            </a:r>
            <a:endParaRPr lang="en-US"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ndimage.measurements.histogram(face, 0, 255, 256)  # </a:t>
            </a:r>
            <a:r>
              <a:rPr lang="zh-CN" altLang="en-US" sz="2000" kern="1200" baseline="0">
                <a:latin typeface="Consolas" panose="020B0609020204030204" charset="0"/>
                <a:ea typeface="+mn-ea"/>
                <a:cs typeface="+mn-cs"/>
              </a:rPr>
              <a:t>直方图</a:t>
            </a:r>
            <a:endParaRPr lang="zh-CN" altLang="en-US" sz="2000" kern="1200" baseline="0">
              <a:latin typeface="Consolas" panose="020B0609020204030204" charset="0"/>
              <a:ea typeface="+mn-ea"/>
              <a:cs typeface="+mn-cs"/>
            </a:endParaRPr>
          </a:p>
        </p:txBody>
      </p:sp>
      <p:sp>
        <p:nvSpPr>
          <p:cNvPr id="130050"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13.2.2 scipy简单应用</a:t>
            </a:r>
            <a:endParaRPr lang="zh-CN" altLang="en-US" kern="1200" baseline="0" dirty="0">
              <a:latin typeface="+mj-lt"/>
              <a:ea typeface="+mj-ea"/>
              <a:cs typeface="+mj-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321435"/>
            <a:ext cx="10515600" cy="5100320"/>
          </a:xfrm>
        </p:spPr>
        <p:txBody>
          <a:bodyPr>
            <a:normAutofit/>
          </a:bodyPr>
          <a:p>
            <a:pPr fontAlgn="base"/>
            <a:r>
              <a:rPr lang="en-US" sz="2400" strike="noStrike" noProof="1"/>
              <a:t>使用scipy进行多项式计算与符号计算</a:t>
            </a:r>
            <a:endParaRPr lang="en-US" sz="2400" strike="noStrike" noProof="1"/>
          </a:p>
          <a:p>
            <a:pPr marL="0" indent="0" fontAlgn="base">
              <a:lnSpc>
                <a:spcPct val="100000"/>
              </a:lnSpc>
              <a:spcBef>
                <a:spcPts val="0"/>
              </a:spcBef>
              <a:buNone/>
            </a:pP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&gt;&gt;&gt; from scipy import poly1d</a:t>
            </a:r>
            <a:endParaRPr lang="en-US" sz="2000" strike="noStrike" noProof="1">
              <a:latin typeface="Consolas" panose="020B0609020204030204" charset="0"/>
            </a:endParaRPr>
          </a:p>
          <a:p>
            <a:pPr marL="0" indent="0" fontAlgn="base">
              <a:lnSpc>
                <a:spcPct val="100000"/>
              </a:lnSpc>
              <a:spcBef>
                <a:spcPts val="0"/>
              </a:spcBef>
              <a:buNone/>
            </a:pP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&gt;&gt;&gt; p1 = poly1d([1,2,3,4])</a:t>
            </a: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 输出结果中，第一行的数字为第二行对应位置项中x的指数</a:t>
            </a: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&gt;&gt;&gt; print(p1)</a:t>
            </a: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solidFill>
                  <a:srgbClr val="00B0F0"/>
                </a:solidFill>
                <a:latin typeface="Consolas" panose="020B0609020204030204" charset="0"/>
              </a:rPr>
              <a:t>   3     2</a:t>
            </a:r>
            <a:endParaRPr lang="en-US" sz="2000" strike="noStrike" noProof="1">
              <a:solidFill>
                <a:srgbClr val="00B0F0"/>
              </a:solidFill>
              <a:latin typeface="Consolas" panose="020B0609020204030204" charset="0"/>
            </a:endParaRPr>
          </a:p>
          <a:p>
            <a:pPr marL="0" indent="0" fontAlgn="base">
              <a:lnSpc>
                <a:spcPct val="100000"/>
              </a:lnSpc>
              <a:spcBef>
                <a:spcPts val="0"/>
              </a:spcBef>
              <a:buNone/>
            </a:pPr>
            <a:r>
              <a:rPr lang="en-US" sz="2000" strike="noStrike" noProof="1">
                <a:solidFill>
                  <a:srgbClr val="00B0F0"/>
                </a:solidFill>
                <a:latin typeface="Consolas" panose="020B0609020204030204" charset="0"/>
              </a:rPr>
              <a:t>1 x + 2 x + 3 x + 4</a:t>
            </a:r>
            <a:endParaRPr lang="en-US" sz="2000" strike="noStrike" noProof="1">
              <a:solidFill>
                <a:srgbClr val="00B0F0"/>
              </a:solidFill>
              <a:latin typeface="Consolas" panose="020B0609020204030204" charset="0"/>
            </a:endParaRPr>
          </a:p>
          <a:p>
            <a:pPr marL="0" indent="0" fontAlgn="base">
              <a:lnSpc>
                <a:spcPct val="100000"/>
              </a:lnSpc>
              <a:spcBef>
                <a:spcPts val="0"/>
              </a:spcBef>
              <a:buNone/>
            </a:pP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 等价于p2=(x-1)(x-2)(x-3)(x-4)</a:t>
            </a: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&gt;&gt;&gt; p2 = poly1d([1,2,3,4], True)</a:t>
            </a: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&gt;&gt;&gt; print(p2)</a:t>
            </a: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solidFill>
                  <a:srgbClr val="00B0F0"/>
                </a:solidFill>
                <a:latin typeface="Consolas" panose="020B0609020204030204" charset="0"/>
              </a:rPr>
              <a:t>   4      3      2</a:t>
            </a:r>
            <a:endParaRPr lang="en-US" sz="2000" strike="noStrike" noProof="1">
              <a:solidFill>
                <a:srgbClr val="00B0F0"/>
              </a:solidFill>
              <a:latin typeface="Consolas" panose="020B0609020204030204" charset="0"/>
            </a:endParaRPr>
          </a:p>
          <a:p>
            <a:pPr marL="0" indent="0" fontAlgn="base">
              <a:lnSpc>
                <a:spcPct val="100000"/>
              </a:lnSpc>
              <a:spcBef>
                <a:spcPts val="0"/>
              </a:spcBef>
              <a:buNone/>
            </a:pPr>
            <a:r>
              <a:rPr lang="en-US" sz="2000" strike="noStrike" noProof="1">
                <a:solidFill>
                  <a:srgbClr val="00B0F0"/>
                </a:solidFill>
                <a:latin typeface="Consolas" panose="020B0609020204030204" charset="0"/>
              </a:rPr>
              <a:t>1 x - 10 x + 35 x - 50 x + 24</a:t>
            </a:r>
            <a:endParaRPr lang="en-US" sz="2000" strike="noStrike" noProof="1">
              <a:solidFill>
                <a:srgbClr val="00B0F0"/>
              </a:solidFill>
              <a:latin typeface="Consolas" panose="020B0609020204030204" charset="0"/>
            </a:endParaRPr>
          </a:p>
        </p:txBody>
      </p:sp>
      <p:sp>
        <p:nvSpPr>
          <p:cNvPr id="131074"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13.2.2 scipy简单应用（补充）</a:t>
            </a:r>
            <a:endParaRPr lang="zh-CN" altLang="en-US" kern="1200" baseline="0" dirty="0">
              <a:latin typeface="+mj-lt"/>
              <a:ea typeface="+mj-ea"/>
              <a:cs typeface="+mj-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Content Placeholder 2"/>
          <p:cNvSpPr>
            <a:spLocks noGrp="1"/>
          </p:cNvSpPr>
          <p:nvPr>
            <p:ph idx="1"/>
          </p:nvPr>
        </p:nvSpPr>
        <p:spPr/>
        <p:txBody>
          <a:bodyPr anchor="t"/>
          <a:p>
            <a:pPr marL="0" indent="0" defTabSz="914400">
              <a:buFont typeface="Wingdings" panose="05000000000000000000" charset="0"/>
              <a:buNone/>
            </a:pPr>
            <a:r>
              <a:rPr lang="en-US" altLang="en-US" sz="2000" kern="1200" baseline="0">
                <a:latin typeface="Consolas" panose="020B0609020204030204" charset="0"/>
                <a:ea typeface="+mn-ea"/>
                <a:cs typeface="+mn-cs"/>
              </a:rPr>
              <a:t># 使用z作为变量</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p3 = poly1d([1,2,3,4], variable='z')</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print(p3)</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   3     2</a:t>
            </a:r>
            <a:endParaRPr lang="en-US"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1 z + 2 z + 3 z + 4</a:t>
            </a:r>
            <a:endParaRPr lang="en-US"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 把多项式中的变量替换为指定的值</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p1(0)</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4</a:t>
            </a:r>
            <a:endParaRPr lang="en-US"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p1(1)</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10</a:t>
            </a:r>
            <a:endParaRPr lang="en-US" altLang="en-US" sz="2000" kern="1200" baseline="0">
              <a:solidFill>
                <a:srgbClr val="00B0F0"/>
              </a:solidFill>
              <a:latin typeface="Consolas" panose="020B0609020204030204" charset="0"/>
              <a:ea typeface="+mn-ea"/>
              <a:cs typeface="+mn-cs"/>
            </a:endParaRPr>
          </a:p>
        </p:txBody>
      </p:sp>
      <p:sp>
        <p:nvSpPr>
          <p:cNvPr id="132098"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13.2.2 scipy简单应用（补充）</a:t>
            </a:r>
            <a:endParaRPr lang="zh-CN" altLang="en-US" kern="1200" baseline="0" dirty="0">
              <a:latin typeface="+mj-lt"/>
              <a:ea typeface="+mj-ea"/>
              <a:cs typeface="+mj-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Content Placeholder 2"/>
          <p:cNvSpPr>
            <a:spLocks noGrp="1"/>
          </p:cNvSpPr>
          <p:nvPr>
            <p:ph idx="1"/>
          </p:nvPr>
        </p:nvSpPr>
        <p:spPr/>
        <p:txBody>
          <a:bodyPr anchor="t"/>
          <a:p>
            <a:pPr marL="0" indent="0" defTabSz="914400">
              <a:buFont typeface="Wingdings" panose="05000000000000000000" charset="0"/>
              <a:buNone/>
            </a:pPr>
            <a:r>
              <a:rPr lang="en-US" altLang="en-US" sz="2000" kern="1200" baseline="0">
                <a:latin typeface="Consolas" panose="020B0609020204030204" charset="0"/>
                <a:ea typeface="+mn-ea"/>
                <a:cs typeface="+mn-cs"/>
              </a:rPr>
              <a:t># 计算多项式对应方程的根</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p1.r</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array([-1.65062919+0.j        , -0.17468540+1.54686889j,</a:t>
            </a:r>
            <a:endParaRPr lang="en-US"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       -0.17468540-1.54686889j])</a:t>
            </a:r>
            <a:endParaRPr lang="en-US"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p1(p1.r[0])</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(-8.8817841970012523e-16+0j)</a:t>
            </a:r>
            <a:endParaRPr lang="en-US" altLang="en-US" sz="2000" kern="1200" baseline="0">
              <a:solidFill>
                <a:srgbClr val="00B0F0"/>
              </a:solidFill>
              <a:latin typeface="Consolas" panose="020B0609020204030204" charset="0"/>
              <a:ea typeface="+mn-ea"/>
              <a:cs typeface="+mn-cs"/>
            </a:endParaRPr>
          </a:p>
        </p:txBody>
      </p:sp>
      <p:sp>
        <p:nvSpPr>
          <p:cNvPr id="133122"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13.2.2 scipy简单应用（补充）</a:t>
            </a:r>
            <a:endParaRPr lang="zh-CN" altLang="en-US" kern="1200" baseline="0" dirty="0">
              <a:latin typeface="+mj-lt"/>
              <a:ea typeface="+mj-ea"/>
              <a:cs typeface="+mj-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Content Placeholder 2"/>
          <p:cNvSpPr>
            <a:spLocks noGrp="1"/>
          </p:cNvSpPr>
          <p:nvPr>
            <p:ph idx="1"/>
          </p:nvPr>
        </p:nvSpPr>
        <p:spPr/>
        <p:txBody>
          <a:bodyPr anchor="t">
            <a:noAutofit/>
          </a:bodyPr>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 查看和修改多项式的系数</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p1.c</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array([1, 2, 3, 4])</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print(p3)</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3     2</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1 z + 2 z + 3 z + 4</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p3.c[0] = 5</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print(p3)</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3     2</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5 z + 2 z + 3 z + 4</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 查看多项式最高阶</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p1.order</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3</a:t>
            </a:r>
            <a:endParaRPr lang="en-US" altLang="en-US" sz="2000" kern="1200" baseline="0">
              <a:solidFill>
                <a:srgbClr val="00B0F0"/>
              </a:solidFill>
              <a:latin typeface="Consolas" panose="020B0609020204030204" charset="0"/>
              <a:ea typeface="+mn-ea"/>
              <a:cs typeface="+mn-cs"/>
            </a:endParaRPr>
          </a:p>
        </p:txBody>
      </p:sp>
      <p:sp>
        <p:nvSpPr>
          <p:cNvPr id="134146"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13.2.2 scipy简单应用（补充）</a:t>
            </a:r>
            <a:endParaRPr lang="zh-CN" altLang="en-US" kern="1200" baseline="0" dirty="0">
              <a:latin typeface="+mj-lt"/>
              <a:ea typeface="+mj-ea"/>
              <a:cs typeface="+mj-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Content Placeholder 2"/>
          <p:cNvSpPr>
            <a:spLocks noGrp="1"/>
          </p:cNvSpPr>
          <p:nvPr>
            <p:ph idx="1"/>
          </p:nvPr>
        </p:nvSpPr>
        <p:spPr/>
        <p:txBody>
          <a:bodyPr anchor="t"/>
          <a:p>
            <a:pPr marL="0" indent="0" defTabSz="914400">
              <a:buFont typeface="Wingdings" panose="05000000000000000000" charset="0"/>
              <a:buNone/>
            </a:pPr>
            <a:r>
              <a:rPr lang="en-US" altLang="en-US" sz="2000" kern="1200" baseline="0">
                <a:latin typeface="Consolas" panose="020B0609020204030204" charset="0"/>
                <a:ea typeface="+mn-ea"/>
                <a:cs typeface="+mn-cs"/>
              </a:rPr>
              <a:t># 查看指定指数对应的项的系数</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 例如，在p1多项式中，指数为3的项的系数为1</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p1[3]</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1</a:t>
            </a:r>
            <a:endParaRPr lang="en-US"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p1[0]</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4</a:t>
            </a:r>
            <a:endParaRPr lang="en-US" altLang="en-US" sz="2000" kern="1200" baseline="0">
              <a:solidFill>
                <a:srgbClr val="00B0F0"/>
              </a:solidFill>
              <a:latin typeface="Consolas" panose="020B0609020204030204" charset="0"/>
              <a:ea typeface="+mn-ea"/>
              <a:cs typeface="+mn-cs"/>
            </a:endParaRPr>
          </a:p>
        </p:txBody>
      </p:sp>
      <p:sp>
        <p:nvSpPr>
          <p:cNvPr id="135170"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13.2.2 scipy简单应用（补充）</a:t>
            </a:r>
            <a:endParaRPr lang="zh-CN" altLang="en-US" kern="1200" baseline="0" dirty="0">
              <a:latin typeface="+mj-lt"/>
              <a:ea typeface="+mj-ea"/>
              <a:cs typeface="+mj-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Content Placeholder 2"/>
          <p:cNvSpPr>
            <a:spLocks noGrp="1"/>
          </p:cNvSpPr>
          <p:nvPr>
            <p:ph idx="1"/>
          </p:nvPr>
        </p:nvSpPr>
        <p:spPr/>
        <p:txBody>
          <a:bodyPr anchor="t">
            <a:noAutofit/>
          </a:bodyPr>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 加、减、乘、除、幂运算</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print(p1)</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3     2</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1 x + 2 x + 3 x + 4</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print(-p1)</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3     2</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-1 x - 2 x - 3 x - 4</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print(p2)</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4      3      2</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1 x - 10 x + 35 x - 50 x + 24</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print(p1 + 3)</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3     2</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1 x + 2 x + 3 x + 7</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print(p1+p2)</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4     3      2</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1 x - 9 x + 37 x - 47 x + 28</a:t>
            </a:r>
            <a:endParaRPr lang="en-US" altLang="en-US" sz="2000" kern="1200" baseline="0">
              <a:solidFill>
                <a:srgbClr val="00B0F0"/>
              </a:solidFill>
              <a:latin typeface="Consolas" panose="020B0609020204030204" charset="0"/>
              <a:ea typeface="+mn-ea"/>
              <a:cs typeface="+mn-cs"/>
            </a:endParaRPr>
          </a:p>
        </p:txBody>
      </p:sp>
      <p:sp>
        <p:nvSpPr>
          <p:cNvPr id="136194"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13.2.2 scipy简单应用（补充）</a:t>
            </a:r>
            <a:endParaRPr lang="zh-CN" altLang="en-US" kern="1200" baseline="0" dirty="0">
              <a:latin typeface="+mj-lt"/>
              <a:ea typeface="+mj-ea"/>
              <a:cs typeface="+mj-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Content Placeholder 2"/>
          <p:cNvSpPr>
            <a:spLocks noGrp="1"/>
          </p:cNvSpPr>
          <p:nvPr>
            <p:ph idx="1"/>
          </p:nvPr>
        </p:nvSpPr>
        <p:spPr/>
        <p:txBody>
          <a:bodyPr anchor="t">
            <a:noAutofit/>
          </a:bodyPr>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print(p1-5)</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3     2</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1 x + 2 x + 3 x - 1</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print(p2 - p1)</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4      3      2</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1 x - 11 x + 33 x - 53 x + 20</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print(p1 * 3)</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3     2</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3 x + 6 x + 9 x + 12</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print(p1*p2)</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7     6      5     4      3      2</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1 x - 8 x + 18 x - 6 x - 11 x + 38 x - 128 x + 96</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print(p1*p2/p2)</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(poly1d([ 1.,  2.,  3.,  4.]), poly1d([ 0.]))</a:t>
            </a: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print(p2/p1)</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(poly1d([  1., -12.]), poly1d([ 56., -18.,  72.]))</a:t>
            </a:r>
            <a:endParaRPr lang="en-US" altLang="en-US" sz="2000" kern="1200" baseline="0">
              <a:solidFill>
                <a:srgbClr val="00B0F0"/>
              </a:solidFill>
              <a:latin typeface="Consolas" panose="020B0609020204030204" charset="0"/>
              <a:ea typeface="+mn-ea"/>
              <a:cs typeface="+mn-cs"/>
            </a:endParaRPr>
          </a:p>
        </p:txBody>
      </p:sp>
      <p:sp>
        <p:nvSpPr>
          <p:cNvPr id="137218"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13.2.2 scipy简单应用（补充）</a:t>
            </a:r>
            <a:endParaRPr lang="zh-CN" altLang="en-US" kern="1200" baseline="0" dirty="0">
              <a:latin typeface="+mj-lt"/>
              <a:ea typeface="+mj-ea"/>
              <a:cs typeface="+mj-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Content Placeholder 2"/>
          <p:cNvSpPr>
            <a:spLocks noGrp="1"/>
          </p:cNvSpPr>
          <p:nvPr>
            <p:ph idx="1"/>
          </p:nvPr>
        </p:nvSpPr>
        <p:spPr/>
        <p:txBody>
          <a:bodyPr anchor="t"/>
          <a:p>
            <a:pPr marL="0" indent="0" defTabSz="914400">
              <a:buFont typeface="Wingdings" panose="05000000000000000000" charset="0"/>
              <a:buNone/>
            </a:pPr>
            <a:r>
              <a:rPr lang="en-US" altLang="en-US" sz="2000" kern="1200" baseline="0">
                <a:latin typeface="Consolas" panose="020B0609020204030204" charset="0"/>
                <a:ea typeface="+mn-ea"/>
                <a:cs typeface="+mn-cs"/>
              </a:rPr>
              <a:t># 多项式的幂运算</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print(p1 ** 2)</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   6     5      4      3      2</a:t>
            </a:r>
            <a:endParaRPr lang="en-US"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1 x + 4 x + 10 x + 20 x + 25 x + 24 x + 16</a:t>
            </a:r>
            <a:endParaRPr lang="en-US"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print(p1 * p1)</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   6     5      4      3      2</a:t>
            </a:r>
            <a:endParaRPr lang="en-US"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1 x + 4 x + 10 x + 20 x + 25 x + 24 x + 16</a:t>
            </a:r>
            <a:endParaRPr lang="en-US" altLang="en-US" sz="2000" kern="1200" baseline="0">
              <a:solidFill>
                <a:srgbClr val="00B0F0"/>
              </a:solidFill>
              <a:latin typeface="Consolas" panose="020B0609020204030204" charset="0"/>
              <a:ea typeface="+mn-ea"/>
              <a:cs typeface="+mn-cs"/>
            </a:endParaRPr>
          </a:p>
        </p:txBody>
      </p:sp>
      <p:sp>
        <p:nvSpPr>
          <p:cNvPr id="138242"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13.2.2 scipy简单应用（补充）</a:t>
            </a:r>
            <a:endParaRPr lang="zh-CN" altLang="en-US" kern="1200" baseline="0" dirty="0">
              <a:latin typeface="+mj-lt"/>
              <a:ea typeface="+mj-ea"/>
              <a:cs typeface="+mj-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Content Placeholder 2"/>
          <p:cNvSpPr>
            <a:spLocks noGrp="1"/>
          </p:cNvSpPr>
          <p:nvPr>
            <p:ph idx="1"/>
          </p:nvPr>
        </p:nvSpPr>
        <p:spPr/>
        <p:txBody>
          <a:bodyPr anchor="t"/>
          <a:p>
            <a:pPr marL="0" indent="0" defTabSz="914400">
              <a:buFont typeface="Wingdings" panose="05000000000000000000" charset="0"/>
              <a:buNone/>
            </a:pPr>
            <a:r>
              <a:rPr lang="en-US" altLang="en-US" sz="2000" kern="1200" baseline="0">
                <a:latin typeface="Consolas" panose="020B0609020204030204" charset="0"/>
                <a:ea typeface="+mn-ea"/>
                <a:cs typeface="+mn-cs"/>
              </a:rPr>
              <a:t># 一阶导数</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print(p1.deriv())</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   2</a:t>
            </a:r>
            <a:endParaRPr lang="en-US"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3 x + 4 x + 3</a:t>
            </a:r>
            <a:endParaRPr lang="en-US"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 二阶导数</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print(p1.deriv(2))</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 </a:t>
            </a:r>
            <a:endParaRPr lang="en-US"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6 x + 4</a:t>
            </a:r>
            <a:endParaRPr lang="en-US" altLang="en-US" sz="2000" kern="1200" baseline="0">
              <a:solidFill>
                <a:srgbClr val="00B0F0"/>
              </a:solidFill>
              <a:latin typeface="Consolas" panose="020B0609020204030204" charset="0"/>
              <a:ea typeface="+mn-ea"/>
              <a:cs typeface="+mn-cs"/>
            </a:endParaRPr>
          </a:p>
        </p:txBody>
      </p:sp>
      <p:sp>
        <p:nvSpPr>
          <p:cNvPr id="139266"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13.2.2 scipy简单应用（补充）</a:t>
            </a:r>
            <a:endParaRPr lang="zh-CN" altLang="en-US" kern="1200" baseline="0" dirty="0">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7169"/>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dirty="0">
              <a:latin typeface="+mj-lt"/>
              <a:ea typeface="+mj-ea"/>
              <a:cs typeface="+mj-cs"/>
            </a:endParaRPr>
          </a:p>
        </p:txBody>
      </p:sp>
      <p:sp>
        <p:nvSpPr>
          <p:cNvPr id="12290" name="文本占位符 7170"/>
          <p:cNvSpPr>
            <a:spLocks noGrp="1"/>
          </p:cNvSpPr>
          <p:nvPr>
            <p:ph idx="1"/>
          </p:nvPr>
        </p:nvSpPr>
        <p:spPr/>
        <p:txBody>
          <a:bodyPr anchor="t"/>
          <a:p>
            <a:pPr defTabSz="914400">
              <a:lnSpc>
                <a:spcPct val="150000"/>
              </a:lnSpc>
              <a:spcBef>
                <a:spcPts val="1200"/>
              </a:spcBef>
              <a:buFont typeface="Arial" panose="020B0604020202020204" pitchFamily="34" charset="0"/>
              <a:buChar char="•"/>
            </a:pPr>
            <a:r>
              <a:rPr lang="zh-CN" altLang="en-US" sz="2400" kern="1200" baseline="0" dirty="0">
                <a:latin typeface="+mn-lt"/>
                <a:ea typeface="+mn-ea"/>
                <a:cs typeface="+mn-cs"/>
              </a:rPr>
              <a:t>导入模块</a:t>
            </a:r>
            <a:endParaRPr lang="zh-CN" altLang="en-US" sz="2400" kern="1200" baseline="0" dirty="0">
              <a:latin typeface="+mn-lt"/>
              <a:ea typeface="+mn-ea"/>
              <a:cs typeface="+mn-cs"/>
            </a:endParaRPr>
          </a:p>
          <a:p>
            <a:pPr defTabSz="914400">
              <a:lnSpc>
                <a:spcPct val="150000"/>
              </a:lnSpc>
              <a:spcBef>
                <a:spcPts val="1200"/>
              </a:spcBef>
              <a:buFont typeface="Wingdings" panose="05000000000000000000" charset="0"/>
              <a:buNone/>
            </a:pPr>
            <a:r>
              <a:rPr lang="zh-CN" altLang="en-US" sz="2000" kern="1200" baseline="0" dirty="0">
                <a:latin typeface="Consolas" panose="020B0609020204030204" charset="0"/>
                <a:ea typeface="+mn-ea"/>
                <a:cs typeface="+mn-cs"/>
              </a:rPr>
              <a:t>&gt;&gt;&gt; import numpy as np</a:t>
            </a:r>
            <a:endParaRPr lang="zh-CN" altLang="en-US" sz="2000" kern="1200" baseline="0" dirty="0">
              <a:latin typeface="Consolas" panose="020B0609020204030204" charset="0"/>
              <a:ea typeface="+mn-ea"/>
              <a:cs typeface="+mn-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Content Placeholder 2"/>
          <p:cNvSpPr>
            <a:spLocks noGrp="1"/>
          </p:cNvSpPr>
          <p:nvPr>
            <p:ph idx="1"/>
          </p:nvPr>
        </p:nvSpPr>
        <p:spPr/>
        <p:txBody>
          <a:bodyPr anchor="t"/>
          <a:p>
            <a:pPr marL="0" indent="0" defTabSz="914400">
              <a:buFont typeface="Wingdings" panose="05000000000000000000" charset="0"/>
              <a:buNone/>
            </a:pPr>
            <a:r>
              <a:rPr lang="en-US" altLang="en-US" sz="2000" kern="1200" baseline="0">
                <a:latin typeface="Consolas" panose="020B0609020204030204" charset="0"/>
                <a:ea typeface="+mn-ea"/>
                <a:cs typeface="+mn-cs"/>
              </a:rPr>
              <a:t># 多项式的不定积分</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 一重不定积分，设常数项为0</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print(p1.integ(m=1, k=0))</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      4          3       2</a:t>
            </a:r>
            <a:endParaRPr lang="en-US"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0.25 x + 0.6667 x + 1.5 x + 4 x</a:t>
            </a:r>
            <a:endParaRPr lang="en-US"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 二重不定积分，设常数项为3</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print(p1.integ(m=2, k=3))</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      5          4       3     2</a:t>
            </a:r>
            <a:endParaRPr lang="en-US"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0.05 x + 0.1667 x + 0.5 x + 2 x + 3 x + 3</a:t>
            </a:r>
            <a:endParaRPr lang="en-US" altLang="en-US" sz="2000" kern="1200" baseline="0">
              <a:solidFill>
                <a:srgbClr val="00B0F0"/>
              </a:solidFill>
              <a:latin typeface="Consolas" panose="020B0609020204030204" charset="0"/>
              <a:ea typeface="+mn-ea"/>
              <a:cs typeface="+mn-cs"/>
            </a:endParaRPr>
          </a:p>
        </p:txBody>
      </p:sp>
      <p:sp>
        <p:nvSpPr>
          <p:cNvPr id="140290"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13.2.2 scipy简单应用（补充）</a:t>
            </a:r>
            <a:endParaRPr lang="zh-CN" altLang="en-US" kern="1200" baseline="0" dirty="0">
              <a:latin typeface="+mj-lt"/>
              <a:ea typeface="+mj-ea"/>
              <a:cs typeface="+mj-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7" name="Content Placeholder 2"/>
          <p:cNvSpPr>
            <a:spLocks noGrp="1"/>
          </p:cNvSpPr>
          <p:nvPr>
            <p:ph idx="1"/>
          </p:nvPr>
        </p:nvSpPr>
        <p:spPr/>
        <p:txBody>
          <a:bodyPr anchor="t"/>
          <a:p>
            <a:pPr defTabSz="914400">
              <a:lnSpc>
                <a:spcPct val="150000"/>
              </a:lnSpc>
              <a:spcBef>
                <a:spcPts val="1200"/>
              </a:spcBef>
              <a:spcAft>
                <a:spcPts val="600"/>
              </a:spcAft>
              <a:buFont typeface="Arial" panose="020B0604020202020204" pitchFamily="34" charset="0"/>
              <a:buChar char="•"/>
            </a:pPr>
            <a:r>
              <a:rPr lang="en-US" altLang="en-US" sz="2400" kern="1200" baseline="0">
                <a:latin typeface="+mn-lt"/>
                <a:ea typeface="+mn-ea"/>
                <a:cs typeface="+mn-cs"/>
              </a:rPr>
              <a:t>pandas主要提供了3种数据结构：1）Series，带标签的一维数组；2）DataFrame，带标签且大小可变的二维表格结构；3）Panel，带标签且大小可变的三维数组。</a:t>
            </a:r>
            <a:endParaRPr lang="en-US" altLang="en-US" sz="2400" kern="1200" baseline="0">
              <a:latin typeface="+mn-lt"/>
              <a:ea typeface="+mn-ea"/>
              <a:cs typeface="+mn-cs"/>
            </a:endParaRPr>
          </a:p>
        </p:txBody>
      </p:sp>
      <p:sp>
        <p:nvSpPr>
          <p:cNvPr id="18841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
        <p:nvSpPr>
          <p:cNvPr id="189442" name="内容占位符 2"/>
          <p:cNvSpPr>
            <a:spLocks noGrp="1"/>
          </p:cNvSpPr>
          <p:nvPr>
            <p:ph idx="1"/>
          </p:nvPr>
        </p:nvSpPr>
        <p:spPr/>
        <p:txBody>
          <a:bodyPr anchor="t"/>
          <a:p>
            <a:pPr marL="0" indent="0" defTabSz="914400">
              <a:spcBef>
                <a:spcPct val="0"/>
              </a:spcBef>
              <a:buFont typeface="Wingdings" panose="05000000000000000000" charset="0"/>
              <a:buNone/>
            </a:pPr>
            <a:r>
              <a:rPr lang="zh-CN" altLang="en-US" sz="2400" kern="1200" baseline="0">
                <a:latin typeface="+mn-lt"/>
                <a:ea typeface="+mn-ea"/>
                <a:cs typeface="+mn-cs"/>
              </a:rPr>
              <a:t>（1）生成一维数组</a:t>
            </a:r>
            <a:endParaRPr lang="zh-CN" altLang="en-US" sz="2400" kern="1200" baseline="0">
              <a:latin typeface="+mn-lt"/>
              <a:ea typeface="+mn-ea"/>
              <a:cs typeface="+mn-cs"/>
            </a:endParaRPr>
          </a:p>
          <a:p>
            <a:pPr marL="0" indent="0" defTabSz="914400">
              <a:spcBef>
                <a:spcPct val="0"/>
              </a:spcBef>
              <a:buFont typeface="Wingdings" panose="05000000000000000000" charset="0"/>
              <a:buNone/>
            </a:pPr>
            <a:endParaRPr lang="zh-CN" altLang="en-US" sz="18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import numpy as np</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2000" kern="1200" baseline="0">
                <a:latin typeface="Consolas" panose="020B0609020204030204" charset="0"/>
                <a:ea typeface="+mn-ea"/>
                <a:cs typeface="+mn-cs"/>
              </a:rPr>
              <a:t>&gt;&gt;&gt; import pandas as pd</a:t>
            </a:r>
            <a:endParaRPr lang="en-US" altLang="zh-CN"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x = pd.Series([1, 3, 5, np.nan])</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x</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0    1.0</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1    3.0</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2    5.0</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NaN</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dtype: float64</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5" name="内容占位符 2"/>
          <p:cNvSpPr>
            <a:spLocks noGrp="1"/>
          </p:cNvSpPr>
          <p:nvPr>
            <p:ph idx="1"/>
          </p:nvPr>
        </p:nvSpPr>
        <p:spPr/>
        <p:txBody>
          <a:bodyPr anchor="t">
            <a:noAutofit/>
          </a:bodyPr>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pd.date_range(start='20130101', end='20131231', freq='H')</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DatetimeIndex(['2013-01-01 00:00:00', '2013-01-01 01:00:00',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'2013-01-01 02:00:00', '2013-01-01 03:00:00',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'2013-01-01 04:00:00', '2013-01-01 05:00:00',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'2013-01-01 06:00:00', '2013-01-01 07:00:00',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'2013-01-01 08:00:00', '2013-01-01 09:00:00',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'2013-12-30 15:00:00', '2013-12-30 16:00:00',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'2013-12-30 17:00:00', '2013-12-30 18:00:00',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'2013-12-30 19:00:00', '2013-12-30 20:00:00',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'2013-12-30 21:00:00', '2013-12-30 22:00:00',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'2013-12-30 23:00:00', '2013-12-31 00:00:00'],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dtype='datetime64[ns]', length=8737, freq='H')</a:t>
            </a:r>
            <a:endParaRPr lang="zh-CN" altLang="en-US" sz="2000" kern="1200" baseline="0">
              <a:solidFill>
                <a:srgbClr val="00B0F0"/>
              </a:solidFill>
              <a:latin typeface="Consolas" panose="020B0609020204030204" charset="0"/>
              <a:ea typeface="+mn-ea"/>
              <a:cs typeface="+mn-cs"/>
            </a:endParaRPr>
          </a:p>
        </p:txBody>
      </p:sp>
      <p:sp>
        <p:nvSpPr>
          <p:cNvPr id="19046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
        <p:nvSpPr>
          <p:cNvPr id="191490" name="内容占位符 2"/>
          <p:cNvSpPr>
            <a:spLocks noGrp="1"/>
          </p:cNvSpPr>
          <p:nvPr>
            <p:ph idx="1"/>
          </p:nvPr>
        </p:nvSpPr>
        <p:spPr/>
        <p:txBody>
          <a:bodyPr anchor="t"/>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dates = pd.date_range(start='20130101', end='20131231', freq='D')</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                                                               # 间隔为天</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dates</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DatetimeIndex(['2013-01-01', '2013-01-02', '2013-01-03', '2013-01-04',</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'2013-01-05', '2013-01-06', '2013-01-07', '2013-01-08',</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'2013-01-09', '2013-01-10',</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'2013-12-22', '2013-12-23', '2013-12-24', '2013-12-25',</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'2013-12-26', '2013-12-27', '2013-12-28', '2013-12-29',</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'2013-12-30', '2013-12-31'],</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dtype='datetime64[ns]', length=365, freq='D')</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内容占位符 2"/>
          <p:cNvSpPr>
            <a:spLocks noGrp="1"/>
          </p:cNvSpPr>
          <p:nvPr>
            <p:ph idx="1"/>
          </p:nvPr>
        </p:nvSpPr>
        <p:spPr/>
        <p:txBody>
          <a:bodyPr anchor="t"/>
          <a:p>
            <a:pPr marL="0" indent="0" defTabSz="914400">
              <a:buFont typeface="Wingdings" panose="05000000000000000000" charset="0"/>
              <a:buNone/>
            </a:pPr>
            <a:r>
              <a:rPr lang="zh-CN" altLang="en-US" sz="2000" kern="1200" baseline="0">
                <a:latin typeface="+mn-lt"/>
                <a:ea typeface="+mn-ea"/>
                <a:cs typeface="+mn-cs"/>
              </a:rPr>
              <a:t>&gt;&gt;&gt; dates = pd.date_range(start='20130101', end='20131231', freq='M')             # 间隔为月</a:t>
            </a:r>
            <a:endParaRPr lang="zh-CN" altLang="en-US" sz="2000" kern="1200" baseline="0">
              <a:latin typeface="+mn-lt"/>
              <a:ea typeface="+mn-ea"/>
              <a:cs typeface="+mn-cs"/>
            </a:endParaRPr>
          </a:p>
          <a:p>
            <a:pPr marL="0" indent="0" defTabSz="914400">
              <a:buFont typeface="Wingdings" panose="05000000000000000000" charset="0"/>
              <a:buNone/>
            </a:pPr>
            <a:r>
              <a:rPr lang="zh-CN" altLang="en-US" sz="2000" kern="1200" baseline="0">
                <a:latin typeface="+mn-lt"/>
                <a:ea typeface="+mn-ea"/>
                <a:cs typeface="+mn-cs"/>
              </a:rPr>
              <a:t>&gt;&gt;&gt; dates</a:t>
            </a:r>
            <a:endParaRPr lang="zh-CN" altLang="en-US" sz="2000" kern="1200" baseline="0">
              <a:latin typeface="+mn-lt"/>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DatetimeIndex(['2013-01-31', '2013-02-28', '2013-03-31', '2013-04-30',</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'2013-05-31', '2013-06-30', '2013-07-31', '2013-08-31',</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'2013-09-30', '2013-10-31', '2013-11-30', '2013-12-31'],</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dtype='datetime64[ns]', freq='M')</a:t>
            </a:r>
            <a:endParaRPr lang="zh-CN" altLang="en-US" sz="2000" kern="1200" baseline="0">
              <a:solidFill>
                <a:srgbClr val="00B0F0"/>
              </a:solidFill>
              <a:latin typeface="Consolas" panose="020B0609020204030204" charset="0"/>
              <a:ea typeface="+mn-ea"/>
              <a:cs typeface="+mn-cs"/>
            </a:endParaRPr>
          </a:p>
        </p:txBody>
      </p:sp>
      <p:sp>
        <p:nvSpPr>
          <p:cNvPr id="19251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内容占位符 2"/>
          <p:cNvSpPr>
            <a:spLocks noGrp="1"/>
          </p:cNvSpPr>
          <p:nvPr>
            <p:ph idx="1"/>
          </p:nvPr>
        </p:nvSpPr>
        <p:spPr/>
        <p:txBody>
          <a:bodyPr anchor="t">
            <a:noAutofit/>
          </a:bodyPr>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pd.period_range('20170601', '20170630', freq='W')</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PeriodIndex(['2017-05-29/2017-06-04', '2017-06-05/2017-06-11',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'2017-06-12/2017-06-18', '2017-06-19/2017-06-25',</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'2017-06-26/2017-07-02'],</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dtype='period[W-SUN]', freq='W-SUN')</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pd.period_range('20170601', '20170630', freq='D')</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PeriodIndex(['2017-06-01', '2017-06-02', '2017-06-03', '2017-06-04',</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'2017-06-05', '2017-06-06', '2017-06-07', '2017-06-08',</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'2017-06-09', '2017-06-10', '2017-06-11', '2017-06-12',</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'2017-06-13', '2017-06-14', '2017-06-15', '2017-06-16',</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'2017-06-17', '2017-06-18', '2017-06-19', '2017-06-20',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'2017-06-21', '2017-06-22', '2017-06-23', '2017-06-24',</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'2017-06-25', '2017-06-26', '2017-06-27', '2017-06-28',</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'2017-06-29', '2017-06-30'],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dtype='period[D]', freq='D')</a:t>
            </a:r>
            <a:endParaRPr lang="zh-CN" altLang="en-US" sz="2000" kern="1200" baseline="0">
              <a:solidFill>
                <a:srgbClr val="00B0F0"/>
              </a:solidFill>
              <a:latin typeface="Consolas" panose="020B0609020204030204" charset="0"/>
              <a:ea typeface="+mn-ea"/>
              <a:cs typeface="+mn-cs"/>
            </a:endParaRPr>
          </a:p>
        </p:txBody>
      </p:sp>
      <p:sp>
        <p:nvSpPr>
          <p:cNvPr id="19353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内容占位符 3"/>
          <p:cNvSpPr>
            <a:spLocks noGrp="1"/>
          </p:cNvSpPr>
          <p:nvPr>
            <p:ph idx="1"/>
          </p:nvPr>
        </p:nvSpPr>
        <p:spPr/>
        <p:txBody>
          <a:bodyPr anchor="t"/>
          <a:p>
            <a:pPr marL="0" indent="0" defTabSz="914400">
              <a:buFont typeface="Wingdings" panose="05000000000000000000" charset="0"/>
              <a:buNone/>
            </a:pPr>
            <a:r>
              <a:rPr lang="zh-CN" altLang="en-US" sz="2000" kern="1200" baseline="0">
                <a:latin typeface="Consolas" panose="020B0609020204030204" charset="0"/>
                <a:ea typeface="+mn-ea"/>
                <a:cs typeface="+mn-cs"/>
              </a:rPr>
              <a:t>&gt;&gt;&gt; pd.period_range('20170601', '20170630', freq='H')</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PeriodIndex(['2017-06-01 00:00', '2017-06-01 01:00', '2017-06-01 02:00',</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'2017-06-01 03:00', '2017-06-01 04:00', '2017-06-01 05:00',</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'2017-06-01 06:00', '2017-06-01 07:00', '2017-06-01 08:00',</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'2017-06-01 09:00',</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'2017-06-29 15:00', '2017-06-29 16:00', '2017-06-29 17:00',</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'2017-06-29 18:00', '2017-06-29 19:00', '2017-06-29 20:00',</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'2017-06-29 21:00', '2017-06-29 22:00', '2017-06-29 23:00',</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'2017-06-30 00:00'],</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dtype='period[H]', length=697, freq='H')</a:t>
            </a:r>
            <a:endParaRPr lang="zh-CN" altLang="en-US" sz="2000" kern="1200" baseline="0">
              <a:solidFill>
                <a:srgbClr val="00B0F0"/>
              </a:solidFill>
              <a:latin typeface="Consolas" panose="020B0609020204030204" charset="0"/>
              <a:ea typeface="+mn-ea"/>
              <a:cs typeface="+mn-cs"/>
            </a:endParaRPr>
          </a:p>
        </p:txBody>
      </p:sp>
      <p:sp>
        <p:nvSpPr>
          <p:cNvPr id="19456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5" name="内容占位符 2"/>
          <p:cNvSpPr>
            <a:spLocks noGrp="1"/>
          </p:cNvSpPr>
          <p:nvPr>
            <p:ph idx="1"/>
          </p:nvPr>
        </p:nvSpPr>
        <p:spPr>
          <a:xfrm>
            <a:off x="838200" y="1321435"/>
            <a:ext cx="10515600" cy="5083175"/>
          </a:xfrm>
        </p:spPr>
        <p:txBody>
          <a:bodyPr anchor="t">
            <a:normAutofit lnSpcReduction="20000"/>
          </a:bodyPr>
          <a:p>
            <a:pPr marL="0" indent="0" defTabSz="914400">
              <a:buFont typeface="Wingdings" panose="05000000000000000000" charset="0"/>
              <a:buNone/>
            </a:pPr>
            <a:r>
              <a:rPr lang="zh-CN" altLang="en-US" sz="2400" kern="1200" baseline="0">
                <a:latin typeface="+mn-lt"/>
                <a:ea typeface="+mn-ea"/>
                <a:cs typeface="+mn-cs"/>
              </a:rPr>
              <a:t>（</a:t>
            </a:r>
            <a:r>
              <a:rPr lang="en-US" altLang="zh-CN" sz="2400" kern="1200" baseline="0">
                <a:latin typeface="+mn-lt"/>
                <a:ea typeface="+mn-ea"/>
                <a:cs typeface="+mn-cs"/>
              </a:rPr>
              <a:t>2</a:t>
            </a:r>
            <a:r>
              <a:rPr lang="zh-CN" altLang="en-US" sz="2400" kern="1200" baseline="0">
                <a:latin typeface="+mn-lt"/>
                <a:ea typeface="+mn-ea"/>
                <a:cs typeface="+mn-cs"/>
              </a:rPr>
              <a:t>）生成</a:t>
            </a:r>
            <a:r>
              <a:rPr lang="en-US" altLang="zh-CN" sz="2400" kern="1200" baseline="0">
                <a:latin typeface="+mn-lt"/>
                <a:ea typeface="+mn-ea"/>
                <a:cs typeface="+mn-cs"/>
              </a:rPr>
              <a:t>DataFrame</a:t>
            </a:r>
            <a:endParaRPr lang="en-US" altLang="zh-CN" sz="2400" kern="1200" baseline="0">
              <a:latin typeface="+mn-lt"/>
              <a:ea typeface="+mn-ea"/>
              <a:cs typeface="+mn-cs"/>
            </a:endParaRPr>
          </a:p>
          <a:p>
            <a:pPr marL="0" indent="0" defTabSz="914400" fontAlgn="auto">
              <a:lnSpc>
                <a:spcPct val="100000"/>
              </a:lnSpc>
              <a:spcBef>
                <a:spcPts val="0"/>
              </a:spcBef>
              <a:buFont typeface="Wingdings" panose="05000000000000000000" charset="0"/>
              <a:buNone/>
            </a:pPr>
            <a:endParaRPr lang="zh-CN" altLang="en-US" sz="2000" kern="1200" baseline="0">
              <a:latin typeface="+mn-lt"/>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mn-lt"/>
                <a:ea typeface="+mn-ea"/>
                <a:cs typeface="+mn-cs"/>
              </a:rPr>
              <a:t>&gt;&gt;&gt; pd.DataFrame(np.random.randn(12,4), index=dates, columns=list('ABCD'))</a:t>
            </a:r>
            <a:endParaRPr lang="zh-CN" altLang="en-US" sz="2000" kern="1200" baseline="0">
              <a:latin typeface="+mn-lt"/>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2013-01-31  1.628310 -0.281223  0.247675 -1.604243</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2013-02-28  0.071069  1.310116 -0.945838 -0.613267</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2013-03-31  0.956887 -1.691863  0.170843 -0.387298</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2013-04-30  0.869391 -1.939210  2.220454  1.654112</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2013-05-31 -0.802416  0.558953  1.086787 -0.870317</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2013-06-30  0.463761  2.451659  0.165985  0.913551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2013-07-31  1.755720  1.246089 -0.237590 -0.892358</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2013-08-31  0.191604 -1.481263 -0.142491 -2.672721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2013-09-30 -0.146444  0.493261 -1.719681  0.676592</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2013-10-31  1.153289  0.179862 -1.879004 -0.616305</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2013-11-30 -0.500726  1.057525  0.140623 -0.113951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2013-12-31  0.229572 -0.778378 -0.682233  0.009218</a:t>
            </a:r>
            <a:endParaRPr lang="zh-CN" altLang="en-US" sz="2000" kern="1200" baseline="0">
              <a:solidFill>
                <a:srgbClr val="00B0F0"/>
              </a:solidFill>
              <a:latin typeface="Consolas" panose="020B0609020204030204" charset="0"/>
              <a:ea typeface="+mn-ea"/>
              <a:cs typeface="+mn-cs"/>
            </a:endParaRPr>
          </a:p>
        </p:txBody>
      </p:sp>
      <p:sp>
        <p:nvSpPr>
          <p:cNvPr id="19558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09" name="内容占位符 2"/>
          <p:cNvSpPr>
            <a:spLocks noGrp="1"/>
          </p:cNvSpPr>
          <p:nvPr>
            <p:ph idx="1"/>
          </p:nvPr>
        </p:nvSpPr>
        <p:spPr/>
        <p:txBody>
          <a:bodyPr anchor="t">
            <a:normAutofit lnSpcReduction="10000"/>
          </a:bodyPr>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pd.DataFrame([np.random.randint(1, 100, 4) for i in range(12)],</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index=dates, columns=list('ABCD'))   # 4列随机数</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2013-01-31  17  72  26  13</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2013-02-28  61  42  88   3</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2013-03-31  14  61  97  95</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2013-04-30  73  87  55   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2013-05-31  58  80  20   2</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2013-06-30  41   6  40  70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2013-07-31  51  48  81  77</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2013-08-31  56  54  76  61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2013-09-30  32  27  82  76</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2013-10-31  21  78  91  15</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2013-11-30  75  77  17  50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2013-12-31  54  12  75  53</a:t>
            </a:r>
            <a:endParaRPr lang="zh-CN" altLang="en-US" sz="2000" kern="1200" baseline="0">
              <a:solidFill>
                <a:srgbClr val="00B0F0"/>
              </a:solidFill>
              <a:latin typeface="Consolas" panose="020B0609020204030204" charset="0"/>
              <a:ea typeface="+mn-ea"/>
              <a:cs typeface="+mn-cs"/>
            </a:endParaRPr>
          </a:p>
        </p:txBody>
      </p:sp>
      <p:sp>
        <p:nvSpPr>
          <p:cNvPr id="19661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13.1 numpy简单应用</a:t>
            </a:r>
            <a:endParaRPr lang="zh-CN" altLang="en-US" kern="1200" baseline="0">
              <a:latin typeface="+mj-lt"/>
              <a:ea typeface="+mj-ea"/>
              <a:cs typeface="+mj-cs"/>
            </a:endParaRPr>
          </a:p>
        </p:txBody>
      </p:sp>
      <p:sp>
        <p:nvSpPr>
          <p:cNvPr id="13314" name="内容占位符 2"/>
          <p:cNvSpPr>
            <a:spLocks noGrp="1"/>
          </p:cNvSpPr>
          <p:nvPr>
            <p:ph idx="1"/>
          </p:nvPr>
        </p:nvSpPr>
        <p:spPr/>
        <p:txBody>
          <a:bodyPr anchor="t">
            <a:normAutofit lnSpcReduction="10000"/>
          </a:bodyPr>
          <a:p>
            <a:pPr defTabSz="914400">
              <a:lnSpc>
                <a:spcPct val="80000"/>
              </a:lnSpc>
              <a:buFont typeface="Arial" panose="020B0604020202020204" pitchFamily="34" charset="0"/>
              <a:buChar char="•"/>
            </a:pPr>
            <a:r>
              <a:rPr lang="zh-CN" altLang="en-US" sz="2400" kern="1200" baseline="0" dirty="0">
                <a:latin typeface="+mn-lt"/>
                <a:ea typeface="+mn-ea"/>
                <a:cs typeface="+mn-cs"/>
              </a:rPr>
              <a:t>生成数组</a:t>
            </a:r>
            <a:endParaRPr lang="zh-CN" altLang="en-US" sz="2400" kern="1200" baseline="0" dirty="0">
              <a:latin typeface="+mn-lt"/>
              <a:ea typeface="+mn-ea"/>
              <a:cs typeface="+mn-cs"/>
            </a:endParaRPr>
          </a:p>
          <a:p>
            <a:pPr defTabSz="914400" fontAlgn="auto">
              <a:lnSpc>
                <a:spcPct val="100000"/>
              </a:lnSpc>
              <a:spcBef>
                <a:spcPts val="0"/>
              </a:spcBef>
              <a:buFont typeface="Wingdings" panose="05000000000000000000" charset="0"/>
              <a:buNone/>
            </a:pPr>
            <a:endParaRPr lang="zh-CN" altLang="en-US" sz="20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zh-CN" altLang="en-US" sz="2000" kern="1200" baseline="0" dirty="0">
                <a:latin typeface="Consolas" panose="020B0609020204030204" charset="0"/>
                <a:ea typeface="+mn-ea"/>
                <a:cs typeface="+mn-cs"/>
              </a:rPr>
              <a:t>&gt;&gt;&gt; np.array([1, 2, 3, 4, 5])        </a:t>
            </a:r>
            <a:r>
              <a:rPr lang="en-US" altLang="zh-CN" sz="2000" kern="1200" baseline="0" dirty="0">
                <a:latin typeface="Consolas" panose="020B0609020204030204" charset="0"/>
                <a:ea typeface="+mn-ea"/>
                <a:cs typeface="+mn-cs"/>
              </a:rPr>
              <a:t># </a:t>
            </a:r>
            <a:r>
              <a:rPr lang="zh-CN" altLang="en-US" sz="2000" kern="1200" baseline="0" dirty="0">
                <a:latin typeface="Consolas" panose="020B0609020204030204" charset="0"/>
                <a:ea typeface="+mn-ea"/>
                <a:cs typeface="+mn-cs"/>
              </a:rPr>
              <a:t>把列表转换为数组</a:t>
            </a:r>
            <a:endParaRPr lang="zh-CN" altLang="en-US" sz="20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array([1, 2, 3, 4, 5])</a:t>
            </a:r>
            <a:endParaRPr lang="zh-CN" altLang="en-US" sz="2000" kern="1200" baseline="0" dirty="0">
              <a:solidFill>
                <a:srgbClr val="00B0F0"/>
              </a:solidFill>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zh-CN" altLang="en-US" sz="2000" kern="1200" baseline="0" dirty="0">
                <a:latin typeface="Consolas" panose="020B0609020204030204" charset="0"/>
                <a:ea typeface="+mn-ea"/>
                <a:cs typeface="+mn-cs"/>
              </a:rPr>
              <a:t>&gt;&gt;&gt; np.array((1, 2, 3, 4, 5))        # 把元组转换成数组</a:t>
            </a:r>
            <a:endParaRPr lang="zh-CN" altLang="en-US" sz="20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array([1, 2, 3, 4, 5])</a:t>
            </a:r>
            <a:endParaRPr lang="zh-CN" altLang="en-US" sz="2000" kern="1200" baseline="0" dirty="0">
              <a:solidFill>
                <a:srgbClr val="00B0F0"/>
              </a:solidFill>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zh-CN" altLang="en-US" sz="2000" kern="1200" baseline="0" dirty="0">
                <a:latin typeface="Consolas" panose="020B0609020204030204" charset="0"/>
                <a:ea typeface="+mn-ea"/>
                <a:cs typeface="+mn-cs"/>
              </a:rPr>
              <a:t>&gt;&gt;&gt; np.array(range(5))               # 把range对象转换成数组</a:t>
            </a:r>
            <a:endParaRPr lang="zh-CN" altLang="en-US" sz="20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array([0, 1, 2, 3, 4])</a:t>
            </a:r>
            <a:endParaRPr lang="zh-CN" altLang="en-US" sz="2000" kern="1200" baseline="0" dirty="0">
              <a:solidFill>
                <a:srgbClr val="00B0F0"/>
              </a:solidFill>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zh-CN" altLang="en-US" sz="2000" kern="1200" baseline="0" dirty="0">
                <a:latin typeface="Consolas" panose="020B0609020204030204" charset="0"/>
                <a:ea typeface="+mn-ea"/>
                <a:cs typeface="+mn-cs"/>
              </a:rPr>
              <a:t>&gt;&gt;&gt; np.array([[1, 2, 3], [4, 5, 6]]) </a:t>
            </a:r>
            <a:r>
              <a:rPr lang="en-US" altLang="zh-CN" sz="2000" kern="1200" baseline="0" dirty="0">
                <a:latin typeface="Consolas" panose="020B0609020204030204" charset="0"/>
                <a:ea typeface="+mn-ea"/>
                <a:cs typeface="+mn-cs"/>
              </a:rPr>
              <a:t># </a:t>
            </a:r>
            <a:r>
              <a:rPr lang="zh-CN" altLang="en-US" sz="2000" kern="1200" baseline="0" dirty="0">
                <a:latin typeface="Consolas" panose="020B0609020204030204" charset="0"/>
                <a:ea typeface="+mn-ea"/>
                <a:cs typeface="+mn-cs"/>
              </a:rPr>
              <a:t>二维数组</a:t>
            </a:r>
            <a:endParaRPr lang="zh-CN" altLang="en-US" sz="20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array([[1, 2, 3],</a:t>
            </a:r>
            <a:endParaRPr lang="zh-CN" altLang="en-US" sz="2000" kern="1200" baseline="0" dirty="0">
              <a:solidFill>
                <a:srgbClr val="00B0F0"/>
              </a:solidFill>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       [4, 5, 6]])</a:t>
            </a:r>
            <a:endParaRPr lang="zh-CN" altLang="en-US" sz="2000" kern="1200" baseline="0" dirty="0">
              <a:solidFill>
                <a:srgbClr val="00B0F0"/>
              </a:solidFill>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zh-CN" altLang="en-US" sz="2000" kern="1200" baseline="0" dirty="0">
                <a:latin typeface="Consolas" panose="020B0609020204030204" charset="0"/>
                <a:ea typeface="+mn-ea"/>
                <a:cs typeface="+mn-cs"/>
              </a:rPr>
              <a:t>&gt;&gt;&gt; np.arange(8)                     </a:t>
            </a:r>
            <a:r>
              <a:rPr lang="en-US" altLang="zh-CN" sz="2000" kern="1200" baseline="0" dirty="0">
                <a:latin typeface="Consolas" panose="020B0609020204030204" charset="0"/>
                <a:ea typeface="+mn-ea"/>
                <a:cs typeface="+mn-cs"/>
              </a:rPr>
              <a:t># </a:t>
            </a:r>
            <a:r>
              <a:rPr lang="zh-CN" altLang="en-US" sz="2000" kern="1200" baseline="0" dirty="0">
                <a:latin typeface="Consolas" panose="020B0609020204030204" charset="0"/>
                <a:ea typeface="+mn-ea"/>
                <a:cs typeface="+mn-cs"/>
              </a:rPr>
              <a:t>类似于内置函数</a:t>
            </a:r>
            <a:r>
              <a:rPr lang="en-US" altLang="zh-CN" sz="2000" kern="1200" baseline="0" dirty="0">
                <a:latin typeface="Consolas" panose="020B0609020204030204" charset="0"/>
                <a:ea typeface="+mn-ea"/>
                <a:cs typeface="+mn-cs"/>
              </a:rPr>
              <a:t>range()</a:t>
            </a:r>
            <a:endParaRPr lang="en-US" altLang="zh-CN" sz="20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array([0, 1, 2, 3, 4, 5, 6, 7])</a:t>
            </a:r>
            <a:endParaRPr lang="zh-CN" altLang="en-US" sz="2000" kern="1200" baseline="0" dirty="0">
              <a:solidFill>
                <a:srgbClr val="00B0F0"/>
              </a:solidFill>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zh-CN" altLang="en-US" sz="2000" kern="1200" baseline="0" dirty="0">
                <a:latin typeface="Consolas" panose="020B0609020204030204" charset="0"/>
                <a:ea typeface="+mn-ea"/>
                <a:cs typeface="+mn-cs"/>
              </a:rPr>
              <a:t>&gt;&gt;&gt; np.arange(1, 10, 2)</a:t>
            </a:r>
            <a:endParaRPr lang="zh-CN" altLang="en-US" sz="2000" kern="1200" baseline="0" dirty="0">
              <a:solidFill>
                <a:srgbClr val="00B0F0"/>
              </a:solidFill>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array([1, 3, 5, 7, 9])</a:t>
            </a:r>
            <a:endParaRPr lang="zh-CN" altLang="en-US" sz="2000" kern="1200" baseline="0" dirty="0">
              <a:solidFill>
                <a:srgbClr val="00B0F0"/>
              </a:solidFill>
              <a:latin typeface="Consolas" panose="020B0609020204030204" charset="0"/>
              <a:ea typeface="+mn-ea"/>
              <a:cs typeface="+mn-cs"/>
            </a:endParaRPr>
          </a:p>
          <a:p>
            <a:pPr defTabSz="914400">
              <a:lnSpc>
                <a:spcPct val="80000"/>
              </a:lnSpc>
              <a:buFont typeface="Wingdings" panose="05000000000000000000" charset="0"/>
              <a:buNone/>
            </a:pPr>
            <a:endParaRPr lang="zh-CN" altLang="en-US" sz="1800" kern="1200" baseline="0" dirty="0">
              <a:latin typeface="Times New Roman" panose="02020603050405020304" pitchFamily="2" charset="0"/>
              <a:ea typeface="+mn-ea"/>
              <a:cs typeface="+mn-c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3" name="内容占位符 2"/>
          <p:cNvSpPr>
            <a:spLocks noGrp="1"/>
          </p:cNvSpPr>
          <p:nvPr>
            <p:ph idx="1"/>
          </p:nvPr>
        </p:nvSpPr>
        <p:spPr>
          <a:xfrm>
            <a:off x="838200" y="1321435"/>
            <a:ext cx="11052810" cy="4639945"/>
          </a:xfrm>
        </p:spPr>
        <p:txBody>
          <a:bodyPr anchor="t"/>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&gt;&gt;&gt; pd.DataFrame({'A':np.random.randint(1, 100</a:t>
            </a:r>
            <a:r>
              <a:rPr lang="en-US" altLang="zh-CN" sz="1800" kern="1200" baseline="0">
                <a:latin typeface="Consolas" panose="020B0609020204030204" charset="0"/>
                <a:ea typeface="+mn-ea"/>
                <a:cs typeface="+mn-cs"/>
              </a:rPr>
              <a:t>, 4</a:t>
            </a:r>
            <a:r>
              <a:rPr lang="zh-CN" altLang="en-US" sz="1800" kern="1200" baseline="0">
                <a:latin typeface="Consolas" panose="020B0609020204030204" charset="0"/>
                <a:ea typeface="+mn-ea"/>
                <a:cs typeface="+mn-cs"/>
              </a:rPr>
              <a:t>),</a:t>
            </a:r>
            <a:endParaRPr lang="zh-CN" altLang="en-US" sz="18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	  	   'B':pd.date_range(start='20130101', periods=4, freq='D'),</a:t>
            </a:r>
            <a:endParaRPr lang="zh-CN" altLang="en-US" sz="18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		   'C':pd.Series([1, 2, 3, 4],index=list(range(4)),dtype='float32'),</a:t>
            </a:r>
            <a:endParaRPr lang="zh-CN" altLang="en-US" sz="18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		   'D':np.array([3] * 4,dtype='int32'),</a:t>
            </a:r>
            <a:endParaRPr lang="zh-CN" altLang="en-US" sz="18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		   'E':pd.Categorical(["test","train","test","train"]),</a:t>
            </a:r>
            <a:endParaRPr lang="zh-CN" altLang="en-US" sz="18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		   'F':'foo'})</a:t>
            </a:r>
            <a:endParaRPr lang="zh-CN" altLang="en-US" sz="18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65 2013-01-01  1.0  3   test  foo</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18 2013-01-02  2.0  3  train  foo</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24 2013-01-03  3.0  3   test  foo</a:t>
            </a:r>
            <a:endParaRPr lang="zh-CN" altLang="en-US" sz="2000" kern="1200" baseline="0">
              <a:solidFill>
                <a:srgbClr val="00B0F0"/>
              </a:solidFill>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32 2013-01-04  4.0  3  train  foo</a:t>
            </a:r>
            <a:endParaRPr lang="zh-CN" altLang="en-US" sz="2000" kern="1200" baseline="0">
              <a:solidFill>
                <a:srgbClr val="00B0F0"/>
              </a:solidFill>
              <a:latin typeface="Consolas" panose="020B0609020204030204" charset="0"/>
              <a:ea typeface="+mn-ea"/>
              <a:cs typeface="+mn-cs"/>
            </a:endParaRPr>
          </a:p>
        </p:txBody>
      </p:sp>
      <p:sp>
        <p:nvSpPr>
          <p:cNvPr id="19763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7" name="内容占位符 2"/>
          <p:cNvSpPr>
            <a:spLocks noGrp="1"/>
          </p:cNvSpPr>
          <p:nvPr>
            <p:ph idx="1"/>
          </p:nvPr>
        </p:nvSpPr>
        <p:spPr>
          <a:xfrm>
            <a:off x="838200" y="1321435"/>
            <a:ext cx="11014710" cy="4639945"/>
          </a:xfrm>
        </p:spPr>
        <p:txBody>
          <a:bodyPr anchor="t">
            <a:normAutofit/>
          </a:bodyPr>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&gt;&gt;&gt; df = pd.DataFrame({'A':np.random.randint(1, 100</a:t>
            </a:r>
            <a:r>
              <a:rPr lang="en-US" altLang="zh-CN" sz="1800" kern="1200" baseline="0">
                <a:latin typeface="Consolas" panose="020B0609020204030204" charset="0"/>
                <a:ea typeface="+mn-ea"/>
                <a:cs typeface="+mn-cs"/>
              </a:rPr>
              <a:t>, 4</a:t>
            </a:r>
            <a:r>
              <a:rPr lang="zh-CN" altLang="en-US" sz="1800" kern="1200" baseline="0">
                <a:latin typeface="Consolas" panose="020B0609020204030204" charset="0"/>
                <a:ea typeface="+mn-ea"/>
                <a:cs typeface="+mn-cs"/>
              </a:rPr>
              <a:t>),</a:t>
            </a:r>
            <a:endParaRPr lang="zh-CN" altLang="en-US" sz="18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		        'B':pd.date_range(start='20130101', periods=4, freq='D'),</a:t>
            </a:r>
            <a:endParaRPr lang="zh-CN" altLang="en-US" sz="18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		        'C':pd.Series([1, 2, 3, 4],</a:t>
            </a:r>
            <a:r>
              <a:rPr lang="en-US" altLang="zh-CN" sz="1800" kern="1200" baseline="0">
                <a:latin typeface="Consolas" panose="020B0609020204030204" charset="0"/>
                <a:ea typeface="+mn-ea"/>
                <a:cs typeface="+mn-cs"/>
              </a:rPr>
              <a:t>\</a:t>
            </a:r>
            <a:endParaRPr lang="en-US" altLang="zh-CN" sz="18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                               index=['zhang', 'li', 'zhou', 'wang'],dtype='float32'),</a:t>
            </a:r>
            <a:endParaRPr lang="zh-CN" altLang="en-US" sz="18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		        'D':np.array([3] * 4,dtype='int32'),</a:t>
            </a:r>
            <a:endParaRPr lang="zh-CN" altLang="en-US" sz="18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		        'E':pd.Categorical(["test","train","test","train"]),</a:t>
            </a:r>
            <a:endParaRPr lang="zh-CN" altLang="en-US" sz="18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		        'F':'foo'})</a:t>
            </a:r>
            <a:endParaRPr lang="zh-CN" altLang="en-US" sz="18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&gt;&gt;&gt; df</a:t>
            </a:r>
            <a:endParaRPr lang="zh-CN" altLang="en-US" sz="18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        A          B    C  D      E    F</a:t>
            </a:r>
            <a:endParaRPr lang="zh-CN" altLang="en-US" sz="1800" kern="1200" baseline="0">
              <a:solidFill>
                <a:srgbClr val="00B0F0"/>
              </a:solidFill>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zhang  20 2013-01-01  1.0  3   test  foo</a:t>
            </a:r>
            <a:endParaRPr lang="zh-CN" altLang="en-US" sz="1800" kern="1200" baseline="0">
              <a:solidFill>
                <a:srgbClr val="00B0F0"/>
              </a:solidFill>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li     26 2013-01-02  2.0  3  train  foo</a:t>
            </a:r>
            <a:endParaRPr lang="zh-CN" altLang="en-US" sz="1800" kern="1200" baseline="0">
              <a:solidFill>
                <a:srgbClr val="00B0F0"/>
              </a:solidFill>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zhou   63 2013-01-03  3.0  3   test  foo</a:t>
            </a:r>
            <a:endParaRPr lang="zh-CN" altLang="en-US" sz="1800" kern="1200" baseline="0">
              <a:solidFill>
                <a:srgbClr val="00B0F0"/>
              </a:solidFill>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wang   69 2013-01-04  4.0  3  train  foo</a:t>
            </a:r>
            <a:endParaRPr lang="zh-CN" altLang="en-US" sz="18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endParaRPr lang="zh-CN" altLang="en-US" sz="1800" kern="1200" baseline="0">
              <a:latin typeface="Consolas" panose="020B0609020204030204" charset="0"/>
              <a:ea typeface="+mn-ea"/>
              <a:cs typeface="+mn-cs"/>
            </a:endParaRPr>
          </a:p>
        </p:txBody>
      </p:sp>
      <p:sp>
        <p:nvSpPr>
          <p:cNvPr id="19865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1"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
        <p:nvSpPr>
          <p:cNvPr id="199682" name="内容占位符 2"/>
          <p:cNvSpPr>
            <a:spLocks noGrp="1"/>
          </p:cNvSpPr>
          <p:nvPr>
            <p:ph idx="1"/>
          </p:nvPr>
        </p:nvSpPr>
        <p:spPr>
          <a:xfrm>
            <a:off x="838200" y="1321435"/>
            <a:ext cx="10515600" cy="5084445"/>
          </a:xfrm>
        </p:spPr>
        <p:txBody>
          <a:bodyPr anchor="t">
            <a:normAutofit lnSpcReduction="10000"/>
          </a:bodyPr>
          <a:p>
            <a:pPr marL="0" indent="0" defTabSz="914400">
              <a:buFont typeface="Wingdings" panose="05000000000000000000" charset="0"/>
              <a:buNone/>
            </a:pPr>
            <a:r>
              <a:rPr lang="zh-CN" altLang="en-US" sz="2400" kern="1200" baseline="0">
                <a:latin typeface="+mn-lt"/>
                <a:ea typeface="+mn-ea"/>
                <a:cs typeface="+mn-cs"/>
              </a:rPr>
              <a:t>（3）二维数据查看</a:t>
            </a:r>
            <a:endParaRPr lang="zh-CN" altLang="en-US" sz="2400" kern="1200" baseline="0">
              <a:latin typeface="+mn-lt"/>
              <a:ea typeface="+mn-ea"/>
              <a:cs typeface="+mn-cs"/>
            </a:endParaRPr>
          </a:p>
          <a:p>
            <a:pPr marL="0" indent="0" defTabSz="914400">
              <a:spcBef>
                <a:spcPct val="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df.head()        # 默认显示前5行</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1.0  3   test  foo</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2.0  3  train  foo</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3   test  foo</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3  train  foo</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df.head(3)       # 查看前3行</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1.0  3   test  foo</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2.0  3  train  foo</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3   test  foo</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df.tail(2)       # 查看最后2行</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3   test  foo</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3  train  foo</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5"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
        <p:nvSpPr>
          <p:cNvPr id="200706" name="内容占位符 2"/>
          <p:cNvSpPr>
            <a:spLocks noGrp="1"/>
          </p:cNvSpPr>
          <p:nvPr>
            <p:ph idx="1"/>
          </p:nvPr>
        </p:nvSpPr>
        <p:spPr/>
        <p:txBody>
          <a:bodyPr anchor="t"/>
          <a:p>
            <a:pPr marL="0" indent="0" defTabSz="914400">
              <a:buFont typeface="Wingdings" panose="05000000000000000000" charset="0"/>
              <a:buNone/>
            </a:pPr>
            <a:r>
              <a:rPr lang="zh-CN" altLang="en-US" sz="2400" kern="1200" baseline="0">
                <a:latin typeface="+mn-lt"/>
                <a:ea typeface="+mn-ea"/>
                <a:cs typeface="+mn-cs"/>
              </a:rPr>
              <a:t>（4）查看二维数据的索引、列名和数据</a:t>
            </a:r>
            <a:endParaRPr lang="zh-CN" altLang="en-US" sz="2400" kern="1200" baseline="0">
              <a:latin typeface="+mn-lt"/>
              <a:ea typeface="+mn-ea"/>
              <a:cs typeface="+mn-cs"/>
            </a:endParaRPr>
          </a:p>
          <a:p>
            <a:pPr marL="0" indent="0" defTabSz="914400">
              <a:buFont typeface="Wingdings" panose="05000000000000000000" charset="0"/>
              <a:buNone/>
            </a:pPr>
            <a:endParaRPr lang="zh-CN" altLang="en-US" sz="1800" kern="1200" baseline="0">
              <a:latin typeface="+mn-lt"/>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df.index</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Index(['zhang', 'li', 'zhou', 'wang'], dtype='object')</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df.columns</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Index(['A', 'B', 'C', 'D', 'E', 'F'], dtype='object')</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df.values</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array([[20, Timestamp('2013-01-01 00:00:00'), 1.0, 3, 'test', 'foo'],</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[26, Timestamp('2013-01-02 00:00:00'), 2.0, 3, 'train', 'foo'],</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[63, Timestamp('2013-01-03 00:00:00'), 3.0, 3, 'test', 'foo'],</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[69, Timestamp('2013-01-04 00:00:00'), 4.0, 3, 'train', 'foo']], dtype=object)</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2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
        <p:nvSpPr>
          <p:cNvPr id="201730" name="内容占位符 2"/>
          <p:cNvSpPr>
            <a:spLocks noGrp="1"/>
          </p:cNvSpPr>
          <p:nvPr>
            <p:ph idx="1"/>
          </p:nvPr>
        </p:nvSpPr>
        <p:spPr/>
        <p:txBody>
          <a:bodyPr anchor="t">
            <a:normAutofit lnSpcReduction="10000"/>
          </a:bodyPr>
          <a:p>
            <a:pPr marL="0" indent="0" defTabSz="914400">
              <a:buFont typeface="Wingdings" panose="05000000000000000000" charset="0"/>
              <a:buNone/>
            </a:pPr>
            <a:r>
              <a:rPr lang="zh-CN" altLang="en-US" sz="2400" kern="1200" baseline="0">
                <a:latin typeface="+mn-lt"/>
                <a:ea typeface="+mn-ea"/>
                <a:cs typeface="+mn-cs"/>
                <a:sym typeface="宋体" panose="02010600030101010101" pitchFamily="2" charset="-122"/>
              </a:rPr>
              <a:t>（5）查看数据的统计信息</a:t>
            </a:r>
            <a:endParaRPr lang="zh-CN" altLang="en-US" sz="2400" kern="1200" baseline="0">
              <a:latin typeface="+mn-lt"/>
              <a:ea typeface="+mn-ea"/>
              <a:cs typeface="+mn-cs"/>
              <a:sym typeface="宋体" panose="02010600030101010101" pitchFamily="2" charset="-122"/>
            </a:endParaRPr>
          </a:p>
          <a:p>
            <a:pPr marL="0" indent="0" defTabSz="914400">
              <a:buFont typeface="Wingdings" panose="05000000000000000000" charset="0"/>
              <a:buNone/>
            </a:pPr>
            <a:endParaRPr lang="zh-CN" altLang="en-US" sz="1800" kern="1200" baseline="0">
              <a:latin typeface="+mn-lt"/>
              <a:ea typeface="+mn-ea"/>
              <a:cs typeface="+mn-cs"/>
              <a:sym typeface="宋体" panose="02010600030101010101" pitchFamily="2" charset="-122"/>
            </a:endParaRPr>
          </a:p>
          <a:p>
            <a:pPr marL="0" indent="0" defTabSz="914400">
              <a:buFont typeface="Wingdings" panose="05000000000000000000" charset="0"/>
              <a:buNone/>
            </a:pPr>
            <a:r>
              <a:rPr lang="zh-CN" altLang="en-US" sz="2000" kern="1200" baseline="0">
                <a:latin typeface="Consolas" panose="020B0609020204030204" charset="0"/>
                <a:ea typeface="+mn-ea"/>
                <a:cs typeface="+mn-cs"/>
                <a:sym typeface="宋体" panose="02010600030101010101" pitchFamily="2" charset="-122"/>
              </a:rPr>
              <a:t>&gt;&gt;&gt; df.describe()   # 平均值、标准差、最小值、最大值等信息</a:t>
            </a:r>
            <a:endParaRPr lang="zh-CN" altLang="en-US" sz="2000" kern="1200" baseline="0">
              <a:latin typeface="Consolas" panose="020B0609020204030204" charset="0"/>
              <a:ea typeface="+mn-ea"/>
              <a:cs typeface="+mn-cs"/>
              <a:sym typeface="宋体" panose="02010600030101010101" pitchFamily="2" charset="-122"/>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A         C    D</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count   4.000000  4.000000  4.0</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mean   44.500000  2.500000  3.0</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std    25.066578  1.290994  0.0</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min    20.000000  1.000000  3.0</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25%    24.500000  1.750000  3.0</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50%    44.500000  2.500000  3.0</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75%    64.500000  3.250000  3.0</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max    69.000000  4.000000  3.0</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3"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
        <p:nvSpPr>
          <p:cNvPr id="202754" name="内容占位符 2"/>
          <p:cNvSpPr>
            <a:spLocks noGrp="1"/>
          </p:cNvSpPr>
          <p:nvPr>
            <p:ph idx="1"/>
          </p:nvPr>
        </p:nvSpPr>
        <p:spPr>
          <a:xfrm>
            <a:off x="838200" y="1321435"/>
            <a:ext cx="10515600" cy="5125085"/>
          </a:xfrm>
        </p:spPr>
        <p:txBody>
          <a:bodyPr anchor="t">
            <a:normAutofit fontScale="90000"/>
          </a:bodyPr>
          <a:p>
            <a:pPr marL="0" indent="0" defTabSz="914400">
              <a:buFont typeface="Wingdings" panose="05000000000000000000" charset="0"/>
              <a:buNone/>
            </a:pPr>
            <a:r>
              <a:rPr lang="zh-CN" altLang="en-US" sz="2400" kern="1200" baseline="0">
                <a:latin typeface="+mn-lt"/>
                <a:ea typeface="+mn-ea"/>
                <a:cs typeface="+mn-cs"/>
                <a:sym typeface="宋体" panose="02010600030101010101" pitchFamily="2" charset="-122"/>
              </a:rPr>
              <a:t>（6）二维数据转置</a:t>
            </a:r>
            <a:endParaRPr lang="zh-CN" altLang="en-US" sz="2400" kern="1200" baseline="0">
              <a:latin typeface="+mn-lt"/>
              <a:ea typeface="+mn-ea"/>
              <a:cs typeface="+mn-cs"/>
              <a:sym typeface="宋体" panose="02010600030101010101" pitchFamily="2" charset="-122"/>
            </a:endParaRPr>
          </a:p>
          <a:p>
            <a:pPr marL="0" indent="0" defTabSz="914400" fontAlgn="auto">
              <a:lnSpc>
                <a:spcPct val="100000"/>
              </a:lnSpc>
              <a:spcBef>
                <a:spcPts val="0"/>
              </a:spcBef>
              <a:buFont typeface="Wingdings" panose="05000000000000000000" charset="0"/>
              <a:buNone/>
            </a:pPr>
            <a:endParaRPr lang="zh-CN" altLang="en-US" sz="2000" kern="1200" baseline="0">
              <a:latin typeface="Consolas" panose="020B0609020204030204" charset="0"/>
              <a:ea typeface="+mn-ea"/>
              <a:cs typeface="+mn-cs"/>
              <a:sym typeface="宋体" panose="02010600030101010101" pitchFamily="2" charset="-122"/>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sym typeface="宋体" panose="02010600030101010101" pitchFamily="2" charset="-122"/>
              </a:rPr>
              <a:t>&gt;&gt;&gt; df.T</a:t>
            </a:r>
            <a:endParaRPr lang="zh-CN" altLang="en-US" sz="2000" kern="1200" baseline="0">
              <a:latin typeface="Consolas" panose="020B0609020204030204" charset="0"/>
              <a:ea typeface="+mn-ea"/>
              <a:cs typeface="+mn-cs"/>
              <a:sym typeface="宋体" panose="02010600030101010101" pitchFamily="2" charset="-122"/>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zhang                   li                 zhou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                   20                   26                   63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B  2013-01-01 00:00:00  2013-01-02 00:00:00  2013-01-03 00:00:00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C                    1                    2                    3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D                    3                    3                    3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E                 test                train                 test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F                  foo                  foo                  foo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wang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                   69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B  2013-01-04 00:00:00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C                    4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D                    3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E                train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F                  foo  </a:t>
            </a:r>
            <a:endParaRPr lang="zh-CN" altLang="en-US" sz="2000" kern="1200" baseline="0">
              <a:solidFill>
                <a:srgbClr val="00B0F0"/>
              </a:solidFill>
              <a:latin typeface="Consolas" panose="020B0609020204030204" charset="0"/>
              <a:ea typeface="+mn-ea"/>
              <a:cs typeface="+mn-cs"/>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7"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
        <p:nvSpPr>
          <p:cNvPr id="203778" name="内容占位符 2"/>
          <p:cNvSpPr>
            <a:spLocks noGrp="1"/>
          </p:cNvSpPr>
          <p:nvPr>
            <p:ph idx="1"/>
          </p:nvPr>
        </p:nvSpPr>
        <p:spPr>
          <a:xfrm>
            <a:off x="838200" y="1321435"/>
            <a:ext cx="10515600" cy="5055870"/>
          </a:xfrm>
        </p:spPr>
        <p:txBody>
          <a:bodyPr anchor="t">
            <a:normAutofit fontScale="90000" lnSpcReduction="10000"/>
          </a:bodyPr>
          <a:p>
            <a:pPr marL="0" indent="0" defTabSz="914400">
              <a:buFont typeface="Wingdings" panose="05000000000000000000" charset="0"/>
              <a:buNone/>
            </a:pPr>
            <a:r>
              <a:rPr lang="zh-CN" altLang="en-US" sz="2400" kern="1200" baseline="0">
                <a:latin typeface="+mn-lt"/>
                <a:ea typeface="+mn-ea"/>
                <a:cs typeface="+mn-cs"/>
              </a:rPr>
              <a:t>（7）排序</a:t>
            </a:r>
            <a:endParaRPr lang="zh-CN" altLang="en-US" sz="2400" kern="1200" baseline="0">
              <a:latin typeface="+mn-lt"/>
              <a:ea typeface="+mn-ea"/>
              <a:cs typeface="+mn-cs"/>
            </a:endParaRPr>
          </a:p>
          <a:p>
            <a:pPr marL="0" indent="0" defTabSz="914400">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df.sort_index(axis=0, ascending=False)     # 对轴进行排序</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3   test  foo</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1.0  3   test  foo</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3  train  foo</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2.0  3  train  foo</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df.sort_index(axis=0, ascending=True)</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2.0  3  train  foo</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3  train  foo</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1.0  3   test  foo</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3   test  foo</a:t>
            </a:r>
            <a:endParaRPr lang="zh-CN" altLang="en-US" sz="2000" kern="1200" baseline="0">
              <a:latin typeface="Consolas" panose="020B0609020204030204" charset="0"/>
              <a:ea typeface="+mn-ea"/>
              <a:cs typeface="+mn-c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1" name="内容占位符 2"/>
          <p:cNvSpPr>
            <a:spLocks noGrp="1"/>
          </p:cNvSpPr>
          <p:nvPr>
            <p:ph idx="1"/>
          </p:nvPr>
        </p:nvSpPr>
        <p:spPr/>
        <p:txBody>
          <a:bodyPr anchor="t">
            <a:normAutofit lnSpcReduction="20000"/>
          </a:bodyPr>
          <a:p>
            <a:pPr marL="0" indent="0" defTabSz="914400">
              <a:buFont typeface="Wingdings" panose="05000000000000000000" charset="0"/>
              <a:buNone/>
            </a:pPr>
            <a:r>
              <a:rPr lang="zh-CN" altLang="en-US" sz="2000" kern="1200" baseline="0">
                <a:latin typeface="Consolas" panose="020B0609020204030204" charset="0"/>
                <a:ea typeface="+mn-ea"/>
                <a:cs typeface="+mn-cs"/>
              </a:rPr>
              <a:t>&gt;&gt;&gt; df.sort_index(axis=1, ascending=False)</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F      E  D    C          B   A</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zhang  foo   test  3  1.0 2013-01-01  20</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li     foo  train  3  2.0 2013-01-02  26</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zhou   foo   test  3  3.0 2013-01-03  63</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wang   foo  train  3  4.0 2013-01-04  69</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df.sort_values(by='A')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对数据进行排序</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也可以使用</a:t>
            </a:r>
            <a:r>
              <a:rPr lang="en-US" altLang="zh-CN" sz="2000" kern="1200" baseline="0">
                <a:latin typeface="Consolas" panose="020B0609020204030204" charset="0"/>
                <a:ea typeface="+mn-ea"/>
                <a:cs typeface="+mn-cs"/>
              </a:rPr>
              <a:t>by=['A','B']</a:t>
            </a:r>
            <a:r>
              <a:rPr lang="zh-CN" altLang="en-US" sz="2000" kern="1200" baseline="0">
                <a:latin typeface="Consolas" panose="020B0609020204030204" charset="0"/>
                <a:ea typeface="+mn-ea"/>
                <a:cs typeface="+mn-cs"/>
              </a:rPr>
              <a:t>按多列进行排序</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1.0  3   test  foo</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2.0  3  train  foo</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3   test  foo</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3  train  foo</a:t>
            </a:r>
            <a:endParaRPr lang="zh-CN" altLang="en-US" sz="2000" kern="1200" baseline="0">
              <a:solidFill>
                <a:srgbClr val="00B0F0"/>
              </a:solidFill>
              <a:latin typeface="Consolas" panose="020B0609020204030204" charset="0"/>
              <a:ea typeface="+mn-ea"/>
              <a:cs typeface="+mn-cs"/>
            </a:endParaRPr>
          </a:p>
          <a:p>
            <a:pPr marL="0" indent="0" defTabSz="914400">
              <a:buFont typeface="Wingdings" panose="05000000000000000000" charset="0"/>
              <a:buNone/>
            </a:pPr>
            <a:endParaRPr lang="zh-CN" altLang="en-US" sz="1800" kern="1200" baseline="0">
              <a:latin typeface="Consolas" panose="020B0609020204030204" charset="0"/>
              <a:ea typeface="+mn-ea"/>
              <a:cs typeface="+mn-cs"/>
            </a:endParaRPr>
          </a:p>
        </p:txBody>
      </p:sp>
      <p:sp>
        <p:nvSpPr>
          <p:cNvPr id="20480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4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
        <p:nvSpPr>
          <p:cNvPr id="206850" name="内容占位符 2"/>
          <p:cNvSpPr>
            <a:spLocks noGrp="1"/>
          </p:cNvSpPr>
          <p:nvPr>
            <p:ph idx="1"/>
          </p:nvPr>
        </p:nvSpPr>
        <p:spPr>
          <a:xfrm>
            <a:off x="838200" y="1321435"/>
            <a:ext cx="10515600" cy="4903470"/>
          </a:xfrm>
        </p:spPr>
        <p:txBody>
          <a:bodyPr anchor="t">
            <a:normAutofit/>
          </a:bodyPr>
          <a:p>
            <a:pPr marL="0" indent="0" defTabSz="914400">
              <a:buFont typeface="Wingdings" panose="05000000000000000000" charset="0"/>
              <a:buNone/>
            </a:pPr>
            <a:r>
              <a:rPr lang="zh-CN" altLang="en-US" sz="2400" kern="1200" baseline="0">
                <a:latin typeface="+mn-lt"/>
                <a:ea typeface="+mn-ea"/>
                <a:cs typeface="+mn-cs"/>
              </a:rPr>
              <a:t>（8）数据选择</a:t>
            </a:r>
            <a:endParaRPr lang="zh-CN" altLang="en-US" sz="2400" kern="1200" baseline="0">
              <a:latin typeface="+mn-lt"/>
              <a:ea typeface="+mn-ea"/>
              <a:cs typeface="+mn-cs"/>
            </a:endParaRPr>
          </a:p>
          <a:p>
            <a:pPr marL="0" indent="0" defTabSz="914400">
              <a:lnSpc>
                <a:spcPct val="150000"/>
              </a:lnSpc>
              <a:spcBef>
                <a:spcPct val="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latin typeface="Consolas" panose="020B0609020204030204" charset="0"/>
                <a:ea typeface="+mn-ea"/>
                <a:cs typeface="+mn-cs"/>
              </a:rPr>
              <a:t>&gt;&gt;&gt; df['A']                                     # 选择列</a:t>
            </a:r>
            <a:endParaRPr lang="zh-CN" altLang="en-US" sz="20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li       26</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Name: A, dtype: int32</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latin typeface="Consolas" panose="020B0609020204030204" charset="0"/>
                <a:ea typeface="+mn-ea"/>
                <a:cs typeface="+mn-cs"/>
              </a:rPr>
              <a:t>&gt;&gt;&gt; </a:t>
            </a:r>
            <a:r>
              <a:rPr lang="en-US" altLang="zh-CN" sz="2000" kern="1200" baseline="0">
                <a:latin typeface="Consolas" panose="020B0609020204030204" charset="0"/>
                <a:ea typeface="+mn-ea"/>
                <a:cs typeface="+mn-cs"/>
              </a:rPr>
              <a:t>69</a:t>
            </a:r>
            <a:r>
              <a:rPr lang="zh-CN" altLang="en-US" sz="2000" kern="1200" baseline="0">
                <a:latin typeface="Consolas" panose="020B0609020204030204" charset="0"/>
                <a:ea typeface="+mn-ea"/>
                <a:cs typeface="+mn-cs"/>
              </a:rPr>
              <a:t> in df['A']</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False</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latin typeface="Consolas" panose="020B0609020204030204" charset="0"/>
                <a:ea typeface="+mn-ea"/>
                <a:cs typeface="+mn-cs"/>
              </a:rPr>
              <a:t>&gt;&gt;&gt; </a:t>
            </a:r>
            <a:r>
              <a:rPr lang="en-US" altLang="zh-CN" sz="2000" kern="1200" baseline="0">
                <a:latin typeface="Consolas" panose="020B0609020204030204" charset="0"/>
                <a:ea typeface="+mn-ea"/>
                <a:cs typeface="+mn-cs"/>
              </a:rPr>
              <a:t>69</a:t>
            </a:r>
            <a:r>
              <a:rPr lang="zh-CN" altLang="en-US" sz="2000" kern="1200" baseline="0">
                <a:latin typeface="Consolas" panose="020B0609020204030204" charset="0"/>
                <a:ea typeface="+mn-ea"/>
                <a:cs typeface="+mn-cs"/>
              </a:rPr>
              <a:t> in df['A'].values</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True</a:t>
            </a:r>
            <a:endParaRPr lang="zh-CN" altLang="en-US" sz="2000" kern="1200" baseline="0">
              <a:solidFill>
                <a:srgbClr val="00B0F0"/>
              </a:solidFill>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endParaRPr lang="zh-CN" altLang="en-US" sz="2000" kern="1200" baseline="0">
              <a:latin typeface="+mn-lt"/>
              <a:ea typeface="+mn-ea"/>
              <a:cs typeface="+mn-cs"/>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69" name="内容占位符 2"/>
          <p:cNvSpPr>
            <a:spLocks noGrp="1"/>
          </p:cNvSpPr>
          <p:nvPr>
            <p:ph idx="1"/>
          </p:nvPr>
        </p:nvSpPr>
        <p:spPr/>
        <p:txBody>
          <a:bodyPr anchor="t"/>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sym typeface="宋体" panose="02010600030101010101" pitchFamily="2" charset="-122"/>
              </a:rPr>
              <a:t>&gt;&gt;&gt; df.iloc[0,1]                   # 查询第</a:t>
            </a:r>
            <a:r>
              <a:rPr lang="en-US" altLang="zh-CN" sz="2000" kern="1200" baseline="0">
                <a:latin typeface="Consolas" panose="020B0609020204030204" charset="0"/>
                <a:ea typeface="+mn-ea"/>
                <a:cs typeface="+mn-cs"/>
                <a:sym typeface="宋体" panose="02010600030101010101" pitchFamily="2" charset="-122"/>
              </a:rPr>
              <a:t>0</a:t>
            </a:r>
            <a:r>
              <a:rPr lang="zh-CN" altLang="en-US" sz="2000" kern="1200" baseline="0">
                <a:latin typeface="Consolas" panose="020B0609020204030204" charset="0"/>
                <a:ea typeface="+mn-ea"/>
                <a:cs typeface="+mn-cs"/>
                <a:sym typeface="宋体" panose="02010600030101010101" pitchFamily="2" charset="-122"/>
              </a:rPr>
              <a:t>行第</a:t>
            </a:r>
            <a:r>
              <a:rPr lang="en-US" altLang="zh-CN" sz="2000" kern="1200" baseline="0">
                <a:latin typeface="Consolas" panose="020B0609020204030204" charset="0"/>
                <a:ea typeface="+mn-ea"/>
                <a:cs typeface="+mn-cs"/>
                <a:sym typeface="宋体" panose="02010600030101010101" pitchFamily="2" charset="-122"/>
              </a:rPr>
              <a:t>1</a:t>
            </a:r>
            <a:r>
              <a:rPr lang="zh-CN" altLang="en-US" sz="2000" kern="1200" baseline="0">
                <a:latin typeface="Consolas" panose="020B0609020204030204" charset="0"/>
                <a:ea typeface="+mn-ea"/>
                <a:cs typeface="+mn-cs"/>
                <a:sym typeface="宋体" panose="02010600030101010101" pitchFamily="2" charset="-122"/>
              </a:rPr>
              <a:t>列位置的数据值</a:t>
            </a:r>
            <a:endParaRPr lang="zh-CN" altLang="en-US" sz="2000" kern="1200" baseline="0">
              <a:latin typeface="Consolas" panose="020B0609020204030204" charset="0"/>
              <a:ea typeface="+mn-ea"/>
              <a:cs typeface="+mn-cs"/>
              <a:sym typeface="宋体" panose="02010600030101010101" pitchFamily="2" charset="-122"/>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Timestamp('2013-01-01 00:00:00')</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sym typeface="宋体" panose="02010600030101010101" pitchFamily="2" charset="-122"/>
              </a:rPr>
              <a:t>&gt;&gt;&gt; df.iloc[2,2]                   # 查询第</a:t>
            </a:r>
            <a:r>
              <a:rPr lang="en-US" altLang="zh-CN" sz="2000" kern="1200" baseline="0">
                <a:latin typeface="Consolas" panose="020B0609020204030204" charset="0"/>
                <a:ea typeface="+mn-ea"/>
                <a:cs typeface="+mn-cs"/>
                <a:sym typeface="宋体" panose="02010600030101010101" pitchFamily="2" charset="-122"/>
              </a:rPr>
              <a:t>2</a:t>
            </a:r>
            <a:r>
              <a:rPr lang="zh-CN" altLang="en-US" sz="2000" kern="1200" baseline="0">
                <a:latin typeface="Consolas" panose="020B0609020204030204" charset="0"/>
                <a:ea typeface="+mn-ea"/>
                <a:cs typeface="+mn-cs"/>
                <a:sym typeface="宋体" panose="02010600030101010101" pitchFamily="2" charset="-122"/>
              </a:rPr>
              <a:t>行第</a:t>
            </a:r>
            <a:r>
              <a:rPr lang="en-US" altLang="zh-CN" sz="2000" kern="1200" baseline="0">
                <a:latin typeface="Consolas" panose="020B0609020204030204" charset="0"/>
                <a:ea typeface="+mn-ea"/>
                <a:cs typeface="+mn-cs"/>
                <a:sym typeface="宋体" panose="02010600030101010101" pitchFamily="2" charset="-122"/>
              </a:rPr>
              <a:t>2</a:t>
            </a:r>
            <a:r>
              <a:rPr lang="zh-CN" altLang="en-US" sz="2000" kern="1200" baseline="0">
                <a:latin typeface="Consolas" panose="020B0609020204030204" charset="0"/>
                <a:ea typeface="+mn-ea"/>
                <a:cs typeface="+mn-cs"/>
                <a:sym typeface="宋体" panose="02010600030101010101" pitchFamily="2" charset="-122"/>
              </a:rPr>
              <a:t>列位置的数据值</a:t>
            </a:r>
            <a:endParaRPr lang="zh-CN" altLang="en-US" sz="2000" kern="1200" baseline="0">
              <a:latin typeface="Consolas" panose="020B0609020204030204" charset="0"/>
              <a:ea typeface="+mn-ea"/>
              <a:cs typeface="+mn-cs"/>
              <a:sym typeface="宋体" panose="02010600030101010101" pitchFamily="2" charset="-122"/>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3.0</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sym typeface="宋体" panose="02010600030101010101" pitchFamily="2" charset="-122"/>
              </a:rPr>
              <a:t>&gt;&gt;&gt; df[df.A&gt;50]                    # 按给定条件进行查询</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3   test  foo</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3  train  foo</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df[df['E']=='test']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按给定条件进行查询</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1.0  3  test  foo</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3  test  foo</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df[df['A'].isin([20,69])]</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1.0  3   test  foo</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3  train  foo</a:t>
            </a:r>
            <a:endParaRPr lang="zh-CN" altLang="en-US" sz="2000" kern="1200" baseline="0">
              <a:solidFill>
                <a:srgbClr val="00B0F0"/>
              </a:solidFill>
              <a:latin typeface="Consolas" panose="020B0609020204030204" charset="0"/>
              <a:ea typeface="+mn-ea"/>
              <a:cs typeface="+mn-cs"/>
            </a:endParaRPr>
          </a:p>
        </p:txBody>
      </p:sp>
      <p:sp>
        <p:nvSpPr>
          <p:cNvPr id="21197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t>13.</a:t>
            </a:r>
            <a:r>
              <a:rPr lang="en-US"/>
              <a:t>3</a:t>
            </a:r>
            <a:r>
              <a:t>  数据分析模块pandas</a:t>
            </a:r>
            <a:endParaRPr lang="zh-CN" altLang="en-US" kern="1200" baseline="0">
              <a:latin typeface="+mj-lt"/>
              <a:ea typeface="+mj-ea"/>
              <a:cs typeface="+mj-cs"/>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76477</Words>
  <Application>WPS Presentation</Application>
  <PresentationFormat>宽屏</PresentationFormat>
  <Paragraphs>3157</Paragraphs>
  <Slides>237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237</vt:i4>
      </vt:variant>
    </vt:vector>
  </HeadingPairs>
  <TitlesOfParts>
    <vt:vector size="248" baseType="lpstr">
      <vt:lpstr>Arial</vt:lpstr>
      <vt:lpstr>宋体</vt:lpstr>
      <vt:lpstr>Wingdings</vt:lpstr>
      <vt:lpstr>Wingdings</vt:lpstr>
      <vt:lpstr>Consolas</vt:lpstr>
      <vt:lpstr>Times New Roman</vt:lpstr>
      <vt:lpstr>Calibri Light</vt:lpstr>
      <vt:lpstr>微软雅黑</vt:lpstr>
      <vt:lpstr>Arial Unicode MS</vt:lpstr>
      <vt:lpstr>Calibri</vt:lpstr>
      <vt:lpstr>Office 主题</vt:lpstr>
      <vt:lpstr>第13章 数据分析、科学计算、数据可视化  董付国 微信公众号：Python小屋</vt:lpstr>
      <vt:lpstr>相关标准库和扩展库</vt:lpstr>
      <vt:lpstr>相关标准库和扩展库</vt:lpstr>
      <vt:lpstr>相关标准库和扩展库</vt:lpstr>
      <vt:lpstr>相关标准库和扩展库</vt:lpstr>
      <vt:lpstr>相关标准库和扩展库</vt:lpstr>
      <vt:lpstr>相关标准库和扩展库</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13.1 numpy简单应用</vt:lpstr>
      <vt:lpstr>13.2 scipy简单应用</vt:lpstr>
      <vt:lpstr>13.2 scipy简单应用</vt:lpstr>
      <vt:lpstr>13.2.1 常数与特殊函数</vt:lpstr>
      <vt:lpstr>13.2.1 常数与特殊函数</vt:lpstr>
      <vt:lpstr>13.2.2 scipy简单应用</vt:lpstr>
      <vt:lpstr>13.2.2 scipy简单应用</vt:lpstr>
      <vt:lpstr>13.2.2 scipy简单应用</vt:lpstr>
      <vt:lpstr>13.2.2 scipy简单应用</vt:lpstr>
      <vt:lpstr>13.2.2 scipy简单应用</vt:lpstr>
      <vt:lpstr>13.2.2 scipy简单应用</vt:lpstr>
      <vt:lpstr>13.2.2 scipy简单应用</vt:lpstr>
      <vt:lpstr>13.2.2 scipy简单应用</vt:lpstr>
      <vt:lpstr>13.2.2 scipy简单应用</vt:lpstr>
      <vt:lpstr>13.2.2 scipy简单应用</vt:lpstr>
      <vt:lpstr>13.2.2 scipy简单应用</vt:lpstr>
      <vt:lpstr>13.2.2 scipy简单应用（补充）</vt:lpstr>
      <vt:lpstr>13.2.2 scipy简单应用（补充）</vt:lpstr>
      <vt:lpstr>13.2.2 scipy简单应用（补充）</vt:lpstr>
      <vt:lpstr>13.2.2 scipy简单应用（补充）</vt:lpstr>
      <vt:lpstr>13.2.2 scipy简单应用（补充）</vt:lpstr>
      <vt:lpstr>13.2.2 scipy简单应用（补充）</vt:lpstr>
      <vt:lpstr>13.2.2 scipy简单应用（补充）</vt:lpstr>
      <vt:lpstr>13.2.2 scipy简单应用（补充）</vt:lpstr>
      <vt:lpstr>13.2.2 scipy简单应用（补充）</vt:lpstr>
      <vt:lpstr>13.2.2 scipy简单应用（补充）</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13.3  数据分析模块pandas</vt:lpstr>
      <vt:lpstr>13.4  统计分析模块statistics</vt:lpstr>
      <vt:lpstr>13.4  统计分析模块statistics</vt:lpstr>
      <vt:lpstr>13.4  统计分析模块statistics</vt:lpstr>
      <vt:lpstr>13.4  统计分析模块statistics</vt:lpstr>
      <vt:lpstr>13.4  统计分析模块statistics</vt:lpstr>
      <vt:lpstr>13.4  统计分析模块statistics</vt:lpstr>
      <vt:lpstr>13.4  统计分析模块statistics</vt:lpstr>
      <vt:lpstr>13.4  统计分析模块statistics</vt:lpstr>
      <vt:lpstr>13.5 matplotlib简单应用</vt:lpstr>
      <vt:lpstr>13.5.1  绘制带有中文标签和图例的图</vt:lpstr>
      <vt:lpstr>13.5.1  绘制带有中文标签和图例的图</vt:lpstr>
      <vt:lpstr>13.5.2  绘制散点图</vt:lpstr>
      <vt:lpstr>13.5.2  绘制散点图</vt:lpstr>
      <vt:lpstr>13.5.2  绘制散点图</vt:lpstr>
      <vt:lpstr>13.5.2  绘制散点图</vt:lpstr>
      <vt:lpstr>13.5.2  绘制散点图</vt:lpstr>
      <vt:lpstr>13.5.3  绘制饼状图</vt:lpstr>
      <vt:lpstr>13.5.3  绘制饼状图</vt:lpstr>
      <vt:lpstr>13.5.3  绘制饼状图</vt:lpstr>
      <vt:lpstr>13.5.3  绘制饼状图</vt:lpstr>
      <vt:lpstr>13.5.4 使用pyplot绘制，多个图形在一起显示</vt:lpstr>
      <vt:lpstr>13.5.4 使用pyplot绘制，多个图形在一起显示</vt:lpstr>
      <vt:lpstr>13.5.5  使用pyplot绘制，多个图形单独显示</vt:lpstr>
      <vt:lpstr>13.5.5  使用pyplot绘制，多个图形单独显示</vt:lpstr>
      <vt:lpstr>13.5.6  绘制三维图形</vt:lpstr>
      <vt:lpstr>13.5.6  绘制三维图形</vt:lpstr>
      <vt:lpstr>13.5.6  绘制三维图形</vt:lpstr>
      <vt:lpstr>13.5.6  绘制三维图形</vt:lpstr>
      <vt:lpstr>13.5.7  绘制三维曲线</vt:lpstr>
      <vt:lpstr>13.5.7  绘制三维曲线</vt:lpstr>
      <vt:lpstr>13.6  生成词云</vt:lpstr>
      <vt:lpstr>13.6  生成词云</vt:lpstr>
      <vt:lpstr>补充1：使用线性回归拟合平面最佳直线及预测</vt:lpstr>
      <vt:lpstr>补充1：使用线性回归拟合平面最佳直线及预测</vt:lpstr>
      <vt:lpstr>补充1：使用线性回归拟合平面最佳直线及预测</vt:lpstr>
      <vt:lpstr>补充1：使用线性回归拟合平面最佳直线及预测</vt:lpstr>
      <vt:lpstr>补充2：Python+sklearn使用线性回归算法预测儿童身高</vt:lpstr>
      <vt:lpstr>补充2：Python+sklearn使用线性回归算法预测儿童身高</vt:lpstr>
      <vt:lpstr>补充2：Python+sklearn使用线性回归算法预测儿童身高</vt:lpstr>
      <vt:lpstr>补充2：Python+sklearn使用线性回归算法预测儿童身高</vt:lpstr>
      <vt:lpstr>补充2：Python+sklearn使用线性回归算法预测儿童身高</vt:lpstr>
      <vt:lpstr>补充2：Python+sklearn使用线性回归算法预测儿童身高</vt:lpstr>
      <vt:lpstr>补充3：KNN分类算法实现根据身高和体重对体型分类</vt:lpstr>
      <vt:lpstr>补充3：KNN分类算法实现根据身高和体重对体型分类</vt:lpstr>
      <vt:lpstr>补充3：KNN分类算法实现根据身高和体重对体型分类</vt:lpstr>
      <vt:lpstr>补充3：KNN分类算法实现根据身高和体重对体型分类</vt:lpstr>
      <vt:lpstr>补充3：KNN分类算法实现根据身高和体重对体型分类</vt:lpstr>
      <vt:lpstr>补充4：绘制时间序列数据的时序图、自相关图和偏自相关图</vt:lpstr>
      <vt:lpstr>补充4：绘制时间序列数据的时序图、自相关图和偏自相关图</vt:lpstr>
      <vt:lpstr>补充4：绘制时间序列数据的时序图、自相关图和偏自相关图</vt:lpstr>
      <vt:lpstr>补充4：绘制时间序列数据的时序图、自相关图和偏自相关图</vt:lpstr>
      <vt:lpstr>补充4：绘制时间序列数据的时序图、自相关图和偏自相关图</vt:lpstr>
      <vt:lpstr>补充4：绘制时间序列数据的时序图、自相关图和偏自相关图</vt:lpstr>
      <vt:lpstr>补充4：绘制时间序列数据的时序图、自相关图和偏自相关图</vt:lpstr>
      <vt:lpstr>补充5：使用系统聚类算法对随机元素进行分类</vt:lpstr>
      <vt:lpstr>补充5：使用系统聚类算法对数据进行分类</vt:lpstr>
      <vt:lpstr>补充5：使用系统聚类算法对数据进行分类</vt:lpstr>
      <vt:lpstr>补充5：使用系统聚类算法对数据进行分类</vt:lpstr>
      <vt:lpstr>补充5：使用系统聚类算法对数据进行分类</vt:lpstr>
      <vt:lpstr>补充5：使用系统聚类算法对数据进行分类</vt:lpstr>
      <vt:lpstr>补充6：使用k-means聚类算法进行分类</vt:lpstr>
      <vt:lpstr>补充6：使用k-means聚类算法进行分类</vt:lpstr>
      <vt:lpstr>补充6：使用k-means聚类算法进行分类</vt:lpstr>
      <vt:lpstr>补充6：使用k-means聚类算法进行分类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d</cp:lastModifiedBy>
  <cp:revision>347</cp:revision>
  <dcterms:created xsi:type="dcterms:W3CDTF">2015-05-05T08:02:00Z</dcterms:created>
  <dcterms:modified xsi:type="dcterms:W3CDTF">2018-01-11T12:11:00Z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