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handoutMasterIdLst>
    <p:handoutMasterId r:id="rId62"/>
  </p:handoutMasterIdLst>
  <p:sldIdLst>
    <p:sldId id="848" r:id="rId3"/>
    <p:sldId id="1773" r:id="rId4"/>
    <p:sldId id="1774" r:id="rId5"/>
    <p:sldId id="1775" r:id="rId6"/>
    <p:sldId id="1776" r:id="rId7"/>
    <p:sldId id="1778" r:id="rId8"/>
    <p:sldId id="1779" r:id="rId9"/>
    <p:sldId id="1780" r:id="rId10"/>
    <p:sldId id="1781" r:id="rId11"/>
    <p:sldId id="1782" r:id="rId12"/>
    <p:sldId id="1783" r:id="rId13"/>
    <p:sldId id="1784" r:id="rId14"/>
    <p:sldId id="1785" r:id="rId15"/>
    <p:sldId id="1786" r:id="rId16"/>
    <p:sldId id="1787" r:id="rId17"/>
    <p:sldId id="1788" r:id="rId18"/>
    <p:sldId id="1789" r:id="rId19"/>
    <p:sldId id="1790" r:id="rId20"/>
    <p:sldId id="1791" r:id="rId21"/>
    <p:sldId id="1792" r:id="rId22"/>
    <p:sldId id="1793" r:id="rId23"/>
    <p:sldId id="1794" r:id="rId24"/>
    <p:sldId id="1795" r:id="rId25"/>
    <p:sldId id="1796" r:id="rId26"/>
    <p:sldId id="1797" r:id="rId27"/>
    <p:sldId id="1798" r:id="rId28"/>
    <p:sldId id="1799" r:id="rId29"/>
    <p:sldId id="1800" r:id="rId30"/>
    <p:sldId id="1801" r:id="rId31"/>
    <p:sldId id="1802" r:id="rId32"/>
    <p:sldId id="1803" r:id="rId33"/>
    <p:sldId id="1804" r:id="rId34"/>
    <p:sldId id="1805" r:id="rId35"/>
    <p:sldId id="1806" r:id="rId36"/>
    <p:sldId id="1807" r:id="rId37"/>
    <p:sldId id="1808" r:id="rId38"/>
    <p:sldId id="1809" r:id="rId39"/>
    <p:sldId id="1810" r:id="rId40"/>
    <p:sldId id="1812" r:id="rId41"/>
    <p:sldId id="1813" r:id="rId42"/>
    <p:sldId id="1811" r:id="rId43"/>
    <p:sldId id="1816" r:id="rId44"/>
    <p:sldId id="1814" r:id="rId45"/>
    <p:sldId id="1815" r:id="rId46"/>
    <p:sldId id="1817" r:id="rId47"/>
    <p:sldId id="1818" r:id="rId48"/>
    <p:sldId id="1819" r:id="rId49"/>
    <p:sldId id="1820" r:id="rId50"/>
    <p:sldId id="1821" r:id="rId51"/>
    <p:sldId id="1822" r:id="rId52"/>
    <p:sldId id="1823" r:id="rId53"/>
    <p:sldId id="1824" r:id="rId54"/>
    <p:sldId id="1825" r:id="rId55"/>
    <p:sldId id="1826" r:id="rId56"/>
    <p:sldId id="1827" r:id="rId57"/>
    <p:sldId id="1828" r:id="rId58"/>
    <p:sldId id="1829" r:id="rId59"/>
    <p:sldId id="1830"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notesMaster" Target="notesMasters/notesMaster1.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randomInformation.py"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7</a:t>
            </a:r>
            <a:r>
              <a:rPr lang="zh-CN" altLang="en-US"/>
              <a:t>章  字符串</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7.2  </a:t>
            </a:r>
            <a:r>
              <a:rPr lang="zh-CN" altLang="en-US"/>
              <a:t>转义字符与原始字符串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Table -1"/>
          <p:cNvGraphicFramePr/>
          <p:nvPr/>
        </p:nvGraphicFramePr>
        <p:xfrm>
          <a:off x="974090" y="1528445"/>
          <a:ext cx="9140825" cy="3315970"/>
        </p:xfrm>
        <a:graphic>
          <a:graphicData uri="http://schemas.openxmlformats.org/drawingml/2006/table">
            <a:tbl>
              <a:tblPr firstRow="1" bandRow="1">
                <a:tableStyleId>{5940675A-B579-460E-94D1-54222C63F5DA}</a:tableStyleId>
              </a:tblPr>
              <a:tblGrid>
                <a:gridCol w="1179195"/>
                <a:gridCol w="3249295"/>
                <a:gridCol w="946785"/>
                <a:gridCol w="3765550"/>
              </a:tblGrid>
              <a:tr h="41275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转义字符</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含义</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转义字符</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含义</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417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退格，把光标移动到前一列位置</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一个斜线</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换页符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Times New Roman" panose="02020603050405020304" pitchFamily="2" charset="0"/>
                          <a:ea typeface="Times New Roman" panose="02020603050405020304" pitchFamily="2" charset="0"/>
                          <a:cs typeface="Times New Roman" panose="02020603050405020304" pitchFamily="2" charset="0"/>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单引号</a:t>
                      </a:r>
                      <a:r>
                        <a:rPr lang="zh-CN" altLang="en-US" sz="1800" b="0" u="none">
                          <a:latin typeface="Times New Roman" panose="02020603050405020304" pitchFamily="2" charset="0"/>
                          <a:ea typeface="Times New Roman" panose="02020603050405020304" pitchFamily="2" charset="0"/>
                          <a:cs typeface="Times New Roman" panose="02020603050405020304" pitchFamily="2" charset="0"/>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换行符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Times New Roman" panose="02020603050405020304" pitchFamily="2" charset="0"/>
                          <a:ea typeface="Times New Roman" panose="02020603050405020304" pitchFamily="2" charset="0"/>
                          <a:cs typeface="Times New Roman" panose="02020603050405020304" pitchFamily="2" charset="0"/>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双引号</a:t>
                      </a:r>
                      <a:r>
                        <a:rPr lang="zh-CN" altLang="en-US" sz="1800" b="0" u="none">
                          <a:latin typeface="Times New Roman" panose="02020603050405020304" pitchFamily="2" charset="0"/>
                          <a:ea typeface="Times New Roman" panose="02020603050405020304" pitchFamily="2" charset="0"/>
                          <a:cs typeface="Times New Roman" panose="02020603050405020304" pitchFamily="2" charset="0"/>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99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回车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\ooo</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3</a:t>
                      </a:r>
                      <a:r>
                        <a:rPr lang="zh-CN" altLang="en-US" sz="1800" b="0" u="none">
                          <a:latin typeface="宋体" panose="02010600030101010101" pitchFamily="2" charset="-122"/>
                          <a:ea typeface="宋体" panose="02010600030101010101" pitchFamily="2" charset="-122"/>
                          <a:cs typeface="宋体" panose="02010600030101010101" pitchFamily="2" charset="-122"/>
                        </a:rPr>
                        <a:t>位八进制数对应的字符</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水平制表符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\xhh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2</a:t>
                      </a:r>
                      <a:r>
                        <a:rPr lang="zh-CN" altLang="en-US" sz="1800" b="0" u="none">
                          <a:latin typeface="宋体" panose="02010600030101010101" pitchFamily="2" charset="-122"/>
                          <a:ea typeface="宋体" panose="02010600030101010101" pitchFamily="2" charset="-122"/>
                          <a:cs typeface="宋体" panose="02010600030101010101" pitchFamily="2" charset="-122"/>
                        </a:rPr>
                        <a:t>位十六进制数对应的字符</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\v</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垂直制表符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\uhhhh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a:t>
                      </a:r>
                      <a:r>
                        <a:rPr lang="zh-CN" altLang="en-US" sz="1800" b="0" u="none">
                          <a:latin typeface="宋体" panose="02010600030101010101" pitchFamily="2" charset="-122"/>
                          <a:ea typeface="宋体" panose="02010600030101010101" pitchFamily="2" charset="-122"/>
                          <a:cs typeface="宋体" panose="02010600030101010101" pitchFamily="2" charset="-122"/>
                        </a:rPr>
                        <a:t>位十六进制数表示的</a:t>
                      </a:r>
                      <a:r>
                        <a:rPr lang="en-US" altLang="zh-CN" sz="1800" b="0" u="none">
                          <a:latin typeface="宋体" panose="02010600030101010101" pitchFamily="2" charset="-122"/>
                          <a:ea typeface="宋体" panose="02010600030101010101" pitchFamily="2" charset="-122"/>
                          <a:cs typeface="宋体" panose="02010600030101010101" pitchFamily="2" charset="-122"/>
                        </a:rPr>
                        <a:t>Unicode</a:t>
                      </a:r>
                      <a:r>
                        <a:rPr lang="zh-CN" altLang="en-US" sz="1800" b="0" u="none">
                          <a:latin typeface="宋体" panose="02010600030101010101" pitchFamily="2" charset="-122"/>
                          <a:ea typeface="宋体" panose="02010600030101010101" pitchFamily="2" charset="-122"/>
                          <a:cs typeface="宋体" panose="02010600030101010101" pitchFamily="2" charset="-122"/>
                        </a:rPr>
                        <a:t>字符</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7.2  </a:t>
            </a:r>
            <a:r>
              <a:rPr lang="zh-CN" altLang="en-US">
                <a:sym typeface="+mn-ea"/>
              </a:rPr>
              <a:t>转义字符与原始字符串</a:t>
            </a:r>
            <a:endParaRPr lang="zh-CN" altLang="en-US"/>
          </a:p>
        </p:txBody>
      </p:sp>
      <p:sp>
        <p:nvSpPr>
          <p:cNvPr id="3" name="内容占位符 2"/>
          <p:cNvSpPr>
            <a:spLocks noGrp="1"/>
          </p:cNvSpPr>
          <p:nvPr>
            <p:ph idx="1"/>
          </p:nvPr>
        </p:nvSpPr>
        <p:spPr/>
        <p:txBody>
          <a:bodyPr>
            <a:normAutofit lnSpcReduction="20000"/>
          </a:bodyPr>
          <a:p>
            <a:pPr>
              <a:buFont typeface="Wingdings" panose="05000000000000000000" charset="0"/>
              <a:buChar char="v"/>
            </a:pPr>
            <a:r>
              <a:rPr lang="zh-CN" altLang="en-US" sz="2400">
                <a:sym typeface="+mn-ea"/>
              </a:rPr>
              <a:t>转义字符用法</a:t>
            </a:r>
            <a:endParaRPr lang="zh-CN" altLang="en-US" sz="2400"/>
          </a:p>
          <a:p>
            <a:pPr>
              <a:buNone/>
            </a:pPr>
            <a:endParaRPr lang="zh-CN" altLang="en-US" sz="2400"/>
          </a:p>
          <a:p>
            <a:pPr>
              <a:buNone/>
            </a:pPr>
            <a:r>
              <a:rPr lang="zh-CN" altLang="en-US" sz="2000">
                <a:latin typeface="Consolas" panose="020B0609020204030204" charset="0"/>
                <a:sym typeface="+mn-ea"/>
              </a:rPr>
              <a:t>&gt;&gt;&gt; print('Hello\nWorld')          #包含转义字符的字符串</a:t>
            </a:r>
            <a:endParaRPr lang="zh-CN" altLang="en-US" sz="2000">
              <a:latin typeface="Consolas" panose="020B0609020204030204" charset="0"/>
            </a:endParaRPr>
          </a:p>
          <a:p>
            <a:pPr>
              <a:buNone/>
            </a:pPr>
            <a:r>
              <a:rPr lang="zh-CN" altLang="en-US" sz="2000">
                <a:solidFill>
                  <a:srgbClr val="00B0F0"/>
                </a:solidFill>
                <a:latin typeface="Consolas" panose="020B0609020204030204" charset="0"/>
                <a:sym typeface="+mn-ea"/>
              </a:rPr>
              <a:t>Hello</a:t>
            </a:r>
            <a:endParaRPr lang="zh-CN" altLang="en-US" sz="2000">
              <a:solidFill>
                <a:srgbClr val="00B0F0"/>
              </a:solidFill>
              <a:latin typeface="Consolas" panose="020B0609020204030204" charset="0"/>
            </a:endParaRPr>
          </a:p>
          <a:p>
            <a:pPr>
              <a:buNone/>
            </a:pPr>
            <a:r>
              <a:rPr lang="zh-CN" altLang="en-US" sz="2000">
                <a:solidFill>
                  <a:srgbClr val="00B0F0"/>
                </a:solidFill>
                <a:latin typeface="Consolas" panose="020B0609020204030204" charset="0"/>
                <a:sym typeface="+mn-ea"/>
              </a:rPr>
              <a:t>World</a:t>
            </a:r>
            <a:endParaRPr lang="zh-CN" altLang="en-US" sz="2000">
              <a:solidFill>
                <a:srgbClr val="00B0F0"/>
              </a:solidFill>
              <a:latin typeface="Consolas" panose="020B0609020204030204" charset="0"/>
            </a:endParaRPr>
          </a:p>
          <a:p>
            <a:pPr>
              <a:buNone/>
            </a:pPr>
            <a:r>
              <a:rPr lang="zh-CN" altLang="en-US" sz="2000">
                <a:latin typeface="Consolas" panose="020B0609020204030204" charset="0"/>
                <a:sym typeface="+mn-ea"/>
              </a:rPr>
              <a:t>&gt;&gt;&gt; print('\101')                  #三位八进制数对应的字符</a:t>
            </a:r>
            <a:endParaRPr lang="zh-CN" altLang="en-US" sz="2000">
              <a:latin typeface="Consolas" panose="020B0609020204030204" charset="0"/>
            </a:endParaRPr>
          </a:p>
          <a:p>
            <a:pPr>
              <a:buNone/>
            </a:pPr>
            <a:r>
              <a:rPr lang="zh-CN" altLang="en-US" sz="2000">
                <a:solidFill>
                  <a:srgbClr val="00B0F0"/>
                </a:solidFill>
                <a:latin typeface="Consolas" panose="020B0609020204030204" charset="0"/>
                <a:sym typeface="+mn-ea"/>
              </a:rPr>
              <a:t>A</a:t>
            </a:r>
            <a:endParaRPr lang="zh-CN" altLang="en-US" sz="2000">
              <a:solidFill>
                <a:srgbClr val="00B0F0"/>
              </a:solidFill>
              <a:latin typeface="Consolas" panose="020B0609020204030204" charset="0"/>
            </a:endParaRPr>
          </a:p>
          <a:p>
            <a:pPr>
              <a:buNone/>
            </a:pPr>
            <a:r>
              <a:rPr lang="zh-CN" altLang="en-US" sz="2000">
                <a:latin typeface="Consolas" panose="020B0609020204030204" charset="0"/>
                <a:sym typeface="+mn-ea"/>
              </a:rPr>
              <a:t>&gt;&gt;&gt; print('\x41')                  #两位十六进制数对应的字符</a:t>
            </a:r>
            <a:endParaRPr lang="zh-CN" altLang="en-US" sz="2000">
              <a:latin typeface="Consolas" panose="020B0609020204030204" charset="0"/>
            </a:endParaRPr>
          </a:p>
          <a:p>
            <a:pPr>
              <a:buNone/>
            </a:pPr>
            <a:r>
              <a:rPr lang="zh-CN" altLang="en-US" sz="2000">
                <a:solidFill>
                  <a:srgbClr val="00B0F0"/>
                </a:solidFill>
                <a:latin typeface="Consolas" panose="020B0609020204030204" charset="0"/>
                <a:sym typeface="+mn-ea"/>
              </a:rPr>
              <a:t>A</a:t>
            </a:r>
            <a:endParaRPr lang="zh-CN" altLang="en-US" sz="2000">
              <a:solidFill>
                <a:srgbClr val="00B0F0"/>
              </a:solidFill>
              <a:latin typeface="Consolas" panose="020B0609020204030204" charset="0"/>
            </a:endParaRPr>
          </a:p>
          <a:p>
            <a:pPr>
              <a:buNone/>
            </a:pPr>
            <a:r>
              <a:rPr lang="zh-CN" altLang="en-US" sz="2000">
                <a:latin typeface="Consolas" panose="020B0609020204030204" charset="0"/>
                <a:sym typeface="+mn-ea"/>
              </a:rPr>
              <a:t>&gt;&gt;&gt; print('我是\u8463\u4ed8\u56fd')#四位十六进制数表示Unicode字符</a:t>
            </a:r>
            <a:endParaRPr lang="zh-CN" altLang="en-US" sz="2000">
              <a:latin typeface="Consolas" panose="020B0609020204030204" charset="0"/>
            </a:endParaRPr>
          </a:p>
          <a:p>
            <a:pPr>
              <a:buNone/>
            </a:pPr>
            <a:r>
              <a:rPr lang="zh-CN" altLang="en-US" sz="2000">
                <a:solidFill>
                  <a:srgbClr val="00B0F0"/>
                </a:solidFill>
                <a:latin typeface="Consolas" panose="020B0609020204030204" charset="0"/>
                <a:sym typeface="+mn-ea"/>
              </a:rPr>
              <a:t>我是董付国</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7.2  </a:t>
            </a:r>
            <a:r>
              <a:rPr lang="zh-CN" altLang="en-US">
                <a:sym typeface="+mn-ea"/>
              </a:rPr>
              <a:t>转义字符与原始字符串</a:t>
            </a:r>
            <a:endParaRPr lang="zh-CN" altLang="en-US"/>
          </a:p>
        </p:txBody>
      </p:sp>
      <p:sp>
        <p:nvSpPr>
          <p:cNvPr id="3" name="内容占位符 2"/>
          <p:cNvSpPr>
            <a:spLocks noGrp="1"/>
          </p:cNvSpPr>
          <p:nvPr>
            <p:ph idx="1"/>
          </p:nvPr>
        </p:nvSpPr>
        <p:spPr/>
        <p:txBody>
          <a:bodyPr>
            <a:normAutofit/>
          </a:bodyPr>
          <a:p>
            <a:pPr fontAlgn="auto">
              <a:lnSpc>
                <a:spcPct val="100000"/>
              </a:lnSpc>
              <a:spcBef>
                <a:spcPts val="600"/>
              </a:spcBef>
              <a:buFont typeface="Arial" panose="020B0604020202020204" pitchFamily="34" charset="0"/>
              <a:buChar char="•"/>
            </a:pPr>
            <a:r>
              <a:rPr lang="zh-CN" altLang="en-US" sz="2400"/>
              <a:t>为了避免对字符串中的转义字符进行转义，可以使用原始字符串，在字符串前面加上字母r或R表示原始字符串，其中的</a:t>
            </a:r>
            <a:r>
              <a:rPr lang="zh-CN" altLang="en-US" sz="2400">
                <a:solidFill>
                  <a:srgbClr val="FF0000"/>
                </a:solidFill>
              </a:rPr>
              <a:t>所有字符都表示原始的含义而不会进行任何转义</a:t>
            </a:r>
            <a:r>
              <a:rPr lang="zh-CN" altLang="en-US" sz="2400"/>
              <a:t>。</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path = 'C:\Windows\notepad.exe'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print(path)                       #字符\n被转义为换行符</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C:\Windows</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otepad.exe</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path = r'C:\Windows\notepad.exe'  #原始字符串，任何字符都不转义</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print(path)</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C:\Windows\notepad.exe</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7.3  </a:t>
            </a:r>
            <a:r>
              <a:rPr lang="zh-CN" altLang="en-US"/>
              <a:t>字符串格式化</a:t>
            </a:r>
            <a:endParaRPr lang="zh-CN" altLang="en-US"/>
          </a:p>
        </p:txBody>
      </p:sp>
      <p:sp>
        <p:nvSpPr>
          <p:cNvPr id="3" name="内容占位符 2"/>
          <p:cNvSpPr>
            <a:spLocks noGrp="1"/>
          </p:cNvSpPr>
          <p:nvPr>
            <p:ph idx="1"/>
          </p:nvPr>
        </p:nvSpPr>
        <p:spPr/>
        <p:txBody>
          <a:bodyPr/>
          <a:p>
            <a:r>
              <a:rPr lang="en-US" altLang="zh-CN" sz="2400"/>
              <a:t>7.3.1  </a:t>
            </a:r>
            <a:r>
              <a:rPr lang="zh-CN" altLang="en-US" sz="2400"/>
              <a:t>使用</a:t>
            </a:r>
            <a:r>
              <a:rPr lang="en-US" altLang="zh-CN" sz="2400"/>
              <a:t>%</a:t>
            </a:r>
            <a:r>
              <a:rPr lang="zh-CN" altLang="en-US" sz="2400"/>
              <a:t>运算符进行格式化</a:t>
            </a:r>
            <a:endParaRPr lang="zh-CN" altLang="en-US" sz="2400"/>
          </a:p>
          <a:p>
            <a:r>
              <a:rPr lang="en-US" altLang="zh-CN" sz="2400"/>
              <a:t>7.3.2  </a:t>
            </a:r>
            <a:r>
              <a:rPr lang="zh-CN" altLang="en-US" sz="2400"/>
              <a:t>使用</a:t>
            </a:r>
            <a:r>
              <a:rPr lang="en-US" altLang="zh-CN" sz="2400"/>
              <a:t>format</a:t>
            </a:r>
            <a:r>
              <a:rPr lang="zh-CN" altLang="en-US" sz="2400"/>
              <a:t>方法进行格式化</a:t>
            </a:r>
            <a:endParaRPr lang="zh-CN" altLang="en-US" sz="2400"/>
          </a:p>
          <a:p>
            <a:r>
              <a:rPr lang="en-US" altLang="zh-CN" sz="2400"/>
              <a:t>7.3.3  </a:t>
            </a:r>
            <a:r>
              <a:rPr lang="zh-CN" altLang="en-US" sz="2400"/>
              <a:t>格式化的字符串常量</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7.3.1  </a:t>
            </a:r>
            <a:r>
              <a:rPr lang="zh-CN" altLang="en-US"/>
              <a:t>使用</a:t>
            </a:r>
            <a:r>
              <a:rPr lang="en-US" altLang="zh-CN"/>
              <a:t>%</a:t>
            </a:r>
            <a:r>
              <a:rPr lang="zh-CN" altLang="en-US"/>
              <a:t>运算符进行格式化</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29698" name="对象 3"/>
          <p:cNvGraphicFramePr/>
          <p:nvPr/>
        </p:nvGraphicFramePr>
        <p:xfrm>
          <a:off x="1036320" y="1431925"/>
          <a:ext cx="6790690" cy="3834765"/>
        </p:xfrm>
        <a:graphic>
          <a:graphicData uri="http://schemas.openxmlformats.org/presentationml/2006/ole">
            <mc:AlternateContent xmlns:mc="http://schemas.openxmlformats.org/markup-compatibility/2006">
              <mc:Choice xmlns:v="urn:schemas-microsoft-com:vml" Requires="v">
                <p:oleObj spid="_x0000_s3076" name="" r:id="rId1" imgW="4953000" imgH="2238375" progId="Paint.Picture">
                  <p:embed/>
                </p:oleObj>
              </mc:Choice>
              <mc:Fallback>
                <p:oleObj name="" r:id="rId1" imgW="4953000" imgH="2238375" progId="Paint.Picture">
                  <p:embed/>
                  <p:pic>
                    <p:nvPicPr>
                      <p:cNvPr id="0" name="图片 3075"/>
                      <p:cNvPicPr/>
                      <p:nvPr/>
                    </p:nvPicPr>
                    <p:blipFill>
                      <a:blip r:embed="rId2"/>
                      <a:stretch>
                        <a:fillRect/>
                      </a:stretch>
                    </p:blipFill>
                    <p:spPr>
                      <a:xfrm>
                        <a:off x="1036320" y="1431925"/>
                        <a:ext cx="6790690" cy="3834765"/>
                      </a:xfrm>
                      <a:prstGeom prst="rect">
                        <a:avLst/>
                      </a:prstGeom>
                      <a:noFill/>
                      <a:ln w="38100">
                        <a:noFill/>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7.3.1  </a:t>
            </a:r>
            <a:r>
              <a:rPr lang="zh-CN" altLang="en-US">
                <a:sym typeface="+mn-ea"/>
              </a:rPr>
              <a:t>使用</a:t>
            </a:r>
            <a:r>
              <a:rPr lang="en-US" altLang="zh-CN">
                <a:sym typeface="+mn-ea"/>
              </a:rPr>
              <a:t>%</a:t>
            </a:r>
            <a:r>
              <a:rPr lang="zh-CN" altLang="en-US">
                <a:sym typeface="+mn-ea"/>
              </a:rPr>
              <a:t>运算符进行格式化</a:t>
            </a:r>
            <a:endParaRPr lang="zh-CN" altLang="en-US"/>
          </a:p>
        </p:txBody>
      </p:sp>
      <p:sp>
        <p:nvSpPr>
          <p:cNvPr id="3" name="内容占位符 2"/>
          <p:cNvSpPr>
            <a:spLocks noGrp="1"/>
          </p:cNvSpPr>
          <p:nvPr>
            <p:ph idx="1"/>
          </p:nvPr>
        </p:nvSpPr>
        <p:spPr/>
        <p:txBody>
          <a:bodyPr/>
          <a:p>
            <a:r>
              <a:rPr lang="zh-CN" altLang="en-US" sz="2400"/>
              <a:t>常用格式字符</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表格 -1"/>
          <p:cNvGraphicFramePr/>
          <p:nvPr/>
        </p:nvGraphicFramePr>
        <p:xfrm>
          <a:off x="944880" y="1846263"/>
          <a:ext cx="6757988" cy="3883025"/>
        </p:xfrm>
        <a:graphic>
          <a:graphicData uri="http://schemas.openxmlformats.org/drawingml/2006/table">
            <a:tbl>
              <a:tblPr firstRow="1" bandRow="1">
                <a:tableStyleId>{5940675A-B579-460E-94D1-54222C63F5DA}</a:tableStyleId>
              </a:tblPr>
              <a:tblGrid>
                <a:gridCol w="1149985"/>
                <a:gridCol w="5607685"/>
              </a:tblGrid>
              <a:tr h="212725">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格式字符</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8575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字符串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采用</a:t>
                      </a:r>
                      <a:r>
                        <a:rPr lang="en-US" altLang="zh-CN" sz="2000" b="0" u="none">
                          <a:latin typeface="宋体" panose="02010600030101010101" pitchFamily="2" charset="-122"/>
                          <a:ea typeface="宋体" panose="02010600030101010101" pitchFamily="2" charset="-122"/>
                          <a:cs typeface="宋体" panose="02010600030101010101" pitchFamily="2" charset="-122"/>
                        </a:rPr>
                        <a:t>str()</a:t>
                      </a:r>
                      <a:r>
                        <a:rPr lang="zh-CN" altLang="en-US" sz="2000" b="0" u="none">
                          <a:latin typeface="宋体" panose="02010600030101010101" pitchFamily="2" charset="-122"/>
                          <a:ea typeface="宋体" panose="02010600030101010101" pitchFamily="2" charset="-122"/>
                          <a:cs typeface="宋体" panose="02010600030101010101" pitchFamily="2" charset="-122"/>
                        </a:rPr>
                        <a:t>的显示</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6162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%r</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字符串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采用</a:t>
                      </a:r>
                      <a:r>
                        <a:rPr lang="en-US" altLang="zh-CN" sz="2000" b="0" u="none">
                          <a:latin typeface="宋体" panose="02010600030101010101" pitchFamily="2" charset="-122"/>
                          <a:ea typeface="宋体" panose="02010600030101010101" pitchFamily="2" charset="-122"/>
                          <a:cs typeface="宋体" panose="02010600030101010101" pitchFamily="2" charset="-122"/>
                        </a:rPr>
                        <a:t>repr()</a:t>
                      </a:r>
                      <a:r>
                        <a:rPr lang="zh-CN" altLang="en-US" sz="2000" b="0" u="none">
                          <a:latin typeface="宋体" panose="02010600030101010101" pitchFamily="2" charset="-122"/>
                          <a:ea typeface="宋体" panose="02010600030101010101" pitchFamily="2" charset="-122"/>
                          <a:cs typeface="宋体" panose="02010600030101010101" pitchFamily="2" charset="-122"/>
                        </a:rPr>
                        <a:t>的显示</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%c</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单个字符</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%d</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十进制整数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十进制整数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%o</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八进制整数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%x</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十六进制整数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指数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基底写为</a:t>
                      </a:r>
                      <a:r>
                        <a:rPr lang="en-US" altLang="zh-CN" sz="2000" b="0" u="none">
                          <a:latin typeface="宋体" panose="02010600030101010101" pitchFamily="2" charset="-122"/>
                          <a:ea typeface="宋体" panose="02010600030101010101" pitchFamily="2" charset="-122"/>
                          <a:cs typeface="宋体" panose="02010600030101010101" pitchFamily="2" charset="-122"/>
                        </a:rPr>
                        <a:t>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指数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基底写为</a:t>
                      </a:r>
                      <a:r>
                        <a:rPr lang="en-US" altLang="zh-CN" sz="2000" b="0" u="none">
                          <a:latin typeface="宋体" panose="02010600030101010101" pitchFamily="2" charset="-122"/>
                          <a:ea typeface="宋体" panose="02010600030101010101" pitchFamily="2" charset="-122"/>
                          <a:cs typeface="宋体" panose="02010600030101010101" pitchFamily="2" charset="-122"/>
                        </a:rPr>
                        <a:t>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%f</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%F</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浮点数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6225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%g</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指数</a:t>
                      </a:r>
                      <a:r>
                        <a:rPr lang="en-US" altLang="zh-CN" sz="2000" b="0" u="none">
                          <a:latin typeface="宋体" panose="02010600030101010101" pitchFamily="2" charset="-122"/>
                          <a:ea typeface="宋体" panose="02010600030101010101" pitchFamily="2" charset="-122"/>
                          <a:cs typeface="宋体" panose="02010600030101010101" pitchFamily="2" charset="-122"/>
                        </a:rPr>
                        <a:t>(e)</a:t>
                      </a:r>
                      <a:r>
                        <a:rPr lang="zh-CN" altLang="en-US" sz="2000" b="0" u="none">
                          <a:latin typeface="宋体" panose="02010600030101010101" pitchFamily="2" charset="-122"/>
                          <a:ea typeface="宋体" panose="02010600030101010101" pitchFamily="2" charset="-122"/>
                          <a:cs typeface="宋体" panose="02010600030101010101" pitchFamily="2" charset="-122"/>
                        </a:rPr>
                        <a:t>或浮点数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根据显示长度</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733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%G</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指数</a:t>
                      </a:r>
                      <a:r>
                        <a:rPr lang="en-US" altLang="zh-CN" sz="2000" b="0" u="none">
                          <a:latin typeface="宋体" panose="02010600030101010101" pitchFamily="2" charset="-122"/>
                          <a:ea typeface="宋体" panose="02010600030101010101" pitchFamily="2" charset="-122"/>
                          <a:cs typeface="宋体" panose="02010600030101010101" pitchFamily="2" charset="-122"/>
                        </a:rPr>
                        <a:t>(E)</a:t>
                      </a:r>
                      <a:r>
                        <a:rPr lang="zh-CN" altLang="en-US" sz="2000" b="0" u="none">
                          <a:latin typeface="宋体" panose="02010600030101010101" pitchFamily="2" charset="-122"/>
                          <a:ea typeface="宋体" panose="02010600030101010101" pitchFamily="2" charset="-122"/>
                          <a:cs typeface="宋体" panose="02010600030101010101" pitchFamily="2" charset="-122"/>
                        </a:rPr>
                        <a:t>或浮点数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根据显示长度</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一个字符</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7.3.1  </a:t>
            </a:r>
            <a:r>
              <a:rPr lang="zh-CN" altLang="en-US">
                <a:sym typeface="+mn-ea"/>
              </a:rPr>
              <a:t>使用</a:t>
            </a:r>
            <a:r>
              <a:rPr lang="en-US" altLang="zh-CN">
                <a:sym typeface="+mn-ea"/>
              </a:rPr>
              <a:t>%</a:t>
            </a:r>
            <a:r>
              <a:rPr lang="zh-CN" altLang="en-US">
                <a:sym typeface="+mn-ea"/>
              </a:rPr>
              <a:t>运算符进行格式化</a:t>
            </a:r>
            <a:endParaRPr lang="zh-CN" altLang="en-US"/>
          </a:p>
        </p:txBody>
      </p:sp>
      <p:sp>
        <p:nvSpPr>
          <p:cNvPr id="3" name="内容占位符 2"/>
          <p:cNvSpPr>
            <a:spLocks noGrp="1"/>
          </p:cNvSpPr>
          <p:nvPr>
            <p:ph idx="1"/>
          </p:nvPr>
        </p:nvSpPr>
        <p:spPr/>
        <p:txBody>
          <a:bodyPr>
            <a:normAutofit lnSpcReduction="20000"/>
          </a:bodyPr>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x = 1235</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so = "%o" % x</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so</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"2323"</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sh = "%x" % x</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sh</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"4d3"</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se = "%e" % x</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se</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"1.235000e+03"</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chr(ord("3")+1)</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"4"</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 % 65</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"65"</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 % 65333</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"65333"</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"%d" % "555"</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FF0000"/>
                </a:solidFill>
                <a:latin typeface="Consolas" panose="020B0609020204030204" charset="0"/>
                <a:sym typeface="+mn-ea"/>
              </a:rPr>
              <a:t>TypeError: %d format: a number is required, not str</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7.3.2  </a:t>
            </a:r>
            <a:r>
              <a:rPr lang="zh-CN" altLang="en-US"/>
              <a:t>使用</a:t>
            </a:r>
            <a:r>
              <a:rPr lang="en-US" altLang="zh-CN"/>
              <a:t>format()</a:t>
            </a:r>
            <a:r>
              <a:rPr lang="zh-CN" altLang="en-US"/>
              <a:t>方法进行格式化</a:t>
            </a:r>
            <a:endParaRPr lang="zh-CN" altLang="en-US"/>
          </a:p>
        </p:txBody>
      </p:sp>
      <p:sp>
        <p:nvSpPr>
          <p:cNvPr id="3" name="内容占位符 2"/>
          <p:cNvSpPr>
            <a:spLocks noGrp="1"/>
          </p:cNvSpPr>
          <p:nvPr>
            <p:ph idx="1"/>
          </p:nvPr>
        </p:nvSpPr>
        <p:spPr/>
        <p:txBody>
          <a:bodyPr>
            <a:normAutofit/>
          </a:bodyPr>
          <a:p>
            <a:pPr marL="0" indent="0">
              <a:buNone/>
            </a:pPr>
            <a:r>
              <a:rPr lang="zh-CN" altLang="en-US" sz="2000">
                <a:latin typeface="Consolas" panose="020B0609020204030204" charset="0"/>
              </a:rPr>
              <a:t>&gt;&gt;&gt; 1/3</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0.3333333333333333</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print('{0:.3f}'.format(1/3))         #保留3位小数</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0.333</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'{0:%}'.format(3.5)                  #格式化为百分数</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'350.000000%'</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'{0:_},{0:_x}'.format(1000000)       #Python 3.6.0及更高版本支持</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'1_000_000,f_4240'</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'{0:_},{0:_x}'.format(10000000)      #Python 3.6.0及更高版本支持</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'10_000_000,98_9680'</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7.3.2  </a:t>
            </a:r>
            <a:r>
              <a:rPr lang="zh-CN" altLang="en-US">
                <a:sym typeface="+mn-ea"/>
              </a:rPr>
              <a:t>使用</a:t>
            </a:r>
            <a:r>
              <a:rPr lang="en-US" altLang="zh-CN">
                <a:sym typeface="+mn-ea"/>
              </a:rPr>
              <a:t>format()</a:t>
            </a:r>
            <a:r>
              <a:rPr lang="zh-CN" altLang="en-US">
                <a:sym typeface="+mn-ea"/>
              </a:rPr>
              <a:t>方法进行格式化</a:t>
            </a:r>
            <a:endParaRPr lang="zh-CN" altLang="en-US"/>
          </a:p>
        </p:txBody>
      </p:sp>
      <p:sp>
        <p:nvSpPr>
          <p:cNvPr id="3" name="内容占位符 2"/>
          <p:cNvSpPr>
            <a:spLocks noGrp="1"/>
          </p:cNvSpPr>
          <p:nvPr>
            <p:ph idx="1"/>
          </p:nvPr>
        </p:nvSpPr>
        <p:spPr>
          <a:xfrm>
            <a:off x="838200" y="1321435"/>
            <a:ext cx="10959465" cy="4639945"/>
          </a:xfrm>
        </p:spPr>
        <p:txBody>
          <a:bodyPr>
            <a:normAutofit/>
          </a:bodyPr>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print("The number {0:,} in hex is: {0:#x}, the number {1} in oct is {1:#o}".format(5555,55))</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solidFill>
                  <a:srgbClr val="00B0F0"/>
                </a:solidFill>
                <a:latin typeface="Consolas" panose="020B0609020204030204" charset="0"/>
                <a:sym typeface="+mn-ea"/>
              </a:rPr>
              <a:t>The number 5,555 in hex is: 0x15b3, the number 55 in oct is 0o67</a:t>
            </a:r>
            <a:endParaRPr lang="zh-CN" sz="2000" dirty="0">
              <a:solidFill>
                <a:srgbClr val="00B0F0"/>
              </a:solidFill>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print("The number {1:,} in hex is: {1:#x}, the number {0} in oct is {0:o}".format(5555,55))</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solidFill>
                  <a:srgbClr val="00B0F0"/>
                </a:solidFill>
                <a:latin typeface="Consolas" panose="020B0609020204030204" charset="0"/>
                <a:sym typeface="+mn-ea"/>
              </a:rPr>
              <a:t>The number 55 in hex is: 0x37, the number 5555 in oct is 12663</a:t>
            </a:r>
            <a:endParaRPr lang="zh-CN" sz="2000" dirty="0">
              <a:solidFill>
                <a:srgbClr val="00B0F0"/>
              </a:solidFill>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print("my name is {name}, my age is {age}, and my QQ is {qq}".format(name = "Dong Fuguo",age = 40,qq = "30646****"))</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solidFill>
                  <a:srgbClr val="00B0F0"/>
                </a:solidFill>
                <a:latin typeface="Consolas" panose="020B0609020204030204" charset="0"/>
                <a:sym typeface="+mn-ea"/>
              </a:rPr>
              <a:t>my name is Dong Fuguo, my age is 40, and my QQ is 30646****</a:t>
            </a:r>
            <a:endParaRPr lang="zh-CN" sz="2000" dirty="0">
              <a:solidFill>
                <a:srgbClr val="00B0F0"/>
              </a:solidFill>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position = (5, 8, 13)</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print("X:{0[0]};Y:{0[1]};Z:{0[2]}".format(position))</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solidFill>
                  <a:srgbClr val="00B0F0"/>
                </a:solidFill>
                <a:latin typeface="Consolas" panose="020B0609020204030204" charset="0"/>
                <a:sym typeface="+mn-ea"/>
              </a:rPr>
              <a:t>X:5;Y:8;Z:13</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7.3.2  </a:t>
            </a:r>
            <a:r>
              <a:rPr lang="zh-CN" altLang="en-US">
                <a:sym typeface="+mn-ea"/>
              </a:rPr>
              <a:t>使用</a:t>
            </a:r>
            <a:r>
              <a:rPr lang="en-US" altLang="zh-CN">
                <a:sym typeface="+mn-ea"/>
              </a:rPr>
              <a:t>format()</a:t>
            </a:r>
            <a:r>
              <a:rPr lang="zh-CN" altLang="en-US">
                <a:sym typeface="+mn-ea"/>
              </a:rPr>
              <a:t>方法进行格式化</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4818" name="内容占位符 2"/>
          <p:cNvSpPr>
            <a:spLocks noGrp="1"/>
          </p:cNvSpPr>
          <p:nvPr>
            <p:ph idx="1"/>
          </p:nvPr>
        </p:nvSpPr>
        <p:spPr/>
        <p:txBody>
          <a:bodyPr anchor="t">
            <a:normAutofit lnSpcReduction="10000"/>
          </a:bodyPr>
          <a:p>
            <a:pPr marL="0" indent="0" defTabSz="914400">
              <a:lnSpc>
                <a:spcPct val="100000"/>
              </a:lnSpc>
              <a:spcBef>
                <a:spcPts val="300"/>
              </a:spcBef>
              <a:buSzPct val="70000"/>
              <a:buFont typeface="Wingdings" panose="05000000000000000000" pitchFamily="2" charset="2"/>
              <a:buNone/>
            </a:pPr>
            <a:r>
              <a:rPr lang="zh-CN" altLang="en-US" sz="1800" dirty="0">
                <a:latin typeface="Consolas" panose="020B0609020204030204" charset="0"/>
                <a:sym typeface="宋体" panose="02010600030101010101" pitchFamily="2" charset="-122"/>
              </a:rPr>
              <a:t>weather = [("Monday","rain</a:t>
            </a:r>
            <a:r>
              <a:rPr lang="en-US" altLang="zh-CN" sz="1800" dirty="0">
                <a:latin typeface="Consolas" panose="020B0609020204030204" charset="0"/>
                <a:sym typeface="宋体" panose="02010600030101010101" pitchFamily="2" charset="-122"/>
              </a:rPr>
              <a:t>y</a:t>
            </a:r>
            <a:r>
              <a:rPr lang="zh-CN" altLang="en-US" sz="1800" dirty="0">
                <a:latin typeface="Consolas" panose="020B0609020204030204" charset="0"/>
                <a:sym typeface="宋体" panose="02010600030101010101" pitchFamily="2" charset="-122"/>
              </a:rPr>
              <a:t>"),("Tuesday","sunny"),</a:t>
            </a:r>
            <a:endParaRPr lang="zh-CN" altLang="en-US" sz="1800" dirty="0">
              <a:latin typeface="Consolas" panose="020B0609020204030204" charset="0"/>
              <a:sym typeface="宋体" panose="02010600030101010101" pitchFamily="2" charset="-122"/>
            </a:endParaRPr>
          </a:p>
          <a:p>
            <a:pPr marL="0" indent="0" defTabSz="914400">
              <a:lnSpc>
                <a:spcPct val="100000"/>
              </a:lnSpc>
              <a:spcBef>
                <a:spcPts val="300"/>
              </a:spcBef>
              <a:buSzPct val="70000"/>
              <a:buFont typeface="Wingdings" panose="05000000000000000000" pitchFamily="2" charset="2"/>
              <a:buNone/>
            </a:pPr>
            <a:r>
              <a:rPr lang="zh-CN" altLang="en-US" sz="1800" dirty="0">
                <a:latin typeface="Consolas" panose="020B0609020204030204" charset="0"/>
                <a:sym typeface="宋体" panose="02010600030101010101" pitchFamily="2" charset="-122"/>
              </a:rPr>
              <a:t>           ("Wednesday", "sunny"),("Thursday","rain</a:t>
            </a:r>
            <a:r>
              <a:rPr lang="en-US" altLang="zh-CN" sz="1800" dirty="0">
                <a:latin typeface="Consolas" panose="020B0609020204030204" charset="0"/>
                <a:sym typeface="宋体" panose="02010600030101010101" pitchFamily="2" charset="-122"/>
              </a:rPr>
              <a:t>y</a:t>
            </a:r>
            <a:r>
              <a:rPr lang="zh-CN" altLang="en-US" sz="1800" dirty="0">
                <a:latin typeface="Consolas" panose="020B0609020204030204" charset="0"/>
                <a:sym typeface="宋体" panose="02010600030101010101" pitchFamily="2" charset="-122"/>
              </a:rPr>
              <a:t>"),</a:t>
            </a:r>
            <a:endParaRPr lang="zh-CN" altLang="en-US" sz="1800" dirty="0">
              <a:latin typeface="Consolas" panose="020B0609020204030204" charset="0"/>
              <a:sym typeface="宋体" panose="02010600030101010101" pitchFamily="2" charset="-122"/>
            </a:endParaRPr>
          </a:p>
          <a:p>
            <a:pPr marL="0" indent="0" defTabSz="914400">
              <a:lnSpc>
                <a:spcPct val="100000"/>
              </a:lnSpc>
              <a:spcBef>
                <a:spcPts val="300"/>
              </a:spcBef>
              <a:buSzPct val="70000"/>
              <a:buFont typeface="Wingdings" panose="05000000000000000000" pitchFamily="2" charset="2"/>
              <a:buNone/>
            </a:pPr>
            <a:r>
              <a:rPr lang="zh-CN" altLang="en-US" sz="1800" dirty="0">
                <a:latin typeface="Consolas" panose="020B0609020204030204" charset="0"/>
                <a:sym typeface="宋体" panose="02010600030101010101" pitchFamily="2" charset="-122"/>
              </a:rPr>
              <a:t>           ("Friday","</a:t>
            </a:r>
            <a:r>
              <a:rPr lang="en-US" altLang="zh-CN" sz="1800" dirty="0">
                <a:latin typeface="Consolas" panose="020B0609020204030204" charset="0"/>
                <a:sym typeface="宋体" panose="02010600030101010101" pitchFamily="2" charset="-122"/>
              </a:rPr>
              <a:t>c</a:t>
            </a:r>
            <a:r>
              <a:rPr lang="zh-CN" altLang="en-US" sz="1800" dirty="0">
                <a:latin typeface="Consolas" panose="020B0609020204030204" charset="0"/>
                <a:sym typeface="宋体" panose="02010600030101010101" pitchFamily="2" charset="-122"/>
              </a:rPr>
              <a:t>loudy")]</a:t>
            </a:r>
            <a:endParaRPr lang="zh-CN" altLang="en-US" sz="1800" dirty="0">
              <a:latin typeface="Consolas" panose="020B0609020204030204" charset="0"/>
            </a:endParaRPr>
          </a:p>
          <a:p>
            <a:pPr marL="0" indent="0" defTabSz="914400">
              <a:lnSpc>
                <a:spcPct val="100000"/>
              </a:lnSpc>
              <a:spcBef>
                <a:spcPts val="300"/>
              </a:spcBef>
              <a:buSzPct val="70000"/>
              <a:buFont typeface="Wingdings" panose="05000000000000000000" pitchFamily="2" charset="2"/>
              <a:buNone/>
            </a:pPr>
            <a:r>
              <a:rPr lang="zh-CN" altLang="en-US" sz="1800" dirty="0">
                <a:latin typeface="Consolas" panose="020B0609020204030204" charset="0"/>
                <a:sym typeface="宋体" panose="02010600030101010101" pitchFamily="2" charset="-122"/>
              </a:rPr>
              <a:t>formatter = "Weather of '{0[0]}' is '{0[1]}'".format</a:t>
            </a:r>
            <a:endParaRPr lang="zh-CN" altLang="en-US" sz="1800" dirty="0">
              <a:latin typeface="Consolas" panose="020B0609020204030204" charset="0"/>
            </a:endParaRPr>
          </a:p>
          <a:p>
            <a:pPr marL="0" indent="0" defTabSz="914400">
              <a:lnSpc>
                <a:spcPct val="100000"/>
              </a:lnSpc>
              <a:spcBef>
                <a:spcPts val="300"/>
              </a:spcBef>
              <a:buSzPct val="70000"/>
              <a:buFont typeface="Wingdings" panose="05000000000000000000" pitchFamily="2" charset="2"/>
              <a:buNone/>
            </a:pPr>
            <a:r>
              <a:rPr lang="zh-CN" altLang="en-US" sz="1800" dirty="0">
                <a:latin typeface="Consolas" panose="020B0609020204030204" charset="0"/>
                <a:sym typeface="宋体" panose="02010600030101010101" pitchFamily="2" charset="-122"/>
              </a:rPr>
              <a:t>for item in map(formatter,weather):</a:t>
            </a:r>
            <a:endParaRPr lang="zh-CN" altLang="en-US" sz="1800" dirty="0">
              <a:latin typeface="Consolas" panose="020B0609020204030204" charset="0"/>
            </a:endParaRPr>
          </a:p>
          <a:p>
            <a:pPr marL="0" indent="0" defTabSz="914400">
              <a:lnSpc>
                <a:spcPct val="100000"/>
              </a:lnSpc>
              <a:spcBef>
                <a:spcPts val="300"/>
              </a:spcBef>
              <a:buSzPct val="70000"/>
              <a:buFont typeface="Wingdings" panose="05000000000000000000" pitchFamily="2" charset="2"/>
              <a:buNone/>
            </a:pPr>
            <a:r>
              <a:rPr lang="zh-CN" altLang="en-US" sz="1800" dirty="0">
                <a:latin typeface="Consolas" panose="020B0609020204030204" charset="0"/>
                <a:sym typeface="宋体" panose="02010600030101010101" pitchFamily="2" charset="-122"/>
              </a:rPr>
              <a:t>    print</a:t>
            </a:r>
            <a:r>
              <a:rPr lang="en-US" altLang="zh-CN" sz="1800" dirty="0">
                <a:latin typeface="Consolas" panose="020B0609020204030204" charset="0"/>
                <a:sym typeface="宋体" panose="02010600030101010101" pitchFamily="2" charset="-122"/>
              </a:rPr>
              <a:t>(</a:t>
            </a:r>
            <a:r>
              <a:rPr lang="zh-CN" altLang="en-US" sz="1800" dirty="0">
                <a:latin typeface="Consolas" panose="020B0609020204030204" charset="0"/>
                <a:sym typeface="宋体" panose="02010600030101010101" pitchFamily="2" charset="-122"/>
              </a:rPr>
              <a:t>item</a:t>
            </a:r>
            <a:r>
              <a:rPr lang="en-US" altLang="zh-CN" sz="1800" dirty="0">
                <a:latin typeface="Consolas" panose="020B0609020204030204" charset="0"/>
                <a:sym typeface="宋体" panose="02010600030101010101" pitchFamily="2" charset="-122"/>
              </a:rPr>
              <a:t>)</a:t>
            </a:r>
            <a:endParaRPr lang="en-US" altLang="zh-CN" sz="1800" dirty="0">
              <a:latin typeface="Consolas" panose="020B0609020204030204" charset="0"/>
            </a:endParaRPr>
          </a:p>
          <a:p>
            <a:pPr marL="0" indent="0" defTabSz="914400">
              <a:lnSpc>
                <a:spcPct val="100000"/>
              </a:lnSpc>
              <a:spcBef>
                <a:spcPts val="300"/>
              </a:spcBef>
              <a:buNone/>
            </a:pPr>
            <a:r>
              <a:rPr lang="en-US" altLang="zh-CN" sz="1800">
                <a:latin typeface="Consolas" panose="020B0609020204030204" charset="0"/>
              </a:rPr>
              <a:t>for item in weather:</a:t>
            </a:r>
            <a:endParaRPr lang="en-US" altLang="zh-CN" sz="1800">
              <a:latin typeface="Consolas" panose="020B0609020204030204" charset="0"/>
            </a:endParaRPr>
          </a:p>
          <a:p>
            <a:pPr marL="0" indent="0" defTabSz="914400">
              <a:lnSpc>
                <a:spcPct val="100000"/>
              </a:lnSpc>
              <a:spcBef>
                <a:spcPts val="300"/>
              </a:spcBef>
              <a:buNone/>
            </a:pPr>
            <a:r>
              <a:rPr lang="en-US" altLang="zh-CN" sz="1800">
                <a:latin typeface="Consolas" panose="020B0609020204030204" charset="0"/>
              </a:rPr>
              <a:t>    print(formatter(item))</a:t>
            </a:r>
            <a:endParaRPr lang="en-US" altLang="zh-CN" sz="1800">
              <a:latin typeface="Consolas" panose="020B0609020204030204" charset="0"/>
            </a:endParaRPr>
          </a:p>
          <a:p>
            <a:pPr marL="0" indent="0" defTabSz="914400">
              <a:lnSpc>
                <a:spcPct val="100000"/>
              </a:lnSpc>
              <a:spcBef>
                <a:spcPts val="300"/>
              </a:spcBef>
              <a:buNone/>
            </a:pPr>
            <a:endParaRPr lang="en-US" altLang="zh-CN" sz="1800">
              <a:latin typeface="Consolas" panose="020B0609020204030204" charset="0"/>
            </a:endParaRPr>
          </a:p>
          <a:p>
            <a:pPr marL="0" indent="0" defTabSz="914400">
              <a:lnSpc>
                <a:spcPct val="100000"/>
              </a:lnSpc>
              <a:spcBef>
                <a:spcPts val="300"/>
              </a:spcBef>
              <a:buNone/>
            </a:pPr>
            <a:r>
              <a:rPr lang="zh-CN" altLang="en-US" sz="2400" b="1">
                <a:latin typeface="Consolas" panose="020B0609020204030204" charset="0"/>
              </a:rPr>
              <a:t>运行结果：</a:t>
            </a:r>
            <a:endParaRPr lang="zh-CN" altLang="en-US" sz="2400" b="1">
              <a:latin typeface="Consolas" panose="020B0609020204030204" charset="0"/>
            </a:endParaRPr>
          </a:p>
          <a:p>
            <a:pPr marL="0" indent="0" defTabSz="914400">
              <a:lnSpc>
                <a:spcPct val="100000"/>
              </a:lnSpc>
              <a:spcBef>
                <a:spcPts val="300"/>
              </a:spcBef>
              <a:buNone/>
            </a:pPr>
            <a:r>
              <a:rPr lang="en-US" altLang="zh-CN" sz="1800">
                <a:solidFill>
                  <a:srgbClr val="00B0F0"/>
                </a:solidFill>
                <a:latin typeface="Consolas" panose="020B0609020204030204" charset="0"/>
              </a:rPr>
              <a:t>Weather of 'Monday' is 'rainy'</a:t>
            </a:r>
            <a:endParaRPr lang="en-US" altLang="zh-CN" sz="1800">
              <a:solidFill>
                <a:srgbClr val="00B0F0"/>
              </a:solidFill>
              <a:latin typeface="Consolas" panose="020B0609020204030204" charset="0"/>
            </a:endParaRPr>
          </a:p>
          <a:p>
            <a:pPr marL="0" indent="0" defTabSz="914400">
              <a:lnSpc>
                <a:spcPct val="100000"/>
              </a:lnSpc>
              <a:spcBef>
                <a:spcPts val="300"/>
              </a:spcBef>
              <a:buNone/>
            </a:pPr>
            <a:r>
              <a:rPr lang="en-US" altLang="zh-CN" sz="1800">
                <a:solidFill>
                  <a:srgbClr val="00B0F0"/>
                </a:solidFill>
                <a:latin typeface="Consolas" panose="020B0609020204030204" charset="0"/>
              </a:rPr>
              <a:t>Weather of 'Tuesday' is 'sunny'</a:t>
            </a:r>
            <a:endParaRPr lang="en-US" altLang="zh-CN" sz="1800">
              <a:solidFill>
                <a:srgbClr val="00B0F0"/>
              </a:solidFill>
              <a:latin typeface="Consolas" panose="020B0609020204030204" charset="0"/>
            </a:endParaRPr>
          </a:p>
          <a:p>
            <a:pPr marL="0" indent="0" defTabSz="914400">
              <a:lnSpc>
                <a:spcPct val="100000"/>
              </a:lnSpc>
              <a:spcBef>
                <a:spcPts val="300"/>
              </a:spcBef>
              <a:buNone/>
            </a:pPr>
            <a:r>
              <a:rPr lang="en-US" altLang="zh-CN" sz="1800">
                <a:solidFill>
                  <a:srgbClr val="00B0F0"/>
                </a:solidFill>
                <a:latin typeface="Consolas" panose="020B0609020204030204" charset="0"/>
              </a:rPr>
              <a:t>Weather of 'Wednesday' is 'sunny'</a:t>
            </a:r>
            <a:endParaRPr lang="en-US" altLang="zh-CN" sz="1800">
              <a:solidFill>
                <a:srgbClr val="00B0F0"/>
              </a:solidFill>
              <a:latin typeface="Consolas" panose="020B0609020204030204" charset="0"/>
            </a:endParaRPr>
          </a:p>
          <a:p>
            <a:pPr marL="0" indent="0" defTabSz="914400">
              <a:lnSpc>
                <a:spcPct val="100000"/>
              </a:lnSpc>
              <a:spcBef>
                <a:spcPts val="300"/>
              </a:spcBef>
              <a:buNone/>
            </a:pPr>
            <a:r>
              <a:rPr lang="en-US" altLang="zh-CN" sz="1800">
                <a:solidFill>
                  <a:srgbClr val="00B0F0"/>
                </a:solidFill>
                <a:latin typeface="Consolas" panose="020B0609020204030204" charset="0"/>
              </a:rPr>
              <a:t>Weather of 'Thursday' is 'rainy'</a:t>
            </a:r>
            <a:endParaRPr lang="en-US" altLang="zh-CN" sz="1800">
              <a:solidFill>
                <a:srgbClr val="00B0F0"/>
              </a:solidFill>
              <a:latin typeface="Consolas" panose="020B0609020204030204" charset="0"/>
            </a:endParaRPr>
          </a:p>
          <a:p>
            <a:pPr marL="0" indent="0" defTabSz="914400">
              <a:lnSpc>
                <a:spcPct val="100000"/>
              </a:lnSpc>
              <a:spcBef>
                <a:spcPts val="300"/>
              </a:spcBef>
              <a:buNone/>
            </a:pPr>
            <a:r>
              <a:rPr lang="en-US" altLang="zh-CN" sz="1800">
                <a:solidFill>
                  <a:srgbClr val="00B0F0"/>
                </a:solidFill>
                <a:latin typeface="Consolas" panose="020B0609020204030204" charset="0"/>
              </a:rPr>
              <a:t>Weather of 'Friday' is 'cloudy'</a:t>
            </a:r>
            <a:endParaRPr lang="en-US" altLang="zh-CN" sz="1800">
              <a:solidFill>
                <a:srgbClr val="00B0F0"/>
              </a:solidFill>
              <a:latin typeface="Consolas" panose="020B0609020204030204" charset="0"/>
            </a:endParaRPr>
          </a:p>
        </p:txBody>
      </p:sp>
      <p:sp>
        <p:nvSpPr>
          <p:cNvPr id="5" name="右大括号 4"/>
          <p:cNvSpPr/>
          <p:nvPr/>
        </p:nvSpPr>
        <p:spPr>
          <a:xfrm>
            <a:off x="5347018" y="2553335"/>
            <a:ext cx="193675" cy="458788"/>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6" name="右大括号 5"/>
          <p:cNvSpPr/>
          <p:nvPr/>
        </p:nvSpPr>
        <p:spPr>
          <a:xfrm>
            <a:off x="4234498" y="3186430"/>
            <a:ext cx="193675" cy="457200"/>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34822" name="文本框 4"/>
          <p:cNvSpPr txBox="1"/>
          <p:nvPr/>
        </p:nvSpPr>
        <p:spPr>
          <a:xfrm>
            <a:off x="6590665" y="3186430"/>
            <a:ext cx="1123950" cy="368300"/>
          </a:xfrm>
          <a:prstGeom prst="rect">
            <a:avLst/>
          </a:prstGeom>
          <a:noFill/>
          <a:ln w="41275" cap="flat" cmpd="sng">
            <a:solidFill>
              <a:schemeClr val="accent1"/>
            </a:solidFill>
            <a:prstDash val="solid"/>
            <a:round/>
            <a:headEnd type="none" w="med" len="med"/>
            <a:tailEnd type="none" w="med" len="med"/>
          </a:ln>
        </p:spPr>
        <p:txBody>
          <a:bodyPr wrap="square" anchor="t">
            <a:spAutoFit/>
          </a:bodyPr>
          <a:p>
            <a:r>
              <a:rPr lang="zh-CN" altLang="en-US">
                <a:latin typeface="Arial" panose="020B0604020202020204" pitchFamily="34" charset="0"/>
                <a:ea typeface="宋体" panose="02010600030101010101" pitchFamily="2" charset="-122"/>
              </a:rPr>
              <a:t>等价</a:t>
            </a:r>
            <a:endParaRPr lang="zh-CN" altLang="en-US">
              <a:latin typeface="Arial" panose="020B0604020202020204" pitchFamily="34" charset="0"/>
              <a:ea typeface="宋体" panose="02010600030101010101" pitchFamily="2" charset="-122"/>
            </a:endParaRPr>
          </a:p>
        </p:txBody>
      </p:sp>
      <p:cxnSp>
        <p:nvCxnSpPr>
          <p:cNvPr id="7" name="直接箭头连接符 6"/>
          <p:cNvCxnSpPr>
            <a:stCxn id="34822" idx="1"/>
            <a:endCxn id="5" idx="1"/>
          </p:cNvCxnSpPr>
          <p:nvPr/>
        </p:nvCxnSpPr>
        <p:spPr>
          <a:xfrm flipH="1" flipV="1">
            <a:off x="5541011" y="2783206"/>
            <a:ext cx="1049655" cy="587375"/>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34822" idx="1"/>
            <a:endCxn id="6" idx="1"/>
          </p:cNvCxnSpPr>
          <p:nvPr/>
        </p:nvCxnSpPr>
        <p:spPr>
          <a:xfrm flipH="1">
            <a:off x="4428491" y="3370580"/>
            <a:ext cx="2162175" cy="4445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7</a:t>
            </a:r>
            <a:r>
              <a:rPr lang="zh-CN" altLang="en-US"/>
              <a:t>章  字符串</a:t>
            </a:r>
            <a:endParaRPr lang="zh-CN" altLang="en-US"/>
          </a:p>
        </p:txBody>
      </p:sp>
      <p:sp>
        <p:nvSpPr>
          <p:cNvPr id="3" name="内容占位符 2"/>
          <p:cNvSpPr>
            <a:spLocks noGrp="1"/>
          </p:cNvSpPr>
          <p:nvPr>
            <p:ph idx="1"/>
          </p:nvPr>
        </p:nvSpPr>
        <p:spPr/>
        <p:txBody>
          <a:bodyPr/>
          <a:p>
            <a:pPr indent="-228600" fontAlgn="auto">
              <a:lnSpc>
                <a:spcPct val="150000"/>
              </a:lnSpc>
            </a:pPr>
            <a:r>
              <a:rPr lang="zh-CN" altLang="en-US" sz="2400"/>
              <a:t>在Python中，字符串属于</a:t>
            </a:r>
            <a:r>
              <a:rPr lang="zh-CN" altLang="en-US" sz="2400">
                <a:solidFill>
                  <a:srgbClr val="FF0000"/>
                </a:solidFill>
              </a:rPr>
              <a:t>不可变有序序列</a:t>
            </a:r>
            <a:r>
              <a:rPr lang="zh-CN" altLang="en-US" sz="2400"/>
              <a:t>，使用</a:t>
            </a:r>
            <a:r>
              <a:rPr lang="zh-CN" altLang="en-US" sz="2400">
                <a:solidFill>
                  <a:srgbClr val="FF0000"/>
                </a:solidFill>
              </a:rPr>
              <a:t>单引号</a:t>
            </a:r>
            <a:r>
              <a:rPr lang="zh-CN" altLang="en-US" sz="2400"/>
              <a:t>、</a:t>
            </a:r>
            <a:r>
              <a:rPr lang="zh-CN" altLang="en-US" sz="2400">
                <a:solidFill>
                  <a:srgbClr val="FF0000"/>
                </a:solidFill>
              </a:rPr>
              <a:t>双引号</a:t>
            </a:r>
            <a:r>
              <a:rPr lang="zh-CN" altLang="en-US" sz="2400"/>
              <a:t>、</a:t>
            </a:r>
            <a:r>
              <a:rPr lang="zh-CN" altLang="en-US" sz="2400">
                <a:solidFill>
                  <a:srgbClr val="FF0000"/>
                </a:solidFill>
              </a:rPr>
              <a:t>三单引号</a:t>
            </a:r>
            <a:r>
              <a:rPr lang="zh-CN" altLang="en-US" sz="2400"/>
              <a:t>或</a:t>
            </a:r>
            <a:r>
              <a:rPr lang="zh-CN" altLang="en-US" sz="2400">
                <a:solidFill>
                  <a:srgbClr val="FF0000"/>
                </a:solidFill>
              </a:rPr>
              <a:t>三双引号</a:t>
            </a:r>
            <a:r>
              <a:rPr lang="zh-CN" altLang="en-US" sz="2400"/>
              <a:t>作为定界符，并且不同的</a:t>
            </a:r>
            <a:r>
              <a:rPr lang="zh-CN" altLang="en-US" sz="2400">
                <a:solidFill>
                  <a:srgbClr val="FF0000"/>
                </a:solidFill>
              </a:rPr>
              <a:t>定界符之间可以互相嵌套</a:t>
            </a:r>
            <a:r>
              <a:rPr lang="zh-CN" altLang="en-US" sz="2400"/>
              <a:t>。</a:t>
            </a:r>
            <a:endParaRPr lang="zh-CN" altLang="en-US" sz="2400"/>
          </a:p>
          <a:p>
            <a:pPr marL="0" indent="0" fontAlgn="auto">
              <a:lnSpc>
                <a:spcPct val="150000"/>
              </a:lnSpc>
              <a:buNone/>
            </a:pPr>
            <a:r>
              <a:rPr lang="zh-CN" altLang="en-US" sz="2400">
                <a:latin typeface="Consolas" panose="020B0609020204030204" charset="0"/>
              </a:rPr>
              <a:t>'abc'、'123'、'中国'</a:t>
            </a:r>
            <a:endParaRPr lang="zh-CN" altLang="en-US" sz="2400">
              <a:latin typeface="Consolas" panose="020B0609020204030204" charset="0"/>
            </a:endParaRPr>
          </a:p>
          <a:p>
            <a:pPr marL="0" indent="0" fontAlgn="auto">
              <a:lnSpc>
                <a:spcPct val="150000"/>
              </a:lnSpc>
              <a:buNone/>
            </a:pPr>
            <a:r>
              <a:rPr lang="zh-CN" altLang="en-US" sz="2400">
                <a:latin typeface="Consolas" panose="020B0609020204030204" charset="0"/>
              </a:rPr>
              <a:t>"Python"</a:t>
            </a:r>
            <a:endParaRPr lang="zh-CN" altLang="en-US" sz="2400">
              <a:latin typeface="Consolas" panose="020B0609020204030204" charset="0"/>
            </a:endParaRPr>
          </a:p>
          <a:p>
            <a:pPr marL="0" indent="0" fontAlgn="auto">
              <a:lnSpc>
                <a:spcPct val="150000"/>
              </a:lnSpc>
              <a:buNone/>
            </a:pPr>
            <a:r>
              <a:rPr lang="zh-CN" altLang="en-US" sz="2400">
                <a:latin typeface="Consolas" panose="020B0609020204030204" charset="0"/>
              </a:rPr>
              <a:t>'''Tom said,"Let's go"'''</a:t>
            </a:r>
            <a:endParaRPr lang="zh-CN" altLang="en-US" sz="24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7.3.3  </a:t>
            </a:r>
            <a:r>
              <a:rPr lang="zh-CN" altLang="en-US"/>
              <a:t>格式化的字符串常量</a:t>
            </a:r>
            <a:endParaRPr lang="zh-CN" altLang="en-US"/>
          </a:p>
        </p:txBody>
      </p:sp>
      <p:sp>
        <p:nvSpPr>
          <p:cNvPr id="3" name="内容占位符 2"/>
          <p:cNvSpPr>
            <a:spLocks noGrp="1"/>
          </p:cNvSpPr>
          <p:nvPr>
            <p:ph idx="1"/>
          </p:nvPr>
        </p:nvSpPr>
        <p:spPr/>
        <p:txBody>
          <a:bodyPr>
            <a:normAutofit lnSpcReduction="20000"/>
          </a:bodyPr>
          <a:p>
            <a:pPr fontAlgn="base">
              <a:lnSpc>
                <a:spcPct val="150000"/>
              </a:lnSpc>
              <a:spcBef>
                <a:spcPts val="0"/>
              </a:spcBef>
              <a:buFont typeface="Arial" panose="020B0604020202020204" pitchFamily="34" charset="0"/>
              <a:buChar char="•"/>
            </a:pPr>
            <a:r>
              <a:rPr lang="en-US" sz="2400">
                <a:latin typeface="+mn-ea"/>
                <a:sym typeface="+mn-ea"/>
              </a:rPr>
              <a:t>从Python 3.6.x开始支持一种新的字符串格式化方式，官方叫做</a:t>
            </a:r>
            <a:r>
              <a:rPr lang="en-US" sz="2400">
                <a:solidFill>
                  <a:srgbClr val="FF0000"/>
                </a:solidFill>
                <a:latin typeface="+mn-ea"/>
                <a:sym typeface="+mn-ea"/>
              </a:rPr>
              <a:t>Formatted String Literals</a:t>
            </a:r>
            <a:r>
              <a:rPr lang="en-US" sz="2400">
                <a:latin typeface="+mn-ea"/>
                <a:sym typeface="+mn-ea"/>
              </a:rPr>
              <a:t>，</a:t>
            </a:r>
            <a:r>
              <a:rPr lang="zh-CN" altLang="en-US" sz="2400">
                <a:latin typeface="+mn-ea"/>
                <a:sym typeface="+mn-ea"/>
              </a:rPr>
              <a:t>在</a:t>
            </a:r>
            <a:r>
              <a:rPr lang="zh-CN" altLang="en-US" sz="2400">
                <a:solidFill>
                  <a:srgbClr val="FF0000"/>
                </a:solidFill>
                <a:latin typeface="+mn-ea"/>
                <a:sym typeface="+mn-ea"/>
              </a:rPr>
              <a:t>字符串前加字母</a:t>
            </a:r>
            <a:r>
              <a:rPr lang="en-US" altLang="zh-CN" sz="2400">
                <a:solidFill>
                  <a:srgbClr val="FF0000"/>
                </a:solidFill>
                <a:latin typeface="+mn-ea"/>
                <a:sym typeface="+mn-ea"/>
              </a:rPr>
              <a:t>f</a:t>
            </a:r>
            <a:r>
              <a:rPr lang="zh-CN" altLang="en-US" sz="2400">
                <a:latin typeface="+mn-ea"/>
                <a:sym typeface="+mn-ea"/>
              </a:rPr>
              <a:t>，</a:t>
            </a:r>
            <a:r>
              <a:rPr lang="en-US" sz="2400">
                <a:latin typeface="+mn-ea"/>
                <a:sym typeface="+mn-ea"/>
              </a:rPr>
              <a:t>含义与字符串对象format()方法类似。</a:t>
            </a:r>
            <a:endParaRPr lang="en-US" sz="2400" strike="noStrike" noProof="1">
              <a:latin typeface="+mn-ea"/>
            </a:endParaRPr>
          </a:p>
          <a:p>
            <a:pPr marL="0" indent="0" fontAlgn="base">
              <a:buNone/>
            </a:pPr>
            <a:endParaRPr lang="en-US" sz="2000">
              <a:latin typeface="Consolas" panose="020B0609020204030204" charset="0"/>
              <a:sym typeface="+mn-ea"/>
            </a:endParaRPr>
          </a:p>
          <a:p>
            <a:pPr marL="0" indent="0" fontAlgn="base">
              <a:buNone/>
            </a:pPr>
            <a:r>
              <a:rPr lang="en-US" sz="2000">
                <a:latin typeface="Consolas" panose="020B0609020204030204" charset="0"/>
                <a:sym typeface="+mn-ea"/>
              </a:rPr>
              <a:t>&gt;&gt;&gt; name = 'Dong'</a:t>
            </a:r>
            <a:endParaRPr lang="en-US" sz="2000" strike="noStrike" noProof="1">
              <a:latin typeface="Consolas" panose="020B0609020204030204" charset="0"/>
            </a:endParaRPr>
          </a:p>
          <a:p>
            <a:pPr marL="0" indent="0" fontAlgn="base">
              <a:buNone/>
            </a:pPr>
            <a:r>
              <a:rPr lang="en-US" sz="2000">
                <a:latin typeface="Consolas" panose="020B0609020204030204" charset="0"/>
                <a:sym typeface="+mn-ea"/>
              </a:rPr>
              <a:t>&gt;&gt;&gt; age = 39</a:t>
            </a:r>
            <a:endParaRPr lang="en-US" sz="2000" strike="noStrike" noProof="1">
              <a:latin typeface="Consolas" panose="020B0609020204030204" charset="0"/>
            </a:endParaRPr>
          </a:p>
          <a:p>
            <a:pPr marL="0" indent="0" fontAlgn="base">
              <a:buNone/>
            </a:pPr>
            <a:r>
              <a:rPr lang="en-US" sz="2000">
                <a:latin typeface="Consolas" panose="020B0609020204030204" charset="0"/>
                <a:sym typeface="+mn-ea"/>
              </a:rPr>
              <a:t>&gt;&gt;&gt; f'My name is {name}, and I am {age} years old.'</a:t>
            </a:r>
            <a:endParaRPr lang="en-US" sz="2000" strike="noStrike" noProof="1">
              <a:latin typeface="Consolas" panose="020B0609020204030204" charset="0"/>
            </a:endParaRPr>
          </a:p>
          <a:p>
            <a:pPr marL="0" indent="0" fontAlgn="base">
              <a:buNone/>
            </a:pPr>
            <a:r>
              <a:rPr lang="en-US" sz="2000">
                <a:solidFill>
                  <a:srgbClr val="00B0F0"/>
                </a:solidFill>
                <a:latin typeface="Consolas" panose="020B0609020204030204" charset="0"/>
                <a:sym typeface="+mn-ea"/>
              </a:rPr>
              <a:t>'My name is Dong, and I am 39 years old.'</a:t>
            </a:r>
            <a:endParaRPr lang="en-US" sz="2000" strike="noStrike" noProof="1">
              <a:solidFill>
                <a:srgbClr val="00B0F0"/>
              </a:solidFill>
              <a:latin typeface="Consolas" panose="020B0609020204030204" charset="0"/>
            </a:endParaRPr>
          </a:p>
          <a:p>
            <a:pPr marL="0" indent="0" fontAlgn="base">
              <a:buNone/>
            </a:pPr>
            <a:r>
              <a:rPr lang="en-US" sz="2000">
                <a:latin typeface="Consolas" panose="020B0609020204030204" charset="0"/>
                <a:sym typeface="+mn-ea"/>
              </a:rPr>
              <a:t>&gt;&gt;&gt; width = 10</a:t>
            </a:r>
            <a:endParaRPr lang="en-US" sz="2000" strike="noStrike" noProof="1">
              <a:latin typeface="Consolas" panose="020B0609020204030204" charset="0"/>
            </a:endParaRPr>
          </a:p>
          <a:p>
            <a:pPr marL="0" indent="0" fontAlgn="base">
              <a:buNone/>
            </a:pPr>
            <a:r>
              <a:rPr lang="en-US" sz="2000">
                <a:latin typeface="Consolas" panose="020B0609020204030204" charset="0"/>
                <a:sym typeface="+mn-ea"/>
              </a:rPr>
              <a:t>&gt;&gt;&gt; precision = 4</a:t>
            </a:r>
            <a:endParaRPr lang="en-US" sz="2000" strike="noStrike" noProof="1">
              <a:latin typeface="Consolas" panose="020B0609020204030204" charset="0"/>
            </a:endParaRPr>
          </a:p>
          <a:p>
            <a:pPr marL="0" indent="0" fontAlgn="base">
              <a:buNone/>
            </a:pPr>
            <a:r>
              <a:rPr lang="en-US" sz="2000">
                <a:latin typeface="Consolas" panose="020B0609020204030204" charset="0"/>
                <a:sym typeface="+mn-ea"/>
              </a:rPr>
              <a:t>&gt;&gt;&gt; value = 11/3</a:t>
            </a:r>
            <a:endParaRPr lang="en-US" sz="2000" strike="noStrike" noProof="1">
              <a:latin typeface="Consolas" panose="020B0609020204030204" charset="0"/>
            </a:endParaRPr>
          </a:p>
          <a:p>
            <a:pPr marL="0" indent="0" fontAlgn="base">
              <a:buNone/>
            </a:pPr>
            <a:r>
              <a:rPr lang="en-US" sz="2000">
                <a:latin typeface="Consolas" panose="020B0609020204030204" charset="0"/>
                <a:sym typeface="+mn-ea"/>
              </a:rPr>
              <a:t>&gt;&gt;&gt; f'result:{value:{width}.{precision}}'</a:t>
            </a:r>
            <a:endParaRPr lang="en-US" sz="2000" strike="noStrike" noProof="1">
              <a:latin typeface="Consolas" panose="020B0609020204030204" charset="0"/>
            </a:endParaRPr>
          </a:p>
          <a:p>
            <a:pPr marL="0" indent="0" fontAlgn="base">
              <a:buNone/>
            </a:pPr>
            <a:r>
              <a:rPr lang="en-US" sz="2000">
                <a:solidFill>
                  <a:srgbClr val="00B0F0"/>
                </a:solidFill>
                <a:latin typeface="Consolas" panose="020B0609020204030204" charset="0"/>
                <a:sym typeface="+mn-ea"/>
              </a:rPr>
              <a:t>'result:     3.667'</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7.4  </a:t>
            </a:r>
            <a:r>
              <a:rPr lang="zh-CN" altLang="en-US"/>
              <a:t>字符串常用操作</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Python字符串对象提供了大量</a:t>
            </a:r>
            <a:r>
              <a:rPr lang="zh-CN" altLang="en-US" sz="2400">
                <a:solidFill>
                  <a:srgbClr val="FF0000"/>
                </a:solidFill>
              </a:rPr>
              <a:t>方法</a:t>
            </a:r>
            <a:r>
              <a:rPr lang="zh-CN" altLang="en-US" sz="2400"/>
              <a:t>用于字符串的切分、连接、替换和排版等操作，另外还有大量</a:t>
            </a:r>
            <a:r>
              <a:rPr lang="zh-CN" altLang="en-US" sz="2400">
                <a:solidFill>
                  <a:srgbClr val="FF0000"/>
                </a:solidFill>
              </a:rPr>
              <a:t>内置函数</a:t>
            </a:r>
            <a:r>
              <a:rPr lang="zh-CN" altLang="en-US" sz="2400"/>
              <a:t>和</a:t>
            </a:r>
            <a:r>
              <a:rPr lang="zh-CN" altLang="en-US" sz="2400">
                <a:solidFill>
                  <a:srgbClr val="FF0000"/>
                </a:solidFill>
              </a:rPr>
              <a:t>运算符</a:t>
            </a:r>
            <a:r>
              <a:rPr lang="zh-CN" altLang="en-US" sz="2400"/>
              <a:t>也支持对字符串的操作。</a:t>
            </a:r>
            <a:endParaRPr lang="zh-CN" altLang="en-US" sz="2400"/>
          </a:p>
          <a:p>
            <a:pPr fontAlgn="auto">
              <a:lnSpc>
                <a:spcPct val="150000"/>
              </a:lnSpc>
            </a:pPr>
            <a:r>
              <a:rPr lang="zh-CN" altLang="en-US" sz="2400">
                <a:solidFill>
                  <a:srgbClr val="FF0000"/>
                </a:solidFill>
              </a:rPr>
              <a:t>字符串对象是不可变的</a:t>
            </a:r>
            <a:r>
              <a:rPr lang="zh-CN" altLang="en-US" sz="2400"/>
              <a:t>，所以字符串对象提供的涉及到字符串“修改”的方法都是</a:t>
            </a:r>
            <a:r>
              <a:rPr lang="zh-CN" altLang="en-US" sz="2400">
                <a:solidFill>
                  <a:srgbClr val="FF0000"/>
                </a:solidFill>
              </a:rPr>
              <a:t>返回修改后的新字符串</a:t>
            </a:r>
            <a:r>
              <a:rPr lang="zh-CN" altLang="en-US" sz="2400"/>
              <a:t>，并不对原始字符串做任何修改，无一例外。</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  find()、rfind()、index()、rindex()、count()</a:t>
            </a:r>
            <a:endParaRPr lang="zh-CN" altLang="en-US"/>
          </a:p>
        </p:txBody>
      </p:sp>
      <p:sp>
        <p:nvSpPr>
          <p:cNvPr id="3" name="内容占位符 2"/>
          <p:cNvSpPr>
            <a:spLocks noGrp="1"/>
          </p:cNvSpPr>
          <p:nvPr>
            <p:ph idx="1"/>
          </p:nvPr>
        </p:nvSpPr>
        <p:spPr/>
        <p:txBody>
          <a:bodyPr>
            <a:normAutofit/>
          </a:bodyPr>
          <a:p>
            <a:pPr marL="409575" indent="-409575" fontAlgn="base">
              <a:buFont typeface="Wingdings" panose="05000000000000000000" charset="0"/>
              <a:buChar char=""/>
            </a:pPr>
            <a:r>
              <a:rPr lang="en-US" altLang="zh-CN" sz="2400">
                <a:latin typeface="宋体" panose="02010600030101010101" pitchFamily="2" charset="-122"/>
                <a:sym typeface="+mn-ea"/>
              </a:rPr>
              <a:t>find()</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rfind()</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index()</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rindex()</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count()</a:t>
            </a:r>
            <a:endParaRPr lang="en-US" altLang="zh-CN" sz="24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2400">
                <a:latin typeface="宋体" panose="02010600030101010101" pitchFamily="2" charset="-122"/>
                <a:sym typeface="+mn-ea"/>
              </a:rPr>
              <a:t>find()</a:t>
            </a:r>
            <a:r>
              <a:rPr lang="zh-CN" altLang="en-US" sz="2400">
                <a:latin typeface="宋体" panose="02010600030101010101" pitchFamily="2" charset="-122"/>
                <a:sym typeface="+mn-ea"/>
              </a:rPr>
              <a:t>和</a:t>
            </a:r>
            <a:r>
              <a:rPr lang="en-US" altLang="zh-CN" sz="2400">
                <a:latin typeface="宋体" panose="02010600030101010101" pitchFamily="2" charset="-122"/>
                <a:sym typeface="+mn-ea"/>
              </a:rPr>
              <a:t>rfind</a:t>
            </a:r>
            <a:r>
              <a:rPr lang="zh-CN" altLang="en-US" sz="2400">
                <a:latin typeface="宋体" panose="02010600030101010101" pitchFamily="2" charset="-122"/>
                <a:sym typeface="+mn-ea"/>
              </a:rPr>
              <a:t>方法分别用来查找一个字符串在另一个字符串指定范围（默认是整个字符串）中</a:t>
            </a:r>
            <a:r>
              <a:rPr lang="zh-CN" altLang="en-US" sz="2400">
                <a:solidFill>
                  <a:srgbClr val="FF0000"/>
                </a:solidFill>
                <a:latin typeface="宋体" panose="02010600030101010101" pitchFamily="2" charset="-122"/>
                <a:sym typeface="+mn-ea"/>
              </a:rPr>
              <a:t>首次</a:t>
            </a:r>
            <a:r>
              <a:rPr lang="zh-CN" altLang="en-US" sz="2400">
                <a:latin typeface="宋体" panose="02010600030101010101" pitchFamily="2" charset="-122"/>
                <a:sym typeface="+mn-ea"/>
              </a:rPr>
              <a:t>和</a:t>
            </a:r>
            <a:r>
              <a:rPr lang="zh-CN" altLang="en-US" sz="2400">
                <a:solidFill>
                  <a:srgbClr val="FF0000"/>
                </a:solidFill>
                <a:latin typeface="宋体" panose="02010600030101010101" pitchFamily="2" charset="-122"/>
                <a:sym typeface="+mn-ea"/>
              </a:rPr>
              <a:t>最后一次</a:t>
            </a:r>
            <a:r>
              <a:rPr lang="zh-CN" altLang="en-US" sz="2400">
                <a:latin typeface="宋体" panose="02010600030101010101" pitchFamily="2" charset="-122"/>
                <a:sym typeface="+mn-ea"/>
              </a:rPr>
              <a:t>出现的位置，如果</a:t>
            </a:r>
            <a:r>
              <a:rPr lang="zh-CN" altLang="en-US" sz="2400">
                <a:solidFill>
                  <a:srgbClr val="FF0000"/>
                </a:solidFill>
                <a:latin typeface="宋体" panose="02010600030101010101" pitchFamily="2" charset="-122"/>
                <a:sym typeface="+mn-ea"/>
              </a:rPr>
              <a:t>不存在则返回</a:t>
            </a:r>
            <a:r>
              <a:rPr lang="en-US" altLang="zh-CN" sz="2400">
                <a:solidFill>
                  <a:srgbClr val="FF0000"/>
                </a:solidFill>
                <a:latin typeface="宋体" panose="02010600030101010101" pitchFamily="2" charset="-122"/>
                <a:sym typeface="+mn-ea"/>
              </a:rPr>
              <a:t>-1</a:t>
            </a:r>
            <a:r>
              <a:rPr lang="zh-CN" altLang="en-US" sz="2400">
                <a:latin typeface="宋体" panose="02010600030101010101" pitchFamily="2" charset="-122"/>
                <a:sym typeface="+mn-ea"/>
              </a:rPr>
              <a:t>；</a:t>
            </a:r>
            <a:endParaRPr lang="zh-CN" altLang="en-US" sz="24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2400">
                <a:latin typeface="宋体" panose="02010600030101010101" pitchFamily="2" charset="-122"/>
                <a:sym typeface="+mn-ea"/>
              </a:rPr>
              <a:t>index()</a:t>
            </a:r>
            <a:r>
              <a:rPr lang="zh-CN" altLang="en-US" sz="2400">
                <a:latin typeface="宋体" panose="02010600030101010101" pitchFamily="2" charset="-122"/>
                <a:sym typeface="+mn-ea"/>
              </a:rPr>
              <a:t>和</a:t>
            </a:r>
            <a:r>
              <a:rPr lang="en-US" altLang="zh-CN" sz="2400">
                <a:latin typeface="宋体" panose="02010600030101010101" pitchFamily="2" charset="-122"/>
                <a:sym typeface="+mn-ea"/>
              </a:rPr>
              <a:t>rindex()</a:t>
            </a:r>
            <a:r>
              <a:rPr lang="zh-CN" altLang="en-US" sz="2400">
                <a:latin typeface="宋体" panose="02010600030101010101" pitchFamily="2" charset="-122"/>
                <a:sym typeface="+mn-ea"/>
              </a:rPr>
              <a:t>方法用来返回一个字符串在另一个字符串指定范围中</a:t>
            </a:r>
            <a:r>
              <a:rPr lang="zh-CN" altLang="en-US" sz="2400">
                <a:solidFill>
                  <a:srgbClr val="FF0000"/>
                </a:solidFill>
                <a:latin typeface="宋体" panose="02010600030101010101" pitchFamily="2" charset="-122"/>
                <a:sym typeface="+mn-ea"/>
              </a:rPr>
              <a:t>首次</a:t>
            </a:r>
            <a:r>
              <a:rPr lang="zh-CN" altLang="en-US" sz="2400">
                <a:latin typeface="宋体" panose="02010600030101010101" pitchFamily="2" charset="-122"/>
                <a:sym typeface="+mn-ea"/>
              </a:rPr>
              <a:t>和</a:t>
            </a:r>
            <a:r>
              <a:rPr lang="zh-CN" altLang="en-US" sz="2400">
                <a:solidFill>
                  <a:srgbClr val="FF0000"/>
                </a:solidFill>
                <a:latin typeface="宋体" panose="02010600030101010101" pitchFamily="2" charset="-122"/>
                <a:sym typeface="+mn-ea"/>
              </a:rPr>
              <a:t>最后一次</a:t>
            </a:r>
            <a:r>
              <a:rPr lang="zh-CN" altLang="en-US" sz="2400">
                <a:latin typeface="宋体" panose="02010600030101010101" pitchFamily="2" charset="-122"/>
                <a:sym typeface="+mn-ea"/>
              </a:rPr>
              <a:t>出现的位置，如果</a:t>
            </a:r>
            <a:r>
              <a:rPr lang="zh-CN" altLang="en-US" sz="2400">
                <a:solidFill>
                  <a:srgbClr val="FF0000"/>
                </a:solidFill>
                <a:latin typeface="宋体" panose="02010600030101010101" pitchFamily="2" charset="-122"/>
                <a:sym typeface="+mn-ea"/>
              </a:rPr>
              <a:t>不存在则抛出异常</a:t>
            </a:r>
            <a:r>
              <a:rPr lang="zh-CN" altLang="en-US" sz="2400">
                <a:latin typeface="宋体" panose="02010600030101010101" pitchFamily="2" charset="-122"/>
                <a:sym typeface="+mn-ea"/>
              </a:rPr>
              <a:t>；</a:t>
            </a:r>
            <a:endParaRPr lang="zh-CN" altLang="en-US" sz="24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2400">
                <a:latin typeface="宋体" panose="02010600030101010101" pitchFamily="2" charset="-122"/>
                <a:sym typeface="+mn-ea"/>
              </a:rPr>
              <a:t>count()</a:t>
            </a:r>
            <a:r>
              <a:rPr lang="zh-CN" altLang="en-US" sz="2400">
                <a:latin typeface="宋体" panose="02010600030101010101" pitchFamily="2" charset="-122"/>
                <a:sym typeface="+mn-ea"/>
              </a:rPr>
              <a:t>方法用来返回一个字符串在当前字符串中出现的</a:t>
            </a:r>
            <a:r>
              <a:rPr lang="zh-CN" altLang="en-US" sz="2400">
                <a:solidFill>
                  <a:srgbClr val="FF0000"/>
                </a:solidFill>
                <a:latin typeface="宋体" panose="02010600030101010101" pitchFamily="2" charset="-122"/>
                <a:sym typeface="+mn-ea"/>
              </a:rPr>
              <a:t>次数</a:t>
            </a:r>
            <a:r>
              <a:rPr lang="zh-CN" altLang="en-US" sz="2400">
                <a:latin typeface="宋体" panose="02010600030101010101" pitchFamily="2" charset="-122"/>
                <a:sym typeface="+mn-ea"/>
              </a:rPr>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  find()、rfind()、index()、rindex()、count()</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7890" name="文本占位符 31746"/>
          <p:cNvSpPr>
            <a:spLocks noGrp="1"/>
          </p:cNvSpPr>
          <p:nvPr>
            <p:ph idx="1"/>
          </p:nvPr>
        </p:nvSpPr>
        <p:spPr>
          <a:xfrm>
            <a:off x="855980" y="1373505"/>
            <a:ext cx="5005070" cy="4526280"/>
          </a:xfrm>
          <a:ln w="22225">
            <a:solidFill>
              <a:schemeClr val="accent1"/>
            </a:solidFill>
            <a:miter/>
          </a:ln>
        </p:spPr>
        <p:txBody>
          <a:bodyPr anchor="t"/>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s="apple,peach,banana,peach,pear"</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s.find("peach")</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6</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s.find("peach",7)</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19</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s.find("peach",7,20)</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-1</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s.rfind('p')</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25</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s.index('p')</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1</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s.index('pe')</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6</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endParaRPr lang="en-US" altLang="zh-CN" sz="1800">
              <a:latin typeface="Consolas" panose="020B0609020204030204" charset="0"/>
            </a:endParaRPr>
          </a:p>
        </p:txBody>
      </p:sp>
      <p:sp>
        <p:nvSpPr>
          <p:cNvPr id="37891" name="文本框 1"/>
          <p:cNvSpPr txBox="1"/>
          <p:nvPr/>
        </p:nvSpPr>
        <p:spPr>
          <a:xfrm>
            <a:off x="6025515" y="1373505"/>
            <a:ext cx="4339590" cy="4523105"/>
          </a:xfrm>
          <a:prstGeom prst="rect">
            <a:avLst/>
          </a:prstGeom>
          <a:noFill/>
          <a:ln w="22225" cap="flat" cmpd="sng">
            <a:solidFill>
              <a:schemeClr val="accent1"/>
            </a:solidFill>
            <a:prstDash val="solid"/>
            <a:round/>
            <a:headEnd type="none" w="med" len="med"/>
            <a:tailEnd type="none" w="med" len="med"/>
          </a:ln>
        </p:spPr>
        <p:txBody>
          <a:bodyPr wrap="square" anchor="t">
            <a:spAutoFit/>
          </a:bodyPr>
          <a:p>
            <a:pPr marL="1905"/>
            <a:r>
              <a:rPr lang="en-US" altLang="zh-CN">
                <a:latin typeface="Consolas" panose="020B0609020204030204" charset="0"/>
                <a:ea typeface="宋体" panose="02010600030101010101" pitchFamily="2" charset="-122"/>
                <a:sym typeface="宋体" panose="02010600030101010101" pitchFamily="2" charset="-122"/>
              </a:rPr>
              <a:t>&gt;&gt;&gt; s.index('pear')</a:t>
            </a:r>
            <a:endParaRPr lang="en-US" altLang="zh-CN">
              <a:latin typeface="Consolas" panose="020B0609020204030204" charset="0"/>
              <a:ea typeface="宋体" panose="02010600030101010101" pitchFamily="2" charset="-122"/>
            </a:endParaRPr>
          </a:p>
          <a:p>
            <a:pPr marL="1905"/>
            <a:r>
              <a:rPr lang="en-US" altLang="zh-CN">
                <a:solidFill>
                  <a:srgbClr val="00B0F0"/>
                </a:solidFill>
                <a:latin typeface="Consolas" panose="020B0609020204030204" charset="0"/>
                <a:ea typeface="宋体" panose="02010600030101010101" pitchFamily="2" charset="-122"/>
                <a:sym typeface="宋体" panose="02010600030101010101" pitchFamily="2" charset="-122"/>
              </a:rPr>
              <a:t>25</a:t>
            </a:r>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a:p>
            <a:pPr marL="1905"/>
            <a:r>
              <a:rPr lang="en-US" altLang="zh-CN">
                <a:latin typeface="Consolas" panose="020B0609020204030204" charset="0"/>
                <a:ea typeface="宋体" panose="02010600030101010101" pitchFamily="2" charset="-122"/>
                <a:sym typeface="宋体" panose="02010600030101010101" pitchFamily="2" charset="-122"/>
              </a:rPr>
              <a:t>&gt;&gt;&gt; s.index('ppp')</a:t>
            </a:r>
            <a:endParaRPr lang="en-US" altLang="zh-CN">
              <a:latin typeface="Consolas" panose="020B0609020204030204" charset="0"/>
              <a:ea typeface="宋体" panose="02010600030101010101" pitchFamily="2" charset="-122"/>
            </a:endParaRPr>
          </a:p>
          <a:p>
            <a:pPr marL="1905"/>
            <a:r>
              <a:rPr lang="en-US" altLang="zh-CN">
                <a:solidFill>
                  <a:srgbClr val="FF0000"/>
                </a:solidFill>
                <a:latin typeface="Consolas" panose="020B0609020204030204" charset="0"/>
                <a:ea typeface="宋体" panose="02010600030101010101" pitchFamily="2" charset="-122"/>
                <a:sym typeface="宋体" panose="02010600030101010101" pitchFamily="2" charset="-122"/>
              </a:rPr>
              <a:t>Traceback (most recent call last):</a:t>
            </a:r>
            <a:endParaRPr lang="en-US" altLang="zh-CN">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a:solidFill>
                  <a:srgbClr val="FF0000"/>
                </a:solidFill>
                <a:latin typeface="Consolas" panose="020B0609020204030204" charset="0"/>
                <a:ea typeface="宋体" panose="02010600030101010101" pitchFamily="2" charset="-122"/>
                <a:sym typeface="宋体" panose="02010600030101010101" pitchFamily="2" charset="-122"/>
              </a:rPr>
              <a:t>  File "&lt;pyshell#11&gt;", line 1, in &lt;module&gt;</a:t>
            </a:r>
            <a:endParaRPr lang="en-US" altLang="zh-CN">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a:solidFill>
                  <a:srgbClr val="FF0000"/>
                </a:solidFill>
                <a:latin typeface="Consolas" panose="020B0609020204030204" charset="0"/>
                <a:ea typeface="宋体" panose="02010600030101010101" pitchFamily="2" charset="-122"/>
                <a:sym typeface="宋体" panose="02010600030101010101" pitchFamily="2" charset="-122"/>
              </a:rPr>
              <a:t>    s.index('ppp')</a:t>
            </a:r>
            <a:endParaRPr lang="en-US" altLang="zh-CN">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a:solidFill>
                  <a:srgbClr val="FF0000"/>
                </a:solidFill>
                <a:latin typeface="Consolas" panose="020B0609020204030204" charset="0"/>
                <a:ea typeface="宋体" panose="02010600030101010101" pitchFamily="2" charset="-122"/>
                <a:sym typeface="宋体" panose="02010600030101010101" pitchFamily="2" charset="-122"/>
              </a:rPr>
              <a:t>ValueError: substring not found</a:t>
            </a:r>
            <a:endParaRPr lang="en-US" altLang="zh-CN">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a:latin typeface="Consolas" panose="020B0609020204030204" charset="0"/>
                <a:ea typeface="宋体" panose="02010600030101010101" pitchFamily="2" charset="-122"/>
                <a:sym typeface="宋体" panose="02010600030101010101" pitchFamily="2" charset="-122"/>
              </a:rPr>
              <a:t>&gt;&gt;&gt; s.count('p')</a:t>
            </a:r>
            <a:endParaRPr lang="en-US" altLang="zh-CN">
              <a:latin typeface="Consolas" panose="020B0609020204030204" charset="0"/>
              <a:ea typeface="宋体" panose="02010600030101010101" pitchFamily="2" charset="-122"/>
            </a:endParaRPr>
          </a:p>
          <a:p>
            <a:pPr marL="1905"/>
            <a:r>
              <a:rPr lang="en-US" altLang="zh-CN">
                <a:solidFill>
                  <a:srgbClr val="00B0F0"/>
                </a:solidFill>
                <a:latin typeface="Consolas" panose="020B0609020204030204" charset="0"/>
                <a:ea typeface="宋体" panose="02010600030101010101" pitchFamily="2" charset="-122"/>
                <a:sym typeface="宋体" panose="02010600030101010101" pitchFamily="2" charset="-122"/>
              </a:rPr>
              <a:t>5</a:t>
            </a:r>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a:p>
            <a:pPr marL="1905"/>
            <a:r>
              <a:rPr lang="en-US" altLang="zh-CN">
                <a:latin typeface="Consolas" panose="020B0609020204030204" charset="0"/>
                <a:ea typeface="宋体" panose="02010600030101010101" pitchFamily="2" charset="-122"/>
                <a:sym typeface="宋体" panose="02010600030101010101" pitchFamily="2" charset="-122"/>
              </a:rPr>
              <a:t>&gt;&gt;&gt; s.count('pp')</a:t>
            </a:r>
            <a:endParaRPr lang="en-US" altLang="zh-CN">
              <a:latin typeface="Consolas" panose="020B0609020204030204" charset="0"/>
              <a:ea typeface="宋体" panose="02010600030101010101" pitchFamily="2" charset="-122"/>
            </a:endParaRPr>
          </a:p>
          <a:p>
            <a:pPr marL="1905"/>
            <a:r>
              <a:rPr lang="en-US" altLang="zh-CN">
                <a:solidFill>
                  <a:srgbClr val="00B0F0"/>
                </a:solidFill>
                <a:latin typeface="Consolas" panose="020B0609020204030204" charset="0"/>
                <a:ea typeface="宋体" panose="02010600030101010101" pitchFamily="2" charset="-122"/>
                <a:sym typeface="宋体" panose="02010600030101010101" pitchFamily="2" charset="-122"/>
              </a:rPr>
              <a:t>1</a:t>
            </a:r>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a:p>
            <a:pPr marL="1905"/>
            <a:r>
              <a:rPr lang="en-US" altLang="zh-CN">
                <a:latin typeface="Consolas" panose="020B0609020204030204" charset="0"/>
                <a:ea typeface="宋体" panose="02010600030101010101" pitchFamily="2" charset="-122"/>
                <a:sym typeface="宋体" panose="02010600030101010101" pitchFamily="2" charset="-122"/>
              </a:rPr>
              <a:t>&gt;&gt;&gt; s.count('ppp')</a:t>
            </a:r>
            <a:endParaRPr lang="en-US" altLang="zh-CN">
              <a:latin typeface="Consolas" panose="020B0609020204030204" charset="0"/>
              <a:ea typeface="宋体" panose="02010600030101010101" pitchFamily="2" charset="-122"/>
            </a:endParaRPr>
          </a:p>
          <a:p>
            <a:pPr marL="1905"/>
            <a:r>
              <a:rPr lang="en-US" altLang="zh-CN">
                <a:solidFill>
                  <a:srgbClr val="00B0F0"/>
                </a:solidFill>
                <a:latin typeface="Consolas" panose="020B0609020204030204" charset="0"/>
                <a:ea typeface="宋体" panose="02010600030101010101" pitchFamily="2" charset="-122"/>
                <a:sym typeface="宋体" panose="02010600030101010101" pitchFamily="2" charset="-122"/>
              </a:rPr>
              <a:t>0</a:t>
            </a:r>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a:p>
            <a:pPr marL="1905"/>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a:p>
            <a:pPr marL="1905"/>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7.4.2  split()、rsplit()、partition()、rpartition()</a:t>
            </a:r>
            <a:endParaRPr lang="zh-CN" altLang="en-US"/>
          </a:p>
        </p:txBody>
      </p:sp>
      <p:sp>
        <p:nvSpPr>
          <p:cNvPr id="3" name="内容占位符 2"/>
          <p:cNvSpPr>
            <a:spLocks noGrp="1"/>
          </p:cNvSpPr>
          <p:nvPr>
            <p:ph idx="1"/>
          </p:nvPr>
        </p:nvSpPr>
        <p:spPr/>
        <p:txBody>
          <a:bodyPr>
            <a:normAutofit/>
          </a:bodyPr>
          <a:p>
            <a:pPr marL="353695" indent="-353695">
              <a:buFont typeface="Wingdings" panose="05000000000000000000" charset="0"/>
              <a:buChar char=""/>
            </a:pPr>
            <a:r>
              <a:rPr lang="en-US" altLang="zh-CN" sz="2400">
                <a:latin typeface="宋体" panose="02010600030101010101" pitchFamily="2" charset="-122"/>
                <a:sym typeface="+mn-ea"/>
              </a:rPr>
              <a:t>split()</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rsplit()</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partition()</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rpartition()</a:t>
            </a:r>
            <a:endParaRPr lang="en-US" altLang="zh-CN" sz="2400">
              <a:latin typeface="宋体" panose="02010600030101010101" pitchFamily="2" charset="-122"/>
            </a:endParaRPr>
          </a:p>
          <a:p>
            <a:pPr marL="353695" indent="-353695">
              <a:lnSpc>
                <a:spcPct val="150000"/>
              </a:lnSpc>
              <a:spcBef>
                <a:spcPts val="1200"/>
              </a:spcBef>
              <a:spcAft>
                <a:spcPts val="1200"/>
              </a:spcAft>
              <a:buFont typeface="Wingdings" panose="05000000000000000000" charset="0"/>
              <a:buChar char="ü"/>
            </a:pPr>
            <a:r>
              <a:rPr lang="en-US" altLang="zh-CN" sz="2400">
                <a:latin typeface="宋体" panose="02010600030101010101" pitchFamily="2" charset="-122"/>
                <a:sym typeface="+mn-ea"/>
              </a:rPr>
              <a:t>split()</a:t>
            </a:r>
            <a:r>
              <a:rPr lang="zh-CN" altLang="en-US" sz="2400">
                <a:latin typeface="宋体" panose="02010600030101010101" pitchFamily="2" charset="-122"/>
                <a:sym typeface="+mn-ea"/>
              </a:rPr>
              <a:t>和</a:t>
            </a:r>
            <a:r>
              <a:rPr lang="en-US" altLang="zh-CN" sz="2400">
                <a:latin typeface="宋体" panose="02010600030101010101" pitchFamily="2" charset="-122"/>
                <a:sym typeface="+mn-ea"/>
              </a:rPr>
              <a:t>rsplit()</a:t>
            </a:r>
            <a:r>
              <a:rPr lang="zh-CN" altLang="en-US" sz="2400">
                <a:latin typeface="宋体" panose="02010600030101010101" pitchFamily="2" charset="-122"/>
                <a:sym typeface="+mn-ea"/>
              </a:rPr>
              <a:t>方法分别用来</a:t>
            </a:r>
            <a:r>
              <a:rPr lang="zh-CN" altLang="en-US" sz="2400">
                <a:solidFill>
                  <a:srgbClr val="FF0000"/>
                </a:solidFill>
                <a:latin typeface="宋体" panose="02010600030101010101" pitchFamily="2" charset="-122"/>
                <a:sym typeface="+mn-ea"/>
              </a:rPr>
              <a:t>以指定字符为分隔符</a:t>
            </a:r>
            <a:r>
              <a:rPr lang="zh-CN" altLang="en-US" sz="2400">
                <a:latin typeface="宋体" panose="02010600030101010101" pitchFamily="2" charset="-122"/>
                <a:sym typeface="+mn-ea"/>
              </a:rPr>
              <a:t>，把当前字符串</a:t>
            </a:r>
            <a:r>
              <a:rPr lang="zh-CN" altLang="en-US" sz="2400">
                <a:solidFill>
                  <a:srgbClr val="FF0000"/>
                </a:solidFill>
                <a:latin typeface="宋体" panose="02010600030101010101" pitchFamily="2" charset="-122"/>
                <a:sym typeface="+mn-ea"/>
              </a:rPr>
              <a:t>从左往右</a:t>
            </a:r>
            <a:r>
              <a:rPr lang="zh-CN" altLang="en-US" sz="2400">
                <a:latin typeface="宋体" panose="02010600030101010101" pitchFamily="2" charset="-122"/>
                <a:sym typeface="+mn-ea"/>
              </a:rPr>
              <a:t>或</a:t>
            </a:r>
            <a:r>
              <a:rPr lang="zh-CN" altLang="en-US" sz="2400">
                <a:solidFill>
                  <a:srgbClr val="FF0000"/>
                </a:solidFill>
                <a:latin typeface="宋体" panose="02010600030101010101" pitchFamily="2" charset="-122"/>
                <a:sym typeface="+mn-ea"/>
              </a:rPr>
              <a:t>从右往左</a:t>
            </a:r>
            <a:r>
              <a:rPr lang="zh-CN" altLang="en-US" sz="2400">
                <a:latin typeface="宋体" panose="02010600030101010101" pitchFamily="2" charset="-122"/>
                <a:sym typeface="+mn-ea"/>
              </a:rPr>
              <a:t>分隔成</a:t>
            </a:r>
            <a:r>
              <a:rPr lang="zh-CN" altLang="en-US" sz="2400">
                <a:solidFill>
                  <a:srgbClr val="FF0000"/>
                </a:solidFill>
                <a:latin typeface="宋体" panose="02010600030101010101" pitchFamily="2" charset="-122"/>
                <a:sym typeface="+mn-ea"/>
              </a:rPr>
              <a:t>多个</a:t>
            </a:r>
            <a:r>
              <a:rPr lang="zh-CN" altLang="en-US" sz="2400">
                <a:latin typeface="宋体" panose="02010600030101010101" pitchFamily="2" charset="-122"/>
                <a:sym typeface="+mn-ea"/>
              </a:rPr>
              <a:t>字符串，并返回包含分隔结果的列表；</a:t>
            </a:r>
            <a:endParaRPr lang="zh-CN" altLang="en-US" sz="2400">
              <a:latin typeface="宋体" panose="02010600030101010101" pitchFamily="2" charset="-122"/>
            </a:endParaRPr>
          </a:p>
          <a:p>
            <a:pPr marL="353695" indent="-353695">
              <a:lnSpc>
                <a:spcPct val="150000"/>
              </a:lnSpc>
              <a:spcBef>
                <a:spcPts val="1200"/>
              </a:spcBef>
              <a:spcAft>
                <a:spcPts val="1200"/>
              </a:spcAft>
              <a:buFont typeface="Wingdings" panose="05000000000000000000" charset="0"/>
              <a:buChar char="ü"/>
            </a:pPr>
            <a:r>
              <a:rPr lang="en-US" altLang="zh-CN" sz="2400">
                <a:latin typeface="宋体" panose="02010600030101010101" pitchFamily="2" charset="-122"/>
                <a:sym typeface="+mn-ea"/>
              </a:rPr>
              <a:t>partition()</a:t>
            </a:r>
            <a:r>
              <a:rPr lang="zh-CN" altLang="en-US" sz="2400">
                <a:latin typeface="宋体" panose="02010600030101010101" pitchFamily="2" charset="-122"/>
                <a:sym typeface="+mn-ea"/>
              </a:rPr>
              <a:t>和</a:t>
            </a:r>
            <a:r>
              <a:rPr lang="en-US" altLang="zh-CN" sz="2400">
                <a:latin typeface="宋体" panose="02010600030101010101" pitchFamily="2" charset="-122"/>
                <a:sym typeface="+mn-ea"/>
              </a:rPr>
              <a:t>rpartition()</a:t>
            </a:r>
            <a:r>
              <a:rPr lang="zh-CN" altLang="en-US" sz="2400">
                <a:latin typeface="宋体" panose="02010600030101010101" pitchFamily="2" charset="-122"/>
                <a:sym typeface="+mn-ea"/>
              </a:rPr>
              <a:t>用来</a:t>
            </a:r>
            <a:r>
              <a:rPr lang="zh-CN" altLang="en-US" sz="2400">
                <a:solidFill>
                  <a:srgbClr val="FF0000"/>
                </a:solidFill>
                <a:latin typeface="宋体" panose="02010600030101010101" pitchFamily="2" charset="-122"/>
                <a:sym typeface="+mn-ea"/>
              </a:rPr>
              <a:t>以指定字符串为分隔符</a:t>
            </a:r>
            <a:r>
              <a:rPr lang="zh-CN" altLang="en-US" sz="2400">
                <a:latin typeface="宋体" panose="02010600030101010101" pitchFamily="2" charset="-122"/>
                <a:sym typeface="+mn-ea"/>
              </a:rPr>
              <a:t>将原字符串分隔为</a:t>
            </a:r>
            <a:r>
              <a:rPr lang="en-US" altLang="zh-CN" sz="2400">
                <a:solidFill>
                  <a:srgbClr val="FF0000"/>
                </a:solidFill>
                <a:latin typeface="宋体" panose="02010600030101010101" pitchFamily="2" charset="-122"/>
                <a:sym typeface="+mn-ea"/>
              </a:rPr>
              <a:t>3</a:t>
            </a:r>
            <a:r>
              <a:rPr lang="zh-CN" altLang="en-US" sz="2400">
                <a:solidFill>
                  <a:srgbClr val="FF0000"/>
                </a:solidFill>
                <a:latin typeface="宋体" panose="02010600030101010101" pitchFamily="2" charset="-122"/>
                <a:sym typeface="+mn-ea"/>
              </a:rPr>
              <a:t>部分</a:t>
            </a:r>
            <a:r>
              <a:rPr lang="zh-CN" altLang="en-US" sz="2400">
                <a:latin typeface="宋体" panose="02010600030101010101" pitchFamily="2" charset="-122"/>
                <a:sym typeface="+mn-ea"/>
              </a:rPr>
              <a:t>，即分隔符前的字符串、分隔符字符串、分隔符后的字符串，如果指定的分隔符不在原字符串中，则返回原字符串和两个空字符串。</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7.4.2  split()、rsplit()、partition()、rpartition()</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9938" name="文本占位符 33794"/>
          <p:cNvSpPr>
            <a:spLocks noGrp="1"/>
          </p:cNvSpPr>
          <p:nvPr>
            <p:ph idx="1"/>
          </p:nvPr>
        </p:nvSpPr>
        <p:spPr/>
        <p:txBody>
          <a:bodyPr anchor="t">
            <a:normAutofit lnSpcReduction="10000"/>
          </a:bodyPr>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s = "apple,peach,banana,pear"</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s.split(",")</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solidFill>
                  <a:srgbClr val="00B0F0"/>
                </a:solidFill>
                <a:latin typeface="Consolas" panose="020B0609020204030204" charset="0"/>
              </a:rPr>
              <a:t>["apple", "peach", "banana", "pear"]</a:t>
            </a:r>
            <a:endParaRPr lang="en-US" altLang="zh-CN" sz="1800">
              <a:solidFill>
                <a:srgbClr val="00B0F0"/>
              </a:solidFill>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s.partition(',')</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solidFill>
                  <a:srgbClr val="00B0F0"/>
                </a:solidFill>
                <a:latin typeface="Consolas" panose="020B0609020204030204" charset="0"/>
              </a:rPr>
              <a:t>('apple', ',', 'peach,banana,pear')</a:t>
            </a:r>
            <a:endParaRPr lang="en-US" altLang="zh-CN" sz="1800">
              <a:solidFill>
                <a:srgbClr val="00B0F0"/>
              </a:solidFill>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s.rpartition(',')</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solidFill>
                  <a:srgbClr val="00B0F0"/>
                </a:solidFill>
                <a:latin typeface="Consolas" panose="020B0609020204030204" charset="0"/>
              </a:rPr>
              <a:t>('apple,peach,banana', ',', 'pear')</a:t>
            </a:r>
            <a:endParaRPr lang="en-US" altLang="zh-CN" sz="1800">
              <a:solidFill>
                <a:srgbClr val="00B0F0"/>
              </a:solidFill>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s.rpartition('banana')</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solidFill>
                  <a:srgbClr val="00B0F0"/>
                </a:solidFill>
                <a:latin typeface="Consolas" panose="020B0609020204030204" charset="0"/>
              </a:rPr>
              <a:t>('apple,peach,', 'banana', ',pear')</a:t>
            </a:r>
            <a:endParaRPr lang="en-US" altLang="zh-CN" sz="1800">
              <a:solidFill>
                <a:srgbClr val="00B0F0"/>
              </a:solidFill>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s = "2017-10-31"</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t = s.split("-")</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print(t)</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solidFill>
                  <a:srgbClr val="00B0F0"/>
                </a:solidFill>
                <a:latin typeface="Consolas" panose="020B0609020204030204" charset="0"/>
              </a:rPr>
              <a:t>['2017', '10', '31']</a:t>
            </a:r>
            <a:endParaRPr lang="en-US" altLang="zh-CN" sz="1800">
              <a:solidFill>
                <a:srgbClr val="00B0F0"/>
              </a:solidFill>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print(list(map(int, t)))</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solidFill>
                  <a:srgbClr val="00B0F0"/>
                </a:solidFill>
                <a:latin typeface="Consolas" panose="020B0609020204030204" charset="0"/>
              </a:rPr>
              <a:t>[2017, 10, 31]</a:t>
            </a:r>
            <a:endParaRPr lang="en-US" altLang="zh-CN" sz="1800">
              <a:solidFill>
                <a:srgbClr val="00B0F0"/>
              </a:solidFill>
              <a:latin typeface="Consolas" panose="020B0609020204030204" charset="0"/>
            </a:endParaRPr>
          </a:p>
        </p:txBody>
      </p:sp>
      <p:sp>
        <p:nvSpPr>
          <p:cNvPr id="5" name="线形标注 2 4"/>
          <p:cNvSpPr/>
          <p:nvPr/>
        </p:nvSpPr>
        <p:spPr>
          <a:xfrm>
            <a:off x="5644515" y="1321118"/>
            <a:ext cx="1393825" cy="439738"/>
          </a:xfrm>
          <a:prstGeom prst="borderCallout2">
            <a:avLst>
              <a:gd name="adj1" fmla="val 59740"/>
              <a:gd name="adj2" fmla="val 592"/>
              <a:gd name="adj3" fmla="val 56709"/>
              <a:gd name="adj4" fmla="val -16674"/>
              <a:gd name="adj5" fmla="val 241847"/>
              <a:gd name="adj6" fmla="val -173120"/>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rPr>
              <a:t>分隔符</a:t>
            </a:r>
            <a:endParaRPr lang="zh-CN" altLang="en-US" strike="noStrike" noProof="1">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7.4.2  split()、rsplit()、partition()、rpartition()</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7890" name="文本占位符 35842"/>
          <p:cNvSpPr>
            <a:spLocks noGrp="1"/>
          </p:cNvSpPr>
          <p:nvPr>
            <p:ph idx="1"/>
          </p:nvPr>
        </p:nvSpPr>
        <p:spPr>
          <a:xfrm>
            <a:off x="838200" y="1321435"/>
            <a:ext cx="10515600" cy="4861560"/>
          </a:xfrm>
        </p:spPr>
        <p:txBody>
          <a:bodyPr anchor="t">
            <a:normAutofit lnSpcReduction="20000"/>
          </a:bodyPr>
          <a:p>
            <a:pPr defTabSz="914400" fontAlgn="base">
              <a:lnSpc>
                <a:spcPct val="80000"/>
              </a:lnSpc>
              <a:buSzPct val="70000"/>
              <a:buFont typeface="Wingdings" panose="05000000000000000000" charset="0"/>
              <a:buChar char=""/>
            </a:pPr>
            <a:r>
              <a:rPr lang="en-US" altLang="zh-CN" sz="2400" strike="noStrike" kern="1200" baseline="0" noProof="1">
                <a:latin typeface="宋体" panose="02010600030101010101" pitchFamily="2" charset="-122"/>
                <a:ea typeface="+mn-ea"/>
                <a:cs typeface="+mn-cs"/>
              </a:rPr>
              <a:t>split()</a:t>
            </a:r>
            <a:r>
              <a:rPr lang="zh-CN" altLang="en-US" sz="2400" strike="noStrike" kern="1200" baseline="0" noProof="1">
                <a:latin typeface="宋体" panose="02010600030101010101" pitchFamily="2" charset="-122"/>
                <a:ea typeface="+mn-ea"/>
                <a:cs typeface="+mn-cs"/>
              </a:rPr>
              <a:t>和</a:t>
            </a:r>
            <a:r>
              <a:rPr lang="en-US" altLang="zh-CN" sz="2400" strike="noStrike" kern="1200" baseline="0" noProof="1">
                <a:latin typeface="宋体" panose="02010600030101010101" pitchFamily="2" charset="-122"/>
                <a:ea typeface="+mn-ea"/>
                <a:cs typeface="+mn-cs"/>
              </a:rPr>
              <a:t>rsplit()</a:t>
            </a:r>
            <a:r>
              <a:rPr lang="zh-CN" altLang="en-US" sz="2400" strike="noStrike" kern="1200" baseline="0" noProof="1">
                <a:latin typeface="宋体" panose="02010600030101010101" pitchFamily="2" charset="-122"/>
                <a:ea typeface="+mn-ea"/>
                <a:cs typeface="+mn-cs"/>
              </a:rPr>
              <a:t>方法还允许指定最大分割次数。</a:t>
            </a:r>
            <a:endParaRPr lang="zh-CN" altLang="en-US" sz="2400" strike="noStrike" kern="1200" baseline="0" noProof="1">
              <a:latin typeface="宋体" panose="02010600030101010101" pitchFamily="2" charset="-122"/>
              <a:ea typeface="+mn-ea"/>
              <a:cs typeface="+mn-cs"/>
            </a:endParaRPr>
          </a:p>
          <a:p>
            <a:pPr marL="1905" indent="-344805" defTabSz="914400" fontAlgn="base">
              <a:lnSpc>
                <a:spcPct val="80000"/>
              </a:lnSpc>
              <a:buSzPct val="70000"/>
              <a:buFont typeface="Wingdings" panose="05000000000000000000" pitchFamily="2" charset="2"/>
              <a:buNone/>
            </a:pPr>
            <a:endParaRPr lang="en-US" altLang="zh-CN" sz="18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 = '\n\nhello\t\t world \n\n\n My name is Dong   '</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s.split(None, 1)</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\n\n\n My name is Dong   ']</a:t>
            </a:r>
            <a:endParaRPr lang="en-US" altLang="zh-CN" sz="20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s.rsplit(None, 2)</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['\n\nhello\t\t world \n\n\n My name', 'is', 'Dong']</a:t>
            </a:r>
            <a:endParaRPr lang="en-US" altLang="zh-CN" sz="20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s.split(maxsplit=6)</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endParaRPr lang="en-US" altLang="zh-CN" sz="20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s.split(maxsplit=100)     #</a:t>
            </a:r>
            <a:r>
              <a:rPr lang="zh-CN" altLang="en-US" sz="2000" strike="noStrike" kern="1200" baseline="0" noProof="1">
                <a:latin typeface="Consolas" panose="020B0609020204030204" charset="0"/>
                <a:ea typeface="+mn-ea"/>
                <a:cs typeface="+mn-cs"/>
              </a:rPr>
              <a:t>最大分隔次数大于可分隔次数时无效</a:t>
            </a:r>
            <a:endParaRPr lang="zh-CN" altLang="en-US"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endParaRPr lang="en-US" altLang="zh-CN" sz="2000" strike="noStrike" kern="1200" baseline="0" noProof="1">
              <a:solidFill>
                <a:srgbClr val="00B0F0"/>
              </a:solidFill>
              <a:latin typeface="Consolas" panose="020B0609020204030204" charset="0"/>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7.4.2  split()、rsplit()、partition()、rpartition()</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6866" name="文本占位符 34818"/>
          <p:cNvSpPr>
            <a:spLocks noGrp="1"/>
          </p:cNvSpPr>
          <p:nvPr>
            <p:ph idx="1"/>
          </p:nvPr>
        </p:nvSpPr>
        <p:spPr>
          <a:xfrm>
            <a:off x="763905" y="1120140"/>
            <a:ext cx="10714355" cy="5122545"/>
          </a:xfrm>
        </p:spPr>
        <p:txBody>
          <a:bodyPr anchor="t">
            <a:normAutofit lnSpcReduction="10000"/>
          </a:bodyPr>
          <a:p>
            <a:pPr defTabSz="914400" fontAlgn="base">
              <a:lnSpc>
                <a:spcPct val="150000"/>
              </a:lnSpc>
              <a:spcBef>
                <a:spcPts val="0"/>
              </a:spcBef>
              <a:buSzPct val="70000"/>
              <a:buFont typeface="Wingdings" panose="05000000000000000000" charset="0"/>
              <a:buChar char=""/>
            </a:pPr>
            <a:r>
              <a:rPr lang="zh-CN" altLang="en-US" sz="2400" strike="noStrike" kern="1200" baseline="0" noProof="1">
                <a:latin typeface="宋体" panose="02010600030101010101" pitchFamily="2" charset="-122"/>
                <a:ea typeface="+mn-ea"/>
                <a:cs typeface="+mn-cs"/>
              </a:rPr>
              <a:t>对于</a:t>
            </a:r>
            <a:r>
              <a:rPr lang="en-US" altLang="zh-CN" sz="2400" strike="noStrike" kern="1200" baseline="0" noProof="1">
                <a:latin typeface="宋体" panose="02010600030101010101" pitchFamily="2" charset="-122"/>
                <a:ea typeface="+mn-ea"/>
                <a:cs typeface="+mn-cs"/>
              </a:rPr>
              <a:t>split()</a:t>
            </a:r>
            <a:r>
              <a:rPr lang="zh-CN" altLang="en-US" sz="2400" strike="noStrike" kern="1200" baseline="0" noProof="1">
                <a:latin typeface="宋体" panose="02010600030101010101" pitchFamily="2" charset="-122"/>
                <a:ea typeface="+mn-ea"/>
                <a:cs typeface="+mn-cs"/>
              </a:rPr>
              <a:t>和</a:t>
            </a:r>
            <a:r>
              <a:rPr lang="en-US" altLang="zh-CN" sz="2400" strike="noStrike" kern="1200" baseline="0" noProof="1">
                <a:latin typeface="宋体" panose="02010600030101010101" pitchFamily="2" charset="-122"/>
                <a:ea typeface="+mn-ea"/>
                <a:cs typeface="+mn-cs"/>
              </a:rPr>
              <a:t>rsplit()</a:t>
            </a:r>
            <a:r>
              <a:rPr lang="zh-CN" altLang="en-US" sz="2400" strike="noStrike" kern="1200" baseline="0" noProof="1">
                <a:latin typeface="宋体" panose="02010600030101010101" pitchFamily="2" charset="-122"/>
                <a:ea typeface="+mn-ea"/>
                <a:cs typeface="+mn-cs"/>
              </a:rPr>
              <a:t>方法，如果</a:t>
            </a:r>
            <a:r>
              <a:rPr lang="zh-CN" altLang="en-US" sz="2400" strike="noStrike" kern="1200" baseline="0" noProof="1">
                <a:solidFill>
                  <a:srgbClr val="FF0000"/>
                </a:solidFill>
                <a:latin typeface="宋体" panose="02010600030101010101" pitchFamily="2" charset="-122"/>
                <a:ea typeface="+mn-ea"/>
                <a:cs typeface="+mn-cs"/>
              </a:rPr>
              <a:t>不指定分隔符</a:t>
            </a:r>
            <a:r>
              <a:rPr lang="zh-CN" altLang="en-US" sz="2400" strike="noStrike" kern="1200" baseline="0" noProof="1">
                <a:latin typeface="宋体" panose="02010600030101010101" pitchFamily="2" charset="-122"/>
                <a:ea typeface="+mn-ea"/>
                <a:cs typeface="+mn-cs"/>
              </a:rPr>
              <a:t>，则字符串中的任何空白符号（空格、换行符、制表符等）都将被认为是分隔符，</a:t>
            </a:r>
            <a:r>
              <a:rPr lang="zh-CN" altLang="en-US" sz="2400" strike="noStrike" noProof="1">
                <a:sym typeface="+mn-ea"/>
              </a:rPr>
              <a:t>把</a:t>
            </a:r>
            <a:r>
              <a:rPr lang="zh-CN" altLang="en-US" sz="2400" strike="noStrike" noProof="1">
                <a:solidFill>
                  <a:srgbClr val="FF0000"/>
                </a:solidFill>
                <a:sym typeface="+mn-ea"/>
              </a:rPr>
              <a:t>连续多个空白字符看作一个分隔符</a:t>
            </a:r>
            <a:r>
              <a:rPr lang="zh-CN" altLang="en-US" sz="2400" strike="noStrike" kern="1200" baseline="0" noProof="1">
                <a:latin typeface="宋体" panose="02010600030101010101" pitchFamily="2" charset="-122"/>
                <a:ea typeface="+mn-ea"/>
                <a:cs typeface="+mn-cs"/>
              </a:rPr>
              <a:t>。</a:t>
            </a:r>
            <a:endParaRPr lang="zh-CN" altLang="en-US" sz="2400" strike="noStrike" kern="1200" baseline="0" noProof="1">
              <a:latin typeface="宋体" panose="02010600030101010101" pitchFamily="2" charset="-122"/>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 = 'hello world \n\n My name is Dong   '</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endParaRPr lang="en-US" altLang="zh-CN" sz="20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 = '\n\nhello world \n\n\n My name is Dong   '</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endParaRPr lang="en-US" altLang="zh-CN" sz="20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 = '\n\nhello\t\t world \n\n\n My name\t is Dong   '</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endParaRPr lang="en-US" altLang="zh-CN" sz="2000" strike="noStrike" kern="1200" baseline="0" noProof="1">
              <a:solidFill>
                <a:srgbClr val="00B0F0"/>
              </a:solidFill>
              <a:latin typeface="Consolas" panose="020B0609020204030204" charset="0"/>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7.4.2  split()、rsplit()、partition()、rpartition()</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内容占位符 4"/>
          <p:cNvSpPr>
            <a:spLocks noGrp="1"/>
          </p:cNvSpPr>
          <p:nvPr>
            <p:ph idx="1"/>
          </p:nvPr>
        </p:nvSpPr>
        <p:spPr>
          <a:xfrm>
            <a:off x="763905" y="1080135"/>
            <a:ext cx="10380345" cy="4526280"/>
          </a:xfrm>
        </p:spPr>
        <p:txBody>
          <a:bodyPr/>
          <a:p>
            <a:pPr fontAlgn="base">
              <a:lnSpc>
                <a:spcPct val="150000"/>
              </a:lnSpc>
              <a:spcBef>
                <a:spcPts val="0"/>
              </a:spcBef>
              <a:buFont typeface="Wingdings" panose="05000000000000000000" charset="0"/>
              <a:buChar char=""/>
            </a:pPr>
            <a:r>
              <a:rPr lang="zh-CN" altLang="en-US" sz="2400" strike="noStrike" noProof="1">
                <a:solidFill>
                  <a:srgbClr val="FF0000"/>
                </a:solidFill>
              </a:rPr>
              <a:t>然而</a:t>
            </a:r>
            <a:r>
              <a:rPr lang="zh-CN" altLang="en-US" sz="2400" strike="noStrike" noProof="1"/>
              <a:t>，明确传递参数指定split()使用的分隔符时，情况是不一样的。</a:t>
            </a:r>
            <a:endParaRPr lang="zh-CN" altLang="en-US" sz="2400" strike="noStrike" noProof="1"/>
          </a:p>
          <a:p>
            <a:pPr marL="0" indent="0" fontAlgn="base">
              <a:buNone/>
            </a:pPr>
            <a:endParaRPr lang="zh-CN" altLang="en-US" sz="2000" strike="noStrike" noProof="1"/>
          </a:p>
          <a:p>
            <a:pPr marL="0" indent="0" fontAlgn="base">
              <a:buNone/>
            </a:pPr>
            <a:r>
              <a:rPr lang="zh-CN" altLang="en-US" sz="2000" strike="noStrike" noProof="1">
                <a:latin typeface="Consolas" panose="020B0609020204030204" charset="0"/>
              </a:rPr>
              <a:t>&gt;&gt;&gt; 'a,,,bb,,ccc'.split(',')       #每个逗号都被作为独立的分隔符</a:t>
            </a:r>
            <a:endParaRPr lang="zh-CN" altLang="en-US" sz="2000" strike="noStrike" noProof="1">
              <a:latin typeface="Consolas" panose="020B0609020204030204" charset="0"/>
            </a:endParaRPr>
          </a:p>
          <a:p>
            <a:pPr marL="0" indent="0" fontAlgn="base">
              <a:buNone/>
            </a:pPr>
            <a:r>
              <a:rPr lang="zh-CN" altLang="en-US" sz="2000" strike="noStrike" noProof="1">
                <a:solidFill>
                  <a:srgbClr val="00B0F0"/>
                </a:solidFill>
                <a:latin typeface="Consolas" panose="020B0609020204030204" charset="0"/>
              </a:rPr>
              <a:t>['a', '', '', 'bb', '', 'ccc']</a:t>
            </a:r>
            <a:endParaRPr lang="zh-CN" altLang="en-US" sz="2000" strike="noStrike" noProof="1">
              <a:solidFill>
                <a:srgbClr val="00B0F0"/>
              </a:solidFill>
              <a:latin typeface="Consolas" panose="020B0609020204030204" charset="0"/>
            </a:endParaRPr>
          </a:p>
          <a:p>
            <a:pPr marL="0" indent="0" fontAlgn="base">
              <a:buNone/>
            </a:pPr>
            <a:r>
              <a:rPr lang="zh-CN" altLang="en-US" sz="2000" strike="noStrike" noProof="1">
                <a:latin typeface="Consolas" panose="020B0609020204030204" charset="0"/>
              </a:rPr>
              <a:t>&gt;&gt;&gt; 'a\t\t\tbb\t\tccc'.split('\t') #每个制表符都被作为独立的分隔符</a:t>
            </a:r>
            <a:endParaRPr lang="zh-CN" altLang="en-US" sz="2000" strike="noStrike" noProof="1">
              <a:latin typeface="Consolas" panose="020B0609020204030204" charset="0"/>
            </a:endParaRPr>
          </a:p>
          <a:p>
            <a:pPr marL="0" indent="0" fontAlgn="base">
              <a:buNone/>
            </a:pPr>
            <a:r>
              <a:rPr lang="zh-CN" altLang="en-US" sz="2000" strike="noStrike" noProof="1">
                <a:solidFill>
                  <a:srgbClr val="00B0F0"/>
                </a:solidFill>
                <a:latin typeface="Consolas" panose="020B0609020204030204" charset="0"/>
              </a:rPr>
              <a:t>['a', '', '', 'bb', '', 'ccc']</a:t>
            </a:r>
            <a:endParaRPr lang="zh-CN" altLang="en-US" sz="2000" strike="noStrike" noProof="1">
              <a:solidFill>
                <a:srgbClr val="00B0F0"/>
              </a:solidFill>
              <a:latin typeface="Consolas" panose="020B0609020204030204" charset="0"/>
            </a:endParaRPr>
          </a:p>
          <a:p>
            <a:pPr marL="0" indent="0" fontAlgn="base">
              <a:buNone/>
            </a:pPr>
            <a:r>
              <a:rPr lang="zh-CN" altLang="en-US" sz="2000" strike="noStrike" noProof="1">
                <a:latin typeface="Consolas" panose="020B0609020204030204" charset="0"/>
              </a:rPr>
              <a:t>&gt;&gt;&gt; 'a\t\t\tbb\t\tccc'.split()     #连续多个制表符被作为一个分隔符</a:t>
            </a:r>
            <a:endParaRPr lang="zh-CN" altLang="en-US" sz="2000" strike="noStrike" noProof="1">
              <a:latin typeface="Consolas" panose="020B0609020204030204" charset="0"/>
            </a:endParaRPr>
          </a:p>
          <a:p>
            <a:pPr marL="0" indent="0" fontAlgn="base">
              <a:buNone/>
            </a:pPr>
            <a:r>
              <a:rPr lang="zh-CN" altLang="en-US" sz="2000" strike="noStrike" noProof="1">
                <a:solidFill>
                  <a:srgbClr val="00B0F0"/>
                </a:solidFill>
                <a:latin typeface="Consolas" panose="020B0609020204030204" charset="0"/>
              </a:rPr>
              <a:t>['a', 'bb', 'ccc']</a:t>
            </a:r>
            <a:endParaRPr lang="zh-CN" altLang="en-US" sz="2000" strike="noStrike" noProof="1">
              <a:solidFill>
                <a:srgbClr val="00B0F0"/>
              </a:solidFill>
              <a:latin typeface="Consolas" panose="020B060902020403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7.4.3  join()</a:t>
            </a:r>
            <a:endParaRPr lang="zh-CN" altLang="en-US"/>
          </a:p>
        </p:txBody>
      </p:sp>
      <p:sp>
        <p:nvSpPr>
          <p:cNvPr id="44034" name="文本占位符 36866"/>
          <p:cNvSpPr>
            <a:spLocks noGrp="1"/>
          </p:cNvSpPr>
          <p:nvPr>
            <p:ph idx="1"/>
          </p:nvPr>
        </p:nvSpPr>
        <p:spPr/>
        <p:txBody>
          <a:bodyPr anchor="t"/>
          <a:p>
            <a:pPr defTabSz="914400">
              <a:buSzPct val="70000"/>
              <a:buFont typeface="Wingdings" panose="05000000000000000000" charset="0"/>
              <a:buChar char=""/>
            </a:pPr>
            <a:r>
              <a:rPr lang="zh-CN" altLang="en-US" sz="2400" dirty="0">
                <a:latin typeface="宋体" panose="02010600030101010101" pitchFamily="2" charset="-122"/>
              </a:rPr>
              <a:t>字符串连接join()</a:t>
            </a:r>
            <a:endParaRPr lang="zh-CN" altLang="en-US" sz="2400" dirty="0">
              <a:latin typeface="宋体" panose="02010600030101010101" pitchFamily="2" charset="-122"/>
            </a:endParaRPr>
          </a:p>
          <a:p>
            <a:pPr defTabSz="914400">
              <a:buSzPct val="70000"/>
              <a:buFont typeface="Wingdings" panose="05000000000000000000" pitchFamily="2" charset="2"/>
              <a:buNone/>
            </a:pPr>
            <a:endParaRPr lang="zh-CN" altLang="en-US" sz="1800" dirty="0">
              <a:latin typeface="Consolas" panose="020B0609020204030204" charset="0"/>
            </a:endParaRPr>
          </a:p>
          <a:p>
            <a:pPr defTabSz="914400">
              <a:buSzPct val="70000"/>
              <a:buFont typeface="Wingdings" panose="05000000000000000000" pitchFamily="2" charset="2"/>
              <a:buNone/>
            </a:pPr>
            <a:endParaRPr lang="zh-CN" altLang="en-US" sz="1800" dirty="0">
              <a:latin typeface="Consolas" panose="020B0609020204030204" charset="0"/>
            </a:endParaRPr>
          </a:p>
          <a:p>
            <a:pPr defTabSz="914400">
              <a:buSzPct val="70000"/>
              <a:buFont typeface="Wingdings" panose="05000000000000000000" pitchFamily="2" charset="2"/>
              <a:buNone/>
            </a:pPr>
            <a:r>
              <a:rPr lang="zh-CN" altLang="en-US" sz="2000" dirty="0">
                <a:latin typeface="Consolas" panose="020B0609020204030204" charset="0"/>
              </a:rPr>
              <a:t>&gt;&gt;&gt; li = ["apple", "peach", "banana", "pear"]</a:t>
            </a:r>
            <a:endParaRPr lang="zh-CN" altLang="en-US" sz="2000" dirty="0">
              <a:latin typeface="Consolas" panose="020B0609020204030204" charset="0"/>
            </a:endParaRPr>
          </a:p>
          <a:p>
            <a:pPr defTabSz="914400">
              <a:buSzPct val="70000"/>
              <a:buFont typeface="Wingdings" panose="05000000000000000000" pitchFamily="2" charset="2"/>
              <a:buNone/>
            </a:pPr>
            <a:r>
              <a:rPr lang="zh-CN" altLang="en-US" sz="2000" dirty="0">
                <a:latin typeface="Consolas" panose="020B0609020204030204" charset="0"/>
              </a:rPr>
              <a:t>&gt;&gt;&gt; ','.join(li)</a:t>
            </a:r>
            <a:endParaRPr lang="zh-CN" altLang="en-US" sz="2000" dirty="0">
              <a:latin typeface="Consolas" panose="020B0609020204030204" charset="0"/>
            </a:endParaRPr>
          </a:p>
          <a:p>
            <a:pPr defTabSz="914400">
              <a:buSzPct val="70000"/>
              <a:buFont typeface="Wingdings" panose="05000000000000000000" pitchFamily="2" charset="2"/>
              <a:buNone/>
            </a:pPr>
            <a:r>
              <a:rPr lang="zh-CN" altLang="en-US" sz="2000" dirty="0">
                <a:solidFill>
                  <a:srgbClr val="00B0F0"/>
                </a:solidFill>
                <a:latin typeface="Consolas" panose="020B0609020204030204" charset="0"/>
              </a:rPr>
              <a:t>'apple,peach,banana,pear'</a:t>
            </a:r>
            <a:endParaRPr lang="zh-CN" altLang="en-US" sz="2000" dirty="0">
              <a:solidFill>
                <a:srgbClr val="00B0F0"/>
              </a:solidFill>
              <a:latin typeface="Consolas" panose="020B0609020204030204" charset="0"/>
            </a:endParaRPr>
          </a:p>
          <a:p>
            <a:pPr defTabSz="914400">
              <a:buSzPct val="70000"/>
              <a:buFont typeface="Wingdings" panose="05000000000000000000" pitchFamily="2" charset="2"/>
              <a:buNone/>
            </a:pPr>
            <a:r>
              <a:rPr lang="zh-CN" altLang="en-US" sz="2000" dirty="0">
                <a:latin typeface="Consolas" panose="020B0609020204030204" charset="0"/>
              </a:rPr>
              <a:t>&gt;&gt;&gt; '.'.join(li)</a:t>
            </a:r>
            <a:endParaRPr lang="zh-CN" altLang="en-US" sz="2000" dirty="0">
              <a:latin typeface="Consolas" panose="020B0609020204030204" charset="0"/>
            </a:endParaRPr>
          </a:p>
          <a:p>
            <a:pPr defTabSz="914400">
              <a:buSzPct val="70000"/>
              <a:buFont typeface="Wingdings" panose="05000000000000000000" pitchFamily="2" charset="2"/>
              <a:buNone/>
            </a:pPr>
            <a:r>
              <a:rPr lang="zh-CN" altLang="en-US" sz="2000" dirty="0">
                <a:solidFill>
                  <a:srgbClr val="00B0F0"/>
                </a:solidFill>
                <a:latin typeface="Consolas" panose="020B0609020204030204" charset="0"/>
              </a:rPr>
              <a:t>'apple.peach.banana.pear'</a:t>
            </a:r>
            <a:endParaRPr lang="zh-CN" altLang="en-US" sz="2000" dirty="0">
              <a:solidFill>
                <a:srgbClr val="00B0F0"/>
              </a:solidFill>
              <a:latin typeface="Consolas" panose="020B0609020204030204" charset="0"/>
            </a:endParaRPr>
          </a:p>
          <a:p>
            <a:pPr defTabSz="914400">
              <a:buSzPct val="70000"/>
              <a:buFont typeface="Wingdings" panose="05000000000000000000" pitchFamily="2" charset="2"/>
              <a:buNone/>
            </a:pPr>
            <a:r>
              <a:rPr lang="zh-CN" altLang="en-US" sz="2000" dirty="0">
                <a:latin typeface="Consolas" panose="020B0609020204030204" charset="0"/>
              </a:rPr>
              <a:t>&gt;&gt;&gt; '::'.join(li)</a:t>
            </a:r>
            <a:endParaRPr lang="zh-CN" altLang="en-US" sz="2000" dirty="0">
              <a:latin typeface="Consolas" panose="020B0609020204030204" charset="0"/>
            </a:endParaRPr>
          </a:p>
          <a:p>
            <a:pPr defTabSz="914400">
              <a:buSzPct val="70000"/>
              <a:buFont typeface="Wingdings" panose="05000000000000000000" pitchFamily="2" charset="2"/>
              <a:buNone/>
            </a:pPr>
            <a:r>
              <a:rPr lang="zh-CN" altLang="en-US" sz="2000" dirty="0">
                <a:solidFill>
                  <a:srgbClr val="00B0F0"/>
                </a:solidFill>
                <a:latin typeface="Consolas" panose="020B0609020204030204" charset="0"/>
              </a:rPr>
              <a:t>'apple::peach::banana::pear'</a:t>
            </a:r>
            <a:endParaRPr lang="zh-CN" altLang="en-US" sz="2000" dirty="0">
              <a:solidFill>
                <a:srgbClr val="00B0F0"/>
              </a:solidFill>
              <a:latin typeface="Consolas" panose="020B0609020204030204" charset="0"/>
            </a:endParaRPr>
          </a:p>
        </p:txBody>
      </p:sp>
      <p:sp>
        <p:nvSpPr>
          <p:cNvPr id="5" name="线形标注 1 4"/>
          <p:cNvSpPr/>
          <p:nvPr/>
        </p:nvSpPr>
        <p:spPr>
          <a:xfrm>
            <a:off x="2758123" y="2082483"/>
            <a:ext cx="1138238" cy="457200"/>
          </a:xfrm>
          <a:prstGeom prst="borderCallout1">
            <a:avLst>
              <a:gd name="adj1" fmla="val 36893"/>
              <a:gd name="adj2" fmla="val -947"/>
              <a:gd name="adj3" fmla="val 206518"/>
              <a:gd name="adj4" fmla="val -96822"/>
            </a:avLst>
          </a:prstGeom>
          <a:ln>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rPr>
              <a:t>连接符</a:t>
            </a:r>
            <a:endParaRPr lang="zh-CN" altLang="en-US" strike="noStrike" noProof="1">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a:t>
            </a:r>
            <a:r>
              <a:rPr lang="en-US" altLang="zh-CN">
                <a:sym typeface="+mn-ea"/>
              </a:rPr>
              <a:t>7</a:t>
            </a:r>
            <a:r>
              <a:rPr lang="zh-CN" altLang="en-US">
                <a:sym typeface="+mn-ea"/>
              </a:rPr>
              <a:t>章  字符串</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除了支持序列通用方法（包括双向索引、比较大小、计算长度、元素访问、切片、成员测试等操作）以外，字符串类型还支持一些特有的操作方法，例如字符串格式化、查找、替换、排版等等。</a:t>
            </a:r>
            <a:endParaRPr lang="zh-CN" altLang="en-US" sz="2400"/>
          </a:p>
          <a:p>
            <a:pPr fontAlgn="auto">
              <a:lnSpc>
                <a:spcPct val="150000"/>
              </a:lnSpc>
            </a:pPr>
            <a:r>
              <a:rPr lang="zh-CN" altLang="en-US" sz="2400"/>
              <a:t>字符串属于</a:t>
            </a:r>
            <a:r>
              <a:rPr lang="zh-CN" altLang="en-US" sz="2400">
                <a:solidFill>
                  <a:srgbClr val="FF0000"/>
                </a:solidFill>
              </a:rPr>
              <a:t>不可变</a:t>
            </a:r>
            <a:r>
              <a:rPr lang="zh-CN" altLang="en-US" sz="2400"/>
              <a:t>序列，</a:t>
            </a:r>
            <a:r>
              <a:rPr lang="zh-CN" altLang="en-US" sz="2400">
                <a:solidFill>
                  <a:srgbClr val="FF0000"/>
                </a:solidFill>
              </a:rPr>
              <a:t>不能</a:t>
            </a:r>
            <a:r>
              <a:rPr lang="zh-CN" altLang="en-US" sz="2400"/>
              <a:t>直接对字符串对象进行元素增加、修改与删除等操作，切片操作也只能访问其中的元素而无法使用切片来修改字符串中的字符。</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7.4.3  join()</a:t>
            </a:r>
            <a:endParaRPr lang="zh-CN" altLang="en-US"/>
          </a:p>
        </p:txBody>
      </p:sp>
      <p:sp>
        <p:nvSpPr>
          <p:cNvPr id="3" name="内容占位符 2"/>
          <p:cNvSpPr>
            <a:spLocks noGrp="1"/>
          </p:cNvSpPr>
          <p:nvPr>
            <p:ph idx="1"/>
          </p:nvPr>
        </p:nvSpPr>
        <p:spPr>
          <a:xfrm>
            <a:off x="838200" y="1321435"/>
            <a:ext cx="10806430" cy="5187950"/>
          </a:xfrm>
        </p:spPr>
        <p:txBody>
          <a:bodyPr>
            <a:normAutofit/>
          </a:bodyPr>
          <a:p>
            <a:pPr fontAlgn="auto">
              <a:lnSpc>
                <a:spcPct val="100000"/>
              </a:lnSpc>
              <a:spcBef>
                <a:spcPts val="0"/>
              </a:spcBef>
            </a:pPr>
            <a:r>
              <a:rPr lang="zh-CN" altLang="en-US" sz="2400" b="1"/>
              <a:t>问题解决：</a:t>
            </a:r>
            <a:r>
              <a:rPr lang="zh-CN" altLang="en-US" sz="2400"/>
              <a:t>使用split()和join()方法删除字符串中多余的空白字符，连续多个空白字符只保留一个。</a:t>
            </a:r>
            <a:endParaRPr lang="zh-CN" altLang="en-US" sz="2400"/>
          </a:p>
          <a:p>
            <a:pPr marL="0" indent="0" fontAlgn="auto">
              <a:lnSpc>
                <a:spcPct val="100000"/>
              </a:lnSpc>
              <a:spcBef>
                <a:spcPts val="0"/>
              </a:spcBef>
              <a:buNone/>
            </a:pPr>
            <a:r>
              <a:rPr lang="zh-CN" altLang="en-US" sz="2000">
                <a:latin typeface="Consolas" panose="020B0609020204030204" charset="0"/>
              </a:rPr>
              <a:t>&gt;&gt;&gt; x = 'aaa      bb      c d e   fff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 '.join(x.split())             #使用空格作为连接符</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'aaa bb c d e fff'</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def equavilent(s1, s2):         #判断两个字符串在Python意义上是否等价</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s1 == s2:</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True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elif ' '.join(s1.split()) == ' '.join(s2.split()):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True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elif ''.join(s1.split()) == ''.join(s2.split()):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True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else: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False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equavilent('pip list', 'pip    list')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True</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7.4.4  lower()、upper()、capitalize()、title()、swapcase()</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48130" name="文本占位符 37890"/>
          <p:cNvSpPr>
            <a:spLocks noGrp="1"/>
          </p:cNvSpPr>
          <p:nvPr>
            <p:ph idx="1"/>
          </p:nvPr>
        </p:nvSpPr>
        <p:spPr>
          <a:xfrm>
            <a:off x="737235" y="1280160"/>
            <a:ext cx="9789160" cy="4526280"/>
          </a:xfrm>
        </p:spPr>
        <p:txBody>
          <a:bodyPr anchor="t">
            <a:normAutofit lnSpcReduction="10000"/>
          </a:bodyPr>
          <a:p>
            <a:pPr defTabSz="914400">
              <a:lnSpc>
                <a:spcPct val="80000"/>
              </a:lnSpc>
              <a:buSzPct val="70000"/>
              <a:buFont typeface="Wingdings" panose="05000000000000000000" charset="0"/>
              <a:buChar char=""/>
            </a:pPr>
            <a:r>
              <a:rPr lang="zh-CN" altLang="en-US" sz="2400" dirty="0">
                <a:latin typeface="宋体" panose="02010600030101010101" pitchFamily="2" charset="-122"/>
              </a:rPr>
              <a:t>lower()、upper()、capitalize()、title()、swapcase()</a:t>
            </a:r>
            <a:endParaRPr lang="zh-CN" altLang="en-US" sz="2400" dirty="0">
              <a:latin typeface="宋体" panose="02010600030101010101" pitchFamily="2" charset="-122"/>
            </a:endParaRPr>
          </a:p>
          <a:p>
            <a:pPr defTabSz="914400">
              <a:lnSpc>
                <a:spcPct val="80000"/>
              </a:lnSpc>
              <a:buSzPct val="70000"/>
              <a:buFont typeface="Wingdings" panose="05000000000000000000" pitchFamily="2" charset="2"/>
              <a:buNone/>
            </a:pPr>
            <a:endParaRPr lang="zh-CN" altLang="en-US" sz="2000" dirty="0">
              <a:latin typeface="宋体" panose="02010600030101010101" pitchFamily="2" charset="-122"/>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 = "What is Your Name?"</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s.lower()                   #返回小写字符串</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endParaRPr lang="zh-CN" altLang="en-US"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s.upper()                   #返回大写字符串</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endParaRPr lang="zh-CN" altLang="en-US"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s.capitalize()              #字符串首字符大写</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endParaRPr lang="zh-CN" altLang="en-US"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s.title()                   #每个单词的首字母大写</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endParaRPr lang="zh-CN" altLang="en-US"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s.swapcase()                #大小写互换</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endParaRPr lang="zh-CN" altLang="en-US" sz="2000" dirty="0">
              <a:solidFill>
                <a:srgbClr val="00B0F0"/>
              </a:solidFill>
              <a:latin typeface="Consolas" panose="020B060902020403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7.4.5  replace()、maketrans()、translate()</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49154" name="文本占位符 38914"/>
          <p:cNvSpPr>
            <a:spLocks noGrp="1"/>
          </p:cNvSpPr>
          <p:nvPr>
            <p:ph idx="1"/>
          </p:nvPr>
        </p:nvSpPr>
        <p:spPr>
          <a:xfrm>
            <a:off x="750570" y="1266825"/>
            <a:ext cx="10381615" cy="4526280"/>
          </a:xfrm>
        </p:spPr>
        <p:txBody>
          <a:bodyPr anchor="t"/>
          <a:p>
            <a:pPr defTabSz="914400">
              <a:buSzPct val="70000"/>
              <a:buFont typeface="Wingdings" panose="05000000000000000000" charset="0"/>
              <a:buChar char=""/>
            </a:pPr>
            <a:r>
              <a:rPr lang="zh-CN" altLang="en-US" sz="2400" dirty="0">
                <a:latin typeface="宋体" panose="02010600030101010101" pitchFamily="2" charset="-122"/>
              </a:rPr>
              <a:t>查找替换replace()，类似于</a:t>
            </a:r>
            <a:r>
              <a:rPr lang="en-US" altLang="zh-CN" sz="2400" dirty="0">
                <a:latin typeface="宋体" panose="02010600030101010101" pitchFamily="2" charset="-122"/>
              </a:rPr>
              <a:t>Word</a:t>
            </a:r>
            <a:r>
              <a:rPr lang="zh-CN" altLang="en-US" sz="2400" dirty="0">
                <a:latin typeface="宋体" panose="02010600030101010101" pitchFamily="2" charset="-122"/>
              </a:rPr>
              <a:t>中的</a:t>
            </a:r>
            <a:r>
              <a:rPr lang="en-US" altLang="zh-CN" sz="2400" dirty="0">
                <a:latin typeface="宋体" panose="02010600030101010101" pitchFamily="2" charset="-122"/>
              </a:rPr>
              <a:t>“</a:t>
            </a:r>
            <a:r>
              <a:rPr lang="zh-CN" altLang="en-US" sz="2400" dirty="0">
                <a:latin typeface="宋体" panose="02010600030101010101" pitchFamily="2" charset="-122"/>
              </a:rPr>
              <a:t>全部替换</a:t>
            </a:r>
            <a:r>
              <a:rPr lang="en-US" altLang="zh-CN" sz="2400" dirty="0">
                <a:latin typeface="宋体" panose="02010600030101010101" pitchFamily="2" charset="-122"/>
              </a:rPr>
              <a:t>”</a:t>
            </a:r>
            <a:r>
              <a:rPr lang="zh-CN" altLang="en-US" sz="2400" dirty="0">
                <a:latin typeface="宋体" panose="02010600030101010101" pitchFamily="2" charset="-122"/>
              </a:rPr>
              <a:t>功能。</a:t>
            </a:r>
            <a:endParaRPr lang="zh-CN" altLang="en-US" sz="2400" dirty="0">
              <a:latin typeface="宋体" panose="02010600030101010101" pitchFamily="2" charset="-122"/>
            </a:endParaRPr>
          </a:p>
          <a:p>
            <a:pPr defTabSz="914400">
              <a:buSzPct val="70000"/>
              <a:buFont typeface="Wingdings" panose="05000000000000000000" pitchFamily="2" charset="2"/>
              <a:buNone/>
            </a:pPr>
            <a:endParaRPr lang="zh-CN" altLang="en-US" sz="2000" dirty="0">
              <a:latin typeface="宋体" panose="02010600030101010101" pitchFamily="2" charset="-122"/>
            </a:endParaRPr>
          </a:p>
          <a:p>
            <a:pPr defTabSz="914400">
              <a:buSzPct val="70000"/>
              <a:buFont typeface="Wingdings" panose="05000000000000000000" pitchFamily="2" charset="2"/>
              <a:buNone/>
            </a:pPr>
            <a:r>
              <a:rPr lang="zh-CN" altLang="en-US" sz="2000" dirty="0">
                <a:latin typeface="Consolas" panose="020B0609020204030204" charset="0"/>
              </a:rPr>
              <a:t>&gt;&gt;&gt; s = "中国，中国"</a:t>
            </a:r>
            <a:endParaRPr lang="zh-CN" altLang="en-US" sz="2000" dirty="0">
              <a:latin typeface="Consolas" panose="020B0609020204030204" charset="0"/>
            </a:endParaRPr>
          </a:p>
          <a:p>
            <a:pPr defTabSz="914400">
              <a:buSzPct val="70000"/>
              <a:buFont typeface="Wingdings" panose="05000000000000000000" pitchFamily="2" charset="2"/>
              <a:buNone/>
            </a:pPr>
            <a:r>
              <a:rPr lang="zh-CN" altLang="en-US" sz="2000" dirty="0">
                <a:latin typeface="Consolas" panose="020B0609020204030204" charset="0"/>
              </a:rPr>
              <a:t>&gt;&gt;&gt; </a:t>
            </a:r>
            <a:r>
              <a:rPr lang="en-US" altLang="zh-CN" sz="2000" dirty="0">
                <a:latin typeface="Consolas" panose="020B0609020204030204" charset="0"/>
              </a:rPr>
              <a:t>print(</a:t>
            </a:r>
            <a:r>
              <a:rPr lang="zh-CN" altLang="en-US" sz="2000" dirty="0">
                <a:latin typeface="Consolas" panose="020B0609020204030204" charset="0"/>
              </a:rPr>
              <a:t>s</a:t>
            </a:r>
            <a:r>
              <a:rPr lang="en-US" altLang="zh-CN" sz="2000" dirty="0">
                <a:latin typeface="Consolas" panose="020B0609020204030204" charset="0"/>
              </a:rPr>
              <a:t>)</a:t>
            </a:r>
            <a:endParaRPr lang="en-US" altLang="zh-CN" sz="2000" dirty="0">
              <a:latin typeface="Consolas" panose="020B0609020204030204" charset="0"/>
            </a:endParaRPr>
          </a:p>
          <a:p>
            <a:pPr defTabSz="914400">
              <a:buSzPct val="70000"/>
              <a:buFont typeface="Wingdings" panose="05000000000000000000" pitchFamily="2" charset="2"/>
              <a:buNone/>
            </a:pPr>
            <a:r>
              <a:rPr lang="zh-CN" altLang="en-US" sz="2000" dirty="0">
                <a:solidFill>
                  <a:srgbClr val="00B0F0"/>
                </a:solidFill>
                <a:latin typeface="Consolas" panose="020B0609020204030204" charset="0"/>
              </a:rPr>
              <a:t>中国，中国</a:t>
            </a:r>
            <a:endParaRPr lang="zh-CN" altLang="en-US" sz="2000" dirty="0">
              <a:solidFill>
                <a:srgbClr val="00B0F0"/>
              </a:solidFill>
              <a:latin typeface="Consolas" panose="020B0609020204030204" charset="0"/>
            </a:endParaRPr>
          </a:p>
          <a:p>
            <a:pPr defTabSz="914400">
              <a:buSzPct val="70000"/>
              <a:buFont typeface="Wingdings" panose="05000000000000000000" pitchFamily="2" charset="2"/>
              <a:buNone/>
            </a:pPr>
            <a:r>
              <a:rPr lang="zh-CN" altLang="en-US" sz="2000" dirty="0">
                <a:latin typeface="Consolas" panose="020B0609020204030204" charset="0"/>
              </a:rPr>
              <a:t>&gt;&gt;&gt; s2 = s.replace("中国", "中华人民共和国")  </a:t>
            </a:r>
            <a:r>
              <a:rPr lang="en-US" altLang="zh-CN" sz="2000" dirty="0">
                <a:latin typeface="Consolas" panose="020B0609020204030204" charset="0"/>
              </a:rPr>
              <a:t>#</a:t>
            </a:r>
            <a:r>
              <a:rPr lang="zh-CN" altLang="en-US" sz="2000" dirty="0">
                <a:latin typeface="Consolas" panose="020B0609020204030204" charset="0"/>
              </a:rPr>
              <a:t>两个参数都作为一个整理</a:t>
            </a:r>
            <a:endParaRPr lang="zh-CN" altLang="en-US" sz="2000" dirty="0">
              <a:latin typeface="Consolas" panose="020B0609020204030204" charset="0"/>
            </a:endParaRPr>
          </a:p>
          <a:p>
            <a:pPr defTabSz="914400">
              <a:buSzPct val="70000"/>
              <a:buFont typeface="Wingdings" panose="05000000000000000000" pitchFamily="2" charset="2"/>
              <a:buNone/>
            </a:pPr>
            <a:r>
              <a:rPr lang="zh-CN" altLang="en-US" sz="2000" dirty="0">
                <a:latin typeface="Consolas" panose="020B0609020204030204" charset="0"/>
              </a:rPr>
              <a:t>&gt;&gt;&gt; </a:t>
            </a:r>
            <a:r>
              <a:rPr lang="en-US" altLang="zh-CN" sz="2000" dirty="0">
                <a:latin typeface="Consolas" panose="020B0609020204030204" charset="0"/>
              </a:rPr>
              <a:t>print(</a:t>
            </a:r>
            <a:r>
              <a:rPr lang="zh-CN" altLang="en-US" sz="2000" dirty="0">
                <a:latin typeface="Consolas" panose="020B0609020204030204" charset="0"/>
              </a:rPr>
              <a:t>s2</a:t>
            </a:r>
            <a:r>
              <a:rPr lang="en-US" altLang="zh-CN" sz="2000" dirty="0">
                <a:latin typeface="Consolas" panose="020B0609020204030204" charset="0"/>
              </a:rPr>
              <a:t>)</a:t>
            </a:r>
            <a:endParaRPr lang="en-US" altLang="zh-CN" sz="2000" dirty="0">
              <a:latin typeface="Consolas" panose="020B0609020204030204" charset="0"/>
            </a:endParaRPr>
          </a:p>
          <a:p>
            <a:pPr defTabSz="914400">
              <a:buSzPct val="70000"/>
              <a:buFont typeface="Wingdings" panose="05000000000000000000" pitchFamily="2" charset="2"/>
              <a:buNone/>
            </a:pPr>
            <a:r>
              <a:rPr lang="zh-CN" altLang="en-US" sz="2000" dirty="0">
                <a:solidFill>
                  <a:srgbClr val="00B0F0"/>
                </a:solidFill>
                <a:latin typeface="Consolas" panose="020B0609020204030204" charset="0"/>
              </a:rPr>
              <a:t>中华人民共和国，中华人民共和国</a:t>
            </a:r>
            <a:endParaRPr lang="zh-CN" altLang="en-US" sz="2000" dirty="0">
              <a:solidFill>
                <a:srgbClr val="00B0F0"/>
              </a:solidFill>
              <a:latin typeface="Consolas" panose="020B060902020403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7.4.5  replace()、maketrans()、translate()</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a:xfrm>
            <a:off x="790575" y="1165860"/>
            <a:ext cx="10562590" cy="4526280"/>
          </a:xfrm>
        </p:spPr>
        <p:txBody>
          <a:bodyPr/>
          <a:p>
            <a:pPr fontAlgn="base">
              <a:lnSpc>
                <a:spcPct val="150000"/>
              </a:lnSpc>
              <a:spcBef>
                <a:spcPts val="0"/>
              </a:spcBef>
              <a:buFont typeface="Arial" panose="020B0604020202020204" pitchFamily="34" charset="0"/>
              <a:buChar char="•"/>
            </a:pPr>
            <a:r>
              <a:rPr lang="zh-CN" altLang="en-US" sz="2400" b="1" strike="noStrike" noProof="1"/>
              <a:t>问题解决：</a:t>
            </a:r>
            <a:r>
              <a:rPr lang="en-US" sz="2400" strike="noStrike" noProof="1"/>
              <a:t>测试用户输入中是否有敏感词，如果有的话就把敏感词替换为3个星号***。</a:t>
            </a:r>
            <a:endParaRPr lang="en-US" sz="2400" strike="noStrike" noProof="1"/>
          </a:p>
          <a:p>
            <a:pPr marL="0" indent="0" fontAlgn="base">
              <a:buNone/>
            </a:pPr>
            <a:endParaRPr lang="en-US" sz="1800" strike="noStrike" noProof="1">
              <a:latin typeface="Consolas" panose="020B0609020204030204" charset="0"/>
            </a:endParaRPr>
          </a:p>
          <a:p>
            <a:pPr marL="0" indent="0" fontAlgn="base">
              <a:buNone/>
            </a:pPr>
            <a:r>
              <a:rPr lang="en-US" sz="2000" strike="noStrike" noProof="1">
                <a:latin typeface="Consolas" panose="020B0609020204030204" charset="0"/>
              </a:rPr>
              <a:t>&gt;&gt;&gt; words = ('测试', '非法', '暴力', '话')</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&gt;&gt;&gt; text = '这句话里含有非法内容'</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&gt;&gt;&gt; for word in words:</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if word in text:</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sym typeface="+mn-ea"/>
              </a:rPr>
              <a:t>        </a:t>
            </a:r>
            <a:r>
              <a:rPr lang="en-US" sz="2000" strike="noStrike" noProof="1">
                <a:latin typeface="Consolas" panose="020B0609020204030204" charset="0"/>
              </a:rPr>
              <a:t>text = text.replace(word, '***')		</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&gt;&gt;&gt; text</a:t>
            </a:r>
            <a:endParaRPr lang="en-US" sz="2000" strike="noStrike" noProof="1">
              <a:latin typeface="Consolas" panose="020B0609020204030204" charset="0"/>
            </a:endParaRPr>
          </a:p>
          <a:p>
            <a:pPr marL="0" indent="0" fontAlgn="base">
              <a:buNone/>
            </a:pPr>
            <a:r>
              <a:rPr lang="en-US" sz="2000" strike="noStrike" noProof="1">
                <a:solidFill>
                  <a:srgbClr val="00B0F0"/>
                </a:solidFill>
                <a:latin typeface="Consolas" panose="020B0609020204030204" charset="0"/>
              </a:rPr>
              <a:t>'这句***里含有***内容'</a:t>
            </a:r>
            <a:endParaRPr lang="en-US" sz="2000" strike="noStrike" noProof="1">
              <a:solidFill>
                <a:srgbClr val="00B0F0"/>
              </a:solidFill>
              <a:latin typeface="Consolas" panose="020B060902020403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7.4.5  replace()、maketrans()、translate()</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40962" name="文本占位符 39938"/>
          <p:cNvSpPr>
            <a:spLocks noGrp="1"/>
          </p:cNvSpPr>
          <p:nvPr>
            <p:ph idx="1"/>
          </p:nvPr>
        </p:nvSpPr>
        <p:spPr>
          <a:xfrm>
            <a:off x="789940" y="1165860"/>
            <a:ext cx="10116820" cy="4719955"/>
          </a:xfrm>
        </p:spPr>
        <p:txBody>
          <a:bodyPr anchor="t">
            <a:normAutofit lnSpcReduction="10000"/>
          </a:bodyPr>
          <a:p>
            <a:pPr defTabSz="914400" fontAlgn="base">
              <a:lnSpc>
                <a:spcPct val="150000"/>
              </a:lnSpc>
              <a:spcBef>
                <a:spcPts val="0"/>
              </a:spcBef>
              <a:buSzPct val="70000"/>
              <a:buFont typeface="Wingdings" panose="05000000000000000000" charset="0"/>
              <a:buChar char=""/>
            </a:pPr>
            <a:r>
              <a:rPr sz="2400" strike="noStrike" kern="1200" baseline="0" noProof="1" dirty="0">
                <a:latin typeface="宋体" panose="02010600030101010101" pitchFamily="2" charset="-122"/>
                <a:ea typeface="+mn-ea"/>
                <a:cs typeface="+mn-cs"/>
              </a:rPr>
              <a:t>字符串对象的</a:t>
            </a:r>
            <a:r>
              <a:rPr sz="2400" strike="noStrike" kern="1200" baseline="0" noProof="1" dirty="0">
                <a:solidFill>
                  <a:srgbClr val="FF0000"/>
                </a:solidFill>
                <a:latin typeface="宋体" panose="02010600030101010101" pitchFamily="2" charset="-122"/>
                <a:ea typeface="+mn-ea"/>
                <a:cs typeface="+mn-cs"/>
              </a:rPr>
              <a:t>maketrans()</a:t>
            </a:r>
            <a:r>
              <a:rPr sz="2400" strike="noStrike" kern="1200" baseline="0" noProof="1" dirty="0">
                <a:latin typeface="宋体" panose="02010600030101010101" pitchFamily="2" charset="-122"/>
                <a:ea typeface="+mn-ea"/>
                <a:cs typeface="+mn-cs"/>
              </a:rPr>
              <a:t>方法用来生成字符映射表，而</a:t>
            </a:r>
            <a:r>
              <a:rPr sz="2400" strike="noStrike" kern="1200" baseline="0" noProof="1" dirty="0">
                <a:solidFill>
                  <a:srgbClr val="FF0000"/>
                </a:solidFill>
                <a:latin typeface="宋体" panose="02010600030101010101" pitchFamily="2" charset="-122"/>
                <a:ea typeface="+mn-ea"/>
                <a:cs typeface="+mn-cs"/>
              </a:rPr>
              <a:t>translate()</a:t>
            </a:r>
            <a:r>
              <a:rPr sz="2400" strike="noStrike" kern="1200" baseline="0" noProof="1" dirty="0">
                <a:latin typeface="宋体" panose="02010600030101010101" pitchFamily="2" charset="-122"/>
                <a:ea typeface="+mn-ea"/>
                <a:cs typeface="+mn-cs"/>
              </a:rPr>
              <a:t>方法用来根据映射表中定义的对应关系转换字符串并替换其中的字符，使用这两个方法的组合</a:t>
            </a:r>
            <a:r>
              <a:rPr sz="2400" strike="noStrike" kern="1200" baseline="0" noProof="1" dirty="0">
                <a:solidFill>
                  <a:srgbClr val="FF0000"/>
                </a:solidFill>
                <a:latin typeface="宋体" panose="02010600030101010101" pitchFamily="2" charset="-122"/>
                <a:ea typeface="+mn-ea"/>
                <a:cs typeface="+mn-cs"/>
              </a:rPr>
              <a:t>可以同时处理多个字符</a:t>
            </a:r>
            <a:r>
              <a:rPr sz="2400" strike="noStrike" kern="1200" baseline="0" noProof="1" dirty="0">
                <a:latin typeface="宋体" panose="02010600030101010101" pitchFamily="2" charset="-122"/>
                <a:ea typeface="+mn-ea"/>
                <a:cs typeface="+mn-cs"/>
              </a:rPr>
              <a:t>。</a:t>
            </a:r>
            <a:endParaRPr sz="2400" strike="noStrike" kern="1200" baseline="0" noProof="1" dirty="0">
              <a:latin typeface="宋体" panose="02010600030101010101" pitchFamily="2" charset="-122"/>
              <a:ea typeface="+mn-ea"/>
              <a:cs typeface="+mn-cs"/>
            </a:endParaRPr>
          </a:p>
          <a:p>
            <a:pPr marL="0" indent="0" defTabSz="914400" fontAlgn="base">
              <a:buSzPct val="70000"/>
              <a:buFont typeface="Wingdings" panose="05000000000000000000" pitchFamily="2" charset="2"/>
              <a:buNone/>
            </a:pPr>
            <a:endParaRPr sz="2000" strike="noStrike" kern="1200" baseline="0" noProof="1" dirty="0">
              <a:latin typeface="Consolas" panose="020B0609020204030204" charset="0"/>
              <a:ea typeface="+mn-ea"/>
              <a:cs typeface="+mn-cs"/>
            </a:endParaRPr>
          </a:p>
          <a:p>
            <a:pPr marL="0" indent="0" defTabSz="914400" fontAlgn="base">
              <a:buSzPct val="70000"/>
              <a:buFont typeface="Wingdings" panose="05000000000000000000" pitchFamily="2" charset="2"/>
              <a:buNone/>
            </a:pPr>
            <a:endParaRPr sz="2000" strike="noStrike" kern="1200" baseline="0" noProof="1" dirty="0">
              <a:latin typeface="Consolas" panose="020B0609020204030204" charset="0"/>
              <a:ea typeface="+mn-ea"/>
              <a:cs typeface="+mn-cs"/>
            </a:endParaRPr>
          </a:p>
          <a:p>
            <a:pPr marL="0" indent="0" defTabSz="914400" fontAlgn="base">
              <a:buSzPct val="70000"/>
              <a:buFont typeface="Wingdings" panose="05000000000000000000" pitchFamily="2" charset="2"/>
              <a:buNone/>
            </a:pPr>
            <a:r>
              <a:rPr sz="2000" strike="noStrike" kern="1200" baseline="0" noProof="1" dirty="0">
                <a:latin typeface="Consolas" panose="020B0609020204030204" charset="0"/>
                <a:ea typeface="+mn-ea"/>
                <a:cs typeface="+mn-cs"/>
              </a:rPr>
              <a:t>#创建映射表，将字符"abcdef123"一一对应地转换为"uvwxyz@#$"</a:t>
            </a:r>
            <a:endParaRPr sz="2000" strike="noStrike" kern="1200" baseline="0" noProof="1" dirty="0">
              <a:latin typeface="Consolas" panose="020B0609020204030204" charset="0"/>
              <a:ea typeface="+mn-ea"/>
              <a:cs typeface="+mn-cs"/>
            </a:endParaRPr>
          </a:p>
          <a:p>
            <a:pPr defTabSz="914400" fontAlgn="base">
              <a:buSzPct val="70000"/>
              <a:buFont typeface="Wingdings" panose="05000000000000000000" pitchFamily="2" charset="2"/>
              <a:buNone/>
            </a:pPr>
            <a:r>
              <a:rPr sz="2000" strike="noStrike" kern="1200" baseline="0" noProof="1" dirty="0">
                <a:latin typeface="Consolas" panose="020B0609020204030204" charset="0"/>
                <a:ea typeface="+mn-ea"/>
                <a:cs typeface="+mn-cs"/>
              </a:rPr>
              <a:t>&gt;&gt;&gt; table = ''.maketrans('abcdef123', 'uvwxyz@#$')</a:t>
            </a:r>
            <a:endParaRPr sz="2000" strike="noStrike" kern="1200" baseline="0" noProof="1" dirty="0">
              <a:latin typeface="Consolas" panose="020B0609020204030204" charset="0"/>
              <a:ea typeface="+mn-ea"/>
              <a:cs typeface="+mn-cs"/>
            </a:endParaRPr>
          </a:p>
          <a:p>
            <a:pPr defTabSz="914400" fontAlgn="base">
              <a:buSzPct val="70000"/>
              <a:buFont typeface="Wingdings" panose="05000000000000000000" pitchFamily="2" charset="2"/>
              <a:buNone/>
            </a:pPr>
            <a:r>
              <a:rPr sz="2000" strike="noStrike" kern="1200" baseline="0" noProof="1" dirty="0">
                <a:latin typeface="Consolas" panose="020B0609020204030204" charset="0"/>
                <a:ea typeface="+mn-ea"/>
                <a:cs typeface="+mn-cs"/>
              </a:rPr>
              <a:t>&gt;&gt;&gt; s = "Python is a greate programming language. I like it!"</a:t>
            </a:r>
            <a:endParaRPr sz="2000" strike="noStrike" kern="1200" baseline="0" noProof="1" dirty="0">
              <a:latin typeface="Consolas" panose="020B0609020204030204" charset="0"/>
              <a:ea typeface="+mn-ea"/>
              <a:cs typeface="+mn-cs"/>
            </a:endParaRPr>
          </a:p>
          <a:p>
            <a:pPr defTabSz="914400" fontAlgn="base">
              <a:buSzPct val="70000"/>
              <a:buFont typeface="Wingdings" panose="05000000000000000000" pitchFamily="2" charset="2"/>
              <a:buNone/>
            </a:pPr>
            <a:r>
              <a:rPr sz="2000" strike="noStrike" kern="1200" baseline="0" noProof="1" dirty="0">
                <a:latin typeface="Consolas" panose="020B0609020204030204" charset="0"/>
                <a:ea typeface="+mn-ea"/>
                <a:cs typeface="+mn-cs"/>
              </a:rPr>
              <a:t>#按映射表进行替换</a:t>
            </a:r>
            <a:endParaRPr sz="2000" strike="noStrike" kern="1200" baseline="0" noProof="1" dirty="0">
              <a:latin typeface="Consolas" panose="020B0609020204030204" charset="0"/>
              <a:ea typeface="+mn-ea"/>
              <a:cs typeface="+mn-cs"/>
            </a:endParaRPr>
          </a:p>
          <a:p>
            <a:pPr defTabSz="914400" fontAlgn="base">
              <a:buSzPct val="70000"/>
              <a:buFont typeface="Wingdings" panose="05000000000000000000" pitchFamily="2" charset="2"/>
              <a:buNone/>
            </a:pPr>
            <a:r>
              <a:rPr sz="2000" strike="noStrike" kern="1200" baseline="0" noProof="1" dirty="0">
                <a:latin typeface="Consolas" panose="020B0609020204030204" charset="0"/>
                <a:ea typeface="+mn-ea"/>
                <a:cs typeface="+mn-cs"/>
              </a:rPr>
              <a:t>&gt;&gt;&gt; s.translate(table)</a:t>
            </a:r>
            <a:endParaRPr sz="2000" strike="noStrike" kern="1200" baseline="0" noProof="1" dirty="0">
              <a:latin typeface="Consolas" panose="020B0609020204030204" charset="0"/>
              <a:ea typeface="+mn-ea"/>
              <a:cs typeface="+mn-cs"/>
            </a:endParaRPr>
          </a:p>
          <a:p>
            <a:pPr defTabSz="914400" fontAlgn="base">
              <a:buSzPct val="70000"/>
              <a:buFont typeface="Wingdings" panose="05000000000000000000" pitchFamily="2" charset="2"/>
              <a:buNone/>
            </a:pPr>
            <a:r>
              <a:rPr sz="2000" strike="noStrike" kern="1200" baseline="0" noProof="1" dirty="0">
                <a:solidFill>
                  <a:srgbClr val="00B0F0"/>
                </a:solidFill>
                <a:latin typeface="Consolas" panose="020B0609020204030204" charset="0"/>
                <a:ea typeface="+mn-ea"/>
                <a:cs typeface="+mn-cs"/>
              </a:rPr>
              <a:t>'Python is u gryuty progrumming lunguugy. I liky it!'</a:t>
            </a:r>
            <a:endParaRPr sz="2000" strike="noStrike" kern="1200" baseline="0" noProof="1" dirty="0">
              <a:solidFill>
                <a:srgbClr val="00B0F0"/>
              </a:solidFill>
              <a:latin typeface="Consolas" panose="020B0609020204030204" charset="0"/>
              <a:ea typeface="+mn-ea"/>
              <a:cs typeface="+mn-cs"/>
            </a:endParaRPr>
          </a:p>
        </p:txBody>
      </p:sp>
      <p:sp>
        <p:nvSpPr>
          <p:cNvPr id="5" name="线形标注 1 4"/>
          <p:cNvSpPr/>
          <p:nvPr/>
        </p:nvSpPr>
        <p:spPr>
          <a:xfrm>
            <a:off x="4779010" y="2951480"/>
            <a:ext cx="2138363" cy="609600"/>
          </a:xfrm>
          <a:prstGeom prst="borderCallout1">
            <a:avLst>
              <a:gd name="adj1" fmla="val 98335"/>
              <a:gd name="adj2" fmla="val 50757"/>
              <a:gd name="adj3" fmla="val 164828"/>
              <a:gd name="adj4" fmla="val 16186"/>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rPr>
              <a:t>这两个参数不是作为整体进行处理的</a:t>
            </a:r>
            <a:endParaRPr lang="zh-CN" altLang="en-US" strike="noStrike" noProof="1">
              <a:solidFill>
                <a:srgbClr val="FF0000"/>
              </a:solidFill>
            </a:endParaRPr>
          </a:p>
        </p:txBody>
      </p:sp>
      <p:cxnSp>
        <p:nvCxnSpPr>
          <p:cNvPr id="6" name="直接箭头连接符 5"/>
          <p:cNvCxnSpPr>
            <a:stCxn id="5" idx="1"/>
          </p:cNvCxnSpPr>
          <p:nvPr/>
        </p:nvCxnSpPr>
        <p:spPr>
          <a:xfrm>
            <a:off x="5848350" y="3561080"/>
            <a:ext cx="695325" cy="37465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7.4.5  replace()、maketrans()、translate()</a:t>
            </a:r>
            <a:endParaRPr lang="zh-CN" altLang="en-US"/>
          </a:p>
        </p:txBody>
      </p:sp>
      <p:sp>
        <p:nvSpPr>
          <p:cNvPr id="3" name="内容占位符 2"/>
          <p:cNvSpPr>
            <a:spLocks noGrp="1"/>
          </p:cNvSpPr>
          <p:nvPr>
            <p:ph idx="1"/>
          </p:nvPr>
        </p:nvSpPr>
        <p:spPr/>
        <p:txBody>
          <a:bodyPr>
            <a:normAutofit/>
          </a:bodyPr>
          <a:p>
            <a:pPr marL="326390" indent="-326390" defTabSz="914400" fontAlgn="base">
              <a:lnSpc>
                <a:spcPct val="100000"/>
              </a:lnSpc>
              <a:spcBef>
                <a:spcPts val="0"/>
              </a:spcBef>
              <a:buSzPct val="70000"/>
              <a:buFont typeface="Wingdings" panose="05000000000000000000" charset="0"/>
              <a:buChar char="n"/>
            </a:pPr>
            <a:r>
              <a:rPr lang="zh-CN" altLang="en-US" sz="2400" b="1">
                <a:sym typeface="+mn-ea"/>
              </a:rPr>
              <a:t>问题解决：</a:t>
            </a:r>
            <a:r>
              <a:rPr lang="zh-CN" altLang="en-US" sz="2400">
                <a:sym typeface="+mn-ea"/>
              </a:rPr>
              <a:t>凯撒加密，每个字母替换为后面第</a:t>
            </a:r>
            <a:r>
              <a:rPr lang="en-US" altLang="zh-CN" sz="2400">
                <a:sym typeface="+mn-ea"/>
              </a:rPr>
              <a:t>k</a:t>
            </a:r>
            <a:r>
              <a:rPr lang="zh-CN" altLang="en-US" sz="2400">
                <a:sym typeface="+mn-ea"/>
              </a:rPr>
              <a:t>个。</a:t>
            </a:r>
            <a:endParaRPr lang="zh-CN" altLang="en-US" sz="2400" strike="noStrike" kern="1200" baseline="0" noProof="1">
              <a:latin typeface="+mn-lt"/>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&gt;&gt;&gt; import string</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&gt;&gt;&gt; def kaisa(s, k):</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lower = string.ascii_lowercase          #小写字母</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upper = string.ascii_uppercase          #大写字母</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before = string.ascii_letters</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after = lower[k:] + lower[:k] + upper[k:] + upper[:k]</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table = ''.maketrans(before, after)     #创建映射表</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return s.translate(table)</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&gt;&gt;&gt; s = "Python is a greate programming language. I like it!"</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&gt;&gt;&gt; kaisa(s, 3)</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solidFill>
                  <a:srgbClr val="00B0F0"/>
                </a:solidFill>
                <a:latin typeface="Consolas" panose="020B0609020204030204" charset="0"/>
                <a:sym typeface="+mn-ea"/>
              </a:rPr>
              <a:t>'Sbwkrq lv d juhdwh surjudpplqj odqjxdjh. L olnh lw!'</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7.4.6  strip()、rstrip()、lstrip()</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3250" name="文本占位符 40962"/>
          <p:cNvSpPr>
            <a:spLocks noGrp="1"/>
          </p:cNvSpPr>
          <p:nvPr>
            <p:ph idx="1"/>
          </p:nvPr>
        </p:nvSpPr>
        <p:spPr/>
        <p:txBody>
          <a:bodyPr anchor="t">
            <a:normAutofit lnSpcReduction="10000"/>
          </a:bodyPr>
          <a:p>
            <a:pPr defTabSz="914400" fontAlgn="auto">
              <a:lnSpc>
                <a:spcPct val="100000"/>
              </a:lnSpc>
              <a:spcBef>
                <a:spcPts val="0"/>
              </a:spcBef>
              <a:buSzPct val="70000"/>
              <a:buFont typeface="Wingdings" panose="05000000000000000000" charset="0"/>
              <a:buChar char=""/>
            </a:pPr>
            <a:r>
              <a:rPr lang="en-US" altLang="zh-CN" sz="2400">
                <a:latin typeface="宋体" panose="02010600030101010101" pitchFamily="2" charset="-122"/>
              </a:rPr>
              <a:t>strip()</a:t>
            </a:r>
            <a:r>
              <a:rPr lang="zh-CN" altLang="en-US" sz="2400">
                <a:latin typeface="宋体" panose="02010600030101010101" pitchFamily="2" charset="-122"/>
              </a:rPr>
              <a:t>、</a:t>
            </a:r>
            <a:r>
              <a:rPr lang="en-US" altLang="zh-CN" sz="2400">
                <a:latin typeface="宋体" panose="02010600030101010101" pitchFamily="2" charset="-122"/>
              </a:rPr>
              <a:t>rstrip()</a:t>
            </a:r>
            <a:r>
              <a:rPr lang="zh-CN" altLang="en-US" sz="2400">
                <a:latin typeface="宋体" panose="02010600030101010101" pitchFamily="2" charset="-122"/>
              </a:rPr>
              <a:t>、</a:t>
            </a:r>
            <a:r>
              <a:rPr lang="en-US" altLang="zh-CN" sz="2400">
                <a:latin typeface="宋体" panose="02010600030101010101" pitchFamily="2" charset="-122"/>
              </a:rPr>
              <a:t>lstrip()</a:t>
            </a:r>
            <a:endParaRPr lang="en-US" altLang="zh-CN" sz="2400">
              <a:latin typeface="宋体" panose="02010600030101010101" pitchFamily="2" charset="-122"/>
            </a:endParaRPr>
          </a:p>
          <a:p>
            <a:pPr defTabSz="914400" fontAlgn="auto">
              <a:lnSpc>
                <a:spcPct val="100000"/>
              </a:lnSpc>
              <a:spcBef>
                <a:spcPts val="0"/>
              </a:spcBef>
              <a:buSzPct val="70000"/>
              <a:buFont typeface="Wingdings" panose="05000000000000000000" pitchFamily="2" charset="2"/>
              <a:buNone/>
            </a:pPr>
            <a:endParaRPr lang="en-US" altLang="zh-CN" sz="180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s = " abc  "</a:t>
            </a:r>
            <a:endParaRPr lang="en-US" altLang="zh-CN" sz="200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s.strip()                             #删除空白字符</a:t>
            </a:r>
            <a:endParaRPr lang="en-US" altLang="zh-CN" sz="200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sym typeface="宋体" panose="02010600030101010101" pitchFamily="2" charset="-122"/>
              </a:rPr>
              <a:t>'</a:t>
            </a:r>
            <a:r>
              <a:rPr lang="en-US" altLang="zh-CN" sz="2000">
                <a:solidFill>
                  <a:srgbClr val="00B0F0"/>
                </a:solidFill>
                <a:latin typeface="Consolas" panose="020B0609020204030204" charset="0"/>
              </a:rPr>
              <a:t>abc</a:t>
            </a:r>
            <a:r>
              <a:rPr lang="en-US" altLang="zh-CN" sz="2000">
                <a:solidFill>
                  <a:srgbClr val="00B0F0"/>
                </a:solidFill>
                <a:latin typeface="Consolas" panose="020B0609020204030204" charset="0"/>
                <a:sym typeface="宋体" panose="02010600030101010101" pitchFamily="2" charset="-122"/>
              </a:rPr>
              <a:t>'</a:t>
            </a:r>
            <a:endParaRPr lang="en-US" altLang="zh-CN" sz="200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'\n\nhello world   \n\n'.strip()      #删除空白字符</a:t>
            </a:r>
            <a:endParaRPr lang="en-US" altLang="zh-CN" sz="200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rPr>
              <a:t>'hello world'</a:t>
            </a:r>
            <a:endParaRPr lang="en-US" altLang="zh-CN" sz="200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"aaaassddf".strip("a")                #删除指定字符</a:t>
            </a:r>
            <a:endParaRPr lang="en-US" altLang="zh-CN" sz="200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sym typeface="宋体" panose="02010600030101010101" pitchFamily="2" charset="-122"/>
              </a:rPr>
              <a:t>'</a:t>
            </a:r>
            <a:r>
              <a:rPr lang="en-US" altLang="zh-CN" sz="2000">
                <a:solidFill>
                  <a:srgbClr val="00B0F0"/>
                </a:solidFill>
                <a:latin typeface="Consolas" panose="020B0609020204030204" charset="0"/>
              </a:rPr>
              <a:t>ssddf</a:t>
            </a:r>
            <a:r>
              <a:rPr lang="en-US" altLang="zh-CN" sz="2000">
                <a:solidFill>
                  <a:srgbClr val="00B0F0"/>
                </a:solidFill>
                <a:latin typeface="Consolas" panose="020B0609020204030204" charset="0"/>
                <a:sym typeface="宋体" panose="02010600030101010101" pitchFamily="2" charset="-122"/>
              </a:rPr>
              <a:t>'</a:t>
            </a:r>
            <a:endParaRPr lang="en-US" altLang="zh-CN" sz="200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"aaaassddf".strip("af")</a:t>
            </a:r>
            <a:endParaRPr lang="en-US" altLang="zh-CN" sz="200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sym typeface="宋体" panose="02010600030101010101" pitchFamily="2" charset="-122"/>
              </a:rPr>
              <a:t>'</a:t>
            </a:r>
            <a:r>
              <a:rPr lang="en-US" altLang="zh-CN" sz="2000">
                <a:solidFill>
                  <a:srgbClr val="00B0F0"/>
                </a:solidFill>
                <a:latin typeface="Consolas" panose="020B0609020204030204" charset="0"/>
              </a:rPr>
              <a:t>ssdd'</a:t>
            </a:r>
            <a:endParaRPr lang="en-US" altLang="zh-CN" sz="200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"aaaassddfaaa".rstrip("a")            #删除字符串右端指定字符</a:t>
            </a:r>
            <a:endParaRPr lang="en-US" altLang="zh-CN" sz="200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rPr>
              <a:t>'aaaassddf'</a:t>
            </a:r>
            <a:endParaRPr lang="en-US" altLang="zh-CN" sz="200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"aaaassddfaaa".lstrip("a")            #删除字符串左端指定字符</a:t>
            </a:r>
            <a:endParaRPr lang="en-US" altLang="zh-CN" sz="200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rPr>
              <a:t>'ssddfaaa'</a:t>
            </a:r>
            <a:endParaRPr lang="en-US" altLang="zh-CN" sz="2000">
              <a:solidFill>
                <a:srgbClr val="00B0F0"/>
              </a:solidFill>
              <a:latin typeface="Consolas" panose="020B060902020403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7.4.6  strip()、rstrip()、lstrip()</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内容占位符 4"/>
          <p:cNvSpPr>
            <a:spLocks noGrp="1"/>
          </p:cNvSpPr>
          <p:nvPr>
            <p:ph idx="1"/>
          </p:nvPr>
        </p:nvSpPr>
        <p:spPr>
          <a:xfrm>
            <a:off x="776605" y="1257300"/>
            <a:ext cx="10215245" cy="4847590"/>
          </a:xfrm>
        </p:spPr>
        <p:txBody>
          <a:bodyPr>
            <a:normAutofit/>
          </a:bodyPr>
          <a:p>
            <a:pPr marL="498475" indent="-471170" fontAlgn="base">
              <a:lnSpc>
                <a:spcPct val="100000"/>
              </a:lnSpc>
              <a:spcBef>
                <a:spcPts val="0"/>
              </a:spcBef>
              <a:buFont typeface="Wingdings" panose="05000000000000000000" charset="0"/>
              <a:buChar char=""/>
            </a:pPr>
            <a:r>
              <a:rPr lang="zh-CN" altLang="en-US" sz="2400" strike="noStrike" noProof="1"/>
              <a:t>这三个函数的</a:t>
            </a:r>
            <a:r>
              <a:rPr lang="zh-CN" altLang="en-US" sz="2400" strike="noStrike" noProof="1">
                <a:solidFill>
                  <a:srgbClr val="FF0000"/>
                </a:solidFill>
              </a:rPr>
              <a:t>参数指定的字符串并不作为一个整体对待</a:t>
            </a:r>
            <a:r>
              <a:rPr lang="zh-CN" altLang="en-US" sz="2400" strike="noStrike" noProof="1"/>
              <a:t>，而是在原字符串的两侧、右侧、左侧删除参数字符串中包含的所有字符，</a:t>
            </a:r>
            <a:r>
              <a:rPr lang="zh-CN" altLang="en-US" sz="2400" strike="noStrike" noProof="1">
                <a:solidFill>
                  <a:srgbClr val="FF0000"/>
                </a:solidFill>
              </a:rPr>
              <a:t>一层一层地从外往里扒</a:t>
            </a:r>
            <a:r>
              <a:rPr lang="zh-CN" altLang="en-US" sz="2400" strike="noStrike" noProof="1"/>
              <a:t>。</a:t>
            </a:r>
            <a:endParaRPr lang="zh-CN" altLang="en-US" sz="2400" strike="noStrike" noProof="1"/>
          </a:p>
          <a:p>
            <a:pPr marL="0" indent="0" fontAlgn="base">
              <a:lnSpc>
                <a:spcPct val="100000"/>
              </a:lnSpc>
              <a:spcBef>
                <a:spcPts val="0"/>
              </a:spcBef>
              <a:buNone/>
            </a:pP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'aabbccddeeeffg'.strip('af')  #字母f不在字符串两侧，所以不删除</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'bbccddeeeffg'</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'aabbccddeeeffg'.strip('gaf')</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'bbccddeee'</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'aabbccddeeeffg'.strip('gaef')</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'bbccdd'</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'aabbccddeeeffg'.strip('gbaef')</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'ccdd'</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'aabbccddeeeffg'.strip('gbaefcd')</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a:t>
            </a:r>
            <a:endParaRPr lang="zh-CN" altLang="en-US" sz="2000" strike="noStrike" noProof="1">
              <a:solidFill>
                <a:srgbClr val="00B0F0"/>
              </a:solidFill>
              <a:latin typeface="Consolas" panose="020B060902020403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7.4.7  startswith()、endswith()</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9394" name="内容占位符 2"/>
          <p:cNvSpPr>
            <a:spLocks noGrp="1"/>
          </p:cNvSpPr>
          <p:nvPr>
            <p:ph idx="1"/>
          </p:nvPr>
        </p:nvSpPr>
        <p:spPr>
          <a:xfrm>
            <a:off x="748665" y="1166495"/>
            <a:ext cx="11089005" cy="4525645"/>
          </a:xfrm>
        </p:spPr>
        <p:txBody>
          <a:bodyPr anchor="t"/>
          <a:p>
            <a:pPr defTabSz="914400">
              <a:lnSpc>
                <a:spcPct val="150000"/>
              </a:lnSpc>
              <a:spcBef>
                <a:spcPct val="0"/>
              </a:spcBef>
              <a:buSzPct val="70000"/>
              <a:buFont typeface="Wingdings" panose="05000000000000000000" charset="0"/>
              <a:buChar char=""/>
            </a:pPr>
            <a:r>
              <a:rPr lang="en-US" altLang="x-none" sz="2400" dirty="0">
                <a:latin typeface="宋体" panose="02010600030101010101" pitchFamily="2" charset="-122"/>
                <a:sym typeface="Arial" panose="020B0604020202020204" pitchFamily="34" charset="0"/>
              </a:rPr>
              <a:t>s.start</a:t>
            </a:r>
            <a:r>
              <a:rPr lang="zh-CN" altLang="en-US" sz="2400" dirty="0">
                <a:latin typeface="宋体" panose="02010600030101010101" pitchFamily="2" charset="-122"/>
                <a:sym typeface="Arial" panose="020B0604020202020204" pitchFamily="34" charset="0"/>
              </a:rPr>
              <a:t>s</a:t>
            </a:r>
            <a:r>
              <a:rPr lang="en-US" altLang="x-none" sz="2400" dirty="0">
                <a:latin typeface="宋体" panose="02010600030101010101" pitchFamily="2" charset="-122"/>
                <a:sym typeface="Arial" panose="020B0604020202020204" pitchFamily="34" charset="0"/>
              </a:rPr>
              <a:t>with(t)</a:t>
            </a:r>
            <a:r>
              <a:rPr lang="zh-CN" altLang="en-US" sz="2400" dirty="0">
                <a:latin typeface="宋体" panose="02010600030101010101" pitchFamily="2" charset="-122"/>
                <a:sym typeface="Arial" panose="020B0604020202020204" pitchFamily="34" charset="0"/>
              </a:rPr>
              <a:t>、</a:t>
            </a:r>
            <a:r>
              <a:rPr lang="en-US" altLang="x-none" sz="2400" dirty="0">
                <a:latin typeface="宋体" panose="02010600030101010101" pitchFamily="2" charset="-122"/>
                <a:sym typeface="Arial" panose="020B0604020202020204" pitchFamily="34" charset="0"/>
              </a:rPr>
              <a:t>s.endswith(t)</a:t>
            </a:r>
            <a:r>
              <a:rPr lang="zh-CN" altLang="en-US" sz="2400" dirty="0">
                <a:latin typeface="宋体" panose="02010600030101010101" pitchFamily="2" charset="-122"/>
                <a:sym typeface="Arial" panose="020B0604020202020204" pitchFamily="34" charset="0"/>
              </a:rPr>
              <a:t>，判断字符串是否以指定字符串开始或结束</a:t>
            </a:r>
            <a:endParaRPr lang="zh-CN" altLang="en-US" sz="2400" dirty="0">
              <a:latin typeface="宋体" panose="02010600030101010101" pitchFamily="2" charset="-122"/>
            </a:endParaRPr>
          </a:p>
          <a:p>
            <a:pPr defTabSz="914400">
              <a:lnSpc>
                <a:spcPct val="100000"/>
              </a:lnSpc>
              <a:spcBef>
                <a:spcPct val="0"/>
              </a:spcBef>
              <a:buSzPct val="70000"/>
              <a:buFont typeface="Wingdings" panose="05000000000000000000" pitchFamily="2" charset="2"/>
              <a:buNone/>
            </a:pPr>
            <a:endParaRPr lang="zh-CN" altLang="en-US" sz="1800" dirty="0">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2000" dirty="0">
                <a:latin typeface="Times New Roman" panose="02020603050405020304" pitchFamily="2" charset="0"/>
                <a:sym typeface="Arial" panose="020B0604020202020204" pitchFamily="34" charset="0"/>
              </a:rPr>
              <a:t>&gt;&gt;&gt; s = 'Beautiful is better than ugly.'</a:t>
            </a:r>
            <a:endParaRPr lang="zh-CN" altLang="en-US" sz="2000" dirty="0">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2000" dirty="0">
                <a:latin typeface="Times New Roman" panose="02020603050405020304" pitchFamily="2" charset="0"/>
                <a:sym typeface="Arial" panose="020B0604020202020204" pitchFamily="34" charset="0"/>
              </a:rPr>
              <a:t>&gt;&gt;&gt; s.startswith('Be')             #检测整个字符串</a:t>
            </a:r>
            <a:endParaRPr lang="zh-CN" altLang="en-US" sz="2000" dirty="0">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2000" dirty="0">
                <a:solidFill>
                  <a:srgbClr val="00B0F0"/>
                </a:solidFill>
                <a:latin typeface="Times New Roman" panose="02020603050405020304" pitchFamily="2" charset="0"/>
                <a:sym typeface="Arial" panose="020B0604020202020204" pitchFamily="34" charset="0"/>
              </a:rPr>
              <a:t>True</a:t>
            </a:r>
            <a:endParaRPr lang="zh-CN" altLang="en-US" sz="2000" dirty="0">
              <a:solidFill>
                <a:srgbClr val="00B0F0"/>
              </a:solidFill>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2000" dirty="0">
                <a:latin typeface="Times New Roman" panose="02020603050405020304" pitchFamily="2" charset="0"/>
                <a:sym typeface="Arial" panose="020B0604020202020204" pitchFamily="34" charset="0"/>
              </a:rPr>
              <a:t>&gt;&gt;&gt; s.startswith('Be', 5)         #指定检测范围起始位置</a:t>
            </a:r>
            <a:endParaRPr lang="zh-CN" altLang="en-US" sz="2000" dirty="0">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2000" dirty="0">
                <a:solidFill>
                  <a:srgbClr val="00B0F0"/>
                </a:solidFill>
                <a:latin typeface="Times New Roman" panose="02020603050405020304" pitchFamily="2" charset="0"/>
                <a:sym typeface="Arial" panose="020B0604020202020204" pitchFamily="34" charset="0"/>
              </a:rPr>
              <a:t>False</a:t>
            </a:r>
            <a:endParaRPr lang="zh-CN" altLang="en-US" sz="2000" dirty="0">
              <a:solidFill>
                <a:srgbClr val="00B0F0"/>
              </a:solidFill>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2000" dirty="0">
                <a:latin typeface="Times New Roman" panose="02020603050405020304" pitchFamily="2" charset="0"/>
                <a:sym typeface="Arial" panose="020B0604020202020204" pitchFamily="34" charset="0"/>
              </a:rPr>
              <a:t>&gt;&gt;&gt; s.startswith('Be', 0, 5)     #指定检测范围起始和结束位置</a:t>
            </a:r>
            <a:endParaRPr lang="zh-CN" altLang="en-US" sz="2000" dirty="0">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2000" dirty="0">
                <a:solidFill>
                  <a:srgbClr val="00B0F0"/>
                </a:solidFill>
                <a:latin typeface="Times New Roman" panose="02020603050405020304" pitchFamily="2" charset="0"/>
                <a:sym typeface="Arial" panose="020B0604020202020204" pitchFamily="34" charset="0"/>
              </a:rPr>
              <a:t>True</a:t>
            </a:r>
            <a:endParaRPr lang="zh-CN" altLang="en-US" sz="2000" dirty="0">
              <a:solidFill>
                <a:srgbClr val="00B0F0"/>
              </a:solidFill>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2000" dirty="0">
                <a:latin typeface="Times New Roman" panose="02020603050405020304" pitchFamily="2" charset="0"/>
                <a:sym typeface="Arial" panose="020B0604020202020204" pitchFamily="34" charset="0"/>
              </a:rPr>
              <a:t>&gt;&gt;&gt; import os</a:t>
            </a:r>
            <a:endParaRPr lang="zh-CN" altLang="en-US" sz="2000" dirty="0">
              <a:latin typeface="Times New Roman" panose="02020603050405020304" pitchFamily="2" charset="0"/>
            </a:endParaRPr>
          </a:p>
          <a:p>
            <a:pPr defTabSz="914400">
              <a:lnSpc>
                <a:spcPct val="100000"/>
              </a:lnSpc>
              <a:spcBef>
                <a:spcPct val="0"/>
              </a:spcBef>
              <a:buSzPct val="70000"/>
              <a:buFont typeface="Wingdings" panose="05000000000000000000" pitchFamily="2" charset="2"/>
              <a:buNone/>
            </a:pPr>
            <a:r>
              <a:rPr lang="zh-CN" altLang="en-US" sz="2000" dirty="0">
                <a:latin typeface="Times New Roman" panose="02020603050405020304" pitchFamily="2" charset="0"/>
                <a:sym typeface="Arial" panose="020B0604020202020204" pitchFamily="34" charset="0"/>
              </a:rPr>
              <a:t>&gt;&gt;&gt; [filename for filename in os.listdir(r'c:\\') if filename.endswith(('.bmp','.jpg','.gif'))]</a:t>
            </a:r>
            <a:endParaRPr lang="zh-CN" altLang="en-US" sz="2000">
              <a:latin typeface="Times New Roman" panose="02020603050405020304" pitchFamily="2"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400"/>
              <a:t>7.4.8  isalnum()、isalpha()、isdigit()、isdecimal()、isnumeric()、isspace()、isupper()、islower()</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内容占位符 4"/>
          <p:cNvSpPr>
            <a:spLocks noGrp="1"/>
          </p:cNvSpPr>
          <p:nvPr>
            <p:ph idx="1"/>
          </p:nvPr>
        </p:nvSpPr>
        <p:spPr>
          <a:xfrm>
            <a:off x="683895" y="1146810"/>
            <a:ext cx="10811510" cy="4526280"/>
          </a:xfrm>
        </p:spPr>
        <p:txBody>
          <a:bodyPr>
            <a:normAutofit lnSpcReduction="10000"/>
          </a:bodyPr>
          <a:p>
            <a:pPr marL="438785" indent="-438785" fontAlgn="base">
              <a:lnSpc>
                <a:spcPct val="150000"/>
              </a:lnSpc>
              <a:spcBef>
                <a:spcPts val="0"/>
              </a:spcBef>
              <a:buFont typeface="Wingdings" panose="05000000000000000000" charset="0"/>
              <a:buChar char="n"/>
            </a:pPr>
            <a:r>
              <a:rPr lang="zh-CN" altLang="en-US" sz="2400" strike="noStrike" noProof="1"/>
              <a:t>isalnum()、isalpha()、isdigit()、isdecimal()、isnumeric()、isspace()、isupper()、islower()，用来测试字符串是否为数字或字母、是否为字母、是否为数字字符、是否为空白字符、是否为大写字母以及是否为小写字母。</a:t>
            </a:r>
            <a:endParaRPr lang="zh-CN" altLang="en-US" sz="2400" strike="noStrike" noProof="1"/>
          </a:p>
          <a:p>
            <a:pPr marL="0" indent="0" fontAlgn="base">
              <a:spcBef>
                <a:spcPts val="0"/>
              </a:spcBef>
              <a:buNone/>
            </a:pPr>
            <a:endParaRPr lang="zh-CN" altLang="en-US" sz="2000" strike="noStrike" noProof="1">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'1234abcd'.isalnum()</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True</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'1234abcd'.isalpha()         #全部为英文字母时返回True</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False</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'1234abcd'.isdigit()         #全部为数字时返回True</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False</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'abcd'.isalpha()</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True</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'1234.0'.isdigit()</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False</a:t>
            </a:r>
            <a:endParaRPr lang="zh-CN" altLang="en-US" sz="2000" strike="noStrike" noProof="1">
              <a:solidFill>
                <a:srgbClr val="00B0F0"/>
              </a:solidFill>
              <a:latin typeface="Consolas" panose="020B0609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a:t>
            </a:r>
            <a:r>
              <a:rPr lang="en-US" altLang="zh-CN">
                <a:sym typeface="+mn-ea"/>
              </a:rPr>
              <a:t>7</a:t>
            </a:r>
            <a:r>
              <a:rPr lang="zh-CN" altLang="en-US">
                <a:sym typeface="+mn-ea"/>
              </a:rPr>
              <a:t>章  字符串</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除了支持Unicode编码的str类型之外，Python还支持字节串类型bytes，str类型字符串可以通过</a:t>
            </a:r>
            <a:r>
              <a:rPr lang="zh-CN" altLang="en-US" sz="2400">
                <a:solidFill>
                  <a:srgbClr val="FF0000"/>
                </a:solidFill>
              </a:rPr>
              <a:t>encode()方法</a:t>
            </a:r>
            <a:r>
              <a:rPr lang="zh-CN" altLang="en-US" sz="2400"/>
              <a:t>使用指定的字符串编码格式编码成为bytes对象，而bytes对象则可以通过</a:t>
            </a:r>
            <a:r>
              <a:rPr lang="zh-CN" altLang="en-US" sz="2400">
                <a:solidFill>
                  <a:srgbClr val="FF0000"/>
                </a:solidFill>
              </a:rPr>
              <a:t>decode()方法</a:t>
            </a:r>
            <a:r>
              <a:rPr lang="zh-CN" altLang="en-US" sz="2400"/>
              <a:t>使用指定编码格式解码成为str字符串。</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400"/>
              <a:t>7.4.8  isalnum()、isalpha()、isdigit()、isdecimal()、isnumeric()、isspace()、isupper()、islower()</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63490" name="内容占位符 2"/>
          <p:cNvSpPr>
            <a:spLocks noGrp="1"/>
          </p:cNvSpPr>
          <p:nvPr>
            <p:ph idx="1"/>
          </p:nvPr>
        </p:nvSpPr>
        <p:spPr>
          <a:xfrm>
            <a:off x="831850" y="1293495"/>
            <a:ext cx="9770745" cy="4775200"/>
          </a:xfrm>
        </p:spPr>
        <p:txBody>
          <a:bodyPr anchor="t">
            <a:noAutofit/>
          </a:bodyPr>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Arial" panose="020B0604020202020204" pitchFamily="34" charset="0"/>
              </a:rPr>
              <a:t>&gt;&gt;&gt; '1234'.isdigit()</a:t>
            </a:r>
            <a:endParaRPr lang="zh-CN" altLang="en-US" sz="2000">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solidFill>
                  <a:srgbClr val="00B0F0"/>
                </a:solidFill>
                <a:latin typeface="Consolas" panose="020B0609020204030204" charset="0"/>
                <a:sym typeface="Arial" panose="020B0604020202020204" pitchFamily="34" charset="0"/>
              </a:rPr>
              <a:t>True</a:t>
            </a:r>
            <a:endParaRPr lang="zh-CN" altLang="en-US" sz="2000">
              <a:solidFill>
                <a:srgbClr val="00B0F0"/>
              </a:solidFill>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Arial" panose="020B0604020202020204" pitchFamily="34" charset="0"/>
              </a:rPr>
              <a:t>&gt;&gt;&gt; '九'.isnumeric()              #isnumeric()方法支持汉字数字</a:t>
            </a:r>
            <a:endParaRPr lang="zh-CN" altLang="en-US" sz="2000">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solidFill>
                  <a:srgbClr val="00B0F0"/>
                </a:solidFill>
                <a:latin typeface="Consolas" panose="020B0609020204030204" charset="0"/>
                <a:sym typeface="Arial" panose="020B0604020202020204" pitchFamily="34" charset="0"/>
              </a:rPr>
              <a:t>True</a:t>
            </a:r>
            <a:endParaRPr lang="zh-CN" altLang="en-US" sz="2000">
              <a:solidFill>
                <a:srgbClr val="00B0F0"/>
              </a:solidFill>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Arial" panose="020B0604020202020204" pitchFamily="34" charset="0"/>
              </a:rPr>
              <a:t>&gt;&gt;&gt; '九'.isdigit()</a:t>
            </a:r>
            <a:endParaRPr lang="zh-CN" altLang="en-US" sz="2000">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solidFill>
                  <a:srgbClr val="00B0F0"/>
                </a:solidFill>
                <a:latin typeface="Consolas" panose="020B0609020204030204" charset="0"/>
                <a:sym typeface="Arial" panose="020B0604020202020204" pitchFamily="34" charset="0"/>
              </a:rPr>
              <a:t>False</a:t>
            </a:r>
            <a:endParaRPr lang="zh-CN" altLang="en-US" sz="2000">
              <a:solidFill>
                <a:srgbClr val="00B0F0"/>
              </a:solidFill>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Arial" panose="020B0604020202020204" pitchFamily="34" charset="0"/>
              </a:rPr>
              <a:t>&gt;&gt;&gt; '九'.isdecimal()</a:t>
            </a:r>
            <a:endParaRPr lang="zh-CN" altLang="en-US" sz="2000">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solidFill>
                  <a:srgbClr val="00B0F0"/>
                </a:solidFill>
                <a:latin typeface="Consolas" panose="020B0609020204030204" charset="0"/>
                <a:sym typeface="Arial" panose="020B0604020202020204" pitchFamily="34" charset="0"/>
              </a:rPr>
              <a:t>False</a:t>
            </a:r>
            <a:endParaRPr lang="zh-CN" altLang="en-US" sz="2000">
              <a:solidFill>
                <a:srgbClr val="00B0F0"/>
              </a:solidFill>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Arial" panose="020B0604020202020204" pitchFamily="34" charset="0"/>
              </a:rPr>
              <a:t>&gt;&gt;&gt; 'ⅣⅢⅩ'.isdecimal()</a:t>
            </a:r>
            <a:endParaRPr lang="zh-CN" altLang="en-US" sz="2000">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solidFill>
                  <a:srgbClr val="00B0F0"/>
                </a:solidFill>
                <a:latin typeface="Consolas" panose="020B0609020204030204" charset="0"/>
                <a:sym typeface="Arial" panose="020B0604020202020204" pitchFamily="34" charset="0"/>
              </a:rPr>
              <a:t>False</a:t>
            </a:r>
            <a:endParaRPr lang="zh-CN" altLang="en-US" sz="2000">
              <a:solidFill>
                <a:srgbClr val="00B0F0"/>
              </a:solidFill>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Arial" panose="020B0604020202020204" pitchFamily="34" charset="0"/>
              </a:rPr>
              <a:t>&gt;&gt;&gt; 'ⅣⅢⅩ'.isdigit()</a:t>
            </a:r>
            <a:endParaRPr lang="zh-CN" altLang="en-US" sz="2000">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solidFill>
                  <a:srgbClr val="00B0F0"/>
                </a:solidFill>
                <a:latin typeface="Consolas" panose="020B0609020204030204" charset="0"/>
                <a:sym typeface="Arial" panose="020B0604020202020204" pitchFamily="34" charset="0"/>
              </a:rPr>
              <a:t>False</a:t>
            </a:r>
            <a:endParaRPr lang="zh-CN" altLang="en-US" sz="2000">
              <a:solidFill>
                <a:srgbClr val="00B0F0"/>
              </a:solidFill>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Arial" panose="020B0604020202020204" pitchFamily="34" charset="0"/>
              </a:rPr>
              <a:t>&gt;&gt;&gt; 'ⅣⅢⅩ'.isnumeric()          #支持罗马数字</a:t>
            </a:r>
            <a:endParaRPr lang="zh-CN" altLang="en-US" sz="2000">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solidFill>
                  <a:srgbClr val="00B0F0"/>
                </a:solidFill>
                <a:latin typeface="Consolas" panose="020B0609020204030204" charset="0"/>
                <a:sym typeface="Arial" panose="020B0604020202020204" pitchFamily="34" charset="0"/>
              </a:rPr>
              <a:t>True</a:t>
            </a:r>
            <a:endParaRPr lang="zh-CN" altLang="en-US" sz="2000">
              <a:solidFill>
                <a:srgbClr val="00B0F0"/>
              </a:solidFill>
              <a:latin typeface="Consolas" panose="020B0609020204030204" charset="0"/>
              <a:sym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7.4.9  center()、ljust()、rjust()、zfill()</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45059" name="文本占位符 45058"/>
          <p:cNvSpPr>
            <a:spLocks noGrp="1"/>
          </p:cNvSpPr>
          <p:nvPr>
            <p:ph idx="1"/>
          </p:nvPr>
        </p:nvSpPr>
        <p:spPr>
          <a:xfrm>
            <a:off x="776605" y="1249680"/>
            <a:ext cx="10769600" cy="4526280"/>
          </a:xfrm>
          <a:ln>
            <a:miter/>
          </a:ln>
        </p:spPr>
        <p:txBody>
          <a:bodyPr anchor="t">
            <a:normAutofit/>
          </a:bodyPr>
          <a:p>
            <a:pPr marL="429260" indent="-401955" fontAlgn="base">
              <a:lnSpc>
                <a:spcPct val="100000"/>
              </a:lnSpc>
              <a:spcBef>
                <a:spcPts val="0"/>
              </a:spcBef>
              <a:buFont typeface="Wingdings" panose="05000000000000000000" charset="0"/>
              <a:buChar char=""/>
            </a:pPr>
            <a:r>
              <a:rPr lang="en-US" altLang="zh-CN" sz="2400" strike="noStrike" noProof="1">
                <a:latin typeface="宋体" panose="02010600030101010101" pitchFamily="2" charset="-122"/>
              </a:rPr>
              <a:t>center()</a:t>
            </a:r>
            <a:r>
              <a:rPr lang="zh-CN" altLang="en-US" sz="2400" strike="noStrike" noProof="1">
                <a:latin typeface="宋体" panose="02010600030101010101" pitchFamily="2" charset="-122"/>
              </a:rPr>
              <a:t>、</a:t>
            </a:r>
            <a:r>
              <a:rPr lang="en-US" altLang="zh-CN" sz="2400" strike="noStrike" noProof="1">
                <a:latin typeface="宋体" panose="02010600030101010101" pitchFamily="2" charset="-122"/>
              </a:rPr>
              <a:t>ljust()</a:t>
            </a:r>
            <a:r>
              <a:rPr lang="zh-CN" altLang="en-US" sz="2400" strike="noStrike" noProof="1">
                <a:latin typeface="宋体" panose="02010600030101010101" pitchFamily="2" charset="-122"/>
              </a:rPr>
              <a:t>、</a:t>
            </a:r>
            <a:r>
              <a:rPr lang="en-US" altLang="zh-CN" sz="2400" strike="noStrike" noProof="1">
                <a:latin typeface="宋体" panose="02010600030101010101" pitchFamily="2" charset="-122"/>
              </a:rPr>
              <a:t>rjust()</a:t>
            </a:r>
            <a:r>
              <a:rPr lang="zh-CN" altLang="en-US" sz="2400" strike="noStrike" noProof="1">
                <a:latin typeface="宋体" panose="02010600030101010101" pitchFamily="2" charset="-122"/>
              </a:rPr>
              <a:t>，返回指定宽度的新字符串，原字符串</a:t>
            </a:r>
            <a:r>
              <a:rPr lang="zh-CN" altLang="en-US" sz="2400" strike="noStrike" noProof="1">
                <a:solidFill>
                  <a:srgbClr val="FF0000"/>
                </a:solidFill>
                <a:latin typeface="宋体" panose="02010600030101010101" pitchFamily="2" charset="-122"/>
              </a:rPr>
              <a:t>居中</a:t>
            </a:r>
            <a:r>
              <a:rPr lang="zh-CN" altLang="en-US" sz="2400" strike="noStrike" noProof="1">
                <a:latin typeface="宋体" panose="02010600030101010101" pitchFamily="2" charset="-122"/>
              </a:rPr>
              <a:t>、</a:t>
            </a:r>
            <a:r>
              <a:rPr lang="zh-CN" altLang="en-US" sz="2400" strike="noStrike" noProof="1">
                <a:solidFill>
                  <a:srgbClr val="FF0000"/>
                </a:solidFill>
                <a:latin typeface="宋体" panose="02010600030101010101" pitchFamily="2" charset="-122"/>
              </a:rPr>
              <a:t>左对齐</a:t>
            </a:r>
            <a:r>
              <a:rPr lang="zh-CN" altLang="en-US" sz="2400" strike="noStrike" noProof="1">
                <a:latin typeface="宋体" panose="02010600030101010101" pitchFamily="2" charset="-122"/>
              </a:rPr>
              <a:t>或</a:t>
            </a:r>
            <a:r>
              <a:rPr lang="zh-CN" altLang="en-US" sz="2400" strike="noStrike" noProof="1">
                <a:solidFill>
                  <a:srgbClr val="FF0000"/>
                </a:solidFill>
                <a:latin typeface="宋体" panose="02010600030101010101" pitchFamily="2" charset="-122"/>
              </a:rPr>
              <a:t>右对齐</a:t>
            </a:r>
            <a:r>
              <a:rPr lang="zh-CN" altLang="en-US" sz="2400" strike="noStrike" noProof="1">
                <a:latin typeface="宋体" panose="02010600030101010101" pitchFamily="2" charset="-122"/>
              </a:rPr>
              <a:t>出现在新字符串中，如果指定宽度大于字符串长度，则使用指定的字符（默认为空格）进行填充。zfill()返回指定宽度的字符串，在左侧以字符0进行填充。</a:t>
            </a:r>
            <a:endParaRPr lang="zh-CN" altLang="en-US" sz="2400" strike="noStrike" noProof="1">
              <a:latin typeface="宋体" panose="02010600030101010101" pitchFamily="2" charset="-122"/>
            </a:endParaRPr>
          </a:p>
          <a:p>
            <a:pPr marL="1905" indent="0" fontAlgn="base">
              <a:lnSpc>
                <a:spcPct val="100000"/>
              </a:lnSpc>
              <a:spcBef>
                <a:spcPts val="0"/>
              </a:spcBef>
              <a:buNone/>
            </a:pPr>
            <a:endParaRPr lang="en-US" altLang="zh-CN" sz="1800" strike="noStrike" noProof="1">
              <a:latin typeface="Consolas" panose="020B0609020204030204" charset="0"/>
            </a:endParaRPr>
          </a:p>
          <a:p>
            <a:pPr marL="1905" indent="0" fontAlgn="base">
              <a:lnSpc>
                <a:spcPct val="100000"/>
              </a:lnSpc>
              <a:spcBef>
                <a:spcPts val="0"/>
              </a:spcBef>
              <a:buNone/>
            </a:pPr>
            <a:r>
              <a:rPr lang="en-US" altLang="zh-CN" sz="2000" strike="noStrike" noProof="1">
                <a:latin typeface="Consolas" panose="020B0609020204030204" charset="0"/>
              </a:rPr>
              <a:t>&gt;&gt;&gt; 'Hello world!'.center(20)        #居中对齐，以空格进行填充</a:t>
            </a:r>
            <a:endParaRPr lang="en-US" altLang="zh-CN" sz="2000" strike="noStrike" noProof="1">
              <a:latin typeface="Consolas" panose="020B0609020204030204" charset="0"/>
            </a:endParaRPr>
          </a:p>
          <a:p>
            <a:pPr marL="1905" indent="0" fontAlgn="base">
              <a:lnSpc>
                <a:spcPct val="100000"/>
              </a:lnSpc>
              <a:spcBef>
                <a:spcPts val="0"/>
              </a:spcBef>
              <a:buNone/>
            </a:pPr>
            <a:r>
              <a:rPr lang="en-US" altLang="zh-CN" sz="2000" strike="noStrike" noProof="1">
                <a:solidFill>
                  <a:srgbClr val="00B0F0"/>
                </a:solidFill>
                <a:latin typeface="Consolas" panose="020B0609020204030204" charset="0"/>
              </a:rPr>
              <a:t>'    Hello world!    '</a:t>
            </a:r>
            <a:endParaRPr lang="en-US" altLang="zh-CN" sz="2000" strike="noStrike" noProof="1">
              <a:solidFill>
                <a:srgbClr val="00B0F0"/>
              </a:solidFill>
              <a:latin typeface="Consolas" panose="020B0609020204030204" charset="0"/>
            </a:endParaRPr>
          </a:p>
          <a:p>
            <a:pPr marL="1905" indent="0" fontAlgn="base">
              <a:lnSpc>
                <a:spcPct val="100000"/>
              </a:lnSpc>
              <a:spcBef>
                <a:spcPts val="0"/>
              </a:spcBef>
              <a:buNone/>
            </a:pPr>
            <a:r>
              <a:rPr lang="en-US" altLang="zh-CN" sz="2000" strike="noStrike" noProof="1">
                <a:latin typeface="Consolas" panose="020B0609020204030204" charset="0"/>
              </a:rPr>
              <a:t>&gt;&gt;&gt; 'Hello world!'.center(20, '=')   #居中对齐，以字符=进行填充</a:t>
            </a:r>
            <a:endParaRPr lang="en-US" altLang="zh-CN" sz="2000" strike="noStrike" noProof="1">
              <a:latin typeface="Consolas" panose="020B0609020204030204" charset="0"/>
            </a:endParaRPr>
          </a:p>
          <a:p>
            <a:pPr marL="1905" indent="0" fontAlgn="base">
              <a:lnSpc>
                <a:spcPct val="100000"/>
              </a:lnSpc>
              <a:spcBef>
                <a:spcPts val="0"/>
              </a:spcBef>
              <a:buNone/>
            </a:pPr>
            <a:r>
              <a:rPr lang="en-US" altLang="zh-CN" sz="2000" strike="noStrike" noProof="1">
                <a:solidFill>
                  <a:srgbClr val="00B0F0"/>
                </a:solidFill>
                <a:latin typeface="Consolas" panose="020B0609020204030204" charset="0"/>
              </a:rPr>
              <a:t>'====Hello world!===='</a:t>
            </a:r>
            <a:endParaRPr lang="en-US" altLang="zh-CN" sz="2000" strike="noStrike" noProof="1">
              <a:solidFill>
                <a:srgbClr val="00B0F0"/>
              </a:solidFill>
              <a:latin typeface="Consolas" panose="020B0609020204030204" charset="0"/>
            </a:endParaRPr>
          </a:p>
          <a:p>
            <a:pPr marL="1905" indent="0" fontAlgn="base">
              <a:lnSpc>
                <a:spcPct val="100000"/>
              </a:lnSpc>
              <a:spcBef>
                <a:spcPts val="0"/>
              </a:spcBef>
              <a:buNone/>
            </a:pPr>
            <a:r>
              <a:rPr lang="en-US" altLang="zh-CN" sz="2000" strike="noStrike" noProof="1">
                <a:latin typeface="Consolas" panose="020B0609020204030204" charset="0"/>
              </a:rPr>
              <a:t>&gt;&gt;&gt; 'Hello world!'.ljust(20, '=')    #左对齐</a:t>
            </a:r>
            <a:endParaRPr lang="en-US" altLang="zh-CN" sz="2000" strike="noStrike" noProof="1">
              <a:latin typeface="Consolas" panose="020B0609020204030204" charset="0"/>
            </a:endParaRPr>
          </a:p>
          <a:p>
            <a:pPr marL="1905" indent="0" fontAlgn="base">
              <a:lnSpc>
                <a:spcPct val="100000"/>
              </a:lnSpc>
              <a:spcBef>
                <a:spcPts val="0"/>
              </a:spcBef>
              <a:buNone/>
            </a:pPr>
            <a:r>
              <a:rPr lang="en-US" altLang="zh-CN" sz="2000" strike="noStrike" noProof="1">
                <a:solidFill>
                  <a:srgbClr val="00B0F0"/>
                </a:solidFill>
                <a:latin typeface="Consolas" panose="020B0609020204030204" charset="0"/>
              </a:rPr>
              <a:t>'Hello world!========'</a:t>
            </a:r>
            <a:endParaRPr lang="en-US" altLang="zh-CN" sz="2000" strike="noStrike" noProof="1">
              <a:solidFill>
                <a:srgbClr val="00B0F0"/>
              </a:solidFill>
              <a:latin typeface="Consolas" panose="020B0609020204030204" charset="0"/>
            </a:endParaRPr>
          </a:p>
          <a:p>
            <a:pPr marL="1905" indent="0" fontAlgn="base">
              <a:lnSpc>
                <a:spcPct val="100000"/>
              </a:lnSpc>
              <a:spcBef>
                <a:spcPts val="0"/>
              </a:spcBef>
              <a:buNone/>
            </a:pPr>
            <a:r>
              <a:rPr lang="en-US" altLang="zh-CN" sz="2000" strike="noStrike" noProof="1">
                <a:latin typeface="Consolas" panose="020B0609020204030204" charset="0"/>
              </a:rPr>
              <a:t>&gt;&gt;&gt; 'Hello world!'.rjust(20, '=')    #右对齐</a:t>
            </a:r>
            <a:endParaRPr lang="en-US" altLang="zh-CN" sz="2000" strike="noStrike" noProof="1">
              <a:latin typeface="Consolas" panose="020B0609020204030204" charset="0"/>
            </a:endParaRPr>
          </a:p>
          <a:p>
            <a:pPr marL="1905" indent="0" fontAlgn="base">
              <a:lnSpc>
                <a:spcPct val="100000"/>
              </a:lnSpc>
              <a:spcBef>
                <a:spcPts val="0"/>
              </a:spcBef>
              <a:buNone/>
            </a:pPr>
            <a:r>
              <a:rPr lang="en-US" altLang="zh-CN" sz="2000" strike="noStrike" noProof="1">
                <a:solidFill>
                  <a:srgbClr val="00B0F0"/>
                </a:solidFill>
                <a:latin typeface="Consolas" panose="020B0609020204030204" charset="0"/>
              </a:rPr>
              <a:t>'========Hello world!'</a:t>
            </a:r>
            <a:endParaRPr lang="en-US" altLang="zh-CN" sz="2000" strike="noStrike" noProof="1">
              <a:solidFill>
                <a:srgbClr val="00B0F0"/>
              </a:solidFill>
              <a:latin typeface="Consolas" panose="020B06090202040302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7.4.10  字符串对象支持的运算符</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a:xfrm>
            <a:off x="749300" y="1273175"/>
            <a:ext cx="10769600" cy="4526280"/>
          </a:xfrm>
        </p:spPr>
        <p:txBody>
          <a:bodyPr/>
          <a:p>
            <a:pPr marL="442595" indent="-442595" fontAlgn="base">
              <a:lnSpc>
                <a:spcPct val="150000"/>
              </a:lnSpc>
              <a:spcBef>
                <a:spcPts val="0"/>
              </a:spcBef>
              <a:buFont typeface="Wingdings" panose="05000000000000000000" charset="0"/>
              <a:buChar char=""/>
            </a:pPr>
            <a:r>
              <a:rPr lang="en-US" sz="2400" strike="noStrike" noProof="1"/>
              <a:t>Python字符串支持</a:t>
            </a:r>
            <a:r>
              <a:rPr lang="zh-CN" altLang="en-US" sz="2400" strike="noStrike" noProof="1"/>
              <a:t>加法运算符，表示两个字符串连接，生成</a:t>
            </a:r>
            <a:r>
              <a:rPr lang="zh-CN" altLang="en-US" sz="2400" strike="noStrike" noProof="1">
                <a:solidFill>
                  <a:srgbClr val="FF0000"/>
                </a:solidFill>
              </a:rPr>
              <a:t>新字符串</a:t>
            </a:r>
            <a:r>
              <a:rPr lang="en-US" sz="2400" strike="noStrike" noProof="1"/>
              <a:t>。</a:t>
            </a:r>
            <a:endParaRPr lang="en-US" sz="2400" strike="noStrike" noProof="1"/>
          </a:p>
          <a:p>
            <a:pPr marL="0" indent="0" fontAlgn="base">
              <a:buNone/>
            </a:pPr>
            <a:endParaRPr lang="en-US" sz="2400" strike="noStrike" noProof="1"/>
          </a:p>
          <a:p>
            <a:pPr marL="0" indent="0" fontAlgn="base">
              <a:buNone/>
            </a:pPr>
            <a:r>
              <a:rPr lang="en-US" sz="2000" strike="noStrike" noProof="1">
                <a:latin typeface="Consolas" panose="020B0609020204030204" charset="0"/>
              </a:rPr>
              <a:t>&gt;&gt;&gt; 'hello ' + 'world'</a:t>
            </a:r>
            <a:endParaRPr lang="en-US" sz="2000" strike="noStrike" noProof="1">
              <a:latin typeface="Consolas" panose="020B0609020204030204" charset="0"/>
            </a:endParaRPr>
          </a:p>
          <a:p>
            <a:pPr marL="0" indent="0" fontAlgn="base">
              <a:buNone/>
            </a:pPr>
            <a:r>
              <a:rPr lang="en-US" sz="2000" strike="noStrike" noProof="1">
                <a:solidFill>
                  <a:srgbClr val="00B0F0"/>
                </a:solidFill>
                <a:latin typeface="Consolas" panose="020B0609020204030204" charset="0"/>
              </a:rPr>
              <a:t>'hello world'</a:t>
            </a:r>
            <a:endParaRPr lang="en-US" sz="2000" strike="noStrike" noProof="1">
              <a:solidFill>
                <a:srgbClr val="00B0F0"/>
              </a:solidFill>
              <a:latin typeface="Consolas" panose="020B06090202040302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7.4.10  字符串对象支持的运算符</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7346" name="文本占位符 44034"/>
          <p:cNvSpPr>
            <a:spLocks noGrp="1"/>
          </p:cNvSpPr>
          <p:nvPr>
            <p:ph idx="1"/>
          </p:nvPr>
        </p:nvSpPr>
        <p:spPr/>
        <p:txBody>
          <a:bodyPr anchor="t"/>
          <a:p>
            <a:pPr defTabSz="914400">
              <a:lnSpc>
                <a:spcPct val="80000"/>
              </a:lnSpc>
              <a:buSzPct val="70000"/>
              <a:buFont typeface="Wingdings" panose="05000000000000000000" charset="0"/>
              <a:buChar char=""/>
            </a:pPr>
            <a:r>
              <a:rPr lang="zh-CN" altLang="en-US" sz="2400" dirty="0">
                <a:latin typeface="宋体" panose="02010600030101010101" pitchFamily="2" charset="-122"/>
                <a:sym typeface="Arial" panose="020B0604020202020204" pitchFamily="34" charset="0"/>
              </a:rPr>
              <a:t>成员判断，关键字</a:t>
            </a:r>
            <a:r>
              <a:rPr lang="en-US" altLang="zh-CN" sz="2400" dirty="0">
                <a:latin typeface="宋体" panose="02010600030101010101" pitchFamily="2" charset="-122"/>
                <a:sym typeface="Arial" panose="020B0604020202020204" pitchFamily="34" charset="0"/>
              </a:rPr>
              <a:t>in</a:t>
            </a:r>
            <a:endParaRPr lang="en-US" altLang="zh-CN" sz="2400" dirty="0">
              <a:latin typeface="宋体" panose="02010600030101010101" pitchFamily="2" charset="-122"/>
              <a:sym typeface="Arial" panose="020B0604020202020204" pitchFamily="34" charset="0"/>
            </a:endParaRPr>
          </a:p>
          <a:p>
            <a:pPr defTabSz="914400">
              <a:lnSpc>
                <a:spcPct val="80000"/>
              </a:lnSpc>
              <a:buSzPct val="70000"/>
              <a:buFont typeface="Wingdings" panose="05000000000000000000" pitchFamily="2" charset="2"/>
              <a:buNone/>
            </a:pPr>
            <a:endParaRPr lang="en-US" altLang="zh-CN" sz="1800" dirty="0">
              <a:latin typeface="Consolas" panose="020B0609020204030204" charset="0"/>
            </a:endParaRPr>
          </a:p>
          <a:p>
            <a:pPr defTabSz="914400">
              <a:lnSpc>
                <a:spcPct val="80000"/>
              </a:lnSpc>
              <a:buSzPct val="70000"/>
              <a:buFont typeface="Wingdings" panose="05000000000000000000" pitchFamily="2" charset="2"/>
              <a:buNone/>
            </a:pPr>
            <a:r>
              <a:rPr lang="en-US" altLang="zh-CN" sz="2000" dirty="0">
                <a:latin typeface="Consolas" panose="020B0609020204030204" charset="0"/>
              </a:rPr>
              <a:t>&gt;&gt;&gt; "a" in "abcde"     #</a:t>
            </a:r>
            <a:r>
              <a:rPr lang="zh-CN" altLang="en-US" sz="2000" dirty="0">
                <a:latin typeface="Consolas" panose="020B0609020204030204" charset="0"/>
              </a:rPr>
              <a:t>测试一个字符中是否存在于另一个字符串中</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en-US" altLang="zh-CN" sz="2000" dirty="0">
                <a:solidFill>
                  <a:srgbClr val="00B0F0"/>
                </a:solidFill>
                <a:latin typeface="Consolas" panose="020B0609020204030204" charset="0"/>
              </a:rPr>
              <a:t>True</a:t>
            </a:r>
            <a:endParaRPr lang="en-US" altLang="zh-CN"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2000" dirty="0">
                <a:latin typeface="Consolas" panose="020B0609020204030204" charset="0"/>
              </a:rPr>
              <a:t>&gt;&gt;&gt; 'ab' in 'abcde'</a:t>
            </a:r>
            <a:endParaRPr lang="en-US" altLang="zh-CN" sz="2000" dirty="0">
              <a:latin typeface="Consolas" panose="020B0609020204030204" charset="0"/>
            </a:endParaRPr>
          </a:p>
          <a:p>
            <a:pPr defTabSz="914400">
              <a:lnSpc>
                <a:spcPct val="80000"/>
              </a:lnSpc>
              <a:buSzPct val="70000"/>
              <a:buFont typeface="Wingdings" panose="05000000000000000000" pitchFamily="2" charset="2"/>
              <a:buNone/>
            </a:pPr>
            <a:r>
              <a:rPr lang="en-US" altLang="zh-CN" sz="2000" dirty="0">
                <a:solidFill>
                  <a:srgbClr val="00B0F0"/>
                </a:solidFill>
                <a:latin typeface="Consolas" panose="020B0609020204030204" charset="0"/>
              </a:rPr>
              <a:t>True</a:t>
            </a:r>
            <a:endParaRPr lang="en-US" altLang="zh-CN"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2000" dirty="0">
                <a:latin typeface="Consolas" panose="020B0609020204030204" charset="0"/>
              </a:rPr>
              <a:t>&gt;&gt;&gt; 'ac' in 'abcde'    #</a:t>
            </a:r>
            <a:r>
              <a:rPr lang="zh-CN" altLang="en-US" sz="2000" dirty="0">
                <a:latin typeface="Consolas" panose="020B0609020204030204" charset="0"/>
              </a:rPr>
              <a:t>关键字</a:t>
            </a:r>
            <a:r>
              <a:rPr lang="en-US" altLang="zh-CN" sz="2000" dirty="0">
                <a:latin typeface="Consolas" panose="020B0609020204030204" charset="0"/>
              </a:rPr>
              <a:t>in</a:t>
            </a:r>
            <a:r>
              <a:rPr lang="zh-CN" altLang="en-US" sz="2000" dirty="0">
                <a:latin typeface="Consolas" panose="020B0609020204030204" charset="0"/>
              </a:rPr>
              <a:t>左边的字符串作为一个整体对待</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en-US" altLang="zh-CN" sz="2000" dirty="0">
                <a:solidFill>
                  <a:srgbClr val="00B0F0"/>
                </a:solidFill>
                <a:latin typeface="Consolas" panose="020B0609020204030204" charset="0"/>
              </a:rPr>
              <a:t>False</a:t>
            </a:r>
            <a:endParaRPr lang="en-US" altLang="zh-CN"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2000" dirty="0">
                <a:latin typeface="Consolas" panose="020B0609020204030204" charset="0"/>
              </a:rPr>
              <a:t>&gt;&gt;&gt; "j" in "abcde"</a:t>
            </a:r>
            <a:endParaRPr lang="en-US" altLang="zh-CN" sz="2000" dirty="0">
              <a:latin typeface="Consolas" panose="020B0609020204030204" charset="0"/>
            </a:endParaRPr>
          </a:p>
          <a:p>
            <a:pPr defTabSz="914400">
              <a:lnSpc>
                <a:spcPct val="80000"/>
              </a:lnSpc>
              <a:buSzPct val="70000"/>
              <a:buFont typeface="Wingdings" panose="05000000000000000000" pitchFamily="2" charset="2"/>
              <a:buNone/>
            </a:pPr>
            <a:r>
              <a:rPr lang="en-US" altLang="zh-CN" sz="2000" dirty="0">
                <a:solidFill>
                  <a:srgbClr val="00B0F0"/>
                </a:solidFill>
                <a:latin typeface="Consolas" panose="020B0609020204030204" charset="0"/>
              </a:rPr>
              <a:t>False</a:t>
            </a:r>
            <a:endParaRPr lang="en-US" altLang="zh-CN" sz="2000" dirty="0">
              <a:solidFill>
                <a:srgbClr val="00B0F0"/>
              </a:solidFill>
              <a:latin typeface="Consolas" panose="020B060902020403020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7.4.10  字符串对象支持的运算符</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a:xfrm>
            <a:off x="749300" y="1273175"/>
            <a:ext cx="10769600" cy="4526280"/>
          </a:xfrm>
        </p:spPr>
        <p:txBody>
          <a:bodyPr/>
          <a:p>
            <a:pPr marL="442595" indent="-442595" fontAlgn="base">
              <a:lnSpc>
                <a:spcPct val="150000"/>
              </a:lnSpc>
              <a:spcBef>
                <a:spcPts val="0"/>
              </a:spcBef>
              <a:buFont typeface="Wingdings" panose="05000000000000000000" charset="0"/>
              <a:buChar char=""/>
            </a:pPr>
            <a:r>
              <a:rPr lang="en-US" sz="2400" strike="noStrike" noProof="1"/>
              <a:t>Python字符串支持与</a:t>
            </a:r>
            <a:r>
              <a:rPr lang="en-US" sz="2400" strike="noStrike" noProof="1">
                <a:solidFill>
                  <a:srgbClr val="FF0000"/>
                </a:solidFill>
              </a:rPr>
              <a:t>整数</a:t>
            </a:r>
            <a:r>
              <a:rPr lang="en-US" sz="2400" strike="noStrike" noProof="1"/>
              <a:t>的乘法运算，表示序列重复，也就是</a:t>
            </a:r>
            <a:r>
              <a:rPr lang="en-US" sz="2400" strike="noStrike" noProof="1">
                <a:solidFill>
                  <a:srgbClr val="FF0000"/>
                </a:solidFill>
              </a:rPr>
              <a:t>字符串内容的重复</a:t>
            </a:r>
            <a:r>
              <a:rPr lang="zh-CN" altLang="en-US" sz="2400" strike="noStrike" noProof="1">
                <a:solidFill>
                  <a:srgbClr val="FF0000"/>
                </a:solidFill>
              </a:rPr>
              <a:t>，得到新字符串</a:t>
            </a:r>
            <a:r>
              <a:rPr lang="en-US" sz="2400" strike="noStrike" noProof="1"/>
              <a:t>。</a:t>
            </a:r>
            <a:endParaRPr lang="en-US" sz="2400" strike="noStrike" noProof="1"/>
          </a:p>
          <a:p>
            <a:pPr marL="0" indent="0" fontAlgn="base">
              <a:buNone/>
            </a:pPr>
            <a:endParaRPr lang="en-US" sz="2400" strike="noStrike" noProof="1"/>
          </a:p>
          <a:p>
            <a:pPr marL="0" indent="0" fontAlgn="base">
              <a:buNone/>
            </a:pPr>
            <a:r>
              <a:rPr lang="en-US" sz="2000" strike="noStrike" noProof="1">
                <a:latin typeface="Consolas" panose="020B0609020204030204" charset="0"/>
              </a:rPr>
              <a:t>&gt;&gt;&gt; 'abcd' * 3</a:t>
            </a:r>
            <a:endParaRPr lang="en-US" sz="2000" strike="noStrike" noProof="1">
              <a:latin typeface="Consolas" panose="020B0609020204030204" charset="0"/>
            </a:endParaRPr>
          </a:p>
          <a:p>
            <a:pPr marL="0" indent="0" fontAlgn="base">
              <a:buNone/>
            </a:pPr>
            <a:r>
              <a:rPr lang="en-US" sz="2000" strike="noStrike" noProof="1">
                <a:solidFill>
                  <a:srgbClr val="00B0F0"/>
                </a:solidFill>
                <a:latin typeface="Consolas" panose="020B0609020204030204" charset="0"/>
              </a:rPr>
              <a:t>'abcdabcdabcd'</a:t>
            </a:r>
            <a:endParaRPr lang="en-US" sz="2000" strike="noStrike" noProof="1">
              <a:solidFill>
                <a:srgbClr val="00B0F0"/>
              </a:solidFill>
              <a:latin typeface="Consolas" panose="020B06090202040302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7.4.11  适用于字符串对象的内置函数</a:t>
            </a:r>
            <a:endParaRPr lang="zh-CN" altLang="en-US"/>
          </a:p>
        </p:txBody>
      </p:sp>
      <p:sp>
        <p:nvSpPr>
          <p:cNvPr id="3" name="内容占位符 2"/>
          <p:cNvSpPr>
            <a:spLocks noGrp="1"/>
          </p:cNvSpPr>
          <p:nvPr>
            <p:ph idx="1"/>
          </p:nvPr>
        </p:nvSpPr>
        <p:spPr>
          <a:xfrm>
            <a:off x="838200" y="1321435"/>
            <a:ext cx="10515600" cy="5035550"/>
          </a:xfrm>
        </p:spPr>
        <p:txBody>
          <a:bodyPr>
            <a:normAutofit lnSpcReduction="20000"/>
          </a:bodyPr>
          <a:p>
            <a:pPr marL="0" indent="0" fontAlgn="auto">
              <a:lnSpc>
                <a:spcPct val="100000"/>
              </a:lnSpc>
              <a:spcBef>
                <a:spcPts val="0"/>
              </a:spcBef>
              <a:buNone/>
            </a:pPr>
            <a:r>
              <a:rPr lang="zh-CN" altLang="en-US" sz="2000">
                <a:latin typeface="Consolas" panose="020B0609020204030204" charset="0"/>
              </a:rPr>
              <a:t>&gt;&gt;&gt; x = 'Hello world.'</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len(x)                       #字符串长度</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12</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max(x)                       #最大字符</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'w'</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min(x)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 '</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list(zip(x,x))               #zip()也可以作用于字符串</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[('H', 'H'), ('e', 'e'), ('l', 'l'), ('l', 'l'), ('o', 'o'), (' ', ' '), ('w', 'w'), ('o', 'o'), ('r', 'r'), ('l', 'l'), ('d', 'd'), ('.', '.')]</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sorted(x)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 ', '.', 'H', 'd', 'e', 'l', 'l', 'l', 'o', 'o', 'r', 'w']</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list(reversed(x))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 'd', 'l', 'r', 'o', 'w', ' ', 'o', 'l', 'l', 'e', 'H']</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list(enumerate(x))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 'H'), (1, 'e'), (2, 'l'), (3, 'l'), (4, 'o'), (5, ' '), (6, 'w'), (7, 'o'), (8, 'r'), (9, 'l'), (10, 'd'), (11, '.')]</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list(map(add, x,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['HH', 'ee', 'll', 'll', 'oo', '  ', 'ww', 'oo', 'rr', 'll', 'dd', '..']</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7.4.11  适用于字符串对象的内置函数</a:t>
            </a:r>
            <a:endParaRPr lang="zh-CN" altLang="en-US"/>
          </a:p>
        </p:txBody>
      </p:sp>
      <p:sp>
        <p:nvSpPr>
          <p:cNvPr id="3" name="内容占位符 2"/>
          <p:cNvSpPr>
            <a:spLocks noGrp="1"/>
          </p:cNvSpPr>
          <p:nvPr>
            <p:ph idx="1"/>
          </p:nvPr>
        </p:nvSpPr>
        <p:spPr/>
        <p:txBody>
          <a:bodyPr>
            <a:normAutofit/>
          </a:bodyPr>
          <a:p>
            <a:pPr fontAlgn="auto">
              <a:lnSpc>
                <a:spcPct val="100000"/>
              </a:lnSpc>
              <a:spcBef>
                <a:spcPts val="0"/>
              </a:spcBef>
            </a:pPr>
            <a:r>
              <a:rPr lang="zh-CN" altLang="en-US" sz="2400"/>
              <a:t>内置函数eval()用来把任意字符串转化为Python表达式并进行求值。</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eval("3+4")                         #计算表达式的值</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7</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 = 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b = 5</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eval('a+b')                         #这时候要求变量a和b已存在</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8</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math</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eval('math.sqrt(3)')</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1.7320508075688772</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7.4.11  适用于字符串对象的内置函数</a:t>
            </a:r>
            <a:endParaRPr lang="zh-CN" altLang="en-US"/>
          </a:p>
        </p:txBody>
      </p:sp>
      <p:sp>
        <p:nvSpPr>
          <p:cNvPr id="3" name="内容占位符 2"/>
          <p:cNvSpPr>
            <a:spLocks noGrp="1"/>
          </p:cNvSpPr>
          <p:nvPr>
            <p:ph idx="1"/>
          </p:nvPr>
        </p:nvSpPr>
        <p:spPr/>
        <p:txBody>
          <a:bodyPr/>
          <a:p>
            <a:pPr fontAlgn="auto">
              <a:lnSpc>
                <a:spcPct val="100000"/>
              </a:lnSpc>
              <a:spcBef>
                <a:spcPts val="400"/>
              </a:spcBef>
            </a:pPr>
            <a:r>
              <a:rPr lang="zh-CN" altLang="en-US" sz="2400"/>
              <a:t>Python的内置函数eval()可以计算任意合法表达式的值，如果有恶意用户巧妙地构造并输入非法字符串，可以执行任意外部程序或者实现其他目的，例如下面的代码运行后可以启动记事本程序：</a:t>
            </a:r>
            <a:endParaRPr lang="zh-CN" altLang="en-US" sz="2400"/>
          </a:p>
          <a:p>
            <a:pPr marL="0" indent="0" fontAlgn="auto">
              <a:lnSpc>
                <a:spcPct val="100000"/>
              </a:lnSpc>
              <a:spcBef>
                <a:spcPts val="400"/>
              </a:spcBef>
              <a:buNone/>
            </a:pPr>
            <a:r>
              <a:rPr lang="zh-CN" altLang="en-US" sz="2000">
                <a:latin typeface="Consolas" panose="020B0609020204030204" charset="0"/>
              </a:rPr>
              <a:t>&gt;&gt;&gt; a = input('Please input a value:')</a:t>
            </a:r>
            <a:endParaRPr lang="zh-CN" altLang="en-US" sz="2000">
              <a:latin typeface="Consolas" panose="020B0609020204030204" charset="0"/>
            </a:endParaRPr>
          </a:p>
          <a:p>
            <a:pPr marL="0" indent="0" fontAlgn="auto">
              <a:lnSpc>
                <a:spcPct val="100000"/>
              </a:lnSpc>
              <a:spcBef>
                <a:spcPts val="400"/>
              </a:spcBef>
              <a:buNone/>
            </a:pPr>
            <a:r>
              <a:rPr lang="zh-CN" altLang="en-US" sz="2000">
                <a:solidFill>
                  <a:srgbClr val="00B0F0"/>
                </a:solidFill>
                <a:latin typeface="Consolas" panose="020B0609020204030204" charset="0"/>
              </a:rPr>
              <a:t>Please input a value:__import__('os').startfile(r'C:\Windows\\notepad.exe')</a:t>
            </a:r>
            <a:endParaRPr lang="zh-CN" altLang="en-US" sz="2000">
              <a:solidFill>
                <a:srgbClr val="00B0F0"/>
              </a:solidFill>
              <a:latin typeface="Consolas" panose="020B0609020204030204" charset="0"/>
            </a:endParaRPr>
          </a:p>
          <a:p>
            <a:pPr marL="0" indent="0" fontAlgn="auto">
              <a:lnSpc>
                <a:spcPct val="100000"/>
              </a:lnSpc>
              <a:spcBef>
                <a:spcPts val="400"/>
              </a:spcBef>
              <a:buNone/>
            </a:pPr>
            <a:r>
              <a:rPr lang="zh-CN" altLang="en-US" sz="2000">
                <a:latin typeface="Consolas" panose="020B0609020204030204" charset="0"/>
              </a:rPr>
              <a:t>&gt;&gt;&gt; eval(a)</a:t>
            </a:r>
            <a:endParaRPr lang="zh-CN" altLang="en-US" sz="2000">
              <a:latin typeface="Consolas" panose="020B0609020204030204" charset="0"/>
            </a:endParaRPr>
          </a:p>
          <a:p>
            <a:pPr marL="0" indent="0" fontAlgn="auto">
              <a:lnSpc>
                <a:spcPct val="100000"/>
              </a:lnSpc>
              <a:spcBef>
                <a:spcPts val="400"/>
              </a:spcBef>
              <a:buNone/>
            </a:pPr>
            <a:endParaRPr lang="zh-CN" altLang="en-US" sz="2000">
              <a:latin typeface="Consolas" panose="020B0609020204030204" charset="0"/>
            </a:endParaRPr>
          </a:p>
          <a:p>
            <a:pPr fontAlgn="auto">
              <a:lnSpc>
                <a:spcPct val="100000"/>
              </a:lnSpc>
              <a:spcBef>
                <a:spcPts val="400"/>
              </a:spcBef>
            </a:pPr>
            <a:r>
              <a:rPr lang="zh-CN" altLang="en-US" sz="2400"/>
              <a:t>下面的代码则会导致屏幕一闪，而就在那一瞬间在当前文件夹中创建了一个子文件夹testtest：</a:t>
            </a:r>
            <a:endParaRPr lang="zh-CN" altLang="en-US" sz="2400"/>
          </a:p>
          <a:p>
            <a:pPr marL="0" indent="0" fontAlgn="auto">
              <a:lnSpc>
                <a:spcPct val="100000"/>
              </a:lnSpc>
              <a:spcBef>
                <a:spcPts val="400"/>
              </a:spcBef>
              <a:buNone/>
            </a:pPr>
            <a:r>
              <a:rPr lang="zh-CN" altLang="en-US" sz="2000">
                <a:latin typeface="Consolas" panose="020B0609020204030204" charset="0"/>
              </a:rPr>
              <a:t>&gt;&gt;&gt; eval("__import__('os').system('md testtest')")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7.4.12  字符串对象的切片操作</a:t>
            </a:r>
            <a:endParaRPr lang="zh-CN" altLang="en-US"/>
          </a:p>
        </p:txBody>
      </p:sp>
      <p:sp>
        <p:nvSpPr>
          <p:cNvPr id="3" name="内容占位符 2"/>
          <p:cNvSpPr>
            <a:spLocks noGrp="1"/>
          </p:cNvSpPr>
          <p:nvPr>
            <p:ph idx="1"/>
          </p:nvPr>
        </p:nvSpPr>
        <p:spPr/>
        <p:txBody>
          <a:bodyPr/>
          <a:p>
            <a:r>
              <a:rPr lang="zh-CN" altLang="en-US" sz="2400"/>
              <a:t>切片也适用于字符串，但仅限于读取其中的元素，不支持字符串修改。</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'Explicit is better than implicit.'[:8]</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'Explicit'</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'Explicit is better than implicit.'[9:23]</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'is better than'</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path = 'C:\\Python35\\test.bmp'</a:t>
            </a:r>
            <a:endParaRPr lang="zh-CN" altLang="en-US" sz="2000">
              <a:latin typeface="Consolas" panose="020B0609020204030204" charset="0"/>
            </a:endParaRPr>
          </a:p>
          <a:p>
            <a:pPr marL="0" indent="0">
              <a:buNone/>
            </a:pPr>
            <a:r>
              <a:rPr lang="zh-CN" altLang="en-US" sz="2000">
                <a:latin typeface="Consolas" panose="020B0609020204030204" charset="0"/>
              </a:rPr>
              <a:t>&gt;&gt;&gt; path[:-4] + '_new' + path[-4:]</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'C:\\Python35\\test_new.bmp'</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7.5  </a:t>
            </a:r>
            <a:r>
              <a:rPr lang="zh-CN" altLang="en-US"/>
              <a:t>字符串常量</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68610" name="文本占位符 46082"/>
          <p:cNvSpPr>
            <a:spLocks noGrp="1"/>
          </p:cNvSpPr>
          <p:nvPr>
            <p:ph idx="1"/>
          </p:nvPr>
        </p:nvSpPr>
        <p:spPr>
          <a:xfrm>
            <a:off x="748665" y="1165860"/>
            <a:ext cx="10471150" cy="4900295"/>
          </a:xfrm>
        </p:spPr>
        <p:txBody>
          <a:bodyPr anchor="t">
            <a:normAutofit lnSpcReduction="20000"/>
          </a:bodyPr>
          <a:p>
            <a:pPr defTabSz="914400">
              <a:lnSpc>
                <a:spcPct val="150000"/>
              </a:lnSpc>
              <a:spcBef>
                <a:spcPct val="0"/>
              </a:spcBef>
              <a:buSzPct val="70000"/>
              <a:buFont typeface="Wingdings" panose="05000000000000000000" charset="0"/>
              <a:buChar char=""/>
            </a:pPr>
            <a:r>
              <a:rPr lang="en-US" altLang="zh-CN" sz="2400">
                <a:latin typeface="宋体" panose="02010600030101010101" pitchFamily="2" charset="-122"/>
              </a:rPr>
              <a:t>Python</a:t>
            </a:r>
            <a:r>
              <a:rPr lang="zh-CN" altLang="en-US" sz="2400">
                <a:latin typeface="宋体" panose="02010600030101010101" pitchFamily="2" charset="-122"/>
              </a:rPr>
              <a:t>标准库</a:t>
            </a:r>
            <a:r>
              <a:rPr lang="en-US" altLang="zh-CN" sz="2400">
                <a:latin typeface="宋体" panose="02010600030101010101" pitchFamily="2" charset="-122"/>
              </a:rPr>
              <a:t>string</a:t>
            </a:r>
            <a:r>
              <a:rPr lang="zh-CN" altLang="en-US" sz="2400">
                <a:latin typeface="宋体" panose="02010600030101010101" pitchFamily="2" charset="-122"/>
              </a:rPr>
              <a:t>中定义数字字符、标点符号、英文字母、大写字母、小写字母等常量。</a:t>
            </a:r>
            <a:endParaRPr lang="zh-CN" altLang="en-US" sz="2400">
              <a:latin typeface="宋体" panose="02010600030101010101" pitchFamily="2" charset="-122"/>
            </a:endParaRPr>
          </a:p>
          <a:p>
            <a:pPr defTabSz="914400">
              <a:lnSpc>
                <a:spcPct val="100000"/>
              </a:lnSpc>
              <a:spcBef>
                <a:spcPct val="0"/>
              </a:spcBef>
              <a:buSzPct val="70000"/>
              <a:buFont typeface="Wingdings" panose="05000000000000000000" pitchFamily="2" charset="2"/>
              <a:buNone/>
            </a:pPr>
            <a:endParaRPr lang="en-US" altLang="zh-CN" sz="20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2000">
                <a:latin typeface="Consolas" panose="020B0609020204030204" charset="0"/>
              </a:rPr>
              <a:t>&gt;&gt;&gt; import string</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string.digits</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'0123456789'</a:t>
            </a:r>
            <a:endParaRPr lang="en-US" altLang="zh-CN" sz="200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string.punctuation</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'!"#$%&amp;\'()*+,-./:;&lt;=&gt;?@[\\]^_`{|}~'</a:t>
            </a:r>
            <a:endParaRPr lang="en-US" altLang="zh-CN" sz="200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string.ascii_letters</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'abcdefghijklmnopqrstuvwxyzABCDEFGHIJKLMNOPQRSTUVWXYZ'</a:t>
            </a:r>
            <a:endParaRPr lang="en-US" altLang="zh-CN" sz="200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string.ascii_lowercase</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'abcdefghijklmnopqrstuvwxyz'</a:t>
            </a:r>
            <a:endParaRPr lang="en-US" altLang="zh-CN" sz="200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string.ascii_uppercase</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'ABCDEFGHIJKLMNOPQRSTUVWXYZ'</a:t>
            </a:r>
            <a:endParaRPr lang="en-US" altLang="zh-CN" sz="2000">
              <a:solidFill>
                <a:srgbClr val="00B0F0"/>
              </a:solidFill>
              <a:latin typeface="Consolas" panose="020B0609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7.1  </a:t>
            </a:r>
            <a:r>
              <a:rPr lang="zh-CN" altLang="en-US"/>
              <a:t>字符串编码格式简介</a:t>
            </a:r>
            <a:endParaRPr lang="zh-CN" altLang="en-US"/>
          </a:p>
        </p:txBody>
      </p:sp>
      <p:sp>
        <p:nvSpPr>
          <p:cNvPr id="3" name="内容占位符 2"/>
          <p:cNvSpPr>
            <a:spLocks noGrp="1"/>
          </p:cNvSpPr>
          <p:nvPr>
            <p:ph idx="1"/>
          </p:nvPr>
        </p:nvSpPr>
        <p:spPr/>
        <p:txBody>
          <a:bodyPr/>
          <a:p>
            <a:pPr fontAlgn="auto">
              <a:lnSpc>
                <a:spcPct val="150000"/>
              </a:lnSpc>
            </a:pPr>
            <a:r>
              <a:rPr lang="zh-CN" altLang="en-US" sz="2400" dirty="0">
                <a:latin typeface="宋体" panose="02010600030101010101" pitchFamily="2" charset="-122"/>
                <a:sym typeface="+mn-ea"/>
              </a:rPr>
              <a:t>最早的字符串编码是美国标准信息交换码</a:t>
            </a:r>
            <a:r>
              <a:rPr lang="zh-CN" altLang="en-US" sz="2400" dirty="0">
                <a:solidFill>
                  <a:srgbClr val="FF0000"/>
                </a:solidFill>
                <a:latin typeface="宋体" panose="02010600030101010101" pitchFamily="2" charset="-122"/>
                <a:sym typeface="+mn-ea"/>
              </a:rPr>
              <a:t>ASCII</a:t>
            </a:r>
            <a:r>
              <a:rPr lang="zh-CN" altLang="en-US" sz="2400" dirty="0">
                <a:latin typeface="宋体" panose="02010600030101010101" pitchFamily="2" charset="-122"/>
                <a:sym typeface="+mn-ea"/>
              </a:rPr>
              <a:t>，仅对10个数字、26个大写英文字母、26个小写英文字母及一些其他符号进行了编码。ASCII码采用</a:t>
            </a:r>
            <a:r>
              <a:rPr lang="zh-CN" altLang="en-US" sz="2400" dirty="0">
                <a:solidFill>
                  <a:srgbClr val="FF0000"/>
                </a:solidFill>
                <a:latin typeface="宋体" panose="02010600030101010101" pitchFamily="2" charset="-122"/>
                <a:sym typeface="+mn-ea"/>
              </a:rPr>
              <a:t>1个字节</a:t>
            </a:r>
            <a:r>
              <a:rPr lang="zh-CN" altLang="en-US" sz="2400" dirty="0">
                <a:latin typeface="宋体" panose="02010600030101010101" pitchFamily="2" charset="-122"/>
                <a:sym typeface="+mn-ea"/>
              </a:rPr>
              <a:t>来对字符进行编码，最多只能表示256个符号。</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7.5  </a:t>
            </a:r>
            <a:r>
              <a:rPr lang="zh-CN" altLang="en-US">
                <a:sym typeface="+mn-ea"/>
              </a:rPr>
              <a:t>字符串常量</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内容占位符 4"/>
          <p:cNvSpPr>
            <a:spLocks noGrp="1"/>
          </p:cNvSpPr>
          <p:nvPr>
            <p:ph idx="1"/>
          </p:nvPr>
        </p:nvSpPr>
        <p:spPr>
          <a:ln>
            <a:miter/>
          </a:ln>
        </p:spPr>
        <p:txBody>
          <a:bodyPr anchor="t"/>
          <a:p>
            <a:pPr fontAlgn="base">
              <a:buFont typeface="Arial" panose="020B0604020202020204" pitchFamily="34" charset="0"/>
              <a:buChar char="•"/>
            </a:pPr>
            <a:r>
              <a:rPr lang="zh-CN" altLang="zh-CN" sz="2400" b="1" strike="noStrike" noProof="1"/>
              <a:t>问题解决：</a:t>
            </a:r>
            <a:r>
              <a:rPr lang="zh-CN" altLang="zh-CN" sz="2400" strike="noStrike" noProof="1"/>
              <a:t>生成指定长度的随机密码。</a:t>
            </a:r>
            <a:endParaRPr lang="zh-CN" altLang="zh-CN" sz="2400" strike="noStrike" noProof="1"/>
          </a:p>
          <a:p>
            <a:pPr marL="0" indent="0" fontAlgn="base">
              <a:buNone/>
            </a:pPr>
            <a:endParaRPr lang="zh-CN" altLang="en-US" sz="1800" strike="noStrike" noProof="1">
              <a:latin typeface="Consolas" panose="020B0609020204030204" charset="0"/>
            </a:endParaRPr>
          </a:p>
          <a:p>
            <a:pPr marL="0" indent="0" fontAlgn="base">
              <a:buNone/>
            </a:pPr>
            <a:r>
              <a:rPr lang="zh-CN" altLang="en-US" sz="2000" strike="noStrike" noProof="1">
                <a:latin typeface="Consolas" panose="020B0609020204030204" charset="0"/>
              </a:rPr>
              <a:t>&gt;&gt;&gt; import string</a:t>
            </a:r>
            <a:endParaRPr lang="zh-CN" altLang="en-US" sz="2000" strike="noStrike" noProof="1">
              <a:latin typeface="Consolas" panose="020B0609020204030204" charset="0"/>
            </a:endParaRPr>
          </a:p>
          <a:p>
            <a:pPr marL="0" indent="0" fontAlgn="base">
              <a:buNone/>
            </a:pPr>
            <a:r>
              <a:rPr lang="zh-CN" altLang="en-US" sz="2000" strike="noStrike" noProof="1">
                <a:latin typeface="Consolas" panose="020B0609020204030204" charset="0"/>
              </a:rPr>
              <a:t>&gt;&gt;&gt; characters = string.digits + string.ascii_letters</a:t>
            </a:r>
            <a:endParaRPr lang="zh-CN" altLang="en-US" sz="2000" strike="noStrike" noProof="1">
              <a:latin typeface="Consolas" panose="020B0609020204030204" charset="0"/>
            </a:endParaRPr>
          </a:p>
          <a:p>
            <a:pPr marL="0" indent="0" fontAlgn="base">
              <a:buNone/>
            </a:pPr>
            <a:r>
              <a:rPr lang="zh-CN" altLang="en-US" sz="2000" strike="noStrike" noProof="1">
                <a:latin typeface="Consolas" panose="020B0609020204030204" charset="0"/>
              </a:rPr>
              <a:t>&gt;&gt;&gt; import random</a:t>
            </a:r>
            <a:endParaRPr lang="zh-CN" altLang="en-US" sz="2000" strike="noStrike" noProof="1">
              <a:latin typeface="Consolas" panose="020B0609020204030204" charset="0"/>
            </a:endParaRPr>
          </a:p>
          <a:p>
            <a:pPr marL="0" indent="0" fontAlgn="base">
              <a:buNone/>
            </a:pPr>
            <a:r>
              <a:rPr lang="zh-CN" altLang="en-US" sz="2000" strike="noStrike" noProof="1">
                <a:latin typeface="Consolas" panose="020B0609020204030204" charset="0"/>
              </a:rPr>
              <a:t>&gt;&gt;&gt; ''.join([random.choice(characters) for i in range(8)])</a:t>
            </a:r>
            <a:endParaRPr lang="zh-CN" altLang="en-US" sz="2000" strike="noStrike" noProof="1">
              <a:latin typeface="Consolas" panose="020B0609020204030204" charset="0"/>
            </a:endParaRPr>
          </a:p>
          <a:p>
            <a:pPr marL="0" indent="0" fontAlgn="base">
              <a:buNone/>
            </a:pPr>
            <a:r>
              <a:rPr lang="zh-CN" altLang="en-US" sz="2000" strike="noStrike" noProof="1">
                <a:solidFill>
                  <a:srgbClr val="00B0F0"/>
                </a:solidFill>
                <a:latin typeface="Consolas" panose="020B0609020204030204" charset="0"/>
              </a:rPr>
              <a:t>'J5Cuofhy'</a:t>
            </a:r>
            <a:endParaRPr lang="zh-CN" altLang="en-US" sz="2000" strike="noStrike" noProof="1">
              <a:solidFill>
                <a:srgbClr val="00B0F0"/>
              </a:solidFill>
              <a:latin typeface="Consolas" panose="020B0609020204030204" charset="0"/>
            </a:endParaRPr>
          </a:p>
          <a:p>
            <a:pPr marL="0" indent="0" fontAlgn="base">
              <a:buNone/>
            </a:pPr>
            <a:r>
              <a:rPr lang="zh-CN" altLang="en-US" sz="2000" strike="noStrike" noProof="1">
                <a:latin typeface="Consolas" panose="020B0609020204030204" charset="0"/>
              </a:rPr>
              <a:t>&gt;&gt;&gt; ''.join([random.choice(characters) for i in range(10)])</a:t>
            </a:r>
            <a:endParaRPr lang="zh-CN" altLang="en-US" sz="2000" strike="noStrike" noProof="1">
              <a:latin typeface="Consolas" panose="020B0609020204030204" charset="0"/>
            </a:endParaRPr>
          </a:p>
          <a:p>
            <a:pPr marL="0" indent="0" fontAlgn="base">
              <a:buNone/>
            </a:pPr>
            <a:r>
              <a:rPr lang="zh-CN" altLang="en-US" sz="2000" strike="noStrike" noProof="1">
                <a:solidFill>
                  <a:srgbClr val="00B0F0"/>
                </a:solidFill>
                <a:latin typeface="Consolas" panose="020B0609020204030204" charset="0"/>
              </a:rPr>
              <a:t>'RkHA3K3tNl'</a:t>
            </a:r>
            <a:endParaRPr lang="zh-CN" altLang="en-US" sz="2000" strike="noStrike" noProof="1">
              <a:solidFill>
                <a:srgbClr val="00B0F0"/>
              </a:solidFill>
              <a:latin typeface="Consolas" panose="020B0609020204030204" charset="0"/>
            </a:endParaRPr>
          </a:p>
          <a:p>
            <a:pPr marL="0" indent="0" fontAlgn="base">
              <a:buNone/>
            </a:pPr>
            <a:r>
              <a:rPr lang="zh-CN" altLang="en-US" sz="2000" strike="noStrike" noProof="1">
                <a:latin typeface="Consolas" panose="020B0609020204030204" charset="0"/>
              </a:rPr>
              <a:t>&gt;&gt;&gt; ''.join([random.choice(characters) for i in range(16)])</a:t>
            </a:r>
            <a:endParaRPr lang="zh-CN" altLang="en-US" sz="2000" strike="noStrike" noProof="1">
              <a:latin typeface="Consolas" panose="020B0609020204030204" charset="0"/>
            </a:endParaRPr>
          </a:p>
          <a:p>
            <a:pPr marL="0" indent="0" fontAlgn="base">
              <a:buNone/>
            </a:pPr>
            <a:r>
              <a:rPr lang="zh-CN" altLang="en-US" sz="2000" strike="noStrike" noProof="1">
                <a:solidFill>
                  <a:srgbClr val="00B0F0"/>
                </a:solidFill>
                <a:latin typeface="Consolas" panose="020B0609020204030204" charset="0"/>
              </a:rPr>
              <a:t>'zSabpGltJ0X4CCjh'</a:t>
            </a:r>
            <a:endParaRPr lang="zh-CN" altLang="en-US" sz="2000" strike="noStrike" noProof="1">
              <a:solidFill>
                <a:srgbClr val="00B0F0"/>
              </a:solidFill>
              <a:latin typeface="Consolas" panose="020B060902020403020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7.6  </a:t>
            </a:r>
            <a:r>
              <a:rPr lang="zh-CN" altLang="en-US"/>
              <a:t>中英文分词</a:t>
            </a:r>
            <a:endParaRPr lang="zh-CN" altLang="en-US"/>
          </a:p>
        </p:txBody>
      </p:sp>
      <p:sp>
        <p:nvSpPr>
          <p:cNvPr id="3" name="内容占位符 2"/>
          <p:cNvSpPr>
            <a:spLocks noGrp="1"/>
          </p:cNvSpPr>
          <p:nvPr>
            <p:ph idx="1"/>
          </p:nvPr>
        </p:nvSpPr>
        <p:spPr>
          <a:xfrm>
            <a:off x="838200" y="1321435"/>
            <a:ext cx="11070590" cy="5180965"/>
          </a:xfrm>
        </p:spPr>
        <p:txBody>
          <a:bodyPr>
            <a:normAutofit lnSpcReduction="20000"/>
          </a:bodyPr>
          <a:p>
            <a:pPr marL="0" indent="0" fontAlgn="auto">
              <a:lnSpc>
                <a:spcPct val="100000"/>
              </a:lnSpc>
              <a:spcBef>
                <a:spcPts val="0"/>
              </a:spcBef>
              <a:buNone/>
            </a:pPr>
            <a:r>
              <a:rPr lang="zh-CN" altLang="en-US" sz="2000">
                <a:latin typeface="Consolas" panose="020B0609020204030204" charset="0"/>
              </a:rPr>
              <a:t>&gt;&gt;&gt; import jieba                    #导入jieba模块</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'分词的准确度直接影响了后续文本处理和挖掘算法的最终效果。'</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jieba.cut(x)                    #使用默认词库进行分词</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&lt;generator object Tokenizer.cut at 0x000000000342C990&gt;</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list(_)</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['分词', '的', '准确度', '直接', '影响', '了', '后续', '文本处理', '和', '挖掘', '算法', '的', '最终', '效果', '。']</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list(jieba.cut('纸杯'))</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['纸杯']</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list(jieba.cut('花纸杯'))</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['花', '纸杯']</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jieba.add_word('花纸杯')         #增加词条</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list(jieba.cut('花纸杯'))        #使用新题库进行分词</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['花纸杯']</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snownlp                  </a:t>
            </a:r>
            <a:r>
              <a:rPr lang="en-US" altLang="zh-CN" sz="2000">
                <a:latin typeface="Consolas" panose="020B0609020204030204" charset="0"/>
              </a:rPr>
              <a:t>#</a:t>
            </a:r>
            <a:r>
              <a:rPr lang="zh-CN" altLang="en-US" sz="2000">
                <a:latin typeface="Consolas" panose="020B0609020204030204" charset="0"/>
              </a:rPr>
              <a:t>导入snownlp模块</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snownlp.SnowNLP('学而时习之，不亦说乎').words</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['学而', '时习', '之', '，', '不亦', '说乎']</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snownlp.SnowNLP(x).words</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['分词', '的', '准确度', '直接', '影响', '了', '后续', '文本', '处理', '和', '挖掘', '算法', '的', '最终', '效果', '。'</a:t>
            </a:r>
            <a:r>
              <a:rPr lang="zh-CN" altLang="en-US" sz="2000">
                <a:latin typeface="Consolas" panose="020B0609020204030204" charset="0"/>
              </a:rPr>
              <a: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7.7  </a:t>
            </a:r>
            <a:r>
              <a:rPr lang="zh-CN" altLang="en-US"/>
              <a:t>汉字到拼音的转换</a:t>
            </a:r>
            <a:endParaRPr lang="zh-CN" altLang="en-US"/>
          </a:p>
        </p:txBody>
      </p:sp>
      <p:sp>
        <p:nvSpPr>
          <p:cNvPr id="3" name="内容占位符 2"/>
          <p:cNvSpPr>
            <a:spLocks noGrp="1"/>
          </p:cNvSpPr>
          <p:nvPr>
            <p:ph idx="1"/>
          </p:nvPr>
        </p:nvSpPr>
        <p:spPr>
          <a:xfrm>
            <a:off x="838200" y="1321435"/>
            <a:ext cx="10515600" cy="5125085"/>
          </a:xfrm>
        </p:spPr>
        <p:txBody>
          <a:bodyPr>
            <a:normAutofit lnSpcReduction="10000"/>
          </a:bodyPr>
          <a:p>
            <a:pPr marL="0" indent="0" fontAlgn="auto">
              <a:lnSpc>
                <a:spcPct val="100000"/>
              </a:lnSpc>
              <a:spcBef>
                <a:spcPts val="0"/>
              </a:spcBef>
              <a:buNone/>
            </a:pPr>
            <a:r>
              <a:rPr lang="zh-CN" altLang="en-US" sz="2000">
                <a:latin typeface="Consolas" panose="020B0609020204030204" charset="0"/>
              </a:rPr>
              <a:t>&gt;&gt;&gt; from pypinyin import lazy_pinyin, pinyin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lazy_pinyin('董付国')            #返回拼音</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['dong', 'fu', 'guo']</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lazy_pinyin('董付国', 1)         #带声调的拼音</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['dǒng', 'fù', 'guó']</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lazy_pinyin('董付国', 2)         #另一种拼音形式，数字表示前面字母的声调</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['do3ng', 'fu4', 'guo2']</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lazy_pinyin('董付国', 3)         #只返回拼音首字母</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['d', 'f', 'g']</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lazy_pinyin('重要', 1)           #能够根据词组智能识别多音字</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['zhòng', 'yào']</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lazy_pinyin('重阳', 1)</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['chóng', 'yáng']</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pinyin('重阳')                   #返回拼音</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[['chóng'], ['yáng']]</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pinyin('重阳节', heteronym=True) #返回多音字的所有读音</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[['zhòng', 'chóng', 'tóng'], ['yáng'], ['jié', 'jiē']]</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7.7  </a:t>
            </a:r>
            <a:r>
              <a:rPr lang="zh-CN" altLang="en-US">
                <a:sym typeface="+mn-ea"/>
              </a:rPr>
              <a:t>汉字到拼音的转换</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内容占位符 4"/>
          <p:cNvSpPr>
            <a:spLocks noGrp="1"/>
          </p:cNvSpPr>
          <p:nvPr>
            <p:ph idx="1"/>
          </p:nvPr>
        </p:nvSpPr>
        <p:spPr>
          <a:xfrm>
            <a:off x="838200" y="1321435"/>
            <a:ext cx="10515600" cy="5125085"/>
          </a:xfrm>
        </p:spPr>
        <p:txBody>
          <a:bodyPr>
            <a:normAutofit lnSpcReduction="10000"/>
          </a:bodyPr>
          <a:p>
            <a:pPr marL="0" indent="0" fontAlgn="auto">
              <a:lnSpc>
                <a:spcPct val="100000"/>
              </a:lnSpc>
              <a:spcBef>
                <a:spcPts val="0"/>
              </a:spcBef>
              <a:buNone/>
            </a:pPr>
            <a:r>
              <a:rPr lang="zh-CN" altLang="en-US" sz="2000">
                <a:latin typeface="Consolas" panose="020B0609020204030204" charset="0"/>
              </a:rPr>
              <a:t>&gt;&gt;&gt; import jieba                     #其实不需要导入jieba，这里只是说明已安装</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'中英文混合test123'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lazy_pinyin(x)                   #自动调用已安装的jieba扩展库分词功能</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['zhong', 'ying', 'wen', 'hun', 'he', 'test123']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lazy_pinyin(jieba.cut(x))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['zhong', 'ying', 'wen', 'hun', 'he', 'test123']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'山东烟台的大樱桃真好吃啊'</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sorted(x, key=lambda ch: lazy_pinyin(ch))</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#按拼音对汉字进行排序</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['啊', '吃', '大', '的', '东', '好', '山', '台', '桃', '烟', '樱', '真']</a:t>
            </a:r>
            <a:endParaRPr lang="zh-CN" altLang="en-US" sz="2000">
              <a:solidFill>
                <a:srgbClr val="00B0F0"/>
              </a:solidFill>
              <a:latin typeface="Consolas" panose="020B06090202040302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7.8  </a:t>
            </a:r>
            <a:r>
              <a:rPr lang="zh-CN" altLang="en-US"/>
              <a:t>精彩案例赏析</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6" name="内容占位符 5"/>
          <p:cNvSpPr>
            <a:spLocks noGrp="1"/>
          </p:cNvSpPr>
          <p:nvPr>
            <p:ph idx="1"/>
          </p:nvPr>
        </p:nvSpPr>
        <p:spPr>
          <a:xfrm>
            <a:off x="748665" y="1259840"/>
            <a:ext cx="10756265" cy="4526280"/>
          </a:xfrm>
        </p:spPr>
        <p:txBody>
          <a:bodyPr/>
          <a:p>
            <a:pPr marL="401320" indent="-401320" fontAlgn="base">
              <a:lnSpc>
                <a:spcPct val="150000"/>
              </a:lnSpc>
              <a:spcBef>
                <a:spcPts val="0"/>
              </a:spcBef>
              <a:buFont typeface="Wingdings" panose="05000000000000000000" charset="0"/>
              <a:buChar char="n"/>
            </a:pPr>
            <a:r>
              <a:rPr lang="zh-CN" altLang="en-US" sz="2400" b="1" strike="noStrike" noProof="1"/>
              <a:t>例</a:t>
            </a:r>
            <a:r>
              <a:rPr lang="en-US" altLang="zh-CN" sz="2400" b="1" strike="noStrike" noProof="1"/>
              <a:t>7</a:t>
            </a:r>
            <a:r>
              <a:rPr lang="zh-CN" altLang="en-US" sz="2400" b="1" strike="noStrike" noProof="1"/>
              <a:t>-1  </a:t>
            </a:r>
            <a:r>
              <a:rPr lang="zh-CN" altLang="en-US" sz="2400" strike="noStrike" noProof="1"/>
              <a:t>编写函数实现字符串加密和解密，循环使用指定密钥，采用简单的异或算法。</a:t>
            </a:r>
            <a:endParaRPr lang="zh-CN" altLang="en-US" sz="2400" strike="noStrike" noProof="1"/>
          </a:p>
          <a:p>
            <a:pPr marL="0" indent="0" fontAlgn="base">
              <a:buNone/>
            </a:pPr>
            <a:endParaRPr lang="zh-CN" altLang="en-US" sz="18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def crypt(source, key):</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from itertools import cycle</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result = ''</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temp = cycle(key)</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for ch in source:</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result = result + chr(ord(ch) ^ ord(next(temp)))</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return result</a:t>
            </a:r>
            <a:endParaRPr lang="zh-CN" altLang="en-US" sz="2000" strike="noStrike" noProof="1">
              <a:latin typeface="Consolas" panose="020B060902020403020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7.8  </a:t>
            </a:r>
            <a:r>
              <a:rPr lang="zh-CN" altLang="en-US">
                <a:sym typeface="+mn-ea"/>
              </a:rPr>
              <a:t>精彩案例赏析</a:t>
            </a:r>
            <a:endParaRPr lang="zh-CN" altLang="en-US"/>
          </a:p>
        </p:txBody>
      </p:sp>
      <p:sp>
        <p:nvSpPr>
          <p:cNvPr id="3" name="内容占位符 2"/>
          <p:cNvSpPr>
            <a:spLocks noGrp="1"/>
          </p:cNvSpPr>
          <p:nvPr>
            <p:ph idx="1"/>
          </p:nvPr>
        </p:nvSpPr>
        <p:spPr/>
        <p:txBody>
          <a:bodyPr/>
          <a:p>
            <a:pPr marL="0" indent="0" defTabSz="914400">
              <a:buSzPct val="70000"/>
              <a:buFont typeface="Wingdings" panose="05000000000000000000" pitchFamily="2" charset="2"/>
              <a:buNone/>
            </a:pPr>
            <a:r>
              <a:rPr lang="zh-CN" altLang="en-US" sz="2000">
                <a:latin typeface="Consolas" panose="020B0609020204030204" charset="0"/>
                <a:sym typeface="+mn-ea"/>
              </a:rPr>
              <a:t>source = 'Shandong Institute of Business and Technology'</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key = 'Dong Fuguo'</a:t>
            </a:r>
            <a:endParaRPr lang="zh-CN" altLang="en-US" sz="2000">
              <a:latin typeface="Consolas" panose="020B0609020204030204" charset="0"/>
            </a:endParaRPr>
          </a:p>
          <a:p>
            <a:pPr marL="0" indent="0" defTabSz="914400">
              <a:buSzPct val="70000"/>
              <a:buFont typeface="Wingdings" panose="05000000000000000000" pitchFamily="2" charset="2"/>
              <a:buNone/>
            </a:pP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print('Before Encrypted:'+source)</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encrypted = crypt(source, key)</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print('After Encrypted:'+encrypted)</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decrypted = crypt(encrypted, key)</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print('After Decrypted:'+decrypted)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7.8  </a:t>
            </a:r>
            <a:r>
              <a:rPr lang="zh-CN" altLang="en-US">
                <a:sym typeface="+mn-ea"/>
              </a:rPr>
              <a:t>精彩案例赏析</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内容占位符 4"/>
          <p:cNvSpPr>
            <a:spLocks noGrp="1"/>
          </p:cNvSpPr>
          <p:nvPr>
            <p:ph idx="1"/>
          </p:nvPr>
        </p:nvSpPr>
        <p:spPr>
          <a:xfrm>
            <a:off x="720725" y="1260475"/>
            <a:ext cx="10935970" cy="4526280"/>
          </a:xfrm>
        </p:spPr>
        <p:txBody>
          <a:bodyPr/>
          <a:p>
            <a:pPr marL="485140" indent="-485140" fontAlgn="base">
              <a:lnSpc>
                <a:spcPct val="150000"/>
              </a:lnSpc>
              <a:spcBef>
                <a:spcPts val="0"/>
              </a:spcBef>
              <a:buFont typeface="Wingdings" panose="05000000000000000000" charset="0"/>
              <a:buChar char="n"/>
            </a:pPr>
            <a:r>
              <a:rPr lang="zh-CN" altLang="en-US" sz="2400" b="1" strike="noStrike" noProof="1"/>
              <a:t>例</a:t>
            </a:r>
            <a:r>
              <a:rPr lang="en-US" altLang="zh-CN" sz="2400" b="1" strike="noStrike" noProof="1"/>
              <a:t>7</a:t>
            </a:r>
            <a:r>
              <a:rPr lang="zh-CN" altLang="en-US" sz="2400" b="1" strike="noStrike" noProof="1"/>
              <a:t>-2</a:t>
            </a:r>
            <a:r>
              <a:rPr lang="zh-CN" altLang="en-US" sz="2400" strike="noStrike" noProof="1"/>
              <a:t>  编写程序，生成大量随机信息，这在需要获取大量数据来测试或演示软件功能的时候非常有用，不仅能真实展示软件功能或算法，还可以避免泄露真实数据或者引起不必要的争议。</a:t>
            </a:r>
            <a:endParaRPr lang="zh-CN" altLang="en-US" sz="1800" strike="noStrike" noProof="1">
              <a:latin typeface="Consolas" panose="020B0609020204030204" charset="0"/>
            </a:endParaRPr>
          </a:p>
          <a:p>
            <a:pPr marL="0" indent="0" fontAlgn="base">
              <a:spcBef>
                <a:spcPts val="0"/>
              </a:spcBef>
              <a:buNone/>
            </a:pPr>
            <a:endParaRPr lang="zh-CN" altLang="en-US" sz="1800" strike="noStrike" noProof="1">
              <a:latin typeface="Consolas" panose="020B0609020204030204" charset="0"/>
            </a:endParaRPr>
          </a:p>
          <a:p>
            <a:pPr marL="0" indent="0" fontAlgn="base">
              <a:spcBef>
                <a:spcPts val="0"/>
              </a:spcBef>
              <a:buNone/>
            </a:pPr>
            <a:endParaRPr lang="zh-CN" altLang="en-US" sz="1800" strike="noStrike" noProof="1">
              <a:latin typeface="Consolas" panose="020B0609020204030204" charset="0"/>
              <a:hlinkClick r:id="rId1" action="ppaction://hlinkfile"/>
            </a:endParaRPr>
          </a:p>
          <a:p>
            <a:pPr marL="0" indent="0" fontAlgn="base">
              <a:spcBef>
                <a:spcPts val="0"/>
              </a:spcBef>
              <a:buNone/>
            </a:pPr>
            <a:r>
              <a:rPr lang="zh-CN" altLang="en-US" sz="1800" strike="noStrike" noProof="1">
                <a:latin typeface="Consolas" panose="020B0609020204030204" charset="0"/>
                <a:hlinkClick r:id="rId1" action="ppaction://hlinkfile"/>
              </a:rPr>
              <a:t>code\randomInformation.py</a:t>
            </a:r>
            <a:endParaRPr lang="zh-CN" altLang="en-US" sz="1800" strike="noStrike" noProof="1">
              <a:latin typeface="Consolas" panose="020B060902020403020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7.8  </a:t>
            </a:r>
            <a:r>
              <a:rPr lang="zh-CN" altLang="en-US">
                <a:sym typeface="+mn-ea"/>
              </a:rPr>
              <a:t>精彩案例赏析</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a:xfrm>
            <a:off x="749300" y="1290955"/>
            <a:ext cx="10852785" cy="4780280"/>
          </a:xfrm>
        </p:spPr>
        <p:txBody>
          <a:bodyPr>
            <a:normAutofit lnSpcReduction="20000"/>
          </a:bodyPr>
          <a:p>
            <a:pPr marL="377825" indent="-377825" fontAlgn="base">
              <a:lnSpc>
                <a:spcPct val="150000"/>
              </a:lnSpc>
              <a:spcBef>
                <a:spcPts val="0"/>
              </a:spcBef>
              <a:buFont typeface="Wingdings" panose="05000000000000000000" charset="0"/>
              <a:buChar char=""/>
            </a:pPr>
            <a:r>
              <a:rPr lang="zh-CN" altLang="en-US" sz="2400" b="1" strike="noStrike" noProof="1"/>
              <a:t>例</a:t>
            </a:r>
            <a:r>
              <a:rPr lang="en-US" altLang="zh-CN" sz="2400" b="1" strike="noStrike" noProof="1"/>
              <a:t>4-3</a:t>
            </a:r>
            <a:r>
              <a:rPr lang="en-US" altLang="zh-CN" sz="2400" strike="noStrike" noProof="1"/>
              <a:t>  </a:t>
            </a:r>
            <a:r>
              <a:rPr lang="en-US" sz="2400" strike="noStrike" noProof="1"/>
              <a:t>检查并判断密码字符串的安全强度。</a:t>
            </a:r>
            <a:endParaRPr lang="zh-CN" altLang="en-US" sz="2400" strike="noStrike" noProof="1"/>
          </a:p>
          <a:p>
            <a:pPr marL="0" indent="0" fontAlgn="base">
              <a:buNone/>
            </a:pPr>
            <a:endParaRPr lang="en-US" sz="1600" strike="noStrike" noProof="1"/>
          </a:p>
          <a:p>
            <a:pPr marL="0" indent="0" fontAlgn="base">
              <a:buNone/>
            </a:pPr>
            <a:r>
              <a:rPr lang="en-US" sz="2000" strike="noStrike" noProof="1">
                <a:latin typeface="Consolas" panose="020B0609020204030204" charset="0"/>
              </a:rPr>
              <a:t>import string</a:t>
            </a:r>
            <a:endParaRPr lang="en-US" sz="2000" strike="noStrike" noProof="1">
              <a:latin typeface="Consolas" panose="020B0609020204030204" charset="0"/>
            </a:endParaRPr>
          </a:p>
          <a:p>
            <a:pPr marL="0" indent="0" fontAlgn="base">
              <a:buNone/>
            </a:pP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def check(pwd):</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#密码必须至少包含6个字符</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if not isinstance(pwd, str) or len(pwd)&lt;6:</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return 'not suitable for password'</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#密码强度等级与包含字符种类的对应关系</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d = {1:'weak', 2:'below middle', 3:'above middle', 4:'strong'}</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#分别用来标记pwd是否含有数字、小写字母、大写字母和指定的标点符号</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r = [False] * 4</a:t>
            </a:r>
            <a:endParaRPr lang="en-US" sz="2000" strike="noStrike" noProof="1">
              <a:latin typeface="Consolas" panose="020B060902020403020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7.8  </a:t>
            </a:r>
            <a:r>
              <a:rPr lang="zh-CN" altLang="en-US">
                <a:sym typeface="+mn-ea"/>
              </a:rPr>
              <a:t>精彩案例赏析</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82945" name="Content Placeholder 2"/>
          <p:cNvSpPr>
            <a:spLocks noGrp="1"/>
          </p:cNvSpPr>
          <p:nvPr>
            <p:ph idx="1"/>
          </p:nvPr>
        </p:nvSpPr>
        <p:spPr/>
        <p:txBody>
          <a:bodyPr anchor="t">
            <a:noAutofit/>
          </a:bodyPr>
          <a:p>
            <a:pPr marL="0" indent="0">
              <a:spcBef>
                <a:spcPct val="0"/>
              </a:spcBef>
              <a:buNone/>
            </a:pPr>
            <a:r>
              <a:rPr lang="en-US" altLang="en-US" sz="2000">
                <a:latin typeface="Consolas" panose="020B0609020204030204" charset="0"/>
              </a:rPr>
              <a:t>    for ch in pwd:</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#是否包含数字</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if not r[0] and ch in string.digits:</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r[0] = True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#是否包含小写字母</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elif not r[1] and ch in string.ascii_lowercase: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r[1] = True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#是否包含大写字母</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elif not r[2] and ch in string.ascii_uppercase: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r[2] = True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#是否包含指定的标点符号</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elif not r[3] and ch in ',.!;?&lt;&gt;':</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r[3] = True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#统计包含的字符种类，返回密码强度</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return d.get(r.count(True), 'error')</a:t>
            </a:r>
            <a:endParaRPr lang="en-US" altLang="en-US" sz="2000">
              <a:latin typeface="Consolas" panose="020B0609020204030204" charset="0"/>
            </a:endParaRPr>
          </a:p>
          <a:p>
            <a:pPr marL="0" indent="0">
              <a:spcBef>
                <a:spcPct val="0"/>
              </a:spcBef>
              <a:buNone/>
            </a:pP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print(check('a2Cd,'))</a:t>
            </a:r>
            <a:endParaRPr lang="en-US" altLang="en-US" sz="2000">
              <a:latin typeface="Consolas" panose="020B0609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7.1  </a:t>
            </a:r>
            <a:r>
              <a:rPr lang="zh-CN" altLang="en-US">
                <a:sym typeface="+mn-ea"/>
              </a:rPr>
              <a:t>字符串编码格式简介</a:t>
            </a:r>
            <a:endParaRPr lang="zh-CN" altLang="en-US"/>
          </a:p>
        </p:txBody>
      </p:sp>
      <p:sp>
        <p:nvSpPr>
          <p:cNvPr id="3" name="内容占位符 2"/>
          <p:cNvSpPr>
            <a:spLocks noGrp="1"/>
          </p:cNvSpPr>
          <p:nvPr>
            <p:ph idx="1"/>
          </p:nvPr>
        </p:nvSpPr>
        <p:spPr/>
        <p:txBody>
          <a:bodyPr/>
          <a:p>
            <a:pPr>
              <a:lnSpc>
                <a:spcPct val="150000"/>
              </a:lnSpc>
              <a:spcBef>
                <a:spcPct val="0"/>
              </a:spcBef>
              <a:spcAft>
                <a:spcPts val="600"/>
              </a:spcAft>
              <a:buFont typeface="Arial" panose="020B0604020202020204" pitchFamily="34" charset="0"/>
              <a:buChar char="•"/>
            </a:pPr>
            <a:r>
              <a:rPr lang="zh-CN" altLang="en-US" sz="2400" dirty="0">
                <a:solidFill>
                  <a:srgbClr val="FF0000"/>
                </a:solidFill>
                <a:latin typeface="宋体" panose="02010600030101010101" pitchFamily="2" charset="-122"/>
                <a:sym typeface="+mn-ea"/>
              </a:rPr>
              <a:t>GB2312</a:t>
            </a:r>
            <a:r>
              <a:rPr lang="zh-CN" altLang="en-US" sz="2400" dirty="0">
                <a:latin typeface="宋体" panose="02010600030101010101" pitchFamily="2" charset="-122"/>
                <a:sym typeface="+mn-ea"/>
              </a:rPr>
              <a:t>是我国制定的中文编码，使用1个字节表示英语，2个字节表示中文；GBK是GB2312的扩充，而CP936是微软在GBK基础上开发的编码方式。</a:t>
            </a:r>
            <a:r>
              <a:rPr lang="zh-CN" altLang="en-US" sz="2400" dirty="0">
                <a:solidFill>
                  <a:srgbClr val="FF0000"/>
                </a:solidFill>
                <a:latin typeface="宋体" panose="02010600030101010101" pitchFamily="2" charset="-122"/>
                <a:sym typeface="+mn-ea"/>
              </a:rPr>
              <a:t>GB2312、GBK和CP936都是使用2个字节表示中文</a:t>
            </a:r>
            <a:r>
              <a:rPr lang="zh-CN" altLang="en-US" sz="2400" dirty="0">
                <a:latin typeface="宋体" panose="02010600030101010101" pitchFamily="2" charset="-122"/>
                <a:sym typeface="+mn-ea"/>
              </a:rPr>
              <a:t>。</a:t>
            </a:r>
            <a:endParaRPr lang="en-US" altLang="en-US" sz="2400"/>
          </a:p>
          <a:p>
            <a:pPr>
              <a:lnSpc>
                <a:spcPct val="150000"/>
              </a:lnSpc>
              <a:spcBef>
                <a:spcPct val="0"/>
              </a:spcBef>
              <a:spcAft>
                <a:spcPts val="600"/>
              </a:spcAft>
              <a:buFont typeface="Arial" panose="020B0604020202020204" pitchFamily="34" charset="0"/>
              <a:buChar char="•"/>
            </a:pPr>
            <a:r>
              <a:rPr lang="zh-CN" altLang="en-US" sz="2400" dirty="0">
                <a:solidFill>
                  <a:srgbClr val="FF0000"/>
                </a:solidFill>
                <a:latin typeface="宋体" panose="02010600030101010101" pitchFamily="2" charset="-122"/>
                <a:sym typeface="+mn-ea"/>
              </a:rPr>
              <a:t>UTF-8</a:t>
            </a:r>
            <a:r>
              <a:rPr lang="zh-CN" altLang="en-US" sz="2400" dirty="0">
                <a:latin typeface="宋体" panose="02010600030101010101" pitchFamily="2" charset="-122"/>
                <a:sym typeface="+mn-ea"/>
              </a:rPr>
              <a:t>对全世界所有国家需要用到的字符进行了编码，以1个字节表示英语字符(兼容ASCII)，以</a:t>
            </a:r>
            <a:r>
              <a:rPr lang="zh-CN" altLang="en-US" sz="2400" dirty="0">
                <a:solidFill>
                  <a:srgbClr val="FF0000"/>
                </a:solidFill>
                <a:latin typeface="宋体" panose="02010600030101010101" pitchFamily="2" charset="-122"/>
                <a:sym typeface="+mn-ea"/>
              </a:rPr>
              <a:t>3个字节表示中文</a:t>
            </a:r>
            <a:r>
              <a:rPr lang="zh-CN" altLang="en-US" sz="2400" dirty="0">
                <a:latin typeface="宋体" panose="02010600030101010101" pitchFamily="2" charset="-122"/>
                <a:sym typeface="+mn-ea"/>
              </a:rPr>
              <a:t>，还有些语言的符号使用2个字节（例如俄语和希腊语符号）或4个字节。</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7.1  </a:t>
            </a:r>
            <a:r>
              <a:rPr lang="zh-CN" altLang="en-US">
                <a:sym typeface="+mn-ea"/>
              </a:rPr>
              <a:t>字符串编码格式简介</a:t>
            </a:r>
            <a:endParaRPr lang="zh-CN" altLang="en-US"/>
          </a:p>
        </p:txBody>
      </p:sp>
      <p:sp>
        <p:nvSpPr>
          <p:cNvPr id="3" name="内容占位符 2"/>
          <p:cNvSpPr>
            <a:spLocks noGrp="1"/>
          </p:cNvSpPr>
          <p:nvPr>
            <p:ph idx="1"/>
          </p:nvPr>
        </p:nvSpPr>
        <p:spPr/>
        <p:txBody>
          <a:bodyPr/>
          <a:p>
            <a:pPr fontAlgn="auto">
              <a:lnSpc>
                <a:spcPct val="150000"/>
              </a:lnSpc>
            </a:pPr>
            <a:r>
              <a:rPr lang="zh-CN" altLang="en-US" sz="2400" dirty="0">
                <a:latin typeface="宋体" panose="02010600030101010101" pitchFamily="2" charset="-122"/>
                <a:sym typeface="+mn-ea"/>
              </a:rPr>
              <a:t>不同编码格式之间相差很大，采用</a:t>
            </a:r>
            <a:r>
              <a:rPr lang="zh-CN" altLang="en-US" sz="2400" dirty="0">
                <a:solidFill>
                  <a:srgbClr val="FF0000"/>
                </a:solidFill>
                <a:latin typeface="宋体" panose="02010600030101010101" pitchFamily="2" charset="-122"/>
                <a:sym typeface="+mn-ea"/>
              </a:rPr>
              <a:t>不同的编码格式意味着不同的表示和存储形式</a:t>
            </a:r>
            <a:r>
              <a:rPr lang="zh-CN" altLang="en-US" sz="2400" dirty="0">
                <a:latin typeface="宋体" panose="02010600030101010101" pitchFamily="2" charset="-122"/>
                <a:sym typeface="+mn-ea"/>
              </a:rPr>
              <a:t>，把同一字符存入文件时，写入的内容可能会不同，在试图理解其内容时</a:t>
            </a:r>
            <a:r>
              <a:rPr lang="zh-CN" altLang="en-US" sz="2400" dirty="0">
                <a:solidFill>
                  <a:srgbClr val="FF0000"/>
                </a:solidFill>
                <a:latin typeface="宋体" panose="02010600030101010101" pitchFamily="2" charset="-122"/>
                <a:sym typeface="+mn-ea"/>
              </a:rPr>
              <a:t>必须了解编码规则</a:t>
            </a:r>
            <a:r>
              <a:rPr lang="zh-CN" altLang="en-US" sz="2400" dirty="0">
                <a:latin typeface="宋体" panose="02010600030101010101" pitchFamily="2" charset="-122"/>
                <a:sym typeface="+mn-ea"/>
              </a:rPr>
              <a:t>并进行正确的解码。如果解码方法不正确就无法还原信息，从这个角度来讲，</a:t>
            </a:r>
            <a:r>
              <a:rPr lang="zh-CN" altLang="en-US" sz="2400" dirty="0">
                <a:solidFill>
                  <a:srgbClr val="FF0000"/>
                </a:solidFill>
                <a:latin typeface="宋体" panose="02010600030101010101" pitchFamily="2" charset="-122"/>
                <a:sym typeface="+mn-ea"/>
              </a:rPr>
              <a:t>字符串编码也具有加密的效果</a:t>
            </a:r>
            <a:r>
              <a:rPr lang="zh-CN" altLang="en-US" sz="2400" dirty="0">
                <a:latin typeface="宋体" panose="02010600030101010101" pitchFamily="2" charset="-122"/>
                <a:sym typeface="+mn-ea"/>
              </a:rPr>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7.1  </a:t>
            </a:r>
            <a:r>
              <a:rPr lang="zh-CN" altLang="en-US">
                <a:sym typeface="+mn-ea"/>
              </a:rPr>
              <a:t>字符串编码格式简介</a:t>
            </a:r>
            <a:endParaRPr lang="zh-CN" altLang="en-US"/>
          </a:p>
        </p:txBody>
      </p:sp>
      <p:sp>
        <p:nvSpPr>
          <p:cNvPr id="3" name="内容占位符 2"/>
          <p:cNvSpPr>
            <a:spLocks noGrp="1"/>
          </p:cNvSpPr>
          <p:nvPr>
            <p:ph idx="1"/>
          </p:nvPr>
        </p:nvSpPr>
        <p:spPr>
          <a:xfrm>
            <a:off x="838200" y="1321435"/>
            <a:ext cx="10515600" cy="5269865"/>
          </a:xfrm>
        </p:spPr>
        <p:txBody>
          <a:bodyPr>
            <a:normAutofit lnSpcReduction="20000"/>
          </a:bodyPr>
          <a:p>
            <a:pPr marL="0" indent="0" fontAlgn="auto">
              <a:lnSpc>
                <a:spcPct val="100000"/>
              </a:lnSpc>
              <a:spcBef>
                <a:spcPct val="0"/>
              </a:spcBef>
              <a:buNone/>
            </a:pPr>
            <a:r>
              <a:rPr lang="zh-CN" altLang="en-US" sz="2000">
                <a:latin typeface="Consolas" panose="020B0609020204030204" charset="0"/>
                <a:sym typeface="+mn-ea"/>
              </a:rPr>
              <a:t>&gt;&gt;&gt; '董付国'.encode('utf8')</a:t>
            </a:r>
            <a:endParaRPr lang="zh-CN" altLang="en-US" sz="2000">
              <a:latin typeface="Consolas" panose="020B0609020204030204" charset="0"/>
            </a:endParaRPr>
          </a:p>
          <a:p>
            <a:pPr marL="0" indent="0" fontAlgn="auto">
              <a:lnSpc>
                <a:spcPct val="100000"/>
              </a:lnSpc>
              <a:spcBef>
                <a:spcPct val="0"/>
              </a:spcBef>
              <a:buNone/>
            </a:pPr>
            <a:r>
              <a:rPr lang="zh-CN" altLang="en-US" sz="2000">
                <a:solidFill>
                  <a:srgbClr val="00B0F0"/>
                </a:solidFill>
                <a:latin typeface="Consolas" panose="020B0609020204030204" charset="0"/>
                <a:sym typeface="+mn-ea"/>
              </a:rPr>
              <a:t>b'\xe8\x91\xa3\xe4\xbb\x98\xe5\x9b\xbd'</a:t>
            </a:r>
            <a:endParaRPr lang="zh-CN" altLang="en-US" sz="2000">
              <a:solidFill>
                <a:srgbClr val="00B0F0"/>
              </a:solidFill>
              <a:latin typeface="Consolas" panose="020B0609020204030204" charset="0"/>
            </a:endParaRPr>
          </a:p>
          <a:p>
            <a:pPr marL="0" indent="0" fontAlgn="auto">
              <a:lnSpc>
                <a:spcPct val="100000"/>
              </a:lnSpc>
              <a:spcBef>
                <a:spcPct val="0"/>
              </a:spcBef>
              <a:buNone/>
            </a:pPr>
            <a:r>
              <a:rPr lang="zh-CN" altLang="en-US" sz="2000">
                <a:latin typeface="Consolas" panose="020B0609020204030204" charset="0"/>
                <a:sym typeface="+mn-ea"/>
              </a:rPr>
              <a:t>&gt;&gt;&gt; '董付国'.encode('cp936')</a:t>
            </a:r>
            <a:endParaRPr lang="zh-CN" altLang="en-US" sz="2000">
              <a:latin typeface="Consolas" panose="020B0609020204030204" charset="0"/>
            </a:endParaRPr>
          </a:p>
          <a:p>
            <a:pPr marL="0" indent="0" fontAlgn="auto">
              <a:lnSpc>
                <a:spcPct val="100000"/>
              </a:lnSpc>
              <a:spcBef>
                <a:spcPct val="0"/>
              </a:spcBef>
              <a:buNone/>
            </a:pPr>
            <a:r>
              <a:rPr lang="zh-CN" altLang="en-US" sz="2000">
                <a:solidFill>
                  <a:srgbClr val="00B0F0"/>
                </a:solidFill>
                <a:latin typeface="Consolas" panose="020B0609020204030204" charset="0"/>
                <a:sym typeface="+mn-ea"/>
              </a:rPr>
              <a:t>b'\xb6\xad\xb8\xb6\xb9\xfa'</a:t>
            </a:r>
            <a:endParaRPr lang="zh-CN" altLang="en-US" sz="2000">
              <a:solidFill>
                <a:srgbClr val="00B0F0"/>
              </a:solidFill>
              <a:latin typeface="Consolas" panose="020B0609020204030204" charset="0"/>
            </a:endParaRPr>
          </a:p>
          <a:p>
            <a:pPr marL="0" indent="0" fontAlgn="auto">
              <a:lnSpc>
                <a:spcPct val="100000"/>
              </a:lnSpc>
              <a:spcBef>
                <a:spcPct val="0"/>
              </a:spcBef>
              <a:buNone/>
            </a:pPr>
            <a:r>
              <a:rPr lang="zh-CN" altLang="en-US" sz="2000">
                <a:latin typeface="Consolas" panose="020B0609020204030204" charset="0"/>
                <a:sym typeface="+mn-ea"/>
              </a:rPr>
              <a:t>&gt;&gt;&gt; '董付国'.encode('cp936').decode('cp936')</a:t>
            </a:r>
            <a:endParaRPr lang="zh-CN" altLang="en-US" sz="2000">
              <a:latin typeface="Consolas" panose="020B0609020204030204" charset="0"/>
            </a:endParaRPr>
          </a:p>
          <a:p>
            <a:pPr marL="0" indent="0" fontAlgn="auto">
              <a:lnSpc>
                <a:spcPct val="100000"/>
              </a:lnSpc>
              <a:spcBef>
                <a:spcPct val="0"/>
              </a:spcBef>
              <a:buNone/>
            </a:pPr>
            <a:r>
              <a:rPr lang="zh-CN" altLang="en-US" sz="2000">
                <a:solidFill>
                  <a:srgbClr val="00B0F0"/>
                </a:solidFill>
                <a:latin typeface="Consolas" panose="020B0609020204030204" charset="0"/>
                <a:sym typeface="+mn-ea"/>
              </a:rPr>
              <a:t>'董付国'</a:t>
            </a:r>
            <a:endParaRPr lang="zh-CN" altLang="en-US" sz="2000">
              <a:solidFill>
                <a:srgbClr val="00B0F0"/>
              </a:solidFill>
              <a:latin typeface="Consolas" panose="020B0609020204030204" charset="0"/>
            </a:endParaRPr>
          </a:p>
          <a:p>
            <a:pPr marL="0" indent="0" fontAlgn="auto">
              <a:lnSpc>
                <a:spcPct val="100000"/>
              </a:lnSpc>
              <a:spcBef>
                <a:spcPct val="0"/>
              </a:spcBef>
              <a:buNone/>
            </a:pPr>
            <a:r>
              <a:rPr lang="zh-CN" altLang="en-US" sz="2000">
                <a:latin typeface="Consolas" panose="020B0609020204030204" charset="0"/>
                <a:sym typeface="+mn-ea"/>
              </a:rPr>
              <a:t>&gt;&gt;&gt; 'Python可以这样学'.encode('utf8').decode('cp936')</a:t>
            </a:r>
            <a:endParaRPr lang="zh-CN" altLang="en-US" sz="2000">
              <a:latin typeface="Consolas" panose="020B0609020204030204" charset="0"/>
            </a:endParaRPr>
          </a:p>
          <a:p>
            <a:pPr marL="0" indent="0" fontAlgn="auto">
              <a:lnSpc>
                <a:spcPct val="100000"/>
              </a:lnSpc>
              <a:spcBef>
                <a:spcPct val="0"/>
              </a:spcBef>
              <a:buNone/>
            </a:pPr>
            <a:r>
              <a:rPr lang="zh-CN" altLang="en-US" sz="2000">
                <a:solidFill>
                  <a:srgbClr val="FF0000"/>
                </a:solidFill>
                <a:latin typeface="Consolas" panose="020B0609020204030204" charset="0"/>
                <a:sym typeface="+mn-ea"/>
              </a:rPr>
              <a:t>Traceback (most recent call last):</a:t>
            </a:r>
            <a:endParaRPr lang="zh-CN" altLang="en-US" sz="2000">
              <a:solidFill>
                <a:srgbClr val="FF0000"/>
              </a:solidFill>
              <a:latin typeface="Consolas" panose="020B0609020204030204" charset="0"/>
            </a:endParaRPr>
          </a:p>
          <a:p>
            <a:pPr marL="0" indent="0" fontAlgn="auto">
              <a:lnSpc>
                <a:spcPct val="100000"/>
              </a:lnSpc>
              <a:spcBef>
                <a:spcPct val="0"/>
              </a:spcBef>
              <a:buNone/>
            </a:pPr>
            <a:r>
              <a:rPr lang="zh-CN" altLang="en-US" sz="2000">
                <a:solidFill>
                  <a:srgbClr val="FF0000"/>
                </a:solidFill>
                <a:latin typeface="Consolas" panose="020B0609020204030204" charset="0"/>
                <a:sym typeface="+mn-ea"/>
              </a:rPr>
              <a:t>  File "&lt;pyshell#63&gt;", line 1, in &lt;module&gt;</a:t>
            </a:r>
            <a:endParaRPr lang="zh-CN" altLang="en-US" sz="2000">
              <a:solidFill>
                <a:srgbClr val="FF0000"/>
              </a:solidFill>
              <a:latin typeface="Consolas" panose="020B0609020204030204" charset="0"/>
            </a:endParaRPr>
          </a:p>
          <a:p>
            <a:pPr marL="0" indent="0" fontAlgn="auto">
              <a:lnSpc>
                <a:spcPct val="100000"/>
              </a:lnSpc>
              <a:spcBef>
                <a:spcPct val="0"/>
              </a:spcBef>
              <a:buNone/>
            </a:pPr>
            <a:r>
              <a:rPr lang="zh-CN" altLang="en-US" sz="2000">
                <a:solidFill>
                  <a:srgbClr val="FF0000"/>
                </a:solidFill>
                <a:latin typeface="Consolas" panose="020B0609020204030204" charset="0"/>
                <a:sym typeface="+mn-ea"/>
              </a:rPr>
              <a:t>    'Python可以这样学'.encode('utf8').decode('cp936')</a:t>
            </a:r>
            <a:endParaRPr lang="zh-CN" altLang="en-US" sz="2000">
              <a:solidFill>
                <a:srgbClr val="FF0000"/>
              </a:solidFill>
              <a:latin typeface="Consolas" panose="020B0609020204030204" charset="0"/>
            </a:endParaRPr>
          </a:p>
          <a:p>
            <a:pPr marL="0" indent="0" fontAlgn="auto">
              <a:lnSpc>
                <a:spcPct val="100000"/>
              </a:lnSpc>
              <a:spcBef>
                <a:spcPct val="0"/>
              </a:spcBef>
              <a:buNone/>
            </a:pPr>
            <a:r>
              <a:rPr lang="zh-CN" altLang="en-US" sz="2000">
                <a:solidFill>
                  <a:srgbClr val="FF0000"/>
                </a:solidFill>
                <a:latin typeface="Consolas" panose="020B0609020204030204" charset="0"/>
                <a:sym typeface="+mn-ea"/>
              </a:rPr>
              <a:t>UnicodeDecodeError: 'gbk' codec can't decode byte 0xaf in position 8: illegal multibyte sequence</a:t>
            </a:r>
            <a:endParaRPr lang="zh-CN" altLang="en-US" sz="2000">
              <a:solidFill>
                <a:srgbClr val="FF0000"/>
              </a:solidFill>
              <a:latin typeface="Consolas" panose="020B0609020204030204" charset="0"/>
            </a:endParaRPr>
          </a:p>
          <a:p>
            <a:pPr marL="0" indent="0" fontAlgn="auto">
              <a:lnSpc>
                <a:spcPct val="100000"/>
              </a:lnSpc>
              <a:spcBef>
                <a:spcPct val="0"/>
              </a:spcBef>
              <a:buNone/>
            </a:pPr>
            <a:r>
              <a:rPr lang="zh-CN" altLang="en-US" sz="2000">
                <a:latin typeface="Consolas" panose="020B0609020204030204" charset="0"/>
                <a:sym typeface="+mn-ea"/>
              </a:rPr>
              <a:t>&gt;&gt;&gt; 'Python程序设计开发宝典'.encode('cp936').decode('utf8')</a:t>
            </a:r>
            <a:endParaRPr lang="zh-CN" altLang="en-US" sz="2000">
              <a:latin typeface="Consolas" panose="020B0609020204030204" charset="0"/>
            </a:endParaRPr>
          </a:p>
          <a:p>
            <a:pPr marL="0" indent="0" fontAlgn="auto">
              <a:lnSpc>
                <a:spcPct val="100000"/>
              </a:lnSpc>
              <a:spcBef>
                <a:spcPct val="0"/>
              </a:spcBef>
              <a:buNone/>
            </a:pPr>
            <a:r>
              <a:rPr lang="zh-CN" altLang="en-US" sz="2000">
                <a:solidFill>
                  <a:srgbClr val="FF0000"/>
                </a:solidFill>
                <a:latin typeface="Consolas" panose="020B0609020204030204" charset="0"/>
                <a:sym typeface="+mn-ea"/>
              </a:rPr>
              <a:t>Traceback (most recent call last):</a:t>
            </a:r>
            <a:endParaRPr lang="zh-CN" altLang="en-US" sz="2000">
              <a:solidFill>
                <a:srgbClr val="FF0000"/>
              </a:solidFill>
              <a:latin typeface="Consolas" panose="020B0609020204030204" charset="0"/>
            </a:endParaRPr>
          </a:p>
          <a:p>
            <a:pPr marL="0" indent="0" fontAlgn="auto">
              <a:lnSpc>
                <a:spcPct val="100000"/>
              </a:lnSpc>
              <a:spcBef>
                <a:spcPct val="0"/>
              </a:spcBef>
              <a:buNone/>
            </a:pPr>
            <a:r>
              <a:rPr lang="zh-CN" altLang="en-US" sz="2000">
                <a:solidFill>
                  <a:srgbClr val="FF0000"/>
                </a:solidFill>
                <a:latin typeface="Consolas" panose="020B0609020204030204" charset="0"/>
                <a:sym typeface="+mn-ea"/>
              </a:rPr>
              <a:t>  File "&lt;pyshell#64&gt;", line 1, in &lt;module&gt;</a:t>
            </a:r>
            <a:endParaRPr lang="zh-CN" altLang="en-US" sz="2000">
              <a:solidFill>
                <a:srgbClr val="FF0000"/>
              </a:solidFill>
              <a:latin typeface="Consolas" panose="020B0609020204030204" charset="0"/>
            </a:endParaRPr>
          </a:p>
          <a:p>
            <a:pPr marL="0" indent="0" fontAlgn="auto">
              <a:lnSpc>
                <a:spcPct val="100000"/>
              </a:lnSpc>
              <a:spcBef>
                <a:spcPct val="0"/>
              </a:spcBef>
              <a:buNone/>
            </a:pPr>
            <a:r>
              <a:rPr lang="zh-CN" altLang="en-US" sz="2000">
                <a:solidFill>
                  <a:srgbClr val="FF0000"/>
                </a:solidFill>
                <a:latin typeface="Consolas" panose="020B0609020204030204" charset="0"/>
                <a:sym typeface="+mn-ea"/>
              </a:rPr>
              <a:t>    'Python程序设计开发宝典'.encode('cp936').decode('utf8')</a:t>
            </a:r>
            <a:endParaRPr lang="zh-CN" altLang="en-US" sz="2000">
              <a:solidFill>
                <a:srgbClr val="FF0000"/>
              </a:solidFill>
              <a:latin typeface="Consolas" panose="020B0609020204030204" charset="0"/>
            </a:endParaRPr>
          </a:p>
          <a:p>
            <a:pPr marL="0" indent="0" fontAlgn="auto">
              <a:lnSpc>
                <a:spcPct val="100000"/>
              </a:lnSpc>
              <a:spcBef>
                <a:spcPct val="0"/>
              </a:spcBef>
              <a:buNone/>
            </a:pPr>
            <a:r>
              <a:rPr lang="zh-CN" altLang="en-US" sz="2000">
                <a:solidFill>
                  <a:srgbClr val="FF0000"/>
                </a:solidFill>
                <a:latin typeface="Consolas" panose="020B0609020204030204" charset="0"/>
                <a:sym typeface="+mn-ea"/>
              </a:rPr>
              <a:t>UnicodeDecodeError: 'utf-8' codec can't decode byte 0xb3 in position 6: invalid start byte</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7.1  </a:t>
            </a:r>
            <a:r>
              <a:rPr lang="zh-CN" altLang="en-US">
                <a:sym typeface="+mn-ea"/>
              </a:rPr>
              <a:t>字符串编码格式简介</a:t>
            </a:r>
            <a:endParaRPr lang="zh-CN" altLang="en-US"/>
          </a:p>
        </p:txBody>
      </p:sp>
      <p:sp>
        <p:nvSpPr>
          <p:cNvPr id="3" name="内容占位符 2"/>
          <p:cNvSpPr>
            <a:spLocks noGrp="1"/>
          </p:cNvSpPr>
          <p:nvPr>
            <p:ph idx="1"/>
          </p:nvPr>
        </p:nvSpPr>
        <p:spPr/>
        <p:txBody>
          <a:bodyPr>
            <a:normAutofit/>
          </a:bodyPr>
          <a:p>
            <a:pPr defTabSz="914400">
              <a:lnSpc>
                <a:spcPct val="150000"/>
              </a:lnSpc>
              <a:spcBef>
                <a:spcPct val="0"/>
              </a:spcBef>
              <a:buSzPct val="70000"/>
              <a:buFont typeface="Wingdings" panose="05000000000000000000" charset="0"/>
              <a:buChar char=""/>
            </a:pPr>
            <a:r>
              <a:rPr lang="zh-CN" altLang="en-US" sz="2400" dirty="0">
                <a:latin typeface="宋体" panose="02010600030101010101" pitchFamily="2" charset="-122"/>
                <a:sym typeface="+mn-ea"/>
              </a:rPr>
              <a:t>Python 3.x完全支持中文字符，</a:t>
            </a:r>
            <a:r>
              <a:rPr lang="zh-CN" altLang="en-US" sz="2400" dirty="0">
                <a:solidFill>
                  <a:srgbClr val="FF0000"/>
                </a:solidFill>
                <a:latin typeface="宋体" panose="02010600030101010101" pitchFamily="2" charset="-122"/>
                <a:sym typeface="+mn-ea"/>
              </a:rPr>
              <a:t>默认使用UTF8编码格式</a:t>
            </a:r>
            <a:r>
              <a:rPr lang="zh-CN" altLang="en-US" sz="2400" dirty="0">
                <a:latin typeface="宋体" panose="02010600030101010101" pitchFamily="2" charset="-122"/>
                <a:sym typeface="+mn-ea"/>
              </a:rPr>
              <a:t>，无论是一个数字、英文字母，还是一个汉字，</a:t>
            </a:r>
            <a:r>
              <a:rPr lang="zh-CN" altLang="en-US" sz="2400" dirty="0">
                <a:solidFill>
                  <a:srgbClr val="FF0000"/>
                </a:solidFill>
                <a:latin typeface="宋体" panose="02010600030101010101" pitchFamily="2" charset="-122"/>
                <a:sym typeface="+mn-ea"/>
              </a:rPr>
              <a:t>在统计字符串长度时都按一个字符对待和处理</a:t>
            </a:r>
            <a:r>
              <a:rPr lang="zh-CN" altLang="en-US" sz="2400" dirty="0">
                <a:latin typeface="宋体" panose="02010600030101010101" pitchFamily="2" charset="-122"/>
                <a:sym typeface="+mn-ea"/>
              </a:rPr>
              <a:t>。</a:t>
            </a:r>
            <a:endParaRPr lang="zh-CN" altLang="en-US" sz="2400" dirty="0">
              <a:latin typeface="宋体" panose="02010600030101010101" pitchFamily="2" charset="-122"/>
            </a:endParaRPr>
          </a:p>
          <a:p>
            <a:pPr defTabSz="914400">
              <a:lnSpc>
                <a:spcPct val="80000"/>
              </a:lnSpc>
              <a:buSzPct val="70000"/>
              <a:buFont typeface="Wingdings" panose="05000000000000000000" pitchFamily="2" charset="2"/>
              <a:buNone/>
            </a:pPr>
            <a:endParaRPr lang="zh-CN" altLang="en-US" dirty="0">
              <a:latin typeface="宋体" panose="02010600030101010101" pitchFamily="2" charset="-122"/>
            </a:endParaRPr>
          </a:p>
          <a:p>
            <a:pPr defTabSz="914400">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 = '中国山东烟台'</a:t>
            </a:r>
            <a:endParaRPr lang="zh-CN" altLang="en-US" sz="20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len(s)                   #字符串长度，或者包含的字符个数</a:t>
            </a:r>
            <a:endParaRPr lang="zh-CN" altLang="en-US" sz="20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6</a:t>
            </a:r>
            <a:endParaRPr lang="zh-CN" altLang="en-US" sz="20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 = '中国山东烟台ABCDE'   #中文与英文字符同样对待，都算一个字符</a:t>
            </a:r>
            <a:endParaRPr lang="zh-CN" altLang="en-US" sz="20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len(s)</a:t>
            </a:r>
            <a:endParaRPr lang="zh-CN" altLang="en-US" sz="20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11</a:t>
            </a:r>
            <a:endParaRPr lang="zh-CN" altLang="en-US" sz="20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姓名 = '张三'             #使用中文作为变量名</a:t>
            </a:r>
            <a:endParaRPr lang="zh-CN" altLang="en-US" sz="20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print(姓名)               #输出变量的值</a:t>
            </a:r>
            <a:endParaRPr lang="zh-CN" altLang="en-US" sz="20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张三</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17921</Words>
  <Application>WPS Presentation</Application>
  <PresentationFormat>宽屏</PresentationFormat>
  <Paragraphs>948</Paragraphs>
  <Slides>58</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70" baseType="lpstr">
      <vt:lpstr>Arial</vt:lpstr>
      <vt:lpstr>宋体</vt:lpstr>
      <vt:lpstr>Wingdings</vt:lpstr>
      <vt:lpstr>Consolas</vt:lpstr>
      <vt:lpstr>Wingdings</vt:lpstr>
      <vt:lpstr>Times New Roman</vt:lpstr>
      <vt:lpstr>Calibri Light</vt:lpstr>
      <vt:lpstr>Calibri</vt:lpstr>
      <vt:lpstr>微软雅黑</vt:lpstr>
      <vt:lpstr>Arial Unicode MS</vt:lpstr>
      <vt:lpstr>Office 主题</vt:lpstr>
      <vt:lpstr>Paint.Picture</vt:lpstr>
      <vt:lpstr>第7章  字符串</vt:lpstr>
      <vt:lpstr>第7章  字符串</vt:lpstr>
      <vt:lpstr>第7章  字符串</vt:lpstr>
      <vt:lpstr>第7章  字符串</vt:lpstr>
      <vt:lpstr>7.1  字符串编码格式简介</vt:lpstr>
      <vt:lpstr>7.1  字符串编码格式简介</vt:lpstr>
      <vt:lpstr>7.1  字符串编码格式简介</vt:lpstr>
      <vt:lpstr>7.1  字符串编码格式简介</vt:lpstr>
      <vt:lpstr>7.1  字符串编码格式简介</vt:lpstr>
      <vt:lpstr>7.2  转义字符与原始字符串</vt:lpstr>
      <vt:lpstr>7.2  转义字符与原始字符串</vt:lpstr>
      <vt:lpstr>7.2  转义字符与原始字符串</vt:lpstr>
      <vt:lpstr>7.3  字符串格式化</vt:lpstr>
      <vt:lpstr>7.3.1  使用%运算符进行格式化</vt:lpstr>
      <vt:lpstr>7.3.1  使用%运算符进行格式化</vt:lpstr>
      <vt:lpstr>7.3.1  使用%运算符进行格式化</vt:lpstr>
      <vt:lpstr>7.3.2  使用format()方法进行格式化</vt:lpstr>
      <vt:lpstr>7.3.2  使用format()方法进行格式化</vt:lpstr>
      <vt:lpstr>7.3.2  使用format()方法进行格式化</vt:lpstr>
      <vt:lpstr>7.3.3  格式化的字符串常量</vt:lpstr>
      <vt:lpstr>7.4  字符串常用操作</vt:lpstr>
      <vt:lpstr>7.4.1  find()、rfind()、index()、rindex()、count()</vt:lpstr>
      <vt:lpstr>7.4.1  find()、rfind()、index()、rindex()、count()</vt:lpstr>
      <vt:lpstr>7.4.2  split()、rsplit()、partition()、rpartition()</vt:lpstr>
      <vt:lpstr>7.4.2  split()、rsplit()、partition()、rpartition()</vt:lpstr>
      <vt:lpstr>7.4.2  split()、rsplit()、partition()、rpartition()</vt:lpstr>
      <vt:lpstr>7.4.2  split()、rsplit()、partition()、rpartition()</vt:lpstr>
      <vt:lpstr>7.4.2  split()、rsplit()、partition()、rpartition()</vt:lpstr>
      <vt:lpstr>7.4.3  join()</vt:lpstr>
      <vt:lpstr>7.4.3  join()</vt:lpstr>
      <vt:lpstr>7.4.4  lower()、upper()、capitalize()、title()、swapcase()</vt:lpstr>
      <vt:lpstr>7.4.5  replace()、maketrans()、translate()</vt:lpstr>
      <vt:lpstr>7.4.5  replace()、maketrans()、translate()</vt:lpstr>
      <vt:lpstr>7.4.5  replace()、maketrans()、translate()</vt:lpstr>
      <vt:lpstr>7.4.5  replace()、maketrans()、translate()</vt:lpstr>
      <vt:lpstr>7.4.6  strip()、rstrip()、lstrip()</vt:lpstr>
      <vt:lpstr>7.4.6  strip()、rstrip()、lstrip()</vt:lpstr>
      <vt:lpstr>7.4.7  startswith()、endswith()</vt:lpstr>
      <vt:lpstr>7.4.8  isalnum()、isalpha()、isdigit()、isdecimal()、isnumeric()、isspace()、isupper()、islower()</vt:lpstr>
      <vt:lpstr>7.4.8  isalnum()、isalpha()、isdigit()、isdecimal()、isnumeric()、isspace()、isupper()、islower()</vt:lpstr>
      <vt:lpstr>7.4.9  center()、ljust()、rjust()、zfill()</vt:lpstr>
      <vt:lpstr>7.4.10  字符串对象支持的运算符</vt:lpstr>
      <vt:lpstr>7.4.10  字符串对象支持的运算符</vt:lpstr>
      <vt:lpstr>7.4.10  字符串对象支持的运算符</vt:lpstr>
      <vt:lpstr>7.4.11  适用于字符串对象的内置函数</vt:lpstr>
      <vt:lpstr>7.4.11  适用于字符串对象的内置函数</vt:lpstr>
      <vt:lpstr>7.4.11  适用于字符串对象的内置函数</vt:lpstr>
      <vt:lpstr>7.4.12  字符串对象的切片操作</vt:lpstr>
      <vt:lpstr>7.5  字符串常量</vt:lpstr>
      <vt:lpstr>7.5  字符串常量</vt:lpstr>
      <vt:lpstr>7.6  中英文分词</vt:lpstr>
      <vt:lpstr>7.7  汉字到拼音的转换</vt:lpstr>
      <vt:lpstr>7.7  汉字到拼音的转换</vt:lpstr>
      <vt:lpstr>7.8  精彩案例赏析</vt:lpstr>
      <vt:lpstr>7.8  精彩案例赏析</vt:lpstr>
      <vt:lpstr>7.8  精彩案例赏析</vt:lpstr>
      <vt:lpstr>7.8  精彩案例赏析</vt:lpstr>
      <vt:lpstr>7.8  精彩案例赏析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cp:lastModifiedBy>
  <cp:revision>334</cp:revision>
  <dcterms:created xsi:type="dcterms:W3CDTF">2015-05-05T08:02:00Z</dcterms:created>
  <dcterms:modified xsi:type="dcterms:W3CDTF">2018-01-11T12:28:21Z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