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848" r:id="rId3"/>
    <p:sldId id="1773" r:id="rId4"/>
    <p:sldId id="1774" r:id="rId5"/>
    <p:sldId id="1775" r:id="rId6"/>
    <p:sldId id="1776" r:id="rId7"/>
    <p:sldId id="1777" r:id="rId8"/>
    <p:sldId id="1778" r:id="rId9"/>
    <p:sldId id="1780" r:id="rId10"/>
    <p:sldId id="1781" r:id="rId11"/>
    <p:sldId id="1782" r:id="rId12"/>
    <p:sldId id="1783" r:id="rId13"/>
    <p:sldId id="1784" r:id="rId14"/>
    <p:sldId id="1785" r:id="rId15"/>
    <p:sldId id="1786" r:id="rId16"/>
    <p:sldId id="1787" r:id="rId17"/>
    <p:sldId id="1788" r:id="rId18"/>
    <p:sldId id="1789" r:id="rId19"/>
    <p:sldId id="1790" r:id="rId20"/>
    <p:sldId id="1791" r:id="rId21"/>
    <p:sldId id="1792" r:id="rId22"/>
    <p:sldId id="1793" r:id="rId23"/>
    <p:sldId id="1794" r:id="rId24"/>
    <p:sldId id="1795" r:id="rId25"/>
    <p:sldId id="1796" r:id="rId26"/>
    <p:sldId id="1797" r:id="rId27"/>
    <p:sldId id="1798" r:id="rId28"/>
    <p:sldId id="1799" r:id="rId29"/>
    <p:sldId id="1800" r:id="rId30"/>
    <p:sldId id="1801" r:id="rId31"/>
    <p:sldId id="1802" r:id="rId32"/>
    <p:sldId id="1803" r:id="rId33"/>
    <p:sldId id="1804" r:id="rId34"/>
    <p:sldId id="1805"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pattFill prst="dotDmnd">
          <a:fgClr>
            <a:srgbClr val="00B050"/>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905" y="4445"/>
            <a:ext cx="12157075" cy="1002030"/>
          </a:xfrm>
          <a:gradFill>
            <a:gsLst>
              <a:gs pos="100000">
                <a:srgbClr val="0070C0"/>
              </a:gs>
              <a:gs pos="53000">
                <a:schemeClr val="accent1">
                  <a:lumMod val="45000"/>
                  <a:lumOff val="55000"/>
                </a:schemeClr>
              </a:gs>
              <a:gs pos="29000">
                <a:schemeClr val="accent1">
                  <a:lumMod val="45000"/>
                  <a:lumOff val="55000"/>
                </a:schemeClr>
              </a:gs>
              <a:gs pos="1000">
                <a:schemeClr val="accent1">
                  <a:lumMod val="30000"/>
                  <a:lumOff val="70000"/>
                </a:schemeClr>
              </a:gs>
            </a:gsLst>
            <a:lin ang="8100000" scaled="0"/>
          </a:gradFill>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838200" y="1321435"/>
            <a:ext cx="10515600" cy="4639945"/>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cxnSp>
        <p:nvCxnSpPr>
          <p:cNvPr id="7" name="直接连接符 6"/>
          <p:cNvCxnSpPr/>
          <p:nvPr userDrawn="1"/>
        </p:nvCxnSpPr>
        <p:spPr>
          <a:xfrm>
            <a:off x="1905" y="1040765"/>
            <a:ext cx="12157075" cy="0"/>
          </a:xfrm>
          <a:prstGeom prst="line">
            <a:avLst/>
          </a:prstGeom>
          <a:ln w="66675" cmpd="sng">
            <a:solidFill>
              <a:srgbClr val="00B050"/>
            </a:solidFill>
            <a:prstDash val="solid"/>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userDrawn="1"/>
        </p:nvCxnSpPr>
        <p:spPr>
          <a:xfrm>
            <a:off x="589915" y="1062990"/>
            <a:ext cx="0" cy="5121275"/>
          </a:xfrm>
          <a:prstGeom prst="line">
            <a:avLst/>
          </a:prstGeom>
          <a:ln w="47625">
            <a:solidFill>
              <a:srgbClr val="0070C0"/>
            </a:solidFill>
          </a:ln>
        </p:spPr>
        <p:style>
          <a:lnRef idx="1">
            <a:schemeClr val="accent1"/>
          </a:lnRef>
          <a:fillRef idx="0">
            <a:schemeClr val="accent1"/>
          </a:fillRef>
          <a:effectRef idx="0">
            <a:schemeClr val="accent1"/>
          </a:effectRef>
          <a:fontRef idx="minor">
            <a:schemeClr val="tx1"/>
          </a:fontRef>
        </p:style>
      </p:cxnSp>
      <p:pic>
        <p:nvPicPr>
          <p:cNvPr id="112644" name="图片 3" descr="webwxgetmsgimg"/>
          <p:cNvPicPr>
            <a:picLocks noChangeAspect="1"/>
          </p:cNvPicPr>
          <p:nvPr userDrawn="1"/>
        </p:nvPicPr>
        <p:blipFill>
          <a:blip r:embed="rId2"/>
          <a:stretch>
            <a:fillRect/>
          </a:stretch>
        </p:blipFill>
        <p:spPr>
          <a:xfrm>
            <a:off x="10297795" y="4961890"/>
            <a:ext cx="1861185" cy="1862455"/>
          </a:xfrm>
          <a:prstGeom prst="rect">
            <a:avLst/>
          </a:prstGeom>
          <a:noFill/>
          <a:ln w="9525">
            <a:noFill/>
          </a:ln>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40640" y="1122680"/>
            <a:ext cx="12091670" cy="2387600"/>
          </a:xfrm>
        </p:spPr>
        <p:txBody>
          <a:bodyPr/>
          <a:p>
            <a:pPr fontAlgn="auto">
              <a:lnSpc>
                <a:spcPct val="120000"/>
              </a:lnSpc>
            </a:pPr>
            <a:r>
              <a:rPr lang="zh-CN" altLang="en-US"/>
              <a:t>第</a:t>
            </a:r>
            <a:r>
              <a:rPr lang="en-US" altLang="zh-CN"/>
              <a:t>9</a:t>
            </a:r>
            <a:r>
              <a:rPr lang="zh-CN" altLang="en-US"/>
              <a:t>章  文件内容操作</a:t>
            </a:r>
            <a:endParaRPr lang="zh-CN" altLang="en-US"/>
          </a:p>
        </p:txBody>
      </p:sp>
      <p:sp>
        <p:nvSpPr>
          <p:cNvPr id="3" name="副标题 2"/>
          <p:cNvSpPr>
            <a:spLocks noGrp="1"/>
          </p:cNvSpPr>
          <p:nvPr>
            <p:ph type="subTitle" idx="1"/>
          </p:nvPr>
        </p:nvSpPr>
        <p:spPr>
          <a:xfrm>
            <a:off x="1524000" y="3602355"/>
            <a:ext cx="9144000" cy="2298065"/>
          </a:xfrm>
        </p:spPr>
        <p:txBody>
          <a:bodyPr>
            <a:normAutofit/>
          </a:bodyPr>
          <a:p>
            <a:endParaRPr lang="zh-CN" altLang="en-US" sz="2800"/>
          </a:p>
          <a:p>
            <a:r>
              <a:rPr lang="zh-CN" altLang="en-US" sz="2800"/>
              <a:t>董付国</a:t>
            </a:r>
            <a:endParaRPr lang="zh-CN" altLang="en-US" sz="2800"/>
          </a:p>
          <a:p>
            <a:r>
              <a:rPr lang="zh-CN" altLang="en-US" sz="2800"/>
              <a:t>微信公众号：</a:t>
            </a:r>
            <a:r>
              <a:rPr lang="en-US" altLang="zh-CN" sz="2800"/>
              <a:t>Python</a:t>
            </a:r>
            <a:r>
              <a:rPr lang="zh-CN" altLang="en-US" sz="2800"/>
              <a:t>小屋</a:t>
            </a:r>
            <a:endParaRPr lang="zh-CN" altLang="en-US" sz="2800"/>
          </a:p>
        </p:txBody>
      </p:sp>
      <p:sp>
        <p:nvSpPr>
          <p:cNvPr id="4" name="Slide Number Placeholder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9.2  </a:t>
            </a:r>
            <a:r>
              <a:rPr lang="zh-CN" altLang="en-US"/>
              <a:t>文本文件内容操作案例精选</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36866" name="文本占位符 25602"/>
          <p:cNvSpPr>
            <a:spLocks noGrp="1"/>
          </p:cNvSpPr>
          <p:nvPr>
            <p:ph idx="1"/>
          </p:nvPr>
        </p:nvSpPr>
        <p:spPr/>
        <p:txBody>
          <a:bodyPr wrap="square" lIns="91440" tIns="45720" rIns="91440" bIns="45720" anchor="t"/>
          <a:p>
            <a:pPr>
              <a:buSzPct val="90000"/>
              <a:buFont typeface="Wingdings" panose="05000000000000000000" pitchFamily="2" charset="2"/>
              <a:buChar char="§"/>
            </a:pPr>
            <a:r>
              <a:rPr lang="zh-CN" altLang="en-US" sz="2400" b="1"/>
              <a:t>示例</a:t>
            </a:r>
            <a:r>
              <a:rPr lang="en-US" altLang="zh-CN" sz="2400" b="1"/>
              <a:t>9-</a:t>
            </a:r>
            <a:r>
              <a:rPr lang="zh-CN" altLang="en-US" sz="2400" b="1"/>
              <a:t>1</a:t>
            </a:r>
            <a:r>
              <a:rPr lang="zh-CN" altLang="en-US" sz="2400"/>
              <a:t>   向文本文件中写入内容，然后再读出。</a:t>
            </a:r>
            <a:endParaRPr lang="zh-CN" altLang="en-US" sz="2400"/>
          </a:p>
          <a:p>
            <a:pPr>
              <a:buSzPct val="90000"/>
              <a:buFont typeface="Wingdings" panose="05000000000000000000" pitchFamily="2" charset="2"/>
              <a:buNone/>
            </a:pPr>
            <a:endParaRPr lang="zh-CN" altLang="en-US" sz="2000"/>
          </a:p>
          <a:p>
            <a:pPr>
              <a:buSzPct val="90000"/>
              <a:buFont typeface="Wingdings" panose="05000000000000000000" pitchFamily="2" charset="2"/>
              <a:buNone/>
            </a:pPr>
            <a:r>
              <a:rPr lang="zh-CN" altLang="en-US" sz="2000">
                <a:latin typeface="Consolas" panose="020B0609020204030204" charset="0"/>
              </a:rPr>
              <a:t>s = 'Hello world\n文本文件的读取方法\n文本文件的写入方法\n'</a:t>
            </a:r>
            <a:endParaRPr lang="zh-CN" altLang="en-US" sz="2000">
              <a:latin typeface="Consolas" panose="020B0609020204030204" charset="0"/>
            </a:endParaRPr>
          </a:p>
          <a:p>
            <a:pPr>
              <a:buSzPct val="90000"/>
              <a:buFont typeface="Wingdings" panose="05000000000000000000" pitchFamily="2" charset="2"/>
              <a:buNone/>
            </a:pPr>
            <a:endParaRPr lang="zh-CN" altLang="en-US" sz="2000">
              <a:latin typeface="Consolas" panose="020B0609020204030204" charset="0"/>
            </a:endParaRPr>
          </a:p>
          <a:p>
            <a:pPr>
              <a:buSzPct val="90000"/>
              <a:buFont typeface="Wingdings" panose="05000000000000000000" pitchFamily="2" charset="2"/>
              <a:buNone/>
            </a:pPr>
            <a:r>
              <a:rPr lang="zh-CN" altLang="en-US" sz="2000">
                <a:latin typeface="Consolas" panose="020B0609020204030204" charset="0"/>
              </a:rPr>
              <a:t>with open('sample.txt', 'w') as fp:    #默认使用cp936编码</a:t>
            </a:r>
            <a:endParaRPr lang="zh-CN" altLang="en-US" sz="2000">
              <a:latin typeface="Consolas" panose="020B0609020204030204" charset="0"/>
            </a:endParaRPr>
          </a:p>
          <a:p>
            <a:pPr>
              <a:buSzPct val="90000"/>
              <a:buFont typeface="Wingdings" panose="05000000000000000000" pitchFamily="2" charset="2"/>
              <a:buNone/>
            </a:pPr>
            <a:r>
              <a:rPr lang="zh-CN" altLang="en-US" sz="2000">
                <a:latin typeface="Consolas" panose="020B0609020204030204" charset="0"/>
              </a:rPr>
              <a:t>    fp.write(s)</a:t>
            </a:r>
            <a:endParaRPr lang="zh-CN" altLang="en-US" sz="2000">
              <a:latin typeface="Consolas" panose="020B0609020204030204" charset="0"/>
            </a:endParaRPr>
          </a:p>
          <a:p>
            <a:pPr>
              <a:buSzPct val="90000"/>
              <a:buFont typeface="Wingdings" panose="05000000000000000000" pitchFamily="2" charset="2"/>
              <a:buNone/>
            </a:pPr>
            <a:endParaRPr lang="zh-CN" altLang="en-US" sz="2000">
              <a:latin typeface="Consolas" panose="020B0609020204030204" charset="0"/>
            </a:endParaRPr>
          </a:p>
          <a:p>
            <a:pPr>
              <a:buSzPct val="90000"/>
              <a:buFont typeface="Wingdings" panose="05000000000000000000" pitchFamily="2" charset="2"/>
              <a:buNone/>
            </a:pPr>
            <a:r>
              <a:rPr lang="zh-CN" altLang="en-US" sz="2000">
                <a:latin typeface="Consolas" panose="020B0609020204030204" charset="0"/>
              </a:rPr>
              <a:t>with open('sample.txt') as fp:         #默认使用cp936编码</a:t>
            </a:r>
            <a:endParaRPr lang="zh-CN" altLang="en-US" sz="2000">
              <a:latin typeface="Consolas" panose="020B0609020204030204" charset="0"/>
            </a:endParaRPr>
          </a:p>
          <a:p>
            <a:pPr>
              <a:buSzPct val="90000"/>
              <a:buFont typeface="Wingdings" panose="05000000000000000000" pitchFamily="2" charset="2"/>
              <a:buNone/>
            </a:pPr>
            <a:r>
              <a:rPr lang="zh-CN" altLang="en-US" sz="2000">
                <a:latin typeface="Consolas" panose="020B0609020204030204" charset="0"/>
              </a:rPr>
              <a:t>    print(fp.read())</a:t>
            </a:r>
            <a:endParaRPr lang="zh-CN" altLang="en-US" sz="2000">
              <a:latin typeface="Consolas" panose="020B060902020403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p>
            <a:r>
              <a:rPr lang="zh-CN" altLang="en-US" sz="2400" b="1"/>
              <a:t>示例9-2</a:t>
            </a:r>
            <a:r>
              <a:rPr lang="zh-CN" altLang="en-US" sz="2400"/>
              <a:t>   将一个CP936编码格式的文本文件中的内容全部复制到另一个使用UTF8编码的文本文件中。</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fileCopy(src, dst, srcEncoding, dstEncoding):</a:t>
            </a:r>
            <a:endParaRPr lang="zh-CN" altLang="en-US" sz="2000">
              <a:latin typeface="Consolas" panose="020B0609020204030204" charset="0"/>
            </a:endParaRPr>
          </a:p>
          <a:p>
            <a:pPr marL="0" indent="0">
              <a:buNone/>
            </a:pPr>
            <a:r>
              <a:rPr lang="zh-CN" altLang="en-US" sz="2000">
                <a:latin typeface="Consolas" panose="020B0609020204030204" charset="0"/>
              </a:rPr>
              <a:t>    with open(src, 'r', encoding=srcEncoding) as srcfp:</a:t>
            </a:r>
            <a:endParaRPr lang="zh-CN" altLang="en-US" sz="2000">
              <a:latin typeface="Consolas" panose="020B0609020204030204" charset="0"/>
            </a:endParaRPr>
          </a:p>
          <a:p>
            <a:pPr marL="0" indent="0">
              <a:buNone/>
            </a:pPr>
            <a:r>
              <a:rPr lang="zh-CN" altLang="en-US" sz="2000">
                <a:latin typeface="Consolas" panose="020B0609020204030204" charset="0"/>
              </a:rPr>
              <a:t>        with open(dst, 'w', encoding=dstEncoding) as dstfp:</a:t>
            </a:r>
            <a:endParaRPr lang="zh-CN" altLang="en-US" sz="2000">
              <a:latin typeface="Consolas" panose="020B0609020204030204" charset="0"/>
            </a:endParaRPr>
          </a:p>
          <a:p>
            <a:pPr marL="0" indent="0">
              <a:buNone/>
            </a:pPr>
            <a:r>
              <a:rPr lang="zh-CN" altLang="en-US" sz="2000">
                <a:latin typeface="Consolas" panose="020B0609020204030204" charset="0"/>
              </a:rPr>
              <a:t>            dstfp.write(srcfp.read())</a:t>
            </a:r>
            <a:endParaRPr lang="zh-CN" altLang="en-US" sz="2000">
              <a:latin typeface="Consolas" panose="020B0609020204030204" charset="0"/>
            </a:endParaRP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fileCopy('sample.txt', 'sample_new.txt', 'cp936', 'utf8')</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p>
            <a:r>
              <a:rPr lang="zh-CN" altLang="en-US" sz="2400" b="1"/>
              <a:t>示例9-3</a:t>
            </a:r>
            <a:r>
              <a:rPr lang="zh-CN" altLang="en-US" sz="2400"/>
              <a:t>   遍历并输出文本文件的所有行内容。</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with open('sample.txt') as fp:      #假设文件采用CP936编码</a:t>
            </a:r>
            <a:endParaRPr lang="zh-CN" altLang="en-US" sz="2000">
              <a:latin typeface="Consolas" panose="020B0609020204030204" charset="0"/>
            </a:endParaRPr>
          </a:p>
          <a:p>
            <a:pPr marL="0" indent="0">
              <a:buNone/>
            </a:pPr>
            <a:r>
              <a:rPr lang="zh-CN" altLang="en-US" sz="2000">
                <a:latin typeface="Consolas" panose="020B0609020204030204" charset="0"/>
              </a:rPr>
              <a:t>    for line in fp:                 #文件对象可以直接迭代</a:t>
            </a:r>
            <a:endParaRPr lang="zh-CN" altLang="en-US" sz="2000">
              <a:latin typeface="Consolas" panose="020B0609020204030204" charset="0"/>
            </a:endParaRPr>
          </a:p>
          <a:p>
            <a:pPr marL="0" indent="0">
              <a:buNone/>
            </a:pPr>
            <a:r>
              <a:rPr lang="zh-CN" altLang="en-US" sz="2000">
                <a:latin typeface="Consolas" panose="020B0609020204030204" charset="0"/>
              </a:rPr>
              <a:t>        print(line)</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p>
            <a:r>
              <a:rPr lang="zh-CN" altLang="en-US" sz="2400" b="1"/>
              <a:t>示例9-4</a:t>
            </a:r>
            <a:r>
              <a:rPr lang="zh-CN" altLang="en-US" sz="2400"/>
              <a:t>   假设已有一个文本文件sample.txt，将其中第13、14两个字符修改为测试。</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with open('sample.txt', 'r+') as fp:</a:t>
            </a:r>
            <a:endParaRPr lang="zh-CN" altLang="en-US" sz="2000">
              <a:latin typeface="Consolas" panose="020B0609020204030204" charset="0"/>
            </a:endParaRPr>
          </a:p>
          <a:p>
            <a:pPr marL="0" indent="0">
              <a:buNone/>
            </a:pPr>
            <a:r>
              <a:rPr lang="zh-CN" altLang="en-US" sz="2000">
                <a:latin typeface="Consolas" panose="020B0609020204030204" charset="0"/>
              </a:rPr>
              <a:t>    fp.seek(13)</a:t>
            </a:r>
            <a:endParaRPr lang="zh-CN" altLang="en-US" sz="2000">
              <a:latin typeface="Consolas" panose="020B0609020204030204" charset="0"/>
            </a:endParaRPr>
          </a:p>
          <a:p>
            <a:pPr marL="0" indent="0">
              <a:buNone/>
            </a:pPr>
            <a:r>
              <a:rPr lang="zh-CN" altLang="en-US" sz="2000">
                <a:latin typeface="Consolas" panose="020B0609020204030204" charset="0"/>
              </a:rPr>
              <a:t>    fp.write('测试')</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normAutofit/>
          </a:bodyPr>
          <a:p>
            <a:pPr fontAlgn="auto">
              <a:lnSpc>
                <a:spcPct val="100000"/>
              </a:lnSpc>
              <a:spcBef>
                <a:spcPts val="0"/>
              </a:spcBef>
            </a:pPr>
            <a:r>
              <a:rPr lang="zh-CN" altLang="en-US" sz="2400" b="1"/>
              <a:t>示例9-5</a:t>
            </a:r>
            <a:r>
              <a:rPr lang="zh-CN" altLang="en-US" sz="2400"/>
              <a:t>  假设文件data.txt中有若干整数，所有整数之间使用英文逗号分隔，编写程序读取所有整数，将其按升序排序后再写入文本文件data_asc.txt中。</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open('data.txt', 'r')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data = fp.readlines()                         #读取所有行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[line.strip() for line in data]            #删除每行两侧的空白字符</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','.join(data)                             #合并所有行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data.split(',')                            #分隔得到所有数字字符串</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[int(item) for item in data]               #转换为数字</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data.sort()                                       #升序排序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','.join(map(str,data))                    #将结果转换为字符串</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open('data_asc.txt', 'w') as fp:             #将结果写入文件</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fp.write(data)</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p>
            <a:r>
              <a:rPr lang="zh-CN" altLang="en-US" sz="2400" b="1"/>
              <a:t>示例9-6  </a:t>
            </a:r>
            <a:r>
              <a:rPr lang="zh-CN" altLang="en-US" sz="2400"/>
              <a:t> 统计文本文件中最长行的长度和该行的内容。</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with open('sample.txt') as fp:</a:t>
            </a:r>
            <a:endParaRPr lang="zh-CN" altLang="en-US" sz="2000">
              <a:latin typeface="Consolas" panose="020B0609020204030204" charset="0"/>
            </a:endParaRPr>
          </a:p>
          <a:p>
            <a:pPr marL="0" indent="0">
              <a:buNone/>
            </a:pPr>
            <a:r>
              <a:rPr lang="zh-CN" altLang="en-US" sz="2000">
                <a:latin typeface="Consolas" panose="020B0609020204030204" charset="0"/>
              </a:rPr>
              <a:t>    result = [0, '']</a:t>
            </a:r>
            <a:endParaRPr lang="zh-CN" altLang="en-US" sz="2000">
              <a:latin typeface="Consolas" panose="020B0609020204030204" charset="0"/>
            </a:endParaRPr>
          </a:p>
          <a:p>
            <a:pPr marL="0" indent="0">
              <a:buNone/>
            </a:pPr>
            <a:r>
              <a:rPr lang="zh-CN" altLang="en-US" sz="2000">
                <a:latin typeface="Consolas" panose="020B0609020204030204" charset="0"/>
              </a:rPr>
              <a:t>    for line in fp:</a:t>
            </a:r>
            <a:endParaRPr lang="zh-CN" altLang="en-US" sz="2000">
              <a:latin typeface="Consolas" panose="020B0609020204030204" charset="0"/>
            </a:endParaRPr>
          </a:p>
          <a:p>
            <a:pPr marL="0" indent="0">
              <a:buNone/>
            </a:pPr>
            <a:r>
              <a:rPr lang="zh-CN" altLang="en-US" sz="2000">
                <a:latin typeface="Consolas" panose="020B0609020204030204" charset="0"/>
              </a:rPr>
              <a:t>        t = len(line)</a:t>
            </a:r>
            <a:endParaRPr lang="zh-CN" altLang="en-US" sz="2000">
              <a:latin typeface="Consolas" panose="020B0609020204030204" charset="0"/>
            </a:endParaRPr>
          </a:p>
          <a:p>
            <a:pPr marL="0" indent="0">
              <a:buNone/>
            </a:pPr>
            <a:r>
              <a:rPr lang="zh-CN" altLang="en-US" sz="2000">
                <a:latin typeface="Consolas" panose="020B0609020204030204" charset="0"/>
              </a:rPr>
              <a:t>        if t &gt; result[0]:</a:t>
            </a:r>
            <a:endParaRPr lang="zh-CN" altLang="en-US" sz="2000">
              <a:latin typeface="Consolas" panose="020B0609020204030204" charset="0"/>
            </a:endParaRPr>
          </a:p>
          <a:p>
            <a:pPr marL="0" indent="0">
              <a:buNone/>
            </a:pPr>
            <a:r>
              <a:rPr lang="zh-CN" altLang="en-US" sz="2000">
                <a:latin typeface="Consolas" panose="020B0609020204030204" charset="0"/>
              </a:rPr>
              <a:t>            result = [t, line]</a:t>
            </a:r>
            <a:endParaRPr lang="zh-CN" altLang="en-US" sz="2000">
              <a:latin typeface="Consolas" panose="020B0609020204030204" charset="0"/>
            </a:endParaRPr>
          </a:p>
          <a:p>
            <a:pPr marL="0" indent="0">
              <a:buNone/>
            </a:pPr>
            <a:r>
              <a:rPr lang="zh-CN" altLang="en-US" sz="2000">
                <a:latin typeface="Consolas" panose="020B0609020204030204" charset="0"/>
              </a:rPr>
              <a:t>print(result)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p:txBody>
          <a:bodyPr>
            <a:normAutofit/>
          </a:bodyPr>
          <a:p>
            <a:pPr fontAlgn="auto">
              <a:lnSpc>
                <a:spcPct val="100000"/>
              </a:lnSpc>
              <a:spcBef>
                <a:spcPts val="0"/>
              </a:spcBef>
            </a:pPr>
            <a:r>
              <a:rPr lang="zh-CN" altLang="en-US" sz="2400" b="1"/>
              <a:t>示例9-7</a:t>
            </a:r>
            <a:r>
              <a:rPr lang="zh-CN" altLang="en-US" sz="2400"/>
              <a:t>   使用标准库json进行数据交换。</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json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with open('test.txt', 'w')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json.dump({'a':1, 'b':2, 'c':3}, fp) #写入文件</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with open('test.txt', 'r')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print(json.load(fp))                 #从文件中读取</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{'a': 1, 'b': 2, 'c': 3}</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a:xfrm>
            <a:off x="838200" y="1321435"/>
            <a:ext cx="10945495" cy="4639945"/>
          </a:xfrm>
        </p:spPr>
        <p:txBody>
          <a:bodyPr>
            <a:normAutofit lnSpcReduction="20000"/>
          </a:bodyPr>
          <a:p>
            <a:pPr fontAlgn="auto">
              <a:lnSpc>
                <a:spcPct val="100000"/>
              </a:lnSpc>
              <a:spcBef>
                <a:spcPts val="0"/>
              </a:spcBef>
            </a:pPr>
            <a:r>
              <a:rPr lang="zh-CN" altLang="en-US" sz="2400" b="1"/>
              <a:t>示例9-8</a:t>
            </a:r>
            <a:r>
              <a:rPr lang="zh-CN" altLang="en-US" sz="2400"/>
              <a:t>   使用csv模块读写文件内容。</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import csv</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with open('test.csv', 'w', newline='')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test_writer = csv.writer(fp, delimiter=' ', quotechar='"')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test_writer.writerow(['red', 'blue', 'green'])  #写入一行内容</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test_writer.writerow(['test_string']*5)</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&gt;&gt;&gt; with open('test.csv', newline='')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test_reader = csv.reader(fp, delimiter=' ', quotechar='"')</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for row in test_reader:                         #遍历所有行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a:t>
            </a:r>
            <a:r>
              <a:rPr lang="zh-CN" altLang="en-US" sz="2000">
                <a:latin typeface="Consolas" panose="020B0609020204030204" charset="0"/>
              </a:rPr>
              <a:t>print(row)                                  #每行作为一个列表返回</a:t>
            </a:r>
            <a:endParaRPr lang="zh-CN" altLang="en-US" sz="2000">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['red', 'blue', 'green']</a:t>
            </a:r>
            <a:endParaRPr lang="zh-CN" altLang="en-US" sz="2000">
              <a:solidFill>
                <a:srgbClr val="00B0F0"/>
              </a:solidFill>
              <a:latin typeface="Consolas" panose="020B0609020204030204" charset="0"/>
            </a:endParaRPr>
          </a:p>
          <a:p>
            <a:pPr marL="0" indent="0" fontAlgn="auto">
              <a:lnSpc>
                <a:spcPct val="100000"/>
              </a:lnSpc>
              <a:spcBef>
                <a:spcPts val="0"/>
              </a:spcBef>
              <a:buNone/>
            </a:pPr>
            <a:r>
              <a:rPr lang="zh-CN" altLang="en-US" sz="2000">
                <a:solidFill>
                  <a:srgbClr val="00B0F0"/>
                </a:solidFill>
                <a:latin typeface="Consolas" panose="020B0609020204030204" charset="0"/>
              </a:rPr>
              <a:t>['test_string', 'test_string', 'test_string', 'test_string', 'test_string']</a:t>
            </a:r>
            <a:endParaRPr lang="zh-CN" altLang="en-US" sz="2000">
              <a:solidFill>
                <a:srgbClr val="00B0F0"/>
              </a:solidFill>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a:xfrm>
            <a:off x="838200" y="1321435"/>
            <a:ext cx="10515600" cy="5400040"/>
          </a:xfrm>
        </p:spPr>
        <p:txBody>
          <a:bodyPr>
            <a:normAutofit/>
          </a:bodyPr>
          <a:p>
            <a:pPr fontAlgn="auto">
              <a:lnSpc>
                <a:spcPct val="100000"/>
              </a:lnSpc>
              <a:spcBef>
                <a:spcPts val="0"/>
              </a:spcBef>
            </a:pPr>
            <a:r>
              <a:rPr lang="zh-CN" altLang="en-US" sz="2400" b="1"/>
              <a:t>示例9-</a:t>
            </a:r>
            <a:r>
              <a:rPr lang="en-US" altLang="zh-CN" sz="2400" b="1"/>
              <a:t>9</a:t>
            </a:r>
            <a:r>
              <a:rPr lang="en-US" altLang="zh-CN" sz="2400"/>
              <a:t> </a:t>
            </a:r>
            <a:r>
              <a:rPr lang="zh-CN" altLang="en-US" sz="2400"/>
              <a:t>  编写程序，统计指定目录所有C++源程序文件中不重复代码行数。</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from os.path import isdir, join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from os import listdir</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NotRepeatedLines = []                         #保存非重复的代码行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file_num = 0                                  #文件数量</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code_num = 0                                  #代码总行数</a:t>
            </a:r>
            <a:endParaRPr lang="zh-CN" altLang="en-US" sz="2000">
              <a:latin typeface="Consolas" panose="020B0609020204030204" charset="0"/>
            </a:endParaRPr>
          </a:p>
          <a:p>
            <a:pPr marL="0" indent="0" fontAlgn="auto">
              <a:lnSpc>
                <a:spcPct val="100000"/>
              </a:lnSpc>
              <a:spcBef>
                <a:spcPts val="0"/>
              </a:spcBef>
              <a:buNone/>
            </a:pP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a:xfrm>
            <a:off x="838200" y="1321435"/>
            <a:ext cx="10848340" cy="5285105"/>
          </a:xfrm>
        </p:spPr>
        <p:txBody>
          <a:bodyPr>
            <a:normAutofit lnSpcReduction="20000"/>
          </a:bodyPr>
          <a:p>
            <a:pPr marL="0" indent="0" fontAlgn="auto">
              <a:lnSpc>
                <a:spcPct val="100000"/>
              </a:lnSpc>
              <a:spcBef>
                <a:spcPts val="0"/>
              </a:spcBef>
              <a:buNone/>
            </a:pPr>
            <a:r>
              <a:rPr lang="zh-CN" altLang="en-US" sz="2000">
                <a:latin typeface="Consolas" panose="020B0609020204030204" charset="0"/>
                <a:sym typeface="+mn-ea"/>
              </a:rPr>
              <a:t>def LinesCount(directory):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global NotRepeatedLines, file_num, code_num</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for filename in listdir(directory):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temp = join(directory, filename)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if isdir(temp):                                #递归遍历子文件夹</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LinesCount(temp)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elif temp.endswith('.cpp'):                    #只考虑.cpp文件</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file_num += 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with open(temp, 'r')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for line in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line = line.strip()                #删除两端的空白字符</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if line not in NotRepeatedLines: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NotRepeatedLines.append(line)  #记录非重复行</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                    code_num += 1                      #记录所有代码行</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path = r'C:\Users\Dong\Desktop\VC++6.0'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print('总行数：{0}，非重复行数：{1}'.format(code_num,</a:t>
            </a:r>
            <a:endParaRPr lang="zh-CN" altLang="en-US" sz="2000">
              <a:latin typeface="Consolas" panose="020B0609020204030204" charset="0"/>
              <a:sym typeface="+mn-ea"/>
            </a:endParaRPr>
          </a:p>
          <a:p>
            <a:pPr marL="0" indent="0" fontAlgn="auto">
              <a:lnSpc>
                <a:spcPct val="100000"/>
              </a:lnSpc>
              <a:spcBef>
                <a:spcPts val="0"/>
              </a:spcBef>
              <a:buNone/>
            </a:pPr>
            <a:r>
              <a:rPr lang="zh-CN" altLang="en-US" sz="2000">
                <a:latin typeface="Consolas" panose="020B0609020204030204" charset="0"/>
                <a:sym typeface="+mn-ea"/>
              </a:rPr>
              <a:t>                                          len(NotRepeatedLines)))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sym typeface="+mn-ea"/>
              </a:rPr>
              <a:t>print('文件数量：{0}'.format(file_num))</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a:t>
            </a:r>
            <a:r>
              <a:rPr lang="en-US" altLang="zh-CN">
                <a:sym typeface="+mn-ea"/>
              </a:rPr>
              <a:t>9</a:t>
            </a:r>
            <a:r>
              <a:rPr lang="zh-CN" altLang="en-US">
                <a:sym typeface="+mn-ea"/>
              </a:rPr>
              <a:t>章  文件内容操作</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6626" name="文本占位符 19458"/>
          <p:cNvSpPr>
            <a:spLocks noGrp="1"/>
          </p:cNvSpPr>
          <p:nvPr>
            <p:ph idx="1"/>
          </p:nvPr>
        </p:nvSpPr>
        <p:spPr>
          <a:xfrm>
            <a:off x="838200" y="1321435"/>
            <a:ext cx="10515600" cy="5035550"/>
          </a:xfrm>
        </p:spPr>
        <p:txBody>
          <a:bodyPr/>
          <a:p>
            <a:pPr fontAlgn="base">
              <a:lnSpc>
                <a:spcPct val="130000"/>
              </a:lnSpc>
              <a:spcBef>
                <a:spcPts val="600"/>
              </a:spcBef>
              <a:spcAft>
                <a:spcPts val="600"/>
              </a:spcAft>
              <a:buSzPct val="90000"/>
              <a:buFont typeface="Wingdings" panose="05000000000000000000" charset="0"/>
              <a:buChar char="§"/>
            </a:pPr>
            <a:r>
              <a:rPr lang="zh-CN" altLang="en-US" sz="2400" strike="noStrike" noProof="1"/>
              <a:t>为了长期保存数据以便重复使用、修改和共享，必须将数据以文件的形式存储到外部存储介质</a:t>
            </a:r>
            <a:r>
              <a:rPr lang="en-US" altLang="zh-CN" sz="2400" strike="noStrike" noProof="1"/>
              <a:t>(</a:t>
            </a:r>
            <a:r>
              <a:rPr lang="zh-CN" altLang="en-US" sz="2400" strike="noStrike" noProof="1"/>
              <a:t>如磁盘、</a:t>
            </a:r>
            <a:r>
              <a:rPr lang="en-US" altLang="zh-CN" sz="2400" strike="noStrike" noProof="1"/>
              <a:t>U</a:t>
            </a:r>
            <a:r>
              <a:rPr lang="zh-CN" altLang="en-US" sz="2400" strike="noStrike" noProof="1"/>
              <a:t>盘、光盘或云盘、网盘、快盘等</a:t>
            </a:r>
            <a:r>
              <a:rPr lang="en-US" altLang="zh-CN" sz="2400" strike="noStrike" noProof="1"/>
              <a:t>)</a:t>
            </a:r>
            <a:r>
              <a:rPr lang="zh-CN" altLang="en-US" sz="2400" strike="noStrike" noProof="1"/>
              <a:t>中。</a:t>
            </a:r>
            <a:endParaRPr lang="zh-CN" altLang="en-US" sz="2400" strike="noStrike" noProof="1"/>
          </a:p>
          <a:p>
            <a:pPr fontAlgn="base">
              <a:lnSpc>
                <a:spcPct val="130000"/>
              </a:lnSpc>
              <a:spcBef>
                <a:spcPts val="600"/>
              </a:spcBef>
              <a:spcAft>
                <a:spcPts val="600"/>
              </a:spcAft>
              <a:buSzPct val="90000"/>
              <a:buFont typeface="Wingdings" panose="05000000000000000000" charset="0"/>
              <a:buChar char="§"/>
            </a:pPr>
            <a:r>
              <a:rPr lang="zh-CN" altLang="en-US" sz="2400" strike="noStrike" noProof="1"/>
              <a:t>文件操作在各类应用软件的开发中均占有重要的地位：</a:t>
            </a:r>
            <a:endParaRPr lang="zh-CN" altLang="en-US" sz="2400" strike="noStrike" noProof="1"/>
          </a:p>
          <a:p>
            <a:pPr marL="686435" indent="-342265" fontAlgn="base">
              <a:lnSpc>
                <a:spcPct val="130000"/>
              </a:lnSpc>
              <a:spcBef>
                <a:spcPts val="1200"/>
              </a:spcBef>
              <a:spcAft>
                <a:spcPts val="600"/>
              </a:spcAft>
              <a:buSzPct val="90000"/>
              <a:buFont typeface="Wingdings" panose="05000000000000000000" charset="0"/>
              <a:buChar char="ü"/>
            </a:pPr>
            <a:r>
              <a:rPr lang="zh-CN" altLang="en-US" sz="2000" strike="noStrike" noProof="1"/>
              <a:t>管理信息系统是使用数据库来存储数据的，而数据库最终还是要以文件的形式存储到硬盘或其他存储介质上。</a:t>
            </a:r>
            <a:endParaRPr lang="zh-CN" altLang="en-US" sz="2000" strike="noStrike" noProof="1"/>
          </a:p>
          <a:p>
            <a:pPr marL="686435" indent="-342265" fontAlgn="base">
              <a:lnSpc>
                <a:spcPct val="130000"/>
              </a:lnSpc>
              <a:spcBef>
                <a:spcPts val="1200"/>
              </a:spcBef>
              <a:spcAft>
                <a:spcPts val="600"/>
              </a:spcAft>
              <a:buSzPct val="90000"/>
              <a:buFont typeface="Wingdings" panose="05000000000000000000" charset="0"/>
              <a:buChar char="ü"/>
            </a:pPr>
            <a:r>
              <a:rPr lang="zh-CN" altLang="en-US" sz="2000" strike="noStrike" noProof="1"/>
              <a:t>应用程序的配置信息往往也是使用文件来存储的，图形、图像、音频、视频、可执行文件等等也都是以文件的形式存储在磁盘上的。</a:t>
            </a:r>
            <a:endParaRPr lang="zh-CN" altLang="en-US" sz="2000" strike="noStrike" noProof="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a:xfrm>
            <a:off x="838200" y="1321435"/>
            <a:ext cx="11168380" cy="4639945"/>
          </a:xfrm>
        </p:spPr>
        <p:txBody>
          <a:bodyPr/>
          <a:p>
            <a:r>
              <a:rPr lang="zh-CN" altLang="en-US" sz="2400" b="1"/>
              <a:t>示例9-1</a:t>
            </a:r>
            <a:r>
              <a:rPr lang="en-US" altLang="zh-CN" sz="2400" b="1"/>
              <a:t>0</a:t>
            </a:r>
            <a:r>
              <a:rPr lang="zh-CN" altLang="en-US" sz="2400" b="1"/>
              <a:t> </a:t>
            </a:r>
            <a:r>
              <a:rPr lang="zh-CN" altLang="en-US" sz="2400"/>
              <a:t>  修改HTML网页文件，使用iframe框架嵌入另一个HTML页面。</a:t>
            </a:r>
            <a:endParaRPr lang="zh-CN" altLang="en-US" sz="2400"/>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def infectHtml(fileName, infectedContent):</a:t>
            </a:r>
            <a:endParaRPr lang="zh-CN" altLang="en-US" sz="2000">
              <a:latin typeface="Consolas" panose="020B0609020204030204" charset="0"/>
            </a:endParaRPr>
          </a:p>
          <a:p>
            <a:pPr marL="0" indent="0">
              <a:buNone/>
            </a:pPr>
            <a:r>
              <a:rPr lang="zh-CN" altLang="en-US" sz="2000">
                <a:latin typeface="Consolas" panose="020B0609020204030204" charset="0"/>
              </a:rPr>
              <a:t>    with open(fileName, 'a+') as fp:</a:t>
            </a:r>
            <a:endParaRPr lang="zh-CN" altLang="en-US" sz="2000">
              <a:latin typeface="Consolas" panose="020B0609020204030204" charset="0"/>
            </a:endParaRPr>
          </a:p>
          <a:p>
            <a:pPr marL="0" indent="0">
              <a:buNone/>
            </a:pPr>
            <a:r>
              <a:rPr lang="zh-CN" altLang="en-US" sz="2000">
                <a:latin typeface="Consolas" panose="020B0609020204030204" charset="0"/>
              </a:rPr>
              <a:t>        fp.write(infectedContent)</a:t>
            </a:r>
            <a:endParaRPr lang="zh-CN" altLang="en-US" sz="2000">
              <a:latin typeface="Consolas" panose="020B0609020204030204" charset="0"/>
            </a:endParaRPr>
          </a:p>
          <a:p>
            <a:pPr marL="0" indent="0">
              <a:buNone/>
            </a:pPr>
            <a:endParaRPr lang="zh-CN" altLang="en-US" sz="2000">
              <a:latin typeface="Consolas" panose="020B0609020204030204" charset="0"/>
            </a:endParaRPr>
          </a:p>
          <a:p>
            <a:pPr marL="0" indent="0">
              <a:buNone/>
            </a:pPr>
            <a:r>
              <a:rPr lang="zh-CN" altLang="en-US" sz="2000">
                <a:latin typeface="Consolas" panose="020B0609020204030204" charset="0"/>
              </a:rPr>
              <a:t>content = '&lt;iframe src="anotherHtml.html" height=50px width=200px&gt;&lt;/iframe&gt;'</a:t>
            </a:r>
            <a:endParaRPr lang="zh-CN" altLang="en-US" sz="2000">
              <a:latin typeface="Consolas" panose="020B0609020204030204" charset="0"/>
            </a:endParaRPr>
          </a:p>
          <a:p>
            <a:pPr marL="0" indent="0">
              <a:buNone/>
            </a:pPr>
            <a:r>
              <a:rPr lang="zh-CN" altLang="en-US" sz="2000">
                <a:latin typeface="Consolas" panose="020B0609020204030204" charset="0"/>
              </a:rPr>
              <a:t>infectHtml('index.html', content)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9.2  </a:t>
            </a:r>
            <a:r>
              <a:rPr lang="zh-CN" altLang="en-US">
                <a:sym typeface="+mn-ea"/>
              </a:rPr>
              <a:t>文本文件内容操作案例精选</a:t>
            </a:r>
            <a:endParaRPr lang="zh-CN" altLang="en-US"/>
          </a:p>
        </p:txBody>
      </p:sp>
      <p:sp>
        <p:nvSpPr>
          <p:cNvPr id="3" name="内容占位符 2"/>
          <p:cNvSpPr>
            <a:spLocks noGrp="1"/>
          </p:cNvSpPr>
          <p:nvPr>
            <p:ph idx="1"/>
          </p:nvPr>
        </p:nvSpPr>
        <p:spPr>
          <a:xfrm>
            <a:off x="838200" y="1321435"/>
            <a:ext cx="11320145" cy="4639945"/>
          </a:xfrm>
        </p:spPr>
        <p:txBody>
          <a:bodyPr>
            <a:normAutofit lnSpcReduction="10000"/>
          </a:bodyPr>
          <a:p>
            <a:pPr fontAlgn="auto">
              <a:lnSpc>
                <a:spcPct val="100000"/>
              </a:lnSpc>
              <a:spcBef>
                <a:spcPts val="0"/>
              </a:spcBef>
            </a:pPr>
            <a:r>
              <a:rPr lang="zh-CN" altLang="en-US" sz="2400" b="1"/>
              <a:t>示例9-1</a:t>
            </a:r>
            <a:r>
              <a:rPr lang="en-US" altLang="zh-CN" sz="2400" b="1"/>
              <a:t>1</a:t>
            </a:r>
            <a:r>
              <a:rPr lang="zh-CN" altLang="en-US" sz="2400"/>
              <a:t>   修改HTML网页文件，插入网页打开时能够自动运行的JavaScript脚本。</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infectHtml(fileName, infectedContent):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with open(fileName, 'r')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lines = fp.readlines()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index, line in enumerate(lines):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line.strip().lower().startswith('&lt;html&gt;'):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lines.insert(index+1, infectedContent)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break</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with open(fileName, 'w')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fp.writelines(lines)</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content = '</a:t>
            </a:r>
            <a:r>
              <a:rPr lang="zh-CN" altLang="en-US" sz="1800">
                <a:latin typeface="Consolas" panose="020B0609020204030204" charset="0"/>
              </a:rPr>
              <a:t>&lt;head&gt;&lt;script&gt;window.onload=function(){alert("test");}&lt;/script&gt;&lt;/head&gt;</a:t>
            </a:r>
            <a:r>
              <a:rPr lang="zh-CN" altLang="en-US" sz="2000">
                <a:latin typeface="Consolas" panose="020B0609020204030204" charset="0"/>
              </a:rPr>
              <a: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infectHtml('index.html', content)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9.3  </a:t>
            </a:r>
            <a:r>
              <a:rPr lang="zh-CN" altLang="en-US"/>
              <a:t>二进制文件操作案例精选</a:t>
            </a:r>
            <a:endParaRPr lang="zh-CN" altLang="en-US"/>
          </a:p>
        </p:txBody>
      </p:sp>
      <p:sp>
        <p:nvSpPr>
          <p:cNvPr id="3" name="内容占位符 2"/>
          <p:cNvSpPr>
            <a:spLocks noGrp="1"/>
          </p:cNvSpPr>
          <p:nvPr>
            <p:ph idx="1"/>
          </p:nvPr>
        </p:nvSpPr>
        <p:spPr>
          <a:xfrm>
            <a:off x="838200" y="1321435"/>
            <a:ext cx="10999470" cy="4639945"/>
          </a:xfrm>
        </p:spPr>
        <p:txBody>
          <a:bodyPr>
            <a:normAutofit fontScale="90000" lnSpcReduction="20000"/>
          </a:bodyPr>
          <a:p>
            <a:pPr fontAlgn="auto">
              <a:lnSpc>
                <a:spcPct val="150000"/>
              </a:lnSpc>
            </a:pPr>
            <a:r>
              <a:rPr lang="zh-CN" altLang="en-US" sz="2400"/>
              <a:t>数据库文件、图像文件、可执行文件、动态链接库文件、音频文件、视频文件、Office文档等均属于二进制文件。</a:t>
            </a:r>
            <a:endParaRPr lang="zh-CN" altLang="en-US" sz="2400"/>
          </a:p>
          <a:p>
            <a:pPr fontAlgn="auto">
              <a:lnSpc>
                <a:spcPct val="150000"/>
              </a:lnSpc>
            </a:pPr>
            <a:r>
              <a:rPr lang="zh-CN" altLang="en-US" sz="2400"/>
              <a:t>对于二进制文件，不能使用记事本或其他文本编辑软件直接进行正常读写，也不能通过Python的文件对象直接读取和理解二进制文件的内容。必须正确理解二进制</a:t>
            </a:r>
            <a:r>
              <a:rPr lang="zh-CN" altLang="en-US" sz="2400">
                <a:solidFill>
                  <a:srgbClr val="FF0000"/>
                </a:solidFill>
              </a:rPr>
              <a:t>文件结构和序列化规则</a:t>
            </a:r>
            <a:r>
              <a:rPr lang="zh-CN" altLang="en-US" sz="2400"/>
              <a:t>，然后设计正确的反序列化规则，才能准确地理解二进制文件内容。</a:t>
            </a:r>
            <a:endParaRPr lang="zh-CN" altLang="en-US" sz="2400"/>
          </a:p>
          <a:p>
            <a:pPr fontAlgn="auto">
              <a:lnSpc>
                <a:spcPct val="150000"/>
              </a:lnSpc>
            </a:pPr>
            <a:r>
              <a:rPr lang="zh-CN" altLang="en-US" sz="2400"/>
              <a:t>所谓序列化，简单地说就是把内存中的数据在不丢失其类型信息的情况下转成二进制形式的过程，</a:t>
            </a:r>
            <a:r>
              <a:rPr lang="zh-CN" altLang="en-US" sz="2400">
                <a:solidFill>
                  <a:srgbClr val="FF0000"/>
                </a:solidFill>
              </a:rPr>
              <a:t>对象序列化后的数据经过正确的反序列化过程应该能够准确无误地恢复为原来的对象</a:t>
            </a:r>
            <a:r>
              <a:rPr lang="zh-CN" altLang="en-US" sz="2400"/>
              <a:t>。</a:t>
            </a:r>
            <a:endParaRPr lang="zh-CN" altLang="en-US" sz="2400"/>
          </a:p>
          <a:p>
            <a:pPr fontAlgn="auto">
              <a:lnSpc>
                <a:spcPct val="150000"/>
              </a:lnSpc>
            </a:pPr>
            <a:r>
              <a:rPr lang="zh-CN" altLang="en-US" sz="2400"/>
              <a:t>Python中常用的序列化模块有struct、pickle、shelve、marshal。</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9.3.1  使用pickle模块读写二进制文件</a:t>
            </a:r>
            <a:endParaRPr lang="en-US" altLang="zh-CN"/>
          </a:p>
        </p:txBody>
      </p:sp>
      <p:sp>
        <p:nvSpPr>
          <p:cNvPr id="3" name="内容占位符 2"/>
          <p:cNvSpPr>
            <a:spLocks noGrp="1"/>
          </p:cNvSpPr>
          <p:nvPr>
            <p:ph idx="1"/>
          </p:nvPr>
        </p:nvSpPr>
        <p:spPr>
          <a:xfrm>
            <a:off x="838200" y="1321435"/>
            <a:ext cx="10515600" cy="5139055"/>
          </a:xfrm>
        </p:spPr>
        <p:txBody>
          <a:bodyPr>
            <a:normAutofit fontScale="90000"/>
          </a:bodyPr>
          <a:p>
            <a:pPr fontAlgn="auto">
              <a:lnSpc>
                <a:spcPct val="100000"/>
              </a:lnSpc>
              <a:spcBef>
                <a:spcPts val="0"/>
              </a:spcBef>
            </a:pPr>
            <a:r>
              <a:rPr lang="zh-CN" altLang="en-US" sz="2400" b="1"/>
              <a:t>示例9-1</a:t>
            </a:r>
            <a:r>
              <a:rPr lang="en-US" altLang="zh-CN" sz="2400" b="1"/>
              <a:t>2</a:t>
            </a:r>
            <a:r>
              <a:rPr lang="zh-CN" altLang="en-US" sz="2400"/>
              <a:t>   使用pickle模块写入二进制文件。</a:t>
            </a:r>
            <a:endParaRPr lang="zh-CN" altLang="en-US" sz="2400"/>
          </a:p>
          <a:p>
            <a:pPr marL="0" indent="0" fontAlgn="auto">
              <a:lnSpc>
                <a:spcPct val="100000"/>
              </a:lnSpc>
              <a:spcBef>
                <a:spcPts val="0"/>
              </a:spcBef>
              <a:buNone/>
            </a:pPr>
            <a:r>
              <a:rPr lang="zh-CN" altLang="en-US" sz="2000">
                <a:latin typeface="Consolas" panose="020B0609020204030204" charset="0"/>
              </a:rPr>
              <a:t>import pickle</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 = 13000000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a = 99.056</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s = '中国人民 123abc'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lst = [[1, 2, 3], [4, 5, 6], [7, 8, 9]]</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tu = (-5, 10, 8)</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coll = {4, 5, 6}</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dic = {'a':'apple', 'b':'banana', 'g':'grape', 'o':'orange'}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data = (i, a, s, lst, tu, coll, dic)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open('sample_pickle.dat', 'wb') as f:</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pickle.dump(len(data), f)        #要序列化的对象个数</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item in data:</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pickle.dump(item, f)         #序列化数据并写入文件</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except: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print('写文件异常')</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9.3.1  使用pickle模块读写二进制文件</a:t>
            </a:r>
            <a:endParaRPr lang="zh-CN" altLang="en-US"/>
          </a:p>
        </p:txBody>
      </p:sp>
      <p:sp>
        <p:nvSpPr>
          <p:cNvPr id="3" name="内容占位符 2"/>
          <p:cNvSpPr>
            <a:spLocks noGrp="1"/>
          </p:cNvSpPr>
          <p:nvPr>
            <p:ph idx="1"/>
          </p:nvPr>
        </p:nvSpPr>
        <p:spPr/>
        <p:txBody>
          <a:bodyPr>
            <a:normAutofit lnSpcReduction="20000"/>
          </a:bodyPr>
          <a:p>
            <a:pPr fontAlgn="auto">
              <a:lnSpc>
                <a:spcPct val="100000"/>
              </a:lnSpc>
              <a:spcBef>
                <a:spcPts val="0"/>
              </a:spcBef>
            </a:pPr>
            <a:r>
              <a:rPr lang="zh-CN" altLang="en-US" sz="2400" b="1"/>
              <a:t>示例9-1</a:t>
            </a:r>
            <a:r>
              <a:rPr lang="en-US" altLang="zh-CN" sz="2400" b="1"/>
              <a:t>3</a:t>
            </a:r>
            <a:r>
              <a:rPr lang="zh-CN" altLang="en-US" sz="2400"/>
              <a:t>   把文本文件test.txt中的所有信息使用pickle进行序列化并写入二进制文件test_pickle.dat。</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import pickle</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open('test.txt') as src, open('test_pickle.dat', 'wb') as dest: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line in src:</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pickle.dump(line, dest)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open('test_pickle.dat', 'rb')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while True: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try:</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print(pickle.load(fp))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except: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break</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9.3.2  使用struct模块读写二进制文件</a:t>
            </a:r>
            <a:endParaRPr lang="zh-CN" altLang="en-US"/>
          </a:p>
        </p:txBody>
      </p:sp>
      <p:sp>
        <p:nvSpPr>
          <p:cNvPr id="3" name="内容占位符 2"/>
          <p:cNvSpPr>
            <a:spLocks noGrp="1"/>
          </p:cNvSpPr>
          <p:nvPr>
            <p:ph idx="1"/>
          </p:nvPr>
        </p:nvSpPr>
        <p:spPr>
          <a:xfrm>
            <a:off x="838200" y="1321435"/>
            <a:ext cx="10515600" cy="5400040"/>
          </a:xfrm>
        </p:spPr>
        <p:txBody>
          <a:bodyPr>
            <a:normAutofit fontScale="85000"/>
          </a:bodyPr>
          <a:p>
            <a:pPr fontAlgn="auto">
              <a:lnSpc>
                <a:spcPct val="100000"/>
              </a:lnSpc>
              <a:spcBef>
                <a:spcPts val="0"/>
              </a:spcBef>
            </a:pPr>
            <a:r>
              <a:rPr lang="zh-CN" altLang="en-US" b="1"/>
              <a:t>示例9-1</a:t>
            </a:r>
            <a:r>
              <a:rPr lang="en-US" altLang="zh-CN" b="1"/>
              <a:t>4</a:t>
            </a:r>
            <a:r>
              <a:rPr lang="zh-CN" altLang="en-US"/>
              <a:t>   使用struct模块写入二进制文件。</a:t>
            </a:r>
            <a:endParaRPr lang="zh-CN" altLang="en-US"/>
          </a:p>
          <a:p>
            <a:pPr marL="0" indent="0" fontAlgn="auto">
              <a:lnSpc>
                <a:spcPct val="100000"/>
              </a:lnSpc>
              <a:spcBef>
                <a:spcPts val="0"/>
              </a:spcBef>
              <a:buNone/>
            </a:pPr>
            <a:r>
              <a:rPr lang="zh-CN" altLang="en-US" sz="2000">
                <a:latin typeface="Consolas" panose="020B0609020204030204" charset="0"/>
              </a:rPr>
              <a:t>import struct</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n = 1300000000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x = 96.45</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b = True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s = 'a1@中国'</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sn = struct.pack('if?', n, x, b)     #序列化，i表示整数，f表示实数，?表示逻辑值</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open('sample_struct.dat', 'wb') as f:</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f.write(sn)</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f.write(s.encode())              #字符串需要编码为字节串再写入文件</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with open('sample_struct.dat', 'rb') as f:</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sn = f.read(9)</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tu = struct.unpack('if?', sn)    #使用指定格式反序列化</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n, x, b1 = tu                    #序列解包</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print('n=',n, 'x=',x, 'b1=',b1)</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s = f.read(9)</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s = s.decode()                   #字符串解码</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print('s=', s)</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9.3.3  使用shelve模块操作二进制文件</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a:xfrm>
            <a:off x="776605" y="1252855"/>
            <a:ext cx="10686415" cy="4526280"/>
          </a:xfrm>
        </p:spPr>
        <p:txBody>
          <a:bodyPr/>
          <a:p>
            <a:pPr fontAlgn="base">
              <a:buFont typeface="Wingdings" panose="05000000000000000000" charset="0"/>
              <a:buChar char="§"/>
            </a:pPr>
            <a:r>
              <a:rPr lang="en-US" sz="2400" strike="noStrike" noProof="1">
                <a:latin typeface="+mn-ea"/>
              </a:rPr>
              <a:t>Python标准库shelve也提供了二进制文件操作的功能，可以像</a:t>
            </a:r>
            <a:r>
              <a:rPr lang="en-US" sz="2400" strike="noStrike" noProof="1">
                <a:solidFill>
                  <a:srgbClr val="FF0000"/>
                </a:solidFill>
                <a:latin typeface="+mn-ea"/>
              </a:rPr>
              <a:t>字典</a:t>
            </a:r>
            <a:r>
              <a:rPr lang="en-US" sz="2400" strike="noStrike" noProof="1">
                <a:latin typeface="+mn-ea"/>
              </a:rPr>
              <a:t>赋值一样来写入二进制文件，也可以像字典一样读取二进制文件。</a:t>
            </a:r>
            <a:endParaRPr lang="en-US" sz="2400" strike="noStrike" noProof="1">
              <a:latin typeface="+mn-ea"/>
            </a:endParaRPr>
          </a:p>
          <a:p>
            <a:pPr marL="0" indent="0" fontAlgn="base">
              <a:buFontTx/>
              <a:buNone/>
            </a:pPr>
            <a:endParaRPr lang="en-US" sz="1800" strike="noStrike" noProof="1">
              <a:latin typeface="Times New Roman" panose="02020603050405020304" pitchFamily="18" charset="0"/>
            </a:endParaRPr>
          </a:p>
          <a:p>
            <a:pPr marL="0" indent="0" fontAlgn="base">
              <a:buFontTx/>
              <a:buNone/>
            </a:pPr>
            <a:r>
              <a:rPr lang="en-US" sz="2000" strike="noStrike" noProof="1">
                <a:latin typeface="Consolas" panose="020B0609020204030204" charset="0"/>
              </a:rPr>
              <a:t>&gt;&gt;&gt; import shelve</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rPr>
              <a:t>&gt;&gt;&gt; zhangsan = {'age':38, 'sex':'Male', 'address':'SDIBT'}</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rPr>
              <a:t>&gt;&gt;&gt; lisi = {'age':40, 'sex':'Male', 'qq':'1234567', 'tel':'7654321'}</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rPr>
              <a:t>&gt;&gt;&gt; with shelve.open('shelve_test.dat') as fp:</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fp['zhangsan'] = zhangsan      # </a:t>
            </a:r>
            <a:r>
              <a:rPr lang="zh-CN" altLang="en-US" sz="2000" strike="noStrike" noProof="1">
                <a:latin typeface="Consolas" panose="020B0609020204030204" charset="0"/>
              </a:rPr>
              <a:t>像操作</a:t>
            </a:r>
            <a:r>
              <a:rPr lang="en-US" sz="2000" strike="noStrike" noProof="1">
                <a:latin typeface="Consolas" panose="020B0609020204030204" charset="0"/>
              </a:rPr>
              <a:t>字典</a:t>
            </a:r>
            <a:r>
              <a:rPr lang="zh-CN" altLang="en-US" sz="2000" strike="noStrike" noProof="1">
                <a:latin typeface="Consolas" panose="020B0609020204030204" charset="0"/>
              </a:rPr>
              <a:t>一样</a:t>
            </a:r>
            <a:r>
              <a:rPr lang="en-US" sz="2000" strike="noStrike" noProof="1">
                <a:latin typeface="Consolas" panose="020B0609020204030204" charset="0"/>
              </a:rPr>
              <a:t>把数据写入文件</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fp['lisi'] = lisi</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for i in range(5):</a:t>
            </a:r>
            <a:endParaRPr 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sym typeface="+mn-ea"/>
              </a:rPr>
              <a:t>        </a:t>
            </a:r>
            <a:r>
              <a:rPr lang="en-US" sz="2000" strike="noStrike" noProof="1">
                <a:latin typeface="Consolas" panose="020B0609020204030204" charset="0"/>
              </a:rPr>
              <a:t>fp[str(i)] = str(i)</a:t>
            </a:r>
            <a:endParaRPr lang="en-US" sz="2000" strike="noStrike" noProof="1">
              <a:latin typeface="Consolas" panose="020B060902020403020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9.3.3  使用shelve模块操作二进制文件</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9393" name="Content Placeholder 2"/>
          <p:cNvSpPr>
            <a:spLocks noGrp="1"/>
          </p:cNvSpPr>
          <p:nvPr>
            <p:ph idx="1"/>
          </p:nvPr>
        </p:nvSpPr>
        <p:spPr/>
        <p:txBody>
          <a:bodyPr wrap="square" lIns="91440" tIns="45720" rIns="91440" bIns="45720" anchor="t"/>
          <a:p>
            <a:pPr marL="0" indent="0">
              <a:buNone/>
            </a:pPr>
            <a:r>
              <a:rPr lang="en-US" altLang="en-US" sz="2000">
                <a:latin typeface="Consolas" panose="020B0609020204030204" charset="0"/>
              </a:rPr>
              <a:t>&gt;&gt;&gt; with shelve.open('shelve_test.dat') as fp:</a:t>
            </a:r>
            <a:endParaRPr lang="en-US" altLang="en-US" sz="2000">
              <a:latin typeface="Consolas" panose="020B0609020204030204" charset="0"/>
            </a:endParaRP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print(fp['zhangsan'])                 #读取并显示文件内容</a:t>
            </a:r>
            <a:endParaRPr lang="en-US" altLang="en-US" sz="2000">
              <a:latin typeface="Consolas" panose="020B0609020204030204" charset="0"/>
            </a:endParaRP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print(fp['zhangsan']['age'])</a:t>
            </a:r>
            <a:endParaRPr lang="en-US" altLang="en-US" sz="2000">
              <a:latin typeface="Consolas" panose="020B0609020204030204" charset="0"/>
            </a:endParaRP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print(fp['lisi']['qq'])</a:t>
            </a:r>
            <a:endParaRPr lang="en-US" altLang="en-US" sz="2000">
              <a:latin typeface="Consolas" panose="020B0609020204030204" charset="0"/>
            </a:endParaRPr>
          </a:p>
          <a:p>
            <a:pPr marL="0" indent="0">
              <a:buNone/>
            </a:pPr>
            <a:r>
              <a:rPr lang="en-US" altLang="en-US" sz="2000">
                <a:latin typeface="Times New Roman" panose="02020603050405020304" pitchFamily="18" charset="0"/>
              </a:rPr>
              <a:t>        </a:t>
            </a:r>
            <a:r>
              <a:rPr lang="en-US" altLang="en-US" sz="2000">
                <a:latin typeface="Consolas" panose="020B0609020204030204" charset="0"/>
              </a:rPr>
              <a:t>print(fp['3'])</a:t>
            </a:r>
            <a:endParaRPr lang="en-US" altLang="en-US" sz="2000">
              <a:latin typeface="Consolas" panose="020B0609020204030204" charset="0"/>
            </a:endParaRPr>
          </a:p>
          <a:p>
            <a:pPr marL="0" indent="0">
              <a:buNone/>
            </a:pPr>
            <a:endParaRPr lang="en-US" altLang="en-US" sz="2000">
              <a:latin typeface="Consolas" panose="020B0609020204030204" charset="0"/>
            </a:endParaRPr>
          </a:p>
          <a:p>
            <a:pPr marL="0" indent="0">
              <a:buNone/>
            </a:pPr>
            <a:r>
              <a:rPr lang="en-US" altLang="en-US" sz="2000">
                <a:solidFill>
                  <a:srgbClr val="00B0F0"/>
                </a:solidFill>
                <a:latin typeface="Consolas" panose="020B0609020204030204" charset="0"/>
              </a:rPr>
              <a:t>{'sex': 'Male', 'address': 'SDIBT', 'age': 38}</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38</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1234567</a:t>
            </a:r>
            <a:endParaRPr lang="en-US" altLang="en-US" sz="2000">
              <a:solidFill>
                <a:srgbClr val="00B0F0"/>
              </a:solidFill>
              <a:latin typeface="Consolas" panose="020B0609020204030204" charset="0"/>
            </a:endParaRPr>
          </a:p>
          <a:p>
            <a:pPr marL="0" indent="0">
              <a:buNone/>
            </a:pPr>
            <a:r>
              <a:rPr lang="en-US" altLang="en-US" sz="2000">
                <a:solidFill>
                  <a:srgbClr val="00B0F0"/>
                </a:solidFill>
                <a:latin typeface="Consolas" panose="020B0609020204030204" charset="0"/>
              </a:rPr>
              <a:t>3</a:t>
            </a:r>
            <a:endParaRPr lang="en-US" altLang="en-US" sz="2000">
              <a:solidFill>
                <a:srgbClr val="00B0F0"/>
              </a:solidFill>
              <a:latin typeface="Consolas" panose="020B060902020403020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9.3.</a:t>
            </a:r>
            <a:r>
              <a:rPr lang="en-US" altLang="zh-CN"/>
              <a:t>4</a:t>
            </a:r>
            <a:r>
              <a:rPr lang="zh-CN" altLang="en-US"/>
              <a:t>  其他常见类型二进制文件操作案例</a:t>
            </a:r>
            <a:endParaRPr lang="zh-CN" altLang="en-US"/>
          </a:p>
        </p:txBody>
      </p:sp>
      <p:sp>
        <p:nvSpPr>
          <p:cNvPr id="3" name="内容占位符 2"/>
          <p:cNvSpPr>
            <a:spLocks noGrp="1"/>
          </p:cNvSpPr>
          <p:nvPr>
            <p:ph idx="1"/>
          </p:nvPr>
        </p:nvSpPr>
        <p:spPr>
          <a:xfrm>
            <a:off x="838200" y="1321435"/>
            <a:ext cx="10515600" cy="5399405"/>
          </a:xfrm>
        </p:spPr>
        <p:txBody>
          <a:bodyPr>
            <a:normAutofit fontScale="85000"/>
          </a:bodyPr>
          <a:p>
            <a:pPr fontAlgn="auto">
              <a:lnSpc>
                <a:spcPct val="100000"/>
              </a:lnSpc>
              <a:spcBef>
                <a:spcPts val="0"/>
              </a:spcBef>
            </a:pPr>
            <a:r>
              <a:rPr lang="zh-CN" altLang="en-US" b="1"/>
              <a:t>示例9-</a:t>
            </a:r>
            <a:r>
              <a:rPr lang="en-US" altLang="zh-CN" b="1"/>
              <a:t>15</a:t>
            </a:r>
            <a:r>
              <a:rPr lang="zh-CN" altLang="en-US"/>
              <a:t>   使用Python扩展库xlwt把数据写入EXCEL 2003或更低版本的文件，然后用扩展库xlrd读取并输出显示。</a:t>
            </a:r>
            <a:endParaRPr lang="zh-CN" altLang="en-US"/>
          </a:p>
          <a:p>
            <a:pPr marL="0" indent="0" fontAlgn="auto">
              <a:lnSpc>
                <a:spcPct val="100000"/>
              </a:lnSpc>
              <a:spcBef>
                <a:spcPts val="0"/>
              </a:spcBef>
              <a:buNone/>
            </a:pPr>
            <a:r>
              <a:rPr lang="zh-CN" altLang="en-US" sz="1800">
                <a:latin typeface="Consolas" panose="020B0609020204030204" charset="0"/>
              </a:rPr>
              <a:t>from xlwt import *</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book = Workbook()                        #创建新的Excel文件</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sheet1 = book.add_sheet("First")         #添加新的worksheet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al = Alignment()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al.horz = Alignment.HORZ_CENTER          #对齐方式</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al.vert = Alignment.VERT_CENTER</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borders = Borders()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borders.bottom = Borders.THICK           #边框样式</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style = XFStyle()</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style.alignment = al</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Style.borders = borders</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row = sheet1.row(0)                      #获取第0行</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row.write(0, 'test', style=style)        #写入单元格</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row = sheet1.row(1)</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for i in range(5):</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row.write(i, i, style=style)         #写入数字</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row.write(5, '=SUM(A2:E2)', style=style) #写入公式</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book.save(r'D:\test.xls')                #保存文件</a:t>
            </a:r>
            <a:endParaRPr lang="zh-CN" altLang="en-US" sz="18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a:t>
            </a:r>
            <a:r>
              <a:rPr lang="en-US" altLang="zh-CN">
                <a:sym typeface="+mn-ea"/>
              </a:rPr>
              <a:t>4</a:t>
            </a:r>
            <a:r>
              <a:rPr lang="zh-CN" altLang="en-US">
                <a:sym typeface="+mn-ea"/>
              </a:rPr>
              <a:t>  其他常见类型二进制文件操作案例</a:t>
            </a:r>
            <a:endParaRPr lang="zh-CN" altLang="en-US"/>
          </a:p>
        </p:txBody>
      </p:sp>
      <p:sp>
        <p:nvSpPr>
          <p:cNvPr id="3" name="内容占位符 2"/>
          <p:cNvSpPr>
            <a:spLocks noGrp="1"/>
          </p:cNvSpPr>
          <p:nvPr>
            <p:ph idx="1"/>
          </p:nvPr>
        </p:nvSpPr>
        <p:spPr/>
        <p:txBody>
          <a:bodyPr/>
          <a:p>
            <a:pPr marL="0" indent="0">
              <a:buNone/>
            </a:pPr>
            <a:r>
              <a:rPr lang="zh-CN" altLang="en-US" sz="2000">
                <a:latin typeface="Consolas" panose="020B0609020204030204" charset="0"/>
              </a:rPr>
              <a:t>import xlrd</a:t>
            </a:r>
            <a:endParaRPr lang="zh-CN" altLang="en-US" sz="2000">
              <a:latin typeface="Consolas" panose="020B0609020204030204" charset="0"/>
            </a:endParaRPr>
          </a:p>
          <a:p>
            <a:pPr marL="0" indent="0">
              <a:buNone/>
            </a:pPr>
            <a:r>
              <a:rPr lang="zh-CN" altLang="en-US" sz="2000">
                <a:latin typeface="Consolas" panose="020B0609020204030204" charset="0"/>
              </a:rPr>
              <a:t>book = xlrd.open_workbook(r'D:\test.xls')</a:t>
            </a:r>
            <a:endParaRPr lang="zh-CN" altLang="en-US" sz="2000">
              <a:latin typeface="Consolas" panose="020B0609020204030204" charset="0"/>
            </a:endParaRPr>
          </a:p>
          <a:p>
            <a:pPr marL="0" indent="0">
              <a:buNone/>
            </a:pPr>
            <a:r>
              <a:rPr lang="zh-CN" altLang="en-US" sz="2000">
                <a:latin typeface="Consolas" panose="020B0609020204030204" charset="0"/>
              </a:rPr>
              <a:t>sheet1 = book.sheet_by_name('First')</a:t>
            </a:r>
            <a:endParaRPr lang="zh-CN" altLang="en-US" sz="2000">
              <a:latin typeface="Consolas" panose="020B0609020204030204" charset="0"/>
            </a:endParaRPr>
          </a:p>
          <a:p>
            <a:pPr marL="0" indent="0">
              <a:buNone/>
            </a:pPr>
            <a:r>
              <a:rPr lang="zh-CN" altLang="en-US" sz="2000">
                <a:latin typeface="Consolas" panose="020B0609020204030204" charset="0"/>
              </a:rPr>
              <a:t>row = sheet1.row(0)</a:t>
            </a:r>
            <a:endParaRPr lang="zh-CN" altLang="en-US" sz="2000">
              <a:latin typeface="Consolas" panose="020B0609020204030204" charset="0"/>
            </a:endParaRPr>
          </a:p>
          <a:p>
            <a:pPr marL="0" indent="0">
              <a:buNone/>
            </a:pPr>
            <a:r>
              <a:rPr lang="zh-CN" altLang="en-US" sz="2000">
                <a:latin typeface="Consolas" panose="020B0609020204030204" charset="0"/>
              </a:rPr>
              <a:t>print(row[0].value)</a:t>
            </a:r>
            <a:endParaRPr lang="zh-CN" altLang="en-US" sz="2000">
              <a:latin typeface="Consolas" panose="020B0609020204030204" charset="0"/>
            </a:endParaRPr>
          </a:p>
          <a:p>
            <a:pPr marL="0" indent="0">
              <a:buNone/>
            </a:pPr>
            <a:r>
              <a:rPr lang="zh-CN" altLang="en-US" sz="2000">
                <a:latin typeface="Consolas" panose="020B0609020204030204" charset="0"/>
              </a:rPr>
              <a:t>print(sheet1.row(1)[2].value)</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第</a:t>
            </a:r>
            <a:r>
              <a:rPr lang="en-US" altLang="zh-CN">
                <a:sym typeface="+mn-ea"/>
              </a:rPr>
              <a:t>9</a:t>
            </a:r>
            <a:r>
              <a:rPr lang="zh-CN" altLang="en-US">
                <a:sym typeface="+mn-ea"/>
              </a:rPr>
              <a:t>章  文件内容操作</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7650" name="文本占位符 20482"/>
          <p:cNvSpPr>
            <a:spLocks noGrp="1"/>
          </p:cNvSpPr>
          <p:nvPr>
            <p:ph idx="1"/>
          </p:nvPr>
        </p:nvSpPr>
        <p:spPr/>
        <p:txBody>
          <a:bodyPr/>
          <a:p>
            <a:pPr marL="375285" indent="-375285" fontAlgn="base">
              <a:spcBef>
                <a:spcPct val="0"/>
              </a:spcBef>
              <a:buSzPct val="90000"/>
              <a:buFont typeface="Wingdings" panose="05000000000000000000" charset="0"/>
              <a:buChar char="§"/>
            </a:pPr>
            <a:r>
              <a:rPr lang="zh-CN" altLang="en-US" sz="2400" strike="noStrike" noProof="1"/>
              <a:t>按文件中数据的组织形式把文件分为文本文件和二进制文件两类。</a:t>
            </a:r>
            <a:endParaRPr lang="zh-CN" altLang="en-US" sz="2400" strike="noStrike" noProof="1"/>
          </a:p>
          <a:p>
            <a:pPr marL="347345" indent="-347345" fontAlgn="base">
              <a:lnSpc>
                <a:spcPct val="130000"/>
              </a:lnSpc>
              <a:spcBef>
                <a:spcPts val="1200"/>
              </a:spcBef>
              <a:spcAft>
                <a:spcPts val="600"/>
              </a:spcAft>
              <a:buSzPct val="90000"/>
              <a:buFont typeface="Wingdings" panose="05000000000000000000" charset="0"/>
              <a:buChar char="ü"/>
            </a:pPr>
            <a:r>
              <a:rPr lang="zh-CN" altLang="en-US" sz="2000" b="1" strike="noStrike" noProof="1"/>
              <a:t>文本文件</a:t>
            </a:r>
            <a:r>
              <a:rPr lang="zh-CN" altLang="en-US" sz="2000" strike="noStrike" noProof="1"/>
              <a:t>：文本文件存储的是常规字符串，由若干文本行组成，通常每行以换行符'\n'结尾。</a:t>
            </a:r>
            <a:r>
              <a:rPr lang="zh-CN" altLang="en-US" sz="2000" strike="noStrike" noProof="1">
                <a:solidFill>
                  <a:srgbClr val="FF0000"/>
                </a:solidFill>
              </a:rPr>
              <a:t>常规字符串是指记事本或其他文本编辑器能正常显示、编辑并且人类能够直接阅读和理解的字符串</a:t>
            </a:r>
            <a:r>
              <a:rPr lang="zh-CN" altLang="en-US" sz="2000" strike="noStrike" noProof="1"/>
              <a:t>，如英文字母、汉字、数字字符串。文本文件可以使用字处理软件如gedit、记事本进行编辑。</a:t>
            </a:r>
            <a:endParaRPr lang="zh-CN" altLang="en-US" sz="2000" strike="noStrike" noProof="1"/>
          </a:p>
          <a:p>
            <a:pPr marL="347345" indent="-347345" fontAlgn="base">
              <a:lnSpc>
                <a:spcPct val="130000"/>
              </a:lnSpc>
              <a:spcBef>
                <a:spcPts val="1200"/>
              </a:spcBef>
              <a:spcAft>
                <a:spcPts val="600"/>
              </a:spcAft>
              <a:buSzPct val="90000"/>
              <a:buFont typeface="Wingdings" panose="05000000000000000000" charset="0"/>
              <a:buChar char="ü"/>
            </a:pPr>
            <a:r>
              <a:rPr lang="zh-CN" altLang="en-US" sz="2000" b="1" strike="noStrike" noProof="1"/>
              <a:t>二进制文件</a:t>
            </a:r>
            <a:r>
              <a:rPr lang="zh-CN" altLang="en-US" sz="2000" strike="noStrike" noProof="1"/>
              <a:t>：</a:t>
            </a:r>
            <a:r>
              <a:rPr lang="zh-CN" altLang="en-US" sz="2000" strike="noStrike" noProof="1">
                <a:solidFill>
                  <a:srgbClr val="FF0000"/>
                </a:solidFill>
              </a:rPr>
              <a:t>二进制文件把对象内容以字节串(bytes)进行存储</a:t>
            </a:r>
            <a:r>
              <a:rPr lang="zh-CN" altLang="en-US" sz="2000" strike="noStrike" noProof="1"/>
              <a:t>，无法用记事本或其他普通字处理软件直接进行编辑，通常也无法被人类直接阅读和理解，</a:t>
            </a:r>
            <a:r>
              <a:rPr lang="zh-CN" altLang="en-US" sz="2000" strike="noStrike" noProof="1">
                <a:solidFill>
                  <a:srgbClr val="FF0000"/>
                </a:solidFill>
              </a:rPr>
              <a:t>需要使用专门的软件</a:t>
            </a:r>
            <a:r>
              <a:rPr lang="zh-CN" altLang="en-US" sz="2000" strike="noStrike" noProof="1"/>
              <a:t>进行解码后读取、显示、修改或执行。常见的如图形图像文件、音视频文件、可执行文件、资源文件、各种数据库文件、各类office文档等都属于二进制文件。</a:t>
            </a:r>
            <a:endParaRPr lang="zh-CN" altLang="en-US" sz="2000" strike="noStrike" noProof="1"/>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a:t>
            </a:r>
            <a:r>
              <a:rPr lang="en-US" altLang="zh-CN">
                <a:sym typeface="+mn-ea"/>
              </a:rPr>
              <a:t>4</a:t>
            </a:r>
            <a:r>
              <a:rPr lang="zh-CN" altLang="en-US">
                <a:sym typeface="+mn-ea"/>
              </a:rPr>
              <a:t>  其他常见类型二进制文件操作案例</a:t>
            </a:r>
            <a:endParaRPr lang="zh-CN" altLang="en-US"/>
          </a:p>
        </p:txBody>
      </p:sp>
      <p:sp>
        <p:nvSpPr>
          <p:cNvPr id="3" name="内容占位符 2"/>
          <p:cNvSpPr>
            <a:spLocks noGrp="1"/>
          </p:cNvSpPr>
          <p:nvPr>
            <p:ph idx="1"/>
          </p:nvPr>
        </p:nvSpPr>
        <p:spPr>
          <a:xfrm>
            <a:off x="838200" y="1321435"/>
            <a:ext cx="10515600" cy="5399405"/>
          </a:xfrm>
        </p:spPr>
        <p:txBody>
          <a:bodyPr>
            <a:normAutofit fontScale="90000"/>
          </a:bodyPr>
          <a:p>
            <a:pPr fontAlgn="auto">
              <a:lnSpc>
                <a:spcPct val="100000"/>
              </a:lnSpc>
              <a:spcBef>
                <a:spcPts val="0"/>
              </a:spcBef>
            </a:pPr>
            <a:r>
              <a:rPr lang="zh-CN" altLang="en-US" sz="2400" b="1"/>
              <a:t>示例9-</a:t>
            </a:r>
            <a:r>
              <a:rPr lang="en-US" altLang="zh-CN" sz="2400" b="1"/>
              <a:t>16</a:t>
            </a:r>
            <a:r>
              <a:rPr lang="zh-CN" altLang="en-US" sz="2400"/>
              <a:t>   使用扩展库openpyxl读写Excel 2007以及更高版本的文件。</a:t>
            </a:r>
            <a:endParaRPr lang="zh-CN" altLang="en-US" sz="2400"/>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import openpyxl</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from openpyxl import Workbook</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fn = r'f:\test.xlsx'                       #文件名</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wb = Workbook()                            #创建工作簿</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 = wb.create_sheet(title='你好，世界')    #创建工作表</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ws['A1'] = '这是第一个单元格'                #单元格赋值</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ws['B1'] = 3.1415926</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wb.save(fn)                                 #保存Excel文件</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wb = openpyxl.load_workbook(fn)             #打开已有的Excel文件</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 = wb.worksheets[1]                       #打开指定索引的工作表</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print(ws['A1'].value)                       #读取并输出指定单元格的值</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ws.append([1,2,3,4,5])                      #添加一行数据</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ws.merge_cells('F2:F3')                     #合并单元格</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ws['F2'] = "=sum(A2:E2)"                    #写入公式</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for r in range(10,15):</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for c in range(3,8):</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ws.cell(row=r, column=c, value=r*c) #写入单元格数据</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wb.save(fn)</a:t>
            </a:r>
            <a:endParaRPr lang="zh-CN" altLang="en-US" sz="18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a:t>
            </a:r>
            <a:r>
              <a:rPr lang="en-US" altLang="zh-CN">
                <a:sym typeface="+mn-ea"/>
              </a:rPr>
              <a:t>4</a:t>
            </a:r>
            <a:r>
              <a:rPr lang="zh-CN" altLang="en-US">
                <a:sym typeface="+mn-ea"/>
              </a:rPr>
              <a:t>  其他常见类型二进制文件操作案例</a:t>
            </a:r>
            <a:endParaRPr lang="zh-CN" altLang="en-US"/>
          </a:p>
        </p:txBody>
      </p:sp>
      <p:sp>
        <p:nvSpPr>
          <p:cNvPr id="3" name="内容占位符 2"/>
          <p:cNvSpPr>
            <a:spLocks noGrp="1"/>
          </p:cNvSpPr>
          <p:nvPr>
            <p:ph idx="1"/>
          </p:nvPr>
        </p:nvSpPr>
        <p:spPr>
          <a:xfrm>
            <a:off x="838200" y="1321435"/>
            <a:ext cx="10515600" cy="5269865"/>
          </a:xfrm>
        </p:spPr>
        <p:txBody>
          <a:bodyPr>
            <a:normAutofit/>
          </a:bodyPr>
          <a:p>
            <a:pPr fontAlgn="auto">
              <a:lnSpc>
                <a:spcPct val="100000"/>
              </a:lnSpc>
              <a:spcBef>
                <a:spcPts val="0"/>
              </a:spcBef>
            </a:pPr>
            <a:r>
              <a:rPr lang="zh-CN" altLang="en-US" sz="2400" b="1"/>
              <a:t>示例9-</a:t>
            </a:r>
            <a:r>
              <a:rPr lang="en-US" altLang="zh-CN" sz="2400" b="1"/>
              <a:t>17</a:t>
            </a:r>
            <a:r>
              <a:rPr lang="zh-CN" altLang="en-US" sz="2400"/>
              <a:t>   把记事本文件test.txt转换成Excel 2007+文件。假设test.txt文件中第一行为表头，从第二行开始是实际数据，并且表头和数据行中的不同字段信息都是用逗号分隔。</a:t>
            </a:r>
            <a:endParaRPr lang="zh-CN" altLang="en-US" sz="2400"/>
          </a:p>
          <a:p>
            <a:pPr marL="0" indent="0" fontAlgn="auto">
              <a:lnSpc>
                <a:spcPct val="100000"/>
              </a:lnSpc>
              <a:spcBef>
                <a:spcPts val="0"/>
              </a:spcBef>
              <a:buNone/>
            </a:pPr>
            <a:r>
              <a:rPr lang="zh-CN" altLang="en-US" sz="2000">
                <a:latin typeface="Consolas" panose="020B0609020204030204" charset="0"/>
              </a:rPr>
              <a:t>from openpyxl import Workbook</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def main(txtFileName):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new_XlsxFileName = txtFileName[:-3] + 'xlsx'</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wb = Workbook()</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ws = wb.worksheets[0]</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with open(txtFileName) as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for line in fp:</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line = line.strip().split(',')</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ws.append(line)</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wb.save(new_XlsxFileName)</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main('test.txt')</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a:t>
            </a:r>
            <a:r>
              <a:rPr lang="en-US" altLang="zh-CN">
                <a:sym typeface="+mn-ea"/>
              </a:rPr>
              <a:t>4</a:t>
            </a:r>
            <a:r>
              <a:rPr lang="zh-CN" altLang="en-US">
                <a:sym typeface="+mn-ea"/>
              </a:rPr>
              <a:t>  其他常见类型二进制文件操作案例</a:t>
            </a:r>
            <a:endParaRPr lang="zh-CN" altLang="en-US"/>
          </a:p>
        </p:txBody>
      </p:sp>
      <p:sp>
        <p:nvSpPr>
          <p:cNvPr id="3" name="内容占位符 2"/>
          <p:cNvSpPr>
            <a:spLocks noGrp="1"/>
          </p:cNvSpPr>
          <p:nvPr>
            <p:ph idx="1"/>
          </p:nvPr>
        </p:nvSpPr>
        <p:spPr>
          <a:xfrm>
            <a:off x="838200" y="1321435"/>
            <a:ext cx="10931525" cy="5194300"/>
          </a:xfrm>
        </p:spPr>
        <p:txBody>
          <a:bodyPr>
            <a:normAutofit fontScale="90000"/>
          </a:bodyPr>
          <a:p>
            <a:pPr fontAlgn="auto">
              <a:lnSpc>
                <a:spcPct val="100000"/>
              </a:lnSpc>
              <a:spcBef>
                <a:spcPts val="0"/>
              </a:spcBef>
            </a:pPr>
            <a:r>
              <a:rPr lang="zh-CN" altLang="en-US" sz="2400" b="1"/>
              <a:t>示例9-</a:t>
            </a:r>
            <a:r>
              <a:rPr lang="en-US" altLang="zh-CN" sz="2400" b="1"/>
              <a:t>18</a:t>
            </a:r>
            <a:r>
              <a:rPr lang="en-US" altLang="zh-CN" sz="2400"/>
              <a:t> </a:t>
            </a:r>
            <a:r>
              <a:rPr lang="zh-CN" altLang="en-US" sz="2400"/>
              <a:t>   检查word文档的连续重复字。在word文档中，经常会由于键盘操作不小心而使得文档中出现连续的重复字，例如“用户的的资料”或“需要需要用户输入”之类的情况。本例使用扩展库python-docx对word文档进行检查并提示类似的重复汉字。</a:t>
            </a:r>
            <a:endParaRPr lang="zh-CN" altLang="en-US" sz="2400"/>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from docx import Document</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doc = Document('《Python程序设计开发宝典》.docx')</a:t>
            </a:r>
            <a:endParaRPr lang="zh-CN" altLang="en-US" sz="2000">
              <a:latin typeface="Consolas" panose="020B0609020204030204" charset="0"/>
            </a:endParaRPr>
          </a:p>
          <a:p>
            <a:pPr marL="0" indent="0" fontAlgn="auto">
              <a:lnSpc>
                <a:spcPct val="100000"/>
              </a:lnSpc>
              <a:spcBef>
                <a:spcPts val="0"/>
              </a:spcBef>
              <a:buNone/>
            </a:pP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contents = ''.join((p.text for p in doc.paragraphs))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words = []</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for index, ch in enumerate(contents[:-2]):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ch==contents[index+1] or ch==contents[index+2]:</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word = contents[index:index+3]</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if word not in words:</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words.append(word)</a:t>
            </a:r>
            <a:endParaRPr lang="zh-CN" altLang="en-US" sz="2000">
              <a:latin typeface="Consolas" panose="020B0609020204030204" charset="0"/>
            </a:endParaRPr>
          </a:p>
          <a:p>
            <a:pPr marL="0" indent="0" fontAlgn="auto">
              <a:lnSpc>
                <a:spcPct val="100000"/>
              </a:lnSpc>
              <a:spcBef>
                <a:spcPts val="0"/>
              </a:spcBef>
              <a:buNone/>
            </a:pPr>
            <a:r>
              <a:rPr lang="zh-CN" altLang="en-US" sz="2000">
                <a:latin typeface="Consolas" panose="020B0609020204030204" charset="0"/>
              </a:rPr>
              <a:t>            print(word)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9.3.</a:t>
            </a:r>
            <a:r>
              <a:rPr lang="en-US" altLang="zh-CN">
                <a:sym typeface="+mn-ea"/>
              </a:rPr>
              <a:t>4</a:t>
            </a:r>
            <a:r>
              <a:rPr lang="zh-CN" altLang="en-US">
                <a:sym typeface="+mn-ea"/>
              </a:rPr>
              <a:t>  其他常见类型二进制文件操作案例</a:t>
            </a:r>
            <a:endParaRPr lang="zh-CN" altLang="en-US"/>
          </a:p>
        </p:txBody>
      </p:sp>
      <p:sp>
        <p:nvSpPr>
          <p:cNvPr id="3" name="内容占位符 2"/>
          <p:cNvSpPr>
            <a:spLocks noGrp="1"/>
          </p:cNvSpPr>
          <p:nvPr>
            <p:ph idx="1"/>
          </p:nvPr>
        </p:nvSpPr>
        <p:spPr>
          <a:xfrm>
            <a:off x="838200" y="1321435"/>
            <a:ext cx="10515600" cy="5399405"/>
          </a:xfrm>
        </p:spPr>
        <p:txBody>
          <a:bodyPr>
            <a:normAutofit fontScale="85000"/>
          </a:bodyPr>
          <a:p>
            <a:pPr fontAlgn="auto">
              <a:lnSpc>
                <a:spcPct val="100000"/>
              </a:lnSpc>
              <a:spcBef>
                <a:spcPts val="0"/>
              </a:spcBef>
            </a:pPr>
            <a:r>
              <a:rPr lang="zh-CN" altLang="en-US" b="1"/>
              <a:t>示例9-</a:t>
            </a:r>
            <a:r>
              <a:rPr lang="en-US" altLang="zh-CN" b="1"/>
              <a:t>19</a:t>
            </a:r>
            <a:r>
              <a:rPr lang="zh-CN" altLang="en-US"/>
              <a:t>   提取docx文档中例题、插图和表格清单。</a:t>
            </a:r>
            <a:endParaRPr lang="zh-CN" altLang="en-US"/>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from docx import Document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import re</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result = {'li':[], 'fig':[], 'tab':[]}</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doc = Document(r'C:\Python可以这样学.docx')</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for p in doc.paragraphs:               #遍历文档所有段落</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t = p.text                         #获取每一段的文本</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if re.match('例\d+-\d+ ', t):      #例题</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result['li'].append(t)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elif re.match('图\d+-\d+ ', t):    #插图</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result['fig'].append(t)</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elif re.match('表\d+-\d+ ', t):    #表格</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result['tab'].append(t)</a:t>
            </a:r>
            <a:endParaRPr lang="zh-CN" altLang="en-US" sz="1800">
              <a:latin typeface="Consolas" panose="020B0609020204030204" charset="0"/>
            </a:endParaRPr>
          </a:p>
          <a:p>
            <a:pPr marL="0" indent="0" fontAlgn="auto">
              <a:lnSpc>
                <a:spcPct val="100000"/>
              </a:lnSpc>
              <a:spcBef>
                <a:spcPts val="0"/>
              </a:spcBef>
              <a:buNone/>
            </a:pP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for key in result.keys():              #输出结果</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print('='*30)</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for value in result[key]:</a:t>
            </a:r>
            <a:endParaRPr lang="zh-CN" altLang="en-US" sz="1800">
              <a:latin typeface="Consolas" panose="020B0609020204030204" charset="0"/>
            </a:endParaRPr>
          </a:p>
          <a:p>
            <a:pPr marL="0" indent="0" fontAlgn="auto">
              <a:lnSpc>
                <a:spcPct val="100000"/>
              </a:lnSpc>
              <a:spcBef>
                <a:spcPts val="0"/>
              </a:spcBef>
              <a:buNone/>
            </a:pPr>
            <a:r>
              <a:rPr lang="zh-CN" altLang="en-US" sz="1800">
                <a:latin typeface="Consolas" panose="020B0609020204030204" charset="0"/>
              </a:rPr>
              <a:t>        print(value)</a:t>
            </a:r>
            <a:endParaRPr lang="zh-CN" altLang="en-US" sz="18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9.1  </a:t>
            </a:r>
            <a:r>
              <a:rPr lang="zh-CN" altLang="en-US"/>
              <a:t>文件操作基本知识</a:t>
            </a:r>
            <a:endParaRPr lang="zh-CN" altLang="en-US"/>
          </a:p>
        </p:txBody>
      </p:sp>
      <p:sp>
        <p:nvSpPr>
          <p:cNvPr id="3" name="内容占位符 2"/>
          <p:cNvSpPr>
            <a:spLocks noGrp="1"/>
          </p:cNvSpPr>
          <p:nvPr>
            <p:ph idx="1"/>
          </p:nvPr>
        </p:nvSpPr>
        <p:spPr/>
        <p:txBody>
          <a:bodyPr/>
          <a:p>
            <a:pPr fontAlgn="auto">
              <a:lnSpc>
                <a:spcPct val="150000"/>
              </a:lnSpc>
            </a:pPr>
            <a:r>
              <a:rPr lang="zh-CN" altLang="en-US" sz="2400"/>
              <a:t>无论是文本文件还是二进制文件，其操作流程基本都是一致的，首先</a:t>
            </a:r>
            <a:r>
              <a:rPr lang="zh-CN" altLang="en-US" sz="2400">
                <a:solidFill>
                  <a:srgbClr val="FF0000"/>
                </a:solidFill>
              </a:rPr>
              <a:t>打开</a:t>
            </a:r>
            <a:r>
              <a:rPr lang="zh-CN" altLang="en-US" sz="2400"/>
              <a:t>文件并创建文件对象，然后通过该文件对象对文件内容进行读取、写入、删除、修改等</a:t>
            </a:r>
            <a:r>
              <a:rPr lang="zh-CN" altLang="en-US" sz="2400">
                <a:solidFill>
                  <a:srgbClr val="FF0000"/>
                </a:solidFill>
              </a:rPr>
              <a:t>操作</a:t>
            </a:r>
            <a:r>
              <a:rPr lang="zh-CN" altLang="en-US" sz="2400"/>
              <a:t>，最后</a:t>
            </a:r>
            <a:r>
              <a:rPr lang="zh-CN" altLang="en-US" sz="2400">
                <a:solidFill>
                  <a:srgbClr val="FF0000"/>
                </a:solidFill>
              </a:rPr>
              <a:t>关闭</a:t>
            </a:r>
            <a:r>
              <a:rPr lang="zh-CN" altLang="en-US" sz="2400"/>
              <a:t>并保存文件内容。</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9.1.1  </a:t>
            </a:r>
            <a:r>
              <a:rPr lang="zh-CN" altLang="en-US"/>
              <a:t>内置函数</a:t>
            </a:r>
            <a:r>
              <a:rPr lang="en-US" altLang="zh-CN"/>
              <a:t>open()</a:t>
            </a:r>
            <a:endParaRPr lang="en-US" altLang="zh-CN"/>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29698" name="文本占位符 21506"/>
          <p:cNvSpPr>
            <a:spLocks noGrp="1"/>
          </p:cNvSpPr>
          <p:nvPr>
            <p:ph idx="1"/>
          </p:nvPr>
        </p:nvSpPr>
        <p:spPr>
          <a:xfrm>
            <a:off x="838200" y="1321435"/>
            <a:ext cx="10899140" cy="4639945"/>
          </a:xfrm>
        </p:spPr>
        <p:txBody>
          <a:bodyPr wrap="square" lIns="91440" tIns="45720" rIns="91440" bIns="45720" anchor="t"/>
          <a:p>
            <a:pPr>
              <a:buSzPct val="90000"/>
              <a:buFont typeface="Wingdings" panose="05000000000000000000" pitchFamily="2" charset="2"/>
              <a:buNone/>
            </a:pPr>
            <a:r>
              <a:rPr lang="zh-CN" altLang="en-US" sz="2000">
                <a:latin typeface="Consolas" panose="020B0609020204030204" charset="0"/>
              </a:rPr>
              <a:t>open(file, mode='r', buffering=-1, encoding=None, errors=None,</a:t>
            </a:r>
            <a:endParaRPr lang="zh-CN" altLang="en-US" sz="2000">
              <a:latin typeface="Consolas" panose="020B0609020204030204" charset="0"/>
            </a:endParaRPr>
          </a:p>
          <a:p>
            <a:pPr>
              <a:buSzPct val="90000"/>
              <a:buFont typeface="Wingdings" panose="05000000000000000000" pitchFamily="2" charset="2"/>
              <a:buNone/>
            </a:pPr>
            <a:r>
              <a:rPr lang="zh-CN" altLang="en-US" sz="2000">
                <a:latin typeface="Consolas" panose="020B0609020204030204" charset="0"/>
              </a:rPr>
              <a:t>     newline=None, closefd=True, opener=None)</a:t>
            </a:r>
            <a:endParaRPr lang="zh-CN" altLang="en-US" sz="2000">
              <a:latin typeface="Consolas" panose="020B0609020204030204" charset="0"/>
            </a:endParaRPr>
          </a:p>
          <a:p>
            <a:pPr>
              <a:buSzPct val="90000"/>
              <a:buFont typeface="Wingdings" panose="05000000000000000000" pitchFamily="2" charset="2"/>
              <a:buNone/>
            </a:pPr>
            <a:endParaRPr lang="zh-CN" altLang="en-US" sz="2000">
              <a:latin typeface="Consolas" panose="020B0609020204030204" charset="0"/>
            </a:endParaRPr>
          </a:p>
          <a:p>
            <a:pPr>
              <a:buSzPct val="90000"/>
              <a:buFont typeface="Wingdings" panose="05000000000000000000" charset="0"/>
              <a:buChar char=""/>
            </a:pPr>
            <a:r>
              <a:rPr lang="en-US" altLang="zh-CN" sz="2000">
                <a:solidFill>
                  <a:srgbClr val="FF0000"/>
                </a:solidFill>
                <a:latin typeface="Times New Roman" panose="02020603050405020304" pitchFamily="18" charset="0"/>
              </a:rPr>
              <a:t>file</a:t>
            </a:r>
            <a:r>
              <a:rPr lang="zh-CN" altLang="en-US" sz="2000">
                <a:solidFill>
                  <a:srgbClr val="FF0000"/>
                </a:solidFill>
                <a:latin typeface="Times New Roman" panose="02020603050405020304" pitchFamily="18" charset="0"/>
              </a:rPr>
              <a:t>参数</a:t>
            </a:r>
            <a:r>
              <a:rPr lang="zh-CN" altLang="en-US" sz="2000">
                <a:latin typeface="Times New Roman" panose="02020603050405020304" pitchFamily="18" charset="0"/>
              </a:rPr>
              <a:t>指定了被打开的文件名称。</a:t>
            </a:r>
            <a:endParaRPr lang="zh-CN" altLang="en-US" sz="2000">
              <a:latin typeface="Times New Roman" panose="02020603050405020304" pitchFamily="18" charset="0"/>
            </a:endParaRPr>
          </a:p>
          <a:p>
            <a:pPr>
              <a:spcBef>
                <a:spcPts val="600"/>
              </a:spcBef>
              <a:spcAft>
                <a:spcPts val="600"/>
              </a:spcAft>
              <a:buFont typeface="Wingdings" panose="05000000000000000000" pitchFamily="2" charset="2"/>
              <a:buChar char="ü"/>
            </a:pPr>
            <a:r>
              <a:rPr lang="en-US" altLang="zh-CN" sz="2000">
                <a:solidFill>
                  <a:srgbClr val="FF0000"/>
                </a:solidFill>
                <a:latin typeface="Times New Roman" panose="02020603050405020304" pitchFamily="18" charset="0"/>
              </a:rPr>
              <a:t>mode</a:t>
            </a:r>
            <a:r>
              <a:rPr lang="zh-CN" altLang="en-US" sz="2000">
                <a:solidFill>
                  <a:srgbClr val="FF0000"/>
                </a:solidFill>
                <a:latin typeface="Times New Roman" panose="02020603050405020304" pitchFamily="18" charset="0"/>
              </a:rPr>
              <a:t>参数</a:t>
            </a:r>
            <a:r>
              <a:rPr lang="zh-CN" altLang="en-US" sz="2000">
                <a:latin typeface="Times New Roman" panose="02020603050405020304" pitchFamily="18" charset="0"/>
              </a:rPr>
              <a:t>指定了打开文件后的处理方式。</a:t>
            </a:r>
            <a:endParaRPr lang="zh-CN" altLang="en-US" sz="2000">
              <a:latin typeface="Times New Roman" panose="02020603050405020304" pitchFamily="18" charset="0"/>
            </a:endParaRPr>
          </a:p>
          <a:p>
            <a:pPr>
              <a:lnSpc>
                <a:spcPct val="150000"/>
              </a:lnSpc>
              <a:spcBef>
                <a:spcPts val="600"/>
              </a:spcBef>
              <a:spcAft>
                <a:spcPts val="600"/>
              </a:spcAft>
              <a:buFont typeface="Wingdings" panose="05000000000000000000" pitchFamily="2" charset="2"/>
              <a:buChar char="ü"/>
            </a:pPr>
            <a:r>
              <a:rPr lang="en-US" altLang="zh-CN" sz="2000">
                <a:solidFill>
                  <a:srgbClr val="FF0000"/>
                </a:solidFill>
                <a:latin typeface="Times New Roman" panose="02020603050405020304" pitchFamily="18" charset="0"/>
              </a:rPr>
              <a:t>buffering</a:t>
            </a:r>
            <a:r>
              <a:rPr lang="zh-CN" altLang="en-US" sz="2000">
                <a:solidFill>
                  <a:srgbClr val="FF0000"/>
                </a:solidFill>
                <a:latin typeface="Times New Roman" panose="02020603050405020304" pitchFamily="18" charset="0"/>
              </a:rPr>
              <a:t>参数</a:t>
            </a:r>
            <a:r>
              <a:rPr lang="zh-CN" altLang="en-US" sz="2000">
                <a:latin typeface="Times New Roman" panose="02020603050405020304" pitchFamily="18" charset="0"/>
              </a:rPr>
              <a:t>指定了读写文件的缓存模式。</a:t>
            </a:r>
            <a:r>
              <a:rPr lang="en-US" altLang="zh-CN" sz="2000">
                <a:latin typeface="Times New Roman" panose="02020603050405020304" pitchFamily="18" charset="0"/>
              </a:rPr>
              <a:t>0</a:t>
            </a:r>
            <a:r>
              <a:rPr lang="zh-CN" altLang="en-US" sz="2000">
                <a:latin typeface="Times New Roman" panose="02020603050405020304" pitchFamily="18" charset="0"/>
              </a:rPr>
              <a:t>表示不缓存，</a:t>
            </a:r>
            <a:r>
              <a:rPr lang="en-US" altLang="zh-CN" sz="2000">
                <a:latin typeface="Times New Roman" panose="02020603050405020304" pitchFamily="18" charset="0"/>
              </a:rPr>
              <a:t>1</a:t>
            </a:r>
            <a:r>
              <a:rPr lang="zh-CN" altLang="en-US" sz="2000">
                <a:latin typeface="Times New Roman" panose="02020603050405020304" pitchFamily="18" charset="0"/>
              </a:rPr>
              <a:t>表示缓存，如大于</a:t>
            </a:r>
            <a:r>
              <a:rPr lang="en-US" altLang="zh-CN" sz="2000">
                <a:latin typeface="Times New Roman" panose="02020603050405020304" pitchFamily="18" charset="0"/>
              </a:rPr>
              <a:t>1</a:t>
            </a:r>
            <a:r>
              <a:rPr lang="zh-CN" altLang="en-US" sz="2000">
                <a:latin typeface="Times New Roman" panose="02020603050405020304" pitchFamily="18" charset="0"/>
              </a:rPr>
              <a:t>则表示缓冲区的大小。默认值是缓存模式。</a:t>
            </a:r>
            <a:endParaRPr lang="zh-CN" altLang="en-US" sz="2000">
              <a:latin typeface="Times New Roman" panose="02020603050405020304" pitchFamily="18" charset="0"/>
            </a:endParaRPr>
          </a:p>
          <a:p>
            <a:pPr>
              <a:lnSpc>
                <a:spcPct val="150000"/>
              </a:lnSpc>
              <a:spcBef>
                <a:spcPts val="600"/>
              </a:spcBef>
              <a:spcAft>
                <a:spcPts val="600"/>
              </a:spcAft>
              <a:buFont typeface="Wingdings" panose="05000000000000000000" pitchFamily="2" charset="2"/>
              <a:buChar char="ü"/>
            </a:pPr>
            <a:r>
              <a:rPr lang="zh-CN" altLang="en-US" sz="2000">
                <a:solidFill>
                  <a:srgbClr val="FF0000"/>
                </a:solidFill>
                <a:latin typeface="Times New Roman" panose="02020603050405020304" pitchFamily="18" charset="0"/>
              </a:rPr>
              <a:t>encoding参数</a:t>
            </a:r>
            <a:r>
              <a:rPr lang="zh-CN" altLang="en-US" sz="2000">
                <a:latin typeface="Times New Roman" panose="02020603050405020304" pitchFamily="18" charset="0"/>
              </a:rPr>
              <a:t>指定对文本进行编码和解码的方式，只适用于文本模式，可以使用Python支持的任何格式，如GBK、utf8、CP936等等。</a:t>
            </a:r>
            <a:endParaRPr lang="en-US" altLang="zh-CN"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9.1.1  </a:t>
            </a:r>
            <a:r>
              <a:rPr lang="zh-CN" altLang="en-US">
                <a:sym typeface="+mn-ea"/>
              </a:rPr>
              <a:t>内置函数</a:t>
            </a:r>
            <a:r>
              <a:rPr lang="en-US" altLang="zh-CN">
                <a:sym typeface="+mn-ea"/>
              </a:rPr>
              <a:t>open()</a:t>
            </a:r>
            <a:endParaRPr lang="zh-CN" altLang="en-US"/>
          </a:p>
        </p:txBody>
      </p:sp>
      <p:sp>
        <p:nvSpPr>
          <p:cNvPr id="3" name="内容占位符 2"/>
          <p:cNvSpPr>
            <a:spLocks noGrp="1"/>
          </p:cNvSpPr>
          <p:nvPr>
            <p:ph idx="1"/>
          </p:nvPr>
        </p:nvSpPr>
        <p:spPr/>
        <p:txBody>
          <a:bodyPr/>
          <a:p>
            <a:r>
              <a:rPr lang="zh-CN" altLang="en-US" sz="2400"/>
              <a:t>文件打开模式</a:t>
            </a:r>
            <a:endParaRPr lang="zh-CN" altLang="en-US" sz="2400"/>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5" name="表格 -1"/>
          <p:cNvGraphicFramePr/>
          <p:nvPr/>
        </p:nvGraphicFramePr>
        <p:xfrm>
          <a:off x="979170" y="1866900"/>
          <a:ext cx="8082915" cy="2644775"/>
        </p:xfrm>
        <a:graphic>
          <a:graphicData uri="http://schemas.openxmlformats.org/drawingml/2006/table">
            <a:tbl>
              <a:tblPr firstRow="1" bandRow="1">
                <a:tableStyleId>{5940675A-B579-460E-94D1-54222C63F5DA}</a:tableStyleId>
              </a:tblPr>
              <a:tblGrid>
                <a:gridCol w="1005840"/>
                <a:gridCol w="7077075"/>
              </a:tblGrid>
              <a:tr h="365848">
                <a:tc>
                  <a:txBody>
                    <a:bodyPr/>
                    <a:p>
                      <a:pPr marL="0" indent="0" algn="ctr">
                        <a:buNone/>
                      </a:pP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模式</a:t>
                      </a:r>
                      <a:endParaRPr lang="zh-CN" altLang="en-US" sz="200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ctr">
                        <a:buNone/>
                      </a:pP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说明</a:t>
                      </a:r>
                      <a:endParaRPr lang="zh-CN" altLang="en-US" sz="2000" b="1" u="none">
                        <a:ln>
                          <a:noFill/>
                        </a:ln>
                        <a:latin typeface="宋体" panose="02010600030101010101" pitchFamily="2" charset="-122"/>
                        <a:ea typeface="宋体" panose="02010600030101010101" pitchFamily="2" charset="-122"/>
                        <a:cs typeface="宋体" panose="02010600030101010101" pitchFamily="2" charset="-122"/>
                      </a:endParaRPr>
                    </a:p>
                  </a:txBody>
                  <a:tcPr marL="0"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r</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默认模式</a:t>
                      </a: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w</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x</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a</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b</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198">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t</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2000" b="1" u="none">
                          <a:ln>
                            <a:noFill/>
                          </a:ln>
                          <a:latin typeface="宋体" panose="02010600030101010101" pitchFamily="2" charset="-122"/>
                          <a:ea typeface="宋体" panose="02010600030101010101" pitchFamily="2" charset="-122"/>
                          <a:cs typeface="宋体" panose="02010600030101010101" pitchFamily="2" charset="-122"/>
                        </a:rPr>
                        <a:t>默认模式</a:t>
                      </a: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，可省略）</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r h="325833">
                <a:tc>
                  <a:txBody>
                    <a:bodyPr/>
                    <a:p>
                      <a:pPr marL="0" indent="0" algn="ctr">
                        <a:buNone/>
                      </a:pPr>
                      <a:r>
                        <a:rPr lang="en-US" altLang="zh-CN" sz="2000" b="0" u="none">
                          <a:ln>
                            <a:noFill/>
                          </a:ln>
                          <a:latin typeface="宋体" panose="02010600030101010101" pitchFamily="2" charset="-122"/>
                          <a:ea typeface="宋体" panose="02010600030101010101" pitchFamily="2" charset="-122"/>
                          <a:cs typeface="宋体" panose="02010600030101010101" pitchFamily="2" charset="-122"/>
                        </a:rPr>
                        <a:t>+</a:t>
                      </a:r>
                      <a:endParaRPr lang="en-US" altLang="zh-CN"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marL="0" indent="0" algn="l">
                        <a:buNone/>
                      </a:pPr>
                      <a:r>
                        <a:rPr lang="zh-CN" altLang="en-US" sz="2000" b="0" u="none">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endParaRPr lang="zh-CN" altLang="en-US" sz="2000" b="0" u="none">
                        <a:ln>
                          <a:noFill/>
                        </a:ln>
                        <a:latin typeface="宋体" panose="02010600030101010101" pitchFamily="2" charset="-122"/>
                        <a:ea typeface="宋体" panose="02010600030101010101" pitchFamily="2" charset="-122"/>
                        <a:cs typeface="宋体" panose="02010600030101010101" pitchFamily="2" charset="-122"/>
                      </a:endParaRPr>
                    </a:p>
                  </a:txBody>
                  <a:tcPr marL="36193" marR="0" marT="0" marB="1">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9.1.1  </a:t>
            </a:r>
            <a:r>
              <a:rPr lang="zh-CN" altLang="en-US">
                <a:sym typeface="+mn-ea"/>
              </a:rPr>
              <a:t>内置函数</a:t>
            </a:r>
            <a:r>
              <a:rPr lang="en-US" altLang="zh-CN">
                <a:sym typeface="+mn-ea"/>
              </a:rPr>
              <a:t>open()</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
        <p:nvSpPr>
          <p:cNvPr id="5" name="Content Placeholder 2"/>
          <p:cNvSpPr>
            <a:spLocks noGrp="1"/>
          </p:cNvSpPr>
          <p:nvPr>
            <p:ph idx="1"/>
          </p:nvPr>
        </p:nvSpPr>
        <p:spPr/>
        <p:txBody>
          <a:bodyPr/>
          <a:p>
            <a:pPr fontAlgn="base">
              <a:buFont typeface="Wingdings" panose="05000000000000000000" charset="0"/>
              <a:buChar char="§"/>
            </a:pPr>
            <a:r>
              <a:rPr lang="en-US" sz="2400" strike="noStrike" noProof="1"/>
              <a:t>如果执行正常，open()函数返回1个文件对象，通过该文件对象可以对文件进行读写操作</a:t>
            </a:r>
            <a:r>
              <a:rPr lang="zh-CN" altLang="en-US" sz="2400" strike="noStrike" noProof="1"/>
              <a:t>。</a:t>
            </a:r>
            <a:r>
              <a:rPr lang="en-US" sz="2400" strike="noStrike" noProof="1"/>
              <a:t>如果指定</a:t>
            </a:r>
            <a:r>
              <a:rPr lang="en-US" sz="2400" strike="noStrike" noProof="1">
                <a:solidFill>
                  <a:srgbClr val="FF0000"/>
                </a:solidFill>
              </a:rPr>
              <a:t>文件不存在</a:t>
            </a:r>
            <a:r>
              <a:rPr lang="en-US" sz="2400" strike="noStrike" noProof="1"/>
              <a:t>、</a:t>
            </a:r>
            <a:r>
              <a:rPr lang="en-US" sz="2400" strike="noStrike" noProof="1">
                <a:solidFill>
                  <a:srgbClr val="FF0000"/>
                </a:solidFill>
              </a:rPr>
              <a:t>访问权限不够</a:t>
            </a:r>
            <a:r>
              <a:rPr lang="en-US" sz="2400" strike="noStrike" noProof="1"/>
              <a:t>、</a:t>
            </a:r>
            <a:r>
              <a:rPr lang="en-US" sz="2400" strike="noStrike" noProof="1">
                <a:solidFill>
                  <a:srgbClr val="FF0000"/>
                </a:solidFill>
              </a:rPr>
              <a:t>磁盘空间不</a:t>
            </a:r>
            <a:r>
              <a:rPr lang="zh-CN" altLang="en-US" sz="2400" strike="noStrike" noProof="1">
                <a:solidFill>
                  <a:srgbClr val="FF0000"/>
                </a:solidFill>
              </a:rPr>
              <a:t>足</a:t>
            </a:r>
            <a:r>
              <a:rPr lang="en-US" sz="2400" strike="noStrike" noProof="1"/>
              <a:t>或其他原因导致创建文件对象失败则抛出异常。</a:t>
            </a:r>
            <a:endParaRPr lang="en-US" sz="2400" strike="noStrike" noProof="1"/>
          </a:p>
          <a:p>
            <a:pPr marL="0" indent="0" fontAlgn="base">
              <a:buFont typeface="Wingdings" panose="05000000000000000000" charset="0"/>
              <a:buNone/>
            </a:pPr>
            <a:endParaRPr lang="en-US" sz="2400" strike="noStrike" noProof="1"/>
          </a:p>
          <a:p>
            <a:pPr marL="0" indent="0" fontAlgn="base">
              <a:buFontTx/>
              <a:buNone/>
            </a:pPr>
            <a:r>
              <a:rPr lang="en-US" sz="2000" strike="noStrike" noProof="1">
                <a:latin typeface="Consolas" panose="020B0609020204030204" charset="0"/>
              </a:rPr>
              <a:t>f1 = open( 'file1.txt', 'r' )     # </a:t>
            </a:r>
            <a:r>
              <a:rPr lang="zh-CN" altLang="en-US" sz="2000" strike="noStrike" noProof="1">
                <a:latin typeface="Consolas" panose="020B0609020204030204" charset="0"/>
              </a:rPr>
              <a:t>以读模式打开文件</a:t>
            </a:r>
            <a:endParaRPr lang="zh-CN" altLang="en-US" sz="2000" strike="noStrike" noProof="1">
              <a:latin typeface="Consolas" panose="020B0609020204030204" charset="0"/>
            </a:endParaRPr>
          </a:p>
          <a:p>
            <a:pPr marL="0" indent="0" fontAlgn="base">
              <a:buFontTx/>
              <a:buNone/>
            </a:pPr>
            <a:r>
              <a:rPr lang="en-US" sz="2000" strike="noStrike" noProof="1">
                <a:latin typeface="Consolas" panose="020B0609020204030204" charset="0"/>
              </a:rPr>
              <a:t>f2 = open( 'file2.txt', 'w')      # </a:t>
            </a:r>
            <a:r>
              <a:rPr lang="zh-CN" altLang="en-US" sz="2000" strike="noStrike" noProof="1">
                <a:latin typeface="Consolas" panose="020B0609020204030204" charset="0"/>
              </a:rPr>
              <a:t>以写模式打开文件</a:t>
            </a:r>
            <a:endParaRPr lang="zh-CN" altLang="en-US" sz="2000" strike="noStrike" noProof="1">
              <a:latin typeface="Consolas" panose="020B0609020204030204" charset="0"/>
            </a:endParaRPr>
          </a:p>
          <a:p>
            <a:pPr marL="0" indent="0" fontAlgn="base">
              <a:buFontTx/>
              <a:buNone/>
            </a:pPr>
            <a:endParaRPr lang="en-US" sz="1800" strike="noStrike" noProof="1"/>
          </a:p>
          <a:p>
            <a:pPr fontAlgn="base">
              <a:buFont typeface="Wingdings" panose="05000000000000000000" charset="0"/>
              <a:buChar char="§"/>
            </a:pPr>
            <a:r>
              <a:rPr lang="en-US" sz="2400" strike="noStrike" noProof="1"/>
              <a:t>当对文件内容操作完以后，</a:t>
            </a:r>
            <a:r>
              <a:rPr lang="en-US" sz="2400" strike="noStrike" noProof="1">
                <a:solidFill>
                  <a:srgbClr val="FF0000"/>
                </a:solidFill>
              </a:rPr>
              <a:t>一定要关闭文件对象</a:t>
            </a:r>
            <a:r>
              <a:rPr lang="en-US" sz="2400" strike="noStrike" noProof="1"/>
              <a:t>，这样才能保证所做的任何修改都确实被保存到文件中。</a:t>
            </a:r>
            <a:endParaRPr lang="en-US" sz="2400" strike="noStrike" noProof="1"/>
          </a:p>
          <a:p>
            <a:pPr marL="0" indent="0" fontAlgn="base">
              <a:buFontTx/>
              <a:buNone/>
            </a:pPr>
            <a:r>
              <a:rPr lang="en-US" sz="2000" strike="noStrike" noProof="1">
                <a:latin typeface="Consolas" panose="020B0609020204030204" charset="0"/>
              </a:rPr>
              <a:t>f1.close()</a:t>
            </a:r>
            <a:endParaRPr lang="en-US" sz="2000" strike="noStrike" noProof="1">
              <a:latin typeface="Consolas" panose="020B06090202040302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9.1.2  </a:t>
            </a:r>
            <a:r>
              <a:rPr lang="zh-CN" altLang="en-US">
                <a:sym typeface="+mn-ea"/>
              </a:rPr>
              <a:t>文件对象属性与常用方法</a:t>
            </a:r>
            <a:endParaRPr lang="zh-CN" altLang="en-US"/>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graphicFrame>
        <p:nvGraphicFramePr>
          <p:cNvPr id="5" name="Table -1"/>
          <p:cNvGraphicFramePr/>
          <p:nvPr/>
        </p:nvGraphicFramePr>
        <p:xfrm>
          <a:off x="793750" y="1336040"/>
          <a:ext cx="10312400" cy="4733290"/>
        </p:xfrm>
        <a:graphic>
          <a:graphicData uri="http://schemas.openxmlformats.org/drawingml/2006/table">
            <a:tbl>
              <a:tblPr firstRow="1" bandRow="1">
                <a:tableStyleId>{5940675A-B579-460E-94D1-54222C63F5DA}</a:tableStyleId>
              </a:tblPr>
              <a:tblGrid>
                <a:gridCol w="1750060"/>
                <a:gridCol w="8562340"/>
              </a:tblGrid>
              <a:tr h="213391">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方法</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ctr">
                        <a:buNone/>
                      </a:pPr>
                      <a:r>
                        <a:rPr lang="zh-CN" altLang="en-US" sz="2000" b="1" u="none">
                          <a:latin typeface="宋体" panose="02010600030101010101" pitchFamily="2" charset="-122"/>
                          <a:ea typeface="宋体" panose="02010600030101010101" pitchFamily="2" charset="-122"/>
                          <a:cs typeface="宋体" panose="02010600030101010101" pitchFamily="2" charset="-122"/>
                        </a:rPr>
                        <a:t>功能说明</a:t>
                      </a:r>
                      <a:endParaRPr lang="zh-CN" altLang="en-US" sz="2000" b="1" u="none">
                        <a:latin typeface="宋体" panose="02010600030101010101" pitchFamily="2" charset="-122"/>
                        <a:ea typeface="宋体" panose="02010600030101010101" pitchFamily="2" charset="-122"/>
                        <a:cs typeface="宋体" panose="02010600030101010101" pitchFamily="2" charset="-122"/>
                      </a:endParaRPr>
                    </a:p>
                  </a:txBody>
                  <a:tcPr marL="0"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close()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flush()</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把缓冲区的内容写入文件，但</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不关闭文件</a:t>
                      </a:r>
                      <a:endPar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3186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read([size])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2000" b="0" u="none">
                          <a:latin typeface="宋体" panose="02010600030101010101" pitchFamily="2" charset="-122"/>
                          <a:ea typeface="宋体" panose="02010600030101010101" pitchFamily="2" charset="-122"/>
                          <a:cs typeface="宋体" panose="02010600030101010101" pitchFamily="2" charset="-122"/>
                        </a:rPr>
                        <a:t>size</a:t>
                      </a:r>
                      <a:r>
                        <a:rPr lang="zh-CN" altLang="en-US" sz="2000" b="0" u="none">
                          <a:latin typeface="宋体" panose="02010600030101010101" pitchFamily="2" charset="-122"/>
                          <a:ea typeface="宋体" panose="02010600030101010101" pitchFamily="2" charset="-122"/>
                          <a:cs typeface="宋体" panose="02010600030101010101" pitchFamily="2" charset="-122"/>
                        </a:rPr>
                        <a:t>个</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2000" b="0" u="none">
                          <a:latin typeface="宋体" panose="02010600030101010101" pitchFamily="2" charset="-122"/>
                          <a:ea typeface="宋体" panose="02010600030101010101" pitchFamily="2" charset="-122"/>
                          <a:cs typeface="宋体" panose="02010600030101010101" pitchFamily="2" charset="-122"/>
                        </a:rPr>
                        <a:t>（</a:t>
                      </a:r>
                      <a:r>
                        <a:rPr lang="en-US" altLang="zh-CN" sz="2000" b="0" u="none">
                          <a:latin typeface="宋体" panose="02010600030101010101" pitchFamily="2" charset="-122"/>
                          <a:ea typeface="宋体" panose="02010600030101010101" pitchFamily="2" charset="-122"/>
                          <a:cs typeface="宋体" panose="02010600030101010101" pitchFamily="2" charset="-122"/>
                        </a:rPr>
                        <a:t>Python 3.x</a:t>
                      </a:r>
                      <a:r>
                        <a:rPr lang="zh-CN" altLang="en-US" sz="2000" b="0" u="none">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2000" b="0" u="none">
                          <a:latin typeface="宋体" panose="02010600030101010101" pitchFamily="2" charset="-122"/>
                          <a:ea typeface="宋体" panose="02010600030101010101" pitchFamily="2" charset="-122"/>
                          <a:cs typeface="宋体" panose="02010600030101010101" pitchFamily="2" charset="-122"/>
                        </a:rPr>
                        <a:t>并返回，</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2000" b="0" u="none">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endPar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9337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readline()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从</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2000" b="0" u="none">
                          <a:latin typeface="宋体" panose="02010600030101010101" pitchFamily="2" charset="-122"/>
                          <a:ea typeface="宋体" panose="02010600030101010101" pitchFamily="2" charset="-122"/>
                          <a:cs typeface="宋体" panose="02010600030101010101" pitchFamily="2" charset="-122"/>
                        </a:rPr>
                        <a:t>中读取一行内容作为结果返回</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74320">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readlines()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2000" b="0" u="none">
                          <a:latin typeface="宋体" panose="02010600030101010101" pitchFamily="2" charset="-122"/>
                          <a:ea typeface="宋体" panose="02010600030101010101" pitchFamily="2" charset="-122"/>
                          <a:cs typeface="宋体" panose="02010600030101010101" pitchFamily="2" charset="-122"/>
                        </a:rPr>
                        <a:t>中的每行文本作为一个字符串存入列表中，返回该列表</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01086">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seek(offset[, whence])</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2000" b="0" u="none">
                          <a:latin typeface="宋体" panose="02010600030101010101" pitchFamily="2" charset="-122"/>
                          <a:ea typeface="宋体" panose="02010600030101010101" pitchFamily="2" charset="-122"/>
                          <a:cs typeface="宋体" panose="02010600030101010101" pitchFamily="2" charset="-122"/>
                        </a:rPr>
                        <a:t>位置，</a:t>
                      </a:r>
                      <a:r>
                        <a:rPr lang="en-US" altLang="zh-CN" sz="2000" b="0" u="none">
                          <a:latin typeface="宋体" panose="02010600030101010101" pitchFamily="2" charset="-122"/>
                          <a:ea typeface="宋体" panose="02010600030101010101" pitchFamily="2" charset="-122"/>
                          <a:cs typeface="宋体" panose="02010600030101010101" pitchFamily="2" charset="-122"/>
                        </a:rPr>
                        <a:t>offset</a:t>
                      </a:r>
                      <a:r>
                        <a:rPr lang="zh-CN" altLang="en-US" sz="2000" b="0" u="none">
                          <a:latin typeface="宋体" panose="02010600030101010101" pitchFamily="2" charset="-122"/>
                          <a:ea typeface="宋体" panose="02010600030101010101" pitchFamily="2" charset="-122"/>
                          <a:cs typeface="宋体" panose="02010600030101010101" pitchFamily="2" charset="-122"/>
                        </a:rPr>
                        <a:t>表示相对于</a:t>
                      </a:r>
                      <a:r>
                        <a:rPr lang="en-US" altLang="zh-CN" sz="2000" b="0" u="none">
                          <a:latin typeface="宋体" panose="02010600030101010101" pitchFamily="2" charset="-122"/>
                          <a:ea typeface="宋体" panose="02010600030101010101" pitchFamily="2" charset="-122"/>
                          <a:cs typeface="宋体" panose="02010600030101010101" pitchFamily="2" charset="-122"/>
                        </a:rPr>
                        <a:t>whence</a:t>
                      </a:r>
                      <a:r>
                        <a:rPr lang="zh-CN" altLang="en-US" sz="2000" b="0" u="none">
                          <a:latin typeface="宋体" panose="02010600030101010101" pitchFamily="2" charset="-122"/>
                          <a:ea typeface="宋体" panose="02010600030101010101" pitchFamily="2" charset="-122"/>
                          <a:cs typeface="宋体" panose="02010600030101010101" pitchFamily="2" charset="-122"/>
                        </a:rPr>
                        <a:t>的位置。</a:t>
                      </a:r>
                      <a:r>
                        <a:rPr lang="en-US" altLang="zh-CN" sz="2000" b="0" u="none">
                          <a:latin typeface="宋体" panose="02010600030101010101" pitchFamily="2" charset="-122"/>
                          <a:ea typeface="宋体" panose="02010600030101010101" pitchFamily="2" charset="-122"/>
                          <a:cs typeface="宋体" panose="02010600030101010101" pitchFamily="2" charset="-122"/>
                        </a:rPr>
                        <a:t>whence</a:t>
                      </a:r>
                      <a:r>
                        <a:rPr lang="zh-CN" altLang="en-US" sz="2000" b="0" u="none">
                          <a:latin typeface="宋体" panose="02010600030101010101" pitchFamily="2" charset="-122"/>
                          <a:ea typeface="宋体" panose="02010600030101010101" pitchFamily="2" charset="-122"/>
                          <a:cs typeface="宋体" panose="02010600030101010101" pitchFamily="2" charset="-122"/>
                        </a:rPr>
                        <a:t>为</a:t>
                      </a:r>
                      <a:r>
                        <a:rPr lang="en-US" altLang="zh-CN" sz="2000" b="0" u="none">
                          <a:latin typeface="宋体" panose="02010600030101010101" pitchFamily="2" charset="-122"/>
                          <a:ea typeface="宋体" panose="02010600030101010101" pitchFamily="2" charset="-122"/>
                          <a:cs typeface="宋体" panose="02010600030101010101" pitchFamily="2" charset="-122"/>
                        </a:rPr>
                        <a:t>0</a:t>
                      </a:r>
                      <a:r>
                        <a:rPr lang="zh-CN" altLang="en-US" sz="2000" b="0" u="none">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2000" b="0" u="none">
                          <a:latin typeface="宋体" panose="02010600030101010101" pitchFamily="2" charset="-122"/>
                          <a:ea typeface="宋体" panose="02010600030101010101" pitchFamily="2" charset="-122"/>
                          <a:cs typeface="宋体" panose="02010600030101010101" pitchFamily="2" charset="-122"/>
                        </a:rPr>
                        <a:t>1</a:t>
                      </a:r>
                      <a:r>
                        <a:rPr lang="zh-CN" altLang="en-US" sz="2000" b="0" u="none">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2000" b="0" u="none">
                          <a:latin typeface="宋体" panose="02010600030101010101" pitchFamily="2" charset="-122"/>
                          <a:ea typeface="宋体" panose="02010600030101010101" pitchFamily="2" charset="-122"/>
                          <a:cs typeface="宋体" panose="02010600030101010101" pitchFamily="2" charset="-122"/>
                        </a:rPr>
                        <a:t>2</a:t>
                      </a:r>
                      <a:r>
                        <a:rPr lang="zh-CN" altLang="en-US" sz="2000" b="0" u="none">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2000" b="0" u="none">
                          <a:latin typeface="宋体" panose="02010600030101010101" pitchFamily="2" charset="-122"/>
                          <a:ea typeface="宋体" panose="02010600030101010101" pitchFamily="2" charset="-122"/>
                          <a:cs typeface="宋体" panose="02010600030101010101" pitchFamily="2" charset="-122"/>
                        </a:rPr>
                        <a:t>0</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tell()	</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返回文件指针的当前位置</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write(s)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a:t>
                      </a:r>
                      <a:r>
                        <a:rPr lang="en-US" altLang="zh-CN" sz="2000" b="0" u="none">
                          <a:latin typeface="宋体" panose="02010600030101010101" pitchFamily="2" charset="-122"/>
                          <a:ea typeface="宋体" panose="02010600030101010101" pitchFamily="2" charset="-122"/>
                          <a:cs typeface="宋体" panose="02010600030101010101" pitchFamily="2" charset="-122"/>
                        </a:rPr>
                        <a:t>s</a:t>
                      </a:r>
                      <a:r>
                        <a:rPr lang="zh-CN" altLang="en-US" sz="200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13391">
                <a:tc>
                  <a:txBody>
                    <a:bodyPr/>
                    <a:p>
                      <a:pPr marL="0" indent="0" algn="l">
                        <a:buNone/>
                      </a:pPr>
                      <a:r>
                        <a:rPr lang="en-US" altLang="zh-CN" sz="2000" b="0" u="none">
                          <a:latin typeface="宋体" panose="02010600030101010101" pitchFamily="2" charset="-122"/>
                          <a:ea typeface="宋体" panose="02010600030101010101" pitchFamily="2" charset="-122"/>
                          <a:cs typeface="宋体" panose="02010600030101010101" pitchFamily="2" charset="-122"/>
                        </a:rPr>
                        <a:t>writelines(s)</a:t>
                      </a:r>
                      <a:endParaRPr lang="en-US" altLang="zh-CN"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marL="0" indent="0" algn="l">
                        <a:buNone/>
                      </a:pPr>
                      <a:r>
                        <a:rPr lang="zh-CN" altLang="en-US" sz="2000" b="0" u="none">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2000" b="0" u="none">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2000" b="0" u="none">
                          <a:latin typeface="宋体" panose="02010600030101010101" pitchFamily="2" charset="-122"/>
                          <a:ea typeface="宋体" panose="02010600030101010101" pitchFamily="2" charset="-122"/>
                          <a:cs typeface="宋体" panose="02010600030101010101" pitchFamily="2" charset="-122"/>
                        </a:rPr>
                        <a:t>，不添加换行符</a:t>
                      </a:r>
                      <a:endParaRPr lang="zh-CN" altLang="en-US" sz="2000" b="0" u="none">
                        <a:latin typeface="宋体" panose="02010600030101010101" pitchFamily="2" charset="-122"/>
                        <a:ea typeface="宋体" panose="02010600030101010101" pitchFamily="2" charset="-122"/>
                        <a:cs typeface="宋体" panose="02010600030101010101" pitchFamily="2" charset="-122"/>
                      </a:endParaRPr>
                    </a:p>
                  </a:txBody>
                  <a:tcPr marL="36192" marR="0" marT="0" marB="1">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9.1.3  </a:t>
            </a:r>
            <a:r>
              <a:rPr lang="zh-CN" altLang="en-US"/>
              <a:t>上下文管理语句</a:t>
            </a:r>
            <a:r>
              <a:rPr lang="en-US" altLang="zh-CN"/>
              <a:t>with</a:t>
            </a:r>
            <a:endParaRPr lang="en-US" altLang="zh-CN"/>
          </a:p>
        </p:txBody>
      </p:sp>
      <p:sp>
        <p:nvSpPr>
          <p:cNvPr id="3" name="内容占位符 2"/>
          <p:cNvSpPr>
            <a:spLocks noGrp="1"/>
          </p:cNvSpPr>
          <p:nvPr>
            <p:ph idx="1"/>
          </p:nvPr>
        </p:nvSpPr>
        <p:spPr/>
        <p:txBody>
          <a:bodyPr>
            <a:normAutofit/>
          </a:bodyPr>
          <a:p>
            <a:r>
              <a:rPr lang="zh-CN" altLang="en-US" sz="2400"/>
              <a:t>在实际开发中，读写文件应优先考虑使用上下文管理语句with，关键字with可以自动管理资源，不论因为什么原因（哪怕是代码引发了异常）跳出with块，</a:t>
            </a:r>
            <a:r>
              <a:rPr lang="zh-CN" altLang="en-US" sz="2400">
                <a:solidFill>
                  <a:srgbClr val="FF0000"/>
                </a:solidFill>
              </a:rPr>
              <a:t>总能保证文件被正确关闭</a:t>
            </a:r>
            <a:r>
              <a:rPr lang="zh-CN" altLang="en-US" sz="2400"/>
              <a:t>，并且可以在代码块执行完毕后自动还原进入该代码块时的上下文，常用于</a:t>
            </a:r>
            <a:r>
              <a:rPr lang="zh-CN" altLang="en-US" sz="2400">
                <a:solidFill>
                  <a:srgbClr val="FF0000"/>
                </a:solidFill>
              </a:rPr>
              <a:t>文件操作</a:t>
            </a:r>
            <a:r>
              <a:rPr lang="zh-CN" altLang="en-US" sz="2400"/>
              <a:t>、</a:t>
            </a:r>
            <a:r>
              <a:rPr lang="zh-CN" altLang="en-US" sz="2400">
                <a:solidFill>
                  <a:srgbClr val="FF0000"/>
                </a:solidFill>
              </a:rPr>
              <a:t>数据库连接</a:t>
            </a:r>
            <a:r>
              <a:rPr lang="zh-CN" altLang="en-US" sz="2400"/>
              <a:t>、</a:t>
            </a:r>
            <a:r>
              <a:rPr lang="zh-CN" altLang="en-US" sz="2400">
                <a:solidFill>
                  <a:srgbClr val="FF0000"/>
                </a:solidFill>
              </a:rPr>
              <a:t>网络连接</a:t>
            </a:r>
            <a:r>
              <a:rPr lang="zh-CN" altLang="en-US" sz="2400"/>
              <a:t>、</a:t>
            </a:r>
            <a:r>
              <a:rPr lang="zh-CN" altLang="en-US" sz="2400">
                <a:solidFill>
                  <a:srgbClr val="FF0000"/>
                </a:solidFill>
              </a:rPr>
              <a:t>多线程与多进程同步时的锁对象管理</a:t>
            </a:r>
            <a:r>
              <a:rPr lang="zh-CN" altLang="en-US" sz="2400"/>
              <a:t>等场合。</a:t>
            </a:r>
            <a:endParaRPr lang="zh-CN" altLang="en-US" sz="2400"/>
          </a:p>
          <a:p>
            <a:pPr marL="0" indent="0">
              <a:buNone/>
            </a:pPr>
            <a:r>
              <a:rPr lang="zh-CN" altLang="en-US" sz="2000">
                <a:latin typeface="Consolas" panose="020B0609020204030204" charset="0"/>
              </a:rPr>
              <a:t>with open(filename, mode, encoding) as fp:</a:t>
            </a:r>
            <a:endParaRPr lang="zh-CN" altLang="en-US" sz="2000">
              <a:latin typeface="Consolas" panose="020B0609020204030204" charset="0"/>
            </a:endParaRPr>
          </a:p>
          <a:p>
            <a:pPr marL="0" indent="0">
              <a:buNone/>
            </a:pPr>
            <a:r>
              <a:rPr lang="zh-CN" altLang="en-US" sz="2000">
                <a:latin typeface="Consolas" panose="020B0609020204030204" charset="0"/>
              </a:rPr>
              <a:t>    #这里写通过文件对象fp读写文件内容的语句</a:t>
            </a:r>
            <a:endParaRPr lang="zh-CN" altLang="en-US" sz="2000">
              <a:latin typeface="Consolas" panose="020B0609020204030204" charset="0"/>
            </a:endParaRPr>
          </a:p>
          <a:p>
            <a:pPr marL="0" indent="0">
              <a:buNone/>
            </a:pPr>
            <a:endParaRPr lang="zh-CN" altLang="en-US" sz="2000">
              <a:latin typeface="Consolas" panose="020B0609020204030204" charset="0"/>
            </a:endParaRPr>
          </a:p>
          <a:p>
            <a:r>
              <a:rPr lang="zh-CN" altLang="en-US" sz="2400"/>
              <a:t>上下文管理语句with还支持下面的用法：</a:t>
            </a:r>
            <a:endParaRPr lang="zh-CN" altLang="en-US" sz="2400"/>
          </a:p>
          <a:p>
            <a:pPr marL="0" indent="0">
              <a:buNone/>
            </a:pPr>
            <a:r>
              <a:rPr lang="zh-CN" altLang="en-US" sz="2000">
                <a:latin typeface="Consolas" panose="020B0609020204030204" charset="0"/>
              </a:rPr>
              <a:t>with open('test.txt', 'r') as src, open('test_new.txt', 'w') as dst:</a:t>
            </a:r>
            <a:endParaRPr lang="zh-CN" altLang="en-US" sz="2000">
              <a:latin typeface="Consolas" panose="020B0609020204030204" charset="0"/>
            </a:endParaRPr>
          </a:p>
          <a:p>
            <a:pPr marL="0" indent="0">
              <a:buNone/>
            </a:pPr>
            <a:r>
              <a:rPr lang="zh-CN" altLang="en-US" sz="2000">
                <a:latin typeface="Consolas" panose="020B0609020204030204" charset="0"/>
              </a:rPr>
              <a:t>	dst.write(src.read())</a:t>
            </a:r>
            <a:endParaRPr lang="zh-CN" altLang="en-US" sz="2000">
              <a:latin typeface="Consolas" panose="020B0609020204030204" charset="0"/>
            </a:endParaRPr>
          </a:p>
        </p:txBody>
      </p:sp>
      <p:sp>
        <p:nvSpPr>
          <p:cNvPr id="4" name="灯片编号占位符 3"/>
          <p:cNvSpPr>
            <a:spLocks noGrp="1"/>
          </p:cNvSpPr>
          <p:nvPr>
            <p:ph type="sldNum" sz="quarter" idx="12"/>
          </p:nvPr>
        </p:nvSpPr>
        <p:spPr/>
        <p:txBody>
          <a:bodyPr/>
          <a:p>
            <a:fld id="{565CE74E-AB26-4998-AD42-012C4C1AD076}" type="slidenum">
              <a:rPr lang="zh-CN" altLang="en-US" smtClean="0"/>
            </a:fld>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12085</Words>
  <Application>WPS Presentation</Application>
  <PresentationFormat>宽屏</PresentationFormat>
  <Paragraphs>562</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宋体</vt:lpstr>
      <vt:lpstr>Wingdings</vt:lpstr>
      <vt:lpstr>Wingdings</vt:lpstr>
      <vt:lpstr>Consolas</vt:lpstr>
      <vt:lpstr>Times New Roman</vt:lpstr>
      <vt:lpstr>Calibri Light</vt:lpstr>
      <vt:lpstr>Calibri</vt:lpstr>
      <vt:lpstr>微软雅黑</vt:lpstr>
      <vt:lpstr>Arial Unicode MS</vt:lpstr>
      <vt:lpstr>Office 主题</vt:lpstr>
      <vt:lpstr>第9章  文件内容操作</vt:lpstr>
      <vt:lpstr>第9章  文件内容操作</vt:lpstr>
      <vt:lpstr>第9章  文件内容操作</vt:lpstr>
      <vt:lpstr>9.1  文件操作基本知识</vt:lpstr>
      <vt:lpstr>9.1.1  内置函数open()</vt:lpstr>
      <vt:lpstr>9.1.1  内置函数open()</vt:lpstr>
      <vt:lpstr>9.1.1  内置函数open()</vt:lpstr>
      <vt:lpstr>9.1.2  文件对象属性与常用方法</vt:lpstr>
      <vt:lpstr>9.1.3  上下文管理语句with</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9.2  文本文件内容操作案例精选</vt:lpstr>
      <vt:lpstr>9.3  二进制文件操作案例精选</vt:lpstr>
      <vt:lpstr>9.3.1  使用pickle模块读写二进制文件</vt:lpstr>
      <vt:lpstr>9.3.1  使用pickle模块读写二进制文件</vt:lpstr>
      <vt:lpstr>9.3.2  使用struct模块读写二进制文件</vt:lpstr>
      <vt:lpstr>9.3.3  使用shelve模块操作二进制文件</vt:lpstr>
      <vt:lpstr>9.3.3  使用shelve模块操作二进制文件</vt:lpstr>
      <vt:lpstr>9.3.4  其他常见类型二进制文件操作案例</vt:lpstr>
      <vt:lpstr>9.3.4  其他常见类型二进制文件操作案例</vt:lpstr>
      <vt:lpstr>9.3.4  其他常见类型二进制文件操作案例</vt:lpstr>
      <vt:lpstr>9.3.4  其他常见类型二进制文件操作案例</vt:lpstr>
      <vt:lpstr>9.3.4  其他常见类型二进制文件操作案例</vt:lpstr>
      <vt:lpstr>9.3.4  其他常见类型二进制文件操作案例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Dong</dc:creator>
  <cp:lastModifiedBy>d</cp:lastModifiedBy>
  <cp:revision>329</cp:revision>
  <dcterms:created xsi:type="dcterms:W3CDTF">2015-05-05T08:02:00Z</dcterms:created>
  <dcterms:modified xsi:type="dcterms:W3CDTF">2018-01-10T13:31:20Z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1033-10.2.0.5978</vt:lpwstr>
  </property>
</Properties>
</file>