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73" r:id="rId6"/>
    <p:sldId id="274" r:id="rId7"/>
    <p:sldId id="275" r:id="rId8"/>
    <p:sldId id="276" r:id="rId9"/>
    <p:sldId id="277" r:id="rId10"/>
    <p:sldId id="278" r:id="rId11"/>
    <p:sldId id="279" r:id="rId12"/>
    <p:sldId id="280" r:id="rId13"/>
    <p:sldId id="281" r:id="rId14"/>
    <p:sldId id="291" r:id="rId15"/>
    <p:sldId id="288" r:id="rId16"/>
    <p:sldId id="283"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showGuides="1">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B1CD5E-3106-4757-A3D5-8348DC9727BD}" type="datetimeFigureOut">
              <a:rPr lang="en-US" smtClean="0"/>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9EFD1EB-4D32-4896-B542-6E02AAB7A5ED}"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0EB1CD5E-3106-4757-A3D5-8348DC9727B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EFD1EB-4D32-4896-B542-6E02AAB7A5ED}"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B1CD5E-3106-4757-A3D5-8348DC9727B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B1CD5E-3106-4757-A3D5-8348DC9727BD}"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B1CD5E-3106-4757-A3D5-8348DC9727BD}" type="datetimeFigureOut">
              <a:rPr lang="en-US" smtClean="0"/>
            </a:fld>
            <a:endParaRPr lang="en-US" dirty="0"/>
          </a:p>
        </p:txBody>
      </p:sp>
      <p:sp>
        <p:nvSpPr>
          <p:cNvPr id="8" name="Slide Number Placeholder 7"/>
          <p:cNvSpPr>
            <a:spLocks noGrp="1"/>
          </p:cNvSpPr>
          <p:nvPr>
            <p:ph type="sldNum" sz="quarter" idx="11"/>
          </p:nvPr>
        </p:nvSpPr>
        <p:spPr/>
        <p:txBody>
          <a:bodyPr/>
          <a:lstStyle/>
          <a:p>
            <a:fld id="{B9EFD1EB-4D32-4896-B542-6E02AAB7A5ED}" type="slidenum">
              <a:rPr lang="en-US" smtClean="0"/>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1CD5E-3106-4757-A3D5-8348DC9727BD}"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B1CD5E-3106-4757-A3D5-8348DC9727B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B9EFD1EB-4D32-4896-B542-6E02AAB7A5E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609600" y="6422065"/>
            <a:ext cx="2844800" cy="365125"/>
          </a:xfrm>
        </p:spPr>
        <p:txBody>
          <a:bodyPr/>
          <a:lstStyle/>
          <a:p>
            <a:fld id="{0EB1CD5E-3106-4757-A3D5-8348DC9727B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FD1EB-4D32-4896-B542-6E02AAB7A5ED}"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EB1CD5E-3106-4757-A3D5-8348DC9727BD}" type="datetimeFigureOut">
              <a:rPr lang="en-US" smtClean="0"/>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9EFD1EB-4D32-4896-B542-6E02AAB7A5ED}"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37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panose="05020102010507070707"/>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panose="05020102010507070707"/>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459308" cy="2351468"/>
          </a:xfrm>
        </p:spPr>
        <p:txBody>
          <a:bodyPr>
            <a:normAutofit fontScale="90000"/>
          </a:bodyPr>
          <a:lstStyle/>
          <a:p>
            <a:pPr algn="l"/>
            <a:r>
              <a:rPr smtClean="0"/>
              <a:t>Generating  </a:t>
            </a:r>
            <a:r>
              <a:rPr smtClean="0"/>
              <a:t>fake human faces using GAN</a:t>
            </a:r>
            <a:br>
              <a:rPr smtClean="0"/>
            </a:br>
            <a:br>
              <a:rPr lang="en-US" dirty="0" smtClean="0"/>
            </a:br>
            <a:br>
              <a:rPr lang="en-US" sz="4000" b="1" i="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449671" y="3523130"/>
            <a:ext cx="2541493" cy="1775012"/>
          </a:xfrm>
        </p:spPr>
        <p:txBody>
          <a:bodyPr>
            <a:normAutofit fontScale="25000" lnSpcReduction="20000"/>
          </a:bodyPr>
          <a:lstStyle/>
          <a:p>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algn="l"/>
            <a:r>
              <a:rPr lang="en-US" sz="2600" b="1" dirty="0" smtClean="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presented by</a:t>
            </a:r>
            <a:endParaRPr lang="en-US" sz="8000" b="1" dirty="0">
              <a:latin typeface="Times New Roman" panose="02020603050405020304" pitchFamily="18" charset="0"/>
              <a:cs typeface="Times New Roman" panose="02020603050405020304" pitchFamily="18" charset="0"/>
            </a:endParaRPr>
          </a:p>
          <a:p>
            <a:pPr algn="l"/>
            <a:r>
              <a:rPr lang="en-US" sz="8000" b="1" dirty="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INNISA.S        </a:t>
            </a:r>
            <a:endParaRPr lang="en-US" sz="8000" b="1" dirty="0">
              <a:latin typeface="Times New Roman" panose="02020603050405020304" pitchFamily="18" charset="0"/>
              <a:cs typeface="Times New Roman" panose="02020603050405020304" pitchFamily="18" charset="0"/>
            </a:endParaRPr>
          </a:p>
          <a:p>
            <a:pPr algn="l"/>
            <a:r>
              <a:rPr lang="en-US" sz="8000" b="1" dirty="0" smtClean="0">
                <a:latin typeface="Times New Roman" panose="02020603050405020304" pitchFamily="18" charset="0"/>
                <a:cs typeface="Times New Roman" panose="02020603050405020304" pitchFamily="18" charset="0"/>
              </a:rPr>
              <a:t>Reg.No:950021104015</a:t>
            </a:r>
            <a:endParaRPr lang="en-US" sz="8000" b="1" dirty="0">
              <a:latin typeface="Times New Roman" panose="02020603050405020304" pitchFamily="18" charset="0"/>
              <a:cs typeface="Times New Roman" panose="02020603050405020304" pitchFamily="18" charset="0"/>
            </a:endParaRPr>
          </a:p>
          <a:p>
            <a:pPr algn="l"/>
            <a:r>
              <a:rPr lang="en-US" sz="7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endParaRPr lang="en-US"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MY SOLUTION AND IT’S VALUE PROPORTION: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600" b="1" dirty="0" smtClean="0">
                <a:solidFill>
                  <a:schemeClr val="accent1">
                    <a:lumMod val="60000"/>
                    <a:lumOff val="40000"/>
                  </a:schemeClr>
                </a:solidFill>
              </a:rPr>
              <a:t>Solution:</a:t>
            </a:r>
            <a:r>
              <a:rPr lang="en-US" dirty="0" smtClean="0"/>
              <a:t> Utilizing a Generative Adversarial Network (GAN) to generate synthetic human faces by training on a dataset of real faces</a:t>
            </a:r>
            <a:r>
              <a:rPr lang="en-US" dirty="0" smtClean="0"/>
              <a:t>.</a:t>
            </a:r>
            <a:endParaRPr lang="en-US" dirty="0" smtClean="0"/>
          </a:p>
          <a:p>
            <a:pPr>
              <a:buNone/>
            </a:pPr>
            <a:r>
              <a:rPr lang="en-US" sz="3600" b="1" dirty="0" smtClean="0">
                <a:latin typeface="Times New Roman" panose="02020603050405020304" pitchFamily="18" charset="0"/>
                <a:cs typeface="Times New Roman" panose="02020603050405020304" pitchFamily="18" charset="0"/>
              </a:rPr>
              <a:t>      </a:t>
            </a:r>
            <a:r>
              <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rPr>
              <a:t>VALUE PROPORTION:</a:t>
            </a:r>
            <a:endPar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b="1" dirty="0" smtClean="0">
                <a:solidFill>
                  <a:schemeClr val="accent4">
                    <a:lumMod val="60000"/>
                    <a:lumOff val="40000"/>
                  </a:schemeClr>
                </a:solidFill>
              </a:rPr>
              <a:t>Versatile Content Creation</a:t>
            </a:r>
            <a:r>
              <a:rPr lang="en-US" dirty="0" smtClean="0"/>
              <a:t>: Empowers content creators, game developers, and designers with a tool to quickly generate diverse and photorealistic faces for their projects, saving time and resources.</a:t>
            </a:r>
            <a:endParaRPr lang="en-US" dirty="0" smtClean="0"/>
          </a:p>
          <a:p>
            <a:r>
              <a:rPr lang="en-US" b="1" dirty="0" smtClean="0">
                <a:solidFill>
                  <a:schemeClr val="accent4">
                    <a:lumMod val="60000"/>
                    <a:lumOff val="40000"/>
                  </a:schemeClr>
                </a:solidFill>
              </a:rPr>
              <a:t>Privacy Preservation</a:t>
            </a:r>
            <a:r>
              <a:rPr lang="en-US" dirty="0" smtClean="0">
                <a:solidFill>
                  <a:schemeClr val="accent4">
                    <a:lumMod val="60000"/>
                    <a:lumOff val="40000"/>
                  </a:schemeClr>
                </a:solidFill>
              </a:rPr>
              <a:t>: </a:t>
            </a:r>
            <a:r>
              <a:rPr lang="en-US" dirty="0" smtClean="0"/>
              <a:t>Offers a solution for </a:t>
            </a:r>
            <a:r>
              <a:rPr lang="en-US" dirty="0" smtClean="0"/>
              <a:t>anonymizing</a:t>
            </a:r>
            <a:r>
              <a:rPr lang="en-US" dirty="0" smtClean="0"/>
              <a:t> images in public datasets or protecting individuals' identities in sensitive applications, enhancing privacy protection measures.</a:t>
            </a:r>
            <a:endParaRPr lang="en-US" dirty="0" smtClean="0"/>
          </a:p>
          <a:p>
            <a:r>
              <a:rPr lang="en-US" b="1" dirty="0" smtClean="0">
                <a:solidFill>
                  <a:schemeClr val="accent4">
                    <a:lumMod val="60000"/>
                    <a:lumOff val="40000"/>
                  </a:schemeClr>
                </a:solidFill>
              </a:rPr>
              <a:t>Inclusive Representation</a:t>
            </a:r>
            <a:r>
              <a:rPr lang="en-US" dirty="0" smtClean="0">
                <a:solidFill>
                  <a:schemeClr val="accent4">
                    <a:lumMod val="60000"/>
                    <a:lumOff val="40000"/>
                  </a:schemeClr>
                </a:solidFill>
              </a:rPr>
              <a:t>:</a:t>
            </a:r>
            <a:r>
              <a:rPr lang="en-US" dirty="0" smtClean="0"/>
              <a:t> Facilitates the creation of inclusive content by generating faces representing diverse ethnicities, ages, and genders, fostering representation and diversity in digital media.</a:t>
            </a:r>
            <a:endParaRPr lang="en-US" dirty="0" smtClean="0"/>
          </a:p>
          <a:p>
            <a:r>
              <a:rPr lang="en-US" b="1" dirty="0" smtClean="0">
                <a:solidFill>
                  <a:schemeClr val="accent4">
                    <a:lumMod val="60000"/>
                    <a:lumOff val="40000"/>
                  </a:schemeClr>
                </a:solidFill>
              </a:rPr>
              <a:t>Ethical Training Data</a:t>
            </a:r>
            <a:r>
              <a:rPr lang="en-US" dirty="0" smtClean="0">
                <a:solidFill>
                  <a:schemeClr val="accent4">
                    <a:lumMod val="60000"/>
                    <a:lumOff val="40000"/>
                  </a:schemeClr>
                </a:solidFill>
              </a:rPr>
              <a:t>: </a:t>
            </a:r>
            <a:r>
              <a:rPr lang="en-US" dirty="0" smtClean="0"/>
              <a:t>Provides researchers and developers with a means to generate synthetic training data for facial recognition systems, reducing reliance on potentially biased or privacy-compromising real data.</a:t>
            </a:r>
            <a:endParaRPr lang="en-US" dirty="0" smtClean="0"/>
          </a:p>
          <a:p>
            <a:r>
              <a:rPr lang="en-US" b="1" dirty="0" smtClean="0">
                <a:solidFill>
                  <a:schemeClr val="accent4">
                    <a:lumMod val="60000"/>
                    <a:lumOff val="40000"/>
                  </a:schemeClr>
                </a:solidFill>
              </a:rPr>
              <a:t>Educational Resource</a:t>
            </a:r>
            <a:r>
              <a:rPr lang="en-US" dirty="0" smtClean="0">
                <a:solidFill>
                  <a:schemeClr val="accent4">
                    <a:lumMod val="60000"/>
                    <a:lumOff val="40000"/>
                  </a:schemeClr>
                </a:solidFill>
              </a:rPr>
              <a:t>: </a:t>
            </a:r>
            <a:r>
              <a:rPr lang="en-US" dirty="0" smtClean="0"/>
              <a:t>Serves as an educational tool for teaching about AI, machine learning, and generative modeling, fostering understanding and innovation in these fields.</a:t>
            </a:r>
            <a:endParaRPr lang="en-US" dirty="0" smtClean="0"/>
          </a:p>
          <a:p>
            <a:r>
              <a:rPr lang="en-US" b="1" dirty="0" smtClean="0">
                <a:solidFill>
                  <a:schemeClr val="accent4">
                    <a:lumMod val="60000"/>
                    <a:lumOff val="40000"/>
                  </a:schemeClr>
                </a:solidFill>
              </a:rPr>
              <a:t>Artistic Exploration</a:t>
            </a:r>
            <a:r>
              <a:rPr lang="en-US" dirty="0" smtClean="0">
                <a:solidFill>
                  <a:schemeClr val="accent4">
                    <a:lumMod val="60000"/>
                    <a:lumOff val="40000"/>
                  </a:schemeClr>
                </a:solidFill>
              </a:rPr>
              <a:t>: </a:t>
            </a:r>
            <a:r>
              <a:rPr lang="en-US" dirty="0" smtClean="0"/>
              <a:t>Inspires artists and designers to explore new creative avenues by incorporating synthetic faces into digital artworks and designs, encouraging artistic experimentation and expression.</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THE WOW IN MY  SOLUTION: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13264"/>
            <a:ext cx="9956800" cy="4525963"/>
          </a:xfrm>
        </p:spPr>
        <p:txBody>
          <a:bodyPr>
            <a:normAutofit fontScale="77500" lnSpcReduction="20000"/>
          </a:bodyPr>
          <a:lstStyle/>
          <a:p>
            <a:r>
              <a:rPr lang="en-US" dirty="0" smtClean="0"/>
              <a:t>GANs, or Generative Adversarial Networks, are AI systems composed of two neural networks: a generator and a discriminator.</a:t>
            </a:r>
            <a:endParaRPr lang="en-US" dirty="0" smtClean="0"/>
          </a:p>
          <a:p>
            <a:r>
              <a:rPr lang="en-US" dirty="0" smtClean="0"/>
              <a:t>The generator learns to create fake faces resembling real ones, while the discriminator evaluates their authenticity.</a:t>
            </a:r>
            <a:endParaRPr lang="en-US" dirty="0" smtClean="0"/>
          </a:p>
          <a:p>
            <a:r>
              <a:rPr lang="en-US" dirty="0" smtClean="0"/>
              <a:t>This adversarial process results in the generator producing increasingly realistic fake faces.</a:t>
            </a:r>
            <a:endParaRPr lang="en-US" dirty="0" smtClean="0"/>
          </a:p>
          <a:p>
            <a:r>
              <a:rPr lang="en-US" dirty="0" smtClean="0"/>
              <a:t>Value Proposition: Offers an efficient and innovative method for generating diverse and lifelike faces.</a:t>
            </a:r>
            <a:endParaRPr lang="en-US" dirty="0" smtClean="0"/>
          </a:p>
          <a:p>
            <a:r>
              <a:rPr lang="en-US" dirty="0" smtClean="0"/>
              <a:t>Applications span across entertainment, research, and privacy protection.</a:t>
            </a:r>
            <a:endParaRPr lang="en-US" dirty="0" smtClean="0"/>
          </a:p>
          <a:p>
            <a:r>
              <a:rPr lang="en-US" dirty="0" smtClean="0"/>
              <a:t>Benefits include saving time and resources, promoting ethical data use, and fostering creative freedom.</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MODELING:</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t>GAN, short for Generative Adversarial Network, consists of two main components: a generator and a discriminator.</a:t>
            </a:r>
            <a:endParaRPr lang="en-US" dirty="0" smtClean="0"/>
          </a:p>
          <a:p>
            <a:r>
              <a:rPr lang="en-US" dirty="0" smtClean="0"/>
              <a:t>The generator network takes random noise as input and generates synthetic images, in this case, fake faces.</a:t>
            </a:r>
            <a:endParaRPr lang="en-US" dirty="0" smtClean="0"/>
          </a:p>
          <a:p>
            <a:r>
              <a:rPr lang="en-US" dirty="0" smtClean="0"/>
              <a:t>The discriminator network receives both real and fake images and learns to distinguish between them.</a:t>
            </a:r>
            <a:endParaRPr lang="en-US" dirty="0" smtClean="0"/>
          </a:p>
          <a:p>
            <a:r>
              <a:rPr lang="en-US" dirty="0" smtClean="0"/>
              <a:t>During training, the generator aims to produce increasingly realistic fake faces that can fool the discriminator.</a:t>
            </a:r>
            <a:endParaRPr lang="en-US" dirty="0" smtClean="0"/>
          </a:p>
          <a:p>
            <a:r>
              <a:rPr lang="en-US" dirty="0" smtClean="0"/>
              <a:t>This adversarial process encourages the generator to learn the underlying distribution of real faces and generate high-quality fakes.</a:t>
            </a:r>
            <a:endParaRPr lang="en-US" dirty="0" smtClean="0"/>
          </a:p>
          <a:p>
            <a:r>
              <a:rPr lang="en-US" dirty="0" smtClean="0"/>
              <a:t>Through iterative training, the generator improves its ability to produce convincing fake faces, ultimately creating diverse and realistic outputs.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200">
                <a:solidFill>
                  <a:schemeClr val="accent1">
                    <a:lumMod val="40000"/>
                    <a:lumOff val="60000"/>
                  </a:schemeClr>
                </a:solidFill>
                <a:latin typeface="Times New Roman" panose="02020603050405020304" pitchFamily="18" charset="0"/>
                <a:cs typeface="Times New Roman" panose="02020603050405020304" pitchFamily="18" charset="0"/>
              </a:rPr>
              <a:t>TRAINING LOSS:</a:t>
            </a:r>
            <a:endParaRPr lang="en-US" sz="320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Content Placeholder 5" descr="10"/>
          <p:cNvPicPr>
            <a:picLocks noChangeAspect="1"/>
          </p:cNvPicPr>
          <p:nvPr>
            <p:ph idx="1"/>
          </p:nvPr>
        </p:nvPicPr>
        <p:blipFill>
          <a:blip r:embed="rId1"/>
          <a:stretch>
            <a:fillRect/>
          </a:stretch>
        </p:blipFill>
        <p:spPr>
          <a:xfrm>
            <a:off x="1582420" y="1417320"/>
            <a:ext cx="9286875" cy="454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200">
                <a:solidFill>
                  <a:schemeClr val="accent1">
                    <a:lumMod val="60000"/>
                    <a:lumOff val="40000"/>
                  </a:schemeClr>
                </a:solidFill>
                <a:latin typeface="Times New Roman" panose="02020603050405020304" pitchFamily="18" charset="0"/>
                <a:cs typeface="Times New Roman" panose="02020603050405020304" pitchFamily="18" charset="0"/>
              </a:rPr>
              <a:t>DATASET LINK:</a:t>
            </a:r>
            <a:endParaRPr lang="en-US" sz="320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r>
              <a:rPr lang="en-US"/>
              <a:t>https://www.kaggle.com/datasets/prasoonkottarathil/face-mask-lite-dataset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RESULT:</a:t>
            </a:r>
            <a:endParaRPr lang="en-US" dirty="0" smtClean="0">
              <a:solidFill>
                <a:schemeClr val="accent1">
                  <a:lumMod val="60000"/>
                  <a:lumOff val="40000"/>
                </a:schemeClr>
              </a:solidFill>
            </a:endParaRPr>
          </a:p>
        </p:txBody>
      </p:sp>
      <p:sp>
        <p:nvSpPr>
          <p:cNvPr id="3" name="Text Placeholder 2"/>
          <p:cNvSpPr>
            <a:spLocks noGrp="1"/>
          </p:cNvSpPr>
          <p:nvPr>
            <p:ph type="body" idx="1"/>
          </p:nvPr>
        </p:nvSpPr>
        <p:spPr/>
        <p:txBody>
          <a:bodyPr/>
          <a:lstStyle/>
          <a:p>
            <a:r>
              <a:rPr lang="en-US" dirty="0" smtClean="0"/>
              <a:t>    ORIGINAL  HUMAN FACE IMAGE</a:t>
            </a:r>
            <a:endParaRPr lang="en-US" dirty="0"/>
          </a:p>
        </p:txBody>
      </p:sp>
      <p:sp>
        <p:nvSpPr>
          <p:cNvPr id="4" name="Text Placeholder 3"/>
          <p:cNvSpPr>
            <a:spLocks noGrp="1"/>
          </p:cNvSpPr>
          <p:nvPr>
            <p:ph type="body" sz="half" idx="3"/>
          </p:nvPr>
        </p:nvSpPr>
        <p:spPr/>
        <p:txBody>
          <a:bodyPr/>
          <a:lstStyle/>
          <a:p>
            <a:r>
              <a:rPr lang="en-US" dirty="0" smtClean="0"/>
              <a:t>        FAKE HUMAN FACE IMAGE</a:t>
            </a:r>
            <a:endParaRPr lang="en-US" dirty="0"/>
          </a:p>
        </p:txBody>
      </p:sp>
      <p:pic>
        <p:nvPicPr>
          <p:cNvPr id="7" name="Content Placeholder 6" descr="8.PNG"/>
          <p:cNvPicPr>
            <a:picLocks noGrp="1" noChangeAspect="1"/>
          </p:cNvPicPr>
          <p:nvPr>
            <p:ph sz="quarter" idx="2"/>
          </p:nvPr>
        </p:nvPicPr>
        <p:blipFill>
          <a:blip r:embed="rId1"/>
          <a:stretch>
            <a:fillRect/>
          </a:stretch>
        </p:blipFill>
        <p:spPr>
          <a:xfrm>
            <a:off x="653144" y="1640423"/>
            <a:ext cx="4478706" cy="3696216"/>
          </a:xfrm>
        </p:spPr>
      </p:pic>
      <p:pic>
        <p:nvPicPr>
          <p:cNvPr id="8" name="Content Placeholder 7" descr="7.PNG"/>
          <p:cNvPicPr>
            <a:picLocks noGrp="1" noChangeAspect="1"/>
          </p:cNvPicPr>
          <p:nvPr>
            <p:ph sz="quarter" idx="4"/>
          </p:nvPr>
        </p:nvPicPr>
        <p:blipFill>
          <a:blip r:embed="rId2"/>
          <a:stretch>
            <a:fillRect/>
          </a:stretch>
        </p:blipFill>
        <p:spPr>
          <a:xfrm>
            <a:off x="6193155" y="1640205"/>
            <a:ext cx="4977130" cy="3696335"/>
          </a:xfrm>
        </p:spPr>
      </p:pic>
      <p:sp>
        <p:nvSpPr>
          <p:cNvPr id="5" name="Text Box 4"/>
          <p:cNvSpPr txBox="1"/>
          <p:nvPr/>
        </p:nvSpPr>
        <p:spPr>
          <a:xfrm>
            <a:off x="8152765" y="1090295"/>
            <a:ext cx="4064000" cy="368300"/>
          </a:xfrm>
          <a:prstGeom prst="rect">
            <a:avLst/>
          </a:prstGeom>
          <a:noFill/>
        </p:spPr>
        <p:txBody>
          <a:bodyPr wrap="square" rtlCol="0">
            <a:spAutoFit/>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529205" y="2755265"/>
            <a:ext cx="4467860" cy="2883535"/>
          </a:xfrm>
        </p:spPr>
        <p:txBody>
          <a:bodyPr/>
          <a:p>
            <a:r>
              <a:rPr lang="en-US"/>
              <a:t>   thank you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55" y="901065"/>
            <a:ext cx="8011795" cy="1188720"/>
          </a:xfrm>
        </p:spPr>
        <p:txBody>
          <a:bodyPr>
            <a:normAutofit/>
          </a:bodyPr>
          <a:lstStyle/>
          <a:p>
            <a:r>
              <a:rPr lang="en-US" sz="3200" b="1" dirty="0" smtClean="0">
                <a:solidFill>
                  <a:schemeClr val="accent1">
                    <a:lumMod val="60000"/>
                    <a:lumOff val="40000"/>
                  </a:schemeClr>
                </a:solidFill>
                <a:latin typeface="Times New Roman" panose="02020603050405020304" pitchFamily="18" charset="0"/>
                <a:cs typeface="Times New Roman" panose="02020603050405020304" pitchFamily="18" charset="0"/>
              </a:rPr>
              <a:t>PROJECT TITLE:</a:t>
            </a:r>
            <a:b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4625" y="1926590"/>
            <a:ext cx="9121775" cy="2749550"/>
          </a:xfrm>
        </p:spPr>
        <p:txBody>
          <a:bodyPr>
            <a:normAutofit/>
          </a:bodyPr>
          <a:lstStyle/>
          <a:p>
            <a:pPr marL="0" indent="0">
              <a:buNone/>
            </a:pPr>
            <a:r>
              <a:rPr lang="en-US" sz="3600" b="1" dirty="0" smtClean="0"/>
              <a:t>Generating fake human faces using GAN</a:t>
            </a:r>
            <a:endParaRPr lang="en-US" sz="3600" b="1" dirty="0" smtClean="0"/>
          </a:p>
          <a:p>
            <a:pPr marL="0" indent="0">
              <a:buNone/>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AGENDA:</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INTRODUCTION</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WORKING OF GANs</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PROBLEM STATEMENT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PROJECT OVERVIEW</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END USERS</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MY SOLUTION AND IT’S VALUE PROPORTION</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WOW IN MY SOLUTION</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MODELING</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RESULT</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INTRODUCTION: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Generative Adversarial Networks (GANs) are generative models. They are uses unsupervised technique to generate new things</a:t>
            </a:r>
            <a:r>
              <a:rPr lang="en-US" dirty="0" smtClean="0"/>
              <a:t>.</a:t>
            </a:r>
            <a:endParaRPr lang="en-US" dirty="0" smtClean="0"/>
          </a:p>
          <a:p>
            <a:r>
              <a:rPr lang="en-US" dirty="0" smtClean="0"/>
              <a:t> </a:t>
            </a:r>
            <a:r>
              <a:rPr lang="en-US" dirty="0" smtClean="0"/>
              <a:t>GAN models learns pattern in input data in such a way that they can generate new sample which resemble with the input data</a:t>
            </a:r>
            <a:r>
              <a:rPr lang="en-US" dirty="0" smtClean="0"/>
              <a:t>.</a:t>
            </a:r>
            <a:endParaRPr lang="en-US" dirty="0" smtClean="0"/>
          </a:p>
          <a:p>
            <a:r>
              <a:rPr lang="en-US" dirty="0" smtClean="0"/>
              <a:t> </a:t>
            </a:r>
            <a:r>
              <a:rPr lang="en-US" dirty="0" smtClean="0"/>
              <a:t>The main aim of generative adversarial network is to match generated distribution with the original data distribution.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INTRODUCTION</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600201"/>
            <a:ext cx="4876800" cy="4892039"/>
          </a:xfrm>
        </p:spPr>
        <p:txBody>
          <a:bodyPr>
            <a:normAutofit fontScale="92500"/>
          </a:bodyPr>
          <a:lstStyle/>
          <a:p>
            <a:r>
              <a:rPr lang="en-US" dirty="0" smtClean="0"/>
              <a:t>GANs are an exciting and rapidly changing field, delivering generative models ability to generate realistic examples across a range of problem domains, most notably in image-to-image translation tasks such as translating photos of summer to winter or day to </a:t>
            </a:r>
            <a:r>
              <a:rPr lang="en-US" dirty="0" smtClean="0"/>
              <a:t>night,coloring</a:t>
            </a:r>
            <a:r>
              <a:rPr lang="en-US" dirty="0" smtClean="0"/>
              <a:t> images and in generating fake photos that even human cannot categorized as fake </a:t>
            </a:r>
            <a:r>
              <a:rPr lang="en-US" dirty="0" smtClean="0"/>
              <a:t>image.</a:t>
            </a:r>
            <a:endParaRPr lang="en-US" dirty="0"/>
          </a:p>
        </p:txBody>
      </p:sp>
      <p:pic>
        <p:nvPicPr>
          <p:cNvPr id="5" name="Content Placeholder 4" descr="1.PNG"/>
          <p:cNvPicPr>
            <a:picLocks noGrp="1" noChangeAspect="1"/>
          </p:cNvPicPr>
          <p:nvPr>
            <p:ph sz="half" idx="2"/>
          </p:nvPr>
        </p:nvPicPr>
        <p:blipFill>
          <a:blip r:embed="rId1"/>
          <a:stretch>
            <a:fillRect/>
          </a:stretch>
        </p:blipFill>
        <p:spPr>
          <a:xfrm>
            <a:off x="6136997" y="1841863"/>
            <a:ext cx="5554260" cy="43238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WORKING OF GANs:</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85000" lnSpcReduction="10000"/>
          </a:bodyPr>
          <a:lstStyle/>
          <a:p>
            <a:r>
              <a:rPr lang="en-US" dirty="0" smtClean="0"/>
              <a:t>First of all we take batch of random vector from the Gaussian distribution and generate fake image out of it using generator</a:t>
            </a:r>
            <a:r>
              <a:rPr lang="en-US" dirty="0" smtClean="0"/>
              <a:t>.</a:t>
            </a:r>
            <a:endParaRPr lang="en-US" dirty="0" smtClean="0"/>
          </a:p>
          <a:p>
            <a:r>
              <a:rPr lang="en-US" dirty="0" smtClean="0"/>
              <a:t> </a:t>
            </a:r>
            <a:r>
              <a:rPr lang="en-US" dirty="0" smtClean="0"/>
              <a:t>Since generator isn't trained so generated image </a:t>
            </a:r>
            <a:r>
              <a:rPr lang="en-US" dirty="0" smtClean="0"/>
              <a:t>do not </a:t>
            </a:r>
            <a:r>
              <a:rPr lang="en-US" dirty="0" smtClean="0"/>
              <a:t>resemble with the real input distribution</a:t>
            </a:r>
            <a:r>
              <a:rPr lang="en-US" dirty="0" smtClean="0"/>
              <a:t>.</a:t>
            </a:r>
            <a:endParaRPr lang="en-US" dirty="0" smtClean="0"/>
          </a:p>
          <a:p>
            <a:r>
              <a:rPr lang="en-US" dirty="0" smtClean="0"/>
              <a:t> </a:t>
            </a:r>
            <a:r>
              <a:rPr lang="en-US" dirty="0" smtClean="0"/>
              <a:t>We take batches of image from the input distribution along with generated fake images and fed it to discriminator so that it learns to distinguish between real and fake images</a:t>
            </a:r>
            <a:endParaRPr lang="en-US" dirty="0"/>
          </a:p>
        </p:txBody>
      </p:sp>
      <p:pic>
        <p:nvPicPr>
          <p:cNvPr id="5" name="Content Placeholder 4" descr="2.PNG"/>
          <p:cNvPicPr>
            <a:picLocks noGrp="1" noChangeAspect="1"/>
          </p:cNvPicPr>
          <p:nvPr>
            <p:ph sz="half" idx="2"/>
          </p:nvPr>
        </p:nvPicPr>
        <p:blipFill>
          <a:blip r:embed="rId1"/>
          <a:stretch>
            <a:fillRect/>
          </a:stretch>
        </p:blipFill>
        <p:spPr>
          <a:xfrm>
            <a:off x="5878286" y="1933304"/>
            <a:ext cx="5042263" cy="357922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PROBLEM STATEMENT</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endPar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t>Design a Generative Adversarial Network (GAN) capable of creating synthetic human faces. The GAN should be trained on a dataset of real human faces and generate high-resolution, photorealistic images that resemble genuine faces. Evaluate the performance of the GAN based on metrics like image quality, diversity of generated faces, and realism. Consider computational efficiency and scalability for real-time applications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PROJECT OVERVIEW:</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sz="3400" dirty="0" smtClean="0">
                <a:solidFill>
                  <a:schemeClr val="accent4">
                    <a:lumMod val="60000"/>
                    <a:lumOff val="40000"/>
                  </a:schemeClr>
                </a:solidFill>
              </a:rPr>
              <a:t>Objective</a:t>
            </a:r>
            <a:r>
              <a:rPr lang="en-US" sz="2900" dirty="0" smtClean="0">
                <a:solidFill>
                  <a:schemeClr val="accent4">
                    <a:lumMod val="60000"/>
                    <a:lumOff val="40000"/>
                  </a:schemeClr>
                </a:solidFill>
              </a:rPr>
              <a:t>:</a:t>
            </a:r>
            <a:r>
              <a:rPr lang="en-US" dirty="0" smtClean="0">
                <a:solidFill>
                  <a:schemeClr val="accent4">
                    <a:lumMod val="60000"/>
                    <a:lumOff val="40000"/>
                  </a:schemeClr>
                </a:solidFill>
              </a:rPr>
              <a:t> </a:t>
            </a:r>
            <a:r>
              <a:rPr lang="en-US" dirty="0" smtClean="0"/>
              <a:t>To </a:t>
            </a:r>
            <a:r>
              <a:rPr lang="en-US" dirty="0" smtClean="0"/>
              <a:t>develop a Generative Adversarial Network (GAN) capable of generating synthetic human faces</a:t>
            </a:r>
            <a:r>
              <a:rPr lang="en-US" dirty="0" smtClean="0"/>
              <a:t>.</a:t>
            </a:r>
            <a:endParaRPr lang="en-US" sz="3200" dirty="0" smtClean="0">
              <a:solidFill>
                <a:schemeClr val="accent4">
                  <a:lumMod val="60000"/>
                  <a:lumOff val="40000"/>
                </a:schemeClr>
              </a:solidFill>
            </a:endParaRPr>
          </a:p>
          <a:p>
            <a:r>
              <a:rPr lang="en-US" dirty="0" smtClean="0">
                <a:solidFill>
                  <a:schemeClr val="accent4">
                    <a:lumMod val="60000"/>
                    <a:lumOff val="40000"/>
                  </a:schemeClr>
                </a:solidFill>
              </a:rPr>
              <a:t>Dataset Acquisition: </a:t>
            </a:r>
            <a:r>
              <a:rPr lang="en-US" dirty="0" smtClean="0"/>
              <a:t>Collect a diverse dataset of real human faces to train the GAN.</a:t>
            </a:r>
            <a:endParaRPr lang="en-US" dirty="0" smtClean="0"/>
          </a:p>
          <a:p>
            <a:r>
              <a:rPr lang="en-US" sz="3200" dirty="0" smtClean="0">
                <a:solidFill>
                  <a:schemeClr val="accent4">
                    <a:lumMod val="60000"/>
                    <a:lumOff val="40000"/>
                  </a:schemeClr>
                </a:solidFill>
              </a:rPr>
              <a:t>GAN Architecture</a:t>
            </a:r>
            <a:r>
              <a:rPr lang="en-US" sz="3200" dirty="0" smtClean="0"/>
              <a:t>: </a:t>
            </a:r>
            <a:r>
              <a:rPr lang="en-US" dirty="0" smtClean="0"/>
              <a:t>Design and implement a GAN architecture consisting of a generator and a discriminator.</a:t>
            </a:r>
            <a:endParaRPr lang="en-US" dirty="0" smtClean="0"/>
          </a:p>
          <a:p>
            <a:r>
              <a:rPr lang="en-US" dirty="0" smtClean="0">
                <a:solidFill>
                  <a:schemeClr val="accent4">
                    <a:lumMod val="60000"/>
                    <a:lumOff val="40000"/>
                  </a:schemeClr>
                </a:solidFill>
              </a:rPr>
              <a:t>Training Process</a:t>
            </a:r>
            <a:r>
              <a:rPr lang="en-US" dirty="0" smtClean="0"/>
              <a:t>: Train the GAN on the dataset to learn the distribution of real faces and generate fake faces.</a:t>
            </a:r>
            <a:endParaRPr lang="en-US" dirty="0" smtClean="0"/>
          </a:p>
          <a:p>
            <a:r>
              <a:rPr lang="en-US" dirty="0" smtClean="0">
                <a:solidFill>
                  <a:schemeClr val="accent4">
                    <a:lumMod val="60000"/>
                    <a:lumOff val="40000"/>
                  </a:schemeClr>
                </a:solidFill>
              </a:rPr>
              <a:t>Evaluation Metrics</a:t>
            </a:r>
            <a:r>
              <a:rPr lang="en-US" dirty="0" smtClean="0"/>
              <a:t>: Assess the performance of the GAN based on image quality, diversity of generated faces, and realism.</a:t>
            </a:r>
            <a:endParaRPr lang="en-US" dirty="0" smtClean="0"/>
          </a:p>
          <a:p>
            <a:r>
              <a:rPr lang="en-US" dirty="0" smtClean="0">
                <a:solidFill>
                  <a:schemeClr val="accent4">
                    <a:lumMod val="60000"/>
                    <a:lumOff val="40000"/>
                  </a:schemeClr>
                </a:solidFill>
              </a:rPr>
              <a:t>Optimization:</a:t>
            </a:r>
            <a:r>
              <a:rPr lang="en-US" dirty="0" smtClean="0"/>
              <a:t> Fine-tune the GAN architecture and training process to improve results.</a:t>
            </a:r>
            <a:endParaRPr lang="en-US" dirty="0" smtClean="0"/>
          </a:p>
          <a:p>
            <a:r>
              <a:rPr lang="en-US" dirty="0" smtClean="0">
                <a:solidFill>
                  <a:schemeClr val="accent4">
                    <a:lumMod val="60000"/>
                    <a:lumOff val="40000"/>
                  </a:schemeClr>
                </a:solidFill>
              </a:rPr>
              <a:t>Documentation:</a:t>
            </a:r>
            <a:r>
              <a:rPr lang="en-US" dirty="0" smtClean="0"/>
              <a:t> Record the training process, architecture details, and evaluation results for future reference.</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274638"/>
            <a:ext cx="10135326" cy="1143000"/>
          </a:xfrm>
        </p:spPr>
        <p:txBody>
          <a:bodyPr>
            <a:normAutofit/>
          </a:bodyPr>
          <a:lstStyle/>
          <a:p>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END USERS:</a:t>
            </a:r>
            <a:endPar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b="1" dirty="0" smtClean="0">
                <a:solidFill>
                  <a:schemeClr val="accent4">
                    <a:lumMod val="60000"/>
                    <a:lumOff val="40000"/>
                  </a:schemeClr>
                </a:solidFill>
              </a:rPr>
              <a:t>Content Creators</a:t>
            </a:r>
            <a:r>
              <a:rPr lang="en-US" dirty="0" smtClean="0"/>
              <a:t>:</a:t>
            </a:r>
            <a:endParaRPr lang="en-US" dirty="0" smtClean="0"/>
          </a:p>
          <a:p>
            <a:pPr lvl="1"/>
            <a:r>
              <a:rPr lang="en-US" dirty="0" smtClean="0"/>
              <a:t>Social media influencers, bloggers, and </a:t>
            </a:r>
            <a:r>
              <a:rPr lang="en-US" dirty="0" smtClean="0"/>
              <a:t>YouTubers</a:t>
            </a:r>
            <a:r>
              <a:rPr lang="en-US" dirty="0" smtClean="0"/>
              <a:t> looking for unique profile pictures and content visuals.</a:t>
            </a:r>
            <a:endParaRPr lang="en-US" dirty="0" smtClean="0"/>
          </a:p>
          <a:p>
            <a:r>
              <a:rPr lang="en-US" b="1" dirty="0" smtClean="0">
                <a:solidFill>
                  <a:schemeClr val="accent4">
                    <a:lumMod val="60000"/>
                    <a:lumOff val="40000"/>
                  </a:schemeClr>
                </a:solidFill>
              </a:rPr>
              <a:t>Game Developers</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pPr lvl="1"/>
            <a:r>
              <a:rPr lang="en-US" dirty="0" smtClean="0"/>
              <a:t>Incorporating diverse character designs and NPCs into video games for enhanced </a:t>
            </a:r>
            <a:r>
              <a:rPr lang="en-US" dirty="0" smtClean="0"/>
              <a:t>gameplay</a:t>
            </a:r>
            <a:r>
              <a:rPr lang="en-US" dirty="0" smtClean="0"/>
              <a:t> experiences.</a:t>
            </a:r>
            <a:endParaRPr lang="en-US" dirty="0" smtClean="0"/>
          </a:p>
          <a:p>
            <a:r>
              <a:rPr lang="en-US" b="1" dirty="0" smtClean="0">
                <a:solidFill>
                  <a:schemeClr val="accent4">
                    <a:lumMod val="60000"/>
                    <a:lumOff val="40000"/>
                  </a:schemeClr>
                </a:solidFill>
              </a:rPr>
              <a:t>Artists and Designers</a:t>
            </a:r>
            <a:r>
              <a:rPr lang="en-US" dirty="0" smtClean="0"/>
              <a:t>:</a:t>
            </a:r>
            <a:endParaRPr lang="en-US" dirty="0" smtClean="0"/>
          </a:p>
          <a:p>
            <a:pPr lvl="1"/>
            <a:r>
              <a:rPr lang="en-US" dirty="0" smtClean="0"/>
              <a:t>Using generated faces as references or elements in digital artworks, illustrations, and graphic designs.</a:t>
            </a:r>
            <a:endParaRPr lang="en-US" dirty="0" smtClean="0"/>
          </a:p>
          <a:p>
            <a:r>
              <a:rPr lang="en-US" b="1" dirty="0" smtClean="0">
                <a:solidFill>
                  <a:schemeClr val="accent4">
                    <a:lumMod val="60000"/>
                    <a:lumOff val="40000"/>
                  </a:schemeClr>
                </a:solidFill>
              </a:rPr>
              <a:t>Researchers and Academics</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pPr lvl="1"/>
            <a:r>
              <a:rPr lang="en-US" dirty="0" smtClean="0"/>
              <a:t>Studying facial recognition, computer vision, and generative modeling techniques for academic research and publications.</a:t>
            </a:r>
            <a:endParaRPr lang="en-US" dirty="0" smtClean="0"/>
          </a:p>
          <a:p>
            <a:r>
              <a:rPr lang="en-US" b="1" dirty="0" smtClean="0">
                <a:solidFill>
                  <a:schemeClr val="accent4">
                    <a:lumMod val="60000"/>
                    <a:lumOff val="40000"/>
                  </a:schemeClr>
                </a:solidFill>
              </a:rPr>
              <a:t>Privacy Advocates</a:t>
            </a:r>
            <a:r>
              <a:rPr lang="en-US" dirty="0" smtClean="0"/>
              <a:t>:</a:t>
            </a:r>
            <a:endParaRPr lang="en-US" dirty="0" smtClean="0"/>
          </a:p>
          <a:p>
            <a:pPr lvl="1"/>
            <a:r>
              <a:rPr lang="en-US" dirty="0" smtClean="0"/>
              <a:t>Advocating for privacy by using fake faces to </a:t>
            </a:r>
            <a:r>
              <a:rPr lang="en-US" dirty="0" smtClean="0"/>
              <a:t>anonymize</a:t>
            </a:r>
            <a:r>
              <a:rPr lang="en-US" dirty="0" smtClean="0"/>
              <a:t> images and protect individual identities in public datasets.</a:t>
            </a:r>
            <a:endParaRPr lang="en-US" dirty="0" smtClean="0"/>
          </a:p>
          <a:p>
            <a:r>
              <a:rPr lang="en-US" b="1" dirty="0" smtClean="0">
                <a:solidFill>
                  <a:schemeClr val="accent4">
                    <a:lumMod val="60000"/>
                    <a:lumOff val="40000"/>
                  </a:schemeClr>
                </a:solidFill>
              </a:rPr>
              <a:t>Educators</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pPr lvl="1"/>
            <a:r>
              <a:rPr lang="en-US" dirty="0" smtClean="0"/>
              <a:t>Teaching about AI, machine learning, and generative modeling by demonstrating the process of generating fake faces.</a:t>
            </a:r>
            <a:endParaRPr lang="en-US" dirty="0" smtClean="0"/>
          </a:p>
          <a:p>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6610</Words>
  <Application>WPS Presentation</Application>
  <PresentationFormat>Custom</PresentationFormat>
  <Paragraphs>124</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Wingdings 2</vt:lpstr>
      <vt:lpstr>Arial</vt:lpstr>
      <vt:lpstr>Times New Roman</vt:lpstr>
      <vt:lpstr>Franklin Gothic Book</vt:lpstr>
      <vt:lpstr>Microsoft YaHei</vt:lpstr>
      <vt:lpstr>Arial Unicode MS</vt:lpstr>
      <vt:lpstr>Calibri</vt:lpstr>
      <vt:lpstr>Technic</vt:lpstr>
      <vt:lpstr>Project title: Generating  fake human faces using GAN   </vt:lpstr>
      <vt:lpstr>PROJECT TITLE: </vt:lpstr>
      <vt:lpstr>AGENDA:</vt:lpstr>
      <vt:lpstr>INTRODUCTION:</vt:lpstr>
      <vt:lpstr>INTRODUCTION</vt:lpstr>
      <vt:lpstr>WORKING OF GANs:</vt:lpstr>
      <vt:lpstr>PROBLEM STATEMENT:</vt:lpstr>
      <vt:lpstr>PROJECT OVERVIEW:</vt:lpstr>
      <vt:lpstr>END USERS:</vt:lpstr>
      <vt:lpstr>MY SOLUTION AND IT’S VALUE PROPORTION:</vt:lpstr>
      <vt:lpstr>THE WOW IN MY  SOLUTION:</vt:lpstr>
      <vt:lpstr>MODELING:</vt:lpstr>
      <vt:lpstr>TRAINING LOSS:</vt:lpstr>
      <vt:lpstr>DATASET LINK:</vt:lpstr>
      <vt:lpstr>RESULT:</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ANALYSIS OF COPPER COMPOSITE SPUR GEAR</dc:title>
  <dc:creator>Microsoft account</dc:creator>
  <cp:lastModifiedBy>USER</cp:lastModifiedBy>
  <cp:revision>82</cp:revision>
  <dcterms:created xsi:type="dcterms:W3CDTF">2022-09-03T12:23:00Z</dcterms:created>
  <dcterms:modified xsi:type="dcterms:W3CDTF">2024-04-15T05:17:11Z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08FA864668E14C47A527135A1A5EC558_13</vt:lpwstr>
  </property>
  <property fmtid="{D5CDD505-2E9C-101B-9397-08002B2CF9AE}" pid="3" name="KSOProductBuildVer">
    <vt:lpwstr>1033-12.2.0.13489</vt:lpwstr>
  </property>
</Properties>
</file>