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1225c4d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1225c4d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1225c4d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1225c4d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b1225c4d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b1225c4d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b1225c4d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b1225c4d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b1225c4d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b1225c4d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40675" y="442625"/>
            <a:ext cx="3494100" cy="7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500"/>
              <a:t>CONTENT DESIGN</a:t>
            </a:r>
            <a:endParaRPr sz="2500"/>
          </a:p>
        </p:txBody>
      </p:sp>
      <p:sp>
        <p:nvSpPr>
          <p:cNvPr id="135" name="Google Shape;135;p13"/>
          <p:cNvSpPr txBox="1"/>
          <p:nvPr>
            <p:ph idx="1" type="subTitle"/>
          </p:nvPr>
        </p:nvSpPr>
        <p:spPr>
          <a:xfrm>
            <a:off x="3249625" y="1334800"/>
            <a:ext cx="5427600" cy="22293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GB" sz="2200">
                <a:latin typeface="Times New Roman"/>
                <a:ea typeface="Times New Roman"/>
                <a:cs typeface="Times New Roman"/>
                <a:sym typeface="Times New Roman"/>
              </a:rPr>
              <a:t>Content design in WebApp development involves two key tasks: creating a design representation for content objects and developing the information that resides within those objects. These tasks are typically performed by individuals with different skill sets, such as designers and copywriters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729200"/>
            <a:ext cx="3193500" cy="633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GB" sz="2077">
                <a:highlight>
                  <a:schemeClr val="dk1"/>
                </a:highlight>
                <a:latin typeface="Arial"/>
                <a:ea typeface="Arial"/>
                <a:cs typeface="Arial"/>
                <a:sym typeface="Arial"/>
              </a:rPr>
              <a:t>Content Objects Defined</a:t>
            </a:r>
            <a:endParaRPr b="1" sz="2077">
              <a:highlight>
                <a:schemeClr val="dk1"/>
              </a:highlight>
              <a:latin typeface="Arial"/>
              <a:ea typeface="Arial"/>
              <a:cs typeface="Arial"/>
              <a:sym typeface="Arial"/>
            </a:endParaRPr>
          </a:p>
          <a:p>
            <a:pPr indent="0" lvl="0" marL="0" rtl="0" algn="l">
              <a:spcBef>
                <a:spcPts val="1200"/>
              </a:spcBef>
              <a:spcAft>
                <a:spcPts val="0"/>
              </a:spcAft>
              <a:buNone/>
            </a:pPr>
            <a:r>
              <a:t/>
            </a:r>
            <a:endParaRPr>
              <a:highlight>
                <a:schemeClr val="dk1"/>
              </a:highlight>
            </a:endParaRPr>
          </a:p>
        </p:txBody>
      </p:sp>
      <p:sp>
        <p:nvSpPr>
          <p:cNvPr id="141" name="Google Shape;141;p14"/>
          <p:cNvSpPr txBox="1"/>
          <p:nvPr>
            <p:ph idx="1" type="body"/>
          </p:nvPr>
        </p:nvSpPr>
        <p:spPr>
          <a:xfrm>
            <a:off x="1332450" y="136280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600">
                <a:latin typeface="Arial"/>
                <a:ea typeface="Arial"/>
                <a:cs typeface="Arial"/>
                <a:sym typeface="Arial"/>
              </a:rPr>
              <a:t>In this context, a content object is similar to a data object in traditional software. Each content object has attributes that include specific information (defined during the requirements modeling phase) and implementation details that are specified during design. For example, in the SafeHome e-commerce system, a content object called </a:t>
            </a:r>
            <a:r>
              <a:rPr b="1" lang="en-GB" sz="1600">
                <a:latin typeface="Arial"/>
                <a:ea typeface="Arial"/>
                <a:cs typeface="Arial"/>
                <a:sym typeface="Arial"/>
              </a:rPr>
              <a:t>CompDescription</a:t>
            </a:r>
            <a:r>
              <a:rPr lang="en-GB" sz="1600">
                <a:latin typeface="Arial"/>
                <a:ea typeface="Arial"/>
                <a:cs typeface="Arial"/>
                <a:sym typeface="Arial"/>
              </a:rPr>
              <a:t> is composed of several elements: MarketingDescription, Photograph, TechDescription, Schematic, and Video. These elements represent the various ways to convey information about a product.</a:t>
            </a:r>
            <a:endParaRPr sz="1600">
              <a:latin typeface="Arial"/>
              <a:ea typeface="Arial"/>
              <a:cs typeface="Arial"/>
              <a:sym typeface="Arial"/>
            </a:endParaRPr>
          </a:p>
          <a:p>
            <a:pPr indent="0" lvl="0" marL="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32425" y="587025"/>
            <a:ext cx="7038900" cy="601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800">
                <a:latin typeface="Arial"/>
                <a:ea typeface="Arial"/>
                <a:cs typeface="Arial"/>
                <a:sym typeface="Arial"/>
              </a:rPr>
              <a:t>Relationships Between Content Objects</a:t>
            </a:r>
            <a:endParaRPr b="1" sz="1800">
              <a:latin typeface="Arial"/>
              <a:ea typeface="Arial"/>
              <a:cs typeface="Arial"/>
              <a:sym typeface="Arial"/>
            </a:endParaRPr>
          </a:p>
          <a:p>
            <a:pPr indent="0" lvl="0" marL="0" rtl="0" algn="l">
              <a:spcBef>
                <a:spcPts val="1200"/>
              </a:spcBef>
              <a:spcAft>
                <a:spcPts val="0"/>
              </a:spcAft>
              <a:buNone/>
            </a:pPr>
            <a:r>
              <a:t/>
            </a:r>
            <a:endParaRPr sz="3100"/>
          </a:p>
        </p:txBody>
      </p:sp>
      <p:sp>
        <p:nvSpPr>
          <p:cNvPr id="147" name="Google Shape;147;p15"/>
          <p:cNvSpPr txBox="1"/>
          <p:nvPr>
            <p:ph idx="1" type="body"/>
          </p:nvPr>
        </p:nvSpPr>
        <p:spPr>
          <a:xfrm>
            <a:off x="1332425" y="1239075"/>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00"/>
              <a:t>The relationships between these content objects can be illustrated using UML (Unified Modeling Language). An association indicates how these objects connect, while multiplicity notation specifies how many instances of each object are required or optional. For instance, a CompDescription must include one MarketingDescription and one TechDescription, while Schematic and Video are optional, and there can be multiple Photographs.</a:t>
            </a:r>
            <a:endParaRPr sz="1700"/>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638350"/>
            <a:ext cx="3608700" cy="430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b="1" lang="en-GB" sz="1490">
                <a:latin typeface="Arial"/>
                <a:ea typeface="Arial"/>
                <a:cs typeface="Arial"/>
                <a:sym typeface="Arial"/>
              </a:rPr>
              <a:t>Content Design Challenges</a:t>
            </a:r>
            <a:endParaRPr b="1" sz="1590">
              <a:latin typeface="Arial"/>
              <a:ea typeface="Arial"/>
              <a:cs typeface="Arial"/>
              <a:sym typeface="Arial"/>
            </a:endParaRPr>
          </a:p>
          <a:p>
            <a:pPr indent="0" lvl="0" marL="0" rtl="0" algn="l">
              <a:spcBef>
                <a:spcPts val="1200"/>
              </a:spcBef>
              <a:spcAft>
                <a:spcPts val="0"/>
              </a:spcAft>
              <a:buSzPts val="990"/>
              <a:buNone/>
            </a:pPr>
            <a:r>
              <a:t/>
            </a:r>
            <a:endParaRPr sz="2660"/>
          </a:p>
        </p:txBody>
      </p:sp>
      <p:sp>
        <p:nvSpPr>
          <p:cNvPr id="153" name="Google Shape;153;p16"/>
          <p:cNvSpPr txBox="1"/>
          <p:nvPr>
            <p:ph idx="1" type="body"/>
          </p:nvPr>
        </p:nvSpPr>
        <p:spPr>
          <a:xfrm>
            <a:off x="1297500" y="13159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800"/>
              <a:t>Once the content objects are modeled, the next step is content authoring, which involves specialists who outline the information to be delivered and decide on the types of content (text, images, etc.) used. Aesthetic design is also important, ensuring that the content looks appealing and aligns with user expectations.</a:t>
            </a:r>
            <a:endParaRPr sz="1800"/>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318475" y="726800"/>
            <a:ext cx="2797800" cy="58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600">
                <a:latin typeface="Arial"/>
                <a:ea typeface="Arial"/>
                <a:cs typeface="Arial"/>
                <a:sym typeface="Arial"/>
              </a:rPr>
              <a:t>Chunking for Web Pages</a:t>
            </a:r>
            <a:endParaRPr b="1" sz="1600">
              <a:latin typeface="Arial"/>
              <a:ea typeface="Arial"/>
              <a:cs typeface="Arial"/>
              <a:sym typeface="Arial"/>
            </a:endParaRPr>
          </a:p>
          <a:p>
            <a:pPr indent="0" lvl="0" marL="0" rtl="0" algn="l">
              <a:spcBef>
                <a:spcPts val="1200"/>
              </a:spcBef>
              <a:spcAft>
                <a:spcPts val="0"/>
              </a:spcAft>
              <a:buNone/>
            </a:pPr>
            <a:r>
              <a:t/>
            </a:r>
            <a:endParaRPr sz="2900"/>
          </a:p>
        </p:txBody>
      </p:sp>
      <p:sp>
        <p:nvSpPr>
          <p:cNvPr id="159" name="Google Shape;159;p17"/>
          <p:cNvSpPr txBox="1"/>
          <p:nvPr>
            <p:ph idx="1" type="body"/>
          </p:nvPr>
        </p:nvSpPr>
        <p:spPr>
          <a:xfrm>
            <a:off x="1276550" y="1707350"/>
            <a:ext cx="7038900" cy="152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GB" sz="1700"/>
              <a:t>As content objects are designed, they are “chunked” to create web pages. The number of content objects on a single page is influenced by various factors, including user needs, internet download speed, and the amount of scrolling users are willing to tolerate.</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449675"/>
            <a:ext cx="1833300" cy="584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900">
                <a:latin typeface="Arial"/>
                <a:ea typeface="Arial"/>
                <a:cs typeface="Arial"/>
                <a:sym typeface="Arial"/>
              </a:rPr>
              <a:t>Conclusion</a:t>
            </a:r>
            <a:endParaRPr b="1" sz="1900">
              <a:latin typeface="Arial"/>
              <a:ea typeface="Arial"/>
              <a:cs typeface="Arial"/>
              <a:sym typeface="Arial"/>
            </a:endParaRPr>
          </a:p>
          <a:p>
            <a:pPr indent="0" lvl="0" marL="0" rtl="0" algn="l">
              <a:spcBef>
                <a:spcPts val="1200"/>
              </a:spcBef>
              <a:spcAft>
                <a:spcPts val="0"/>
              </a:spcAft>
              <a:buNone/>
            </a:pPr>
            <a:r>
              <a:t/>
            </a:r>
            <a:endParaRPr sz="3200"/>
          </a:p>
        </p:txBody>
      </p:sp>
      <p:sp>
        <p:nvSpPr>
          <p:cNvPr id="165" name="Google Shape;165;p18"/>
          <p:cNvSpPr txBox="1"/>
          <p:nvPr>
            <p:ph idx="1" type="body"/>
          </p:nvPr>
        </p:nvSpPr>
        <p:spPr>
          <a:xfrm>
            <a:off x="1297500" y="1218150"/>
            <a:ext cx="7038900" cy="1779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800"/>
              <a:t>Effective content design is crucial for building user-friendly WebApps. By thoughtfully structuring content objects and considering aesthetic elements, designers can significantly enhance user engagement and satisfaction.</a:t>
            </a:r>
            <a:endParaRPr sz="1800"/>
          </a:p>
          <a:p>
            <a:pPr indent="0" lvl="0" marL="0" rtl="0" algn="l">
              <a:spcBef>
                <a:spcPts val="1200"/>
              </a:spcBef>
              <a:spcAft>
                <a:spcPts val="12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