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b13eb18d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b13eb18d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b13eb18d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b13eb18d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b13eb18d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b13eb18d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b13eb18d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b13eb18d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b13eb18d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b13eb18d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b13eb18d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b13eb18d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b13eb18d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b13eb18d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b13eb18d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b13eb18d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34500" y="999325"/>
            <a:ext cx="5017500" cy="761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GB" sz="1500">
                <a:latin typeface="Arial"/>
                <a:ea typeface="Arial"/>
                <a:cs typeface="Arial"/>
                <a:sym typeface="Arial"/>
              </a:rPr>
              <a:t>Applicability of Conventional Software Engineering in Mobile App Development</a:t>
            </a:r>
            <a:endParaRPr b="1" sz="1500">
              <a:latin typeface="Arial"/>
              <a:ea typeface="Arial"/>
              <a:cs typeface="Arial"/>
              <a:sym typeface="Arial"/>
            </a:endParaRPr>
          </a:p>
          <a:p>
            <a:pPr indent="0" lvl="0" marL="0" rtl="0" algn="l">
              <a:spcBef>
                <a:spcPts val="1200"/>
              </a:spcBef>
              <a:spcAft>
                <a:spcPts val="0"/>
              </a:spcAft>
              <a:buNone/>
            </a:pPr>
            <a:r>
              <a:t/>
            </a:r>
            <a:endParaRPr sz="4300"/>
          </a:p>
        </p:txBody>
      </p:sp>
      <p:sp>
        <p:nvSpPr>
          <p:cNvPr id="135" name="Google Shape;135;p13"/>
          <p:cNvSpPr txBox="1"/>
          <p:nvPr>
            <p:ph idx="1" type="subTitle"/>
          </p:nvPr>
        </p:nvSpPr>
        <p:spPr>
          <a:xfrm>
            <a:off x="3369425" y="2089550"/>
            <a:ext cx="5017500" cy="1859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latin typeface="Arial"/>
                <a:ea typeface="Arial"/>
                <a:cs typeface="Arial"/>
                <a:sym typeface="Arial"/>
              </a:rPr>
              <a:t>The adaptation of desktop and web applications to mobile apps is not straightforward, but many agile software engineering practices can be effectively applied in mobile development. While there are no guarantees for seamless transitions, methodologies from desktop app development can inform the creation of standalone mobile apps and mobile client software.</a:t>
            </a:r>
            <a:endParaRPr>
              <a:latin typeface="Arial"/>
              <a:ea typeface="Arial"/>
              <a:cs typeface="Arial"/>
              <a:sym typeface="Arial"/>
            </a:endParaRPr>
          </a:p>
          <a:p>
            <a:pPr indent="0" lvl="0" marL="0" rtl="0" algn="l">
              <a:spcBef>
                <a:spcPts val="120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416300" y="806075"/>
            <a:ext cx="2672100" cy="563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500">
                <a:latin typeface="Arial"/>
                <a:ea typeface="Arial"/>
                <a:cs typeface="Arial"/>
                <a:sym typeface="Arial"/>
              </a:rPr>
              <a:t>Goals and User Stories</a:t>
            </a:r>
            <a:endParaRPr b="1" sz="1500">
              <a:latin typeface="Arial"/>
              <a:ea typeface="Arial"/>
              <a:cs typeface="Arial"/>
              <a:sym typeface="Arial"/>
            </a:endParaRPr>
          </a:p>
          <a:p>
            <a:pPr indent="0" lvl="0" marL="0" rtl="0" algn="l">
              <a:spcBef>
                <a:spcPts val="1200"/>
              </a:spcBef>
              <a:spcAft>
                <a:spcPts val="0"/>
              </a:spcAft>
              <a:buNone/>
            </a:pPr>
            <a:r>
              <a:t/>
            </a:r>
            <a:endParaRPr sz="2700"/>
          </a:p>
        </p:txBody>
      </p:sp>
      <p:sp>
        <p:nvSpPr>
          <p:cNvPr id="141" name="Google Shape;141;p14"/>
          <p:cNvSpPr txBox="1"/>
          <p:nvPr>
            <p:ph idx="1" type="body"/>
          </p:nvPr>
        </p:nvSpPr>
        <p:spPr>
          <a:xfrm>
            <a:off x="1297500" y="1567550"/>
            <a:ext cx="5697900" cy="2206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935"/>
              <a:buNone/>
            </a:pPr>
            <a:r>
              <a:rPr lang="en-GB" sz="1575">
                <a:latin typeface="Arial"/>
                <a:ea typeface="Arial"/>
                <a:cs typeface="Arial"/>
                <a:sym typeface="Arial"/>
              </a:rPr>
              <a:t>In mobile app development, it’s crucial to define a set of goals and user stories during the formulation phase. This process helps clarify the required user experience and identifies stakeholder needs. Contextual variables, such as location awareness, become particularly significant for mobile apps but are often overlooked in desktop or web applications.</a:t>
            </a:r>
            <a:endParaRPr sz="1575">
              <a:latin typeface="Arial"/>
              <a:ea typeface="Arial"/>
              <a:cs typeface="Arial"/>
              <a:sym typeface="Arial"/>
            </a:endParaRPr>
          </a:p>
          <a:p>
            <a:pPr indent="0" lvl="0" marL="0" rtl="0" algn="l">
              <a:lnSpc>
                <a:spcPct val="95000"/>
              </a:lnSpc>
              <a:spcBef>
                <a:spcPts val="1200"/>
              </a:spcBef>
              <a:spcAft>
                <a:spcPts val="1200"/>
              </a:spcAft>
              <a:buSzPts val="935"/>
              <a:buNone/>
            </a:pPr>
            <a:r>
              <a:t/>
            </a:r>
            <a:endParaRPr sz="16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325475" y="847975"/>
            <a:ext cx="2161800" cy="521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500">
                <a:latin typeface="Arial"/>
                <a:ea typeface="Arial"/>
                <a:cs typeface="Arial"/>
                <a:sym typeface="Arial"/>
              </a:rPr>
              <a:t>Planning Challenges</a:t>
            </a:r>
            <a:endParaRPr b="1" sz="1500">
              <a:latin typeface="Arial"/>
              <a:ea typeface="Arial"/>
              <a:cs typeface="Arial"/>
              <a:sym typeface="Arial"/>
            </a:endParaRPr>
          </a:p>
          <a:p>
            <a:pPr indent="0" lvl="0" marL="0" rtl="0" algn="l">
              <a:spcBef>
                <a:spcPts val="1200"/>
              </a:spcBef>
              <a:spcAft>
                <a:spcPts val="0"/>
              </a:spcAft>
              <a:buNone/>
            </a:pPr>
            <a:r>
              <a:t/>
            </a:r>
            <a:endParaRPr sz="27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600">
                <a:latin typeface="Arial"/>
                <a:ea typeface="Arial"/>
                <a:cs typeface="Arial"/>
                <a:sym typeface="Arial"/>
              </a:rPr>
              <a:t>During planning, developers must account for the complexities of supporting multiple devices and platforms, which impacts both the budget and timeline. This complexity can increase the costs associated with conducting effective usability testing and field testing. Additionally, a thorough risk analysis is essential to understand the potential implications of security incidents or privacy violations.</a:t>
            </a:r>
            <a:endParaRPr sz="1600">
              <a:latin typeface="Arial"/>
              <a:ea typeface="Arial"/>
              <a:cs typeface="Arial"/>
              <a:sym typeface="Arial"/>
            </a:endParaRPr>
          </a:p>
          <a:p>
            <a:pPr indent="0" lvl="0" marL="0" rtl="0" algn="l">
              <a:spcBef>
                <a:spcPts val="1200"/>
              </a:spcBef>
              <a:spcAft>
                <a:spcPts val="120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404000" y="750150"/>
            <a:ext cx="3168000" cy="584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600">
                <a:latin typeface="Arial"/>
                <a:ea typeface="Arial"/>
                <a:cs typeface="Arial"/>
                <a:sym typeface="Arial"/>
              </a:rPr>
              <a:t>Importance of Time to Market</a:t>
            </a:r>
            <a:endParaRPr b="1" sz="1600">
              <a:latin typeface="Arial"/>
              <a:ea typeface="Arial"/>
              <a:cs typeface="Arial"/>
              <a:sym typeface="Arial"/>
            </a:endParaRPr>
          </a:p>
          <a:p>
            <a:pPr indent="0" lvl="0" marL="0" rtl="0" algn="l">
              <a:spcBef>
                <a:spcPts val="1200"/>
              </a:spcBef>
              <a:spcAft>
                <a:spcPts val="0"/>
              </a:spcAft>
              <a:buNone/>
            </a:pPr>
            <a:r>
              <a:t/>
            </a:r>
            <a:endParaRPr sz="2800"/>
          </a:p>
        </p:txBody>
      </p:sp>
      <p:sp>
        <p:nvSpPr>
          <p:cNvPr id="153" name="Google Shape;153;p16"/>
          <p:cNvSpPr txBox="1"/>
          <p:nvPr>
            <p:ph idx="1" type="body"/>
          </p:nvPr>
        </p:nvSpPr>
        <p:spPr>
          <a:xfrm>
            <a:off x="1332450" y="1574525"/>
            <a:ext cx="7038900" cy="2017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600">
                <a:latin typeface="Arial"/>
                <a:ea typeface="Arial"/>
                <a:cs typeface="Arial"/>
                <a:sym typeface="Arial"/>
              </a:rPr>
              <a:t>In mobile app development, getting the product to market quickly is critical. New technologies and shifting user requirements can emerge during the development process. Utilizing an iterative agile approach allows teams to adapt and refine requirements based on ongoing assessments of product prototypes.</a:t>
            </a:r>
            <a:endParaRPr sz="1600">
              <a:latin typeface="Arial"/>
              <a:ea typeface="Arial"/>
              <a:cs typeface="Arial"/>
              <a:sym typeface="Arial"/>
            </a:endParaRPr>
          </a:p>
          <a:p>
            <a:pPr indent="0" lvl="0" marL="0" rtl="0" algn="l">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404000" y="750150"/>
            <a:ext cx="3168000" cy="563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600">
                <a:latin typeface="Arial"/>
                <a:ea typeface="Arial"/>
                <a:cs typeface="Arial"/>
                <a:sym typeface="Arial"/>
              </a:rPr>
              <a:t>Content Analysis and Design</a:t>
            </a:r>
            <a:endParaRPr b="1" sz="1600">
              <a:latin typeface="Arial"/>
              <a:ea typeface="Arial"/>
              <a:cs typeface="Arial"/>
              <a:sym typeface="Arial"/>
            </a:endParaRPr>
          </a:p>
          <a:p>
            <a:pPr indent="0" lvl="0" marL="0" rtl="0" algn="l">
              <a:spcBef>
                <a:spcPts val="1200"/>
              </a:spcBef>
              <a:spcAft>
                <a:spcPts val="0"/>
              </a:spcAft>
              <a:buNone/>
            </a:pPr>
            <a:r>
              <a:t/>
            </a:r>
            <a:endParaRPr sz="2800"/>
          </a:p>
        </p:txBody>
      </p:sp>
      <p:sp>
        <p:nvSpPr>
          <p:cNvPr id="159" name="Google Shape;159;p17"/>
          <p:cNvSpPr txBox="1"/>
          <p:nvPr>
            <p:ph idx="1" type="body"/>
          </p:nvPr>
        </p:nvSpPr>
        <p:spPr>
          <a:xfrm>
            <a:off x="1297500" y="1567550"/>
            <a:ext cx="7038900" cy="19476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GB" sz="1700">
                <a:latin typeface="Arial"/>
                <a:ea typeface="Arial"/>
                <a:cs typeface="Arial"/>
                <a:sym typeface="Arial"/>
              </a:rPr>
              <a:t>The content design for mobile apps is similar to that for web apps, involving the selection and organization of content to suit the limitations of target devices. Leveraging established design patterns and a component-based approach can expedite this process, ensuring efficient development without compromising quality.</a:t>
            </a:r>
            <a:endParaRPr sz="1700">
              <a:latin typeface="Arial"/>
              <a:ea typeface="Arial"/>
              <a:cs typeface="Arial"/>
              <a:sym typeface="Arial"/>
            </a:endParaRPr>
          </a:p>
          <a:p>
            <a:pPr indent="0" lvl="0" marL="0" rtl="0" algn="l">
              <a:spcBef>
                <a:spcPts val="1200"/>
              </a:spcBef>
              <a:spcAft>
                <a:spcPts val="12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416300" y="785100"/>
            <a:ext cx="2028900" cy="479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300">
                <a:latin typeface="Arial"/>
                <a:ea typeface="Arial"/>
                <a:cs typeface="Arial"/>
                <a:sym typeface="Arial"/>
              </a:rPr>
              <a:t>User Interface Design</a:t>
            </a:r>
            <a:endParaRPr b="1" sz="1300">
              <a:latin typeface="Arial"/>
              <a:ea typeface="Arial"/>
              <a:cs typeface="Arial"/>
              <a:sym typeface="Arial"/>
            </a:endParaRPr>
          </a:p>
          <a:p>
            <a:pPr indent="0" lvl="0" marL="0" rtl="0" algn="l">
              <a:spcBef>
                <a:spcPts val="1200"/>
              </a:spcBef>
              <a:spcAft>
                <a:spcPts val="0"/>
              </a:spcAft>
              <a:buNone/>
            </a:pPr>
            <a:r>
              <a:t/>
            </a:r>
            <a:endParaRPr sz="2500"/>
          </a:p>
        </p:txBody>
      </p:sp>
      <p:sp>
        <p:nvSpPr>
          <p:cNvPr id="165" name="Google Shape;165;p18"/>
          <p:cNvSpPr txBox="1"/>
          <p:nvPr>
            <p:ph idx="1" type="body"/>
          </p:nvPr>
        </p:nvSpPr>
        <p:spPr>
          <a:xfrm>
            <a:off x="1318475" y="1930950"/>
            <a:ext cx="5739900" cy="10461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lang="en-GB" sz="1500">
                <a:latin typeface="Arial"/>
                <a:ea typeface="Arial"/>
                <a:cs typeface="Arial"/>
                <a:sym typeface="Arial"/>
              </a:rPr>
              <a:t>Effective user interface design draws on principles from graphic design and web aesthetics. Emphasizing user-centered design is vital to create interfaces that prioritize usability and accessibility, enhancing the overall user experience.</a:t>
            </a:r>
            <a:endParaRPr sz="1500">
              <a:latin typeface="Arial"/>
              <a:ea typeface="Arial"/>
              <a:cs typeface="Arial"/>
              <a:sym typeface="Arial"/>
            </a:endParaRPr>
          </a:p>
          <a:p>
            <a:pPr indent="0" lvl="0" marL="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381350" y="708225"/>
            <a:ext cx="3274500" cy="521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500">
                <a:latin typeface="Arial"/>
                <a:ea typeface="Arial"/>
                <a:cs typeface="Arial"/>
                <a:sym typeface="Arial"/>
              </a:rPr>
              <a:t>Architectural Design Decisions</a:t>
            </a:r>
            <a:endParaRPr b="1" sz="1500">
              <a:latin typeface="Arial"/>
              <a:ea typeface="Arial"/>
              <a:cs typeface="Arial"/>
              <a:sym typeface="Arial"/>
            </a:endParaRPr>
          </a:p>
          <a:p>
            <a:pPr indent="0" lvl="0" marL="0" rtl="0" algn="l">
              <a:spcBef>
                <a:spcPts val="1200"/>
              </a:spcBef>
              <a:spcAft>
                <a:spcPts val="0"/>
              </a:spcAft>
              <a:buNone/>
            </a:pPr>
            <a:r>
              <a:t/>
            </a:r>
            <a:endParaRPr sz="2700"/>
          </a:p>
        </p:txBody>
      </p:sp>
      <p:sp>
        <p:nvSpPr>
          <p:cNvPr id="171" name="Google Shape;171;p19"/>
          <p:cNvSpPr txBox="1"/>
          <p:nvPr>
            <p:ph idx="1" type="body"/>
          </p:nvPr>
        </p:nvSpPr>
        <p:spPr>
          <a:xfrm>
            <a:off x="1297500" y="1567550"/>
            <a:ext cx="7038900" cy="18150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GB" sz="1600">
                <a:latin typeface="Arial"/>
                <a:ea typeface="Arial"/>
                <a:cs typeface="Arial"/>
                <a:sym typeface="Arial"/>
              </a:rPr>
              <a:t>One of the most critical architectural decisions is whether to build a thin client or a fat client. The Model-View-Controller (MVC) architecture is commonly employed in mobile apps. This architectural choice influences navigation and must consider the device's resources, including storage, processing power, and network capabilities.</a:t>
            </a:r>
            <a:endParaRPr sz="1600">
              <a:latin typeface="Arial"/>
              <a:ea typeface="Arial"/>
              <a:cs typeface="Arial"/>
              <a:sym typeface="Arial"/>
            </a:endParaRPr>
          </a:p>
          <a:p>
            <a:pPr indent="0" lvl="0" marL="0" rtl="0" algn="l">
              <a:spcBef>
                <a:spcPts val="1200"/>
              </a:spcBef>
              <a:spcAft>
                <a:spcPts val="120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388350" y="882950"/>
            <a:ext cx="3274500" cy="521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500">
                <a:latin typeface="Arial"/>
                <a:ea typeface="Arial"/>
                <a:cs typeface="Arial"/>
                <a:sym typeface="Arial"/>
              </a:rPr>
              <a:t>Usability and Security Testing</a:t>
            </a:r>
            <a:endParaRPr b="1" sz="1500">
              <a:latin typeface="Arial"/>
              <a:ea typeface="Arial"/>
              <a:cs typeface="Arial"/>
              <a:sym typeface="Arial"/>
            </a:endParaRPr>
          </a:p>
          <a:p>
            <a:pPr indent="0" lvl="0" marL="0" rtl="0" algn="l">
              <a:spcBef>
                <a:spcPts val="1200"/>
              </a:spcBef>
              <a:spcAft>
                <a:spcPts val="0"/>
              </a:spcAft>
              <a:buNone/>
            </a:pPr>
            <a:r>
              <a:t/>
            </a:r>
            <a:endParaRPr sz="2700"/>
          </a:p>
        </p:txBody>
      </p:sp>
      <p:sp>
        <p:nvSpPr>
          <p:cNvPr id="177" name="Google Shape;177;p20"/>
          <p:cNvSpPr txBox="1"/>
          <p:nvPr>
            <p:ph idx="1" type="body"/>
          </p:nvPr>
        </p:nvSpPr>
        <p:spPr>
          <a:xfrm>
            <a:off x="1297500" y="1826100"/>
            <a:ext cx="7038900" cy="2045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500">
                <a:latin typeface="Arial"/>
                <a:ea typeface="Arial"/>
                <a:cs typeface="Arial"/>
                <a:sym typeface="Arial"/>
              </a:rPr>
              <a:t>Usability and deployment testing should occur throughout the prototype development cycle to ensure a quality product. Security is paramount, requiring code reviews focused on potential security issues, which should align with the identified security objectives and threats from the design phase. Security testing becomes an integral part of system testing to safeguard against vulnerabilities.</a:t>
            </a:r>
            <a:endParaRPr sz="1500">
              <a:latin typeface="Arial"/>
              <a:ea typeface="Arial"/>
              <a:cs typeface="Arial"/>
              <a:sym typeface="Arial"/>
            </a:endParaRPr>
          </a:p>
          <a:p>
            <a:pPr indent="0" lvl="0" marL="0" rtl="0" algn="l">
              <a:spcBef>
                <a:spcPts val="1200"/>
              </a:spcBef>
              <a:spcAft>
                <a:spcPts val="12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472225" y="820050"/>
            <a:ext cx="1393200" cy="521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600">
                <a:latin typeface="Arial"/>
                <a:ea typeface="Arial"/>
                <a:cs typeface="Arial"/>
                <a:sym typeface="Arial"/>
              </a:rPr>
              <a:t>Conclusion</a:t>
            </a:r>
            <a:endParaRPr b="1" sz="1600">
              <a:latin typeface="Arial"/>
              <a:ea typeface="Arial"/>
              <a:cs typeface="Arial"/>
              <a:sym typeface="Arial"/>
            </a:endParaRPr>
          </a:p>
          <a:p>
            <a:pPr indent="0" lvl="0" marL="0" rtl="0" algn="l">
              <a:spcBef>
                <a:spcPts val="1200"/>
              </a:spcBef>
              <a:spcAft>
                <a:spcPts val="0"/>
              </a:spcAft>
              <a:buNone/>
            </a:pPr>
            <a:r>
              <a:t/>
            </a:r>
            <a:endParaRPr sz="2800"/>
          </a:p>
        </p:txBody>
      </p:sp>
      <p:sp>
        <p:nvSpPr>
          <p:cNvPr id="183" name="Google Shape;183;p21"/>
          <p:cNvSpPr txBox="1"/>
          <p:nvPr>
            <p:ph idx="1" type="body"/>
          </p:nvPr>
        </p:nvSpPr>
        <p:spPr>
          <a:xfrm>
            <a:off x="1388350" y="1798175"/>
            <a:ext cx="7038900" cy="14793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n-GB" sz="1600">
                <a:latin typeface="Arial"/>
                <a:ea typeface="Arial"/>
                <a:cs typeface="Arial"/>
                <a:sym typeface="Arial"/>
              </a:rPr>
              <a:t>Conventional software engineering practices can effectively guide mobile app development. By emphasizing user experience, security, and iterative development, teams can create successful and robust mobile applications that meet user needs.</a:t>
            </a:r>
            <a:endParaRPr sz="1600">
              <a:latin typeface="Arial"/>
              <a:ea typeface="Arial"/>
              <a:cs typeface="Arial"/>
              <a:sym typeface="Arial"/>
            </a:endParaRPr>
          </a:p>
          <a:p>
            <a:pPr indent="0" lvl="0" marL="0" rtl="0" algn="l">
              <a:spcBef>
                <a:spcPts val="1200"/>
              </a:spcBef>
              <a:spcAft>
                <a:spcPts val="120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