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BD0ECD-13AF-442A-AA39-FFE1FDC24DC9}">
  <a:tblStyle styleId="{EFBD0ECD-13AF-442A-AA39-FFE1FDC24D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1143268f7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1143268f7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1143268f7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1143268f7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12e87e9c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12e87e9c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1143268f7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1143268f7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1143268f7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1143268f7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1143268f7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1143268f7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1143268f7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1143268f7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1143268f7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1143268f7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1143268f7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1143268f7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c1143268f7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c1143268f7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1143268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1143268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1143268f7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c1143268f7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c1143268f7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c1143268f7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1143268f7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c1143268f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1143268f7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c1143268f7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c1143268f7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c1143268f7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c1143268f7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c1143268f7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1143268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1143268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1143268f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1143268f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1143268f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1143268f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1143268f7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1143268f7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12e87e9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12e87e9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12e87e9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12e87e9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1143268f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1143268f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Online_art_gallery" TargetMode="External"/><Relationship Id="rId4" Type="http://schemas.openxmlformats.org/officeDocument/2006/relationships/hyperlink" Target="https://www.linkedin.com/pulse/online-art-gallery-revealing-featuresadvantages-faim-uddin-" TargetMode="External"/><Relationship Id="rId5" Type="http://schemas.openxmlformats.org/officeDocument/2006/relationships/hyperlink" Target="https://theabundantartist.com/online-art-galleries/" TargetMode="External"/><Relationship Id="rId6" Type="http://schemas.openxmlformats.org/officeDocument/2006/relationships/hyperlink" Target="https://www.widewalls.ch/the-rise-of-online-art-marke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Virtual Art Gallery And Auction Platform</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2361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a:t>
            </a:r>
            <a:r>
              <a:rPr lang="en"/>
              <a:t>Use case</a:t>
            </a:r>
            <a:r>
              <a:rPr lang="en"/>
              <a:t> diagrams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3" name="Google Shape;153;p22"/>
          <p:cNvPicPr preferRelativeResize="0"/>
          <p:nvPr/>
        </p:nvPicPr>
        <p:blipFill rotWithShape="1">
          <a:blip r:embed="rId3">
            <a:alphaModFix/>
          </a:blip>
          <a:srcRect b="3484" l="0" r="0" t="0"/>
          <a:stretch/>
        </p:blipFill>
        <p:spPr>
          <a:xfrm>
            <a:off x="3293875" y="0"/>
            <a:ext cx="584723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3729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solidFill>
                  <a:srgbClr val="000000"/>
                </a:solidFill>
                <a:latin typeface="Times New Roman"/>
                <a:ea typeface="Times New Roman"/>
                <a:cs typeface="Times New Roman"/>
                <a:sym typeface="Times New Roman"/>
              </a:rPr>
              <a:t>9.</a:t>
            </a:r>
            <a:r>
              <a:rPr lang="en" sz="1200">
                <a:solidFill>
                  <a:srgbClr val="000000"/>
                </a:solidFill>
                <a:latin typeface="Times New Roman"/>
                <a:ea typeface="Times New Roman"/>
                <a:cs typeface="Times New Roman"/>
                <a:sym typeface="Times New Roman"/>
              </a:rPr>
              <a:t>.</a:t>
            </a:r>
            <a:r>
              <a:rPr lang="en" sz="2400">
                <a:solidFill>
                  <a:srgbClr val="000000"/>
                </a:solidFill>
                <a:latin typeface="Times New Roman"/>
                <a:ea typeface="Times New Roman"/>
                <a:cs typeface="Times New Roman"/>
                <a:sym typeface="Times New Roman"/>
              </a:rPr>
              <a:t>PROCESS FLOW DIAGRAM</a:t>
            </a:r>
            <a:endParaRPr sz="2400"/>
          </a:p>
        </p:txBody>
      </p:sp>
      <p:pic>
        <p:nvPicPr>
          <p:cNvPr id="159" name="Google Shape;159;p23"/>
          <p:cNvPicPr preferRelativeResize="0"/>
          <p:nvPr/>
        </p:nvPicPr>
        <p:blipFill>
          <a:blip r:embed="rId3">
            <a:alphaModFix/>
          </a:blip>
          <a:stretch>
            <a:fillRect/>
          </a:stretch>
        </p:blipFill>
        <p:spPr>
          <a:xfrm>
            <a:off x="4674750" y="50675"/>
            <a:ext cx="4469249" cy="5092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2387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solidFill>
                  <a:srgbClr val="000000"/>
                </a:solidFill>
                <a:latin typeface="Times New Roman"/>
                <a:ea typeface="Times New Roman"/>
                <a:cs typeface="Times New Roman"/>
                <a:sym typeface="Times New Roman"/>
              </a:rPr>
              <a:t>9.</a:t>
            </a:r>
            <a:r>
              <a:rPr lang="en" sz="1200">
                <a:solidFill>
                  <a:srgbClr val="000000"/>
                </a:solidFill>
                <a:latin typeface="Times New Roman"/>
                <a:ea typeface="Times New Roman"/>
                <a:cs typeface="Times New Roman"/>
                <a:sym typeface="Times New Roman"/>
              </a:rPr>
              <a:t>.</a:t>
            </a:r>
            <a:r>
              <a:rPr lang="en" sz="2400">
                <a:solidFill>
                  <a:srgbClr val="000000"/>
                </a:solidFill>
                <a:latin typeface="Times New Roman"/>
                <a:ea typeface="Times New Roman"/>
                <a:cs typeface="Times New Roman"/>
                <a:sym typeface="Times New Roman"/>
              </a:rPr>
              <a:t>PROCESS FLOW DIAGRAM</a:t>
            </a:r>
            <a:endParaRPr sz="2400"/>
          </a:p>
        </p:txBody>
      </p:sp>
      <p:pic>
        <p:nvPicPr>
          <p:cNvPr id="165" name="Google Shape;165;p24"/>
          <p:cNvPicPr preferRelativeResize="0"/>
          <p:nvPr/>
        </p:nvPicPr>
        <p:blipFill>
          <a:blip r:embed="rId3">
            <a:alphaModFix/>
          </a:blip>
          <a:stretch>
            <a:fillRect/>
          </a:stretch>
        </p:blipFill>
        <p:spPr>
          <a:xfrm rot="-5400000">
            <a:off x="3996988" y="-82337"/>
            <a:ext cx="3724599" cy="672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Challenges for your project</a:t>
            </a:r>
            <a:endParaRPr/>
          </a:p>
        </p:txBody>
      </p:sp>
      <p:sp>
        <p:nvSpPr>
          <p:cNvPr id="171" name="Google Shape;171;p25"/>
          <p:cNvSpPr txBox="1"/>
          <p:nvPr>
            <p:ph idx="1" type="body"/>
          </p:nvPr>
        </p:nvSpPr>
        <p:spPr>
          <a:xfrm>
            <a:off x="598200" y="2053250"/>
            <a:ext cx="7688700" cy="2769600"/>
          </a:xfrm>
          <a:prstGeom prst="rect">
            <a:avLst/>
          </a:prstGeom>
        </p:spPr>
        <p:txBody>
          <a:bodyPr anchorCtr="0" anchor="t" bIns="91425" lIns="91425" spcFirstLastPara="1" rIns="91425" wrap="square" tIns="91425">
            <a:normAutofit fontScale="25000"/>
          </a:bodyPr>
          <a:lstStyle/>
          <a:p>
            <a:pPr indent="-311150" lvl="0" marL="457200" rtl="0" algn="l">
              <a:spcBef>
                <a:spcPts val="0"/>
              </a:spcBef>
              <a:spcAft>
                <a:spcPts val="0"/>
              </a:spcAft>
              <a:buSzPct val="100000"/>
              <a:buAutoNum type="arabicPeriod"/>
            </a:pPr>
            <a:r>
              <a:rPr lang="en" sz="5200"/>
              <a:t>Competition: There may be many other virtual art galleries and auction platforms that are competing for the same audience.</a:t>
            </a:r>
            <a:endParaRPr sz="5200"/>
          </a:p>
          <a:p>
            <a:pPr indent="-311150" lvl="0" marL="457200" rtl="0" algn="l">
              <a:spcBef>
                <a:spcPts val="0"/>
              </a:spcBef>
              <a:spcAft>
                <a:spcPts val="0"/>
              </a:spcAft>
              <a:buSzPct val="100000"/>
              <a:buAutoNum type="arabicPeriod"/>
            </a:pPr>
            <a:r>
              <a:rPr lang="en" sz="5200"/>
              <a:t>  Trust: It can be challenging to establish trust with buyers and sellers on the platform,</a:t>
            </a:r>
            <a:endParaRPr sz="5200"/>
          </a:p>
          <a:p>
            <a:pPr indent="-311150" lvl="0" marL="457200" rtl="0" algn="l">
              <a:spcBef>
                <a:spcPts val="0"/>
              </a:spcBef>
              <a:spcAft>
                <a:spcPts val="0"/>
              </a:spcAft>
              <a:buSzPct val="100000"/>
              <a:buAutoNum type="arabicPeriod"/>
            </a:pPr>
            <a:r>
              <a:rPr lang="en" sz="5200"/>
              <a:t>Authenticity: Ensuring the authenticity of the artworks being sold on the platform is important,</a:t>
            </a:r>
            <a:endParaRPr sz="5200"/>
          </a:p>
          <a:p>
            <a:pPr indent="-311150" lvl="0" marL="457200" rtl="0" algn="l">
              <a:spcBef>
                <a:spcPts val="0"/>
              </a:spcBef>
              <a:spcAft>
                <a:spcPts val="0"/>
              </a:spcAft>
              <a:buSzPct val="100000"/>
              <a:buAutoNum type="arabicPeriod"/>
            </a:pPr>
            <a:r>
              <a:rPr lang="en" sz="5200"/>
              <a:t>Payment security: Ensuring that payment transactions are secure is crucial for any online platform,</a:t>
            </a:r>
            <a:endParaRPr sz="5200"/>
          </a:p>
          <a:p>
            <a:pPr indent="-311150" lvl="0" marL="457200" rtl="0" algn="l">
              <a:spcBef>
                <a:spcPts val="0"/>
              </a:spcBef>
              <a:spcAft>
                <a:spcPts val="0"/>
              </a:spcAft>
              <a:buSzPct val="100000"/>
              <a:buAutoNum type="arabicPeriod"/>
            </a:pPr>
            <a:r>
              <a:rPr lang="en" sz="5200"/>
              <a:t>Shipping and handling: Shipping and handling artworks can be a delicate process,</a:t>
            </a:r>
            <a:endParaRPr sz="5200"/>
          </a:p>
          <a:p>
            <a:pPr indent="-311150" lvl="0" marL="457200" rtl="0" algn="l">
              <a:spcBef>
                <a:spcPts val="0"/>
              </a:spcBef>
              <a:spcAft>
                <a:spcPts val="0"/>
              </a:spcAft>
              <a:buSzPct val="100000"/>
              <a:buAutoNum type="arabicPeriod"/>
            </a:pPr>
            <a:r>
              <a:rPr lang="en" sz="5200"/>
              <a:t> User experience: Creating a user-friendly and intuitive platform that is easy.</a:t>
            </a:r>
            <a:endParaRPr sz="5200"/>
          </a:p>
          <a:p>
            <a:pPr indent="-311150" lvl="0" marL="457200" rtl="0" algn="l">
              <a:spcBef>
                <a:spcPts val="0"/>
              </a:spcBef>
              <a:spcAft>
                <a:spcPts val="0"/>
              </a:spcAft>
              <a:buSzPct val="100000"/>
              <a:buAutoNum type="arabicPeriod"/>
            </a:pPr>
            <a:r>
              <a:rPr lang="en" sz="5200"/>
              <a:t> Marketing: Marketing the platform and promoting artworks effectively can be challenging</a:t>
            </a:r>
            <a:r>
              <a:rPr lang="en" sz="4800"/>
              <a:t>,</a:t>
            </a:r>
            <a:endParaRPr sz="4800"/>
          </a:p>
          <a:p>
            <a:pPr indent="-246062" lvl="1" marL="914400" rtl="0" algn="l">
              <a:spcBef>
                <a:spcPts val="0"/>
              </a:spcBef>
              <a:spcAft>
                <a:spcPts val="0"/>
              </a:spcAft>
              <a:buSzPct val="100000"/>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Implementation details</a:t>
            </a:r>
            <a:endParaRPr/>
          </a:p>
        </p:txBody>
      </p:sp>
      <p:sp>
        <p:nvSpPr>
          <p:cNvPr id="177" name="Google Shape;177;p26"/>
          <p:cNvSpPr txBox="1"/>
          <p:nvPr>
            <p:ph idx="1" type="body"/>
          </p:nvPr>
        </p:nvSpPr>
        <p:spPr>
          <a:xfrm>
            <a:off x="594450" y="2059237"/>
            <a:ext cx="795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User management  You will need to design a system for registering and authenticating users</a:t>
            </a:r>
            <a:endParaRPr/>
          </a:p>
          <a:p>
            <a:pPr indent="-311150" lvl="0" marL="457200" rtl="0" algn="l">
              <a:spcBef>
                <a:spcPts val="0"/>
              </a:spcBef>
              <a:spcAft>
                <a:spcPts val="0"/>
              </a:spcAft>
              <a:buSzPts val="1300"/>
              <a:buAutoNum type="arabicPeriod"/>
            </a:pPr>
            <a:r>
              <a:rPr lang="en"/>
              <a:t>Artwork catalog you will need to create a system for storing and organizing information about the artworks</a:t>
            </a:r>
            <a:endParaRPr/>
          </a:p>
          <a:p>
            <a:pPr indent="-311150" lvl="0" marL="457200" rtl="0" algn="l">
              <a:spcBef>
                <a:spcPts val="0"/>
              </a:spcBef>
              <a:spcAft>
                <a:spcPts val="0"/>
              </a:spcAft>
              <a:buSzPts val="1300"/>
              <a:buAutoNum type="arabicPeriod"/>
            </a:pPr>
            <a:r>
              <a:rPr lang="en"/>
              <a:t>Bidding and auction management If you are planning to offer auction-style sales</a:t>
            </a:r>
            <a:endParaRPr/>
          </a:p>
          <a:p>
            <a:pPr indent="-311150" lvl="0" marL="457200" rtl="0" algn="l">
              <a:spcBef>
                <a:spcPts val="0"/>
              </a:spcBef>
              <a:spcAft>
                <a:spcPts val="0"/>
              </a:spcAft>
              <a:buSzPts val="1300"/>
              <a:buAutoNum type="arabicPeriod"/>
            </a:pPr>
            <a:r>
              <a:rPr lang="en"/>
              <a:t>Payment processing You will need to integrate with a payment processing service in order to handle transactions on your platform.</a:t>
            </a:r>
            <a:endParaRPr/>
          </a:p>
          <a:p>
            <a:pPr indent="-311150" lvl="0" marL="457200" rtl="0" algn="l">
              <a:spcBef>
                <a:spcPts val="0"/>
              </a:spcBef>
              <a:spcAft>
                <a:spcPts val="0"/>
              </a:spcAft>
              <a:buSzPts val="1300"/>
              <a:buAutoNum type="arabicPeriod"/>
            </a:pPr>
            <a:r>
              <a:rPr lang="en"/>
              <a:t>Content management You will need to create a system for managing the content on your platform</a:t>
            </a:r>
            <a:endParaRPr/>
          </a:p>
          <a:p>
            <a:pPr indent="-311150" lvl="0" marL="457200" rtl="0" algn="l">
              <a:spcBef>
                <a:spcPts val="0"/>
              </a:spcBef>
              <a:spcAft>
                <a:spcPts val="0"/>
              </a:spcAft>
              <a:buSzPts val="1300"/>
              <a:buAutoNum type="arabicPeriod"/>
            </a:pPr>
            <a:r>
              <a:rPr lang="en"/>
              <a:t>Security It is important to prioritize security in the design and implementation of your platform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16088" y="827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12. Results</a:t>
            </a:r>
            <a:endParaRPr sz="2100"/>
          </a:p>
          <a:p>
            <a:pPr indent="0" lvl="0" marL="0" rtl="0" algn="l">
              <a:spcBef>
                <a:spcPts val="0"/>
              </a:spcBef>
              <a:spcAft>
                <a:spcPts val="0"/>
              </a:spcAft>
              <a:buSzPts val="990"/>
              <a:buNone/>
            </a:pPr>
            <a:r>
              <a:rPr lang="en" sz="1240"/>
              <a:t>Home Page:</a:t>
            </a:r>
            <a:r>
              <a:rPr b="0" lang="en" sz="1240"/>
              <a:t>This is default page when anyone visits our website address.</a:t>
            </a:r>
            <a:endParaRPr b="0" sz="1240"/>
          </a:p>
        </p:txBody>
      </p:sp>
      <p:pic>
        <p:nvPicPr>
          <p:cNvPr id="183" name="Google Shape;183;p27"/>
          <p:cNvPicPr preferRelativeResize="0"/>
          <p:nvPr/>
        </p:nvPicPr>
        <p:blipFill>
          <a:blip r:embed="rId3">
            <a:alphaModFix/>
          </a:blip>
          <a:stretch>
            <a:fillRect/>
          </a:stretch>
        </p:blipFill>
        <p:spPr>
          <a:xfrm>
            <a:off x="1555875" y="1649950"/>
            <a:ext cx="5919275" cy="3374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240"/>
              <a:t>About</a:t>
            </a:r>
            <a:r>
              <a:rPr lang="en" sz="1240"/>
              <a:t> Page:</a:t>
            </a:r>
            <a:r>
              <a:rPr b="0" lang="en" sz="1240"/>
              <a:t>This is displays the details about website.</a:t>
            </a:r>
            <a:endParaRPr/>
          </a:p>
        </p:txBody>
      </p:sp>
      <p:pic>
        <p:nvPicPr>
          <p:cNvPr id="189" name="Google Shape;189;p28"/>
          <p:cNvPicPr preferRelativeResize="0"/>
          <p:nvPr/>
        </p:nvPicPr>
        <p:blipFill>
          <a:blip r:embed="rId3">
            <a:alphaModFix/>
          </a:blip>
          <a:stretch>
            <a:fillRect/>
          </a:stretch>
        </p:blipFill>
        <p:spPr>
          <a:xfrm>
            <a:off x="1413475" y="1694525"/>
            <a:ext cx="5466574" cy="3266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01100" y="685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240"/>
              <a:t>PRODUCTS : </a:t>
            </a:r>
            <a:r>
              <a:rPr b="0" lang="en" sz="1240"/>
              <a:t>Details about the product are on this page. Users can search the desired paintings using different filtering methods like </a:t>
            </a:r>
            <a:r>
              <a:rPr b="0" lang="en" sz="1240"/>
              <a:t>category</a:t>
            </a:r>
            <a:r>
              <a:rPr b="0" lang="en" sz="1240"/>
              <a:t> ,price,colors etc</a:t>
            </a:r>
            <a:r>
              <a:rPr lang="en" sz="1240"/>
              <a:t>.</a:t>
            </a:r>
            <a:endParaRPr sz="1240"/>
          </a:p>
          <a:p>
            <a:pPr indent="0" lvl="0" marL="0" rtl="0" algn="l">
              <a:spcBef>
                <a:spcPts val="0"/>
              </a:spcBef>
              <a:spcAft>
                <a:spcPts val="0"/>
              </a:spcAft>
              <a:buSzPts val="990"/>
              <a:buNone/>
            </a:pPr>
            <a:r>
              <a:t/>
            </a:r>
            <a:endParaRPr sz="2340"/>
          </a:p>
        </p:txBody>
      </p:sp>
      <p:pic>
        <p:nvPicPr>
          <p:cNvPr id="195" name="Google Shape;195;p29"/>
          <p:cNvPicPr preferRelativeResize="0"/>
          <p:nvPr/>
        </p:nvPicPr>
        <p:blipFill>
          <a:blip r:embed="rId3">
            <a:alphaModFix/>
          </a:blip>
          <a:stretch>
            <a:fillRect/>
          </a:stretch>
        </p:blipFill>
        <p:spPr>
          <a:xfrm>
            <a:off x="1300125" y="1345000"/>
            <a:ext cx="5707451" cy="3617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1240"/>
              <a:t>Contact</a:t>
            </a:r>
            <a:r>
              <a:rPr lang="en" sz="1240"/>
              <a:t> Page:</a:t>
            </a:r>
            <a:r>
              <a:rPr b="0" lang="en" sz="1240"/>
              <a:t>This page displays the location of gallery and the message box to contact .</a:t>
            </a:r>
            <a:endParaRPr/>
          </a:p>
        </p:txBody>
      </p:sp>
      <p:pic>
        <p:nvPicPr>
          <p:cNvPr id="201" name="Google Shape;201;p30"/>
          <p:cNvPicPr preferRelativeResize="0"/>
          <p:nvPr/>
        </p:nvPicPr>
        <p:blipFill>
          <a:blip r:embed="rId3">
            <a:alphaModFix/>
          </a:blip>
          <a:stretch>
            <a:fillRect/>
          </a:stretch>
        </p:blipFill>
        <p:spPr>
          <a:xfrm>
            <a:off x="1328475" y="1853850"/>
            <a:ext cx="5816075"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7650" y="1247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ORDER PAGE : </a:t>
            </a:r>
            <a:r>
              <a:rPr b="0" lang="en" sz="1200"/>
              <a:t>Here, users can place orders for desired goods.</a:t>
            </a:r>
            <a:endParaRPr b="0" sz="1200"/>
          </a:p>
        </p:txBody>
      </p:sp>
      <p:pic>
        <p:nvPicPr>
          <p:cNvPr id="207" name="Google Shape;207;p31"/>
          <p:cNvPicPr preferRelativeResize="0"/>
          <p:nvPr/>
        </p:nvPicPr>
        <p:blipFill>
          <a:blip r:embed="rId3">
            <a:alphaModFix/>
          </a:blip>
          <a:stretch>
            <a:fillRect/>
          </a:stretch>
        </p:blipFill>
        <p:spPr>
          <a:xfrm>
            <a:off x="1829100" y="1707450"/>
            <a:ext cx="5239875" cy="305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952500" y="1414825"/>
            <a:ext cx="7465800" cy="297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Group number : 6</a:t>
            </a:r>
            <a:endParaRPr b="1" sz="1700">
              <a:latin typeface="Times New Roman"/>
              <a:ea typeface="Times New Roman"/>
              <a:cs typeface="Times New Roman"/>
              <a:sym typeface="Times New Roman"/>
            </a:endParaRPr>
          </a:p>
          <a:p>
            <a:pPr indent="0" lvl="0" marL="0" rtl="0" algn="l">
              <a:spcBef>
                <a:spcPts val="1200"/>
              </a:spcBef>
              <a:spcAft>
                <a:spcPts val="0"/>
              </a:spcAft>
              <a:buNone/>
            </a:pPr>
            <a:r>
              <a:rPr b="1" lang="en" sz="1700">
                <a:latin typeface="Times New Roman"/>
                <a:ea typeface="Times New Roman"/>
                <a:cs typeface="Times New Roman"/>
                <a:sym typeface="Times New Roman"/>
              </a:rPr>
              <a:t>Guide name: Nitin Sakhare.</a:t>
            </a:r>
            <a:endParaRPr b="1" sz="1700">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a:p>
            <a:pPr indent="0" lvl="0" marL="0" rtl="0" algn="l">
              <a:spcBef>
                <a:spcPts val="1200"/>
              </a:spcBef>
              <a:spcAft>
                <a:spcPts val="0"/>
              </a:spcAft>
              <a:buNone/>
            </a:pPr>
            <a:r>
              <a:rPr b="1" lang="en" sz="1700">
                <a:latin typeface="Times New Roman"/>
                <a:ea typeface="Times New Roman"/>
                <a:cs typeface="Times New Roman"/>
                <a:sym typeface="Times New Roman"/>
              </a:rPr>
              <a:t>Group members:</a:t>
            </a:r>
            <a:endParaRPr b="1" sz="1700">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graphicFrame>
        <p:nvGraphicFramePr>
          <p:cNvPr id="92" name="Google Shape;92;p14"/>
          <p:cNvGraphicFramePr/>
          <p:nvPr/>
        </p:nvGraphicFramePr>
        <p:xfrm>
          <a:off x="952500" y="3239350"/>
          <a:ext cx="3000000" cy="3000000"/>
        </p:xfrm>
        <a:graphic>
          <a:graphicData uri="http://schemas.openxmlformats.org/drawingml/2006/table">
            <a:tbl>
              <a:tblPr>
                <a:noFill/>
                <a:tableStyleId>{EFBD0ECD-13AF-442A-AA39-FFE1FDC24DC9}</a:tableStyleId>
              </a:tblPr>
              <a:tblGrid>
                <a:gridCol w="2413000"/>
                <a:gridCol w="2413000"/>
                <a:gridCol w="2413000"/>
              </a:tblGrid>
              <a:tr h="4196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Name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Gr number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Roll Number</a:t>
                      </a:r>
                      <a:endParaRPr>
                        <a:latin typeface="Times New Roman"/>
                        <a:ea typeface="Times New Roman"/>
                        <a:cs typeface="Times New Roman"/>
                        <a:sym typeface="Times New Roman"/>
                      </a:endParaRPr>
                    </a:p>
                  </a:txBody>
                  <a:tcPr marT="91425" marB="91425" marR="91425" marL="91425"/>
                </a:tc>
              </a:tr>
              <a:tr h="4196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Pranjali Sathe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21910713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421051</a:t>
                      </a:r>
                      <a:endParaRPr>
                        <a:latin typeface="Times New Roman"/>
                        <a:ea typeface="Times New Roman"/>
                        <a:cs typeface="Times New Roman"/>
                        <a:sym typeface="Times New Roman"/>
                      </a:endParaRPr>
                    </a:p>
                  </a:txBody>
                  <a:tcPr marT="91425" marB="91425" marR="91425" marL="91425"/>
                </a:tc>
              </a:tr>
              <a:tr h="4196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Vaishnavi Bhavsar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21910446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421008</a:t>
                      </a:r>
                      <a:endParaRPr>
                        <a:latin typeface="Times New Roman"/>
                        <a:ea typeface="Times New Roman"/>
                        <a:cs typeface="Times New Roman"/>
                        <a:sym typeface="Times New Roman"/>
                      </a:endParaRPr>
                    </a:p>
                  </a:txBody>
                  <a:tcPr marT="91425" marB="91425" marR="91425" marL="91425"/>
                </a:tc>
              </a:tr>
              <a:tr h="4196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Shital Bambale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17u286</a:t>
                      </a:r>
                      <a:endParaRPr>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421074</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672775" y="1162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200"/>
              <a:t>Payment Gateway :</a:t>
            </a:r>
            <a:r>
              <a:rPr b="0" lang="en" sz="1200"/>
              <a:t>using google pay </a:t>
            </a:r>
            <a:r>
              <a:rPr b="0" lang="en" sz="1200">
                <a:solidFill>
                  <a:srgbClr val="000000"/>
                </a:solidFill>
                <a:latin typeface="Times New Roman"/>
                <a:ea typeface="Times New Roman"/>
                <a:cs typeface="Times New Roman"/>
                <a:sym typeface="Times New Roman"/>
              </a:rPr>
              <a:t>Display shifts payment method to transaction accepted Select cash on delivery ,Promoted to payment accepted.</a:t>
            </a:r>
            <a:endParaRPr b="0"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1200"/>
              <a:t>.</a:t>
            </a:r>
            <a:endParaRPr b="0" sz="1200"/>
          </a:p>
        </p:txBody>
      </p:sp>
      <p:pic>
        <p:nvPicPr>
          <p:cNvPr id="213" name="Google Shape;213;p32"/>
          <p:cNvPicPr preferRelativeResize="0"/>
          <p:nvPr/>
        </p:nvPicPr>
        <p:blipFill>
          <a:blip r:embed="rId3">
            <a:alphaModFix/>
          </a:blip>
          <a:stretch>
            <a:fillRect/>
          </a:stretch>
        </p:blipFill>
        <p:spPr>
          <a:xfrm>
            <a:off x="1635450" y="1652050"/>
            <a:ext cx="5367399" cy="33513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13. Applications</a:t>
            </a:r>
            <a:endParaRPr/>
          </a:p>
        </p:txBody>
      </p:sp>
      <p:sp>
        <p:nvSpPr>
          <p:cNvPr id="219" name="Google Shape;219;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 virtual art gallery and auction platform is a digital platform that allows artists and art collectors to view and purchase artworks online.</a:t>
            </a:r>
            <a:endParaRPr/>
          </a:p>
          <a:p>
            <a:pPr indent="-311150" lvl="0" marL="457200" rtl="0" algn="l">
              <a:spcBef>
                <a:spcPts val="0"/>
              </a:spcBef>
              <a:spcAft>
                <a:spcPts val="0"/>
              </a:spcAft>
              <a:buSzPts val="1300"/>
              <a:buAutoNum type="arabicPeriod"/>
            </a:pPr>
            <a:r>
              <a:rPr lang="en"/>
              <a:t>gallery and auction platform is that it provides a convenient and accessible way for artists and art collectors to connect and transact.</a:t>
            </a:r>
            <a:endParaRPr/>
          </a:p>
          <a:p>
            <a:pPr indent="-311150" lvl="0" marL="457200" rtl="0" algn="l">
              <a:spcBef>
                <a:spcPts val="0"/>
              </a:spcBef>
              <a:spcAft>
                <a:spcPts val="0"/>
              </a:spcAft>
              <a:buSzPts val="1300"/>
              <a:buAutoNum type="arabicPeriod"/>
            </a:pPr>
            <a:r>
              <a:rPr lang="en"/>
              <a:t>a virtual art gallery and auction platform may also allow users to browse and purchase digital art, such as digital paintings.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29450" y="1266875"/>
            <a:ext cx="76887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 Conclusions</a:t>
            </a:r>
            <a:endParaRPr/>
          </a:p>
        </p:txBody>
      </p:sp>
      <p:sp>
        <p:nvSpPr>
          <p:cNvPr id="225" name="Google Shape;225;p34"/>
          <p:cNvSpPr txBox="1"/>
          <p:nvPr>
            <p:ph idx="1" type="body"/>
          </p:nvPr>
        </p:nvSpPr>
        <p:spPr>
          <a:xfrm>
            <a:off x="729450" y="2078875"/>
            <a:ext cx="7688700" cy="2735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200"/>
              </a:spcBef>
              <a:spcAft>
                <a:spcPts val="0"/>
              </a:spcAft>
              <a:buNone/>
            </a:pPr>
            <a:r>
              <a:rPr lang="en" sz="1541">
                <a:solidFill>
                  <a:srgbClr val="000000"/>
                </a:solidFill>
                <a:latin typeface="Arial"/>
                <a:ea typeface="Arial"/>
                <a:cs typeface="Arial"/>
                <a:sym typeface="Arial"/>
              </a:rPr>
              <a:t>This was the our presentation for our E-Commerce website ‘ArtGallery’. We have tried our best to make the website robust, efficient and less time consuming. We have also tried to make it as dynamic as possible. The entire system is secured. This website achieves all the desired functionalities expected in the problem statement.</a:t>
            </a:r>
            <a:endParaRPr sz="1333"/>
          </a:p>
          <a:p>
            <a:pPr indent="0" lvl="0" marL="0" rtl="0" algn="l">
              <a:spcBef>
                <a:spcPts val="1200"/>
              </a:spcBef>
              <a:spcAft>
                <a:spcPts val="0"/>
              </a:spcAft>
              <a:buNone/>
            </a:pPr>
            <a:r>
              <a:rPr b="1" lang="en"/>
              <a:t>• </a:t>
            </a:r>
            <a:r>
              <a:rPr b="1" lang="en" sz="1442"/>
              <a:t>Made statement of the aims and objectives of the project</a:t>
            </a:r>
            <a:endParaRPr b="1" sz="1442"/>
          </a:p>
          <a:p>
            <a:pPr indent="0" lvl="0" marL="0" rtl="0" algn="l">
              <a:spcBef>
                <a:spcPts val="1200"/>
              </a:spcBef>
              <a:spcAft>
                <a:spcPts val="0"/>
              </a:spcAft>
              <a:buNone/>
            </a:pPr>
            <a:r>
              <a:rPr b="1" lang="en" sz="1442"/>
              <a:t>• The description of Purpose, Scope, and applicability </a:t>
            </a:r>
            <a:endParaRPr b="1" sz="1442"/>
          </a:p>
          <a:p>
            <a:pPr indent="0" lvl="0" marL="0" rtl="0" algn="l">
              <a:spcBef>
                <a:spcPts val="1200"/>
              </a:spcBef>
              <a:spcAft>
                <a:spcPts val="0"/>
              </a:spcAft>
              <a:buNone/>
            </a:pPr>
            <a:r>
              <a:rPr b="1" lang="en" sz="1442"/>
              <a:t>• We define the problem on which we are working in the project. </a:t>
            </a:r>
            <a:endParaRPr b="1" sz="1442"/>
          </a:p>
          <a:p>
            <a:pPr indent="0" lvl="0" marL="0" rtl="0" algn="l">
              <a:spcBef>
                <a:spcPts val="1200"/>
              </a:spcBef>
              <a:spcAft>
                <a:spcPts val="0"/>
              </a:spcAft>
              <a:buNone/>
            </a:pPr>
            <a:r>
              <a:rPr b="1" lang="en" sz="1442"/>
              <a:t>• We describe the requirement Specifications of the system and the actions that can be done on these things.</a:t>
            </a:r>
            <a:endParaRPr b="1" sz="1442"/>
          </a:p>
          <a:p>
            <a:pPr indent="0" lvl="0" marL="0" rtl="0" algn="l">
              <a:spcBef>
                <a:spcPts val="1200"/>
              </a:spcBef>
              <a:spcAft>
                <a:spcPts val="1200"/>
              </a:spcAft>
              <a:buNone/>
            </a:pPr>
            <a:r>
              <a:rPr b="1" lang="en" sz="1442"/>
              <a:t> • We understand the problem domain and produce a model of the system, which describes operations that can be performed on the system.</a:t>
            </a:r>
            <a:endParaRPr b="1" sz="144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15. Future work (if any)</a:t>
            </a:r>
            <a:endParaRPr/>
          </a:p>
        </p:txBody>
      </p:sp>
      <p:sp>
        <p:nvSpPr>
          <p:cNvPr id="231" name="Google Shape;231;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sz="1400"/>
              <a:t>Nothing is ever completely done. So a lot of aspects have been considered which reflect in the mentioned future scope:This is a small website designed for just one organization.</a:t>
            </a:r>
            <a:endParaRPr sz="1400"/>
          </a:p>
          <a:p>
            <a:pPr indent="-310832" lvl="0" marL="457200" rtl="0" algn="l">
              <a:spcBef>
                <a:spcPts val="1200"/>
              </a:spcBef>
              <a:spcAft>
                <a:spcPts val="0"/>
              </a:spcAft>
              <a:buSzPct val="100000"/>
              <a:buAutoNum type="arabicPeriod"/>
            </a:pPr>
            <a:r>
              <a:rPr lang="en" sz="1400"/>
              <a:t>This website can be expanded to a large scale and various other Art Galleries or Artists sell their products through this portal.</a:t>
            </a:r>
            <a:endParaRPr sz="1400"/>
          </a:p>
          <a:p>
            <a:pPr indent="-310832" lvl="0" marL="457200" rtl="0" algn="l">
              <a:spcBef>
                <a:spcPts val="0"/>
              </a:spcBef>
              <a:spcAft>
                <a:spcPts val="0"/>
              </a:spcAft>
              <a:buSzPct val="100000"/>
              <a:buAutoNum type="arabicPeriod"/>
            </a:pPr>
            <a:r>
              <a:rPr lang="en" sz="1400"/>
              <a:t>The website can be designed in such a way that the paintings in demand can</a:t>
            </a:r>
            <a:endParaRPr sz="1400"/>
          </a:p>
          <a:p>
            <a:pPr indent="0" lvl="0" marL="457200" rtl="0" algn="l">
              <a:spcBef>
                <a:spcPts val="1200"/>
              </a:spcBef>
              <a:spcAft>
                <a:spcPts val="0"/>
              </a:spcAft>
              <a:buNone/>
            </a:pPr>
            <a:r>
              <a:rPr lang="en" sz="1400"/>
              <a:t>be displayed first before the other products.</a:t>
            </a:r>
            <a:endParaRPr sz="1400"/>
          </a:p>
          <a:p>
            <a:pPr indent="-310832" lvl="0" marL="457200" rtl="0" algn="l">
              <a:spcBef>
                <a:spcPts val="1200"/>
              </a:spcBef>
              <a:spcAft>
                <a:spcPts val="0"/>
              </a:spcAft>
              <a:buSzPct val="100000"/>
              <a:buAutoNum type="arabicPeriod"/>
            </a:pPr>
            <a:r>
              <a:rPr lang="en" sz="1400"/>
              <a:t>We can also implement live countdown timer for auction date.</a:t>
            </a:r>
            <a:endParaRPr sz="1400"/>
          </a:p>
          <a:p>
            <a:pPr indent="-310832" lvl="0" marL="457200" rtl="0" algn="l">
              <a:spcBef>
                <a:spcPts val="0"/>
              </a:spcBef>
              <a:spcAft>
                <a:spcPts val="0"/>
              </a:spcAft>
              <a:buSzPct val="100000"/>
              <a:buAutoNum type="arabicPeriod"/>
            </a:pPr>
            <a:r>
              <a:rPr lang="en" sz="1400"/>
              <a:t>We can store the records of painting and using AI can </a:t>
            </a:r>
            <a:r>
              <a:rPr lang="en" sz="1400"/>
              <a:t>recommend</a:t>
            </a:r>
            <a:r>
              <a:rPr lang="en" sz="1400"/>
              <a:t> the paintings.</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16. References( Standard format)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 • [1]https://www.saffronart.com/</a:t>
            </a:r>
            <a:endParaRPr/>
          </a:p>
          <a:p>
            <a:pPr indent="0" lvl="0" marL="0" rtl="0" algn="l">
              <a:spcBef>
                <a:spcPts val="1200"/>
              </a:spcBef>
              <a:spcAft>
                <a:spcPts val="0"/>
              </a:spcAft>
              <a:buNone/>
            </a:pPr>
            <a:r>
              <a:rPr lang="en"/>
              <a:t>• [2] http://history-computer.com/Internet/Internet.html</a:t>
            </a:r>
            <a:endParaRPr/>
          </a:p>
          <a:p>
            <a:pPr indent="0" lvl="0" marL="0" rtl="0" algn="l">
              <a:spcBef>
                <a:spcPts val="1200"/>
              </a:spcBef>
              <a:spcAft>
                <a:spcPts val="0"/>
              </a:spcAft>
              <a:buNone/>
            </a:pPr>
            <a:r>
              <a:rPr lang="en"/>
              <a:t>• [3] </a:t>
            </a:r>
            <a:r>
              <a:rPr lang="en" u="sng">
                <a:solidFill>
                  <a:schemeClr val="hlink"/>
                </a:solidFill>
                <a:hlinkClick r:id="rId3"/>
              </a:rPr>
              <a:t>https://en.wikipedia.org/wiki/Online_art_gallery</a:t>
            </a:r>
            <a:endParaRPr/>
          </a:p>
          <a:p>
            <a:pPr indent="0" lvl="0" marL="0" rtl="0" algn="l">
              <a:spcBef>
                <a:spcPts val="1200"/>
              </a:spcBef>
              <a:spcAft>
                <a:spcPts val="0"/>
              </a:spcAft>
              <a:buNone/>
            </a:pPr>
            <a:r>
              <a:rPr lang="en"/>
              <a:t> • [4] </a:t>
            </a:r>
            <a:r>
              <a:rPr lang="en" u="sng">
                <a:solidFill>
                  <a:schemeClr val="hlink"/>
                </a:solidFill>
                <a:hlinkClick r:id="rId4"/>
              </a:rPr>
              <a:t>https://www.linkedin.com/pulse/online-art-gallery-revealing-featuresadvantages-faim-uddin-</a:t>
            </a:r>
            <a:endParaRPr/>
          </a:p>
          <a:p>
            <a:pPr indent="0" lvl="0" marL="0" rtl="0" algn="l">
              <a:spcBef>
                <a:spcPts val="1200"/>
              </a:spcBef>
              <a:spcAft>
                <a:spcPts val="0"/>
              </a:spcAft>
              <a:buNone/>
            </a:pPr>
            <a:r>
              <a:rPr lang="en"/>
              <a:t> • [5] http://www.huffingtonpost.com/jason-landry/why-galleries-areimporta_b_4074202.html </a:t>
            </a:r>
            <a:endParaRPr/>
          </a:p>
          <a:p>
            <a:pPr indent="0" lvl="0" marL="0" rtl="0" algn="l">
              <a:spcBef>
                <a:spcPts val="1200"/>
              </a:spcBef>
              <a:spcAft>
                <a:spcPts val="0"/>
              </a:spcAft>
              <a:buNone/>
            </a:pPr>
            <a:r>
              <a:rPr lang="en"/>
              <a:t>• [6] http://www.iamwire.com/2015/06/scope-online-art-marketplaceindia/118178 </a:t>
            </a:r>
            <a:endParaRPr/>
          </a:p>
          <a:p>
            <a:pPr indent="0" lvl="0" marL="0" rtl="0" algn="l">
              <a:spcBef>
                <a:spcPts val="1200"/>
              </a:spcBef>
              <a:spcAft>
                <a:spcPts val="0"/>
              </a:spcAft>
              <a:buNone/>
            </a:pPr>
            <a:r>
              <a:rPr lang="en"/>
              <a:t>• [7] </a:t>
            </a:r>
            <a:r>
              <a:rPr lang="en" u="sng">
                <a:solidFill>
                  <a:schemeClr val="hlink"/>
                </a:solidFill>
                <a:hlinkClick r:id="rId5"/>
              </a:rPr>
              <a:t>https://theabundantartist.com/online-art-galleries/</a:t>
            </a:r>
            <a:endParaRPr/>
          </a:p>
          <a:p>
            <a:pPr indent="0" lvl="0" marL="0" rtl="0" algn="l">
              <a:spcBef>
                <a:spcPts val="1200"/>
              </a:spcBef>
              <a:spcAft>
                <a:spcPts val="0"/>
              </a:spcAft>
              <a:buNone/>
            </a:pPr>
            <a:r>
              <a:rPr lang="en"/>
              <a:t> • [8] </a:t>
            </a:r>
            <a:r>
              <a:rPr lang="en" u="sng">
                <a:solidFill>
                  <a:schemeClr val="hlink"/>
                </a:solidFill>
                <a:hlinkClick r:id="rId6"/>
              </a:rPr>
              <a:t>https://www.widewalls.ch/the-rise-of-online-art-market/</a:t>
            </a:r>
            <a:endParaRPr/>
          </a:p>
          <a:p>
            <a:pPr indent="0" lvl="0" marL="0" rtl="0" algn="l">
              <a:spcBef>
                <a:spcPts val="1200"/>
              </a:spcBef>
              <a:spcAft>
                <a:spcPts val="1200"/>
              </a:spcAft>
              <a:buNone/>
            </a:pPr>
            <a:r>
              <a:rPr lang="en"/>
              <a:t> • [9] Read, R., 2017, Hiscox Online Art Trade Report 2017, Hiscox [Sep 12, 2017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nvSpPr>
        <p:spPr>
          <a:xfrm>
            <a:off x="1760150" y="1668850"/>
            <a:ext cx="5044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Lato"/>
                <a:ea typeface="Lato"/>
                <a:cs typeface="Lato"/>
                <a:sym typeface="Lato"/>
              </a:rPr>
              <a:t>Thank You!</a:t>
            </a:r>
            <a:endParaRPr sz="2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696375" y="1351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 Introduction</a:t>
            </a:r>
            <a:endParaRPr>
              <a:latin typeface="Times New Roman"/>
              <a:ea typeface="Times New Roman"/>
              <a:cs typeface="Times New Roman"/>
              <a:sym typeface="Times New Roman"/>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434343"/>
                </a:solidFill>
                <a:latin typeface="Times New Roman"/>
                <a:ea typeface="Times New Roman"/>
                <a:cs typeface="Times New Roman"/>
                <a:sym typeface="Times New Roman"/>
              </a:rPr>
              <a:t>It is a website developed for the artists and the art lovers. It is a place where artists can put their products for sell and customers can visit the website and purchase these beautiful art and craft products  to decorate their houses.</a:t>
            </a:r>
            <a:r>
              <a:rPr lang="en" sz="1800">
                <a:solidFill>
                  <a:srgbClr val="000000"/>
                </a:solidFill>
                <a:latin typeface="Times New Roman"/>
                <a:ea typeface="Times New Roman"/>
                <a:cs typeface="Times New Roman"/>
                <a:sym typeface="Times New Roman"/>
              </a:rPr>
              <a:t>This website is very user friendly and easy to use. Anyone with minimum technical knowledge can handle this website and order the desired paintings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2. Literature Survey</a:t>
            </a:r>
            <a:endParaRPr>
              <a:latin typeface="Times New Roman"/>
              <a:ea typeface="Times New Roman"/>
              <a:cs typeface="Times New Roman"/>
              <a:sym typeface="Times New Roman"/>
            </a:endParaRPr>
          </a:p>
        </p:txBody>
      </p:sp>
      <p:sp>
        <p:nvSpPr>
          <p:cNvPr id="104" name="Google Shape;104;p16"/>
          <p:cNvSpPr txBox="1"/>
          <p:nvPr>
            <p:ph idx="1" type="body"/>
          </p:nvPr>
        </p:nvSpPr>
        <p:spPr>
          <a:xfrm>
            <a:off x="729450" y="2097750"/>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Both online art galleries and online auction platforms have become increasingly popular in recent years.</a:t>
            </a:r>
            <a:endParaRPr/>
          </a:p>
          <a:p>
            <a:pPr indent="0" lvl="0" marL="0" rtl="0" algn="l">
              <a:spcBef>
                <a:spcPts val="1200"/>
              </a:spcBef>
              <a:spcAft>
                <a:spcPts val="0"/>
              </a:spcAft>
              <a:buNone/>
            </a:pPr>
            <a:r>
              <a:rPr lang="en"/>
              <a:t> Variety of paintings are not readily available in the local galleries.</a:t>
            </a:r>
            <a:endParaRPr/>
          </a:p>
          <a:p>
            <a:pPr indent="0" lvl="0" marL="0" rtl="0" algn="l">
              <a:spcBef>
                <a:spcPts val="1200"/>
              </a:spcBef>
              <a:spcAft>
                <a:spcPts val="0"/>
              </a:spcAft>
              <a:buNone/>
            </a:pPr>
            <a:r>
              <a:rPr lang="en"/>
              <a:t>It is difficult to find the paintings we need .</a:t>
            </a:r>
            <a:endParaRPr/>
          </a:p>
          <a:p>
            <a:pPr indent="0" lvl="0" marL="0" rtl="0" algn="l">
              <a:spcBef>
                <a:spcPts val="1200"/>
              </a:spcBef>
              <a:spcAft>
                <a:spcPts val="0"/>
              </a:spcAft>
              <a:buNone/>
            </a:pPr>
            <a:r>
              <a:rPr lang="en"/>
              <a:t> Platforms have increased the accessibility and transparency of the art market, making it easier for both buyers and sellers to participate.</a:t>
            </a:r>
            <a:endParaRPr/>
          </a:p>
          <a:p>
            <a:pPr indent="0" lvl="0" marL="0" rtl="0" algn="l">
              <a:spcBef>
                <a:spcPts val="1200"/>
              </a:spcBef>
              <a:spcAft>
                <a:spcPts val="1200"/>
              </a:spcAft>
              <a:buNone/>
            </a:pPr>
            <a:r>
              <a:rPr lang="en"/>
              <a:t>Overall, the literature on online art galleries and auction platforms suggests that these platforms have had a significant impact on the art market and have enabled a wider range of people to participate in buying and selling 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38900" y="1550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3. Aim of Project</a:t>
            </a:r>
            <a:endParaRPr>
              <a:latin typeface="Times New Roman"/>
              <a:ea typeface="Times New Roman"/>
              <a:cs typeface="Times New Roman"/>
              <a:sym typeface="Times New Roman"/>
            </a:endParaRPr>
          </a:p>
        </p:txBody>
      </p:sp>
      <p:sp>
        <p:nvSpPr>
          <p:cNvPr id="110" name="Google Shape;110;p17"/>
          <p:cNvSpPr txBox="1"/>
          <p:nvPr>
            <p:ph idx="1" type="body"/>
          </p:nvPr>
        </p:nvSpPr>
        <p:spPr>
          <a:xfrm>
            <a:off x="625575" y="2239450"/>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Times New Roman"/>
                <a:ea typeface="Times New Roman"/>
                <a:cs typeface="Times New Roman"/>
                <a:sym typeface="Times New Roman"/>
              </a:rPr>
              <a:t>The Online Art Gallery has been developed to override the problems prevailing in the practicing manual system.</a:t>
            </a:r>
            <a:endParaRPr b="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Users need to go to the nearest market to purchase product. This will take time.Products related to art are difficult to find in the nearest art galleries in the area and it is not certain if the category of that painting is available at the particular gallery. Users also find it difficult to track purchased painting. This portal makes it easy for users to track their paintings. The paintings are available directly on the portal, so the cost of the paintings is relatively lower than in local art galleries.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4. Objectives</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672775" y="182382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228600" lvl="0" marL="685800" rtl="0" algn="just">
              <a:spcBef>
                <a:spcPts val="200"/>
              </a:spcBef>
              <a:spcAft>
                <a:spcPts val="0"/>
              </a:spcAft>
              <a:buNone/>
            </a:pPr>
            <a:r>
              <a:t/>
            </a:r>
            <a:endParaRPr sz="1200">
              <a:solidFill>
                <a:srgbClr val="000000"/>
              </a:solidFill>
              <a:latin typeface="Times New Roman"/>
              <a:ea typeface="Times New Roman"/>
              <a:cs typeface="Times New Roman"/>
              <a:sym typeface="Times New Roman"/>
            </a:endParaRPr>
          </a:p>
          <a:p>
            <a:pPr indent="-228600" lvl="0" marL="685800" rtl="0" algn="just">
              <a:spcBef>
                <a:spcPts val="200"/>
              </a:spcBef>
              <a:spcAft>
                <a:spcPts val="0"/>
              </a:spcAft>
              <a:buNone/>
            </a:pPr>
            <a:r>
              <a:rPr lang="en" sz="1800">
                <a:solidFill>
                  <a:srgbClr val="000000"/>
                </a:solidFill>
                <a:latin typeface="Times New Roman"/>
                <a:ea typeface="Times New Roman"/>
                <a:cs typeface="Times New Roman"/>
                <a:sym typeface="Times New Roman"/>
              </a:rPr>
              <a:t>1. 	Provides user friendly platform.</a:t>
            </a:r>
            <a:endParaRPr sz="1800">
              <a:solidFill>
                <a:srgbClr val="000000"/>
              </a:solidFill>
              <a:latin typeface="Times New Roman"/>
              <a:ea typeface="Times New Roman"/>
              <a:cs typeface="Times New Roman"/>
              <a:sym typeface="Times New Roman"/>
            </a:endParaRPr>
          </a:p>
          <a:p>
            <a:pPr indent="-228600" lvl="0" marL="685800" rtl="0" algn="just">
              <a:spcBef>
                <a:spcPts val="200"/>
              </a:spcBef>
              <a:spcAft>
                <a:spcPts val="0"/>
              </a:spcAft>
              <a:buNone/>
            </a:pPr>
            <a:r>
              <a:rPr lang="en" sz="1800">
                <a:solidFill>
                  <a:srgbClr val="000000"/>
                </a:solidFill>
                <a:latin typeface="Times New Roman"/>
                <a:ea typeface="Times New Roman"/>
                <a:cs typeface="Times New Roman"/>
                <a:sym typeface="Times New Roman"/>
              </a:rPr>
              <a:t>2.  Variety of different paintings </a:t>
            </a:r>
            <a:r>
              <a:rPr lang="en" sz="1800">
                <a:solidFill>
                  <a:srgbClr val="000000"/>
                </a:solidFill>
                <a:latin typeface="Times New Roman"/>
                <a:ea typeface="Times New Roman"/>
                <a:cs typeface="Times New Roman"/>
                <a:sym typeface="Times New Roman"/>
              </a:rPr>
              <a:t>with details .</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228600" lvl="0" marL="685800" rtl="0" algn="just">
              <a:spcBef>
                <a:spcPts val="200"/>
              </a:spcBef>
              <a:spcAft>
                <a:spcPts val="0"/>
              </a:spcAft>
              <a:buNone/>
            </a:pPr>
            <a:r>
              <a:rPr lang="en" sz="1800">
                <a:solidFill>
                  <a:srgbClr val="000000"/>
                </a:solidFill>
                <a:latin typeface="Times New Roman"/>
                <a:ea typeface="Times New Roman"/>
                <a:cs typeface="Times New Roman"/>
                <a:sym typeface="Times New Roman"/>
              </a:rPr>
              <a:t>3. 	Platform can show the latest paintings on the portal and the customers can automatically get to know about various paintings and trends.</a:t>
            </a:r>
            <a:endParaRPr sz="1800">
              <a:solidFill>
                <a:srgbClr val="000000"/>
              </a:solidFill>
              <a:latin typeface="Times New Roman"/>
              <a:ea typeface="Times New Roman"/>
              <a:cs typeface="Times New Roman"/>
              <a:sym typeface="Times New Roman"/>
            </a:endParaRPr>
          </a:p>
          <a:p>
            <a:pPr indent="-228600" lvl="0" marL="685800" rtl="0" algn="just">
              <a:spcBef>
                <a:spcPts val="200"/>
              </a:spcBef>
              <a:spcAft>
                <a:spcPts val="0"/>
              </a:spcAft>
              <a:buNone/>
            </a:pPr>
            <a:r>
              <a:rPr lang="en" sz="1800">
                <a:solidFill>
                  <a:srgbClr val="000000"/>
                </a:solidFill>
                <a:latin typeface="Times New Roman"/>
                <a:ea typeface="Times New Roman"/>
                <a:cs typeface="Times New Roman"/>
                <a:sym typeface="Times New Roman"/>
              </a:rPr>
              <a:t>4.  Online payment methods  .</a:t>
            </a:r>
            <a:endParaRPr sz="1800">
              <a:solidFill>
                <a:srgbClr val="000000"/>
              </a:solidFill>
              <a:latin typeface="Times New Roman"/>
              <a:ea typeface="Times New Roman"/>
              <a:cs typeface="Times New Roman"/>
              <a:sym typeface="Times New Roman"/>
            </a:endParaRPr>
          </a:p>
          <a:p>
            <a:pPr indent="-228600" lvl="0" marL="685800" rtl="0" algn="just">
              <a:spcBef>
                <a:spcPts val="200"/>
              </a:spcBef>
              <a:spcAft>
                <a:spcPts val="0"/>
              </a:spcAft>
              <a:buNone/>
            </a:pPr>
            <a:r>
              <a:rPr lang="en" sz="1800">
                <a:solidFill>
                  <a:srgbClr val="000000"/>
                </a:solidFill>
                <a:latin typeface="Times New Roman"/>
                <a:ea typeface="Times New Roman"/>
                <a:cs typeface="Times New Roman"/>
                <a:sym typeface="Times New Roman"/>
              </a:rPr>
              <a:t>5.Contact methode for  any inquiry.</a:t>
            </a:r>
            <a:endParaRPr sz="1800">
              <a:solidFill>
                <a:srgbClr val="000000"/>
              </a:solidFill>
              <a:latin typeface="Times New Roman"/>
              <a:ea typeface="Times New Roman"/>
              <a:cs typeface="Times New Roman"/>
              <a:sym typeface="Times New Roman"/>
            </a:endParaRPr>
          </a:p>
          <a:p>
            <a:pPr indent="-228600" lvl="0" marL="685800" rtl="0" algn="just">
              <a:spcBef>
                <a:spcPts val="200"/>
              </a:spcBef>
              <a:spcAft>
                <a:spcPts val="0"/>
              </a:spcAft>
              <a:buNone/>
            </a:pPr>
            <a:r>
              <a:rPr lang="en" sz="1800">
                <a:solidFill>
                  <a:srgbClr val="000000"/>
                </a:solidFill>
                <a:latin typeface="Times New Roman"/>
                <a:ea typeface="Times New Roman"/>
                <a:cs typeface="Times New Roman"/>
                <a:sym typeface="Times New Roman"/>
              </a:rPr>
              <a:t>6.Platform can support different devices.</a:t>
            </a:r>
            <a:endParaRPr sz="1800">
              <a:solidFill>
                <a:srgbClr val="000000"/>
              </a:solidFill>
              <a:latin typeface="Times New Roman"/>
              <a:ea typeface="Times New Roman"/>
              <a:cs typeface="Times New Roman"/>
              <a:sym typeface="Times New Roman"/>
            </a:endParaRPr>
          </a:p>
          <a:p>
            <a:pPr indent="0" lvl="0" marL="0" rtl="0" algn="l">
              <a:spcBef>
                <a:spcPts val="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a:t>
            </a:r>
            <a:r>
              <a:rPr lang="en" sz="2538"/>
              <a:t>.</a:t>
            </a:r>
            <a:r>
              <a:rPr lang="en" sz="2538">
                <a:solidFill>
                  <a:srgbClr val="020307"/>
                </a:solidFill>
                <a:latin typeface="Roboto"/>
                <a:ea typeface="Roboto"/>
                <a:cs typeface="Roboto"/>
                <a:sym typeface="Roboto"/>
              </a:rPr>
              <a:t>Software specifications</a:t>
            </a:r>
            <a:r>
              <a:rPr b="0" lang="en" sz="2538">
                <a:solidFill>
                  <a:srgbClr val="020307"/>
                </a:solidFill>
                <a:latin typeface="Roboto"/>
                <a:ea typeface="Roboto"/>
                <a:cs typeface="Roboto"/>
                <a:sym typeface="Roboto"/>
              </a:rPr>
              <a:t>:</a:t>
            </a:r>
            <a:endParaRPr sz="2538">
              <a:solidFill>
                <a:srgbClr val="020307"/>
              </a:solidFill>
            </a:endParaRPr>
          </a:p>
        </p:txBody>
      </p:sp>
      <p:sp>
        <p:nvSpPr>
          <p:cNvPr id="122" name="Google Shape;122;p19"/>
          <p:cNvSpPr txBox="1"/>
          <p:nvPr>
            <p:ph idx="1" type="body"/>
          </p:nvPr>
        </p:nvSpPr>
        <p:spPr>
          <a:xfrm>
            <a:off x="729450" y="1853850"/>
            <a:ext cx="76887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434343"/>
                </a:solidFill>
                <a:latin typeface="Times New Roman"/>
                <a:ea typeface="Times New Roman"/>
                <a:cs typeface="Times New Roman"/>
                <a:sym typeface="Times New Roman"/>
              </a:rPr>
              <a:t>Tool Used:</a:t>
            </a:r>
            <a:endParaRPr sz="1800">
              <a:solidFill>
                <a:srgbClr val="434343"/>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729450" y="2233750"/>
            <a:ext cx="971600" cy="971600"/>
          </a:xfrm>
          <a:prstGeom prst="rect">
            <a:avLst/>
          </a:prstGeom>
          <a:noFill/>
          <a:ln>
            <a:noFill/>
          </a:ln>
        </p:spPr>
      </p:pic>
      <p:sp>
        <p:nvSpPr>
          <p:cNvPr id="124" name="Google Shape;124;p19"/>
          <p:cNvSpPr txBox="1"/>
          <p:nvPr/>
        </p:nvSpPr>
        <p:spPr>
          <a:xfrm>
            <a:off x="798125" y="3215000"/>
            <a:ext cx="10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Vs code</a:t>
            </a:r>
            <a:endParaRPr>
              <a:latin typeface="Lato"/>
              <a:ea typeface="Lato"/>
              <a:cs typeface="Lato"/>
              <a:sym typeface="Lato"/>
            </a:endParaRPr>
          </a:p>
        </p:txBody>
      </p:sp>
      <p:pic>
        <p:nvPicPr>
          <p:cNvPr id="125" name="Google Shape;125;p19"/>
          <p:cNvPicPr preferRelativeResize="0"/>
          <p:nvPr/>
        </p:nvPicPr>
        <p:blipFill>
          <a:blip r:embed="rId4">
            <a:alphaModFix/>
          </a:blip>
          <a:stretch>
            <a:fillRect/>
          </a:stretch>
        </p:blipFill>
        <p:spPr>
          <a:xfrm>
            <a:off x="2192788" y="2343013"/>
            <a:ext cx="888425" cy="770475"/>
          </a:xfrm>
          <a:prstGeom prst="rect">
            <a:avLst/>
          </a:prstGeom>
          <a:noFill/>
          <a:ln>
            <a:noFill/>
          </a:ln>
        </p:spPr>
      </p:pic>
      <p:sp>
        <p:nvSpPr>
          <p:cNvPr id="126" name="Google Shape;126;p19"/>
          <p:cNvSpPr txBox="1"/>
          <p:nvPr/>
        </p:nvSpPr>
        <p:spPr>
          <a:xfrm>
            <a:off x="2212850" y="3205350"/>
            <a:ext cx="9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React JS</a:t>
            </a:r>
            <a:endParaRPr>
              <a:latin typeface="Lato"/>
              <a:ea typeface="Lato"/>
              <a:cs typeface="Lato"/>
              <a:sym typeface="Lato"/>
            </a:endParaRPr>
          </a:p>
        </p:txBody>
      </p:sp>
      <p:pic>
        <p:nvPicPr>
          <p:cNvPr id="127" name="Google Shape;127;p19"/>
          <p:cNvPicPr preferRelativeResize="0"/>
          <p:nvPr/>
        </p:nvPicPr>
        <p:blipFill rotWithShape="1">
          <a:blip r:embed="rId5">
            <a:alphaModFix/>
          </a:blip>
          <a:srcRect b="13740" l="0" r="0" t="-13740"/>
          <a:stretch/>
        </p:blipFill>
        <p:spPr>
          <a:xfrm>
            <a:off x="3184550" y="2099625"/>
            <a:ext cx="3734781" cy="1013850"/>
          </a:xfrm>
          <a:prstGeom prst="rect">
            <a:avLst/>
          </a:prstGeom>
          <a:noFill/>
          <a:ln>
            <a:noFill/>
          </a:ln>
        </p:spPr>
      </p:pic>
      <p:pic>
        <p:nvPicPr>
          <p:cNvPr id="128" name="Google Shape;128;p19"/>
          <p:cNvPicPr preferRelativeResize="0"/>
          <p:nvPr/>
        </p:nvPicPr>
        <p:blipFill>
          <a:blip r:embed="rId6">
            <a:alphaModFix/>
          </a:blip>
          <a:stretch>
            <a:fillRect/>
          </a:stretch>
        </p:blipFill>
        <p:spPr>
          <a:xfrm>
            <a:off x="6727075" y="2434900"/>
            <a:ext cx="2020051" cy="770450"/>
          </a:xfrm>
          <a:prstGeom prst="rect">
            <a:avLst/>
          </a:prstGeom>
          <a:noFill/>
          <a:ln>
            <a:noFill/>
          </a:ln>
        </p:spPr>
      </p:pic>
      <p:pic>
        <p:nvPicPr>
          <p:cNvPr id="129" name="Google Shape;129;p19"/>
          <p:cNvPicPr preferRelativeResize="0"/>
          <p:nvPr/>
        </p:nvPicPr>
        <p:blipFill>
          <a:blip r:embed="rId7">
            <a:alphaModFix/>
          </a:blip>
          <a:stretch>
            <a:fillRect/>
          </a:stretch>
        </p:blipFill>
        <p:spPr>
          <a:xfrm>
            <a:off x="830023" y="3913198"/>
            <a:ext cx="770450" cy="770450"/>
          </a:xfrm>
          <a:prstGeom prst="rect">
            <a:avLst/>
          </a:prstGeom>
          <a:noFill/>
          <a:ln>
            <a:noFill/>
          </a:ln>
        </p:spPr>
      </p:pic>
      <p:pic>
        <p:nvPicPr>
          <p:cNvPr id="130" name="Google Shape;130;p19"/>
          <p:cNvPicPr preferRelativeResize="0"/>
          <p:nvPr/>
        </p:nvPicPr>
        <p:blipFill>
          <a:blip r:embed="rId8">
            <a:alphaModFix/>
          </a:blip>
          <a:stretch>
            <a:fillRect/>
          </a:stretch>
        </p:blipFill>
        <p:spPr>
          <a:xfrm>
            <a:off x="2298798" y="3913198"/>
            <a:ext cx="770450" cy="770450"/>
          </a:xfrm>
          <a:prstGeom prst="rect">
            <a:avLst/>
          </a:prstGeom>
          <a:noFill/>
          <a:ln>
            <a:noFill/>
          </a:ln>
        </p:spPr>
      </p:pic>
      <p:sp>
        <p:nvSpPr>
          <p:cNvPr id="131" name="Google Shape;131;p19"/>
          <p:cNvSpPr txBox="1"/>
          <p:nvPr/>
        </p:nvSpPr>
        <p:spPr>
          <a:xfrm>
            <a:off x="702100" y="4683650"/>
            <a:ext cx="10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redux</a:t>
            </a:r>
            <a:endParaRPr>
              <a:latin typeface="Lato"/>
              <a:ea typeface="Lato"/>
              <a:cs typeface="Lato"/>
              <a:sym typeface="Lato"/>
            </a:endParaRPr>
          </a:p>
        </p:txBody>
      </p:sp>
      <p:sp>
        <p:nvSpPr>
          <p:cNvPr id="132" name="Google Shape;132;p19"/>
          <p:cNvSpPr txBox="1"/>
          <p:nvPr/>
        </p:nvSpPr>
        <p:spPr>
          <a:xfrm>
            <a:off x="2052325" y="4666450"/>
            <a:ext cx="15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react-bootstrap</a:t>
            </a:r>
            <a:endParaRPr>
              <a:latin typeface="Lato"/>
              <a:ea typeface="Lato"/>
              <a:cs typeface="Lato"/>
              <a:sym typeface="Lato"/>
            </a:endParaRPr>
          </a:p>
        </p:txBody>
      </p:sp>
      <p:pic>
        <p:nvPicPr>
          <p:cNvPr id="133" name="Google Shape;133;p19"/>
          <p:cNvPicPr preferRelativeResize="0"/>
          <p:nvPr/>
        </p:nvPicPr>
        <p:blipFill>
          <a:blip r:embed="rId9">
            <a:alphaModFix/>
          </a:blip>
          <a:stretch>
            <a:fillRect/>
          </a:stretch>
        </p:blipFill>
        <p:spPr>
          <a:xfrm>
            <a:off x="3921500" y="3913200"/>
            <a:ext cx="770450" cy="770450"/>
          </a:xfrm>
          <a:prstGeom prst="rect">
            <a:avLst/>
          </a:prstGeom>
          <a:noFill/>
          <a:ln>
            <a:noFill/>
          </a:ln>
        </p:spPr>
      </p:pic>
      <p:sp>
        <p:nvSpPr>
          <p:cNvPr id="134" name="Google Shape;134;p19"/>
          <p:cNvSpPr txBox="1"/>
          <p:nvPr/>
        </p:nvSpPr>
        <p:spPr>
          <a:xfrm>
            <a:off x="3665725" y="4738100"/>
            <a:ext cx="152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Postman</a:t>
            </a:r>
            <a:endParaRPr>
              <a:latin typeface="Lato"/>
              <a:ea typeface="Lato"/>
              <a:cs typeface="Lato"/>
              <a:sym typeface="Lato"/>
            </a:endParaRPr>
          </a:p>
        </p:txBody>
      </p:sp>
      <p:pic>
        <p:nvPicPr>
          <p:cNvPr id="135" name="Google Shape;135;p19"/>
          <p:cNvPicPr preferRelativeResize="0"/>
          <p:nvPr/>
        </p:nvPicPr>
        <p:blipFill>
          <a:blip r:embed="rId10">
            <a:alphaModFix/>
          </a:blip>
          <a:stretch>
            <a:fillRect/>
          </a:stretch>
        </p:blipFill>
        <p:spPr>
          <a:xfrm>
            <a:off x="4968750" y="3857275"/>
            <a:ext cx="4014068" cy="88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a:t>
            </a:r>
            <a:r>
              <a:rPr lang="en" sz="2377"/>
              <a:t>.</a:t>
            </a:r>
            <a:r>
              <a:rPr lang="en" sz="1822"/>
              <a:t>advantages of new system over existing system</a:t>
            </a:r>
            <a:endParaRPr sz="1822"/>
          </a:p>
        </p:txBody>
      </p:sp>
      <p:sp>
        <p:nvSpPr>
          <p:cNvPr id="141" name="Google Shape;141;p20"/>
          <p:cNvSpPr txBox="1"/>
          <p:nvPr>
            <p:ph idx="1" type="body"/>
          </p:nvPr>
        </p:nvSpPr>
        <p:spPr>
          <a:xfrm>
            <a:off x="729450" y="1773625"/>
            <a:ext cx="8569500" cy="3369900"/>
          </a:xfrm>
          <a:prstGeom prst="rect">
            <a:avLst/>
          </a:prstGeom>
        </p:spPr>
        <p:txBody>
          <a:bodyPr anchorCtr="0" anchor="t" bIns="91425" lIns="91425" spcFirstLastPara="1" rIns="91425" wrap="square" tIns="91425">
            <a:normAutofit fontScale="62500" lnSpcReduction="10000"/>
          </a:bodyPr>
          <a:lstStyle/>
          <a:p>
            <a:pPr indent="0" lvl="0" marL="0" rtl="0" algn="l">
              <a:lnSpc>
                <a:spcPct val="140000"/>
              </a:lnSpc>
              <a:spcBef>
                <a:spcPts val="1100"/>
              </a:spcBef>
              <a:spcAft>
                <a:spcPts val="0"/>
              </a:spcAft>
              <a:buNone/>
            </a:pPr>
            <a:r>
              <a:rPr lang="en" sz="1200">
                <a:solidFill>
                  <a:srgbClr val="000000"/>
                </a:solidFill>
                <a:highlight>
                  <a:srgbClr val="FFFFFF"/>
                </a:highlight>
                <a:latin typeface="Arial"/>
                <a:ea typeface="Arial"/>
                <a:cs typeface="Arial"/>
                <a:sym typeface="Arial"/>
              </a:rPr>
              <a:t>1.  </a:t>
            </a:r>
            <a:r>
              <a:rPr lang="en" sz="1200">
                <a:solidFill>
                  <a:srgbClr val="000000"/>
                </a:solidFill>
                <a:highlight>
                  <a:srgbClr val="FFFFFF"/>
                </a:highlight>
                <a:latin typeface="Arial"/>
                <a:ea typeface="Arial"/>
                <a:cs typeface="Arial"/>
                <a:sym typeface="Arial"/>
              </a:rPr>
              <a:t> Time saver</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lang="en" sz="1200">
                <a:solidFill>
                  <a:srgbClr val="000000"/>
                </a:solidFill>
                <a:highlight>
                  <a:srgbClr val="FFFFFF"/>
                </a:highlight>
                <a:latin typeface="Arial"/>
                <a:ea typeface="Arial"/>
                <a:cs typeface="Arial"/>
                <a:sym typeface="Arial"/>
              </a:rPr>
              <a:t>2.  Make comfortable</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lang="en" sz="1200">
                <a:solidFill>
                  <a:srgbClr val="000000"/>
                </a:solidFill>
                <a:highlight>
                  <a:srgbClr val="FFFFFF"/>
                </a:highlight>
                <a:latin typeface="Arial"/>
                <a:ea typeface="Arial"/>
                <a:cs typeface="Arial"/>
                <a:sym typeface="Arial"/>
              </a:rPr>
              <a:t>3.  Shipping and delivery</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lang="en" sz="1200">
                <a:solidFill>
                  <a:srgbClr val="000000"/>
                </a:solidFill>
                <a:highlight>
                  <a:srgbClr val="FFFFFF"/>
                </a:highlight>
                <a:latin typeface="Arial"/>
                <a:ea typeface="Arial"/>
                <a:cs typeface="Arial"/>
                <a:sym typeface="Arial"/>
              </a:rPr>
              <a:t>4.  Discounts and offer</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lang="en" sz="1200">
                <a:solidFill>
                  <a:srgbClr val="000000"/>
                </a:solidFill>
                <a:highlight>
                  <a:srgbClr val="FFFFFF"/>
                </a:highlight>
                <a:latin typeface="Arial"/>
                <a:ea typeface="Arial"/>
                <a:cs typeface="Arial"/>
                <a:sym typeface="Arial"/>
              </a:rPr>
              <a:t>5.  Payment options</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lang="en" sz="1200">
                <a:solidFill>
                  <a:srgbClr val="000000"/>
                </a:solidFill>
                <a:highlight>
                  <a:srgbClr val="FFFFFF"/>
                </a:highlight>
                <a:latin typeface="Arial"/>
                <a:ea typeface="Arial"/>
                <a:cs typeface="Arial"/>
                <a:sym typeface="Arial"/>
              </a:rPr>
              <a:t>6.  Sales</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lang="en" sz="1200">
                <a:solidFill>
                  <a:srgbClr val="000000"/>
                </a:solidFill>
                <a:highlight>
                  <a:srgbClr val="FFFFFF"/>
                </a:highlight>
                <a:latin typeface="Arial"/>
                <a:ea typeface="Arial"/>
                <a:cs typeface="Arial"/>
                <a:sym typeface="Arial"/>
              </a:rPr>
              <a:t>7.  Distance</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lang="en" sz="1200">
                <a:solidFill>
                  <a:srgbClr val="000000"/>
                </a:solidFill>
                <a:highlight>
                  <a:srgbClr val="FFFFFF"/>
                </a:highlight>
                <a:latin typeface="Arial"/>
                <a:ea typeface="Arial"/>
                <a:cs typeface="Arial"/>
                <a:sym typeface="Arial"/>
              </a:rPr>
              <a:t>8. Good value for quality work</a:t>
            </a:r>
            <a:endParaRPr sz="1200">
              <a:solidFill>
                <a:srgbClr val="000000"/>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24050" y="1368225"/>
            <a:ext cx="4692900" cy="174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7.Architecture Diagram/Block Diagram</a:t>
            </a:r>
            <a:endParaRPr/>
          </a:p>
          <a:p>
            <a:pPr indent="0" lvl="0" marL="0" rtl="0" algn="l">
              <a:spcBef>
                <a:spcPts val="0"/>
              </a:spcBef>
              <a:spcAft>
                <a:spcPts val="0"/>
              </a:spcAft>
              <a:buNone/>
            </a:pPr>
            <a:r>
              <a:rPr lang="en"/>
              <a:t>of your system</a:t>
            </a:r>
            <a:endParaRPr/>
          </a:p>
          <a:p>
            <a:pPr indent="0" lvl="0" marL="0" rtl="0" algn="l">
              <a:spcBef>
                <a:spcPts val="0"/>
              </a:spcBef>
              <a:spcAft>
                <a:spcPts val="0"/>
              </a:spcAft>
              <a:buNone/>
            </a:pPr>
            <a:r>
              <a:t/>
            </a:r>
            <a:endParaRPr/>
          </a:p>
        </p:txBody>
      </p:sp>
      <p:pic>
        <p:nvPicPr>
          <p:cNvPr id="147" name="Google Shape;147;p21"/>
          <p:cNvPicPr preferRelativeResize="0"/>
          <p:nvPr/>
        </p:nvPicPr>
        <p:blipFill>
          <a:blip r:embed="rId3">
            <a:alphaModFix/>
          </a:blip>
          <a:stretch>
            <a:fillRect/>
          </a:stretch>
        </p:blipFill>
        <p:spPr>
          <a:xfrm>
            <a:off x="4877450" y="752550"/>
            <a:ext cx="4320049" cy="4390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