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B0F45-37D2-4A8F-9520-662D0FFD35E7}" type="datetimeFigureOut">
              <a:rPr lang="zh-CN" altLang="en-US" smtClean="0"/>
              <a:pPr/>
              <a:t>2014/9/25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DEE3-7941-4BA9-BA5C-B58FB9C57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1 - </a:t>
            </a:r>
            <a:fld id="{8EC9F08C-000D-4004-8D5A-339C332BA6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4000" y="6223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CC3300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1 - </a:t>
            </a:r>
            <a:fld id="{8EC9F08C-000D-4004-8D5A-339C332BA66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588" y="1284288"/>
            <a:ext cx="86836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l"/>
        <a:defRPr sz="2800" b="1">
          <a:solidFill>
            <a:schemeClr val="bg1"/>
          </a:solidFill>
          <a:latin typeface="+mn-lt"/>
          <a:ea typeface="+mn-ea"/>
          <a:cs typeface="+mn-cs"/>
        </a:defRPr>
      </a:lvl1pPr>
      <a:lvl2pPr marL="568325" indent="-1698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w"/>
        <a:defRPr sz="2000" b="1">
          <a:solidFill>
            <a:srgbClr val="0066FF"/>
          </a:solidFill>
          <a:latin typeface="+mn-lt"/>
        </a:defRPr>
      </a:lvl2pPr>
      <a:lvl3pPr marL="854075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 i="1">
          <a:solidFill>
            <a:schemeClr val="bg2"/>
          </a:solidFill>
          <a:latin typeface="+mn-lt"/>
        </a:defRPr>
      </a:lvl3pPr>
      <a:lvl4pPr marL="1200150" indent="-1698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;"/>
        <a:defRPr sz="1600" b="1">
          <a:solidFill>
            <a:schemeClr val="bg2"/>
          </a:solidFill>
          <a:latin typeface="+mn-lt"/>
        </a:defRPr>
      </a:lvl4pPr>
      <a:lvl5pPr marL="1435100" indent="-1206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2"/>
          </a:solidFill>
          <a:latin typeface="+mn-lt"/>
        </a:defRPr>
      </a:lvl5pPr>
      <a:lvl6pPr marL="1892300" indent="-12065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2"/>
          </a:solidFill>
          <a:latin typeface="+mn-lt"/>
        </a:defRPr>
      </a:lvl6pPr>
      <a:lvl7pPr marL="2349500" indent="-12065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2"/>
          </a:solidFill>
          <a:latin typeface="+mn-lt"/>
        </a:defRPr>
      </a:lvl7pPr>
      <a:lvl8pPr marL="2806700" indent="-12065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2"/>
          </a:solidFill>
          <a:latin typeface="+mn-lt"/>
        </a:defRPr>
      </a:lvl8pPr>
      <a:lvl9pPr marL="3263900" indent="-12065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eclipse-ide-cc-developers/jun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第一步：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3688" y="1916832"/>
            <a:ext cx="6400800" cy="1752600"/>
          </a:xfrm>
        </p:spPr>
        <p:txBody>
          <a:bodyPr/>
          <a:lstStyle/>
          <a:p>
            <a:pPr algn="l"/>
            <a:r>
              <a:rPr lang="zh-CN" altLang="zh-CN" dirty="0" smtClean="0">
                <a:solidFill>
                  <a:schemeClr val="bg2"/>
                </a:solidFill>
              </a:rPr>
              <a:t>略，网上很多相关教程，大家应该都已经装好了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1 - </a:t>
            </a:r>
            <a:fld id="{8EC9F08C-000D-4004-8D5A-339C332BA6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6064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第二步：</a:t>
            </a:r>
            <a:r>
              <a:rPr lang="zh-CN" altLang="zh-CN" dirty="0" smtClean="0"/>
              <a:t>下载</a:t>
            </a:r>
            <a:r>
              <a:rPr lang="en-US" altLang="zh-CN" dirty="0" smtClean="0"/>
              <a:t>Eclipse IDE for C/C++ Developers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696" y="2204864"/>
            <a:ext cx="6984776" cy="3456384"/>
          </a:xfrm>
        </p:spPr>
        <p:txBody>
          <a:bodyPr/>
          <a:lstStyle/>
          <a:p>
            <a:pPr algn="l"/>
            <a:r>
              <a:rPr lang="en-US" altLang="zh-CN" u="sng" dirty="0" smtClean="0">
                <a:hlinkClick r:id="rId2"/>
              </a:rPr>
              <a:t>http://www.eclipse.org/downloads/packages/eclipse-ide-cc-developers/junor</a:t>
            </a:r>
            <a:r>
              <a:rPr lang="en-US" altLang="zh-CN" dirty="0" smtClean="0"/>
              <a:t> 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/>
            <a:r>
              <a:rPr lang="zh-CN" altLang="zh-CN" dirty="0" smtClean="0">
                <a:solidFill>
                  <a:schemeClr val="bg2"/>
                </a:solidFill>
              </a:rPr>
              <a:t>自带</a:t>
            </a:r>
            <a:r>
              <a:rPr lang="en-US" altLang="zh-CN" dirty="0" smtClean="0">
                <a:solidFill>
                  <a:schemeClr val="bg2"/>
                </a:solidFill>
              </a:rPr>
              <a:t>CDT</a:t>
            </a:r>
            <a:r>
              <a:rPr lang="zh-CN" altLang="zh-CN" dirty="0" smtClean="0">
                <a:solidFill>
                  <a:schemeClr val="bg2"/>
                </a:solidFill>
              </a:rPr>
              <a:t>插件，打开</a:t>
            </a:r>
            <a:r>
              <a:rPr lang="en-US" altLang="zh-CN" dirty="0" smtClean="0">
                <a:solidFill>
                  <a:schemeClr val="bg2"/>
                </a:solidFill>
              </a:rPr>
              <a:t>eclipse</a:t>
            </a:r>
            <a:r>
              <a:rPr lang="zh-CN" altLang="zh-CN" dirty="0" smtClean="0">
                <a:solidFill>
                  <a:schemeClr val="bg2"/>
                </a:solidFill>
              </a:rPr>
              <a:t>的</a:t>
            </a:r>
            <a:r>
              <a:rPr lang="en-US" altLang="zh-CN" dirty="0" smtClean="0">
                <a:solidFill>
                  <a:schemeClr val="bg2"/>
                </a:solidFill>
              </a:rPr>
              <a:t>help-About Eclipse</a:t>
            </a:r>
            <a:r>
              <a:rPr lang="zh-CN" altLang="zh-CN" dirty="0" smtClean="0">
                <a:solidFill>
                  <a:schemeClr val="bg2"/>
                </a:solidFill>
              </a:rPr>
              <a:t>可以看到，所以不用自己安装</a:t>
            </a:r>
            <a:r>
              <a:rPr lang="en-US" altLang="zh-CN" dirty="0" smtClean="0">
                <a:solidFill>
                  <a:schemeClr val="bg2"/>
                </a:solidFill>
              </a:rPr>
              <a:t>CDT</a:t>
            </a:r>
            <a:r>
              <a:rPr lang="zh-CN" altLang="zh-CN" dirty="0" smtClean="0">
                <a:solidFill>
                  <a:schemeClr val="bg2"/>
                </a:solidFill>
              </a:rPr>
              <a:t>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1 - </a:t>
            </a:r>
            <a:fld id="{8EC9F08C-000D-4004-8D5A-339C332BA6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6064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CDT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696" y="2204864"/>
            <a:ext cx="6984776" cy="3456384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CDT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英文全称是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C/C++ Developer Tools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CDT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是为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平台提供集成开发环境的一个项目。</a:t>
            </a:r>
            <a:endParaRPr lang="en-US" altLang="zh-CN" b="0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altLang="zh-CN" b="0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Eclipse+CDT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就可以用于开发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了。</a:t>
            </a:r>
            <a:endParaRPr lang="en-US" altLang="zh-CN" b="0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algn="l">
              <a:buFont typeface="Wingdings" pitchFamily="2" charset="2"/>
              <a:buChar char="Ø"/>
            </a:pP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CDT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也是个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IDE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b="0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algn="l">
              <a:buFont typeface="Wingdings" pitchFamily="2" charset="2"/>
              <a:buChar char="Ø"/>
            </a:pP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定义了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IDE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的共性部分，而类似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CDT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这样的则定义了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IDE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的个性部分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1 - </a:t>
            </a:r>
            <a:fld id="{8EC9F08C-000D-4004-8D5A-339C332BA6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6064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第三步：安装</a:t>
            </a:r>
            <a:r>
              <a:rPr lang="en-US" altLang="zh-CN" dirty="0" err="1" smtClean="0"/>
              <a:t>MinGW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696" y="2204864"/>
            <a:ext cx="6984776" cy="3456384"/>
          </a:xfrm>
        </p:spPr>
        <p:txBody>
          <a:bodyPr/>
          <a:lstStyle/>
          <a:p>
            <a:pPr algn="l"/>
            <a:r>
              <a:rPr lang="en-US" altLang="zh-CN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MinGW</a:t>
            </a:r>
            <a:r>
              <a:rPr lang="zh-CN" altLang="en-US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algn="l">
              <a:buFont typeface="Wingdings" pitchFamily="2" charset="2"/>
              <a:buChar char="Ø"/>
            </a:pP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Minimalist GNU for Windows</a:t>
            </a:r>
          </a:p>
          <a:p>
            <a:pPr algn="l">
              <a:buFont typeface="Wingdings" pitchFamily="2" charset="2"/>
              <a:buChar char="Ø"/>
            </a:pP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Windows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上使用</a:t>
            </a:r>
            <a:r>
              <a:rPr lang="en-US" altLang="zh-CN" b="0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gcc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编译器，我们需要获取一些第三方的工具。</a:t>
            </a:r>
            <a:r>
              <a:rPr lang="en-US" altLang="zh-CN" b="0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MinGW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是一个基于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GNU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规范的可以在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Windows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上编译的第三方工具</a:t>
            </a:r>
            <a:endParaRPr lang="en-US" altLang="zh-CN" b="0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b="0" dirty="0" smtClean="0">
                <a:solidFill>
                  <a:schemeClr val="bg2"/>
                </a:solidFill>
              </a:rPr>
              <a:t>安装步骤参见</a:t>
            </a:r>
            <a:r>
              <a:rPr lang="en-US" altLang="zh-CN" b="0" dirty="0" err="1" smtClean="0">
                <a:solidFill>
                  <a:schemeClr val="bg2"/>
                </a:solidFill>
              </a:rPr>
              <a:t>eclipse+gcc.docx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1 - </a:t>
            </a:r>
            <a:fld id="{8EC9F08C-000D-4004-8D5A-339C332BA6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921345"/>
          </a:xfrm>
        </p:spPr>
        <p:txBody>
          <a:bodyPr/>
          <a:lstStyle/>
          <a:p>
            <a:r>
              <a:rPr lang="zh-CN" altLang="en-US" dirty="0" smtClean="0"/>
              <a:t>第三步：安装</a:t>
            </a:r>
            <a:r>
              <a:rPr lang="en-US" altLang="zh-CN" dirty="0" err="1" smtClean="0"/>
              <a:t>MinGW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696" y="764704"/>
            <a:ext cx="7308304" cy="580526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endParaRPr lang="en-US" altLang="zh-CN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环境变量的配置，后三个变量是要</a:t>
            </a:r>
            <a:r>
              <a:rPr lang="en-US" altLang="zh-CN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zh-CN" altLang="en-US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的：</a:t>
            </a:r>
            <a:endParaRPr lang="en-US" altLang="zh-CN" b="0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b="0" dirty="0" smtClean="0">
                <a:solidFill>
                  <a:schemeClr val="bg2"/>
                </a:solidFill>
              </a:rPr>
              <a:t>Path: </a:t>
            </a:r>
            <a:r>
              <a:rPr lang="en-US" altLang="zh-CN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C:\MinGW\bin</a:t>
            </a:r>
          </a:p>
          <a:p>
            <a:pPr algn="l"/>
            <a:r>
              <a:rPr lang="en-US" altLang="zh-CN" b="0" dirty="0" smtClean="0">
                <a:solidFill>
                  <a:schemeClr val="bg2"/>
                </a:solidFill>
              </a:rPr>
              <a:t>LIBRARY_PATH </a:t>
            </a:r>
            <a:r>
              <a:rPr lang="zh-CN" altLang="zh-CN" b="0" dirty="0" smtClean="0">
                <a:solidFill>
                  <a:schemeClr val="bg2"/>
                </a:solidFill>
              </a:rPr>
              <a:t>：</a:t>
            </a:r>
            <a:r>
              <a:rPr lang="en-US" altLang="zh-CN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C:\MinGW\lib </a:t>
            </a:r>
            <a:r>
              <a:rPr lang="en-US" altLang="zh-CN" b="0" dirty="0" smtClean="0">
                <a:solidFill>
                  <a:schemeClr val="bg2"/>
                </a:solidFill>
              </a:rPr>
              <a:t>C_INCLUDE_PATH </a:t>
            </a:r>
            <a:r>
              <a:rPr lang="zh-CN" altLang="zh-CN" b="0" dirty="0" smtClean="0">
                <a:solidFill>
                  <a:schemeClr val="bg2"/>
                </a:solidFill>
              </a:rPr>
              <a:t>：</a:t>
            </a:r>
            <a:r>
              <a:rPr lang="en-US" altLang="zh-CN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C:\MinGW\include</a:t>
            </a:r>
          </a:p>
          <a:p>
            <a:pPr algn="l"/>
            <a:r>
              <a:rPr lang="en-US" altLang="zh-CN" b="0" dirty="0" smtClean="0">
                <a:solidFill>
                  <a:schemeClr val="bg2"/>
                </a:solidFill>
              </a:rPr>
              <a:t>CPLUS_INCLUDE_PATH</a:t>
            </a:r>
            <a:r>
              <a:rPr lang="zh-CN" altLang="zh-CN" b="0" dirty="0" smtClean="0">
                <a:solidFill>
                  <a:schemeClr val="bg2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C:\MinGW\lib\gcc\mingw32\4.8.1\include\c++\mingw32;C:\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MinGW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\lib\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gcc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\mingw32\4.8.1\include\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c++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\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backward;C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:\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MinGW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\lib\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gcc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\mingw32\4.8.1\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include;C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:\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MinGW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\lib\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gcc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\mingw32\4.8.1\include-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fixed;C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:\</a:t>
            </a:r>
            <a:r>
              <a:rPr lang="en-US" altLang="zh-CN" sz="2000" b="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MinGW</a:t>
            </a:r>
            <a:r>
              <a:rPr lang="en-US" altLang="zh-CN" sz="2000" b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\mingw32\include;</a:t>
            </a:r>
            <a:endParaRPr lang="en-US" altLang="zh-CN" b="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b="0" dirty="0" smtClean="0">
                <a:solidFill>
                  <a:schemeClr val="bg2"/>
                </a:solidFill>
              </a:rPr>
              <a:t>配置时应按照</a:t>
            </a:r>
            <a:r>
              <a:rPr lang="en-US" altLang="zh-CN" b="0" dirty="0" err="1" smtClean="0">
                <a:solidFill>
                  <a:schemeClr val="bg2"/>
                </a:solidFill>
              </a:rPr>
              <a:t>minGW</a:t>
            </a:r>
            <a:r>
              <a:rPr lang="zh-CN" altLang="en-US" b="0" dirty="0" smtClean="0">
                <a:solidFill>
                  <a:schemeClr val="bg2"/>
                </a:solidFill>
              </a:rPr>
              <a:t>实际安装的位置来配置，具体参见</a:t>
            </a:r>
            <a:r>
              <a:rPr lang="en-US" altLang="zh-CN" b="0" dirty="0" err="1" smtClean="0">
                <a:solidFill>
                  <a:schemeClr val="bg2"/>
                </a:solidFill>
              </a:rPr>
              <a:t>eclipse+gcc.docx</a:t>
            </a:r>
            <a:endParaRPr lang="en-US" altLang="zh-CN" b="0" dirty="0" smtClean="0">
              <a:solidFill>
                <a:schemeClr val="bg2"/>
              </a:solidFill>
            </a:endParaRPr>
          </a:p>
          <a:p>
            <a:pPr algn="l"/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1 - </a:t>
            </a:r>
            <a:fld id="{8EC9F08C-000D-4004-8D5A-339C332BA6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908720"/>
            <a:ext cx="7772400" cy="921345"/>
          </a:xfrm>
        </p:spPr>
        <p:txBody>
          <a:bodyPr/>
          <a:lstStyle/>
          <a:p>
            <a:r>
              <a:rPr lang="zh-CN" altLang="en-US" dirty="0" smtClean="0"/>
              <a:t>第四步：重启</a:t>
            </a:r>
            <a:r>
              <a:rPr lang="en-US" altLang="zh-CN" dirty="0" smtClean="0"/>
              <a:t>eclipse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696" y="2276872"/>
            <a:ext cx="7308304" cy="309634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2"/>
                </a:solidFill>
              </a:rPr>
              <a:t>如果配置环境变量时</a:t>
            </a:r>
            <a:r>
              <a:rPr lang="en-US" altLang="zh-CN" dirty="0" smtClean="0">
                <a:solidFill>
                  <a:schemeClr val="bg2"/>
                </a:solidFill>
              </a:rPr>
              <a:t>eclipse</a:t>
            </a:r>
            <a:r>
              <a:rPr lang="zh-CN" altLang="en-US" dirty="0" smtClean="0">
                <a:solidFill>
                  <a:schemeClr val="bg2"/>
                </a:solidFill>
              </a:rPr>
              <a:t>已经打开，则重启</a:t>
            </a:r>
            <a:r>
              <a:rPr lang="en-US" altLang="zh-CN" dirty="0" smtClean="0">
                <a:solidFill>
                  <a:schemeClr val="bg2"/>
                </a:solidFill>
              </a:rPr>
              <a:t>eclipse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1 - </a:t>
            </a:r>
            <a:fld id="{8EC9F08C-000D-4004-8D5A-339C332BA6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188640"/>
            <a:ext cx="7772400" cy="921345"/>
          </a:xfrm>
        </p:spPr>
        <p:txBody>
          <a:bodyPr/>
          <a:lstStyle/>
          <a:p>
            <a:r>
              <a:rPr lang="zh-CN" altLang="en-US" dirty="0" smtClean="0"/>
              <a:t>第五步：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eclipse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696" y="1052736"/>
            <a:ext cx="7308304" cy="439248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2"/>
                </a:solidFill>
              </a:rPr>
              <a:t>测试</a:t>
            </a:r>
            <a:r>
              <a:rPr lang="en-US" altLang="zh-CN" dirty="0" smtClean="0">
                <a:solidFill>
                  <a:schemeClr val="bg2"/>
                </a:solidFill>
              </a:rPr>
              <a:t>eclipse</a:t>
            </a:r>
            <a:r>
              <a:rPr lang="zh-CN" altLang="en-US" dirty="0" smtClean="0">
                <a:solidFill>
                  <a:schemeClr val="bg2"/>
                </a:solidFill>
              </a:rPr>
              <a:t>是否已经配置好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2"/>
                </a:solidFill>
              </a:rPr>
              <a:t>打开</a:t>
            </a:r>
            <a:r>
              <a:rPr lang="en-US" altLang="zh-CN" dirty="0" smtClean="0">
                <a:solidFill>
                  <a:schemeClr val="bg2"/>
                </a:solidFill>
              </a:rPr>
              <a:t>eclipse</a:t>
            </a:r>
            <a:r>
              <a:rPr lang="zh-CN" altLang="en-US" dirty="0" smtClean="0">
                <a:solidFill>
                  <a:schemeClr val="bg2"/>
                </a:solidFill>
              </a:rPr>
              <a:t>后，</a:t>
            </a:r>
            <a:r>
              <a:rPr lang="zh-CN" altLang="zh-CN" dirty="0" smtClean="0">
                <a:solidFill>
                  <a:schemeClr val="bg2"/>
                </a:solidFill>
              </a:rPr>
              <a:t>【</a:t>
            </a:r>
            <a:r>
              <a:rPr lang="en-US" altLang="zh-CN" dirty="0" smtClean="0">
                <a:solidFill>
                  <a:schemeClr val="bg2"/>
                </a:solidFill>
              </a:rPr>
              <a:t>File</a:t>
            </a:r>
            <a:r>
              <a:rPr lang="zh-CN" altLang="zh-CN" dirty="0" smtClean="0">
                <a:solidFill>
                  <a:schemeClr val="bg2"/>
                </a:solidFill>
              </a:rPr>
              <a:t>】</a:t>
            </a:r>
            <a:r>
              <a:rPr lang="en-US" altLang="zh-CN" dirty="0" smtClean="0">
                <a:solidFill>
                  <a:schemeClr val="bg2"/>
                </a:solidFill>
              </a:rPr>
              <a:t>-&gt;</a:t>
            </a:r>
            <a:r>
              <a:rPr lang="zh-CN" altLang="zh-CN" dirty="0" smtClean="0">
                <a:solidFill>
                  <a:schemeClr val="bg2"/>
                </a:solidFill>
              </a:rPr>
              <a:t>【</a:t>
            </a:r>
            <a:r>
              <a:rPr lang="en-US" altLang="zh-CN" dirty="0" smtClean="0">
                <a:solidFill>
                  <a:schemeClr val="bg2"/>
                </a:solidFill>
              </a:rPr>
              <a:t>New</a:t>
            </a:r>
            <a:r>
              <a:rPr lang="zh-CN" altLang="zh-CN" dirty="0" smtClean="0">
                <a:solidFill>
                  <a:schemeClr val="bg2"/>
                </a:solidFill>
              </a:rPr>
              <a:t>…】</a:t>
            </a:r>
            <a:r>
              <a:rPr lang="en-US" altLang="zh-CN" dirty="0" smtClean="0">
                <a:solidFill>
                  <a:schemeClr val="bg2"/>
                </a:solidFill>
              </a:rPr>
              <a:t>-&gt;</a:t>
            </a:r>
            <a:r>
              <a:rPr lang="zh-CN" altLang="zh-CN" dirty="0" smtClean="0">
                <a:solidFill>
                  <a:schemeClr val="bg2"/>
                </a:solidFill>
              </a:rPr>
              <a:t>【</a:t>
            </a:r>
            <a:r>
              <a:rPr lang="en-US" altLang="zh-CN" dirty="0" smtClean="0">
                <a:solidFill>
                  <a:schemeClr val="bg2"/>
                </a:solidFill>
              </a:rPr>
              <a:t>C++ Project</a:t>
            </a:r>
            <a:r>
              <a:rPr lang="zh-CN" altLang="zh-CN" dirty="0" smtClean="0">
                <a:solidFill>
                  <a:schemeClr val="bg2"/>
                </a:solidFill>
              </a:rPr>
              <a:t>】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 smtClean="0">
                <a:solidFill>
                  <a:schemeClr val="bg2"/>
                </a:solidFill>
              </a:rPr>
              <a:t>选择</a:t>
            </a:r>
            <a:r>
              <a:rPr lang="en-US" altLang="zh-CN" dirty="0" smtClean="0">
                <a:solidFill>
                  <a:schemeClr val="bg2"/>
                </a:solidFill>
              </a:rPr>
              <a:t>Executable</a:t>
            </a:r>
            <a:r>
              <a:rPr lang="zh-CN" altLang="en-US" dirty="0" smtClean="0">
                <a:solidFill>
                  <a:schemeClr val="bg2"/>
                </a:solidFill>
              </a:rPr>
              <a:t>下面的</a:t>
            </a:r>
            <a:r>
              <a:rPr lang="en-US" altLang="zh-CN" dirty="0" smtClean="0">
                <a:solidFill>
                  <a:schemeClr val="bg2"/>
                </a:solidFill>
              </a:rPr>
              <a:t>Empty Project</a:t>
            </a:r>
            <a:r>
              <a:rPr lang="zh-CN" altLang="en-US" dirty="0" smtClean="0">
                <a:solidFill>
                  <a:schemeClr val="bg2"/>
                </a:solidFill>
              </a:rPr>
              <a:t>，或</a:t>
            </a:r>
            <a:r>
              <a:rPr lang="en-US" altLang="zh-CN" dirty="0" smtClean="0">
                <a:solidFill>
                  <a:schemeClr val="bg2"/>
                </a:solidFill>
              </a:rPr>
              <a:t>Static Library</a:t>
            </a:r>
            <a:r>
              <a:rPr lang="zh-CN" altLang="en-US" dirty="0" smtClean="0">
                <a:solidFill>
                  <a:schemeClr val="bg2"/>
                </a:solidFill>
              </a:rPr>
              <a:t>下面的</a:t>
            </a:r>
            <a:r>
              <a:rPr lang="en-US" altLang="zh-CN" dirty="0" smtClean="0">
                <a:solidFill>
                  <a:schemeClr val="bg2"/>
                </a:solidFill>
              </a:rPr>
              <a:t>Empty Project</a:t>
            </a:r>
          </a:p>
          <a:p>
            <a:pPr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2"/>
                </a:solidFill>
              </a:rPr>
              <a:t>右击项目，</a:t>
            </a:r>
            <a:r>
              <a:rPr lang="en-US" altLang="zh-CN" dirty="0" smtClean="0">
                <a:solidFill>
                  <a:schemeClr val="bg2"/>
                </a:solidFill>
              </a:rPr>
              <a:t>new -&gt;Source Folder</a:t>
            </a:r>
          </a:p>
          <a:p>
            <a:pPr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2"/>
                </a:solidFill>
              </a:rPr>
              <a:t>右击新建的</a:t>
            </a:r>
            <a:r>
              <a:rPr lang="en-US" altLang="zh-CN" dirty="0" smtClean="0">
                <a:solidFill>
                  <a:schemeClr val="bg2"/>
                </a:solidFill>
              </a:rPr>
              <a:t>folder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r>
              <a:rPr lang="en-US" altLang="zh-CN" dirty="0" smtClean="0">
                <a:solidFill>
                  <a:schemeClr val="bg2"/>
                </a:solidFill>
              </a:rPr>
              <a:t>new-&gt;Source File</a:t>
            </a:r>
          </a:p>
          <a:p>
            <a:pPr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2"/>
                </a:solidFill>
              </a:rPr>
              <a:t>在</a:t>
            </a:r>
            <a:r>
              <a:rPr lang="en-US" altLang="zh-CN" dirty="0" err="1" smtClean="0">
                <a:solidFill>
                  <a:schemeClr val="bg2"/>
                </a:solidFill>
              </a:rPr>
              <a:t>cpp</a:t>
            </a:r>
            <a:r>
              <a:rPr lang="zh-CN" altLang="en-US" dirty="0" smtClean="0">
                <a:solidFill>
                  <a:schemeClr val="bg2"/>
                </a:solidFill>
              </a:rPr>
              <a:t>文件中编写</a:t>
            </a:r>
            <a:r>
              <a:rPr lang="en-US" altLang="zh-CN" dirty="0" smtClean="0">
                <a:solidFill>
                  <a:schemeClr val="bg2"/>
                </a:solidFill>
              </a:rPr>
              <a:t>C++</a:t>
            </a:r>
            <a:r>
              <a:rPr lang="zh-CN" altLang="en-US" dirty="0" smtClean="0">
                <a:solidFill>
                  <a:schemeClr val="bg2"/>
                </a:solidFill>
              </a:rPr>
              <a:t>代码</a:t>
            </a:r>
            <a:r>
              <a:rPr lang="zh-CN" altLang="en-US" dirty="0" smtClean="0">
                <a:solidFill>
                  <a:schemeClr val="bg2"/>
                </a:solidFill>
              </a:rPr>
              <a:t>，编好后在</a:t>
            </a:r>
            <a:r>
              <a:rPr lang="zh-CN" altLang="en-US" dirty="0" smtClean="0">
                <a:solidFill>
                  <a:schemeClr val="bg2"/>
                </a:solidFill>
              </a:rPr>
              <a:t>项目上右击</a:t>
            </a:r>
            <a:r>
              <a:rPr lang="en-US" altLang="zh-CN" dirty="0" smtClean="0">
                <a:solidFill>
                  <a:schemeClr val="bg2"/>
                </a:solidFill>
              </a:rPr>
              <a:t>Build Project</a:t>
            </a:r>
            <a:r>
              <a:rPr lang="zh-CN" altLang="en-US" dirty="0" smtClean="0">
                <a:solidFill>
                  <a:schemeClr val="bg2"/>
                </a:solidFill>
              </a:rPr>
              <a:t>编译项目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2"/>
                </a:solidFill>
              </a:rPr>
              <a:t>然后</a:t>
            </a:r>
            <a:r>
              <a:rPr lang="en-US" altLang="zh-CN" dirty="0" smtClean="0">
                <a:solidFill>
                  <a:schemeClr val="bg2"/>
                </a:solidFill>
              </a:rPr>
              <a:t>Run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1 - </a:t>
            </a:r>
            <a:fld id="{8EC9F08C-000D-4004-8D5A-339C332BA6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908720"/>
            <a:ext cx="7772400" cy="921345"/>
          </a:xfrm>
        </p:spPr>
        <p:txBody>
          <a:bodyPr/>
          <a:lstStyle/>
          <a:p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696" y="2276872"/>
            <a:ext cx="7308304" cy="439248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2"/>
                </a:solidFill>
              </a:rPr>
              <a:t>双击窗口左边框加断点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2"/>
                </a:solidFill>
              </a:rPr>
              <a:t>F5 </a:t>
            </a:r>
            <a:r>
              <a:rPr lang="zh-CN" altLang="en-US" dirty="0" smtClean="0">
                <a:solidFill>
                  <a:schemeClr val="bg2"/>
                </a:solidFill>
              </a:rPr>
              <a:t>－－单步调试进入函数内部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2"/>
                </a:solidFill>
              </a:rPr>
              <a:t>F6 </a:t>
            </a:r>
            <a:r>
              <a:rPr lang="zh-CN" altLang="en-US" dirty="0" smtClean="0">
                <a:solidFill>
                  <a:schemeClr val="bg2"/>
                </a:solidFill>
              </a:rPr>
              <a:t>－－单步调试不进入函数内部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2"/>
                </a:solidFill>
              </a:rPr>
              <a:t>F7 </a:t>
            </a:r>
            <a:r>
              <a:rPr lang="zh-CN" altLang="en-US" dirty="0" smtClean="0">
                <a:solidFill>
                  <a:schemeClr val="bg2"/>
                </a:solidFill>
              </a:rPr>
              <a:t>－－由函数内部返回到调用处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2"/>
                </a:solidFill>
              </a:rPr>
              <a:t>F8 </a:t>
            </a:r>
            <a:r>
              <a:rPr lang="zh-CN" altLang="en-US" dirty="0" smtClean="0">
                <a:solidFill>
                  <a:schemeClr val="bg2"/>
                </a:solidFill>
              </a:rPr>
              <a:t>－－一直执行到下一个断点。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2"/>
                </a:solidFill>
              </a:rPr>
              <a:t>Ctrl+F2</a:t>
            </a:r>
            <a:r>
              <a:rPr lang="zh-CN" altLang="en-US" dirty="0" smtClean="0">
                <a:solidFill>
                  <a:schemeClr val="bg2"/>
                </a:solidFill>
              </a:rPr>
              <a:t>结束调试</a:t>
            </a:r>
            <a:r>
              <a:rPr lang="en-US" altLang="zh-CN" dirty="0" smtClean="0">
                <a:solidFill>
                  <a:schemeClr val="bg2"/>
                </a:solidFill>
              </a:rPr>
              <a:t>Terminate</a:t>
            </a:r>
          </a:p>
          <a:p>
            <a:pPr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2"/>
                </a:solidFill>
              </a:rPr>
              <a:t>工具栏右侧切换</a:t>
            </a:r>
            <a:r>
              <a:rPr lang="en-US" altLang="zh-CN" dirty="0" smtClean="0">
                <a:solidFill>
                  <a:schemeClr val="bg2"/>
                </a:solidFill>
              </a:rPr>
              <a:t>C/C++</a:t>
            </a:r>
            <a:r>
              <a:rPr lang="zh-CN" altLang="en-US" dirty="0" smtClean="0">
                <a:solidFill>
                  <a:schemeClr val="bg2"/>
                </a:solidFill>
              </a:rPr>
              <a:t>和</a:t>
            </a:r>
            <a:r>
              <a:rPr lang="en-US" altLang="zh-CN" dirty="0" smtClean="0">
                <a:solidFill>
                  <a:schemeClr val="bg2"/>
                </a:solidFill>
              </a:rPr>
              <a:t>Debug</a:t>
            </a:r>
            <a:r>
              <a:rPr lang="zh-CN" altLang="en-US" dirty="0" smtClean="0">
                <a:solidFill>
                  <a:schemeClr val="bg2"/>
                </a:solidFill>
              </a:rPr>
              <a:t>窗口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1 - </a:t>
            </a:r>
            <a:fld id="{8EC9F08C-000D-4004-8D5A-339C332BA6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 descr="C:\Users\YXY\Desktop\QQ图片2014092122500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5877272"/>
            <a:ext cx="3371215" cy="63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1 - </a:t>
            </a:r>
            <a:fld id="{8EC9F08C-000D-4004-8D5A-339C332BA6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_2e_ch1">
  <a:themeElements>
    <a:clrScheme name="pp_2e_ch1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pp_2e_ch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p_2e_ch1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2e_ch1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2e_ch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2e_ch1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2e_ch1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359</Words>
  <Application>Microsoft Office PowerPoint</Application>
  <PresentationFormat>全屏显示(4:3)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pp_2e_ch1</vt:lpstr>
      <vt:lpstr>第一步：JDK安装</vt:lpstr>
      <vt:lpstr>第二步：下载Eclipse IDE for C/C++ Developers</vt:lpstr>
      <vt:lpstr>CDT</vt:lpstr>
      <vt:lpstr>第三步：安装MinGW</vt:lpstr>
      <vt:lpstr>第三步：安装MinGW</vt:lpstr>
      <vt:lpstr>第四步：重启eclipse</vt:lpstr>
      <vt:lpstr>第五步：HelloWorld测试eclipse</vt:lpstr>
      <vt:lpstr>调试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第一步：JDK安装</dc:title>
  <dc:creator>YXY</dc:creator>
  <cp:lastModifiedBy>YXY</cp:lastModifiedBy>
  <cp:revision>7</cp:revision>
  <dcterms:created xsi:type="dcterms:W3CDTF">2014-09-21T14:01:04Z</dcterms:created>
  <dcterms:modified xsi:type="dcterms:W3CDTF">2014-09-25T13:19:02Z</dcterms:modified>
</cp:coreProperties>
</file>