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3.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17"/>
  </p:notesMasterIdLst>
  <p:sldIdLst>
    <p:sldId id="256" r:id="rId2"/>
    <p:sldId id="259" r:id="rId3"/>
    <p:sldId id="257" r:id="rId4"/>
    <p:sldId id="258" r:id="rId5"/>
    <p:sldId id="260" r:id="rId6"/>
    <p:sldId id="269" r:id="rId7"/>
    <p:sldId id="268" r:id="rId8"/>
    <p:sldId id="262" r:id="rId9"/>
    <p:sldId id="263" r:id="rId10"/>
    <p:sldId id="264" r:id="rId11"/>
    <p:sldId id="270" r:id="rId12"/>
    <p:sldId id="265" r:id="rId13"/>
    <p:sldId id="266" r:id="rId14"/>
    <p:sldId id="267" r:id="rId15"/>
    <p:sldId id="271" r:id="rId1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1" autoAdjust="0"/>
    <p:restoredTop sz="65339" autoAdjust="0"/>
  </p:normalViewPr>
  <p:slideViewPr>
    <p:cSldViewPr snapToGrid="0" snapToObjects="1">
      <p:cViewPr varScale="1">
        <p:scale>
          <a:sx n="101" d="100"/>
          <a:sy n="101" d="100"/>
        </p:scale>
        <p:origin x="-68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image" Target="../media/image7.png"/><Relationship Id="rId2"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3BF820-4972-3641-A2FC-39AE67B5B16A}" type="datetimeFigureOut">
              <a:rPr kumimoji="1" lang="zh-CN" altLang="en-US" smtClean="0"/>
              <a:t>13-11-22</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EEE13-6DA0-D246-BBE8-CC0E80D8F5FF}" type="slidenum">
              <a:rPr kumimoji="1" lang="zh-CN" altLang="en-US" smtClean="0"/>
              <a:t>‹#›</a:t>
            </a:fld>
            <a:endParaRPr kumimoji="1" lang="zh-CN" altLang="en-US"/>
          </a:p>
        </p:txBody>
      </p:sp>
    </p:spTree>
    <p:extLst>
      <p:ext uri="{BB962C8B-B14F-4D97-AF65-F5344CB8AC3E}">
        <p14:creationId xmlns:p14="http://schemas.microsoft.com/office/powerpoint/2010/main" val="33368659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FE9C5-DFC9-9643-9393-DB697A31386C}" type="slidenum">
              <a:rPr lang="en-US" altLang="zh-CN"/>
              <a:pPr/>
              <a:t>2</a:t>
            </a:fld>
            <a:endParaRPr lang="en-US" altLang="zh-CN"/>
          </a:p>
        </p:txBody>
      </p:sp>
      <p:sp>
        <p:nvSpPr>
          <p:cNvPr id="2226178" name="Rectangle 2"/>
          <p:cNvSpPr>
            <a:spLocks noGrp="1" noRot="1" noChangeAspect="1" noChangeArrowheads="1" noTextEdit="1"/>
          </p:cNvSpPr>
          <p:nvPr>
            <p:ph type="sldImg"/>
          </p:nvPr>
        </p:nvSpPr>
        <p:spPr>
          <a:xfrm>
            <a:off x="1143000" y="685800"/>
            <a:ext cx="4572000" cy="3429000"/>
          </a:xfrm>
          <a:ln/>
          <a:extLst>
            <a:ext uri="{FAA26D3D-D897-4be2-8F04-BA451C77F1D7}">
              <ma14:placeholderFlag xmlns:ma14="http://schemas.microsoft.com/office/mac/drawingml/2011/main" val="1"/>
            </a:ext>
          </a:extLst>
        </p:spPr>
      </p:sp>
      <p:sp>
        <p:nvSpPr>
          <p:cNvPr id="2226179" name="Rectangle 3"/>
          <p:cNvSpPr>
            <a:spLocks noGrp="1" noChangeArrowheads="1"/>
          </p:cNvSpPr>
          <p:nvPr>
            <p:ph type="body" idx="1"/>
          </p:nvPr>
        </p:nvSpPr>
        <p:spPr/>
        <p:txBody>
          <a:bodyPr/>
          <a:lstStyle/>
          <a:p>
            <a:r>
              <a:rPr lang="zh-CN" altLang="en-US"/>
              <a:t>嵌入式系统通常由嵌入式处理器、嵌入式外围设备、嵌入式操作系统和嵌入式应用软件等几大部分组成。</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http://www.51kaifa.com/html/</a:t>
            </a:r>
            <a:r>
              <a:rPr lang="en-US" altLang="zh-CN" sz="1200" kern="1200" dirty="0" err="1" smtClean="0">
                <a:solidFill>
                  <a:schemeClr val="tx1"/>
                </a:solidFill>
                <a:latin typeface="+mn-lt"/>
                <a:ea typeface="+mn-ea"/>
                <a:cs typeface="+mn-cs"/>
              </a:rPr>
              <a:t>zxyd</a:t>
            </a:r>
            <a:r>
              <a:rPr lang="en-US" altLang="zh-CN" sz="1200" kern="1200" dirty="0" smtClean="0">
                <a:solidFill>
                  <a:schemeClr val="tx1"/>
                </a:solidFill>
                <a:latin typeface="+mn-lt"/>
                <a:ea typeface="+mn-ea"/>
                <a:cs typeface="+mn-cs"/>
              </a:rPr>
              <a:t>/200511/read_z-255-1379.htm</a:t>
            </a:r>
          </a:p>
          <a:p>
            <a:r>
              <a:rPr lang="zh-CN" altLang="en-US" sz="1200" kern="1200" dirty="0" smtClean="0">
                <a:solidFill>
                  <a:schemeClr val="tx1"/>
                </a:solidFill>
                <a:latin typeface="+mn-lt"/>
                <a:ea typeface="+mn-ea"/>
                <a:cs typeface="+mn-cs"/>
              </a:rPr>
              <a:t>目前所提及的嵌入式系统一般指嵌入式计算机系统，下面对嵌入式计算机系统的组成进行简要描述。</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．硬件层</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　　硬件层由嵌入式微处理器、存储器系统、通用设备接口和</a:t>
            </a:r>
            <a:r>
              <a:rPr lang="en-US" altLang="zh-CN" sz="1200" kern="1200" dirty="0" smtClean="0">
                <a:solidFill>
                  <a:schemeClr val="tx1"/>
                </a:solidFill>
                <a:latin typeface="+mn-lt"/>
                <a:ea typeface="+mn-ea"/>
                <a:cs typeface="+mn-cs"/>
              </a:rPr>
              <a:t>I</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0</a:t>
            </a:r>
            <a:r>
              <a:rPr lang="zh-CN" altLang="en-US" sz="1200" kern="1200" dirty="0" smtClean="0">
                <a:solidFill>
                  <a:schemeClr val="tx1"/>
                </a:solidFill>
                <a:latin typeface="+mn-lt"/>
                <a:ea typeface="+mn-ea"/>
                <a:cs typeface="+mn-cs"/>
              </a:rPr>
              <a:t>接口</a:t>
            </a:r>
            <a:r>
              <a:rPr lang="en-US" altLang="zh-CN"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D</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I</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0</a:t>
            </a:r>
            <a:r>
              <a:rPr lang="zh-CN" altLang="en-US" sz="1200" kern="1200" dirty="0" smtClean="0">
                <a:solidFill>
                  <a:schemeClr val="tx1"/>
                </a:solidFill>
                <a:latin typeface="+mn-lt"/>
                <a:ea typeface="+mn-ea"/>
                <a:cs typeface="+mn-cs"/>
              </a:rPr>
              <a:t>等</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组成。在一片嵌入式微处理器基础上增加电源电路、时钟电路和存储器电路</a:t>
            </a:r>
            <a:r>
              <a:rPr lang="en-US" altLang="zh-CN" sz="1200" kern="1200" dirty="0" smtClean="0">
                <a:solidFill>
                  <a:schemeClr val="tx1"/>
                </a:solidFill>
                <a:latin typeface="+mn-lt"/>
                <a:ea typeface="+mn-ea"/>
                <a:cs typeface="+mn-cs"/>
              </a:rPr>
              <a:t>(ROM</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ROM</a:t>
            </a:r>
            <a:r>
              <a:rPr lang="zh-CN" altLang="en-US" sz="1200" kern="1200" dirty="0" smtClean="0">
                <a:solidFill>
                  <a:schemeClr val="tx1"/>
                </a:solidFill>
                <a:latin typeface="+mn-lt"/>
                <a:ea typeface="+mn-ea"/>
                <a:cs typeface="+mn-cs"/>
              </a:rPr>
              <a:t>等</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，就构成了一个嵌入式核心控制模块。其中操作系统和应用程序都可以固化在</a:t>
            </a:r>
            <a:r>
              <a:rPr lang="en-US" altLang="zh-CN" sz="1200" kern="1200" dirty="0" smtClean="0">
                <a:solidFill>
                  <a:schemeClr val="tx1"/>
                </a:solidFill>
                <a:latin typeface="+mn-lt"/>
                <a:ea typeface="+mn-ea"/>
                <a:cs typeface="+mn-cs"/>
              </a:rPr>
              <a:t> ROM</a:t>
            </a:r>
            <a:r>
              <a:rPr lang="zh-CN" altLang="en-US" sz="1200" kern="1200" dirty="0" smtClean="0">
                <a:solidFill>
                  <a:schemeClr val="tx1"/>
                </a:solidFill>
                <a:latin typeface="+mn-lt"/>
                <a:ea typeface="+mn-ea"/>
                <a:cs typeface="+mn-cs"/>
              </a:rPr>
              <a:t>中。</a:t>
            </a:r>
          </a:p>
          <a:p>
            <a:r>
              <a:rPr lang="zh-CN" altLang="en-US" sz="1200" kern="1200" dirty="0" smtClean="0">
                <a:solidFill>
                  <a:schemeClr val="tx1"/>
                </a:solidFill>
                <a:latin typeface="+mn-lt"/>
                <a:ea typeface="+mn-ea"/>
                <a:cs typeface="+mn-cs"/>
              </a:rPr>
              <a:t>　　嵌入式系统的硬件层是以嵌入式处理器为核心的，最初的嵌入式处理器都是为通用目 的而设计的，后来随着嵌入式系统应用的不断普及，出现了专用的集成芯片</a:t>
            </a:r>
            <a:r>
              <a:rPr lang="en-US" altLang="zh-CN" sz="1200" kern="1200" dirty="0" smtClean="0">
                <a:solidFill>
                  <a:schemeClr val="tx1"/>
                </a:solidFill>
                <a:latin typeface="+mn-lt"/>
                <a:ea typeface="+mn-ea"/>
                <a:cs typeface="+mn-cs"/>
              </a:rPr>
              <a:t>(Application</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specific integrated circuit</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是一种为具体任务而特殊设计的专用电路，如很多打印机控制芯片就是</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。由于</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在设计过程中进行了专门优化，其性能、性价比都非常高。采用</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，可以减少系统软件和硬件设计的复杂程度，降低系统成本。但</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的前期设计费用非常高，而且</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一旦设计完成，就无法升级和扩展，因此只有在一舴和硬件设产量非常大的产品设计中才考虑使用</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近年来，各种可编程芯片的出现，改变了嵌入式硬件模块的设计方法，出现了“可重构计算”的概念。可重构计算是通过可编程逻辑器件实现的，它允许在不改变硬件电路板的情况下，实现不同的控制接口和控制功能。可重构计算结合了通用微处理器和</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特点。</a:t>
            </a:r>
          </a:p>
          <a:p>
            <a:r>
              <a:rPr lang="zh-CN" altLang="en-US" sz="1200" kern="1200" dirty="0" smtClean="0">
                <a:solidFill>
                  <a:schemeClr val="tx1"/>
                </a:solidFill>
                <a:latin typeface="+mn-lt"/>
                <a:ea typeface="+mn-ea"/>
                <a:cs typeface="+mn-cs"/>
              </a:rPr>
              <a:t>　　可重构计算是通过现场编程门阵列</a:t>
            </a:r>
            <a:r>
              <a:rPr lang="en-US" altLang="zh-CN" sz="1200" kern="1200" dirty="0" smtClean="0">
                <a:solidFill>
                  <a:schemeClr val="tx1"/>
                </a:solidFill>
                <a:latin typeface="+mn-lt"/>
                <a:ea typeface="+mn-ea"/>
                <a:cs typeface="+mn-cs"/>
              </a:rPr>
              <a:t>(Field-programmable gate array</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FPGA)</a:t>
            </a:r>
            <a:r>
              <a:rPr lang="zh-CN" altLang="en-US" sz="1200" kern="1200" dirty="0" smtClean="0">
                <a:solidFill>
                  <a:schemeClr val="tx1"/>
                </a:solidFill>
                <a:latin typeface="+mn-lt"/>
                <a:ea typeface="+mn-ea"/>
                <a:cs typeface="+mn-cs"/>
              </a:rPr>
              <a:t>实现的。</a:t>
            </a:r>
            <a:r>
              <a:rPr lang="en-US" altLang="zh-CN" sz="1200" kern="1200" dirty="0" smtClean="0">
                <a:solidFill>
                  <a:schemeClr val="tx1"/>
                </a:solidFill>
                <a:latin typeface="+mn-lt"/>
                <a:ea typeface="+mn-ea"/>
                <a:cs typeface="+mn-cs"/>
              </a:rPr>
              <a:t>FPGA</a:t>
            </a:r>
            <a:r>
              <a:rPr lang="zh-CN" altLang="en-US" sz="1200" kern="1200" dirty="0" smtClean="0">
                <a:solidFill>
                  <a:schemeClr val="tx1"/>
                </a:solidFill>
                <a:latin typeface="+mn-lt"/>
                <a:ea typeface="+mn-ea"/>
                <a:cs typeface="+mn-cs"/>
              </a:rPr>
              <a:t>是</a:t>
            </a:r>
            <a:r>
              <a:rPr lang="en-US" altLang="zh-CN"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世纪</a:t>
            </a:r>
            <a:r>
              <a:rPr lang="en-US" altLang="zh-CN" sz="1200" kern="1200" dirty="0" smtClean="0">
                <a:solidFill>
                  <a:schemeClr val="tx1"/>
                </a:solidFill>
                <a:latin typeface="+mn-lt"/>
                <a:ea typeface="+mn-ea"/>
                <a:cs typeface="+mn-cs"/>
              </a:rPr>
              <a:t>80</a:t>
            </a:r>
            <a:r>
              <a:rPr lang="zh-CN" altLang="en-US" sz="1200" kern="1200" dirty="0" smtClean="0">
                <a:solidFill>
                  <a:schemeClr val="tx1"/>
                </a:solidFill>
                <a:latin typeface="+mn-lt"/>
                <a:ea typeface="+mn-ea"/>
                <a:cs typeface="+mn-cs"/>
              </a:rPr>
              <a:t>年代中期以后发展起来的一种可编程的大规模集成器件。</a:t>
            </a:r>
            <a:r>
              <a:rPr lang="en-US" altLang="zh-CN" sz="1200" kern="1200" dirty="0" smtClean="0">
                <a:solidFill>
                  <a:schemeClr val="tx1"/>
                </a:solidFill>
                <a:latin typeface="+mn-lt"/>
                <a:ea typeface="+mn-ea"/>
                <a:cs typeface="+mn-cs"/>
              </a:rPr>
              <a:t>FPGA</a:t>
            </a:r>
            <a:r>
              <a:rPr lang="zh-CN" altLang="en-US" sz="1200" kern="1200" dirty="0" smtClean="0">
                <a:solidFill>
                  <a:schemeClr val="tx1"/>
                </a:solidFill>
                <a:latin typeface="+mn-lt"/>
                <a:ea typeface="+mn-ea"/>
                <a:cs typeface="+mn-cs"/>
              </a:rPr>
              <a:t>具有密性好、体积小、重量轻、可靠性高等一系列专用大规模集成电路</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的优点，是一</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新型的</a:t>
            </a:r>
            <a:r>
              <a:rPr lang="en-US" altLang="zh-CN" sz="1200" kern="1200" dirty="0" smtClean="0">
                <a:solidFill>
                  <a:schemeClr val="tx1"/>
                </a:solidFill>
                <a:latin typeface="+mn-lt"/>
                <a:ea typeface="+mn-ea"/>
                <a:cs typeface="+mn-cs"/>
              </a:rPr>
              <a:t>ASIC</a:t>
            </a:r>
            <a:r>
              <a:rPr lang="zh-CN" altLang="en-US" sz="1200" kern="1200" dirty="0" smtClean="0">
                <a:solidFill>
                  <a:schemeClr val="tx1"/>
                </a:solidFill>
                <a:latin typeface="+mn-lt"/>
                <a:ea typeface="+mn-ea"/>
                <a:cs typeface="+mn-cs"/>
              </a:rPr>
              <a:t>产品。</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FGPA</a:t>
            </a:r>
            <a:r>
              <a:rPr lang="zh-CN" altLang="en-US" sz="1200" kern="1200" dirty="0" smtClean="0">
                <a:solidFill>
                  <a:schemeClr val="tx1"/>
                </a:solidFill>
                <a:latin typeface="+mn-lt"/>
                <a:ea typeface="+mn-ea"/>
                <a:cs typeface="+mn-cs"/>
              </a:rPr>
              <a:t>的出现，是电子系统设计领域内的一次重大变革。这次变革使一个电子系统可仅仅由三种标准模块构成，即微处理器、存储器和可编程逻辑器件。以往，前两种器件已产品化、系列化，而系统中大量的逻辑控制仍由许多中小规模器件来实现，其工作复杂，</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开发周期长，而且速度低，可靠性差。</a:t>
            </a:r>
            <a:r>
              <a:rPr lang="en-US" altLang="zh-CN" sz="1200" kern="1200" dirty="0" smtClean="0">
                <a:solidFill>
                  <a:schemeClr val="tx1"/>
                </a:solidFill>
                <a:latin typeface="+mn-lt"/>
                <a:ea typeface="+mn-ea"/>
                <a:cs typeface="+mn-cs"/>
              </a:rPr>
              <a:t>FPGA</a:t>
            </a:r>
            <a:r>
              <a:rPr lang="zh-CN" altLang="en-US" sz="1200" kern="1200" dirty="0" smtClean="0">
                <a:solidFill>
                  <a:schemeClr val="tx1"/>
                </a:solidFill>
                <a:latin typeface="+mn-lt"/>
                <a:ea typeface="+mn-ea"/>
                <a:cs typeface="+mn-cs"/>
              </a:rPr>
              <a:t>的出现，使系统中的第三个模块也实现了大规模集成化与可编程化。这一方面改进了系统的可调整性，降低了功耗，提高了可靠性促使系统更加小型化，另一方面大大缩短了系统的开发周期，减少了设计成本，并降低了设</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计风险。</a:t>
            </a: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图</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嵌入式系统的典型组成</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中间层</a:t>
            </a:r>
          </a:p>
          <a:p>
            <a:r>
              <a:rPr lang="zh-CN" altLang="en-US" sz="1200" kern="1200" dirty="0" smtClean="0">
                <a:solidFill>
                  <a:schemeClr val="tx1"/>
                </a:solidFill>
                <a:latin typeface="+mn-lt"/>
                <a:ea typeface="+mn-ea"/>
                <a:cs typeface="+mn-cs"/>
              </a:rPr>
              <a:t>　　硬件层与软件层之间为中间层，也称为硬件抽象层（</a:t>
            </a:r>
            <a:r>
              <a:rPr lang="en-US" altLang="zh-CN" sz="1200" kern="1200" dirty="0" smtClean="0">
                <a:solidFill>
                  <a:schemeClr val="tx1"/>
                </a:solidFill>
                <a:latin typeface="+mn-lt"/>
                <a:ea typeface="+mn-ea"/>
                <a:cs typeface="+mn-cs"/>
              </a:rPr>
              <a:t>Hardware </a:t>
            </a:r>
            <a:r>
              <a:rPr lang="en-US" altLang="zh-CN" sz="1200" kern="1200" dirty="0" err="1" smtClean="0">
                <a:solidFill>
                  <a:schemeClr val="tx1"/>
                </a:solidFill>
                <a:latin typeface="+mn-lt"/>
                <a:ea typeface="+mn-ea"/>
                <a:cs typeface="+mn-cs"/>
              </a:rPr>
              <a:t>Abrstract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Layer,HAL</a:t>
            </a:r>
            <a:r>
              <a:rPr lang="zh-CN" altLang="en-US" sz="1200" kern="1200" dirty="0" smtClean="0">
                <a:solidFill>
                  <a:schemeClr val="tx1"/>
                </a:solidFill>
                <a:latin typeface="+mn-lt"/>
                <a:ea typeface="+mn-ea"/>
                <a:cs typeface="+mn-cs"/>
              </a:rPr>
              <a:t>）或板级支持包（</a:t>
            </a:r>
            <a:r>
              <a:rPr lang="en-US" altLang="zh-CN" sz="1200" kern="1200" dirty="0" smtClean="0">
                <a:solidFill>
                  <a:schemeClr val="tx1"/>
                </a:solidFill>
                <a:latin typeface="+mn-lt"/>
                <a:ea typeface="+mn-ea"/>
                <a:cs typeface="+mn-cs"/>
              </a:rPr>
              <a:t>Board Support </a:t>
            </a:r>
            <a:r>
              <a:rPr lang="en-US" altLang="zh-CN" sz="1200" kern="1200" dirty="0" err="1" smtClean="0">
                <a:solidFill>
                  <a:schemeClr val="tx1"/>
                </a:solidFill>
                <a:latin typeface="+mn-lt"/>
                <a:ea typeface="+mn-ea"/>
                <a:cs typeface="+mn-cs"/>
              </a:rPr>
              <a:t>Package,BSP</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它把系统软件与底层硬件部分隔离，使得系统的底层设备驱动程序与硬件无关，一般应具有相关硬件的初始化、数据的输入</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输出操作和硬件设备的配置等功能。</a:t>
            </a:r>
            <a:r>
              <a:rPr lang="en-US" altLang="zh-CN" sz="1200" kern="1200" dirty="0" smtClean="0">
                <a:solidFill>
                  <a:schemeClr val="tx1"/>
                </a:solidFill>
                <a:latin typeface="+mn-lt"/>
                <a:ea typeface="+mn-ea"/>
                <a:cs typeface="+mn-cs"/>
              </a:rPr>
              <a:t>BSP</a:t>
            </a:r>
            <a:r>
              <a:rPr lang="zh-CN" altLang="en-US" sz="1200" kern="1200" dirty="0" smtClean="0">
                <a:solidFill>
                  <a:schemeClr val="tx1"/>
                </a:solidFill>
                <a:latin typeface="+mn-lt"/>
                <a:ea typeface="+mn-ea"/>
                <a:cs typeface="+mn-cs"/>
              </a:rPr>
              <a:t>具有以下两个特点：</a:t>
            </a:r>
          </a:p>
          <a:p>
            <a:r>
              <a:rPr lang="zh-CN" altLang="en-US" sz="1200" kern="1200" dirty="0" smtClean="0">
                <a:solidFill>
                  <a:schemeClr val="tx1"/>
                </a:solidFill>
                <a:latin typeface="+mn-lt"/>
                <a:ea typeface="+mn-ea"/>
                <a:cs typeface="+mn-cs"/>
              </a:rPr>
              <a:t>　　硬件相关性：因为嵌入式实时系统的硬件环境具有应用相关性，所以，作为高层软件与硬件之间的接口，</a:t>
            </a:r>
            <a:r>
              <a:rPr lang="en-US" altLang="zh-CN" sz="1200" kern="1200" dirty="0" smtClean="0">
                <a:solidFill>
                  <a:schemeClr val="tx1"/>
                </a:solidFill>
                <a:latin typeface="+mn-lt"/>
                <a:ea typeface="+mn-ea"/>
                <a:cs typeface="+mn-cs"/>
              </a:rPr>
              <a:t>BSP</a:t>
            </a:r>
            <a:r>
              <a:rPr lang="zh-CN" altLang="en-US" sz="1200" kern="1200" dirty="0" smtClean="0">
                <a:solidFill>
                  <a:schemeClr val="tx1"/>
                </a:solidFill>
                <a:latin typeface="+mn-lt"/>
                <a:ea typeface="+mn-ea"/>
                <a:cs typeface="+mn-cs"/>
              </a:rPr>
              <a:t>必须为操作系统提供操作和控制具体硬件的方法。</a:t>
            </a:r>
          </a:p>
          <a:p>
            <a:r>
              <a:rPr lang="zh-CN" altLang="en-US" sz="1200" kern="1200" dirty="0" smtClean="0">
                <a:solidFill>
                  <a:schemeClr val="tx1"/>
                </a:solidFill>
                <a:latin typeface="+mn-lt"/>
                <a:ea typeface="+mn-ea"/>
                <a:cs typeface="+mn-cs"/>
              </a:rPr>
              <a:t>　　操作系统相关性：不同的操作系统具有各自的软件层次结构，因此，不同的操作系统具有特定的硬件接口形式。</a:t>
            </a:r>
          </a:p>
          <a:p>
            <a:r>
              <a:rPr lang="zh-CN" altLang="en-US" sz="1200" kern="1200" dirty="0" smtClean="0">
                <a:solidFill>
                  <a:schemeClr val="tx1"/>
                </a:solidFill>
                <a:latin typeface="+mn-lt"/>
                <a:ea typeface="+mn-ea"/>
                <a:cs typeface="+mn-cs"/>
              </a:rPr>
              <a:t>　　在实现上，</a:t>
            </a:r>
            <a:r>
              <a:rPr lang="en-US" altLang="zh-CN" sz="1200" kern="1200" dirty="0" smtClean="0">
                <a:solidFill>
                  <a:schemeClr val="tx1"/>
                </a:solidFill>
                <a:latin typeface="+mn-lt"/>
                <a:ea typeface="+mn-ea"/>
                <a:cs typeface="+mn-cs"/>
              </a:rPr>
              <a:t>BSP</a:t>
            </a:r>
            <a:r>
              <a:rPr lang="zh-CN" altLang="en-US" sz="1200" kern="1200" dirty="0" smtClean="0">
                <a:solidFill>
                  <a:schemeClr val="tx1"/>
                </a:solidFill>
                <a:latin typeface="+mn-lt"/>
                <a:ea typeface="+mn-ea"/>
                <a:cs typeface="+mn-cs"/>
              </a:rPr>
              <a:t>是一个介于操作系统和底层硬件之间的软件层次，包括了系统中大部</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分与硬件相关的软件模块。设计一个完整的</a:t>
            </a:r>
            <a:r>
              <a:rPr lang="en-US" altLang="zh-CN" sz="1200" kern="1200" dirty="0" smtClean="0">
                <a:solidFill>
                  <a:schemeClr val="tx1"/>
                </a:solidFill>
                <a:latin typeface="+mn-lt"/>
                <a:ea typeface="+mn-ea"/>
                <a:cs typeface="+mn-cs"/>
              </a:rPr>
              <a:t>BSP</a:t>
            </a:r>
            <a:r>
              <a:rPr lang="zh-CN" altLang="en-US" sz="1200" kern="1200" dirty="0" smtClean="0">
                <a:solidFill>
                  <a:schemeClr val="tx1"/>
                </a:solidFill>
                <a:latin typeface="+mn-lt"/>
                <a:ea typeface="+mn-ea"/>
                <a:cs typeface="+mn-cs"/>
              </a:rPr>
              <a:t>需要完成两部分工作：嵌入式系统初始化</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以及</a:t>
            </a:r>
            <a:r>
              <a:rPr lang="en-US" altLang="zh-CN" sz="1200" kern="1200" dirty="0" smtClean="0">
                <a:solidFill>
                  <a:schemeClr val="tx1"/>
                </a:solidFill>
                <a:latin typeface="+mn-lt"/>
                <a:ea typeface="+mn-ea"/>
                <a:cs typeface="+mn-cs"/>
              </a:rPr>
              <a:t>BSP</a:t>
            </a:r>
            <a:r>
              <a:rPr lang="zh-CN" altLang="en-US" sz="1200" kern="1200" dirty="0" smtClean="0">
                <a:solidFill>
                  <a:schemeClr val="tx1"/>
                </a:solidFill>
                <a:latin typeface="+mn-lt"/>
                <a:ea typeface="+mn-ea"/>
                <a:cs typeface="+mn-cs"/>
              </a:rPr>
              <a:t>的功能和设计硬件相关的设备驱动。</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）嵌入式系统初始化 </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　　系统初始化过程总是可以抽象为三个主要环节，按照自底向上、从硬件到软件的次序依次为：片级初始化、板级初始化和系统级初始化。</a:t>
            </a:r>
          </a:p>
          <a:p>
            <a:r>
              <a:rPr lang="zh-CN" altLang="en-US" sz="1200" kern="1200" dirty="0" smtClean="0">
                <a:solidFill>
                  <a:schemeClr val="tx1"/>
                </a:solidFill>
                <a:latin typeface="+mn-lt"/>
                <a:ea typeface="+mn-ea"/>
                <a:cs typeface="+mn-cs"/>
              </a:rPr>
              <a:t>　　片级初始化：主要完成</a:t>
            </a:r>
            <a:r>
              <a:rPr lang="en-US" altLang="zh-CN" sz="1200" kern="1200" dirty="0"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的初始化，包括设置</a:t>
            </a:r>
            <a:r>
              <a:rPr lang="en-US" altLang="zh-CN" sz="1200" kern="1200" dirty="0"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的核心寄存器和控制寄存器，</a:t>
            </a:r>
            <a:r>
              <a:rPr lang="en-US" altLang="zh-CN" sz="1200" kern="1200" dirty="0"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核心工作模式以及</a:t>
            </a:r>
            <a:r>
              <a:rPr lang="en-US" altLang="zh-CN" sz="1200" kern="1200" dirty="0"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的局部总线模式等。片级初始化把</a:t>
            </a:r>
            <a:r>
              <a:rPr lang="en-US" altLang="zh-CN" sz="1200" kern="1200" dirty="0"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从上电时的默认状态逐步设置成为系统所要求的工作状态。这是一个纯硬件的初始化过程。</a:t>
            </a:r>
          </a:p>
          <a:p>
            <a:r>
              <a:rPr lang="zh-CN" altLang="en-US" sz="1200" kern="1200" dirty="0" smtClean="0">
                <a:solidFill>
                  <a:schemeClr val="tx1"/>
                </a:solidFill>
                <a:latin typeface="+mn-lt"/>
                <a:ea typeface="+mn-ea"/>
                <a:cs typeface="+mn-cs"/>
              </a:rPr>
              <a:t>　　板级初始化：完成</a:t>
            </a:r>
            <a:r>
              <a:rPr lang="en-US" altLang="zh-CN" sz="1200" kern="1200" dirty="0"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以外的其他硬件设备的初始化。除此之外，还要设置某些软件的数据结构和参数，为随后的系统级初始化和应用程序的运行建立硬件和软件环境。这是一个同时包含软硬件两部分在内的初始化过程。</a:t>
            </a:r>
          </a:p>
          <a:p>
            <a:r>
              <a:rPr lang="zh-CN" altLang="en-US" sz="1200" kern="1200" dirty="0" smtClean="0">
                <a:solidFill>
                  <a:schemeClr val="tx1"/>
                </a:solidFill>
                <a:latin typeface="+mn-lt"/>
                <a:ea typeface="+mn-ea"/>
                <a:cs typeface="+mn-cs"/>
              </a:rPr>
              <a:t>　　系统级初始化：这是一个以软件初始化为主的过程，主要进行操作系统初始化。</a:t>
            </a:r>
            <a:r>
              <a:rPr lang="en-US" altLang="zh-CN" sz="1200" kern="1200" dirty="0" smtClean="0">
                <a:solidFill>
                  <a:schemeClr val="tx1"/>
                </a:solidFill>
                <a:latin typeface="+mn-lt"/>
                <a:ea typeface="+mn-ea"/>
                <a:cs typeface="+mn-cs"/>
              </a:rPr>
              <a:t>BSP</a:t>
            </a:r>
            <a:r>
              <a:rPr lang="zh-CN" altLang="en-US" sz="1200" kern="1200" dirty="0" smtClean="0">
                <a:solidFill>
                  <a:schemeClr val="tx1"/>
                </a:solidFill>
                <a:latin typeface="+mn-lt"/>
                <a:ea typeface="+mn-ea"/>
                <a:cs typeface="+mn-cs"/>
              </a:rPr>
              <a:t>将对</a:t>
            </a:r>
            <a:r>
              <a:rPr lang="en-US" altLang="zh-CN" sz="1200" kern="1200" dirty="0"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的控制权转交给操作系统，由操作系统完成余下的初始化操作，包括加载和初始化与硬件无关的设备驱动程序，建立系统内存区，加载并初始化其他系统软件模块，比如网络系统、文件系统等；最后，操作系统创建应用程序环境并将控制转交给应用程序的入口。</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硬件相关的设备驱动程序</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BSP</a:t>
            </a:r>
            <a:r>
              <a:rPr lang="zh-CN" altLang="en-US" sz="1200" kern="1200" dirty="0" smtClean="0">
                <a:solidFill>
                  <a:schemeClr val="tx1"/>
                </a:solidFill>
                <a:latin typeface="+mn-lt"/>
                <a:ea typeface="+mn-ea"/>
                <a:cs typeface="+mn-cs"/>
              </a:rPr>
              <a:t>另一个主要功能是硬件相关的设备驱动。与初始化过程相反，硬件相关的设备驱动程序的初始化和使用通常是一个从高层到底层的过程。尽管</a:t>
            </a:r>
            <a:r>
              <a:rPr lang="en-US" altLang="zh-CN" sz="1200" kern="1200" dirty="0" smtClean="0">
                <a:solidFill>
                  <a:schemeClr val="tx1"/>
                </a:solidFill>
                <a:latin typeface="+mn-lt"/>
                <a:ea typeface="+mn-ea"/>
                <a:cs typeface="+mn-cs"/>
              </a:rPr>
              <a:t>BSP</a:t>
            </a:r>
            <a:r>
              <a:rPr lang="zh-CN" altLang="en-US" sz="1200" kern="1200" dirty="0" smtClean="0">
                <a:solidFill>
                  <a:schemeClr val="tx1"/>
                </a:solidFill>
                <a:latin typeface="+mn-lt"/>
                <a:ea typeface="+mn-ea"/>
                <a:cs typeface="+mn-cs"/>
              </a:rPr>
              <a:t>中包含硬件相关的设备驱动程序，但是这些设备驱动程序通常不直接由</a:t>
            </a:r>
            <a:r>
              <a:rPr lang="en-US" altLang="zh-CN" sz="1200" kern="1200" dirty="0" smtClean="0">
                <a:solidFill>
                  <a:schemeClr val="tx1"/>
                </a:solidFill>
                <a:latin typeface="+mn-lt"/>
                <a:ea typeface="+mn-ea"/>
                <a:cs typeface="+mn-cs"/>
              </a:rPr>
              <a:t>BSP</a:t>
            </a:r>
            <a:r>
              <a:rPr lang="zh-CN" altLang="en-US" sz="1200" kern="1200" dirty="0" smtClean="0">
                <a:solidFill>
                  <a:schemeClr val="tx1"/>
                </a:solidFill>
                <a:latin typeface="+mn-lt"/>
                <a:ea typeface="+mn-ea"/>
                <a:cs typeface="+mn-cs"/>
              </a:rPr>
              <a:t>使用，而是在系统初始化过程中由</a:t>
            </a:r>
            <a:r>
              <a:rPr lang="en-US" altLang="zh-CN" sz="1200" kern="1200" dirty="0" smtClean="0">
                <a:solidFill>
                  <a:schemeClr val="tx1"/>
                </a:solidFill>
                <a:latin typeface="+mn-lt"/>
                <a:ea typeface="+mn-ea"/>
                <a:cs typeface="+mn-cs"/>
              </a:rPr>
              <a:t> BSP</a:t>
            </a:r>
            <a:r>
              <a:rPr lang="zh-CN" altLang="en-US" sz="1200" kern="1200" dirty="0" smtClean="0">
                <a:solidFill>
                  <a:schemeClr val="tx1"/>
                </a:solidFill>
                <a:latin typeface="+mn-lt"/>
                <a:ea typeface="+mn-ea"/>
                <a:cs typeface="+mn-cs"/>
              </a:rPr>
              <a:t>把它们与操作系统中通用的设备驱动程序关联起来，并在随后的应用中由通用的设备驱动程序调用，实现对硬件设备的操作。设计与硬件相关的驱动程序是</a:t>
            </a:r>
            <a:r>
              <a:rPr lang="en-US" altLang="zh-CN" sz="1200" kern="1200" dirty="0" smtClean="0">
                <a:solidFill>
                  <a:schemeClr val="tx1"/>
                </a:solidFill>
                <a:latin typeface="+mn-lt"/>
                <a:ea typeface="+mn-ea"/>
                <a:cs typeface="+mn-cs"/>
              </a:rPr>
              <a:t>BSP</a:t>
            </a:r>
            <a:r>
              <a:rPr lang="zh-CN" altLang="en-US" sz="1200" kern="1200" dirty="0" smtClean="0">
                <a:solidFill>
                  <a:schemeClr val="tx1"/>
                </a:solidFill>
                <a:latin typeface="+mn-lt"/>
                <a:ea typeface="+mn-ea"/>
                <a:cs typeface="+mn-cs"/>
              </a:rPr>
              <a:t>设计中另一个关键环节。</a:t>
            </a:r>
          </a:p>
          <a:p>
            <a:r>
              <a:rPr lang="en-US" altLang="zh-CN" sz="1200" kern="1200" dirty="0" smtClean="0">
                <a:solidFill>
                  <a:schemeClr val="tx1"/>
                </a:solidFill>
                <a:latin typeface="+mn-lt"/>
                <a:ea typeface="+mn-ea"/>
                <a:cs typeface="+mn-cs"/>
              </a:rPr>
              <a:t> 3</a:t>
            </a:r>
            <a:r>
              <a:rPr lang="zh-CN" altLang="en-US" sz="1200" kern="1200" dirty="0" smtClean="0">
                <a:solidFill>
                  <a:schemeClr val="tx1"/>
                </a:solidFill>
                <a:latin typeface="+mn-lt"/>
                <a:ea typeface="+mn-ea"/>
                <a:cs typeface="+mn-cs"/>
              </a:rPr>
              <a:t>．软件层</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　　软件层由实时多任务操作系统</a:t>
            </a:r>
            <a:r>
              <a:rPr lang="en-US" altLang="zh-CN" sz="1200" kern="1200" dirty="0" smtClean="0">
                <a:solidFill>
                  <a:schemeClr val="tx1"/>
                </a:solidFill>
                <a:latin typeface="+mn-lt"/>
                <a:ea typeface="+mn-ea"/>
                <a:cs typeface="+mn-cs"/>
              </a:rPr>
              <a:t>(RTOS)</a:t>
            </a:r>
            <a:r>
              <a:rPr lang="zh-CN" altLang="en-US" sz="1200" kern="1200" dirty="0" smtClean="0">
                <a:solidFill>
                  <a:schemeClr val="tx1"/>
                </a:solidFill>
                <a:latin typeface="+mn-lt"/>
                <a:ea typeface="+mn-ea"/>
                <a:cs typeface="+mn-cs"/>
              </a:rPr>
              <a:t>、文件系统、图形用户接口</a:t>
            </a:r>
            <a:r>
              <a:rPr lang="en-US" altLang="zh-CN" sz="1200" kern="1200" dirty="0" smtClean="0">
                <a:solidFill>
                  <a:schemeClr val="tx1"/>
                </a:solidFill>
                <a:latin typeface="+mn-lt"/>
                <a:ea typeface="+mn-ea"/>
                <a:cs typeface="+mn-cs"/>
              </a:rPr>
              <a:t>(GUI)</a:t>
            </a:r>
            <a:r>
              <a:rPr lang="zh-CN" altLang="en-US" sz="1200" kern="1200" dirty="0" smtClean="0">
                <a:solidFill>
                  <a:schemeClr val="tx1"/>
                </a:solidFill>
                <a:latin typeface="+mn-lt"/>
                <a:ea typeface="+mn-ea"/>
                <a:cs typeface="+mn-cs"/>
              </a:rPr>
              <a:t>、网络系统及通用组件模块组成。</a:t>
            </a:r>
            <a:r>
              <a:rPr lang="en-US" altLang="zh-CN" sz="1200" kern="1200" dirty="0" smtClean="0">
                <a:solidFill>
                  <a:schemeClr val="tx1"/>
                </a:solidFill>
                <a:latin typeface="+mn-lt"/>
                <a:ea typeface="+mn-ea"/>
                <a:cs typeface="+mn-cs"/>
              </a:rPr>
              <a:t>RTOS</a:t>
            </a:r>
            <a:r>
              <a:rPr lang="zh-CN" altLang="en-US" sz="1200" kern="1200" dirty="0" smtClean="0">
                <a:solidFill>
                  <a:schemeClr val="tx1"/>
                </a:solidFill>
                <a:latin typeface="+mn-lt"/>
                <a:ea typeface="+mn-ea"/>
                <a:cs typeface="+mn-cs"/>
              </a:rPr>
              <a:t>是嵌入式应用软件的基础和开发平台。</a:t>
            </a:r>
            <a:r>
              <a:rPr lang="en-US" altLang="zh-CN" sz="1200" kern="1200" dirty="0" smtClean="0">
                <a:solidFill>
                  <a:schemeClr val="tx1"/>
                </a:solidFill>
                <a:latin typeface="+mn-lt"/>
                <a:ea typeface="+mn-ea"/>
                <a:cs typeface="+mn-cs"/>
              </a:rPr>
              <a:t>RTOS</a:t>
            </a:r>
            <a:r>
              <a:rPr lang="zh-CN" altLang="en-US" sz="1200" kern="1200" dirty="0" smtClean="0">
                <a:solidFill>
                  <a:schemeClr val="tx1"/>
                </a:solidFill>
                <a:latin typeface="+mn-lt"/>
                <a:ea typeface="+mn-ea"/>
                <a:cs typeface="+mn-cs"/>
              </a:rPr>
              <a:t>实际上是一段嵌入式目标代码中的程序，系统复位后首先执行，相当于用户的主程序，用户的其他应用程序都建立在</a:t>
            </a:r>
            <a:r>
              <a:rPr lang="en-US" altLang="zh-CN" sz="1200" kern="1200" dirty="0" smtClean="0">
                <a:solidFill>
                  <a:schemeClr val="tx1"/>
                </a:solidFill>
                <a:latin typeface="+mn-lt"/>
                <a:ea typeface="+mn-ea"/>
                <a:cs typeface="+mn-cs"/>
              </a:rPr>
              <a:t>RTOS</a:t>
            </a:r>
            <a:r>
              <a:rPr lang="zh-CN" altLang="en-US" sz="1200" kern="1200" dirty="0" smtClean="0">
                <a:solidFill>
                  <a:schemeClr val="tx1"/>
                </a:solidFill>
                <a:latin typeface="+mn-lt"/>
                <a:ea typeface="+mn-ea"/>
                <a:cs typeface="+mn-cs"/>
              </a:rPr>
              <a:t>之上。</a:t>
            </a:r>
            <a:r>
              <a:rPr lang="en-US" altLang="zh-CN" sz="1200" kern="1200" dirty="0" smtClean="0">
                <a:solidFill>
                  <a:schemeClr val="tx1"/>
                </a:solidFill>
                <a:latin typeface="+mn-lt"/>
                <a:ea typeface="+mn-ea"/>
                <a:cs typeface="+mn-cs"/>
              </a:rPr>
              <a:t>RTOS</a:t>
            </a:r>
            <a:r>
              <a:rPr lang="zh-CN" altLang="en-US" sz="1200" kern="1200" dirty="0" smtClean="0">
                <a:solidFill>
                  <a:schemeClr val="tx1"/>
                </a:solidFill>
                <a:latin typeface="+mn-lt"/>
                <a:ea typeface="+mn-ea"/>
                <a:cs typeface="+mn-cs"/>
              </a:rPr>
              <a:t>是一个标准的内核，它将</a:t>
            </a:r>
            <a:r>
              <a:rPr lang="en-US" altLang="zh-CN" sz="1200" kern="1200" dirty="0"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时钟、中断、</a:t>
            </a:r>
            <a:r>
              <a:rPr lang="en-US" altLang="zh-CN" sz="1200" kern="1200" dirty="0" smtClean="0">
                <a:solidFill>
                  <a:schemeClr val="tx1"/>
                </a:solidFill>
                <a:latin typeface="+mn-lt"/>
                <a:ea typeface="+mn-ea"/>
                <a:cs typeface="+mn-cs"/>
              </a:rPr>
              <a:t>I</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O</a:t>
            </a:r>
            <a:r>
              <a:rPr lang="zh-CN" altLang="en-US" sz="1200" kern="1200" dirty="0" smtClean="0">
                <a:solidFill>
                  <a:schemeClr val="tx1"/>
                </a:solidFill>
                <a:latin typeface="+mn-lt"/>
                <a:ea typeface="+mn-ea"/>
                <a:cs typeface="+mn-cs"/>
              </a:rPr>
              <a:t>、定时器等资源都封装起来，留给用户的是一个标准的</a:t>
            </a:r>
            <a:r>
              <a:rPr lang="en-US" altLang="zh-CN" sz="1200" kern="1200" dirty="0" smtClean="0">
                <a:solidFill>
                  <a:schemeClr val="tx1"/>
                </a:solidFill>
                <a:latin typeface="+mn-lt"/>
                <a:ea typeface="+mn-ea"/>
                <a:cs typeface="+mn-cs"/>
              </a:rPr>
              <a:t>API</a:t>
            </a:r>
            <a:r>
              <a:rPr lang="zh-CN" altLang="en-US" sz="1200" kern="1200" dirty="0" smtClean="0">
                <a:solidFill>
                  <a:schemeClr val="tx1"/>
                </a:solidFill>
                <a:latin typeface="+mn-lt"/>
                <a:ea typeface="+mn-ea"/>
                <a:cs typeface="+mn-cs"/>
              </a:rPr>
              <a:t>函数接口。</a:t>
            </a:r>
          </a:p>
          <a:p>
            <a:r>
              <a:rPr lang="zh-CN" altLang="en-US" sz="1200" kern="1200" dirty="0" smtClean="0">
                <a:solidFill>
                  <a:schemeClr val="tx1"/>
                </a:solidFill>
                <a:latin typeface="+mn-lt"/>
                <a:ea typeface="+mn-ea"/>
                <a:cs typeface="+mn-cs"/>
              </a:rPr>
              <a:t>　　大多数</a:t>
            </a:r>
            <a:r>
              <a:rPr lang="en-US" altLang="zh-CN" sz="1200" kern="1200" dirty="0" smtClean="0">
                <a:solidFill>
                  <a:schemeClr val="tx1"/>
                </a:solidFill>
                <a:latin typeface="+mn-lt"/>
                <a:ea typeface="+mn-ea"/>
                <a:cs typeface="+mn-cs"/>
              </a:rPr>
              <a:t>RTOS</a:t>
            </a:r>
            <a:r>
              <a:rPr lang="zh-CN" altLang="en-US" sz="1200" kern="1200" dirty="0" smtClean="0">
                <a:solidFill>
                  <a:schemeClr val="tx1"/>
                </a:solidFill>
                <a:latin typeface="+mn-lt"/>
                <a:ea typeface="+mn-ea"/>
                <a:cs typeface="+mn-cs"/>
              </a:rPr>
              <a:t>都是针对不同微处理器优化设计的高效实时多任务内核，</a:t>
            </a:r>
            <a:r>
              <a:rPr lang="en-US" altLang="zh-CN" sz="1200" kern="1200" dirty="0" smtClean="0">
                <a:solidFill>
                  <a:schemeClr val="tx1"/>
                </a:solidFill>
                <a:latin typeface="+mn-lt"/>
                <a:ea typeface="+mn-ea"/>
                <a:cs typeface="+mn-cs"/>
              </a:rPr>
              <a:t>RTOS</a:t>
            </a:r>
            <a:r>
              <a:rPr lang="zh-CN" altLang="en-US" sz="1200" kern="1200" dirty="0" smtClean="0">
                <a:solidFill>
                  <a:schemeClr val="tx1"/>
                </a:solidFill>
                <a:latin typeface="+mn-lt"/>
                <a:ea typeface="+mn-ea"/>
                <a:cs typeface="+mn-cs"/>
              </a:rPr>
              <a:t>可以在不同微处理器上运行而为用户提供相同的</a:t>
            </a:r>
            <a:r>
              <a:rPr lang="en-US" altLang="zh-CN" sz="1200" kern="1200" dirty="0" smtClean="0">
                <a:solidFill>
                  <a:schemeClr val="tx1"/>
                </a:solidFill>
                <a:latin typeface="+mn-lt"/>
                <a:ea typeface="+mn-ea"/>
                <a:cs typeface="+mn-cs"/>
              </a:rPr>
              <a:t>API</a:t>
            </a:r>
            <a:r>
              <a:rPr lang="zh-CN" altLang="en-US" sz="1200" kern="1200" dirty="0" smtClean="0">
                <a:solidFill>
                  <a:schemeClr val="tx1"/>
                </a:solidFill>
                <a:latin typeface="+mn-lt"/>
                <a:ea typeface="+mn-ea"/>
                <a:cs typeface="+mn-cs"/>
              </a:rPr>
              <a:t>接口。因此基于</a:t>
            </a:r>
            <a:r>
              <a:rPr lang="en-US" altLang="zh-CN" sz="1200" kern="1200" dirty="0" smtClean="0">
                <a:solidFill>
                  <a:schemeClr val="tx1"/>
                </a:solidFill>
                <a:latin typeface="+mn-lt"/>
                <a:ea typeface="+mn-ea"/>
                <a:cs typeface="+mn-cs"/>
              </a:rPr>
              <a:t>RTOS</a:t>
            </a:r>
            <a:r>
              <a:rPr lang="zh-CN" altLang="en-US" sz="1200" kern="1200" dirty="0" smtClean="0">
                <a:solidFill>
                  <a:schemeClr val="tx1"/>
                </a:solidFill>
                <a:latin typeface="+mn-lt"/>
                <a:ea typeface="+mn-ea"/>
                <a:cs typeface="+mn-cs"/>
              </a:rPr>
              <a:t>开发的应用程序具有非常好的可移植性。</a:t>
            </a:r>
          </a:p>
          <a:p>
            <a:r>
              <a:rPr lang="en-US" altLang="zh-CN" sz="1200" kern="1200" dirty="0" smtClean="0">
                <a:solidFill>
                  <a:schemeClr val="tx1"/>
                </a:solidFill>
                <a:latin typeface="+mn-lt"/>
                <a:ea typeface="+mn-ea"/>
                <a:cs typeface="+mn-cs"/>
              </a:rPr>
              <a:t> 4</a:t>
            </a:r>
            <a:r>
              <a:rPr lang="zh-CN" altLang="en-US" sz="1200" kern="1200" dirty="0" smtClean="0">
                <a:solidFill>
                  <a:schemeClr val="tx1"/>
                </a:solidFill>
                <a:latin typeface="+mn-lt"/>
                <a:ea typeface="+mn-ea"/>
                <a:cs typeface="+mn-cs"/>
              </a:rPr>
              <a:t>．功能层 </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功能层由基于</a:t>
            </a:r>
            <a:r>
              <a:rPr lang="en-US" altLang="zh-CN" sz="1200" kern="1200" dirty="0" smtClean="0">
                <a:solidFill>
                  <a:schemeClr val="tx1"/>
                </a:solidFill>
                <a:latin typeface="+mn-lt"/>
                <a:ea typeface="+mn-ea"/>
                <a:cs typeface="+mn-cs"/>
              </a:rPr>
              <a:t>RTOS</a:t>
            </a:r>
            <a:r>
              <a:rPr lang="zh-CN" altLang="en-US" sz="1200" kern="1200" dirty="0" smtClean="0">
                <a:solidFill>
                  <a:schemeClr val="tx1"/>
                </a:solidFill>
                <a:latin typeface="+mn-lt"/>
                <a:ea typeface="+mn-ea"/>
                <a:cs typeface="+mn-cs"/>
              </a:rPr>
              <a:t>开发的应用程序组成，用来完成对被控对象的控制功能。功能层，是面向被控对象和用户的，为方便用户操作，往往需要提供一个友好的人机界面。 对于一些复杂的系统，在系统设计的初期阶段就要对系统的需求进行分析，确定系统的功能，然后将系统的功能映射到整个系统的硬件、软件和执行装置的设计过程中，称之为系统的功能实现。	</a:t>
            </a:r>
          </a:p>
          <a:p>
            <a:endParaRPr kumimoji="1" lang="zh-CN" altLang="en-US" dirty="0"/>
          </a:p>
        </p:txBody>
      </p:sp>
      <p:sp>
        <p:nvSpPr>
          <p:cNvPr id="4" name="幻灯片编号占位符 3"/>
          <p:cNvSpPr>
            <a:spLocks noGrp="1"/>
          </p:cNvSpPr>
          <p:nvPr>
            <p:ph type="sldNum" sz="quarter" idx="10"/>
          </p:nvPr>
        </p:nvSpPr>
        <p:spPr/>
        <p:txBody>
          <a:bodyPr/>
          <a:lstStyle/>
          <a:p>
            <a:fld id="{A6EEEE13-6DA0-D246-BBE8-CC0E80D8F5FF}" type="slidenum">
              <a:rPr kumimoji="1" lang="zh-CN" altLang="en-US" smtClean="0"/>
              <a:t>4</a:t>
            </a:fld>
            <a:endParaRPr kumimoji="1" lang="zh-CN" altLang="en-US"/>
          </a:p>
        </p:txBody>
      </p:sp>
    </p:spTree>
    <p:extLst>
      <p:ext uri="{BB962C8B-B14F-4D97-AF65-F5344CB8AC3E}">
        <p14:creationId xmlns:p14="http://schemas.microsoft.com/office/powerpoint/2010/main" val="131044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几种加快</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执行速度的传统方法</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软件方案有</a:t>
            </a:r>
            <a:r>
              <a:rPr lang="en-US" altLang="zh-CN" sz="1200" kern="1200" dirty="0" smtClean="0">
                <a:solidFill>
                  <a:schemeClr val="tx1"/>
                </a:solidFill>
                <a:effectLst/>
                <a:latin typeface="+mn-lt"/>
                <a:ea typeface="+mn-ea"/>
                <a:cs typeface="+mn-cs"/>
              </a:rPr>
              <a:t>JVM</a:t>
            </a:r>
            <a:r>
              <a:rPr lang="zh-CN" altLang="en-US" sz="1200" kern="1200" dirty="0" smtClean="0">
                <a:solidFill>
                  <a:schemeClr val="tx1"/>
                </a:solidFill>
                <a:effectLst/>
                <a:latin typeface="+mn-lt"/>
                <a:ea typeface="+mn-ea"/>
                <a:cs typeface="+mn-cs"/>
              </a:rPr>
              <a:t>解释器优化</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即时</a:t>
            </a:r>
            <a:r>
              <a:rPr lang="en-US" altLang="zh-CN" sz="1200" kern="1200" dirty="0" smtClean="0">
                <a:solidFill>
                  <a:schemeClr val="tx1"/>
                </a:solidFill>
                <a:effectLst/>
                <a:latin typeface="+mn-lt"/>
                <a:ea typeface="+mn-ea"/>
                <a:cs typeface="+mn-cs"/>
              </a:rPr>
              <a:t>(JIT, just-in-time)</a:t>
            </a:r>
            <a:r>
              <a:rPr lang="zh-CN" altLang="en-US" sz="1200" kern="1200" dirty="0" smtClean="0">
                <a:solidFill>
                  <a:schemeClr val="tx1"/>
                </a:solidFill>
                <a:effectLst/>
                <a:latin typeface="+mn-lt"/>
                <a:ea typeface="+mn-ea"/>
                <a:cs typeface="+mn-cs"/>
              </a:rPr>
              <a:t>编译</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预先</a:t>
            </a:r>
            <a:r>
              <a:rPr lang="en-US" altLang="zh-CN" sz="1200" kern="1200" dirty="0" smtClean="0">
                <a:solidFill>
                  <a:schemeClr val="tx1"/>
                </a:solidFill>
                <a:effectLst/>
                <a:latin typeface="+mn-lt"/>
                <a:ea typeface="+mn-ea"/>
                <a:cs typeface="+mn-cs"/>
              </a:rPr>
              <a:t>(AOT, ahead- of-time)</a:t>
            </a:r>
            <a:r>
              <a:rPr lang="zh-CN" altLang="en-US" sz="1200" kern="1200" dirty="0" smtClean="0">
                <a:solidFill>
                  <a:schemeClr val="tx1"/>
                </a:solidFill>
                <a:effectLst/>
                <a:latin typeface="+mn-lt"/>
                <a:ea typeface="+mn-ea"/>
                <a:cs typeface="+mn-cs"/>
              </a:rPr>
              <a:t>编译等</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硬件方案有专用</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处 理器</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协处理器。这些方法在提高性 能的同时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通常也会增加对功耗、内存的 需求</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尤其是硬件方案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影响到了系统平 台的成本。 </a:t>
            </a:r>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JIT</a:t>
            </a:r>
            <a:r>
              <a:rPr lang="zh-CN" altLang="en-US"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AOT</a:t>
            </a:r>
            <a:r>
              <a:rPr lang="zh-CN" altLang="en-US" sz="1200" kern="1200" dirty="0" smtClean="0">
                <a:solidFill>
                  <a:schemeClr val="tx1"/>
                </a:solidFill>
                <a:effectLst/>
                <a:latin typeface="+mn-lt"/>
                <a:ea typeface="+mn-ea"/>
                <a:cs typeface="+mn-cs"/>
              </a:rPr>
              <a:t>编译是把字节码动态地编 译成目标平台的本地码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然后直接执行。 </a:t>
            </a:r>
            <a:r>
              <a:rPr lang="en-US" altLang="zh-CN" sz="1200" kern="1200" dirty="0" smtClean="0">
                <a:solidFill>
                  <a:schemeClr val="tx1"/>
                </a:solidFill>
                <a:effectLst/>
                <a:latin typeface="+mn-lt"/>
                <a:ea typeface="+mn-ea"/>
                <a:cs typeface="+mn-cs"/>
              </a:rPr>
              <a:t>AOT</a:t>
            </a:r>
            <a:r>
              <a:rPr lang="zh-CN" altLang="en-US" sz="1200" kern="1200" dirty="0" smtClean="0">
                <a:solidFill>
                  <a:schemeClr val="tx1"/>
                </a:solidFill>
                <a:effectLst/>
                <a:latin typeface="+mn-lt"/>
                <a:ea typeface="+mn-ea"/>
                <a:cs typeface="+mn-cs"/>
              </a:rPr>
              <a:t>编译方案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顾名思义</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就是在应用下 载完后</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编译所有代码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而实际上某些代 码很有可能根本就执行不到。</a:t>
            </a:r>
            <a:r>
              <a:rPr lang="en-US" altLang="zh-CN" sz="1200" kern="1200" dirty="0" smtClean="0">
                <a:solidFill>
                  <a:schemeClr val="tx1"/>
                </a:solidFill>
                <a:effectLst/>
                <a:latin typeface="+mn-lt"/>
                <a:ea typeface="+mn-ea"/>
                <a:cs typeface="+mn-cs"/>
              </a:rPr>
              <a:t>JIT</a:t>
            </a:r>
            <a:r>
              <a:rPr lang="zh-CN" altLang="en-US" sz="1200" kern="1200" dirty="0" smtClean="0">
                <a:solidFill>
                  <a:schemeClr val="tx1"/>
                </a:solidFill>
                <a:effectLst/>
                <a:latin typeface="+mn-lt"/>
                <a:ea typeface="+mn-ea"/>
                <a:cs typeface="+mn-cs"/>
              </a:rPr>
              <a:t>编译方 案则是运行到某段代码之前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只对这一段 作即时的编译。这种即时处理策略</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会让 用户在选择启动应用程序后</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不得不等待很长的一段时间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程序才真正运行起来。 另外研究显示</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动态编译会导致代码膨胀 </a:t>
            </a:r>
            <a:r>
              <a:rPr lang="en-US" altLang="zh-CN" sz="1200" kern="1200" dirty="0" smtClean="0">
                <a:solidFill>
                  <a:schemeClr val="tx1"/>
                </a:solidFill>
                <a:effectLst/>
                <a:latin typeface="+mn-lt"/>
                <a:ea typeface="+mn-ea"/>
                <a:cs typeface="+mn-cs"/>
              </a:rPr>
              <a:t>4-6</a:t>
            </a:r>
            <a:r>
              <a:rPr lang="zh-CN" altLang="en-US" sz="1200" kern="1200" dirty="0" smtClean="0">
                <a:solidFill>
                  <a:schemeClr val="tx1"/>
                </a:solidFill>
                <a:effectLst/>
                <a:latin typeface="+mn-lt"/>
                <a:ea typeface="+mn-ea"/>
                <a:cs typeface="+mn-cs"/>
              </a:rPr>
              <a:t>倍</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。因此</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除了减慢应用程序启动 速度</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无论</a:t>
            </a:r>
            <a:r>
              <a:rPr lang="en-US" altLang="zh-CN" sz="1200" kern="1200" dirty="0" smtClean="0">
                <a:solidFill>
                  <a:schemeClr val="tx1"/>
                </a:solidFill>
                <a:effectLst/>
                <a:latin typeface="+mn-lt"/>
                <a:ea typeface="+mn-ea"/>
                <a:cs typeface="+mn-cs"/>
              </a:rPr>
              <a:t>JIT</a:t>
            </a:r>
            <a:r>
              <a:rPr lang="zh-CN" altLang="en-US"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AOT</a:t>
            </a:r>
            <a:r>
              <a:rPr lang="zh-CN" altLang="en-US" sz="1200" kern="1200" dirty="0" smtClean="0">
                <a:solidFill>
                  <a:schemeClr val="tx1"/>
                </a:solidFill>
                <a:effectLst/>
                <a:latin typeface="+mn-lt"/>
                <a:ea typeface="+mn-ea"/>
                <a:cs typeface="+mn-cs"/>
              </a:rPr>
              <a:t>方案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都额外需要 很大的内存来保存编译生成的本地码。 </a:t>
            </a:r>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有一种弥补</a:t>
            </a:r>
            <a:r>
              <a:rPr lang="en-US" altLang="zh-CN" sz="1200" kern="1200" dirty="0" smtClean="0">
                <a:solidFill>
                  <a:schemeClr val="tx1"/>
                </a:solidFill>
                <a:effectLst/>
                <a:latin typeface="+mn-lt"/>
                <a:ea typeface="+mn-ea"/>
                <a:cs typeface="+mn-cs"/>
              </a:rPr>
              <a:t>JIT</a:t>
            </a:r>
            <a:r>
              <a:rPr lang="zh-CN" altLang="en-US" sz="1200" kern="1200" dirty="0" smtClean="0">
                <a:solidFill>
                  <a:schemeClr val="tx1"/>
                </a:solidFill>
                <a:effectLst/>
                <a:latin typeface="+mn-lt"/>
                <a:ea typeface="+mn-ea"/>
                <a:cs typeface="+mn-cs"/>
              </a:rPr>
              <a:t>编译器缺点的方法就 是采用通常被称为动态自适应编译</a:t>
            </a:r>
            <a:r>
              <a:rPr lang="en-US" altLang="zh-CN" sz="1200" kern="1200" dirty="0" smtClean="0">
                <a:solidFill>
                  <a:schemeClr val="tx1"/>
                </a:solidFill>
                <a:effectLst/>
                <a:latin typeface="+mn-lt"/>
                <a:ea typeface="+mn-ea"/>
                <a:cs typeface="+mn-cs"/>
              </a:rPr>
              <a:t>(DAC, Dynamic Adaptive Compiler)</a:t>
            </a:r>
            <a:r>
              <a:rPr lang="zh-CN" altLang="en-US" sz="1200" kern="1200" dirty="0" smtClean="0">
                <a:solidFill>
                  <a:schemeClr val="tx1"/>
                </a:solidFill>
                <a:effectLst/>
                <a:latin typeface="+mn-lt"/>
                <a:ea typeface="+mn-ea"/>
                <a:cs typeface="+mn-cs"/>
              </a:rPr>
              <a:t>的混合软件 方案</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它可以看成是</a:t>
            </a:r>
            <a:r>
              <a:rPr lang="en-US" altLang="zh-CN" sz="1200" kern="1200" dirty="0" smtClean="0">
                <a:solidFill>
                  <a:schemeClr val="tx1"/>
                </a:solidFill>
                <a:effectLst/>
                <a:latin typeface="+mn-lt"/>
                <a:ea typeface="+mn-ea"/>
                <a:cs typeface="+mn-cs"/>
              </a:rPr>
              <a:t>JIT</a:t>
            </a:r>
            <a:r>
              <a:rPr lang="zh-CN" altLang="en-US" sz="1200" kern="1200" dirty="0" smtClean="0">
                <a:solidFill>
                  <a:schemeClr val="tx1"/>
                </a:solidFill>
                <a:effectLst/>
                <a:latin typeface="+mn-lt"/>
                <a:ea typeface="+mn-ea"/>
                <a:cs typeface="+mn-cs"/>
              </a:rPr>
              <a:t>编译器和字节码 解释器的组合。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A6EEEE13-6DA0-D246-BBE8-CC0E80D8F5FF}" type="slidenum">
              <a:rPr kumimoji="1" lang="zh-CN" altLang="en-US" smtClean="0"/>
              <a:t>11</a:t>
            </a:fld>
            <a:endParaRPr kumimoji="1" lang="zh-CN" altLang="en-US"/>
          </a:p>
        </p:txBody>
      </p:sp>
    </p:spTree>
    <p:extLst>
      <p:ext uri="{BB962C8B-B14F-4D97-AF65-F5344CB8AC3E}">
        <p14:creationId xmlns:p14="http://schemas.microsoft.com/office/powerpoint/2010/main" val="507862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Flowchart: Document 6"/>
          <p:cNvSpPr/>
          <p:nvPr/>
        </p:nvSpPr>
        <p:spPr>
          <a:xfrm rot="10800000">
            <a:off x="1" y="1520731"/>
            <a:ext cx="9144000" cy="3435579"/>
          </a:xfrm>
          <a:custGeom>
            <a:avLst/>
            <a:gdLst>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19794">
                <a:moveTo>
                  <a:pt x="0" y="0"/>
                </a:moveTo>
                <a:lnTo>
                  <a:pt x="21600" y="0"/>
                </a:lnTo>
                <a:lnTo>
                  <a:pt x="21600" y="17322"/>
                </a:lnTo>
                <a:cubicBezTo>
                  <a:pt x="10800" y="17322"/>
                  <a:pt x="7466" y="25350"/>
                  <a:pt x="0" y="19794"/>
                </a:cubicBezTo>
                <a:lnTo>
                  <a:pt x="0" y="0"/>
                </a:lnTo>
                <a:close/>
              </a:path>
            </a:pathLst>
          </a:custGeom>
          <a:gradFill>
            <a:gsLst>
              <a:gs pos="100000">
                <a:schemeClr val="bg2">
                  <a:tint val="28000"/>
                  <a:satMod val="2000000"/>
                  <a:alpha val="30000"/>
                </a:schemeClr>
              </a:gs>
              <a:gs pos="35000">
                <a:schemeClr val="bg2">
                  <a:shade val="100000"/>
                  <a:satMod val="600000"/>
                  <a:alpha val="0"/>
                </a:schemeClr>
              </a:gs>
            </a:gsLst>
            <a:lin ang="54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8"/>
          <p:cNvSpPr>
            <a:spLocks noGrp="1"/>
          </p:cNvSpPr>
          <p:nvPr>
            <p:ph type="ctrTitle"/>
          </p:nvPr>
        </p:nvSpPr>
        <p:spPr>
          <a:xfrm>
            <a:off x="502920" y="2775745"/>
            <a:ext cx="8229600" cy="2167128"/>
          </a:xfrm>
        </p:spPr>
        <p:txBody>
          <a:bodyPr tIns="0" bIns="0" anchor="t"/>
          <a:lstStyle>
            <a:lvl1pPr>
              <a:defRPr sz="5000" cap="all"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zh-CN" altLang="en-US" smtClean="0"/>
              <a:t>单击此处编辑母版标题样式</a:t>
            </a:r>
            <a:endParaRPr lang="en-US" dirty="0"/>
          </a:p>
        </p:txBody>
      </p:sp>
      <p:sp>
        <p:nvSpPr>
          <p:cNvPr id="17" name="Subtitle 16"/>
          <p:cNvSpPr>
            <a:spLocks noGrp="1"/>
          </p:cNvSpPr>
          <p:nvPr>
            <p:ph type="subTitle" idx="1"/>
          </p:nvPr>
        </p:nvSpPr>
        <p:spPr>
          <a:xfrm>
            <a:off x="500064" y="1559720"/>
            <a:ext cx="5105400" cy="1219200"/>
          </a:xfrm>
        </p:spPr>
        <p:txBody>
          <a:bodyPr lIns="0" tIns="0" rIns="0" bIns="0" anchor="b"/>
          <a:lstStyle>
            <a:lvl1pPr marL="0" indent="0" algn="l">
              <a:buNone/>
              <a:defRPr sz="19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30" name="Date Placeholder 29"/>
          <p:cNvSpPr>
            <a:spLocks noGrp="1"/>
          </p:cNvSpPr>
          <p:nvPr>
            <p:ph type="dt" sz="half" idx="10"/>
          </p:nvPr>
        </p:nvSpPr>
        <p:spPr/>
        <p:txBody>
          <a:bodyPr/>
          <a:lstStyle/>
          <a:p>
            <a:fld id="{B1115196-1C6F-4784-83AC-30756D8F10B3}" type="datetimeFigureOut">
              <a:rPr lang="en-US" smtClean="0"/>
              <a:t>13-11-22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092D15D8-D0EC-C246-AF0A-598A4F1A48BF}" type="datetimeFigureOut">
              <a:rPr kumimoji="1" lang="zh-CN" altLang="en-US" smtClean="0"/>
              <a:t>13-11-22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82F7151-25DF-934B-A047-31028E5523B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092D15D8-D0EC-C246-AF0A-598A4F1A48BF}" type="datetimeFigureOut">
              <a:rPr kumimoji="1" lang="zh-CN" altLang="en-US" smtClean="0"/>
              <a:t>13-11-22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82F7151-25DF-934B-A047-31028E5523B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142984"/>
            <a:ext cx="7420004" cy="495301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Rectangle 16"/>
          <p:cNvSpPr>
            <a:spLocks noGrp="1" noChangeArrowheads="1"/>
          </p:cNvSpPr>
          <p:nvPr>
            <p:ph type="dt" sz="half" idx="10"/>
          </p:nvPr>
        </p:nvSpPr>
        <p:spPr>
          <a:ln/>
        </p:spPr>
        <p:txBody>
          <a:bodyPr/>
          <a:lstStyle>
            <a:lvl1pPr>
              <a:defRPr/>
            </a:lvl1pPr>
          </a:lstStyle>
          <a:p>
            <a:fld id="{092D15D8-D0EC-C246-AF0A-598A4F1A48BF}" type="datetimeFigureOut">
              <a:rPr kumimoji="1" lang="zh-CN" altLang="en-US" smtClean="0"/>
              <a:t>13-11-22</a:t>
            </a:fld>
            <a:endParaRPr kumimoji="1" lang="zh-CN" altLang="en-US"/>
          </a:p>
        </p:txBody>
      </p:sp>
      <p:sp>
        <p:nvSpPr>
          <p:cNvPr id="5" name="Rectangle 17"/>
          <p:cNvSpPr>
            <a:spLocks noGrp="1" noChangeArrowheads="1"/>
          </p:cNvSpPr>
          <p:nvPr>
            <p:ph type="ftr" sz="quarter" idx="11"/>
          </p:nvPr>
        </p:nvSpPr>
        <p:spPr>
          <a:ln/>
        </p:spPr>
        <p:txBody>
          <a:bodyPr/>
          <a:lstStyle>
            <a:lvl1pPr>
              <a:defRPr/>
            </a:lvl1pPr>
          </a:lstStyle>
          <a:p>
            <a:endParaRPr kumimoji="1" lang="zh-CN" altLang="en-US"/>
          </a:p>
        </p:txBody>
      </p:sp>
      <p:sp>
        <p:nvSpPr>
          <p:cNvPr id="6" name="Rectangle 18"/>
          <p:cNvSpPr>
            <a:spLocks noGrp="1" noChangeArrowheads="1"/>
          </p:cNvSpPr>
          <p:nvPr>
            <p:ph type="sldNum" sz="quarter" idx="12"/>
          </p:nvPr>
        </p:nvSpPr>
        <p:spPr>
          <a:ln/>
        </p:spPr>
        <p:txBody>
          <a:bodyPr/>
          <a:lstStyle>
            <a:lvl1pPr>
              <a:defRPr/>
            </a:lvl1pPr>
          </a:lstStyle>
          <a:p>
            <a:fld id="{482F7151-25DF-934B-A047-31028E5523B9}" type="slidenum">
              <a:rPr kumimoji="1" lang="zh-CN" altLang="en-US" smtClean="0"/>
              <a:t>‹#›</a:t>
            </a:fld>
            <a:endParaRPr kumimoji="1" lang="zh-CN" altLang="en-US"/>
          </a:p>
        </p:txBody>
      </p:sp>
    </p:spTree>
    <p:extLst>
      <p:ext uri="{BB962C8B-B14F-4D97-AF65-F5344CB8AC3E}">
        <p14:creationId xmlns:p14="http://schemas.microsoft.com/office/powerpoint/2010/main" val="2073496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6858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 y="1981200"/>
            <a:ext cx="3810000" cy="4114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038600" y="1981200"/>
            <a:ext cx="3810000" cy="4114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fld id="{092D15D8-D0EC-C246-AF0A-598A4F1A48BF}" type="datetimeFigureOut">
              <a:rPr kumimoji="1" lang="zh-CN" altLang="en-US" smtClean="0"/>
              <a:t>13-11-22</a:t>
            </a:fld>
            <a:endParaRPr kumimoji="1" lang="zh-CN" altLang="en-US"/>
          </a:p>
        </p:txBody>
      </p:sp>
      <p:sp>
        <p:nvSpPr>
          <p:cNvPr id="6" name="Rectangle 17"/>
          <p:cNvSpPr>
            <a:spLocks noGrp="1" noChangeArrowheads="1"/>
          </p:cNvSpPr>
          <p:nvPr>
            <p:ph type="ftr" sz="quarter" idx="11"/>
          </p:nvPr>
        </p:nvSpPr>
        <p:spPr>
          <a:ln/>
        </p:spPr>
        <p:txBody>
          <a:bodyPr/>
          <a:lstStyle>
            <a:lvl1pPr>
              <a:defRPr/>
            </a:lvl1pPr>
          </a:lstStyle>
          <a:p>
            <a:endParaRPr kumimoji="1" lang="zh-CN" altLang="en-US"/>
          </a:p>
        </p:txBody>
      </p:sp>
      <p:sp>
        <p:nvSpPr>
          <p:cNvPr id="7" name="Rectangle 18"/>
          <p:cNvSpPr>
            <a:spLocks noGrp="1" noChangeArrowheads="1"/>
          </p:cNvSpPr>
          <p:nvPr>
            <p:ph type="sldNum" sz="quarter" idx="12"/>
          </p:nvPr>
        </p:nvSpPr>
        <p:spPr>
          <a:ln/>
        </p:spPr>
        <p:txBody>
          <a:bodyPr/>
          <a:lstStyle>
            <a:lvl1pPr>
              <a:defRPr/>
            </a:lvl1pPr>
          </a:lstStyle>
          <a:p>
            <a:fld id="{482F7151-25DF-934B-A047-31028E5523B9}" type="slidenum">
              <a:rPr kumimoji="1" lang="zh-CN" altLang="en-US" smtClean="0"/>
              <a:t>‹#›</a:t>
            </a:fld>
            <a:endParaRPr kumimoji="1" lang="zh-CN" altLang="en-US"/>
          </a:p>
        </p:txBody>
      </p:sp>
    </p:spTree>
    <p:extLst>
      <p:ext uri="{BB962C8B-B14F-4D97-AF65-F5344CB8AC3E}">
        <p14:creationId xmlns:p14="http://schemas.microsoft.com/office/powerpoint/2010/main" val="744414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28600"/>
            <a:ext cx="7772400" cy="594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58034645"/>
      </p:ext>
    </p:extLst>
  </p:cSld>
  <p:clrMapOvr>
    <a:masterClrMapping/>
  </p:clrMapOvr>
  <p:transition xmlns:p14="http://schemas.microsoft.com/office/powerpoint/2010/mai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92D15D8-D0EC-C246-AF0A-598A4F1A48BF}" type="datetimeFigureOut">
              <a:rPr kumimoji="1" lang="zh-CN" altLang="en-US" smtClean="0"/>
              <a:t>13-11-22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82F7151-25DF-934B-A047-31028E5523B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76" y="990600"/>
            <a:ext cx="7772400" cy="1362456"/>
          </a:xfrm>
        </p:spPr>
        <p:txBody>
          <a:bodyPr>
            <a:noAutofit/>
          </a:bodyPr>
          <a:lstStyle>
            <a:lvl1pPr algn="l">
              <a:buNone/>
              <a:defRPr sz="48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352677"/>
            <a:ext cx="7772400" cy="1509712"/>
          </a:xfrm>
        </p:spPr>
        <p:txBody>
          <a:bodyPr anchor="t"/>
          <a:lstStyle>
            <a:lvl1pPr>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115196-1C6F-4784-83AC-30756D8F10B3}" type="datetimeFigureOut">
              <a:rPr lang="en-US" smtClean="0"/>
              <a:t>13-11-22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2199800"/>
            <a:ext cx="4038600" cy="416052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2199800"/>
            <a:ext cx="4038600" cy="416052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92D15D8-D0EC-C246-AF0A-598A4F1A48BF}" type="datetimeFigureOut">
              <a:rPr kumimoji="1" lang="zh-CN" altLang="en-US" smtClean="0"/>
              <a:t>13-11-22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82F7151-25DF-934B-A047-31028E5523B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nchor="b"/>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112168"/>
            <a:ext cx="4040188" cy="502920"/>
          </a:xfrm>
        </p:spPr>
        <p:txBody>
          <a:bodyPr anchor="b">
            <a:noAutofit/>
          </a:bodyPr>
          <a:lstStyle>
            <a:lvl1pPr>
              <a:buNone/>
              <a:defRPr sz="2200" b="1">
                <a:effectLst>
                  <a:outerShdw blurRad="38000" dist="38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Text Placeholder 3"/>
          <p:cNvSpPr>
            <a:spLocks noGrp="1"/>
          </p:cNvSpPr>
          <p:nvPr>
            <p:ph type="body" sz="half" idx="3"/>
          </p:nvPr>
        </p:nvSpPr>
        <p:spPr>
          <a:xfrm>
            <a:off x="4645025" y="2112168"/>
            <a:ext cx="4041775" cy="502920"/>
          </a:xfrm>
        </p:spPr>
        <p:txBody>
          <a:bodyPr anchor="b">
            <a:noAutofit/>
          </a:bodyPr>
          <a:lstStyle>
            <a:lvl1pPr>
              <a:buNone/>
              <a:defRPr sz="2200" b="1">
                <a:effectLst>
                  <a:outerShdw blurRad="30000" dist="30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Content Placeholder 4"/>
          <p:cNvSpPr>
            <a:spLocks noGrp="1"/>
          </p:cNvSpPr>
          <p:nvPr>
            <p:ph sz="quarter" idx="2"/>
          </p:nvPr>
        </p:nvSpPr>
        <p:spPr>
          <a:xfrm>
            <a:off x="457200" y="2667000"/>
            <a:ext cx="4040188" cy="3657600"/>
          </a:xfrm>
        </p:spPr>
        <p:txBody>
          <a:bodyPr/>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6" name="Content Placeholder 5"/>
          <p:cNvSpPr>
            <a:spLocks noGrp="1"/>
          </p:cNvSpPr>
          <p:nvPr>
            <p:ph sz="quarter" idx="4"/>
          </p:nvPr>
        </p:nvSpPr>
        <p:spPr>
          <a:xfrm>
            <a:off x="4645025" y="2667000"/>
            <a:ext cx="4041775" cy="3657600"/>
          </a:xfrm>
        </p:spPr>
        <p:txBody>
          <a:bodyPr/>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92D15D8-D0EC-C246-AF0A-598A4F1A48BF}" type="datetimeFigureOut">
              <a:rPr kumimoji="1" lang="zh-CN" altLang="en-US" smtClean="0"/>
              <a:t>13-11-22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82F7151-25DF-934B-A047-31028E5523B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a:effectLst/>
        </p:spPr>
        <p:txBody>
          <a:bodyPr tIns="9144" bIns="9144" anchor="b"/>
          <a:lstStyle>
            <a:lvl1pPr>
              <a:defRPr sz="4800" cap="none" baseline="0">
                <a:effectLst>
                  <a:outerShdw blurRad="30000" dist="30000" dir="2700000" algn="tl" rotWithShape="0">
                    <a:schemeClr val="bg2">
                      <a:shade val="45000"/>
                      <a:satMod val="150000"/>
                      <a:alpha val="90000"/>
                    </a:schemeClr>
                  </a:outerShdw>
                </a:effectLst>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92D15D8-D0EC-C246-AF0A-598A4F1A48BF}" type="datetimeFigureOut">
              <a:rPr kumimoji="1" lang="zh-CN" altLang="en-US" smtClean="0"/>
              <a:t>13-11-22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82F7151-25DF-934B-A047-31028E5523B9}"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D15D8-D0EC-C246-AF0A-598A4F1A48BF}" type="datetimeFigureOut">
              <a:rPr kumimoji="1" lang="zh-CN" altLang="en-US" smtClean="0"/>
              <a:t>13-11-22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82F7151-25DF-934B-A047-31028E5523B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0"/>
            <a:ext cx="8229600" cy="914400"/>
          </a:xfrm>
        </p:spPr>
        <p:txBody>
          <a:bodyPr tIns="0" bIns="0" anchor="b"/>
          <a:lstStyle>
            <a:lvl1pPr algn="l">
              <a:buNone/>
              <a:defRPr sz="5000" b="1"/>
            </a:lvl1pPr>
          </a:lstStyle>
          <a:p>
            <a:r>
              <a:rPr lang="zh-CN" altLang="en-US" smtClean="0"/>
              <a:t>单击此处编辑母版标题样式</a:t>
            </a:r>
            <a:endParaRPr lang="en-US" dirty="0"/>
          </a:p>
        </p:txBody>
      </p:sp>
      <p:sp>
        <p:nvSpPr>
          <p:cNvPr id="3" name="Text Placeholder 2"/>
          <p:cNvSpPr>
            <a:spLocks noGrp="1"/>
          </p:cNvSpPr>
          <p:nvPr>
            <p:ph type="body" idx="2"/>
          </p:nvPr>
        </p:nvSpPr>
        <p:spPr>
          <a:xfrm>
            <a:off x="457200" y="1133856"/>
            <a:ext cx="2590800" cy="5181600"/>
          </a:xfrm>
        </p:spPr>
        <p:txBody>
          <a:bodyPr lIns="45720" tIns="45720" rIns="0"/>
          <a:lstStyle>
            <a:lvl1pPr marL="0" indent="0">
              <a:spcBef>
                <a:spcPts val="300"/>
              </a:spcBef>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Content Placeholder 3"/>
          <p:cNvSpPr>
            <a:spLocks noGrp="1"/>
          </p:cNvSpPr>
          <p:nvPr>
            <p:ph sz="half" idx="1"/>
          </p:nvPr>
        </p:nvSpPr>
        <p:spPr>
          <a:xfrm>
            <a:off x="3429000" y="1133472"/>
            <a:ext cx="5257800" cy="5191128"/>
          </a:xfrm>
        </p:spPr>
        <p:txBody>
          <a:bodyPr/>
          <a:lstStyle>
            <a:lvl1pPr algn="l">
              <a:defRPr sz="3000"/>
            </a:lvl1pPr>
            <a:lvl2pPr algn="l">
              <a:defRPr sz="2800"/>
            </a:lvl2pPr>
            <a:lvl3pPr algn="l">
              <a:defRPr sz="2400"/>
            </a:lvl3pPr>
            <a:lvl4pPr algn="l">
              <a:defRPr sz="2000"/>
            </a:lvl4pPr>
            <a:lvl5pPr algn="l">
              <a:defRPr sz="20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92D15D8-D0EC-C246-AF0A-598A4F1A48BF}" type="datetimeFigureOut">
              <a:rPr kumimoji="1" lang="zh-CN" altLang="en-US" smtClean="0"/>
              <a:t>13-11-22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76240" y="1981200"/>
            <a:ext cx="3429000" cy="522288"/>
          </a:xfrm>
        </p:spPr>
        <p:txBody>
          <a:bodyPr tIns="0" bIns="0" anchor="b"/>
          <a:lstStyle>
            <a:lvl1pPr algn="r">
              <a:buNone/>
              <a:defRPr sz="2000" b="1"/>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093368" y="1066800"/>
            <a:ext cx="4572000" cy="4572000"/>
          </a:xfrm>
          <a:solidFill>
            <a:schemeClr val="bg2">
              <a:shade val="75000"/>
            </a:schemeClr>
          </a:solidFill>
          <a:ln w="60325">
            <a:solidFill>
              <a:srgbClr val="FFFFFF"/>
            </a:solidFill>
            <a:miter lim="800000"/>
          </a:ln>
          <a:effectLst>
            <a:outerShdw blurRad="36195" dist="10000" dir="5400000" algn="tl" rotWithShape="0">
              <a:srgbClr val="000000">
                <a:alpha val="75000"/>
              </a:srgbClr>
            </a:outerShdw>
            <a:reflection stA="21000" endA="500" endPos="10000" dist="20000" dir="5400000" sy="-100000" algn="bl" rotWithShape="0"/>
          </a:effectLst>
        </p:spPr>
        <p:txBody>
          <a:bodyPr/>
          <a:lstStyle>
            <a:lvl1pPr>
              <a:buNone/>
              <a:defRPr sz="3200"/>
            </a:lvl1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376240" y="2543176"/>
            <a:ext cx="3429000" cy="914400"/>
          </a:xfrm>
        </p:spPr>
        <p:txBody>
          <a:bodyPr lIns="0" tIns="0" rIns="0" bIns="0" anchor="t"/>
          <a:lstStyle>
            <a:lvl1pPr indent="0" algn="r">
              <a:spcBef>
                <a:spcPts val="300"/>
              </a:spcBef>
              <a:buFontTx/>
              <a:buNone/>
              <a:defRPr sz="1400" baseline="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92D15D8-D0EC-C246-AF0A-598A4F1A48BF}" type="datetimeFigureOut">
              <a:rPr kumimoji="1" lang="zh-CN" altLang="en-US" smtClean="0"/>
              <a:t>13-11-22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a:xfrm>
            <a:off x="8153400" y="6356350"/>
            <a:ext cx="533400" cy="365125"/>
          </a:xfrm>
        </p:spPr>
        <p:txBody>
          <a:bodyPr/>
          <a:lstStyle/>
          <a:p>
            <a:fld id="{482F7151-25DF-934B-A047-31028E5523B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lowchart: Document 6"/>
          <p:cNvSpPr/>
          <p:nvPr/>
        </p:nvSpPr>
        <p:spPr>
          <a:xfrm rot="10800000">
            <a:off x="1" y="1142899"/>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2">
                  <a:tint val="55000"/>
                  <a:satMod val="1800000"/>
                  <a:alpha val="5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Flowchart: Document 7"/>
          <p:cNvSpPr/>
          <p:nvPr/>
        </p:nvSpPr>
        <p:spPr>
          <a:xfrm rot="10800000">
            <a:off x="1" y="1341133"/>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2">
                  <a:tint val="40000"/>
                  <a:satMod val="1900000"/>
                  <a:alpha val="30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Placeholder 8"/>
          <p:cNvSpPr>
            <a:spLocks noGrp="1"/>
          </p:cNvSpPr>
          <p:nvPr>
            <p:ph type="title"/>
          </p:nvPr>
        </p:nvSpPr>
        <p:spPr>
          <a:xfrm>
            <a:off x="457200" y="533400"/>
            <a:ext cx="8229600" cy="1524000"/>
          </a:xfrm>
          <a:prstGeom prst="rect">
            <a:avLst/>
          </a:prstGeom>
        </p:spPr>
        <p:txBody>
          <a:bodyPr vert="horz" lIns="0" tIns="9144" rIns="0" bIns="9144" anchor="b">
            <a:normAutofit/>
          </a:bodyPr>
          <a:lstStyle/>
          <a:p>
            <a:r>
              <a:rPr lang="zh-CN" altLang="en-US" smtClean="0"/>
              <a:t>单击此处编辑母版标题样式</a:t>
            </a:r>
            <a:endParaRPr lang="en-US" dirty="0"/>
          </a:p>
        </p:txBody>
      </p:sp>
      <p:sp>
        <p:nvSpPr>
          <p:cNvPr id="30" name="Text Placeholder 29"/>
          <p:cNvSpPr>
            <a:spLocks noGrp="1"/>
          </p:cNvSpPr>
          <p:nvPr>
            <p:ph type="body" idx="1"/>
          </p:nvPr>
        </p:nvSpPr>
        <p:spPr>
          <a:xfrm>
            <a:off x="457200" y="2179637"/>
            <a:ext cx="8229600" cy="4114800"/>
          </a:xfrm>
          <a:prstGeom prst="rect">
            <a:avLst/>
          </a:prstGeom>
        </p:spPr>
        <p:txBody>
          <a:bodyPr vert="horz" lIns="9144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9"/>
          <p:cNvSpPr>
            <a:spLocks noGrp="1"/>
          </p:cNvSpPr>
          <p:nvPr>
            <p:ph type="dt" sz="half" idx="2"/>
          </p:nvPr>
        </p:nvSpPr>
        <p:spPr>
          <a:xfrm>
            <a:off x="457200" y="6356350"/>
            <a:ext cx="1981200" cy="365125"/>
          </a:xfrm>
          <a:prstGeom prst="rect">
            <a:avLst/>
          </a:prstGeom>
        </p:spPr>
        <p:txBody>
          <a:bodyPr vert="horz" anchor="b"/>
          <a:lstStyle>
            <a:lvl1pPr algn="ctr">
              <a:defRPr sz="1200">
                <a:solidFill>
                  <a:schemeClr val="tx2">
                    <a:shade val="50000"/>
                  </a:schemeClr>
                </a:solidFill>
              </a:defRPr>
            </a:lvl1pPr>
          </a:lstStyle>
          <a:p>
            <a:fld id="{092D15D8-D0EC-C246-AF0A-598A4F1A48BF}" type="datetimeFigureOut">
              <a:rPr kumimoji="1" lang="zh-CN" altLang="en-US" smtClean="0"/>
              <a:t>13-11-22</a:t>
            </a:fld>
            <a:endParaRPr kumimoji="1" lang="zh-CN" altLang="en-US"/>
          </a:p>
        </p:txBody>
      </p:sp>
      <p:sp>
        <p:nvSpPr>
          <p:cNvPr id="22" name="Footer Placeholder 21"/>
          <p:cNvSpPr>
            <a:spLocks noGrp="1"/>
          </p:cNvSpPr>
          <p:nvPr>
            <p:ph type="ftr" sz="quarter" idx="3"/>
          </p:nvPr>
        </p:nvSpPr>
        <p:spPr>
          <a:xfrm>
            <a:off x="2438400" y="6356350"/>
            <a:ext cx="2895600" cy="365125"/>
          </a:xfrm>
          <a:prstGeom prst="rect">
            <a:avLst/>
          </a:prstGeom>
        </p:spPr>
        <p:txBody>
          <a:bodyPr vert="horz" lIns="0" anchor="b"/>
          <a:lstStyle>
            <a:lvl1pPr algn="l">
              <a:defRPr sz="1200">
                <a:solidFill>
                  <a:schemeClr val="tx2">
                    <a:shade val="50000"/>
                  </a:schemeClr>
                </a:solidFill>
              </a:defRPr>
            </a:lvl1pPr>
          </a:lstStyle>
          <a:p>
            <a:endParaRPr kumimoji="1" lang="zh-CN" altLang="en-US"/>
          </a:p>
        </p:txBody>
      </p:sp>
      <p:sp>
        <p:nvSpPr>
          <p:cNvPr id="18" name="Slide Number Placeholder 17"/>
          <p:cNvSpPr>
            <a:spLocks noGrp="1"/>
          </p:cNvSpPr>
          <p:nvPr>
            <p:ph type="sldNum" sz="quarter" idx="4"/>
          </p:nvPr>
        </p:nvSpPr>
        <p:spPr>
          <a:xfrm>
            <a:off x="8153400" y="6356350"/>
            <a:ext cx="533400" cy="365125"/>
          </a:xfrm>
          <a:prstGeom prst="rect">
            <a:avLst/>
          </a:prstGeom>
        </p:spPr>
        <p:txBody>
          <a:bodyPr vert="horz" lIns="91440" rIns="0" anchor="b"/>
          <a:lstStyle>
            <a:lvl1pPr algn="r">
              <a:defRPr sz="1400">
                <a:solidFill>
                  <a:schemeClr val="tx2">
                    <a:shade val="50000"/>
                  </a:schemeClr>
                </a:solidFill>
              </a:defRPr>
            </a:lvl1pPr>
          </a:lstStyle>
          <a:p>
            <a:fld id="{482F7151-25DF-934B-A047-31028E5523B9}" type="slidenum">
              <a:rPr kumimoji="1" lang="zh-CN" altLang="en-US" smtClean="0"/>
              <a:t>‹#›</a:t>
            </a:fld>
            <a:endParaRPr kumimoji="1" lang="zh-CN" altLang="en-US"/>
          </a:p>
        </p:txBody>
      </p:sp>
    </p:spTree>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txStyles>
    <p:titleStyle>
      <a:lvl1pPr algn="l" rtl="0" eaLnBrk="1" latinLnBrk="0" hangingPunct="1">
        <a:spcBef>
          <a:spcPct val="0"/>
        </a:spcBef>
        <a:buNone/>
        <a:defRPr sz="4800" b="1" kern="120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defRPr>
      </a:lvl1pPr>
    </p:titleStyle>
    <p:bodyStyle>
      <a:lvl1pPr marL="320040" indent="-320040" algn="l" rtl="0" eaLnBrk="1" latinLnBrk="0" hangingPunct="1">
        <a:spcBef>
          <a:spcPct val="20000"/>
        </a:spcBef>
        <a:buClr>
          <a:schemeClr val="accent1"/>
        </a:buClr>
        <a:buSzPct val="70000"/>
        <a:buFont typeface="Wingdings 2"/>
        <a:buChar char=""/>
        <a:defRPr sz="3000" kern="1200">
          <a:solidFill>
            <a:schemeClr val="tx1"/>
          </a:solidFill>
          <a:latin typeface="+mn-lt"/>
          <a:ea typeface="+mn-ea"/>
          <a:cs typeface="+mn-cs"/>
        </a:defRPr>
      </a:lvl1pPr>
      <a:lvl2pPr marL="630936" indent="-274320" algn="l" rtl="0" eaLnBrk="1" latinLnBrk="0" hangingPunct="1">
        <a:spcBef>
          <a:spcPct val="20000"/>
        </a:spcBef>
        <a:buClr>
          <a:schemeClr val="accent2"/>
        </a:buClr>
        <a:buFont typeface="Wingdings 2"/>
        <a:buChar char=""/>
        <a:defRPr sz="2600" kern="1200">
          <a:solidFill>
            <a:schemeClr val="tx1"/>
          </a:solidFill>
          <a:latin typeface="+mn-lt"/>
          <a:ea typeface="+mn-ea"/>
          <a:cs typeface="+mn-cs"/>
        </a:defRPr>
      </a:lvl2pPr>
      <a:lvl3pPr marL="923544" indent="-274320" algn="l" rtl="0" eaLnBrk="1" latinLnBrk="0" hangingPunct="1">
        <a:spcBef>
          <a:spcPct val="20000"/>
        </a:spcBef>
        <a:buClr>
          <a:schemeClr val="accent3"/>
        </a:buClr>
        <a:buFont typeface="Wingdings 2"/>
        <a:buChar char=""/>
        <a:defRPr sz="2400" kern="1200">
          <a:solidFill>
            <a:schemeClr val="tx1"/>
          </a:solidFill>
          <a:latin typeface="+mn-lt"/>
          <a:ea typeface="+mn-ea"/>
          <a:cs typeface="+mn-cs"/>
        </a:defRPr>
      </a:lvl3pPr>
      <a:lvl4pPr marL="1188720" indent="-228600" algn="l" rtl="0" eaLnBrk="1" latinLnBrk="0" hangingPunct="1">
        <a:spcBef>
          <a:spcPct val="20000"/>
        </a:spcBef>
        <a:buClr>
          <a:schemeClr val="accent4"/>
        </a:buClr>
        <a:buFont typeface="Wingdings 2"/>
        <a:buChar char=""/>
        <a:defRPr sz="2200" kern="1200">
          <a:solidFill>
            <a:schemeClr val="tx1"/>
          </a:solidFill>
          <a:latin typeface="+mn-lt"/>
          <a:ea typeface="+mn-ea"/>
          <a:cs typeface="+mn-cs"/>
        </a:defRPr>
      </a:lvl4pPr>
      <a:lvl5pPr marL="1426464" indent="-22860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e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png"/><Relationship Id="rId5" Type="http://schemas.openxmlformats.org/officeDocument/2006/relationships/oleObject" Target="../embeddings/oleObject6.bin"/><Relationship Id="rId6" Type="http://schemas.openxmlformats.org/officeDocument/2006/relationships/image" Target="../media/image8.png"/><Relationship Id="rId7" Type="http://schemas.openxmlformats.org/officeDocument/2006/relationships/oleObject" Target="../embeddings/oleObject7.bin"/><Relationship Id="rId8" Type="http://schemas.openxmlformats.org/officeDocument/2006/relationships/image" Target="../media/image9.png"/><Relationship Id="rId9" Type="http://schemas.openxmlformats.org/officeDocument/2006/relationships/image" Target="../media/image11.png"/><Relationship Id="rId10" Type="http://schemas.openxmlformats.org/officeDocument/2006/relationships/oleObject" Target="../embeddings/oleObject8.bin"/><Relationship Id="rId11" Type="http://schemas.openxmlformats.org/officeDocument/2006/relationships/image" Target="../media/image10.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2.png"/><Relationship Id="rId5" Type="http://schemas.openxmlformats.org/officeDocument/2006/relationships/oleObject" Target="../embeddings/oleObject10.bin"/><Relationship Id="rId6" Type="http://schemas.openxmlformats.org/officeDocument/2006/relationships/image" Target="../media/image13.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4.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sz="6000" dirty="0" smtClean="0"/>
              <a:t>总结</a:t>
            </a:r>
            <a:endParaRPr kumimoji="1" lang="zh-CN" altLang="en-US" sz="6000"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263098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7200" y="2008480"/>
            <a:ext cx="8402550" cy="42384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37413" name="Rectangle 5"/>
          <p:cNvSpPr>
            <a:spLocks noGrp="1" noChangeArrowheads="1"/>
          </p:cNvSpPr>
          <p:nvPr>
            <p:ph type="title"/>
          </p:nvPr>
        </p:nvSpPr>
        <p:spPr>
          <a:xfrm>
            <a:off x="457200" y="184846"/>
            <a:ext cx="82296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marL="254000" indent="-254000">
              <a:spcBef>
                <a:spcPct val="50000"/>
              </a:spcBef>
              <a:buSzPct val="75000"/>
            </a:pPr>
            <a:r>
              <a:rPr lang="zh-CN" altLang="en-US" dirty="0">
                <a:solidFill>
                  <a:srgbClr val="FFFF00"/>
                </a:solidFill>
                <a:latin typeface="+mj-ea"/>
                <a:cs typeface="黑体" charset="0"/>
              </a:rPr>
              <a:t>嵌入式应用程序的编译和加载过程</a:t>
            </a:r>
          </a:p>
        </p:txBody>
      </p:sp>
      <p:graphicFrame>
        <p:nvGraphicFramePr>
          <p:cNvPr id="1937412" name="Object 4"/>
          <p:cNvGraphicFramePr>
            <a:graphicFrameLocks noGrp="1" noChangeAspect="1"/>
          </p:cNvGraphicFramePr>
          <p:nvPr>
            <p:ph idx="4294967295"/>
            <p:extLst>
              <p:ext uri="{D42A27DB-BD31-4B8C-83A1-F6EECF244321}">
                <p14:modId xmlns:p14="http://schemas.microsoft.com/office/powerpoint/2010/main" val="2915971347"/>
              </p:ext>
            </p:extLst>
          </p:nvPr>
        </p:nvGraphicFramePr>
        <p:xfrm>
          <a:off x="639763" y="2239459"/>
          <a:ext cx="8047037" cy="3651250"/>
        </p:xfrm>
        <a:graphic>
          <a:graphicData uri="http://schemas.openxmlformats.org/presentationml/2006/ole">
            <mc:AlternateContent xmlns:mc="http://schemas.openxmlformats.org/markup-compatibility/2006">
              <mc:Choice xmlns:v="urn:schemas-microsoft-com:vml" Requires="v">
                <p:oleObj spid="_x0000_s8220" name="Visio" r:id="rId3" imgW="5822594" imgH="2642311" progId="Visio.Drawing.11">
                  <p:embed/>
                </p:oleObj>
              </mc:Choice>
              <mc:Fallback>
                <p:oleObj name="Visio" r:id="rId3" imgW="5822594" imgH="264231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2239459"/>
                        <a:ext cx="8047037" cy="36512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16091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8652" y="166852"/>
            <a:ext cx="8229600" cy="1143000"/>
          </a:xfrm>
        </p:spPr>
        <p:txBody>
          <a:bodyPr>
            <a:normAutofit/>
          </a:bodyPr>
          <a:lstStyle/>
          <a:p>
            <a:r>
              <a:rPr lang="en-US" altLang="zh-CN" sz="4300" dirty="0">
                <a:solidFill>
                  <a:srgbClr val="FFFF00"/>
                </a:solidFill>
                <a:latin typeface="+mj-ea"/>
                <a:cs typeface="黑体" charset="0"/>
              </a:rPr>
              <a:t>A translation hierarchy for </a:t>
            </a:r>
            <a:r>
              <a:rPr lang="en-US" altLang="zh-CN" sz="4300" dirty="0">
                <a:solidFill>
                  <a:srgbClr val="FFFF00"/>
                </a:solidFill>
                <a:latin typeface="+mj-ea"/>
                <a:cs typeface="黑体" charset="0"/>
              </a:rPr>
              <a:t>java</a:t>
            </a:r>
            <a:endParaRPr lang="zh-CN" altLang="en-US" sz="4300" dirty="0">
              <a:solidFill>
                <a:srgbClr val="FFFF00"/>
              </a:solidFill>
              <a:latin typeface="+mj-ea"/>
              <a:cs typeface="黑体" charset="0"/>
            </a:endParaRPr>
          </a:p>
        </p:txBody>
      </p:sp>
      <p:sp>
        <p:nvSpPr>
          <p:cNvPr id="4" name="TextBox 3"/>
          <p:cNvSpPr txBox="1"/>
          <p:nvPr/>
        </p:nvSpPr>
        <p:spPr>
          <a:xfrm>
            <a:off x="776144" y="2088435"/>
            <a:ext cx="17956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Java program</a:t>
            </a:r>
            <a:endParaRPr lang="zh-CN" altLang="en-US" dirty="0"/>
          </a:p>
        </p:txBody>
      </p:sp>
      <p:sp>
        <p:nvSpPr>
          <p:cNvPr id="6" name="TextBox 5"/>
          <p:cNvSpPr txBox="1"/>
          <p:nvPr/>
        </p:nvSpPr>
        <p:spPr>
          <a:xfrm>
            <a:off x="776144" y="3888635"/>
            <a:ext cx="309634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Class files (Java </a:t>
            </a:r>
            <a:r>
              <a:rPr lang="en-US" altLang="zh-CN" dirty="0" err="1" smtClean="0"/>
              <a:t>bytecodes</a:t>
            </a:r>
            <a:r>
              <a:rPr lang="en-US" altLang="zh-CN" dirty="0" smtClean="0"/>
              <a:t>)</a:t>
            </a:r>
            <a:endParaRPr lang="zh-CN" altLang="en-US" dirty="0"/>
          </a:p>
        </p:txBody>
      </p:sp>
      <p:sp>
        <p:nvSpPr>
          <p:cNvPr id="7" name="椭圆 6"/>
          <p:cNvSpPr/>
          <p:nvPr/>
        </p:nvSpPr>
        <p:spPr>
          <a:xfrm>
            <a:off x="1251799" y="2902043"/>
            <a:ext cx="18289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Compiler</a:t>
            </a:r>
            <a:endParaRPr lang="zh-CN" altLang="en-US" dirty="0"/>
          </a:p>
        </p:txBody>
      </p:sp>
      <p:sp>
        <p:nvSpPr>
          <p:cNvPr id="8" name="椭圆 7"/>
          <p:cNvSpPr/>
          <p:nvPr/>
        </p:nvSpPr>
        <p:spPr>
          <a:xfrm>
            <a:off x="3763564" y="4702243"/>
            <a:ext cx="216024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Virtual machine</a:t>
            </a:r>
            <a:endParaRPr lang="zh-CN" altLang="en-US" dirty="0"/>
          </a:p>
        </p:txBody>
      </p:sp>
      <p:sp>
        <p:nvSpPr>
          <p:cNvPr id="9" name="TextBox 8"/>
          <p:cNvSpPr txBox="1"/>
          <p:nvPr/>
        </p:nvSpPr>
        <p:spPr>
          <a:xfrm>
            <a:off x="776144" y="5845079"/>
            <a:ext cx="51125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Compiled Java methods (machine language)</a:t>
            </a:r>
            <a:endParaRPr lang="zh-CN" altLang="en-US" dirty="0"/>
          </a:p>
        </p:txBody>
      </p:sp>
      <p:sp>
        <p:nvSpPr>
          <p:cNvPr id="10" name="TextBox 9"/>
          <p:cNvSpPr txBox="1"/>
          <p:nvPr/>
        </p:nvSpPr>
        <p:spPr>
          <a:xfrm>
            <a:off x="4304537" y="3888634"/>
            <a:ext cx="4044196" cy="3677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Java library routines (machine language)</a:t>
            </a:r>
            <a:endParaRPr lang="zh-CN" altLang="en-US" dirty="0"/>
          </a:p>
        </p:txBody>
      </p:sp>
      <p:sp>
        <p:nvSpPr>
          <p:cNvPr id="11" name="椭圆 10"/>
          <p:cNvSpPr/>
          <p:nvPr/>
        </p:nvSpPr>
        <p:spPr>
          <a:xfrm>
            <a:off x="971606" y="4702243"/>
            <a:ext cx="236082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Just in Time compiler</a:t>
            </a:r>
            <a:endParaRPr lang="zh-CN" altLang="en-US" dirty="0"/>
          </a:p>
        </p:txBody>
      </p:sp>
      <p:cxnSp>
        <p:nvCxnSpPr>
          <p:cNvPr id="12" name="直接箭头连接符 11"/>
          <p:cNvCxnSpPr>
            <a:stCxn id="4" idx="2"/>
          </p:cNvCxnSpPr>
          <p:nvPr/>
        </p:nvCxnSpPr>
        <p:spPr>
          <a:xfrm>
            <a:off x="1673981" y="2457767"/>
            <a:ext cx="478036" cy="44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71818" y="3478107"/>
            <a:ext cx="508953" cy="410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8" idx="1"/>
          </p:cNvCxnSpPr>
          <p:nvPr/>
        </p:nvCxnSpPr>
        <p:spPr>
          <a:xfrm>
            <a:off x="3332428" y="4256379"/>
            <a:ext cx="747496" cy="5513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5096625" y="4257967"/>
            <a:ext cx="504056" cy="44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079924" y="5422323"/>
            <a:ext cx="512645" cy="422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1" idx="0"/>
          </p:cNvCxnSpPr>
          <p:nvPr/>
        </p:nvCxnSpPr>
        <p:spPr>
          <a:xfrm flipH="1">
            <a:off x="2152017" y="4257967"/>
            <a:ext cx="419801" cy="44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4"/>
          </p:cNvCxnSpPr>
          <p:nvPr/>
        </p:nvCxnSpPr>
        <p:spPr>
          <a:xfrm>
            <a:off x="2152017" y="5422323"/>
            <a:ext cx="419801" cy="422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3208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780738" name="Rectangle 2"/>
          <p:cNvSpPr>
            <a:spLocks noGrp="1" noChangeArrowheads="1"/>
          </p:cNvSpPr>
          <p:nvPr>
            <p:ph type="title"/>
          </p:nvPr>
        </p:nvSpPr>
        <p:spPr>
          <a:xfrm>
            <a:off x="473075" y="152400"/>
            <a:ext cx="8442325" cy="9144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marL="254000" indent="-254000">
              <a:spcBef>
                <a:spcPct val="50000"/>
              </a:spcBef>
              <a:buSzPct val="75000"/>
            </a:pPr>
            <a:r>
              <a:rPr lang="zh-CN" altLang="en-US">
                <a:solidFill>
                  <a:srgbClr val="FFFF00"/>
                </a:solidFill>
                <a:latin typeface="Times New Roman" charset="0"/>
                <a:ea typeface="黑体" charset="0"/>
                <a:cs typeface="黑体" charset="0"/>
              </a:rPr>
              <a:t>嵌入式系统的开发</a:t>
            </a:r>
            <a:r>
              <a:rPr lang="en-US" altLang="zh-CN">
                <a:solidFill>
                  <a:srgbClr val="FFFF00"/>
                </a:solidFill>
                <a:latin typeface="Times New Roman" charset="0"/>
                <a:ea typeface="黑体" charset="0"/>
                <a:cs typeface="黑体" charset="0"/>
              </a:rPr>
              <a:t>——</a:t>
            </a:r>
            <a:r>
              <a:rPr lang="zh-CN" altLang="en-US">
                <a:solidFill>
                  <a:srgbClr val="FFFF00"/>
                </a:solidFill>
                <a:latin typeface="Times New Roman" charset="0"/>
                <a:ea typeface="黑体" charset="0"/>
                <a:cs typeface="黑体" charset="0"/>
              </a:rPr>
              <a:t>设计与调试</a:t>
            </a:r>
          </a:p>
        </p:txBody>
      </p:sp>
      <p:sp>
        <p:nvSpPr>
          <p:cNvPr id="1780739" name="Line 3"/>
          <p:cNvSpPr>
            <a:spLocks noChangeShapeType="1"/>
          </p:cNvSpPr>
          <p:nvPr/>
        </p:nvSpPr>
        <p:spPr bwMode="auto">
          <a:xfrm>
            <a:off x="685800" y="3276600"/>
            <a:ext cx="7772400"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40" name="Line 4"/>
          <p:cNvSpPr>
            <a:spLocks noChangeShapeType="1"/>
          </p:cNvSpPr>
          <p:nvPr/>
        </p:nvSpPr>
        <p:spPr bwMode="auto">
          <a:xfrm>
            <a:off x="685800" y="3429000"/>
            <a:ext cx="77724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41" name="Text Box 5"/>
          <p:cNvSpPr txBox="1">
            <a:spLocks noChangeArrowheads="1"/>
          </p:cNvSpPr>
          <p:nvPr/>
        </p:nvSpPr>
        <p:spPr bwMode="auto">
          <a:xfrm>
            <a:off x="228600" y="2911475"/>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lgn="l" eaLnBrk="0" hangingPunct="0">
              <a:spcBef>
                <a:spcPct val="50000"/>
              </a:spcBef>
            </a:pPr>
            <a:r>
              <a:rPr lang="zh-CN" altLang="en-US" sz="2400">
                <a:solidFill>
                  <a:srgbClr val="003399"/>
                </a:solidFill>
                <a:latin typeface="Arial" charset="0"/>
                <a:ea typeface="黑体" charset="0"/>
                <a:cs typeface="黑体" charset="0"/>
              </a:rPr>
              <a:t>设计</a:t>
            </a:r>
          </a:p>
        </p:txBody>
      </p:sp>
      <p:sp>
        <p:nvSpPr>
          <p:cNvPr id="1780742" name="Text Box 6"/>
          <p:cNvSpPr txBox="1">
            <a:spLocks noChangeArrowheads="1"/>
          </p:cNvSpPr>
          <p:nvPr/>
        </p:nvSpPr>
        <p:spPr bwMode="auto">
          <a:xfrm>
            <a:off x="8382000" y="2895600"/>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lgn="l" eaLnBrk="0" hangingPunct="0">
              <a:spcBef>
                <a:spcPct val="50000"/>
              </a:spcBef>
            </a:pPr>
            <a:r>
              <a:rPr lang="zh-CN" altLang="en-US" sz="2400">
                <a:solidFill>
                  <a:srgbClr val="003399"/>
                </a:solidFill>
                <a:latin typeface="Arial" charset="0"/>
                <a:ea typeface="黑体" charset="0"/>
                <a:cs typeface="黑体" charset="0"/>
              </a:rPr>
              <a:t>生产</a:t>
            </a:r>
          </a:p>
        </p:txBody>
      </p:sp>
      <p:sp>
        <p:nvSpPr>
          <p:cNvPr id="1780743" name="Line 7"/>
          <p:cNvSpPr>
            <a:spLocks noChangeShapeType="1"/>
          </p:cNvSpPr>
          <p:nvPr/>
        </p:nvSpPr>
        <p:spPr bwMode="auto">
          <a:xfrm>
            <a:off x="1447800" y="2362200"/>
            <a:ext cx="0" cy="914400"/>
          </a:xfrm>
          <a:prstGeom prst="line">
            <a:avLst/>
          </a:prstGeom>
          <a:noFill/>
          <a:ln w="22225">
            <a:solidFill>
              <a:srgbClr val="3333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44" name="Line 8"/>
          <p:cNvSpPr>
            <a:spLocks noChangeShapeType="1"/>
          </p:cNvSpPr>
          <p:nvPr/>
        </p:nvSpPr>
        <p:spPr bwMode="auto">
          <a:xfrm>
            <a:off x="2667000" y="2895600"/>
            <a:ext cx="0" cy="381000"/>
          </a:xfrm>
          <a:prstGeom prst="line">
            <a:avLst/>
          </a:prstGeom>
          <a:noFill/>
          <a:ln w="22225">
            <a:solidFill>
              <a:srgbClr val="3333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45" name="Line 9"/>
          <p:cNvSpPr>
            <a:spLocks noChangeShapeType="1"/>
          </p:cNvSpPr>
          <p:nvPr/>
        </p:nvSpPr>
        <p:spPr bwMode="auto">
          <a:xfrm flipH="1">
            <a:off x="3733800" y="2286000"/>
            <a:ext cx="0" cy="990600"/>
          </a:xfrm>
          <a:prstGeom prst="line">
            <a:avLst/>
          </a:prstGeom>
          <a:noFill/>
          <a:ln w="22225">
            <a:solidFill>
              <a:schemeClr val="bg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46" name="Line 10"/>
          <p:cNvSpPr>
            <a:spLocks noChangeShapeType="1"/>
          </p:cNvSpPr>
          <p:nvPr/>
        </p:nvSpPr>
        <p:spPr bwMode="auto">
          <a:xfrm>
            <a:off x="3733800" y="3276600"/>
            <a:ext cx="0" cy="152400"/>
          </a:xfrm>
          <a:prstGeom prst="line">
            <a:avLst/>
          </a:prstGeom>
          <a:noFill/>
          <a:ln w="22225">
            <a:solidFill>
              <a:srgbClr val="3333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47" name="Line 11"/>
          <p:cNvSpPr>
            <a:spLocks noChangeShapeType="1"/>
          </p:cNvSpPr>
          <p:nvPr/>
        </p:nvSpPr>
        <p:spPr bwMode="auto">
          <a:xfrm>
            <a:off x="2971800" y="3429000"/>
            <a:ext cx="0" cy="990600"/>
          </a:xfrm>
          <a:prstGeom prst="line">
            <a:avLst/>
          </a:prstGeom>
          <a:noFill/>
          <a:ln w="22225">
            <a:solidFill>
              <a:schemeClr val="bg2"/>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48" name="Line 12"/>
          <p:cNvSpPr>
            <a:spLocks noChangeShapeType="1"/>
          </p:cNvSpPr>
          <p:nvPr/>
        </p:nvSpPr>
        <p:spPr bwMode="auto">
          <a:xfrm>
            <a:off x="2971800" y="3276600"/>
            <a:ext cx="0" cy="152400"/>
          </a:xfrm>
          <a:prstGeom prst="line">
            <a:avLst/>
          </a:prstGeom>
          <a:noFill/>
          <a:ln w="22225">
            <a:solidFill>
              <a:srgbClr val="33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49" name="Line 13"/>
          <p:cNvSpPr>
            <a:spLocks noChangeShapeType="1"/>
          </p:cNvSpPr>
          <p:nvPr/>
        </p:nvSpPr>
        <p:spPr bwMode="auto">
          <a:xfrm>
            <a:off x="1524000" y="3429000"/>
            <a:ext cx="0" cy="533400"/>
          </a:xfrm>
          <a:prstGeom prst="line">
            <a:avLst/>
          </a:prstGeom>
          <a:noFill/>
          <a:ln w="22225">
            <a:solidFill>
              <a:schemeClr val="bg2"/>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nvGrpSpPr>
          <p:cNvPr id="1780750" name="Group 14"/>
          <p:cNvGrpSpPr>
            <a:grpSpLocks/>
          </p:cNvGrpSpPr>
          <p:nvPr/>
        </p:nvGrpSpPr>
        <p:grpSpPr bwMode="auto">
          <a:xfrm>
            <a:off x="762000" y="1752600"/>
            <a:ext cx="1447800" cy="609600"/>
            <a:chOff x="2208" y="1104"/>
            <a:chExt cx="912" cy="384"/>
          </a:xfrm>
        </p:grpSpPr>
        <p:sp>
          <p:nvSpPr>
            <p:cNvPr id="1780751" name="Oval 15"/>
            <p:cNvSpPr>
              <a:spLocks noChangeArrowheads="1"/>
            </p:cNvSpPr>
            <p:nvPr/>
          </p:nvSpPr>
          <p:spPr bwMode="auto">
            <a:xfrm>
              <a:off x="2208" y="1104"/>
              <a:ext cx="912" cy="384"/>
            </a:xfrm>
            <a:prstGeom prst="ellipse">
              <a:avLst/>
            </a:prstGeom>
            <a:solidFill>
              <a:srgbClr val="993300"/>
            </a:solidFill>
            <a:ln w="9525">
              <a:solidFill>
                <a:srgbClr val="9933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52" name="Text Box 16"/>
            <p:cNvSpPr txBox="1">
              <a:spLocks noChangeArrowheads="1"/>
            </p:cNvSpPr>
            <p:nvPr/>
          </p:nvSpPr>
          <p:spPr bwMode="auto">
            <a:xfrm>
              <a:off x="2304" y="115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000">
                  <a:solidFill>
                    <a:srgbClr val="FFFF66"/>
                  </a:solidFill>
                  <a:latin typeface="Arial" charset="0"/>
                </a:rPr>
                <a:t>编译器</a:t>
              </a:r>
            </a:p>
          </p:txBody>
        </p:sp>
      </p:grpSp>
      <p:grpSp>
        <p:nvGrpSpPr>
          <p:cNvPr id="1780753" name="Group 17"/>
          <p:cNvGrpSpPr>
            <a:grpSpLocks/>
          </p:cNvGrpSpPr>
          <p:nvPr/>
        </p:nvGrpSpPr>
        <p:grpSpPr bwMode="auto">
          <a:xfrm>
            <a:off x="1905000" y="2286000"/>
            <a:ext cx="1447800" cy="609600"/>
            <a:chOff x="2208" y="1104"/>
            <a:chExt cx="912" cy="384"/>
          </a:xfrm>
        </p:grpSpPr>
        <p:sp>
          <p:nvSpPr>
            <p:cNvPr id="1780754" name="Oval 18"/>
            <p:cNvSpPr>
              <a:spLocks noChangeArrowheads="1"/>
            </p:cNvSpPr>
            <p:nvPr/>
          </p:nvSpPr>
          <p:spPr bwMode="auto">
            <a:xfrm>
              <a:off x="2208" y="1104"/>
              <a:ext cx="912" cy="384"/>
            </a:xfrm>
            <a:prstGeom prst="ellipse">
              <a:avLst/>
            </a:prstGeom>
            <a:solidFill>
              <a:srgbClr val="993300"/>
            </a:solidFill>
            <a:ln w="9525">
              <a:solidFill>
                <a:srgbClr val="9933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55" name="Text Box 19"/>
            <p:cNvSpPr txBox="1">
              <a:spLocks noChangeArrowheads="1"/>
            </p:cNvSpPr>
            <p:nvPr/>
          </p:nvSpPr>
          <p:spPr bwMode="auto">
            <a:xfrm>
              <a:off x="2304" y="115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000">
                  <a:solidFill>
                    <a:srgbClr val="FFFF66"/>
                  </a:solidFill>
                  <a:latin typeface="Arial" charset="0"/>
                </a:rPr>
                <a:t>链接器</a:t>
              </a:r>
            </a:p>
          </p:txBody>
        </p:sp>
      </p:grpSp>
      <p:grpSp>
        <p:nvGrpSpPr>
          <p:cNvPr id="1780756" name="Group 20"/>
          <p:cNvGrpSpPr>
            <a:grpSpLocks/>
          </p:cNvGrpSpPr>
          <p:nvPr/>
        </p:nvGrpSpPr>
        <p:grpSpPr bwMode="auto">
          <a:xfrm>
            <a:off x="2971800" y="1676400"/>
            <a:ext cx="1447800" cy="609600"/>
            <a:chOff x="2208" y="1104"/>
            <a:chExt cx="912" cy="384"/>
          </a:xfrm>
        </p:grpSpPr>
        <p:sp>
          <p:nvSpPr>
            <p:cNvPr id="1780757" name="Oval 21"/>
            <p:cNvSpPr>
              <a:spLocks noChangeArrowheads="1"/>
            </p:cNvSpPr>
            <p:nvPr/>
          </p:nvSpPr>
          <p:spPr bwMode="auto">
            <a:xfrm>
              <a:off x="2208" y="1104"/>
              <a:ext cx="912" cy="384"/>
            </a:xfrm>
            <a:prstGeom prst="ellipse">
              <a:avLst/>
            </a:prstGeom>
            <a:solidFill>
              <a:srgbClr val="993300"/>
            </a:solidFill>
            <a:ln w="9525">
              <a:solidFill>
                <a:srgbClr val="9933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58" name="Text Box 22"/>
            <p:cNvSpPr txBox="1">
              <a:spLocks noChangeArrowheads="1"/>
            </p:cNvSpPr>
            <p:nvPr/>
          </p:nvSpPr>
          <p:spPr bwMode="auto">
            <a:xfrm>
              <a:off x="2304" y="115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000">
                  <a:solidFill>
                    <a:srgbClr val="FFFF66"/>
                  </a:solidFill>
                  <a:latin typeface="Arial" charset="0"/>
                </a:rPr>
                <a:t>调试器</a:t>
              </a:r>
            </a:p>
          </p:txBody>
        </p:sp>
      </p:grpSp>
      <p:sp>
        <p:nvSpPr>
          <p:cNvPr id="1780759" name="Oval 23"/>
          <p:cNvSpPr>
            <a:spLocks noChangeArrowheads="1"/>
          </p:cNvSpPr>
          <p:nvPr/>
        </p:nvSpPr>
        <p:spPr bwMode="auto">
          <a:xfrm>
            <a:off x="457200" y="1295400"/>
            <a:ext cx="4191000" cy="16764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60" name="Text Box 24"/>
          <p:cNvSpPr txBox="1">
            <a:spLocks noChangeArrowheads="1"/>
          </p:cNvSpPr>
          <p:nvPr/>
        </p:nvSpPr>
        <p:spPr bwMode="auto">
          <a:xfrm>
            <a:off x="2209800" y="12954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en-US" altLang="zh-CN" sz="2000" b="1">
                <a:solidFill>
                  <a:srgbClr val="000000"/>
                </a:solidFill>
                <a:latin typeface="Arial" charset="0"/>
              </a:rPr>
              <a:t>IDE</a:t>
            </a:r>
          </a:p>
        </p:txBody>
      </p:sp>
      <p:grpSp>
        <p:nvGrpSpPr>
          <p:cNvPr id="1780761" name="Group 25"/>
          <p:cNvGrpSpPr>
            <a:grpSpLocks/>
          </p:cNvGrpSpPr>
          <p:nvPr/>
        </p:nvGrpSpPr>
        <p:grpSpPr bwMode="auto">
          <a:xfrm>
            <a:off x="4800600" y="2057400"/>
            <a:ext cx="1752600" cy="762000"/>
            <a:chOff x="3216" y="1152"/>
            <a:chExt cx="1104" cy="480"/>
          </a:xfrm>
        </p:grpSpPr>
        <p:sp>
          <p:nvSpPr>
            <p:cNvPr id="1780762" name="Oval 26"/>
            <p:cNvSpPr>
              <a:spLocks noChangeArrowheads="1"/>
            </p:cNvSpPr>
            <p:nvPr/>
          </p:nvSpPr>
          <p:spPr bwMode="auto">
            <a:xfrm>
              <a:off x="3216" y="1152"/>
              <a:ext cx="1104" cy="480"/>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63" name="Text Box 27"/>
            <p:cNvSpPr txBox="1">
              <a:spLocks noChangeArrowheads="1"/>
            </p:cNvSpPr>
            <p:nvPr/>
          </p:nvSpPr>
          <p:spPr bwMode="auto">
            <a:xfrm>
              <a:off x="3312" y="1248"/>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000">
                  <a:solidFill>
                    <a:srgbClr val="FFFF66"/>
                  </a:solidFill>
                  <a:latin typeface="Arial" charset="0"/>
                </a:rPr>
                <a:t>操作系统</a:t>
              </a:r>
            </a:p>
          </p:txBody>
        </p:sp>
      </p:grpSp>
      <p:sp>
        <p:nvSpPr>
          <p:cNvPr id="1780764" name="Line 28"/>
          <p:cNvSpPr>
            <a:spLocks noChangeShapeType="1"/>
          </p:cNvSpPr>
          <p:nvPr/>
        </p:nvSpPr>
        <p:spPr bwMode="auto">
          <a:xfrm>
            <a:off x="5715000" y="2819400"/>
            <a:ext cx="0" cy="457200"/>
          </a:xfrm>
          <a:prstGeom prst="line">
            <a:avLst/>
          </a:prstGeom>
          <a:noFill/>
          <a:ln w="22225">
            <a:solidFill>
              <a:srgbClr val="3333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nvGrpSpPr>
          <p:cNvPr id="1780765" name="Group 29"/>
          <p:cNvGrpSpPr>
            <a:grpSpLocks/>
          </p:cNvGrpSpPr>
          <p:nvPr/>
        </p:nvGrpSpPr>
        <p:grpSpPr bwMode="auto">
          <a:xfrm>
            <a:off x="6629400" y="1524000"/>
            <a:ext cx="1752600" cy="762000"/>
            <a:chOff x="4176" y="960"/>
            <a:chExt cx="1104" cy="480"/>
          </a:xfrm>
        </p:grpSpPr>
        <p:sp>
          <p:nvSpPr>
            <p:cNvPr id="1780766" name="Oval 30"/>
            <p:cNvSpPr>
              <a:spLocks noChangeArrowheads="1"/>
            </p:cNvSpPr>
            <p:nvPr/>
          </p:nvSpPr>
          <p:spPr bwMode="auto">
            <a:xfrm>
              <a:off x="4176" y="960"/>
              <a:ext cx="1104" cy="480"/>
            </a:xfrm>
            <a:prstGeom prst="ellipse">
              <a:avLst/>
            </a:prstGeom>
            <a:solidFill>
              <a:srgbClr val="800080"/>
            </a:solidFill>
            <a:ln w="9525">
              <a:solidFill>
                <a:srgbClr val="800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67" name="Text Box 31"/>
            <p:cNvSpPr txBox="1">
              <a:spLocks noChangeArrowheads="1"/>
            </p:cNvSpPr>
            <p:nvPr/>
          </p:nvSpPr>
          <p:spPr bwMode="auto">
            <a:xfrm>
              <a:off x="4272" y="1056"/>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000">
                  <a:solidFill>
                    <a:srgbClr val="FFFF66"/>
                  </a:solidFill>
                  <a:latin typeface="Arial" charset="0"/>
                </a:rPr>
                <a:t>软件测试</a:t>
              </a:r>
            </a:p>
          </p:txBody>
        </p:sp>
      </p:grpSp>
      <p:sp>
        <p:nvSpPr>
          <p:cNvPr id="1780768" name="Line 32"/>
          <p:cNvSpPr>
            <a:spLocks noChangeShapeType="1"/>
          </p:cNvSpPr>
          <p:nvPr/>
        </p:nvSpPr>
        <p:spPr bwMode="auto">
          <a:xfrm>
            <a:off x="7467600" y="2286000"/>
            <a:ext cx="0" cy="990600"/>
          </a:xfrm>
          <a:prstGeom prst="line">
            <a:avLst/>
          </a:prstGeom>
          <a:noFill/>
          <a:ln w="22225">
            <a:solidFill>
              <a:srgbClr val="3333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nvGrpSpPr>
          <p:cNvPr id="1780769" name="Group 33"/>
          <p:cNvGrpSpPr>
            <a:grpSpLocks/>
          </p:cNvGrpSpPr>
          <p:nvPr/>
        </p:nvGrpSpPr>
        <p:grpSpPr bwMode="auto">
          <a:xfrm>
            <a:off x="838200" y="3962400"/>
            <a:ext cx="1295400" cy="1235075"/>
            <a:chOff x="528" y="2496"/>
            <a:chExt cx="816" cy="778"/>
          </a:xfrm>
        </p:grpSpPr>
        <p:sp>
          <p:nvSpPr>
            <p:cNvPr id="1780770" name="Text Box 34"/>
            <p:cNvSpPr txBox="1">
              <a:spLocks noChangeArrowheads="1"/>
            </p:cNvSpPr>
            <p:nvPr/>
          </p:nvSpPr>
          <p:spPr bwMode="auto">
            <a:xfrm>
              <a:off x="576" y="302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000">
                  <a:solidFill>
                    <a:srgbClr val="006600"/>
                  </a:solidFill>
                  <a:latin typeface="Arial" charset="0"/>
                </a:rPr>
                <a:t>评估板</a:t>
              </a:r>
            </a:p>
          </p:txBody>
        </p:sp>
        <p:graphicFrame>
          <p:nvGraphicFramePr>
            <p:cNvPr id="1780771" name="Object 35"/>
            <p:cNvGraphicFramePr>
              <a:graphicFrameLocks noChangeAspect="1"/>
            </p:cNvGraphicFramePr>
            <p:nvPr/>
          </p:nvGraphicFramePr>
          <p:xfrm>
            <a:off x="528" y="2496"/>
            <a:ext cx="816" cy="534"/>
          </p:xfrm>
          <a:graphic>
            <a:graphicData uri="http://schemas.openxmlformats.org/presentationml/2006/ole">
              <mc:AlternateContent xmlns:mc="http://schemas.openxmlformats.org/markup-compatibility/2006">
                <mc:Choice xmlns:v="urn:schemas-microsoft-com:vml" Requires="v">
                  <p:oleObj spid="_x0000_s9306" name="位图图像" r:id="rId3" imgW="3580952" imgH="2343477" progId="Paint.Picture">
                    <p:embed/>
                  </p:oleObj>
                </mc:Choice>
                <mc:Fallback>
                  <p:oleObj name="位图图像" r:id="rId3" imgW="3580952" imgH="234347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96"/>
                          <a:ext cx="816"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pSp>
        <p:nvGrpSpPr>
          <p:cNvPr id="1780772" name="Group 36"/>
          <p:cNvGrpSpPr>
            <a:grpSpLocks/>
          </p:cNvGrpSpPr>
          <p:nvPr/>
        </p:nvGrpSpPr>
        <p:grpSpPr bwMode="auto">
          <a:xfrm>
            <a:off x="2209800" y="4414838"/>
            <a:ext cx="1600200" cy="1452562"/>
            <a:chOff x="1392" y="2781"/>
            <a:chExt cx="1008" cy="915"/>
          </a:xfrm>
        </p:grpSpPr>
        <p:sp>
          <p:nvSpPr>
            <p:cNvPr id="1780773" name="Text Box 37"/>
            <p:cNvSpPr txBox="1">
              <a:spLocks noChangeArrowheads="1"/>
            </p:cNvSpPr>
            <p:nvPr/>
          </p:nvSpPr>
          <p:spPr bwMode="auto">
            <a:xfrm>
              <a:off x="1536" y="3446"/>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000">
                  <a:solidFill>
                    <a:srgbClr val="006600"/>
                  </a:solidFill>
                  <a:latin typeface="Arial" charset="0"/>
                </a:rPr>
                <a:t>仿真器</a:t>
              </a:r>
            </a:p>
          </p:txBody>
        </p:sp>
        <p:graphicFrame>
          <p:nvGraphicFramePr>
            <p:cNvPr id="1780774" name="Object 38"/>
            <p:cNvGraphicFramePr>
              <a:graphicFrameLocks noChangeAspect="1"/>
            </p:cNvGraphicFramePr>
            <p:nvPr/>
          </p:nvGraphicFramePr>
          <p:xfrm>
            <a:off x="1392" y="2781"/>
            <a:ext cx="1008" cy="675"/>
          </p:xfrm>
          <a:graphic>
            <a:graphicData uri="http://schemas.openxmlformats.org/presentationml/2006/ole">
              <mc:AlternateContent xmlns:mc="http://schemas.openxmlformats.org/markup-compatibility/2006">
                <mc:Choice xmlns:v="urn:schemas-microsoft-com:vml" Requires="v">
                  <p:oleObj spid="_x0000_s9307" name="位图图像" r:id="rId5" imgW="3514286" imgH="2352381" progId="Paint.Picture">
                    <p:embed/>
                  </p:oleObj>
                </mc:Choice>
                <mc:Fallback>
                  <p:oleObj name="位图图像" r:id="rId5" imgW="3514286" imgH="2352381"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2781"/>
                          <a:ext cx="1008" cy="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pSp>
        <p:nvGrpSpPr>
          <p:cNvPr id="1780775" name="Group 39"/>
          <p:cNvGrpSpPr>
            <a:grpSpLocks/>
          </p:cNvGrpSpPr>
          <p:nvPr/>
        </p:nvGrpSpPr>
        <p:grpSpPr bwMode="auto">
          <a:xfrm>
            <a:off x="3962400" y="3886200"/>
            <a:ext cx="1524000" cy="1311275"/>
            <a:chOff x="2496" y="2448"/>
            <a:chExt cx="960" cy="826"/>
          </a:xfrm>
        </p:grpSpPr>
        <p:graphicFrame>
          <p:nvGraphicFramePr>
            <p:cNvPr id="1780776" name="Object 40"/>
            <p:cNvGraphicFramePr>
              <a:graphicFrameLocks noChangeAspect="1"/>
            </p:cNvGraphicFramePr>
            <p:nvPr/>
          </p:nvGraphicFramePr>
          <p:xfrm>
            <a:off x="2544" y="2448"/>
            <a:ext cx="816" cy="597"/>
          </p:xfrm>
          <a:graphic>
            <a:graphicData uri="http://schemas.openxmlformats.org/presentationml/2006/ole">
              <mc:AlternateContent xmlns:mc="http://schemas.openxmlformats.org/markup-compatibility/2006">
                <mc:Choice xmlns:v="urn:schemas-microsoft-com:vml" Requires="v">
                  <p:oleObj spid="_x0000_s9308" name="位图图像" r:id="rId7" imgW="1809524" imgH="1324160" progId="Paint.Picture">
                    <p:embed/>
                  </p:oleObj>
                </mc:Choice>
                <mc:Fallback>
                  <p:oleObj name="位图图像" r:id="rId7" imgW="1809524" imgH="1324160"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2448"/>
                          <a:ext cx="816"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780777" name="Text Box 41"/>
            <p:cNvSpPr txBox="1">
              <a:spLocks noChangeArrowheads="1"/>
            </p:cNvSpPr>
            <p:nvPr/>
          </p:nvSpPr>
          <p:spPr bwMode="auto">
            <a:xfrm>
              <a:off x="2496" y="3024"/>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000">
                  <a:solidFill>
                    <a:srgbClr val="006600"/>
                  </a:solidFill>
                  <a:latin typeface="Arial" charset="0"/>
                </a:rPr>
                <a:t>逻辑分析仪</a:t>
              </a:r>
            </a:p>
          </p:txBody>
        </p:sp>
      </p:grpSp>
      <p:grpSp>
        <p:nvGrpSpPr>
          <p:cNvPr id="1780778" name="Group 42"/>
          <p:cNvGrpSpPr>
            <a:grpSpLocks/>
          </p:cNvGrpSpPr>
          <p:nvPr/>
        </p:nvGrpSpPr>
        <p:grpSpPr bwMode="auto">
          <a:xfrm>
            <a:off x="6629400" y="3962400"/>
            <a:ext cx="2066925" cy="1235075"/>
            <a:chOff x="4176" y="2496"/>
            <a:chExt cx="1302" cy="778"/>
          </a:xfrm>
        </p:grpSpPr>
        <p:pic>
          <p:nvPicPr>
            <p:cNvPr id="1780779" name="Picture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6" y="2496"/>
              <a:ext cx="1302" cy="52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80780" name="Text Box 44"/>
            <p:cNvSpPr txBox="1">
              <a:spLocks noChangeArrowheads="1"/>
            </p:cNvSpPr>
            <p:nvPr/>
          </p:nvSpPr>
          <p:spPr bwMode="auto">
            <a:xfrm>
              <a:off x="4224" y="3024"/>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000">
                  <a:solidFill>
                    <a:srgbClr val="006600"/>
                  </a:solidFill>
                  <a:latin typeface="Arial" charset="0"/>
                </a:rPr>
                <a:t>边界扫描测试仪</a:t>
              </a:r>
            </a:p>
          </p:txBody>
        </p:sp>
      </p:grpSp>
      <p:grpSp>
        <p:nvGrpSpPr>
          <p:cNvPr id="1780781" name="Group 45"/>
          <p:cNvGrpSpPr>
            <a:grpSpLocks/>
          </p:cNvGrpSpPr>
          <p:nvPr/>
        </p:nvGrpSpPr>
        <p:grpSpPr bwMode="auto">
          <a:xfrm>
            <a:off x="5410200" y="4743450"/>
            <a:ext cx="1181100" cy="1216025"/>
            <a:chOff x="3408" y="2988"/>
            <a:chExt cx="744" cy="766"/>
          </a:xfrm>
        </p:grpSpPr>
        <p:sp>
          <p:nvSpPr>
            <p:cNvPr id="1780782" name="Text Box 46"/>
            <p:cNvSpPr txBox="1">
              <a:spLocks noChangeArrowheads="1"/>
            </p:cNvSpPr>
            <p:nvPr/>
          </p:nvSpPr>
          <p:spPr bwMode="auto">
            <a:xfrm>
              <a:off x="3408" y="350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000">
                  <a:solidFill>
                    <a:srgbClr val="006600"/>
                  </a:solidFill>
                  <a:latin typeface="Arial" charset="0"/>
                </a:rPr>
                <a:t>编程器</a:t>
              </a:r>
            </a:p>
          </p:txBody>
        </p:sp>
        <p:graphicFrame>
          <p:nvGraphicFramePr>
            <p:cNvPr id="1780783" name="Object 47"/>
            <p:cNvGraphicFramePr>
              <a:graphicFrameLocks noChangeAspect="1"/>
            </p:cNvGraphicFramePr>
            <p:nvPr/>
          </p:nvGraphicFramePr>
          <p:xfrm>
            <a:off x="3408" y="2988"/>
            <a:ext cx="744" cy="564"/>
          </p:xfrm>
          <a:graphic>
            <a:graphicData uri="http://schemas.openxmlformats.org/presentationml/2006/ole">
              <mc:AlternateContent xmlns:mc="http://schemas.openxmlformats.org/markup-compatibility/2006">
                <mc:Choice xmlns:v="urn:schemas-microsoft-com:vml" Requires="v">
                  <p:oleObj spid="_x0000_s9309" name="位图图像" r:id="rId10" imgW="1181265" imgH="895238" progId="Paint.Picture">
                    <p:embed/>
                  </p:oleObj>
                </mc:Choice>
                <mc:Fallback>
                  <p:oleObj name="位图图像" r:id="rId10" imgW="1181265" imgH="895238"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8" y="2988"/>
                          <a:ext cx="744"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1780784" name="Line 48"/>
          <p:cNvSpPr>
            <a:spLocks noChangeShapeType="1"/>
          </p:cNvSpPr>
          <p:nvPr/>
        </p:nvSpPr>
        <p:spPr bwMode="auto">
          <a:xfrm>
            <a:off x="4648200" y="3429000"/>
            <a:ext cx="0" cy="457200"/>
          </a:xfrm>
          <a:prstGeom prst="line">
            <a:avLst/>
          </a:prstGeom>
          <a:noFill/>
          <a:ln w="22225">
            <a:solidFill>
              <a:schemeClr val="bg2"/>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85" name="Line 49"/>
          <p:cNvSpPr>
            <a:spLocks noChangeShapeType="1"/>
          </p:cNvSpPr>
          <p:nvPr/>
        </p:nvSpPr>
        <p:spPr bwMode="auto">
          <a:xfrm>
            <a:off x="5867400" y="3429000"/>
            <a:ext cx="0" cy="1371600"/>
          </a:xfrm>
          <a:prstGeom prst="line">
            <a:avLst/>
          </a:prstGeom>
          <a:noFill/>
          <a:ln w="22225">
            <a:solidFill>
              <a:schemeClr val="bg2"/>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0786" name="Line 50"/>
          <p:cNvSpPr>
            <a:spLocks noChangeShapeType="1"/>
          </p:cNvSpPr>
          <p:nvPr/>
        </p:nvSpPr>
        <p:spPr bwMode="auto">
          <a:xfrm>
            <a:off x="7620000" y="3429000"/>
            <a:ext cx="0" cy="533400"/>
          </a:xfrm>
          <a:prstGeom prst="line">
            <a:avLst/>
          </a:prstGeom>
          <a:noFill/>
          <a:ln w="22225">
            <a:solidFill>
              <a:schemeClr val="bg2"/>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Tree>
    <p:extLst>
      <p:ext uri="{BB962C8B-B14F-4D97-AF65-F5344CB8AC3E}">
        <p14:creationId xmlns:p14="http://schemas.microsoft.com/office/powerpoint/2010/main" val="3739632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07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807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1780739"/>
                                        </p:tgtEl>
                                        <p:attrNameLst>
                                          <p:attrName>style.visibility</p:attrName>
                                        </p:attrNameLst>
                                      </p:cBhvr>
                                      <p:to>
                                        <p:strVal val="visible"/>
                                      </p:to>
                                    </p:set>
                                    <p:animEffect transition="in" filter="slide(fromLeft)">
                                      <p:cBhvr>
                                        <p:cTn id="15" dur="500"/>
                                        <p:tgtEl>
                                          <p:spTgt spid="17807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780740"/>
                                        </p:tgtEl>
                                        <p:attrNameLst>
                                          <p:attrName>style.visibility</p:attrName>
                                        </p:attrNameLst>
                                      </p:cBhvr>
                                      <p:to>
                                        <p:strVal val="visible"/>
                                      </p:to>
                                    </p:set>
                                    <p:animEffect transition="in" filter="slide(fromLeft)">
                                      <p:cBhvr>
                                        <p:cTn id="20" dur="500"/>
                                        <p:tgtEl>
                                          <p:spTgt spid="17807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780750"/>
                                        </p:tgtEl>
                                        <p:attrNameLst>
                                          <p:attrName>style.visibility</p:attrName>
                                        </p:attrNameLst>
                                      </p:cBhvr>
                                      <p:to>
                                        <p:strVal val="visible"/>
                                      </p:to>
                                    </p:set>
                                    <p:animEffect transition="in" filter="dissolve">
                                      <p:cBhvr>
                                        <p:cTn id="25" dur="500"/>
                                        <p:tgtEl>
                                          <p:spTgt spid="17807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1780743"/>
                                        </p:tgtEl>
                                        <p:attrNameLst>
                                          <p:attrName>style.visibility</p:attrName>
                                        </p:attrNameLst>
                                      </p:cBhvr>
                                      <p:to>
                                        <p:strVal val="visible"/>
                                      </p:to>
                                    </p:set>
                                    <p:animEffect transition="in" filter="slide(fromTop)">
                                      <p:cBhvr>
                                        <p:cTn id="30" dur="500"/>
                                        <p:tgtEl>
                                          <p:spTgt spid="17807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780753"/>
                                        </p:tgtEl>
                                        <p:attrNameLst>
                                          <p:attrName>style.visibility</p:attrName>
                                        </p:attrNameLst>
                                      </p:cBhvr>
                                      <p:to>
                                        <p:strVal val="visible"/>
                                      </p:to>
                                    </p:set>
                                    <p:animEffect transition="in" filter="dissolve">
                                      <p:cBhvr>
                                        <p:cTn id="35" dur="500"/>
                                        <p:tgtEl>
                                          <p:spTgt spid="17807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1" fill="hold" grpId="0" nodeType="clickEffect">
                                  <p:stCondLst>
                                    <p:cond delay="0"/>
                                  </p:stCondLst>
                                  <p:childTnLst>
                                    <p:set>
                                      <p:cBhvr>
                                        <p:cTn id="39" dur="1" fill="hold">
                                          <p:stCondLst>
                                            <p:cond delay="0"/>
                                          </p:stCondLst>
                                        </p:cTn>
                                        <p:tgtEl>
                                          <p:spTgt spid="1780744"/>
                                        </p:tgtEl>
                                        <p:attrNameLst>
                                          <p:attrName>style.visibility</p:attrName>
                                        </p:attrNameLst>
                                      </p:cBhvr>
                                      <p:to>
                                        <p:strVal val="visible"/>
                                      </p:to>
                                    </p:set>
                                    <p:animEffect transition="in" filter="slide(fromTop)">
                                      <p:cBhvr>
                                        <p:cTn id="40" dur="500"/>
                                        <p:tgtEl>
                                          <p:spTgt spid="178074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780756"/>
                                        </p:tgtEl>
                                        <p:attrNameLst>
                                          <p:attrName>style.visibility</p:attrName>
                                        </p:attrNameLst>
                                      </p:cBhvr>
                                      <p:to>
                                        <p:strVal val="visible"/>
                                      </p:to>
                                    </p:set>
                                    <p:animEffect transition="in" filter="dissolve">
                                      <p:cBhvr>
                                        <p:cTn id="45" dur="500"/>
                                        <p:tgtEl>
                                          <p:spTgt spid="178075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grpId="0" nodeType="clickEffect">
                                  <p:stCondLst>
                                    <p:cond delay="0"/>
                                  </p:stCondLst>
                                  <p:childTnLst>
                                    <p:set>
                                      <p:cBhvr>
                                        <p:cTn id="49" dur="1" fill="hold">
                                          <p:stCondLst>
                                            <p:cond delay="0"/>
                                          </p:stCondLst>
                                        </p:cTn>
                                        <p:tgtEl>
                                          <p:spTgt spid="1780745"/>
                                        </p:tgtEl>
                                        <p:attrNameLst>
                                          <p:attrName>style.visibility</p:attrName>
                                        </p:attrNameLst>
                                      </p:cBhvr>
                                      <p:to>
                                        <p:strVal val="visible"/>
                                      </p:to>
                                    </p:set>
                                    <p:animEffect transition="in" filter="slide(fromTop)">
                                      <p:cBhvr>
                                        <p:cTn id="50" dur="500"/>
                                        <p:tgtEl>
                                          <p:spTgt spid="178074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1" fill="hold" grpId="0" nodeType="clickEffect">
                                  <p:stCondLst>
                                    <p:cond delay="0"/>
                                  </p:stCondLst>
                                  <p:childTnLst>
                                    <p:set>
                                      <p:cBhvr>
                                        <p:cTn id="54" dur="1" fill="hold">
                                          <p:stCondLst>
                                            <p:cond delay="0"/>
                                          </p:stCondLst>
                                        </p:cTn>
                                        <p:tgtEl>
                                          <p:spTgt spid="1780746"/>
                                        </p:tgtEl>
                                        <p:attrNameLst>
                                          <p:attrName>style.visibility</p:attrName>
                                        </p:attrNameLst>
                                      </p:cBhvr>
                                      <p:to>
                                        <p:strVal val="visible"/>
                                      </p:to>
                                    </p:set>
                                    <p:animEffect transition="in" filter="slide(fromTop)">
                                      <p:cBhvr>
                                        <p:cTn id="55" dur="500"/>
                                        <p:tgtEl>
                                          <p:spTgt spid="178074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8" fill="hold" grpId="0" nodeType="clickEffect">
                                  <p:stCondLst>
                                    <p:cond delay="0"/>
                                  </p:stCondLst>
                                  <p:childTnLst>
                                    <p:set>
                                      <p:cBhvr>
                                        <p:cTn id="59" dur="1" fill="hold">
                                          <p:stCondLst>
                                            <p:cond delay="0"/>
                                          </p:stCondLst>
                                        </p:cTn>
                                        <p:tgtEl>
                                          <p:spTgt spid="1780759"/>
                                        </p:tgtEl>
                                        <p:attrNameLst>
                                          <p:attrName>style.visibility</p:attrName>
                                        </p:attrNameLst>
                                      </p:cBhvr>
                                      <p:to>
                                        <p:strVal val="visible"/>
                                      </p:to>
                                    </p:set>
                                    <p:anim calcmode="lin" valueType="num">
                                      <p:cBhvr>
                                        <p:cTn id="60" dur="500" fill="hold"/>
                                        <p:tgtEl>
                                          <p:spTgt spid="1780759"/>
                                        </p:tgtEl>
                                        <p:attrNameLst>
                                          <p:attrName>ppt_x</p:attrName>
                                        </p:attrNameLst>
                                      </p:cBhvr>
                                      <p:tavLst>
                                        <p:tav tm="0">
                                          <p:val>
                                            <p:strVal val="#ppt_x-#ppt_w/2"/>
                                          </p:val>
                                        </p:tav>
                                        <p:tav tm="100000">
                                          <p:val>
                                            <p:strVal val="#ppt_x"/>
                                          </p:val>
                                        </p:tav>
                                      </p:tavLst>
                                    </p:anim>
                                    <p:anim calcmode="lin" valueType="num">
                                      <p:cBhvr>
                                        <p:cTn id="61" dur="500" fill="hold"/>
                                        <p:tgtEl>
                                          <p:spTgt spid="1780759"/>
                                        </p:tgtEl>
                                        <p:attrNameLst>
                                          <p:attrName>ppt_y</p:attrName>
                                        </p:attrNameLst>
                                      </p:cBhvr>
                                      <p:tavLst>
                                        <p:tav tm="0">
                                          <p:val>
                                            <p:strVal val="#ppt_y"/>
                                          </p:val>
                                        </p:tav>
                                        <p:tav tm="100000">
                                          <p:val>
                                            <p:strVal val="#ppt_y"/>
                                          </p:val>
                                        </p:tav>
                                      </p:tavLst>
                                    </p:anim>
                                    <p:anim calcmode="lin" valueType="num">
                                      <p:cBhvr>
                                        <p:cTn id="62" dur="500" fill="hold"/>
                                        <p:tgtEl>
                                          <p:spTgt spid="1780759"/>
                                        </p:tgtEl>
                                        <p:attrNameLst>
                                          <p:attrName>ppt_w</p:attrName>
                                        </p:attrNameLst>
                                      </p:cBhvr>
                                      <p:tavLst>
                                        <p:tav tm="0">
                                          <p:val>
                                            <p:fltVal val="0"/>
                                          </p:val>
                                        </p:tav>
                                        <p:tav tm="100000">
                                          <p:val>
                                            <p:strVal val="#ppt_w"/>
                                          </p:val>
                                        </p:tav>
                                      </p:tavLst>
                                    </p:anim>
                                    <p:anim calcmode="lin" valueType="num">
                                      <p:cBhvr>
                                        <p:cTn id="63" dur="500" fill="hold"/>
                                        <p:tgtEl>
                                          <p:spTgt spid="1780759"/>
                                        </p:tgtEl>
                                        <p:attrNameLst>
                                          <p:attrName>ppt_h</p:attrName>
                                        </p:attrNameLst>
                                      </p:cBhvr>
                                      <p:tavLst>
                                        <p:tav tm="0">
                                          <p:val>
                                            <p:strVal val="#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780760"/>
                                        </p:tgtEl>
                                        <p:attrNameLst>
                                          <p:attrName>style.visibility</p:attrName>
                                        </p:attrNameLst>
                                      </p:cBhvr>
                                      <p:to>
                                        <p:strVal val="visible"/>
                                      </p:to>
                                    </p:set>
                                    <p:animEffect transition="in" filter="dissolve">
                                      <p:cBhvr>
                                        <p:cTn id="68" dur="500"/>
                                        <p:tgtEl>
                                          <p:spTgt spid="178076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1780761"/>
                                        </p:tgtEl>
                                        <p:attrNameLst>
                                          <p:attrName>style.visibility</p:attrName>
                                        </p:attrNameLst>
                                      </p:cBhvr>
                                      <p:to>
                                        <p:strVal val="visible"/>
                                      </p:to>
                                    </p:set>
                                    <p:animEffect transition="in" filter="dissolve">
                                      <p:cBhvr>
                                        <p:cTn id="73" dur="500"/>
                                        <p:tgtEl>
                                          <p:spTgt spid="178076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1" fill="hold" grpId="0" nodeType="clickEffect">
                                  <p:stCondLst>
                                    <p:cond delay="0"/>
                                  </p:stCondLst>
                                  <p:childTnLst>
                                    <p:set>
                                      <p:cBhvr>
                                        <p:cTn id="77" dur="1" fill="hold">
                                          <p:stCondLst>
                                            <p:cond delay="0"/>
                                          </p:stCondLst>
                                        </p:cTn>
                                        <p:tgtEl>
                                          <p:spTgt spid="1780764"/>
                                        </p:tgtEl>
                                        <p:attrNameLst>
                                          <p:attrName>style.visibility</p:attrName>
                                        </p:attrNameLst>
                                      </p:cBhvr>
                                      <p:to>
                                        <p:strVal val="visible"/>
                                      </p:to>
                                    </p:set>
                                    <p:animEffect transition="in" filter="slide(fromTop)">
                                      <p:cBhvr>
                                        <p:cTn id="78" dur="500"/>
                                        <p:tgtEl>
                                          <p:spTgt spid="178076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1780765"/>
                                        </p:tgtEl>
                                        <p:attrNameLst>
                                          <p:attrName>style.visibility</p:attrName>
                                        </p:attrNameLst>
                                      </p:cBhvr>
                                      <p:to>
                                        <p:strVal val="visible"/>
                                      </p:to>
                                    </p:set>
                                    <p:animEffect transition="in" filter="dissolve">
                                      <p:cBhvr>
                                        <p:cTn id="83" dur="500"/>
                                        <p:tgtEl>
                                          <p:spTgt spid="178076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1" fill="hold" grpId="0" nodeType="clickEffect">
                                  <p:stCondLst>
                                    <p:cond delay="0"/>
                                  </p:stCondLst>
                                  <p:childTnLst>
                                    <p:set>
                                      <p:cBhvr>
                                        <p:cTn id="87" dur="1" fill="hold">
                                          <p:stCondLst>
                                            <p:cond delay="0"/>
                                          </p:stCondLst>
                                        </p:cTn>
                                        <p:tgtEl>
                                          <p:spTgt spid="1780768"/>
                                        </p:tgtEl>
                                        <p:attrNameLst>
                                          <p:attrName>style.visibility</p:attrName>
                                        </p:attrNameLst>
                                      </p:cBhvr>
                                      <p:to>
                                        <p:strVal val="visible"/>
                                      </p:to>
                                    </p:set>
                                    <p:animEffect transition="in" filter="slide(fromTop)">
                                      <p:cBhvr>
                                        <p:cTn id="88" dur="500"/>
                                        <p:tgtEl>
                                          <p:spTgt spid="178076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nodeType="clickEffect">
                                  <p:stCondLst>
                                    <p:cond delay="0"/>
                                  </p:stCondLst>
                                  <p:childTnLst>
                                    <p:set>
                                      <p:cBhvr>
                                        <p:cTn id="92" dur="1" fill="hold">
                                          <p:stCondLst>
                                            <p:cond delay="0"/>
                                          </p:stCondLst>
                                        </p:cTn>
                                        <p:tgtEl>
                                          <p:spTgt spid="1780769"/>
                                        </p:tgtEl>
                                        <p:attrNameLst>
                                          <p:attrName>style.visibility</p:attrName>
                                        </p:attrNameLst>
                                      </p:cBhvr>
                                      <p:to>
                                        <p:strVal val="visible"/>
                                      </p:to>
                                    </p:set>
                                    <p:animEffect transition="in" filter="dissolve">
                                      <p:cBhvr>
                                        <p:cTn id="93" dur="500"/>
                                        <p:tgtEl>
                                          <p:spTgt spid="178076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4" fill="hold" grpId="0" nodeType="clickEffect">
                                  <p:stCondLst>
                                    <p:cond delay="0"/>
                                  </p:stCondLst>
                                  <p:childTnLst>
                                    <p:set>
                                      <p:cBhvr>
                                        <p:cTn id="97" dur="1" fill="hold">
                                          <p:stCondLst>
                                            <p:cond delay="0"/>
                                          </p:stCondLst>
                                        </p:cTn>
                                        <p:tgtEl>
                                          <p:spTgt spid="1780749"/>
                                        </p:tgtEl>
                                        <p:attrNameLst>
                                          <p:attrName>style.visibility</p:attrName>
                                        </p:attrNameLst>
                                      </p:cBhvr>
                                      <p:to>
                                        <p:strVal val="visible"/>
                                      </p:to>
                                    </p:set>
                                    <p:animEffect transition="in" filter="slide(fromBottom)">
                                      <p:cBhvr>
                                        <p:cTn id="98" dur="500"/>
                                        <p:tgtEl>
                                          <p:spTgt spid="178074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nodeType="clickEffect">
                                  <p:stCondLst>
                                    <p:cond delay="0"/>
                                  </p:stCondLst>
                                  <p:childTnLst>
                                    <p:set>
                                      <p:cBhvr>
                                        <p:cTn id="102" dur="1" fill="hold">
                                          <p:stCondLst>
                                            <p:cond delay="0"/>
                                          </p:stCondLst>
                                        </p:cTn>
                                        <p:tgtEl>
                                          <p:spTgt spid="1780772"/>
                                        </p:tgtEl>
                                        <p:attrNameLst>
                                          <p:attrName>style.visibility</p:attrName>
                                        </p:attrNameLst>
                                      </p:cBhvr>
                                      <p:to>
                                        <p:strVal val="visible"/>
                                      </p:to>
                                    </p:set>
                                    <p:animEffect transition="in" filter="dissolve">
                                      <p:cBhvr>
                                        <p:cTn id="103" dur="500"/>
                                        <p:tgtEl>
                                          <p:spTgt spid="1780772"/>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2" presetClass="entr" presetSubtype="4" fill="hold" grpId="0" nodeType="clickEffect">
                                  <p:stCondLst>
                                    <p:cond delay="0"/>
                                  </p:stCondLst>
                                  <p:childTnLst>
                                    <p:set>
                                      <p:cBhvr>
                                        <p:cTn id="107" dur="1" fill="hold">
                                          <p:stCondLst>
                                            <p:cond delay="0"/>
                                          </p:stCondLst>
                                        </p:cTn>
                                        <p:tgtEl>
                                          <p:spTgt spid="1780747"/>
                                        </p:tgtEl>
                                        <p:attrNameLst>
                                          <p:attrName>style.visibility</p:attrName>
                                        </p:attrNameLst>
                                      </p:cBhvr>
                                      <p:to>
                                        <p:strVal val="visible"/>
                                      </p:to>
                                    </p:set>
                                    <p:animEffect transition="in" filter="slide(fromBottom)">
                                      <p:cBhvr>
                                        <p:cTn id="108" dur="500"/>
                                        <p:tgtEl>
                                          <p:spTgt spid="178074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1780748"/>
                                        </p:tgtEl>
                                        <p:attrNameLst>
                                          <p:attrName>style.visibility</p:attrName>
                                        </p:attrNameLst>
                                      </p:cBhvr>
                                      <p:to>
                                        <p:strVal val="visible"/>
                                      </p:to>
                                    </p:set>
                                    <p:animEffect transition="in" filter="slide(fromBottom)">
                                      <p:cBhvr>
                                        <p:cTn id="113" dur="500"/>
                                        <p:tgtEl>
                                          <p:spTgt spid="178074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nodeType="clickEffect">
                                  <p:stCondLst>
                                    <p:cond delay="0"/>
                                  </p:stCondLst>
                                  <p:childTnLst>
                                    <p:set>
                                      <p:cBhvr>
                                        <p:cTn id="117" dur="1" fill="hold">
                                          <p:stCondLst>
                                            <p:cond delay="0"/>
                                          </p:stCondLst>
                                        </p:cTn>
                                        <p:tgtEl>
                                          <p:spTgt spid="1780775"/>
                                        </p:tgtEl>
                                        <p:attrNameLst>
                                          <p:attrName>style.visibility</p:attrName>
                                        </p:attrNameLst>
                                      </p:cBhvr>
                                      <p:to>
                                        <p:strVal val="visible"/>
                                      </p:to>
                                    </p:set>
                                    <p:animEffect transition="in" filter="dissolve">
                                      <p:cBhvr>
                                        <p:cTn id="118" dur="500"/>
                                        <p:tgtEl>
                                          <p:spTgt spid="1780775"/>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1780784"/>
                                        </p:tgtEl>
                                        <p:attrNameLst>
                                          <p:attrName>style.visibility</p:attrName>
                                        </p:attrNameLst>
                                      </p:cBhvr>
                                      <p:to>
                                        <p:strVal val="visible"/>
                                      </p:to>
                                    </p:set>
                                    <p:animEffect transition="in" filter="slide(fromBottom)">
                                      <p:cBhvr>
                                        <p:cTn id="123" dur="500"/>
                                        <p:tgtEl>
                                          <p:spTgt spid="178078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presetSubtype="0" fill="hold" nodeType="clickEffect">
                                  <p:stCondLst>
                                    <p:cond delay="0"/>
                                  </p:stCondLst>
                                  <p:childTnLst>
                                    <p:set>
                                      <p:cBhvr>
                                        <p:cTn id="127" dur="1" fill="hold">
                                          <p:stCondLst>
                                            <p:cond delay="0"/>
                                          </p:stCondLst>
                                        </p:cTn>
                                        <p:tgtEl>
                                          <p:spTgt spid="1780781"/>
                                        </p:tgtEl>
                                        <p:attrNameLst>
                                          <p:attrName>style.visibility</p:attrName>
                                        </p:attrNameLst>
                                      </p:cBhvr>
                                      <p:to>
                                        <p:strVal val="visible"/>
                                      </p:to>
                                    </p:set>
                                    <p:animEffect transition="in" filter="dissolve">
                                      <p:cBhvr>
                                        <p:cTn id="128" dur="500"/>
                                        <p:tgtEl>
                                          <p:spTgt spid="1780781"/>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2" presetClass="entr" presetSubtype="4" fill="hold" grpId="0" nodeType="clickEffect">
                                  <p:stCondLst>
                                    <p:cond delay="0"/>
                                  </p:stCondLst>
                                  <p:childTnLst>
                                    <p:set>
                                      <p:cBhvr>
                                        <p:cTn id="132" dur="1" fill="hold">
                                          <p:stCondLst>
                                            <p:cond delay="0"/>
                                          </p:stCondLst>
                                        </p:cTn>
                                        <p:tgtEl>
                                          <p:spTgt spid="1780785"/>
                                        </p:tgtEl>
                                        <p:attrNameLst>
                                          <p:attrName>style.visibility</p:attrName>
                                        </p:attrNameLst>
                                      </p:cBhvr>
                                      <p:to>
                                        <p:strVal val="visible"/>
                                      </p:to>
                                    </p:set>
                                    <p:animEffect transition="in" filter="slide(fromBottom)">
                                      <p:cBhvr>
                                        <p:cTn id="133" dur="500"/>
                                        <p:tgtEl>
                                          <p:spTgt spid="1780785"/>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nodeType="clickEffect">
                                  <p:stCondLst>
                                    <p:cond delay="0"/>
                                  </p:stCondLst>
                                  <p:childTnLst>
                                    <p:set>
                                      <p:cBhvr>
                                        <p:cTn id="137" dur="1" fill="hold">
                                          <p:stCondLst>
                                            <p:cond delay="0"/>
                                          </p:stCondLst>
                                        </p:cTn>
                                        <p:tgtEl>
                                          <p:spTgt spid="1780778"/>
                                        </p:tgtEl>
                                        <p:attrNameLst>
                                          <p:attrName>style.visibility</p:attrName>
                                        </p:attrNameLst>
                                      </p:cBhvr>
                                      <p:to>
                                        <p:strVal val="visible"/>
                                      </p:to>
                                    </p:set>
                                    <p:animEffect transition="in" filter="dissolve">
                                      <p:cBhvr>
                                        <p:cTn id="138" dur="500"/>
                                        <p:tgtEl>
                                          <p:spTgt spid="1780778"/>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2" presetClass="entr" presetSubtype="4" fill="hold" grpId="0" nodeType="clickEffect">
                                  <p:stCondLst>
                                    <p:cond delay="0"/>
                                  </p:stCondLst>
                                  <p:childTnLst>
                                    <p:set>
                                      <p:cBhvr>
                                        <p:cTn id="142" dur="1" fill="hold">
                                          <p:stCondLst>
                                            <p:cond delay="0"/>
                                          </p:stCondLst>
                                        </p:cTn>
                                        <p:tgtEl>
                                          <p:spTgt spid="1780786"/>
                                        </p:tgtEl>
                                        <p:attrNameLst>
                                          <p:attrName>style.visibility</p:attrName>
                                        </p:attrNameLst>
                                      </p:cBhvr>
                                      <p:to>
                                        <p:strVal val="visible"/>
                                      </p:to>
                                    </p:set>
                                    <p:animEffect transition="in" filter="slide(fromBottom)">
                                      <p:cBhvr>
                                        <p:cTn id="143" dur="500"/>
                                        <p:tgtEl>
                                          <p:spTgt spid="1780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0739" grpId="0" animBg="1"/>
      <p:bldP spid="1780740" grpId="0" animBg="1"/>
      <p:bldP spid="1780741" grpId="0" autoUpdateAnimBg="0"/>
      <p:bldP spid="1780742" grpId="0" autoUpdateAnimBg="0"/>
      <p:bldP spid="1780743" grpId="0" animBg="1"/>
      <p:bldP spid="1780744" grpId="0" animBg="1"/>
      <p:bldP spid="1780745" grpId="0" animBg="1"/>
      <p:bldP spid="1780746" grpId="0" animBg="1"/>
      <p:bldP spid="1780747" grpId="0" animBg="1"/>
      <p:bldP spid="1780748" grpId="0" animBg="1"/>
      <p:bldP spid="1780749" grpId="0" animBg="1"/>
      <p:bldP spid="1780759" grpId="0" animBg="1"/>
      <p:bldP spid="1780760" grpId="0" autoUpdateAnimBg="0"/>
      <p:bldP spid="1780764" grpId="0" animBg="1"/>
      <p:bldP spid="1780768" grpId="0" animBg="1"/>
      <p:bldP spid="1780784" grpId="0" animBg="1"/>
      <p:bldP spid="1780785" grpId="0" animBg="1"/>
      <p:bldP spid="178078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781762" name="Rectangle 2"/>
          <p:cNvSpPr>
            <a:spLocks noGrp="1" noChangeArrowheads="1"/>
          </p:cNvSpPr>
          <p:nvPr>
            <p:ph type="title"/>
          </p:nvPr>
        </p:nvSpPr>
        <p:spPr>
          <a:xfrm>
            <a:off x="457200" y="-396480"/>
            <a:ext cx="8229600" cy="1524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254000" indent="-254000">
              <a:spcBef>
                <a:spcPct val="50000"/>
              </a:spcBef>
              <a:buSzPct val="75000"/>
            </a:pPr>
            <a:r>
              <a:rPr lang="zh-CN" altLang="en-US">
                <a:solidFill>
                  <a:srgbClr val="FFFF00"/>
                </a:solidFill>
                <a:latin typeface="Times New Roman" charset="0"/>
                <a:ea typeface="黑体" charset="0"/>
                <a:cs typeface="黑体" charset="0"/>
              </a:rPr>
              <a:t>开发环境</a:t>
            </a:r>
          </a:p>
        </p:txBody>
      </p:sp>
      <p:sp>
        <p:nvSpPr>
          <p:cNvPr id="1781763" name="Rectangle 3"/>
          <p:cNvSpPr>
            <a:spLocks noGrp="1" noChangeArrowheads="1"/>
          </p:cNvSpPr>
          <p:nvPr>
            <p:ph idx="1"/>
          </p:nvPr>
        </p:nvSpPr>
        <p:spPr>
          <a:xfrm>
            <a:off x="457200" y="1143000"/>
            <a:ext cx="5715000" cy="609600"/>
          </a:xfrm>
        </p:spPr>
        <p:txBody>
          <a:bodyPr/>
          <a:lstStyle/>
          <a:p>
            <a:pPr marL="342900" indent="-342900" defTabSz="914400"/>
            <a:r>
              <a:rPr lang="zh-CN" altLang="en-US" dirty="0">
                <a:solidFill>
                  <a:srgbClr val="FF3300"/>
                </a:solidFill>
              </a:rPr>
              <a:t>什么是嵌入式开发环境：</a:t>
            </a:r>
          </a:p>
        </p:txBody>
      </p:sp>
      <p:sp>
        <p:nvSpPr>
          <p:cNvPr id="1781764" name="Text Box 4"/>
          <p:cNvSpPr txBox="1">
            <a:spLocks noChangeArrowheads="1"/>
          </p:cNvSpPr>
          <p:nvPr/>
        </p:nvSpPr>
        <p:spPr bwMode="auto">
          <a:xfrm>
            <a:off x="6183313" y="2286000"/>
            <a:ext cx="86995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spAutoFit/>
          </a:bodyPr>
          <a:lstStyle/>
          <a:p>
            <a:pPr>
              <a:spcBef>
                <a:spcPct val="50000"/>
              </a:spcBef>
            </a:pPr>
            <a:r>
              <a:rPr lang="zh-CN" altLang="en-US" sz="1800">
                <a:solidFill>
                  <a:srgbClr val="000066"/>
                </a:solidFill>
                <a:latin typeface="Arial" charset="0"/>
              </a:rPr>
              <a:t>源程序</a:t>
            </a:r>
          </a:p>
        </p:txBody>
      </p:sp>
      <p:grpSp>
        <p:nvGrpSpPr>
          <p:cNvPr id="1781765" name="Group 5"/>
          <p:cNvGrpSpPr>
            <a:grpSpLocks/>
          </p:cNvGrpSpPr>
          <p:nvPr/>
        </p:nvGrpSpPr>
        <p:grpSpPr bwMode="auto">
          <a:xfrm>
            <a:off x="7696200" y="2743200"/>
            <a:ext cx="990600" cy="381000"/>
            <a:chOff x="4848" y="1728"/>
            <a:chExt cx="624" cy="240"/>
          </a:xfrm>
        </p:grpSpPr>
        <p:sp>
          <p:nvSpPr>
            <p:cNvPr id="1781766" name="AutoShape 6"/>
            <p:cNvSpPr>
              <a:spLocks noChangeArrowheads="1"/>
            </p:cNvSpPr>
            <p:nvPr/>
          </p:nvSpPr>
          <p:spPr bwMode="auto">
            <a:xfrm>
              <a:off x="4848" y="1728"/>
              <a:ext cx="624" cy="240"/>
            </a:xfrm>
            <a:prstGeom prst="roundRect">
              <a:avLst>
                <a:gd name="adj" fmla="val 16667"/>
              </a:avLst>
            </a:prstGeom>
            <a:solidFill>
              <a:srgbClr val="CC99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1767" name="Text Box 7"/>
            <p:cNvSpPr txBox="1">
              <a:spLocks noChangeArrowheads="1"/>
            </p:cNvSpPr>
            <p:nvPr/>
          </p:nvSpPr>
          <p:spPr bwMode="auto">
            <a:xfrm>
              <a:off x="4895" y="1737"/>
              <a:ext cx="548" cy="23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spAutoFit/>
            </a:bodyPr>
            <a:lstStyle/>
            <a:p>
              <a:pPr>
                <a:spcBef>
                  <a:spcPct val="50000"/>
                </a:spcBef>
              </a:pPr>
              <a:r>
                <a:rPr lang="zh-CN" altLang="en-US" sz="1800">
                  <a:solidFill>
                    <a:srgbClr val="000066"/>
                  </a:solidFill>
                  <a:latin typeface="Arial" charset="0"/>
                </a:rPr>
                <a:t>编译器</a:t>
              </a:r>
            </a:p>
          </p:txBody>
        </p:sp>
      </p:grpSp>
      <p:sp>
        <p:nvSpPr>
          <p:cNvPr id="1781768" name="Text Box 8"/>
          <p:cNvSpPr txBox="1">
            <a:spLocks noChangeArrowheads="1"/>
          </p:cNvSpPr>
          <p:nvPr/>
        </p:nvSpPr>
        <p:spPr bwMode="auto">
          <a:xfrm>
            <a:off x="6097588" y="3367088"/>
            <a:ext cx="1098550" cy="36671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spAutoFit/>
          </a:bodyPr>
          <a:lstStyle/>
          <a:p>
            <a:pPr>
              <a:spcBef>
                <a:spcPct val="50000"/>
              </a:spcBef>
            </a:pPr>
            <a:r>
              <a:rPr lang="zh-CN" altLang="en-US" sz="1800">
                <a:solidFill>
                  <a:srgbClr val="000066"/>
                </a:solidFill>
                <a:latin typeface="Arial" charset="0"/>
              </a:rPr>
              <a:t>目标文件</a:t>
            </a:r>
          </a:p>
        </p:txBody>
      </p:sp>
      <p:grpSp>
        <p:nvGrpSpPr>
          <p:cNvPr id="1781769" name="Group 9"/>
          <p:cNvGrpSpPr>
            <a:grpSpLocks/>
          </p:cNvGrpSpPr>
          <p:nvPr/>
        </p:nvGrpSpPr>
        <p:grpSpPr bwMode="auto">
          <a:xfrm>
            <a:off x="7696200" y="3962400"/>
            <a:ext cx="990600" cy="381000"/>
            <a:chOff x="4848" y="2496"/>
            <a:chExt cx="624" cy="240"/>
          </a:xfrm>
        </p:grpSpPr>
        <p:sp>
          <p:nvSpPr>
            <p:cNvPr id="1781770" name="AutoShape 10"/>
            <p:cNvSpPr>
              <a:spLocks noChangeArrowheads="1"/>
            </p:cNvSpPr>
            <p:nvPr/>
          </p:nvSpPr>
          <p:spPr bwMode="auto">
            <a:xfrm>
              <a:off x="4848" y="2496"/>
              <a:ext cx="624" cy="240"/>
            </a:xfrm>
            <a:prstGeom prst="roundRect">
              <a:avLst>
                <a:gd name="adj" fmla="val 16667"/>
              </a:avLst>
            </a:prstGeom>
            <a:solidFill>
              <a:srgbClr val="CC99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1771" name="Text Box 11"/>
            <p:cNvSpPr txBox="1">
              <a:spLocks noChangeArrowheads="1"/>
            </p:cNvSpPr>
            <p:nvPr/>
          </p:nvSpPr>
          <p:spPr bwMode="auto">
            <a:xfrm>
              <a:off x="4893" y="2505"/>
              <a:ext cx="548" cy="23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spAutoFit/>
            </a:bodyPr>
            <a:lstStyle/>
            <a:p>
              <a:pPr>
                <a:spcBef>
                  <a:spcPct val="50000"/>
                </a:spcBef>
              </a:pPr>
              <a:r>
                <a:rPr lang="zh-CN" altLang="en-US" sz="1800">
                  <a:solidFill>
                    <a:srgbClr val="000066"/>
                  </a:solidFill>
                  <a:latin typeface="Arial" charset="0"/>
                </a:rPr>
                <a:t>链接器</a:t>
              </a:r>
            </a:p>
          </p:txBody>
        </p:sp>
      </p:grpSp>
      <p:sp>
        <p:nvSpPr>
          <p:cNvPr id="1781772" name="Text Box 12"/>
          <p:cNvSpPr txBox="1">
            <a:spLocks noChangeArrowheads="1"/>
          </p:cNvSpPr>
          <p:nvPr/>
        </p:nvSpPr>
        <p:spPr bwMode="auto">
          <a:xfrm>
            <a:off x="5791200" y="4586288"/>
            <a:ext cx="1555750" cy="36671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spAutoFit/>
          </a:bodyPr>
          <a:lstStyle/>
          <a:p>
            <a:pPr>
              <a:spcBef>
                <a:spcPct val="50000"/>
              </a:spcBef>
            </a:pPr>
            <a:r>
              <a:rPr lang="zh-CN" altLang="en-US" sz="1800">
                <a:solidFill>
                  <a:srgbClr val="000066"/>
                </a:solidFill>
                <a:latin typeface="Arial" charset="0"/>
              </a:rPr>
              <a:t>可重定位程序</a:t>
            </a:r>
          </a:p>
        </p:txBody>
      </p:sp>
      <p:grpSp>
        <p:nvGrpSpPr>
          <p:cNvPr id="1781773" name="Group 13"/>
          <p:cNvGrpSpPr>
            <a:grpSpLocks/>
          </p:cNvGrpSpPr>
          <p:nvPr/>
        </p:nvGrpSpPr>
        <p:grpSpPr bwMode="auto">
          <a:xfrm>
            <a:off x="7696200" y="5105400"/>
            <a:ext cx="990600" cy="381000"/>
            <a:chOff x="4848" y="3216"/>
            <a:chExt cx="624" cy="240"/>
          </a:xfrm>
        </p:grpSpPr>
        <p:sp>
          <p:nvSpPr>
            <p:cNvPr id="1781774" name="AutoShape 14"/>
            <p:cNvSpPr>
              <a:spLocks noChangeArrowheads="1"/>
            </p:cNvSpPr>
            <p:nvPr/>
          </p:nvSpPr>
          <p:spPr bwMode="auto">
            <a:xfrm>
              <a:off x="4848" y="3216"/>
              <a:ext cx="624" cy="240"/>
            </a:xfrm>
            <a:prstGeom prst="roundRect">
              <a:avLst>
                <a:gd name="adj" fmla="val 16667"/>
              </a:avLst>
            </a:prstGeom>
            <a:solidFill>
              <a:srgbClr val="CC99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1775" name="Text Box 15"/>
            <p:cNvSpPr txBox="1">
              <a:spLocks noChangeArrowheads="1"/>
            </p:cNvSpPr>
            <p:nvPr/>
          </p:nvSpPr>
          <p:spPr bwMode="auto">
            <a:xfrm>
              <a:off x="4893" y="3225"/>
              <a:ext cx="548" cy="23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spAutoFit/>
            </a:bodyPr>
            <a:lstStyle/>
            <a:p>
              <a:pPr>
                <a:spcBef>
                  <a:spcPct val="50000"/>
                </a:spcBef>
              </a:pPr>
              <a:r>
                <a:rPr lang="zh-CN" altLang="en-US" sz="1800">
                  <a:solidFill>
                    <a:srgbClr val="000066"/>
                  </a:solidFill>
                  <a:latin typeface="Arial" charset="0"/>
                </a:rPr>
                <a:t>定位器</a:t>
              </a:r>
            </a:p>
          </p:txBody>
        </p:sp>
      </p:grpSp>
      <p:sp>
        <p:nvSpPr>
          <p:cNvPr id="1781776" name="Text Box 16"/>
          <p:cNvSpPr txBox="1">
            <a:spLocks noChangeArrowheads="1"/>
          </p:cNvSpPr>
          <p:nvPr/>
        </p:nvSpPr>
        <p:spPr bwMode="auto">
          <a:xfrm>
            <a:off x="6011863" y="5715000"/>
            <a:ext cx="132715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spAutoFit/>
          </a:bodyPr>
          <a:lstStyle/>
          <a:p>
            <a:pPr>
              <a:spcBef>
                <a:spcPct val="50000"/>
              </a:spcBef>
            </a:pPr>
            <a:r>
              <a:rPr lang="zh-CN" altLang="en-US" sz="1800">
                <a:solidFill>
                  <a:srgbClr val="000066"/>
                </a:solidFill>
                <a:latin typeface="Arial" charset="0"/>
              </a:rPr>
              <a:t>可执行文件</a:t>
            </a:r>
          </a:p>
        </p:txBody>
      </p:sp>
      <p:sp>
        <p:nvSpPr>
          <p:cNvPr id="1781777" name="Line 17"/>
          <p:cNvSpPr>
            <a:spLocks noChangeShapeType="1"/>
          </p:cNvSpPr>
          <p:nvPr/>
        </p:nvSpPr>
        <p:spPr bwMode="auto">
          <a:xfrm flipH="1">
            <a:off x="6705600" y="2895600"/>
            <a:ext cx="99060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1778" name="Line 18"/>
          <p:cNvSpPr>
            <a:spLocks noChangeShapeType="1"/>
          </p:cNvSpPr>
          <p:nvPr/>
        </p:nvSpPr>
        <p:spPr bwMode="auto">
          <a:xfrm flipH="1">
            <a:off x="6705600" y="4114800"/>
            <a:ext cx="99060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1779" name="Line 19"/>
          <p:cNvSpPr>
            <a:spLocks noChangeShapeType="1"/>
          </p:cNvSpPr>
          <p:nvPr/>
        </p:nvSpPr>
        <p:spPr bwMode="auto">
          <a:xfrm flipH="1">
            <a:off x="6705600" y="5257800"/>
            <a:ext cx="99060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nvGrpSpPr>
          <p:cNvPr id="1781780" name="Group 20"/>
          <p:cNvGrpSpPr>
            <a:grpSpLocks/>
          </p:cNvGrpSpPr>
          <p:nvPr/>
        </p:nvGrpSpPr>
        <p:grpSpPr bwMode="auto">
          <a:xfrm>
            <a:off x="1263650" y="5029200"/>
            <a:ext cx="4724400" cy="1743075"/>
            <a:chOff x="768" y="3126"/>
            <a:chExt cx="2976" cy="1098"/>
          </a:xfrm>
        </p:grpSpPr>
        <p:graphicFrame>
          <p:nvGraphicFramePr>
            <p:cNvPr id="1781781" name="Object 21"/>
            <p:cNvGraphicFramePr>
              <a:graphicFrameLocks noChangeAspect="1"/>
            </p:cNvGraphicFramePr>
            <p:nvPr/>
          </p:nvGraphicFramePr>
          <p:xfrm>
            <a:off x="2208" y="3126"/>
            <a:ext cx="1488" cy="1098"/>
          </p:xfrm>
          <a:graphic>
            <a:graphicData uri="http://schemas.openxmlformats.org/presentationml/2006/ole">
              <mc:AlternateContent xmlns:mc="http://schemas.openxmlformats.org/markup-compatibility/2006">
                <mc:Choice xmlns:v="urn:schemas-microsoft-com:vml" Requires="v">
                  <p:oleObj spid="_x0000_s10290" name="BMP 图象" r:id="rId3" imgW="1486029" imgH="1097375" progId="Paint.Picture">
                    <p:embed/>
                  </p:oleObj>
                </mc:Choice>
                <mc:Fallback>
                  <p:oleObj name="BMP 图象" r:id="rId3" imgW="1486029" imgH="109737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3126"/>
                          <a:ext cx="1488" cy="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781782" name="Line 22"/>
            <p:cNvSpPr>
              <a:spLocks noChangeShapeType="1"/>
            </p:cNvSpPr>
            <p:nvPr/>
          </p:nvSpPr>
          <p:spPr bwMode="auto">
            <a:xfrm flipH="1">
              <a:off x="3120" y="3696"/>
              <a:ext cx="624"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aphicFrame>
          <p:nvGraphicFramePr>
            <p:cNvPr id="1781783" name="Object 23"/>
            <p:cNvGraphicFramePr>
              <a:graphicFrameLocks noChangeAspect="1"/>
            </p:cNvGraphicFramePr>
            <p:nvPr/>
          </p:nvGraphicFramePr>
          <p:xfrm>
            <a:off x="768" y="3285"/>
            <a:ext cx="1200" cy="741"/>
          </p:xfrm>
          <a:graphic>
            <a:graphicData uri="http://schemas.openxmlformats.org/presentationml/2006/ole">
              <mc:AlternateContent xmlns:mc="http://schemas.openxmlformats.org/markup-compatibility/2006">
                <mc:Choice xmlns:v="urn:schemas-microsoft-com:vml" Requires="v">
                  <p:oleObj spid="_x0000_s10291" name="位图图像" r:id="rId5" imgW="3809524" imgH="2352381" progId="Paint.Picture">
                    <p:embed/>
                  </p:oleObj>
                </mc:Choice>
                <mc:Fallback>
                  <p:oleObj name="位图图像" r:id="rId5" imgW="3809524" imgH="2352381"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3285"/>
                          <a:ext cx="1200" cy="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781784" name="Line 24"/>
            <p:cNvSpPr>
              <a:spLocks noChangeShapeType="1"/>
            </p:cNvSpPr>
            <p:nvPr/>
          </p:nvSpPr>
          <p:spPr bwMode="auto">
            <a:xfrm flipH="1">
              <a:off x="1968" y="3696"/>
              <a:ext cx="528"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sp>
        <p:nvSpPr>
          <p:cNvPr id="1781785" name="Oval 25"/>
          <p:cNvSpPr>
            <a:spLocks noChangeArrowheads="1"/>
          </p:cNvSpPr>
          <p:nvPr/>
        </p:nvSpPr>
        <p:spPr bwMode="auto">
          <a:xfrm>
            <a:off x="7391400" y="2209800"/>
            <a:ext cx="1600200" cy="3810000"/>
          </a:xfrm>
          <a:prstGeom prst="ellipse">
            <a:avLst/>
          </a:prstGeom>
          <a:noFill/>
          <a:ln w="19050">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1786" name="Text Box 26"/>
          <p:cNvSpPr txBox="1">
            <a:spLocks noChangeArrowheads="1"/>
          </p:cNvSpPr>
          <p:nvPr/>
        </p:nvSpPr>
        <p:spPr bwMode="auto">
          <a:xfrm>
            <a:off x="381000" y="1624013"/>
            <a:ext cx="5334000"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lvl="1" algn="l">
              <a:spcBef>
                <a:spcPct val="20000"/>
              </a:spcBef>
              <a:buClr>
                <a:schemeClr val="tx2"/>
              </a:buClr>
              <a:buSzPct val="75000"/>
              <a:buFont typeface="Monotype Sorts" charset="0"/>
              <a:buChar char="u"/>
            </a:pPr>
            <a:r>
              <a:rPr lang="zh-CN" altLang="en-US" sz="2200" u="sng" dirty="0">
                <a:solidFill>
                  <a:srgbClr val="003399"/>
                </a:solidFill>
                <a:latin typeface="Arial" charset="0"/>
                <a:ea typeface="楷体_GB2312" charset="0"/>
                <a:cs typeface="楷体_GB2312" charset="0"/>
              </a:rPr>
              <a:t>编译器</a:t>
            </a:r>
            <a:r>
              <a:rPr lang="en-US" altLang="zh-CN" sz="2200" u="sng" dirty="0">
                <a:solidFill>
                  <a:srgbClr val="003399"/>
                </a:solidFill>
                <a:latin typeface="Arial" charset="0"/>
                <a:ea typeface="楷体_GB2312" charset="0"/>
                <a:cs typeface="楷体_GB2312" charset="0"/>
              </a:rPr>
              <a:t>/</a:t>
            </a:r>
            <a:r>
              <a:rPr lang="zh-CN" altLang="en-US" sz="2200" u="sng" dirty="0">
                <a:solidFill>
                  <a:srgbClr val="003399"/>
                </a:solidFill>
                <a:latin typeface="Arial" charset="0"/>
                <a:ea typeface="楷体_GB2312" charset="0"/>
                <a:cs typeface="楷体_GB2312" charset="0"/>
              </a:rPr>
              <a:t>汇编器</a:t>
            </a:r>
            <a:r>
              <a:rPr lang="en-US" altLang="zh-CN" sz="2200" u="sng" dirty="0">
                <a:solidFill>
                  <a:srgbClr val="003399"/>
                </a:solidFill>
                <a:latin typeface="Arial" charset="0"/>
                <a:ea typeface="楷体_GB2312" charset="0"/>
                <a:cs typeface="楷体_GB2312" charset="0"/>
              </a:rPr>
              <a:t>/</a:t>
            </a:r>
            <a:r>
              <a:rPr lang="zh-CN" altLang="en-US" sz="2200" u="sng" dirty="0">
                <a:solidFill>
                  <a:srgbClr val="003399"/>
                </a:solidFill>
                <a:latin typeface="Arial" charset="0"/>
                <a:ea typeface="楷体_GB2312" charset="0"/>
                <a:cs typeface="楷体_GB2312" charset="0"/>
              </a:rPr>
              <a:t>链接定位器</a:t>
            </a:r>
            <a:endParaRPr lang="en-US" altLang="zh-CN" sz="2200" u="sng" dirty="0">
              <a:solidFill>
                <a:srgbClr val="003399"/>
              </a:solidFill>
              <a:latin typeface="Arial" charset="0"/>
              <a:ea typeface="楷体_GB2312" charset="0"/>
              <a:cs typeface="楷体_GB2312" charset="0"/>
            </a:endParaRPr>
          </a:p>
          <a:p>
            <a:pPr lvl="1" algn="l">
              <a:spcBef>
                <a:spcPct val="20000"/>
              </a:spcBef>
              <a:buClr>
                <a:schemeClr val="tx2"/>
              </a:buClr>
              <a:buSzPct val="75000"/>
              <a:buFont typeface="Monotype Sorts" charset="0"/>
              <a:buChar char="u"/>
            </a:pPr>
            <a:r>
              <a:rPr lang="zh-CN" altLang="en-US" sz="2200" u="sng" dirty="0">
                <a:solidFill>
                  <a:srgbClr val="003399"/>
                </a:solidFill>
                <a:latin typeface="Arial" charset="0"/>
                <a:ea typeface="楷体_GB2312" charset="0"/>
                <a:cs typeface="楷体_GB2312" charset="0"/>
              </a:rPr>
              <a:t>调试器</a:t>
            </a:r>
            <a:r>
              <a:rPr lang="en-US" altLang="zh-CN" sz="2200" u="sng" dirty="0">
                <a:solidFill>
                  <a:srgbClr val="003399"/>
                </a:solidFill>
                <a:latin typeface="Arial" charset="0"/>
                <a:ea typeface="楷体_GB2312" charset="0"/>
                <a:cs typeface="楷体_GB2312" charset="0"/>
              </a:rPr>
              <a:t>/</a:t>
            </a:r>
            <a:r>
              <a:rPr lang="zh-CN" altLang="en-US" sz="2200" u="sng" dirty="0">
                <a:solidFill>
                  <a:srgbClr val="003399"/>
                </a:solidFill>
                <a:latin typeface="Arial" charset="0"/>
                <a:ea typeface="楷体_GB2312" charset="0"/>
                <a:cs typeface="楷体_GB2312" charset="0"/>
              </a:rPr>
              <a:t>仿真器</a:t>
            </a:r>
            <a:endParaRPr lang="en-US" altLang="zh-CN" sz="2200" u="sng" dirty="0">
              <a:solidFill>
                <a:srgbClr val="003399"/>
              </a:solidFill>
              <a:latin typeface="Arial" charset="0"/>
              <a:ea typeface="楷体_GB2312" charset="0"/>
              <a:cs typeface="楷体_GB2312" charset="0"/>
            </a:endParaRPr>
          </a:p>
          <a:p>
            <a:pPr lvl="1" algn="l">
              <a:spcBef>
                <a:spcPct val="20000"/>
              </a:spcBef>
              <a:buClr>
                <a:schemeClr val="tx2"/>
              </a:buClr>
              <a:buSzPct val="75000"/>
              <a:buFont typeface="Monotype Sorts" charset="0"/>
              <a:buChar char="u"/>
            </a:pPr>
            <a:r>
              <a:rPr lang="zh-CN" altLang="en-US" sz="2200" u="sng" dirty="0">
                <a:solidFill>
                  <a:srgbClr val="003399"/>
                </a:solidFill>
                <a:latin typeface="Arial" charset="0"/>
                <a:ea typeface="楷体_GB2312" charset="0"/>
                <a:cs typeface="楷体_GB2312" charset="0"/>
              </a:rPr>
              <a:t>主机（</a:t>
            </a:r>
            <a:r>
              <a:rPr lang="en-US" sz="2200" u="sng" dirty="0">
                <a:solidFill>
                  <a:srgbClr val="003399"/>
                </a:solidFill>
                <a:latin typeface="Arial" charset="0"/>
                <a:ea typeface="楷体_GB2312" charset="0"/>
                <a:cs typeface="楷体_GB2312" charset="0"/>
              </a:rPr>
              <a:t>Host</a:t>
            </a:r>
            <a:r>
              <a:rPr lang="zh-CN" altLang="en-US" sz="2200" u="sng" dirty="0">
                <a:solidFill>
                  <a:srgbClr val="003399"/>
                </a:solidFill>
                <a:latin typeface="Arial" charset="0"/>
                <a:ea typeface="楷体_GB2312" charset="0"/>
                <a:cs typeface="楷体_GB2312" charset="0"/>
              </a:rPr>
              <a:t>）</a:t>
            </a:r>
            <a:r>
              <a:rPr lang="zh-CN" sz="2200" u="sng" dirty="0">
                <a:solidFill>
                  <a:srgbClr val="003399"/>
                </a:solidFill>
                <a:latin typeface="Arial" charset="0"/>
                <a:ea typeface="楷体_GB2312" charset="0"/>
                <a:cs typeface="楷体_GB2312" charset="0"/>
              </a:rPr>
              <a:t>及其工作平台</a:t>
            </a:r>
            <a:endParaRPr lang="en-US" altLang="zh-CN" sz="2200" u="sng" dirty="0">
              <a:solidFill>
                <a:srgbClr val="003399"/>
              </a:solidFill>
              <a:latin typeface="Arial" charset="0"/>
              <a:ea typeface="楷体_GB2312" charset="0"/>
              <a:cs typeface="楷体_GB2312" charset="0"/>
            </a:endParaRPr>
          </a:p>
          <a:p>
            <a:pPr lvl="1" algn="l">
              <a:spcBef>
                <a:spcPct val="20000"/>
              </a:spcBef>
              <a:buClr>
                <a:schemeClr val="tx2"/>
              </a:buClr>
              <a:buSzPct val="75000"/>
              <a:buFont typeface="Monotype Sorts" charset="0"/>
              <a:buChar char="u"/>
            </a:pPr>
            <a:r>
              <a:rPr lang="zh-CN" sz="2200" dirty="0">
                <a:solidFill>
                  <a:srgbClr val="336699"/>
                </a:solidFill>
                <a:latin typeface="Arial" charset="0"/>
                <a:ea typeface="楷体_GB2312" charset="0"/>
                <a:cs typeface="楷体_GB2312" charset="0"/>
              </a:rPr>
              <a:t>实时操作系统（可选）</a:t>
            </a:r>
          </a:p>
          <a:p>
            <a:pPr lvl="1" algn="l">
              <a:spcBef>
                <a:spcPct val="20000"/>
              </a:spcBef>
              <a:buClr>
                <a:schemeClr val="tx2"/>
              </a:buClr>
              <a:buSzPct val="75000"/>
              <a:buFont typeface="Monotype Sorts" charset="0"/>
              <a:buChar char="u"/>
            </a:pPr>
            <a:r>
              <a:rPr lang="zh-CN" sz="2200" dirty="0">
                <a:solidFill>
                  <a:srgbClr val="336699"/>
                </a:solidFill>
                <a:latin typeface="Arial" charset="0"/>
                <a:ea typeface="楷体_GB2312" charset="0"/>
                <a:cs typeface="楷体_GB2312" charset="0"/>
              </a:rPr>
              <a:t>目标评估系统（可选）</a:t>
            </a:r>
          </a:p>
          <a:p>
            <a:pPr lvl="1" algn="l">
              <a:spcBef>
                <a:spcPct val="20000"/>
              </a:spcBef>
              <a:buClr>
                <a:schemeClr val="tx2"/>
              </a:buClr>
              <a:buSzPct val="75000"/>
              <a:buFont typeface="Monotype Sorts" charset="0"/>
              <a:buChar char="u"/>
            </a:pPr>
            <a:r>
              <a:rPr lang="zh-CN" sz="2200" dirty="0">
                <a:solidFill>
                  <a:srgbClr val="336699"/>
                </a:solidFill>
                <a:latin typeface="Arial" charset="0"/>
                <a:ea typeface="楷体_GB2312" charset="0"/>
                <a:cs typeface="楷体_GB2312" charset="0"/>
              </a:rPr>
              <a:t>测试工具（软件</a:t>
            </a:r>
            <a:r>
              <a:rPr lang="en-US" altLang="zh-CN" sz="2200" dirty="0">
                <a:solidFill>
                  <a:srgbClr val="336699"/>
                </a:solidFill>
                <a:latin typeface="Arial" charset="0"/>
                <a:ea typeface="楷体_GB2312" charset="0"/>
                <a:cs typeface="楷体_GB2312" charset="0"/>
              </a:rPr>
              <a:t>/</a:t>
            </a:r>
            <a:r>
              <a:rPr lang="zh-CN" altLang="en-US" sz="2200" dirty="0">
                <a:solidFill>
                  <a:srgbClr val="336699"/>
                </a:solidFill>
                <a:latin typeface="Arial" charset="0"/>
                <a:ea typeface="楷体_GB2312" charset="0"/>
                <a:cs typeface="楷体_GB2312" charset="0"/>
              </a:rPr>
              <a:t>硬件</a:t>
            </a:r>
            <a:r>
              <a:rPr lang="en-US" altLang="zh-CN" sz="2200" dirty="0">
                <a:solidFill>
                  <a:srgbClr val="336699"/>
                </a:solidFill>
                <a:latin typeface="Arial" charset="0"/>
                <a:ea typeface="楷体_GB2312" charset="0"/>
                <a:cs typeface="楷体_GB2312" charset="0"/>
              </a:rPr>
              <a:t>/</a:t>
            </a:r>
            <a:r>
              <a:rPr lang="zh-CN" altLang="en-US" sz="2200" dirty="0">
                <a:solidFill>
                  <a:srgbClr val="336699"/>
                </a:solidFill>
                <a:latin typeface="Arial" charset="0"/>
                <a:ea typeface="楷体_GB2312" charset="0"/>
                <a:cs typeface="楷体_GB2312" charset="0"/>
              </a:rPr>
              <a:t>协议等，</a:t>
            </a:r>
            <a:r>
              <a:rPr lang="zh-CN" sz="2200" dirty="0">
                <a:solidFill>
                  <a:srgbClr val="336699"/>
                </a:solidFill>
                <a:latin typeface="Arial" charset="0"/>
                <a:ea typeface="楷体_GB2312" charset="0"/>
                <a:cs typeface="楷体_GB2312" charset="0"/>
              </a:rPr>
              <a:t>可选）</a:t>
            </a:r>
            <a:endParaRPr lang="en-US" altLang="zh-CN" sz="2200" dirty="0">
              <a:solidFill>
                <a:srgbClr val="336699"/>
              </a:solidFill>
              <a:latin typeface="Arial" charset="0"/>
              <a:ea typeface="楷体_GB2312" charset="0"/>
              <a:cs typeface="楷体_GB2312" charset="0"/>
            </a:endParaRPr>
          </a:p>
          <a:p>
            <a:pPr lvl="1" algn="l">
              <a:spcBef>
                <a:spcPct val="20000"/>
              </a:spcBef>
              <a:buClr>
                <a:schemeClr val="tx2"/>
              </a:buClr>
              <a:buSzPct val="75000"/>
              <a:buFont typeface="Monotype Sorts" charset="0"/>
              <a:buChar char="u"/>
            </a:pPr>
            <a:r>
              <a:rPr lang="zh-CN" altLang="en-US" sz="2200" dirty="0">
                <a:solidFill>
                  <a:srgbClr val="336699"/>
                </a:solidFill>
                <a:latin typeface="Arial" charset="0"/>
                <a:ea typeface="楷体_GB2312" charset="0"/>
                <a:cs typeface="楷体_GB2312" charset="0"/>
              </a:rPr>
              <a:t>其他辅助设备</a:t>
            </a:r>
            <a:r>
              <a:rPr lang="zh-CN" sz="2200" dirty="0">
                <a:solidFill>
                  <a:srgbClr val="336699"/>
                </a:solidFill>
                <a:latin typeface="Arial" charset="0"/>
                <a:ea typeface="楷体_GB2312" charset="0"/>
                <a:cs typeface="楷体_GB2312" charset="0"/>
              </a:rPr>
              <a:t>（可选）</a:t>
            </a:r>
            <a:endParaRPr lang="en-US" altLang="zh-CN" sz="2200" dirty="0">
              <a:solidFill>
                <a:srgbClr val="336699"/>
              </a:solidFill>
              <a:latin typeface="Arial" charset="0"/>
              <a:ea typeface="楷体_GB2312" charset="0"/>
              <a:cs typeface="楷体_GB2312" charset="0"/>
            </a:endParaRPr>
          </a:p>
          <a:p>
            <a:pPr algn="l" eaLnBrk="0" hangingPunct="0">
              <a:spcBef>
                <a:spcPct val="50000"/>
              </a:spcBef>
            </a:pPr>
            <a:endParaRPr lang="zh-CN" altLang="en-US" sz="2200" b="1" dirty="0">
              <a:solidFill>
                <a:schemeClr val="hlink"/>
              </a:solidFill>
              <a:latin typeface="Arial" charset="0"/>
            </a:endParaRPr>
          </a:p>
        </p:txBody>
      </p:sp>
      <p:sp>
        <p:nvSpPr>
          <p:cNvPr id="1781787" name="Text Box 27"/>
          <p:cNvSpPr txBox="1">
            <a:spLocks noChangeArrowheads="1"/>
          </p:cNvSpPr>
          <p:nvPr/>
        </p:nvSpPr>
        <p:spPr bwMode="auto">
          <a:xfrm>
            <a:off x="409575" y="4770438"/>
            <a:ext cx="5410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lgn="l">
              <a:spcBef>
                <a:spcPct val="20000"/>
              </a:spcBef>
              <a:buClr>
                <a:schemeClr val="hlink"/>
              </a:buClr>
              <a:buSzPct val="50000"/>
              <a:buFont typeface="Monotype Sorts" charset="0"/>
              <a:buChar char="n"/>
            </a:pPr>
            <a:r>
              <a:rPr lang="en-US" altLang="zh-CN" sz="2600">
                <a:solidFill>
                  <a:srgbClr val="FF3300"/>
                </a:solidFill>
                <a:latin typeface="Arial" charset="0"/>
              </a:rPr>
              <a:t>  </a:t>
            </a:r>
            <a:r>
              <a:rPr lang="zh-CN" altLang="en-US" sz="2600">
                <a:solidFill>
                  <a:srgbClr val="FF3300"/>
                </a:solidFill>
                <a:latin typeface="Arial" charset="0"/>
              </a:rPr>
              <a:t>典型的开发环境</a:t>
            </a:r>
            <a:endParaRPr lang="zh-CN" altLang="en-US" sz="1400" b="1">
              <a:solidFill>
                <a:schemeClr val="hlink"/>
              </a:solidFill>
              <a:latin typeface="Arial" charset="0"/>
            </a:endParaRPr>
          </a:p>
        </p:txBody>
      </p:sp>
      <p:grpSp>
        <p:nvGrpSpPr>
          <p:cNvPr id="1781788" name="Group 28"/>
          <p:cNvGrpSpPr>
            <a:grpSpLocks/>
          </p:cNvGrpSpPr>
          <p:nvPr/>
        </p:nvGrpSpPr>
        <p:grpSpPr bwMode="auto">
          <a:xfrm>
            <a:off x="6477000" y="2667000"/>
            <a:ext cx="228600" cy="671513"/>
            <a:chOff x="4080" y="1680"/>
            <a:chExt cx="144" cy="423"/>
          </a:xfrm>
        </p:grpSpPr>
        <p:sp>
          <p:nvSpPr>
            <p:cNvPr id="1781789" name="Line 29"/>
            <p:cNvSpPr>
              <a:spLocks noChangeShapeType="1"/>
            </p:cNvSpPr>
            <p:nvPr/>
          </p:nvSpPr>
          <p:spPr bwMode="auto">
            <a:xfrm>
              <a:off x="4150" y="1680"/>
              <a:ext cx="2" cy="423"/>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1790" name="Oval 30"/>
            <p:cNvSpPr>
              <a:spLocks noChangeArrowheads="1"/>
            </p:cNvSpPr>
            <p:nvPr/>
          </p:nvSpPr>
          <p:spPr bwMode="auto">
            <a:xfrm>
              <a:off x="4080" y="1776"/>
              <a:ext cx="144" cy="144"/>
            </a:xfrm>
            <a:prstGeom prst="ellipse">
              <a:avLst/>
            </a:prstGeom>
            <a:solidFill>
              <a:srgbClr val="FFCC99"/>
            </a:solidFill>
            <a:ln w="9525">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grpSp>
        <p:nvGrpSpPr>
          <p:cNvPr id="1781791" name="Group 31"/>
          <p:cNvGrpSpPr>
            <a:grpSpLocks/>
          </p:cNvGrpSpPr>
          <p:nvPr/>
        </p:nvGrpSpPr>
        <p:grpSpPr bwMode="auto">
          <a:xfrm>
            <a:off x="6477000" y="3810000"/>
            <a:ext cx="228600" cy="762000"/>
            <a:chOff x="4080" y="2400"/>
            <a:chExt cx="144" cy="480"/>
          </a:xfrm>
        </p:grpSpPr>
        <p:sp>
          <p:nvSpPr>
            <p:cNvPr id="1781792" name="Line 32"/>
            <p:cNvSpPr>
              <a:spLocks noChangeShapeType="1"/>
            </p:cNvSpPr>
            <p:nvPr/>
          </p:nvSpPr>
          <p:spPr bwMode="auto">
            <a:xfrm>
              <a:off x="4145" y="2400"/>
              <a:ext cx="2" cy="48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1793" name="Oval 33"/>
            <p:cNvSpPr>
              <a:spLocks noChangeArrowheads="1"/>
            </p:cNvSpPr>
            <p:nvPr/>
          </p:nvSpPr>
          <p:spPr bwMode="auto">
            <a:xfrm>
              <a:off x="4080" y="2544"/>
              <a:ext cx="144" cy="144"/>
            </a:xfrm>
            <a:prstGeom prst="ellipse">
              <a:avLst/>
            </a:prstGeom>
            <a:solidFill>
              <a:srgbClr val="FFCC99"/>
            </a:solidFill>
            <a:ln w="9525">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grpSp>
        <p:nvGrpSpPr>
          <p:cNvPr id="1781794" name="Group 34"/>
          <p:cNvGrpSpPr>
            <a:grpSpLocks/>
          </p:cNvGrpSpPr>
          <p:nvPr/>
        </p:nvGrpSpPr>
        <p:grpSpPr bwMode="auto">
          <a:xfrm>
            <a:off x="6477000" y="4953000"/>
            <a:ext cx="228600" cy="762000"/>
            <a:chOff x="4080" y="3120"/>
            <a:chExt cx="144" cy="480"/>
          </a:xfrm>
        </p:grpSpPr>
        <p:sp>
          <p:nvSpPr>
            <p:cNvPr id="1781795" name="Line 35"/>
            <p:cNvSpPr>
              <a:spLocks noChangeShapeType="1"/>
            </p:cNvSpPr>
            <p:nvPr/>
          </p:nvSpPr>
          <p:spPr bwMode="auto">
            <a:xfrm flipH="1">
              <a:off x="4145" y="3120"/>
              <a:ext cx="0" cy="48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81796" name="Oval 36"/>
            <p:cNvSpPr>
              <a:spLocks noChangeArrowheads="1"/>
            </p:cNvSpPr>
            <p:nvPr/>
          </p:nvSpPr>
          <p:spPr bwMode="auto">
            <a:xfrm>
              <a:off x="4080" y="3264"/>
              <a:ext cx="144" cy="144"/>
            </a:xfrm>
            <a:prstGeom prst="ellipse">
              <a:avLst/>
            </a:prstGeom>
            <a:solidFill>
              <a:srgbClr val="FFCC99"/>
            </a:solidFill>
            <a:ln w="9525">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spTree>
    <p:extLst>
      <p:ext uri="{BB962C8B-B14F-4D97-AF65-F5344CB8AC3E}">
        <p14:creationId xmlns:p14="http://schemas.microsoft.com/office/powerpoint/2010/main" val="2313328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781763">
                                            <p:txEl>
                                              <p:pRg st="0" end="0"/>
                                            </p:txEl>
                                          </p:spTgt>
                                        </p:tgtEl>
                                        <p:attrNameLst>
                                          <p:attrName>style.visibility</p:attrName>
                                        </p:attrNameLst>
                                      </p:cBhvr>
                                      <p:to>
                                        <p:strVal val="visible"/>
                                      </p:to>
                                    </p:set>
                                    <p:animEffect transition="in" filter="slide(fromTop)">
                                      <p:cBhvr>
                                        <p:cTn id="7" dur="500"/>
                                        <p:tgtEl>
                                          <p:spTgt spid="1781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781786">
                                            <p:txEl>
                                              <p:pRg st="0" end="0"/>
                                            </p:txEl>
                                          </p:spTgt>
                                        </p:tgtEl>
                                        <p:attrNameLst>
                                          <p:attrName>style.visibility</p:attrName>
                                        </p:attrNameLst>
                                      </p:cBhvr>
                                      <p:to>
                                        <p:strVal val="visible"/>
                                      </p:to>
                                    </p:set>
                                    <p:animEffect transition="in" filter="slide(fromTop)">
                                      <p:cBhvr>
                                        <p:cTn id="12" dur="500"/>
                                        <p:tgtEl>
                                          <p:spTgt spid="178178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781786">
                                            <p:txEl>
                                              <p:pRg st="1" end="1"/>
                                            </p:txEl>
                                          </p:spTgt>
                                        </p:tgtEl>
                                        <p:attrNameLst>
                                          <p:attrName>style.visibility</p:attrName>
                                        </p:attrNameLst>
                                      </p:cBhvr>
                                      <p:to>
                                        <p:strVal val="visible"/>
                                      </p:to>
                                    </p:set>
                                    <p:animEffect transition="in" filter="slide(fromTop)">
                                      <p:cBhvr>
                                        <p:cTn id="17" dur="500"/>
                                        <p:tgtEl>
                                          <p:spTgt spid="178178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781786">
                                            <p:txEl>
                                              <p:pRg st="2" end="2"/>
                                            </p:txEl>
                                          </p:spTgt>
                                        </p:tgtEl>
                                        <p:attrNameLst>
                                          <p:attrName>style.visibility</p:attrName>
                                        </p:attrNameLst>
                                      </p:cBhvr>
                                      <p:to>
                                        <p:strVal val="visible"/>
                                      </p:to>
                                    </p:set>
                                    <p:animEffect transition="in" filter="slide(fromTop)">
                                      <p:cBhvr>
                                        <p:cTn id="22" dur="500"/>
                                        <p:tgtEl>
                                          <p:spTgt spid="178178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781786">
                                            <p:txEl>
                                              <p:pRg st="3" end="3"/>
                                            </p:txEl>
                                          </p:spTgt>
                                        </p:tgtEl>
                                        <p:attrNameLst>
                                          <p:attrName>style.visibility</p:attrName>
                                        </p:attrNameLst>
                                      </p:cBhvr>
                                      <p:to>
                                        <p:strVal val="visible"/>
                                      </p:to>
                                    </p:set>
                                    <p:animEffect transition="in" filter="slide(fromTop)">
                                      <p:cBhvr>
                                        <p:cTn id="27" dur="500"/>
                                        <p:tgtEl>
                                          <p:spTgt spid="178178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781786">
                                            <p:txEl>
                                              <p:pRg st="4" end="4"/>
                                            </p:txEl>
                                          </p:spTgt>
                                        </p:tgtEl>
                                        <p:attrNameLst>
                                          <p:attrName>style.visibility</p:attrName>
                                        </p:attrNameLst>
                                      </p:cBhvr>
                                      <p:to>
                                        <p:strVal val="visible"/>
                                      </p:to>
                                    </p:set>
                                    <p:animEffect transition="in" filter="slide(fromTop)">
                                      <p:cBhvr>
                                        <p:cTn id="32" dur="500"/>
                                        <p:tgtEl>
                                          <p:spTgt spid="178178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781786">
                                            <p:txEl>
                                              <p:pRg st="5" end="5"/>
                                            </p:txEl>
                                          </p:spTgt>
                                        </p:tgtEl>
                                        <p:attrNameLst>
                                          <p:attrName>style.visibility</p:attrName>
                                        </p:attrNameLst>
                                      </p:cBhvr>
                                      <p:to>
                                        <p:strVal val="visible"/>
                                      </p:to>
                                    </p:set>
                                    <p:animEffect transition="in" filter="slide(fromTop)">
                                      <p:cBhvr>
                                        <p:cTn id="37" dur="500"/>
                                        <p:tgtEl>
                                          <p:spTgt spid="178178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1781786">
                                            <p:txEl>
                                              <p:pRg st="6" end="6"/>
                                            </p:txEl>
                                          </p:spTgt>
                                        </p:tgtEl>
                                        <p:attrNameLst>
                                          <p:attrName>style.visibility</p:attrName>
                                        </p:attrNameLst>
                                      </p:cBhvr>
                                      <p:to>
                                        <p:strVal val="visible"/>
                                      </p:to>
                                    </p:set>
                                    <p:animEffect transition="in" filter="slide(fromTop)">
                                      <p:cBhvr>
                                        <p:cTn id="42" dur="500"/>
                                        <p:tgtEl>
                                          <p:spTgt spid="178178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781787"/>
                                        </p:tgtEl>
                                        <p:attrNameLst>
                                          <p:attrName>style.visibility</p:attrName>
                                        </p:attrNameLst>
                                      </p:cBhvr>
                                      <p:to>
                                        <p:strVal val="visible"/>
                                      </p:to>
                                    </p:set>
                                    <p:animEffect transition="in" filter="dissolve">
                                      <p:cBhvr>
                                        <p:cTn id="47" dur="500"/>
                                        <p:tgtEl>
                                          <p:spTgt spid="17817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1781764"/>
                                        </p:tgtEl>
                                        <p:attrNameLst>
                                          <p:attrName>style.visibility</p:attrName>
                                        </p:attrNameLst>
                                      </p:cBhvr>
                                      <p:to>
                                        <p:strVal val="visible"/>
                                      </p:to>
                                    </p:set>
                                    <p:animEffect transition="in" filter="slide(fromTop)">
                                      <p:cBhvr>
                                        <p:cTn id="52" dur="500"/>
                                        <p:tgtEl>
                                          <p:spTgt spid="17817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781765"/>
                                        </p:tgtEl>
                                        <p:attrNameLst>
                                          <p:attrName>style.visibility</p:attrName>
                                        </p:attrNameLst>
                                      </p:cBhvr>
                                      <p:to>
                                        <p:strVal val="visible"/>
                                      </p:to>
                                    </p:set>
                                    <p:animEffect transition="in" filter="dissolve">
                                      <p:cBhvr>
                                        <p:cTn id="57" dur="500"/>
                                        <p:tgtEl>
                                          <p:spTgt spid="178176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2" fill="hold" grpId="0" nodeType="clickEffect">
                                  <p:stCondLst>
                                    <p:cond delay="0"/>
                                  </p:stCondLst>
                                  <p:childTnLst>
                                    <p:set>
                                      <p:cBhvr>
                                        <p:cTn id="61" dur="1" fill="hold">
                                          <p:stCondLst>
                                            <p:cond delay="0"/>
                                          </p:stCondLst>
                                        </p:cTn>
                                        <p:tgtEl>
                                          <p:spTgt spid="1781777"/>
                                        </p:tgtEl>
                                        <p:attrNameLst>
                                          <p:attrName>style.visibility</p:attrName>
                                        </p:attrNameLst>
                                      </p:cBhvr>
                                      <p:to>
                                        <p:strVal val="visible"/>
                                      </p:to>
                                    </p:set>
                                    <p:animEffect transition="in" filter="slide(fromRight)">
                                      <p:cBhvr>
                                        <p:cTn id="62" dur="500"/>
                                        <p:tgtEl>
                                          <p:spTgt spid="178177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781788"/>
                                        </p:tgtEl>
                                        <p:attrNameLst>
                                          <p:attrName>style.visibility</p:attrName>
                                        </p:attrNameLst>
                                      </p:cBhvr>
                                      <p:to>
                                        <p:strVal val="visible"/>
                                      </p:to>
                                    </p:set>
                                    <p:animEffect transition="in" filter="dissolve">
                                      <p:cBhvr>
                                        <p:cTn id="67" dur="500"/>
                                        <p:tgtEl>
                                          <p:spTgt spid="1781788"/>
                                        </p:tgtEl>
                                      </p:cBhvr>
                                    </p:animEffect>
                                  </p:childTnLst>
                                </p:cTn>
                              </p:par>
                            </p:childTnLst>
                          </p:cTn>
                        </p:par>
                        <p:par>
                          <p:cTn id="68" fill="hold" nodeType="afterGroup">
                            <p:stCondLst>
                              <p:cond delay="500"/>
                            </p:stCondLst>
                            <p:childTnLst>
                              <p:par>
                                <p:cTn id="69" presetID="12" presetClass="entr" presetSubtype="1" fill="hold" grpId="0" nodeType="afterEffect">
                                  <p:stCondLst>
                                    <p:cond delay="0"/>
                                  </p:stCondLst>
                                  <p:childTnLst>
                                    <p:set>
                                      <p:cBhvr>
                                        <p:cTn id="70" dur="1" fill="hold">
                                          <p:stCondLst>
                                            <p:cond delay="0"/>
                                          </p:stCondLst>
                                        </p:cTn>
                                        <p:tgtEl>
                                          <p:spTgt spid="1781768"/>
                                        </p:tgtEl>
                                        <p:attrNameLst>
                                          <p:attrName>style.visibility</p:attrName>
                                        </p:attrNameLst>
                                      </p:cBhvr>
                                      <p:to>
                                        <p:strVal val="visible"/>
                                      </p:to>
                                    </p:set>
                                    <p:animEffect transition="in" filter="slide(fromTop)">
                                      <p:cBhvr>
                                        <p:cTn id="71" dur="500"/>
                                        <p:tgtEl>
                                          <p:spTgt spid="17817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nodeType="clickEffect">
                                  <p:stCondLst>
                                    <p:cond delay="0"/>
                                  </p:stCondLst>
                                  <p:childTnLst>
                                    <p:set>
                                      <p:cBhvr>
                                        <p:cTn id="75" dur="1" fill="hold">
                                          <p:stCondLst>
                                            <p:cond delay="0"/>
                                          </p:stCondLst>
                                        </p:cTn>
                                        <p:tgtEl>
                                          <p:spTgt spid="1781769"/>
                                        </p:tgtEl>
                                        <p:attrNameLst>
                                          <p:attrName>style.visibility</p:attrName>
                                        </p:attrNameLst>
                                      </p:cBhvr>
                                      <p:to>
                                        <p:strVal val="visible"/>
                                      </p:to>
                                    </p:set>
                                    <p:animEffect transition="in" filter="dissolve">
                                      <p:cBhvr>
                                        <p:cTn id="76" dur="500"/>
                                        <p:tgtEl>
                                          <p:spTgt spid="178176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2" fill="hold" grpId="0" nodeType="clickEffect">
                                  <p:stCondLst>
                                    <p:cond delay="0"/>
                                  </p:stCondLst>
                                  <p:childTnLst>
                                    <p:set>
                                      <p:cBhvr>
                                        <p:cTn id="80" dur="1" fill="hold">
                                          <p:stCondLst>
                                            <p:cond delay="0"/>
                                          </p:stCondLst>
                                        </p:cTn>
                                        <p:tgtEl>
                                          <p:spTgt spid="1781778"/>
                                        </p:tgtEl>
                                        <p:attrNameLst>
                                          <p:attrName>style.visibility</p:attrName>
                                        </p:attrNameLst>
                                      </p:cBhvr>
                                      <p:to>
                                        <p:strVal val="visible"/>
                                      </p:to>
                                    </p:set>
                                    <p:animEffect transition="in" filter="slide(fromRight)">
                                      <p:cBhvr>
                                        <p:cTn id="81" dur="500"/>
                                        <p:tgtEl>
                                          <p:spTgt spid="178177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1781791"/>
                                        </p:tgtEl>
                                        <p:attrNameLst>
                                          <p:attrName>style.visibility</p:attrName>
                                        </p:attrNameLst>
                                      </p:cBhvr>
                                      <p:to>
                                        <p:strVal val="visible"/>
                                      </p:to>
                                    </p:set>
                                    <p:animEffect transition="in" filter="dissolve">
                                      <p:cBhvr>
                                        <p:cTn id="86" dur="500"/>
                                        <p:tgtEl>
                                          <p:spTgt spid="178179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781772"/>
                                        </p:tgtEl>
                                        <p:attrNameLst>
                                          <p:attrName>style.visibility</p:attrName>
                                        </p:attrNameLst>
                                      </p:cBhvr>
                                      <p:to>
                                        <p:strVal val="visible"/>
                                      </p:to>
                                    </p:set>
                                    <p:animEffect transition="in" filter="dissolve">
                                      <p:cBhvr>
                                        <p:cTn id="91" dur="500"/>
                                        <p:tgtEl>
                                          <p:spTgt spid="178177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1781773"/>
                                        </p:tgtEl>
                                        <p:attrNameLst>
                                          <p:attrName>style.visibility</p:attrName>
                                        </p:attrNameLst>
                                      </p:cBhvr>
                                      <p:to>
                                        <p:strVal val="visible"/>
                                      </p:to>
                                    </p:set>
                                    <p:animEffect transition="in" filter="dissolve">
                                      <p:cBhvr>
                                        <p:cTn id="96" dur="500"/>
                                        <p:tgtEl>
                                          <p:spTgt spid="1781773"/>
                                        </p:tgtEl>
                                      </p:cBhvr>
                                    </p:animEffect>
                                  </p:childTnLst>
                                </p:cTn>
                              </p:par>
                            </p:childTnLst>
                          </p:cTn>
                        </p:par>
                        <p:par>
                          <p:cTn id="97" fill="hold" nodeType="afterGroup">
                            <p:stCondLst>
                              <p:cond delay="500"/>
                            </p:stCondLst>
                            <p:childTnLst>
                              <p:par>
                                <p:cTn id="98" presetID="12" presetClass="entr" presetSubtype="2" fill="hold" grpId="0" nodeType="afterEffect">
                                  <p:stCondLst>
                                    <p:cond delay="0"/>
                                  </p:stCondLst>
                                  <p:childTnLst>
                                    <p:set>
                                      <p:cBhvr>
                                        <p:cTn id="99" dur="1" fill="hold">
                                          <p:stCondLst>
                                            <p:cond delay="0"/>
                                          </p:stCondLst>
                                        </p:cTn>
                                        <p:tgtEl>
                                          <p:spTgt spid="1781779"/>
                                        </p:tgtEl>
                                        <p:attrNameLst>
                                          <p:attrName>style.visibility</p:attrName>
                                        </p:attrNameLst>
                                      </p:cBhvr>
                                      <p:to>
                                        <p:strVal val="visible"/>
                                      </p:to>
                                    </p:set>
                                    <p:animEffect transition="in" filter="slide(fromRight)">
                                      <p:cBhvr>
                                        <p:cTn id="100" dur="500"/>
                                        <p:tgtEl>
                                          <p:spTgt spid="178177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nodeType="clickEffect">
                                  <p:stCondLst>
                                    <p:cond delay="0"/>
                                  </p:stCondLst>
                                  <p:childTnLst>
                                    <p:set>
                                      <p:cBhvr>
                                        <p:cTn id="104" dur="1" fill="hold">
                                          <p:stCondLst>
                                            <p:cond delay="0"/>
                                          </p:stCondLst>
                                        </p:cTn>
                                        <p:tgtEl>
                                          <p:spTgt spid="1781794"/>
                                        </p:tgtEl>
                                        <p:attrNameLst>
                                          <p:attrName>style.visibility</p:attrName>
                                        </p:attrNameLst>
                                      </p:cBhvr>
                                      <p:to>
                                        <p:strVal val="visible"/>
                                      </p:to>
                                    </p:set>
                                    <p:animEffect transition="in" filter="dissolve">
                                      <p:cBhvr>
                                        <p:cTn id="105" dur="500"/>
                                        <p:tgtEl>
                                          <p:spTgt spid="1781794"/>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1" fill="hold" grpId="0" nodeType="clickEffect">
                                  <p:stCondLst>
                                    <p:cond delay="0"/>
                                  </p:stCondLst>
                                  <p:childTnLst>
                                    <p:set>
                                      <p:cBhvr>
                                        <p:cTn id="109" dur="1" fill="hold">
                                          <p:stCondLst>
                                            <p:cond delay="0"/>
                                          </p:stCondLst>
                                        </p:cTn>
                                        <p:tgtEl>
                                          <p:spTgt spid="1781776"/>
                                        </p:tgtEl>
                                        <p:attrNameLst>
                                          <p:attrName>style.visibility</p:attrName>
                                        </p:attrNameLst>
                                      </p:cBhvr>
                                      <p:to>
                                        <p:strVal val="visible"/>
                                      </p:to>
                                    </p:set>
                                    <p:animEffect transition="in" filter="slide(fromTop)">
                                      <p:cBhvr>
                                        <p:cTn id="110" dur="500"/>
                                        <p:tgtEl>
                                          <p:spTgt spid="1781776"/>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1781785"/>
                                        </p:tgtEl>
                                        <p:attrNameLst>
                                          <p:attrName>style.visibility</p:attrName>
                                        </p:attrNameLst>
                                      </p:cBhvr>
                                      <p:to>
                                        <p:strVal val="visible"/>
                                      </p:to>
                                    </p:set>
                                    <p:animEffect transition="in" filter="dissolve">
                                      <p:cBhvr>
                                        <p:cTn id="115" dur="500"/>
                                        <p:tgtEl>
                                          <p:spTgt spid="178178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9" presetClass="entr" presetSubtype="0" fill="hold" nodeType="clickEffect">
                                  <p:stCondLst>
                                    <p:cond delay="0"/>
                                  </p:stCondLst>
                                  <p:childTnLst>
                                    <p:set>
                                      <p:cBhvr>
                                        <p:cTn id="119" dur="1" fill="hold">
                                          <p:stCondLst>
                                            <p:cond delay="0"/>
                                          </p:stCondLst>
                                        </p:cTn>
                                        <p:tgtEl>
                                          <p:spTgt spid="1781780"/>
                                        </p:tgtEl>
                                        <p:attrNameLst>
                                          <p:attrName>style.visibility</p:attrName>
                                        </p:attrNameLst>
                                      </p:cBhvr>
                                      <p:to>
                                        <p:strVal val="visible"/>
                                      </p:to>
                                    </p:set>
                                    <p:animEffect transition="in" filter="dissolve">
                                      <p:cBhvr>
                                        <p:cTn id="120" dur="500"/>
                                        <p:tgtEl>
                                          <p:spTgt spid="1781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63" grpId="0" build="p" autoUpdateAnimBg="0"/>
      <p:bldP spid="1781764" grpId="0" animBg="1" autoUpdateAnimBg="0"/>
      <p:bldP spid="1781768" grpId="0" animBg="1" autoUpdateAnimBg="0"/>
      <p:bldP spid="1781772" grpId="0" animBg="1" autoUpdateAnimBg="0"/>
      <p:bldP spid="1781776" grpId="0" animBg="1" autoUpdateAnimBg="0"/>
      <p:bldP spid="1781777" grpId="0" animBg="1"/>
      <p:bldP spid="1781778" grpId="0" animBg="1"/>
      <p:bldP spid="1781779" grpId="0" animBg="1"/>
      <p:bldP spid="1781785" grpId="0" animBg="1"/>
      <p:bldP spid="1781786" grpId="0" build="p" bldLvl="2" autoUpdateAnimBg="0"/>
      <p:bldP spid="178178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9944" y="877449"/>
            <a:ext cx="7813930" cy="58123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49346" name="Rectangle 2"/>
          <p:cNvSpPr>
            <a:spLocks noChangeArrowheads="1"/>
          </p:cNvSpPr>
          <p:nvPr/>
        </p:nvSpPr>
        <p:spPr bwMode="auto">
          <a:xfrm>
            <a:off x="0" y="919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spAutoFit/>
          </a:bodyPr>
          <a:lstStyle/>
          <a:p>
            <a:endParaRPr lang="zh-CN" altLang="en-US"/>
          </a:p>
        </p:txBody>
      </p:sp>
      <p:graphicFrame>
        <p:nvGraphicFramePr>
          <p:cNvPr id="1849347" name="Object 3"/>
          <p:cNvGraphicFramePr>
            <a:graphicFrameLocks noChangeAspect="1"/>
          </p:cNvGraphicFramePr>
          <p:nvPr>
            <p:extLst>
              <p:ext uri="{D42A27DB-BD31-4B8C-83A1-F6EECF244321}">
                <p14:modId xmlns:p14="http://schemas.microsoft.com/office/powerpoint/2010/main" val="4261688122"/>
              </p:ext>
            </p:extLst>
          </p:nvPr>
        </p:nvGraphicFramePr>
        <p:xfrm>
          <a:off x="1522222" y="992900"/>
          <a:ext cx="6011863" cy="5597525"/>
        </p:xfrm>
        <a:graphic>
          <a:graphicData uri="http://schemas.openxmlformats.org/presentationml/2006/ole">
            <mc:AlternateContent xmlns:mc="http://schemas.openxmlformats.org/markup-compatibility/2006">
              <mc:Choice xmlns:v="urn:schemas-microsoft-com:vml" Requires="v">
                <p:oleObj spid="_x0000_s11292" name="VISIO" r:id="rId3" imgW="6836735" imgH="6347637" progId="Visio.Drawing.6">
                  <p:embed/>
                </p:oleObj>
              </mc:Choice>
              <mc:Fallback>
                <p:oleObj name="VISIO" r:id="rId3" imgW="6836735" imgH="634763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222" y="992900"/>
                        <a:ext cx="6011863" cy="559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9348" name="Rectangle 4"/>
          <p:cNvSpPr>
            <a:spLocks noChangeArrowheads="1"/>
          </p:cNvSpPr>
          <p:nvPr/>
        </p:nvSpPr>
        <p:spPr bwMode="auto">
          <a:xfrm>
            <a:off x="236538" y="16486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l" eaLnBrk="0" hangingPunct="0">
              <a:lnSpc>
                <a:spcPct val="90000"/>
              </a:lnSpc>
            </a:pPr>
            <a:r>
              <a:rPr lang="zh-CN" altLang="en-US" sz="3600" b="1" dirty="0">
                <a:solidFill>
                  <a:srgbClr val="FFFFFF"/>
                </a:solidFill>
                <a:latin typeface="+mj-ea"/>
                <a:ea typeface="+mj-ea"/>
                <a:cs typeface="黑体" charset="0"/>
              </a:rPr>
              <a:t>嵌入式软件开发流程</a:t>
            </a:r>
          </a:p>
        </p:txBody>
      </p:sp>
    </p:spTree>
    <p:extLst>
      <p:ext uri="{BB962C8B-B14F-4D97-AF65-F5344CB8AC3E}">
        <p14:creationId xmlns:p14="http://schemas.microsoft.com/office/powerpoint/2010/main" val="298254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zh-CN" altLang="en-US" dirty="0" smtClean="0"/>
              <a:t>谢谢！！！</a:t>
            </a:r>
            <a:endParaRPr kumimoji="1" lang="zh-CN" altLang="en-US" dirty="0"/>
          </a:p>
        </p:txBody>
      </p:sp>
      <p:sp>
        <p:nvSpPr>
          <p:cNvPr id="5" name="副标题 4"/>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44577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5155" name="Rectangle 3"/>
          <p:cNvSpPr>
            <a:spLocks noChangeArrowheads="1"/>
          </p:cNvSpPr>
          <p:nvPr/>
        </p:nvSpPr>
        <p:spPr bwMode="auto">
          <a:xfrm>
            <a:off x="2916238" y="5003003"/>
            <a:ext cx="2092325" cy="117475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r>
              <a:rPr lang="zh-CN" altLang="en-US" sz="2800" b="1">
                <a:solidFill>
                  <a:schemeClr val="bg1"/>
                </a:solidFill>
              </a:rPr>
              <a:t>处理器</a:t>
            </a:r>
          </a:p>
        </p:txBody>
      </p:sp>
      <p:sp>
        <p:nvSpPr>
          <p:cNvPr id="2225156" name="Rectangle 4"/>
          <p:cNvSpPr>
            <a:spLocks noChangeArrowheads="1"/>
          </p:cNvSpPr>
          <p:nvPr/>
        </p:nvSpPr>
        <p:spPr bwMode="auto">
          <a:xfrm>
            <a:off x="3082925" y="3806028"/>
            <a:ext cx="1736725" cy="646113"/>
          </a:xfrm>
          <a:prstGeom prst="rect">
            <a:avLst/>
          </a:prstGeom>
          <a:solidFill>
            <a:schemeClr val="folHlink"/>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r>
              <a:rPr lang="zh-CN" altLang="en-US" sz="2800" b="1" dirty="0">
                <a:solidFill>
                  <a:schemeClr val="accent2">
                    <a:lumMod val="75000"/>
                  </a:schemeClr>
                </a:solidFill>
              </a:rPr>
              <a:t>存储器</a:t>
            </a:r>
          </a:p>
        </p:txBody>
      </p:sp>
      <p:sp>
        <p:nvSpPr>
          <p:cNvPr id="2225157" name="Rectangle 5"/>
          <p:cNvSpPr>
            <a:spLocks noChangeArrowheads="1"/>
          </p:cNvSpPr>
          <p:nvPr/>
        </p:nvSpPr>
        <p:spPr bwMode="auto">
          <a:xfrm>
            <a:off x="987425" y="4969666"/>
            <a:ext cx="1528763" cy="735012"/>
          </a:xfrm>
          <a:prstGeom prst="rect">
            <a:avLst/>
          </a:prstGeom>
          <a:solidFill>
            <a:schemeClr val="folHlink"/>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sz="2800" b="1">
                <a:solidFill>
                  <a:srgbClr val="FF0000"/>
                </a:solidFill>
              </a:rPr>
              <a:t>输入接口</a:t>
            </a:r>
          </a:p>
        </p:txBody>
      </p:sp>
      <p:sp>
        <p:nvSpPr>
          <p:cNvPr id="2225158" name="Rectangle 6"/>
          <p:cNvSpPr>
            <a:spLocks noChangeArrowheads="1"/>
          </p:cNvSpPr>
          <p:nvPr/>
        </p:nvSpPr>
        <p:spPr bwMode="auto">
          <a:xfrm>
            <a:off x="4079875" y="2542378"/>
            <a:ext cx="2293938" cy="795338"/>
          </a:xfrm>
          <a:prstGeom prst="rect">
            <a:avLst/>
          </a:prstGeom>
          <a:solidFill>
            <a:schemeClr val="accent2">
              <a:lumMod val="40000"/>
              <a:lumOff val="60000"/>
            </a:schemeClr>
          </a:solidFill>
          <a:ln w="9525">
            <a:solidFill>
              <a:schemeClr val="tx1"/>
            </a:solidFill>
            <a:miter lim="800000"/>
            <a:headEnd/>
            <a:tailEnd/>
          </a:ln>
          <a:effectLst>
            <a:outerShdw blurRad="63500" sy="50000" kx="2453608" rotWithShape="0">
              <a:schemeClr val="bg2">
                <a:alpha val="50000"/>
              </a:schemeClr>
            </a:outerShdw>
          </a:effectLst>
        </p:spPr>
        <p:txBody>
          <a:bodyPr wrap="none" anchor="ctr"/>
          <a:lstStyle/>
          <a:p>
            <a:pPr algn="ctr"/>
            <a:r>
              <a:rPr lang="zh-CN" altLang="en-US" sz="2800" b="1" dirty="0">
                <a:solidFill>
                  <a:srgbClr val="FF0000"/>
                </a:solidFill>
              </a:rPr>
              <a:t>操作系统</a:t>
            </a:r>
            <a:endParaRPr lang="en-US" altLang="zh-CN" sz="2800" b="1" dirty="0">
              <a:solidFill>
                <a:srgbClr val="FF0000"/>
              </a:solidFill>
            </a:endParaRPr>
          </a:p>
          <a:p>
            <a:pPr algn="ctr"/>
            <a:r>
              <a:rPr lang="en-US" altLang="zh-CN" sz="2800" b="1" dirty="0">
                <a:solidFill>
                  <a:srgbClr val="FF0000"/>
                </a:solidFill>
              </a:rPr>
              <a:t>(</a:t>
            </a:r>
            <a:r>
              <a:rPr lang="zh-CN" altLang="en-US" sz="2800" b="1" dirty="0">
                <a:solidFill>
                  <a:srgbClr val="FF0000"/>
                </a:solidFill>
              </a:rPr>
              <a:t>驱动程序</a:t>
            </a:r>
            <a:r>
              <a:rPr lang="en-US" altLang="zh-CN" sz="2800" b="1" dirty="0">
                <a:solidFill>
                  <a:srgbClr val="FF0000"/>
                </a:solidFill>
              </a:rPr>
              <a:t>)</a:t>
            </a:r>
          </a:p>
        </p:txBody>
      </p:sp>
      <p:sp>
        <p:nvSpPr>
          <p:cNvPr id="2225159" name="Rectangle 7"/>
          <p:cNvSpPr>
            <a:spLocks noChangeArrowheads="1"/>
          </p:cNvSpPr>
          <p:nvPr/>
        </p:nvSpPr>
        <p:spPr bwMode="auto">
          <a:xfrm>
            <a:off x="1506538" y="1805778"/>
            <a:ext cx="2039937" cy="825500"/>
          </a:xfrm>
          <a:prstGeom prst="rect">
            <a:avLst/>
          </a:prstGeom>
          <a:solidFill>
            <a:srgbClr val="CCFFFF"/>
          </a:solidFill>
          <a:ln w="9525">
            <a:solidFill>
              <a:schemeClr val="tx1"/>
            </a:solidFill>
            <a:miter lim="800000"/>
            <a:headEnd/>
            <a:tailEnd/>
          </a:ln>
          <a:effectLst>
            <a:outerShdw blurRad="63500" sy="50000" kx="2453608" rotWithShape="0">
              <a:schemeClr val="bg2">
                <a:alpha val="50000"/>
              </a:schemeClr>
            </a:outerShdw>
          </a:effectLst>
        </p:spPr>
        <p:txBody>
          <a:bodyPr wrap="none" anchor="ctr"/>
          <a:lstStyle/>
          <a:p>
            <a:pPr algn="ctr"/>
            <a:r>
              <a:rPr lang="zh-CN" altLang="en-US" sz="2800" b="1">
                <a:solidFill>
                  <a:srgbClr val="FF0000"/>
                </a:solidFill>
              </a:rPr>
              <a:t>应用程序</a:t>
            </a:r>
          </a:p>
        </p:txBody>
      </p:sp>
      <p:sp>
        <p:nvSpPr>
          <p:cNvPr id="2225160" name="Line 8"/>
          <p:cNvSpPr>
            <a:spLocks noChangeShapeType="1"/>
          </p:cNvSpPr>
          <p:nvPr/>
        </p:nvSpPr>
        <p:spPr bwMode="auto">
          <a:xfrm>
            <a:off x="1533525" y="3555203"/>
            <a:ext cx="619125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225161" name="Text Box 9"/>
          <p:cNvSpPr txBox="1">
            <a:spLocks noChangeArrowheads="1"/>
          </p:cNvSpPr>
          <p:nvPr/>
        </p:nvSpPr>
        <p:spPr bwMode="auto">
          <a:xfrm>
            <a:off x="6561138" y="2747166"/>
            <a:ext cx="2125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800" b="1"/>
              <a:t>软件子系统</a:t>
            </a:r>
          </a:p>
        </p:txBody>
      </p:sp>
      <p:sp>
        <p:nvSpPr>
          <p:cNvPr id="2225162" name="Text Box 10"/>
          <p:cNvSpPr txBox="1">
            <a:spLocks noChangeArrowheads="1"/>
          </p:cNvSpPr>
          <p:nvPr/>
        </p:nvSpPr>
        <p:spPr bwMode="auto">
          <a:xfrm>
            <a:off x="6602413" y="3820316"/>
            <a:ext cx="2049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800" b="1"/>
              <a:t>硬件子系统</a:t>
            </a:r>
          </a:p>
        </p:txBody>
      </p:sp>
      <p:sp>
        <p:nvSpPr>
          <p:cNvPr id="2225164" name="Text Box 12"/>
          <p:cNvSpPr txBox="1">
            <a:spLocks noChangeArrowheads="1"/>
          </p:cNvSpPr>
          <p:nvPr/>
        </p:nvSpPr>
        <p:spPr bwMode="auto">
          <a:xfrm>
            <a:off x="812800" y="4144166"/>
            <a:ext cx="1493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kumimoji="0" lang="zh-CN" altLang="en-US" sz="1800">
              <a:latin typeface="Tahoma" charset="0"/>
            </a:endParaRPr>
          </a:p>
        </p:txBody>
      </p:sp>
      <p:sp>
        <p:nvSpPr>
          <p:cNvPr id="2225165" name="Rectangle 13"/>
          <p:cNvSpPr>
            <a:spLocks noChangeArrowheads="1"/>
          </p:cNvSpPr>
          <p:nvPr/>
        </p:nvSpPr>
        <p:spPr bwMode="auto">
          <a:xfrm>
            <a:off x="5289550" y="5004591"/>
            <a:ext cx="1528763" cy="735012"/>
          </a:xfrm>
          <a:prstGeom prst="rect">
            <a:avLst/>
          </a:prstGeom>
          <a:solidFill>
            <a:schemeClr val="folHlink"/>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sz="2800" b="1">
                <a:solidFill>
                  <a:srgbClr val="FF0000"/>
                </a:solidFill>
              </a:rPr>
              <a:t>输出接口</a:t>
            </a:r>
          </a:p>
        </p:txBody>
      </p:sp>
      <p:sp>
        <p:nvSpPr>
          <p:cNvPr id="2225166" name="Text Box 14"/>
          <p:cNvSpPr txBox="1">
            <a:spLocks noChangeArrowheads="1"/>
          </p:cNvSpPr>
          <p:nvPr/>
        </p:nvSpPr>
        <p:spPr bwMode="auto">
          <a:xfrm>
            <a:off x="536575" y="3848891"/>
            <a:ext cx="1979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kumimoji="0" lang="zh-CN" altLang="en-US" sz="2800" b="1">
                <a:solidFill>
                  <a:schemeClr val="folHlink"/>
                </a:solidFill>
                <a:latin typeface="Tahoma" charset="0"/>
                <a:ea typeface="华文新魏" charset="0"/>
                <a:cs typeface="华文新魏" charset="0"/>
              </a:rPr>
              <a:t>外围设备</a:t>
            </a:r>
          </a:p>
        </p:txBody>
      </p:sp>
      <p:sp>
        <p:nvSpPr>
          <p:cNvPr id="2225167" name="Line 15"/>
          <p:cNvSpPr>
            <a:spLocks noChangeShapeType="1"/>
          </p:cNvSpPr>
          <p:nvPr/>
        </p:nvSpPr>
        <p:spPr bwMode="auto">
          <a:xfrm>
            <a:off x="1506538" y="4391816"/>
            <a:ext cx="554037" cy="577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225168" name="Line 16"/>
          <p:cNvSpPr>
            <a:spLocks noChangeShapeType="1"/>
          </p:cNvSpPr>
          <p:nvPr/>
        </p:nvSpPr>
        <p:spPr bwMode="auto">
          <a:xfrm>
            <a:off x="2060575" y="4134641"/>
            <a:ext cx="8556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225169" name="Line 17"/>
          <p:cNvSpPr>
            <a:spLocks noChangeShapeType="1"/>
          </p:cNvSpPr>
          <p:nvPr/>
        </p:nvSpPr>
        <p:spPr bwMode="auto">
          <a:xfrm>
            <a:off x="2060575" y="4234653"/>
            <a:ext cx="3643313" cy="769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 name="标题 1"/>
          <p:cNvSpPr>
            <a:spLocks noGrp="1"/>
          </p:cNvSpPr>
          <p:nvPr>
            <p:ph type="title"/>
          </p:nvPr>
        </p:nvSpPr>
        <p:spPr>
          <a:xfrm>
            <a:off x="457200" y="226521"/>
            <a:ext cx="8229600" cy="1143000"/>
          </a:xfrm>
        </p:spPr>
        <p:txBody>
          <a:bodyPr>
            <a:normAutofit/>
          </a:bodyPr>
          <a:lstStyle/>
          <a:p>
            <a:r>
              <a:rPr lang="zh-CN" altLang="en-US" dirty="0">
                <a:latin typeface="Tahoma" charset="0"/>
              </a:rPr>
              <a:t>嵌入式系统组</a:t>
            </a:r>
            <a:r>
              <a:rPr lang="zh-CN" altLang="en-US" dirty="0" smtClean="0">
                <a:latin typeface="Tahoma" charset="0"/>
              </a:rPr>
              <a:t>成</a:t>
            </a:r>
            <a:endParaRPr kumimoji="1" lang="zh-CN" altLang="en-US" dirty="0"/>
          </a:p>
        </p:txBody>
      </p:sp>
    </p:spTree>
    <p:extLst>
      <p:ext uri="{BB962C8B-B14F-4D97-AF65-F5344CB8AC3E}">
        <p14:creationId xmlns:p14="http://schemas.microsoft.com/office/powerpoint/2010/main" val="2915260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2018" name="Rectangle 2"/>
          <p:cNvSpPr>
            <a:spLocks noGrp="1" noChangeArrowheads="1"/>
          </p:cNvSpPr>
          <p:nvPr>
            <p:ph type="title"/>
          </p:nvPr>
        </p:nvSpPr>
        <p:spPr>
          <a:xfrm>
            <a:off x="457200" y="342900"/>
            <a:ext cx="82296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lIns="91440" tIns="45720" rIns="91440" bIns="45720" anchor="ctr"/>
          <a:lstStyle/>
          <a:p>
            <a:pPr algn="l" defTabSz="914400"/>
            <a:r>
              <a:rPr lang="zh-CN" altLang="en-US" dirty="0">
                <a:solidFill>
                  <a:schemeClr val="tx1"/>
                </a:solidFill>
                <a:latin typeface="+mj-ea"/>
                <a:cs typeface="黑体" charset="0"/>
              </a:rPr>
              <a:t>嵌入式系统的典型结构</a:t>
            </a:r>
          </a:p>
        </p:txBody>
      </p:sp>
      <p:pic>
        <p:nvPicPr>
          <p:cNvPr id="22620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1185972" y="1485900"/>
            <a:ext cx="7151688" cy="535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17602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490" name="Rectangle 2"/>
          <p:cNvSpPr>
            <a:spLocks noGrp="1" noChangeArrowheads="1"/>
          </p:cNvSpPr>
          <p:nvPr>
            <p:ph type="title"/>
          </p:nvPr>
        </p:nvSpPr>
        <p:spPr>
          <a:xfrm>
            <a:off x="457200" y="461831"/>
            <a:ext cx="8229600" cy="1143000"/>
          </a:xfrm>
        </p:spPr>
        <p:txBody>
          <a:bodyPr/>
          <a:lstStyle/>
          <a:p>
            <a:r>
              <a:rPr lang="zh-CN" altLang="en-US" b="0" dirty="0">
                <a:solidFill>
                  <a:srgbClr val="FFFFFF"/>
                </a:solidFill>
                <a:latin typeface="+mj-ea"/>
                <a:cs typeface="黑体" charset="0"/>
              </a:rPr>
              <a:t>嵌入式系统的软</a:t>
            </a:r>
            <a:r>
              <a:rPr lang="en-US" altLang="zh-CN" b="0" dirty="0">
                <a:solidFill>
                  <a:srgbClr val="FFFFFF"/>
                </a:solidFill>
                <a:latin typeface="+mj-ea"/>
                <a:cs typeface="黑体" charset="0"/>
              </a:rPr>
              <a:t>/</a:t>
            </a:r>
            <a:r>
              <a:rPr lang="zh-CN" altLang="en-US" b="0" dirty="0">
                <a:solidFill>
                  <a:srgbClr val="FFFFFF"/>
                </a:solidFill>
                <a:latin typeface="+mj-ea"/>
                <a:cs typeface="黑体" charset="0"/>
              </a:rPr>
              <a:t>硬件框架</a:t>
            </a:r>
          </a:p>
        </p:txBody>
      </p:sp>
      <p:graphicFrame>
        <p:nvGraphicFramePr>
          <p:cNvPr id="1983491" name="Object 3"/>
          <p:cNvGraphicFramePr>
            <a:graphicFrameLocks noGrp="1" noChangeAspect="1"/>
          </p:cNvGraphicFramePr>
          <p:nvPr>
            <p:ph sz="half" idx="4294967295"/>
            <p:extLst>
              <p:ext uri="{D42A27DB-BD31-4B8C-83A1-F6EECF244321}">
                <p14:modId xmlns:p14="http://schemas.microsoft.com/office/powerpoint/2010/main" val="1301110396"/>
              </p:ext>
            </p:extLst>
          </p:nvPr>
        </p:nvGraphicFramePr>
        <p:xfrm>
          <a:off x="1593968" y="1882212"/>
          <a:ext cx="5915025" cy="4800600"/>
        </p:xfrm>
        <a:graphic>
          <a:graphicData uri="http://schemas.openxmlformats.org/presentationml/2006/ole">
            <mc:AlternateContent xmlns:mc="http://schemas.openxmlformats.org/markup-compatibility/2006">
              <mc:Choice xmlns:v="urn:schemas-microsoft-com:vml" Requires="v">
                <p:oleObj spid="_x0000_s2076" name="VISIO" r:id="rId4" imgW="3030840" imgH="2459520" progId="Visio.Drawing.6">
                  <p:embed/>
                </p:oleObj>
              </mc:Choice>
              <mc:Fallback>
                <p:oleObj name="VISIO" r:id="rId4" imgW="3030840" imgH="2459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3968" y="1882212"/>
                        <a:ext cx="5915025" cy="48006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398235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9699" name="Group 3"/>
          <p:cNvGraphicFramePr>
            <a:graphicFrameLocks noGrp="1"/>
          </p:cNvGraphicFramePr>
          <p:nvPr>
            <p:ph idx="1"/>
            <p:extLst>
              <p:ext uri="{D42A27DB-BD31-4B8C-83A1-F6EECF244321}">
                <p14:modId xmlns:p14="http://schemas.microsoft.com/office/powerpoint/2010/main" val="1304477784"/>
              </p:ext>
            </p:extLst>
          </p:nvPr>
        </p:nvGraphicFramePr>
        <p:xfrm>
          <a:off x="282575" y="985386"/>
          <a:ext cx="8385175" cy="5603535"/>
        </p:xfrm>
        <a:graphic>
          <a:graphicData uri="http://schemas.openxmlformats.org/drawingml/2006/table">
            <a:tbl>
              <a:tblPr/>
              <a:tblGrid>
                <a:gridCol w="8385175"/>
              </a:tblGrid>
              <a:tr h="1120379">
                <a:tc>
                  <a:txBody>
                    <a:bodyPr/>
                    <a:lstStyle/>
                    <a:p>
                      <a:pPr marL="0" marR="0" lvl="0" indent="0" algn="l" defTabSz="677863" rtl="0" eaLnBrk="0" fontAlgn="base" latinLnBrk="0" hangingPunct="0">
                        <a:lnSpc>
                          <a:spcPct val="100000"/>
                        </a:lnSpc>
                        <a:spcBef>
                          <a:spcPct val="50000"/>
                        </a:spcBef>
                        <a:spcAft>
                          <a:spcPct val="0"/>
                        </a:spcAft>
                        <a:buClrTx/>
                        <a:buSzPct val="75000"/>
                        <a:buFont typeface="Wingdings" charset="0"/>
                        <a:buNone/>
                        <a:tabLst/>
                      </a:pPr>
                      <a:endParaRPr kumimoji="1" lang="zh-CN" altLang="en-US" sz="1800" b="1" i="0" u="none" strike="noStrike" cap="none" normalizeH="0" baseline="0" dirty="0">
                        <a:ln>
                          <a:noFill/>
                        </a:ln>
                        <a:solidFill>
                          <a:srgbClr val="000066"/>
                        </a:solidFill>
                        <a:effectLst/>
                        <a:latin typeface="Arial" charset="0"/>
                        <a:ea typeface="宋体" charset="0"/>
                        <a:cs typeface="宋体" charset="0"/>
                      </a:endParaRPr>
                    </a:p>
                  </a:txBody>
                  <a:tcPr marL="82550" marR="82550" marT="41275" marB="41275"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1120379">
                <a:tc>
                  <a:txBody>
                    <a:bodyPr/>
                    <a:lstStyle/>
                    <a:p>
                      <a:pPr marL="0" marR="0" lvl="0" indent="0" algn="l" defTabSz="677863" rtl="0" eaLnBrk="0" fontAlgn="base" latinLnBrk="0" hangingPunct="0">
                        <a:lnSpc>
                          <a:spcPct val="100000"/>
                        </a:lnSpc>
                        <a:spcBef>
                          <a:spcPct val="50000"/>
                        </a:spcBef>
                        <a:spcAft>
                          <a:spcPct val="0"/>
                        </a:spcAft>
                        <a:buClrTx/>
                        <a:buSzPct val="75000"/>
                        <a:buFont typeface="Wingdings" charset="0"/>
                        <a:buNone/>
                        <a:tabLst/>
                      </a:pPr>
                      <a:endParaRPr kumimoji="1" lang="zh-CN" altLang="en-US" sz="1800" b="1" i="0" u="none" strike="noStrike" cap="none" normalizeH="0" baseline="0">
                        <a:ln>
                          <a:noFill/>
                        </a:ln>
                        <a:solidFill>
                          <a:srgbClr val="000066"/>
                        </a:solidFill>
                        <a:effectLst/>
                        <a:latin typeface="Arial" charset="0"/>
                        <a:ea typeface="宋体" charset="0"/>
                        <a:cs typeface="宋体" charset="0"/>
                      </a:endParaRPr>
                    </a:p>
                  </a:txBody>
                  <a:tcPr marL="82550" marR="82550" marT="41275" marB="41275"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122019">
                <a:tc>
                  <a:txBody>
                    <a:bodyPr/>
                    <a:lstStyle/>
                    <a:p>
                      <a:pPr marL="0" marR="0" lvl="0" indent="0" algn="l" defTabSz="677863" rtl="0" eaLnBrk="0" fontAlgn="base" latinLnBrk="0" hangingPunct="0">
                        <a:lnSpc>
                          <a:spcPct val="100000"/>
                        </a:lnSpc>
                        <a:spcBef>
                          <a:spcPct val="50000"/>
                        </a:spcBef>
                        <a:spcAft>
                          <a:spcPct val="0"/>
                        </a:spcAft>
                        <a:buClrTx/>
                        <a:buSzPct val="75000"/>
                        <a:buFont typeface="Wingdings" charset="0"/>
                        <a:buNone/>
                        <a:tabLst/>
                      </a:pPr>
                      <a:endParaRPr kumimoji="1" lang="zh-CN" altLang="en-US" sz="1800" b="1" i="0" u="none" strike="noStrike" cap="none" normalizeH="0" baseline="0">
                        <a:ln>
                          <a:noFill/>
                        </a:ln>
                        <a:solidFill>
                          <a:srgbClr val="000066"/>
                        </a:solidFill>
                        <a:effectLst/>
                        <a:latin typeface="Arial" charset="0"/>
                        <a:ea typeface="宋体" charset="0"/>
                        <a:cs typeface="宋体" charset="0"/>
                      </a:endParaRPr>
                    </a:p>
                  </a:txBody>
                  <a:tcPr marL="82550" marR="82550" marT="41275" marB="41275"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120379">
                <a:tc>
                  <a:txBody>
                    <a:bodyPr/>
                    <a:lstStyle/>
                    <a:p>
                      <a:pPr marL="0" marR="0" lvl="0" indent="0" algn="l" defTabSz="677863" rtl="0" eaLnBrk="0" fontAlgn="base" latinLnBrk="0" hangingPunct="0">
                        <a:lnSpc>
                          <a:spcPct val="100000"/>
                        </a:lnSpc>
                        <a:spcBef>
                          <a:spcPct val="50000"/>
                        </a:spcBef>
                        <a:spcAft>
                          <a:spcPct val="0"/>
                        </a:spcAft>
                        <a:buClrTx/>
                        <a:buSzPct val="75000"/>
                        <a:buFont typeface="Wingdings" charset="0"/>
                        <a:buNone/>
                        <a:tabLst/>
                      </a:pPr>
                      <a:endParaRPr kumimoji="1" lang="zh-CN" altLang="en-US" sz="1800" b="1" i="0" u="none" strike="noStrike" cap="none" normalizeH="0" baseline="0" dirty="0">
                        <a:ln>
                          <a:noFill/>
                        </a:ln>
                        <a:solidFill>
                          <a:srgbClr val="000066"/>
                        </a:solidFill>
                        <a:effectLst/>
                        <a:latin typeface="Arial" charset="0"/>
                        <a:ea typeface="宋体" charset="0"/>
                        <a:cs typeface="宋体" charset="0"/>
                      </a:endParaRPr>
                    </a:p>
                  </a:txBody>
                  <a:tcPr marL="82550" marR="82550" marT="41275" marB="41275"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120379">
                <a:tc>
                  <a:txBody>
                    <a:bodyPr/>
                    <a:lstStyle/>
                    <a:p>
                      <a:pPr marL="0" marR="0" lvl="0" indent="0" algn="l" defTabSz="677863" rtl="0" eaLnBrk="0" fontAlgn="base" latinLnBrk="0" hangingPunct="0">
                        <a:lnSpc>
                          <a:spcPct val="100000"/>
                        </a:lnSpc>
                        <a:spcBef>
                          <a:spcPct val="50000"/>
                        </a:spcBef>
                        <a:spcAft>
                          <a:spcPct val="0"/>
                        </a:spcAft>
                        <a:buClrTx/>
                        <a:buSzPct val="75000"/>
                        <a:buFont typeface="Wingdings" charset="0"/>
                        <a:buNone/>
                        <a:tabLst/>
                      </a:pPr>
                      <a:endParaRPr kumimoji="1" lang="zh-CN" altLang="en-US" sz="1800" b="1" i="0" u="none" strike="noStrike" cap="none" normalizeH="0" baseline="0" dirty="0">
                        <a:ln>
                          <a:noFill/>
                        </a:ln>
                        <a:solidFill>
                          <a:srgbClr val="000066"/>
                        </a:solidFill>
                        <a:effectLst/>
                        <a:latin typeface="Arial" charset="0"/>
                        <a:ea typeface="宋体" charset="0"/>
                        <a:cs typeface="宋体" charset="0"/>
                      </a:endParaRPr>
                    </a:p>
                  </a:txBody>
                  <a:tcPr marL="82550" marR="82550" marT="41275" marB="4127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949721" name="AutoShape 25"/>
          <p:cNvSpPr>
            <a:spLocks noChangeArrowheads="1"/>
          </p:cNvSpPr>
          <p:nvPr/>
        </p:nvSpPr>
        <p:spPr bwMode="auto">
          <a:xfrm>
            <a:off x="1031875" y="5545138"/>
            <a:ext cx="7123113" cy="887412"/>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dirty="0"/>
              <a:t>硬件</a:t>
            </a:r>
          </a:p>
        </p:txBody>
      </p:sp>
      <p:sp>
        <p:nvSpPr>
          <p:cNvPr id="1949722" name="AutoShape 26"/>
          <p:cNvSpPr>
            <a:spLocks noChangeArrowheads="1"/>
          </p:cNvSpPr>
          <p:nvPr/>
        </p:nvSpPr>
        <p:spPr bwMode="auto">
          <a:xfrm>
            <a:off x="1128713" y="4395788"/>
            <a:ext cx="1408112" cy="887412"/>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a:t>板级</a:t>
            </a:r>
            <a:r>
              <a:rPr lang="en-US" altLang="zh-CN" sz="2000"/>
              <a:t/>
            </a:r>
            <a:br>
              <a:rPr lang="en-US" altLang="zh-CN" sz="2000"/>
            </a:br>
            <a:r>
              <a:rPr lang="zh-CN" altLang="en-US" sz="2000"/>
              <a:t>初始化</a:t>
            </a:r>
          </a:p>
        </p:txBody>
      </p:sp>
      <p:sp>
        <p:nvSpPr>
          <p:cNvPr id="1949723" name="Text Box 27"/>
          <p:cNvSpPr txBox="1">
            <a:spLocks noChangeArrowheads="1"/>
          </p:cNvSpPr>
          <p:nvPr/>
        </p:nvSpPr>
        <p:spPr bwMode="auto">
          <a:xfrm>
            <a:off x="171450" y="4305300"/>
            <a:ext cx="9271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spAutoFit/>
          </a:bodyPr>
          <a:lstStyle/>
          <a:p>
            <a:pPr algn="ctr"/>
            <a:r>
              <a:rPr lang="zh-CN" altLang="en-US" sz="2000"/>
              <a:t>设备</a:t>
            </a:r>
            <a:r>
              <a:rPr lang="en-US" altLang="zh-CN" sz="2000"/>
              <a:t/>
            </a:r>
            <a:br>
              <a:rPr lang="en-US" altLang="zh-CN" sz="2000"/>
            </a:br>
            <a:r>
              <a:rPr lang="zh-CN" altLang="en-US" sz="2000"/>
              <a:t>驱动层</a:t>
            </a:r>
          </a:p>
        </p:txBody>
      </p:sp>
      <p:sp>
        <p:nvSpPr>
          <p:cNvPr id="1949724" name="AutoShape 28"/>
          <p:cNvSpPr>
            <a:spLocks noChangeArrowheads="1"/>
          </p:cNvSpPr>
          <p:nvPr/>
        </p:nvSpPr>
        <p:spPr bwMode="auto">
          <a:xfrm>
            <a:off x="2625725" y="4395788"/>
            <a:ext cx="1408113" cy="887412"/>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a:t>以太网</a:t>
            </a:r>
            <a:r>
              <a:rPr lang="en-US" altLang="zh-CN" sz="2000"/>
              <a:t/>
            </a:r>
            <a:br>
              <a:rPr lang="en-US" altLang="zh-CN" sz="2000"/>
            </a:br>
            <a:r>
              <a:rPr lang="zh-CN" altLang="en-US" sz="2000"/>
              <a:t>驱动</a:t>
            </a:r>
          </a:p>
        </p:txBody>
      </p:sp>
      <p:sp>
        <p:nvSpPr>
          <p:cNvPr id="1949725" name="AutoShape 29"/>
          <p:cNvSpPr>
            <a:spLocks noChangeArrowheads="1"/>
          </p:cNvSpPr>
          <p:nvPr/>
        </p:nvSpPr>
        <p:spPr bwMode="auto">
          <a:xfrm>
            <a:off x="4122738" y="4395788"/>
            <a:ext cx="1408112" cy="887412"/>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dirty="0"/>
              <a:t>串口</a:t>
            </a:r>
            <a:r>
              <a:rPr lang="en-US" altLang="zh-CN" sz="2000" dirty="0"/>
              <a:t/>
            </a:r>
            <a:br>
              <a:rPr lang="en-US" altLang="zh-CN" sz="2000" dirty="0"/>
            </a:br>
            <a:r>
              <a:rPr lang="zh-CN" altLang="en-US" sz="2000" dirty="0"/>
              <a:t>驱动</a:t>
            </a:r>
          </a:p>
        </p:txBody>
      </p:sp>
      <p:sp>
        <p:nvSpPr>
          <p:cNvPr id="1949726" name="AutoShape 30"/>
          <p:cNvSpPr>
            <a:spLocks noChangeArrowheads="1"/>
          </p:cNvSpPr>
          <p:nvPr/>
        </p:nvSpPr>
        <p:spPr bwMode="auto">
          <a:xfrm>
            <a:off x="5619750" y="4395788"/>
            <a:ext cx="1408113" cy="887412"/>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en-US" altLang="zh-CN" sz="2000"/>
              <a:t>LCD</a:t>
            </a:r>
            <a:br>
              <a:rPr lang="en-US" altLang="zh-CN" sz="2000"/>
            </a:br>
            <a:r>
              <a:rPr lang="zh-CN" altLang="en-US" sz="2000"/>
              <a:t>驱动</a:t>
            </a:r>
          </a:p>
        </p:txBody>
      </p:sp>
      <p:sp>
        <p:nvSpPr>
          <p:cNvPr id="1949727" name="AutoShape 31"/>
          <p:cNvSpPr>
            <a:spLocks noChangeArrowheads="1"/>
          </p:cNvSpPr>
          <p:nvPr/>
        </p:nvSpPr>
        <p:spPr bwMode="auto">
          <a:xfrm>
            <a:off x="7118350" y="4395788"/>
            <a:ext cx="1408113" cy="887412"/>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a:t>键盘</a:t>
            </a:r>
            <a:r>
              <a:rPr lang="en-US" altLang="zh-CN" sz="2000"/>
              <a:t/>
            </a:r>
            <a:br>
              <a:rPr lang="en-US" altLang="zh-CN" sz="2000"/>
            </a:br>
            <a:r>
              <a:rPr lang="zh-CN" altLang="en-US" sz="2000"/>
              <a:t>驱动</a:t>
            </a:r>
          </a:p>
        </p:txBody>
      </p:sp>
      <p:sp>
        <p:nvSpPr>
          <p:cNvPr id="1949728" name="Text Box 32"/>
          <p:cNvSpPr txBox="1">
            <a:spLocks noChangeArrowheads="1"/>
          </p:cNvSpPr>
          <p:nvPr/>
        </p:nvSpPr>
        <p:spPr bwMode="auto">
          <a:xfrm>
            <a:off x="171450" y="3313113"/>
            <a:ext cx="9271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spAutoFit/>
          </a:bodyPr>
          <a:lstStyle/>
          <a:p>
            <a:pPr algn="ctr"/>
            <a:r>
              <a:rPr lang="zh-CN" altLang="en-US" sz="2000"/>
              <a:t>操作</a:t>
            </a:r>
            <a:r>
              <a:rPr lang="en-US" altLang="zh-CN" sz="2000"/>
              <a:t/>
            </a:r>
            <a:br>
              <a:rPr lang="en-US" altLang="zh-CN" sz="2000"/>
            </a:br>
            <a:r>
              <a:rPr lang="zh-CN" altLang="en-US" sz="2000"/>
              <a:t>系统层</a:t>
            </a:r>
          </a:p>
        </p:txBody>
      </p:sp>
      <p:sp>
        <p:nvSpPr>
          <p:cNvPr id="1949729" name="Text Box 33"/>
          <p:cNvSpPr txBox="1">
            <a:spLocks noChangeArrowheads="1"/>
          </p:cNvSpPr>
          <p:nvPr/>
        </p:nvSpPr>
        <p:spPr bwMode="auto">
          <a:xfrm>
            <a:off x="171450" y="2249488"/>
            <a:ext cx="9271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spAutoFit/>
          </a:bodyPr>
          <a:lstStyle/>
          <a:p>
            <a:pPr algn="ctr"/>
            <a:r>
              <a:rPr lang="zh-CN" altLang="en-US" sz="2000"/>
              <a:t>中间件</a:t>
            </a:r>
            <a:r>
              <a:rPr lang="en-US" altLang="zh-CN" sz="2000"/>
              <a:t/>
            </a:r>
            <a:br>
              <a:rPr lang="en-US" altLang="zh-CN" sz="2000"/>
            </a:br>
            <a:r>
              <a:rPr lang="zh-CN" altLang="en-US" sz="2000"/>
              <a:t>层</a:t>
            </a:r>
          </a:p>
        </p:txBody>
      </p:sp>
      <p:sp>
        <p:nvSpPr>
          <p:cNvPr id="1949730" name="Text Box 34"/>
          <p:cNvSpPr txBox="1">
            <a:spLocks noChangeArrowheads="1"/>
          </p:cNvSpPr>
          <p:nvPr/>
        </p:nvSpPr>
        <p:spPr bwMode="auto">
          <a:xfrm>
            <a:off x="171450" y="1412875"/>
            <a:ext cx="9271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spAutoFit/>
          </a:bodyPr>
          <a:lstStyle/>
          <a:p>
            <a:pPr algn="ctr"/>
            <a:r>
              <a:rPr lang="zh-CN" altLang="en-US" sz="2000"/>
              <a:t>应用</a:t>
            </a:r>
            <a:r>
              <a:rPr lang="en-US" altLang="zh-CN" sz="2000"/>
              <a:t/>
            </a:r>
            <a:br>
              <a:rPr lang="en-US" altLang="zh-CN" sz="2000"/>
            </a:br>
            <a:r>
              <a:rPr lang="zh-CN" altLang="en-US" sz="2000"/>
              <a:t>软件层</a:t>
            </a:r>
          </a:p>
        </p:txBody>
      </p:sp>
      <p:sp>
        <p:nvSpPr>
          <p:cNvPr id="1949731" name="AutoShape 35"/>
          <p:cNvSpPr>
            <a:spLocks noChangeArrowheads="1"/>
          </p:cNvSpPr>
          <p:nvPr/>
        </p:nvSpPr>
        <p:spPr bwMode="auto">
          <a:xfrm>
            <a:off x="1136650" y="3327400"/>
            <a:ext cx="1408113" cy="887413"/>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en-US" altLang="zh-CN" sz="2000"/>
              <a:t>TCP/IP</a:t>
            </a:r>
            <a:br>
              <a:rPr lang="en-US" altLang="zh-CN" sz="2000"/>
            </a:br>
            <a:r>
              <a:rPr lang="zh-CN" altLang="en-US" sz="2000"/>
              <a:t>网络系统</a:t>
            </a:r>
          </a:p>
        </p:txBody>
      </p:sp>
      <p:sp>
        <p:nvSpPr>
          <p:cNvPr id="1949732" name="AutoShape 36"/>
          <p:cNvSpPr>
            <a:spLocks noChangeArrowheads="1"/>
          </p:cNvSpPr>
          <p:nvPr/>
        </p:nvSpPr>
        <p:spPr bwMode="auto">
          <a:xfrm>
            <a:off x="2633663" y="3327400"/>
            <a:ext cx="1408112" cy="887413"/>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a:t>文件</a:t>
            </a:r>
            <a:r>
              <a:rPr lang="en-US" altLang="zh-CN" sz="2000"/>
              <a:t/>
            </a:r>
            <a:br>
              <a:rPr lang="en-US" altLang="zh-CN" sz="2000"/>
            </a:br>
            <a:r>
              <a:rPr lang="zh-CN" altLang="en-US" sz="2000"/>
              <a:t>系统</a:t>
            </a:r>
          </a:p>
        </p:txBody>
      </p:sp>
      <p:sp>
        <p:nvSpPr>
          <p:cNvPr id="1949733" name="AutoShape 37"/>
          <p:cNvSpPr>
            <a:spLocks noChangeArrowheads="1"/>
          </p:cNvSpPr>
          <p:nvPr/>
        </p:nvSpPr>
        <p:spPr bwMode="auto">
          <a:xfrm>
            <a:off x="4183063" y="3327400"/>
            <a:ext cx="2147887" cy="887413"/>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dirty="0"/>
              <a:t>内核</a:t>
            </a:r>
          </a:p>
        </p:txBody>
      </p:sp>
      <p:sp>
        <p:nvSpPr>
          <p:cNvPr id="1949734" name="AutoShape 38"/>
          <p:cNvSpPr>
            <a:spLocks noChangeArrowheads="1"/>
          </p:cNvSpPr>
          <p:nvPr/>
        </p:nvSpPr>
        <p:spPr bwMode="auto">
          <a:xfrm>
            <a:off x="6484938" y="3317875"/>
            <a:ext cx="1408112" cy="887413"/>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a:t>嵌入式</a:t>
            </a:r>
            <a:r>
              <a:rPr lang="en-US" altLang="zh-CN" sz="2000"/>
              <a:t/>
            </a:r>
            <a:br>
              <a:rPr lang="en-US" altLang="zh-CN" sz="2000"/>
            </a:br>
            <a:r>
              <a:rPr lang="en-US" altLang="zh-CN" sz="2000"/>
              <a:t>GUI</a:t>
            </a:r>
          </a:p>
        </p:txBody>
      </p:sp>
      <p:sp>
        <p:nvSpPr>
          <p:cNvPr id="1949735" name="AutoShape 39"/>
          <p:cNvSpPr>
            <a:spLocks noChangeArrowheads="1"/>
          </p:cNvSpPr>
          <p:nvPr/>
        </p:nvSpPr>
        <p:spPr bwMode="auto">
          <a:xfrm>
            <a:off x="1131888" y="2244725"/>
            <a:ext cx="1408112" cy="887413"/>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a:t>嵌入式</a:t>
            </a:r>
            <a:r>
              <a:rPr lang="en-US" altLang="zh-CN" sz="2000"/>
              <a:t/>
            </a:r>
            <a:br>
              <a:rPr lang="en-US" altLang="zh-CN" sz="2000"/>
            </a:br>
            <a:r>
              <a:rPr lang="en-US" altLang="zh-CN" sz="2000"/>
              <a:t>CORBA</a:t>
            </a:r>
          </a:p>
        </p:txBody>
      </p:sp>
      <p:sp>
        <p:nvSpPr>
          <p:cNvPr id="1949736" name="AutoShape 40"/>
          <p:cNvSpPr>
            <a:spLocks noChangeArrowheads="1"/>
          </p:cNvSpPr>
          <p:nvPr/>
        </p:nvSpPr>
        <p:spPr bwMode="auto">
          <a:xfrm>
            <a:off x="2628900" y="2244725"/>
            <a:ext cx="1408113" cy="887413"/>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a:t>嵌入式</a:t>
            </a:r>
            <a:r>
              <a:rPr lang="en-US" altLang="zh-CN" sz="2000"/>
              <a:t/>
            </a:r>
            <a:br>
              <a:rPr lang="en-US" altLang="zh-CN" sz="2000"/>
            </a:br>
            <a:r>
              <a:rPr lang="en-US" altLang="zh-CN" sz="2000"/>
              <a:t>JAVA</a:t>
            </a:r>
          </a:p>
        </p:txBody>
      </p:sp>
      <p:sp>
        <p:nvSpPr>
          <p:cNvPr id="1949737" name="AutoShape 41"/>
          <p:cNvSpPr>
            <a:spLocks noChangeArrowheads="1"/>
          </p:cNvSpPr>
          <p:nvPr/>
        </p:nvSpPr>
        <p:spPr bwMode="auto">
          <a:xfrm>
            <a:off x="4178300" y="2244725"/>
            <a:ext cx="2147888" cy="887413"/>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a:t>嵌入式</a:t>
            </a:r>
            <a:r>
              <a:rPr lang="en-US" altLang="zh-CN" sz="2000"/>
              <a:t/>
            </a:r>
            <a:br>
              <a:rPr lang="en-US" altLang="zh-CN" sz="2000"/>
            </a:br>
            <a:r>
              <a:rPr lang="en-US" altLang="zh-CN" sz="2000"/>
              <a:t>DCOM</a:t>
            </a:r>
          </a:p>
        </p:txBody>
      </p:sp>
      <p:sp>
        <p:nvSpPr>
          <p:cNvPr id="1949738" name="AutoShape 42"/>
          <p:cNvSpPr>
            <a:spLocks noChangeArrowheads="1"/>
          </p:cNvSpPr>
          <p:nvPr/>
        </p:nvSpPr>
        <p:spPr bwMode="auto">
          <a:xfrm>
            <a:off x="6480175" y="2235200"/>
            <a:ext cx="1408113" cy="887413"/>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a:t>面向领域</a:t>
            </a:r>
            <a:r>
              <a:rPr lang="en-US" altLang="zh-CN" sz="2000"/>
              <a:t/>
            </a:r>
            <a:br>
              <a:rPr lang="en-US" altLang="zh-CN" sz="2000"/>
            </a:br>
            <a:r>
              <a:rPr lang="zh-CN" altLang="en-US" sz="2000"/>
              <a:t>的中间件</a:t>
            </a:r>
          </a:p>
        </p:txBody>
      </p:sp>
      <p:sp>
        <p:nvSpPr>
          <p:cNvPr id="1949739" name="AutoShape 43"/>
          <p:cNvSpPr>
            <a:spLocks noChangeArrowheads="1"/>
          </p:cNvSpPr>
          <p:nvPr/>
        </p:nvSpPr>
        <p:spPr bwMode="auto">
          <a:xfrm>
            <a:off x="1392238" y="1125538"/>
            <a:ext cx="1408112" cy="887412"/>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en-US" altLang="zh-CN" sz="2000"/>
              <a:t>WWW</a:t>
            </a:r>
            <a:br>
              <a:rPr lang="en-US" altLang="zh-CN" sz="2000"/>
            </a:br>
            <a:r>
              <a:rPr lang="zh-CN" altLang="en-US" sz="2000"/>
              <a:t>浏览器</a:t>
            </a:r>
          </a:p>
        </p:txBody>
      </p:sp>
      <p:sp>
        <p:nvSpPr>
          <p:cNvPr id="1949740" name="AutoShape 44"/>
          <p:cNvSpPr>
            <a:spLocks noChangeArrowheads="1"/>
          </p:cNvSpPr>
          <p:nvPr/>
        </p:nvSpPr>
        <p:spPr bwMode="auto">
          <a:xfrm>
            <a:off x="2889250" y="1125538"/>
            <a:ext cx="1408113" cy="887412"/>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en-US" altLang="zh-CN" sz="2000"/>
              <a:t>MP3</a:t>
            </a:r>
            <a:br>
              <a:rPr lang="en-US" altLang="zh-CN" sz="2000"/>
            </a:br>
            <a:r>
              <a:rPr lang="zh-CN" altLang="en-US" sz="2000"/>
              <a:t>播放器</a:t>
            </a:r>
          </a:p>
        </p:txBody>
      </p:sp>
      <p:sp>
        <p:nvSpPr>
          <p:cNvPr id="1949741" name="AutoShape 45"/>
          <p:cNvSpPr>
            <a:spLocks noChangeArrowheads="1"/>
          </p:cNvSpPr>
          <p:nvPr/>
        </p:nvSpPr>
        <p:spPr bwMode="auto">
          <a:xfrm>
            <a:off x="6227763" y="1108075"/>
            <a:ext cx="1408112" cy="887413"/>
          </a:xfrm>
          <a:prstGeom prst="bevel">
            <a:avLst>
              <a:gd name="adj"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550" tIns="41275" rIns="82550" bIns="41275" anchor="ctr"/>
          <a:lstStyle/>
          <a:p>
            <a:pPr algn="ctr"/>
            <a:r>
              <a:rPr lang="zh-CN" altLang="en-US" sz="2000"/>
              <a:t>电子</a:t>
            </a:r>
            <a:r>
              <a:rPr lang="en-US" altLang="zh-CN" sz="2000"/>
              <a:t/>
            </a:r>
            <a:br>
              <a:rPr lang="en-US" altLang="zh-CN" sz="2000"/>
            </a:br>
            <a:r>
              <a:rPr lang="zh-CN" altLang="en-US" sz="2000"/>
              <a:t>邮件</a:t>
            </a:r>
          </a:p>
        </p:txBody>
      </p:sp>
      <p:sp>
        <p:nvSpPr>
          <p:cNvPr id="1949742" name="Text Box 46"/>
          <p:cNvSpPr txBox="1">
            <a:spLocks noChangeArrowheads="1"/>
          </p:cNvSpPr>
          <p:nvPr/>
        </p:nvSpPr>
        <p:spPr bwMode="auto">
          <a:xfrm>
            <a:off x="4959350" y="1276136"/>
            <a:ext cx="952365" cy="69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2550" tIns="41275" rIns="82550" bIns="41275">
            <a:spAutoFit/>
          </a:bodyPr>
          <a:lstStyle/>
          <a:p>
            <a:pPr algn="ctr"/>
            <a:r>
              <a:rPr lang="en-US" altLang="zh-CN" sz="4000" b="1" dirty="0"/>
              <a:t>…</a:t>
            </a:r>
          </a:p>
        </p:txBody>
      </p:sp>
      <p:sp>
        <p:nvSpPr>
          <p:cNvPr id="3" name="标题 2"/>
          <p:cNvSpPr>
            <a:spLocks noGrp="1"/>
          </p:cNvSpPr>
          <p:nvPr>
            <p:ph type="title"/>
          </p:nvPr>
        </p:nvSpPr>
        <p:spPr>
          <a:xfrm>
            <a:off x="611810" y="0"/>
            <a:ext cx="7741224" cy="908743"/>
          </a:xfrm>
        </p:spPr>
        <p:txBody>
          <a:bodyPr/>
          <a:lstStyle/>
          <a:p>
            <a:endParaRPr kumimoji="1" lang="zh-CN" altLang="en-US"/>
          </a:p>
        </p:txBody>
      </p:sp>
    </p:spTree>
    <p:extLst>
      <p:ext uri="{BB962C8B-B14F-4D97-AF65-F5344CB8AC3E}">
        <p14:creationId xmlns:p14="http://schemas.microsoft.com/office/powerpoint/2010/main" val="3991015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4130" name="Rectangle 2"/>
          <p:cNvSpPr>
            <a:spLocks noGrp="1" noChangeArrowheads="1"/>
          </p:cNvSpPr>
          <p:nvPr>
            <p:ph type="title"/>
          </p:nvPr>
        </p:nvSpPr>
        <p:spPr>
          <a:xfrm>
            <a:off x="685800" y="228600"/>
            <a:ext cx="7772400" cy="627063"/>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Autofit/>
          </a:bodyPr>
          <a:lstStyle/>
          <a:p>
            <a:r>
              <a:rPr lang="zh-CN" altLang="en-US" sz="4000" b="0" dirty="0">
                <a:solidFill>
                  <a:srgbClr val="FFFFFF"/>
                </a:solidFill>
                <a:latin typeface="+mj-ea"/>
                <a:cs typeface="黑体" charset="0"/>
              </a:rPr>
              <a:t>嵌入式系统初始化过程及</a:t>
            </a:r>
            <a:r>
              <a:rPr lang="en-US" altLang="zh-CN" sz="4000" b="0" dirty="0">
                <a:solidFill>
                  <a:srgbClr val="FFFFFF"/>
                </a:solidFill>
                <a:latin typeface="+mj-ea"/>
                <a:cs typeface="黑体" charset="0"/>
              </a:rPr>
              <a:t>BSP</a:t>
            </a:r>
            <a:r>
              <a:rPr lang="zh-CN" altLang="en-US" sz="4000" b="0" dirty="0">
                <a:solidFill>
                  <a:srgbClr val="FFFFFF"/>
                </a:solidFill>
                <a:latin typeface="+mj-ea"/>
                <a:cs typeface="黑体" charset="0"/>
              </a:rPr>
              <a:t>功能</a:t>
            </a:r>
          </a:p>
        </p:txBody>
      </p:sp>
      <p:pic>
        <p:nvPicPr>
          <p:cNvPr id="222413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4584" r="-34584"/>
          <a:stretch>
            <a:fillRect/>
          </a:stretch>
        </p:blipFill>
        <p:spPr>
          <a:xfrm>
            <a:off x="457200" y="1226256"/>
            <a:ext cx="8229600" cy="5068181"/>
          </a:xfrm>
          <a:noFill/>
          <a:ln/>
        </p:spPr>
      </p:pic>
    </p:spTree>
    <p:extLst>
      <p:ext uri="{BB962C8B-B14F-4D97-AF65-F5344CB8AC3E}">
        <p14:creationId xmlns:p14="http://schemas.microsoft.com/office/powerpoint/2010/main" val="1370285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434" name="Rectangle 2"/>
          <p:cNvSpPr>
            <a:spLocks noGrp="1" noChangeArrowheads="1"/>
          </p:cNvSpPr>
          <p:nvPr>
            <p:ph type="title"/>
          </p:nvPr>
        </p:nvSpPr>
        <p:spPr>
          <a:xfrm>
            <a:off x="457200" y="121393"/>
            <a:ext cx="8229600" cy="973477"/>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r>
              <a:rPr lang="zh-CN" altLang="en-US" sz="4000" b="0" dirty="0">
                <a:solidFill>
                  <a:srgbClr val="FFFFFF"/>
                </a:solidFill>
                <a:latin typeface="+mj-ea"/>
                <a:cs typeface="黑体" charset="0"/>
              </a:rPr>
              <a:t>嵌入式系统的初始化过程</a:t>
            </a:r>
          </a:p>
        </p:txBody>
      </p:sp>
      <p:graphicFrame>
        <p:nvGraphicFramePr>
          <p:cNvPr id="2066435" name="Object 3"/>
          <p:cNvGraphicFramePr>
            <a:graphicFrameLocks noGrp="1" noChangeAspect="1"/>
          </p:cNvGraphicFramePr>
          <p:nvPr>
            <p:ph idx="1"/>
          </p:nvPr>
        </p:nvGraphicFramePr>
        <p:xfrm>
          <a:off x="2400300" y="973138"/>
          <a:ext cx="3495675" cy="5581650"/>
        </p:xfrm>
        <a:graphic>
          <a:graphicData uri="http://schemas.openxmlformats.org/presentationml/2006/ole">
            <mc:AlternateContent xmlns:mc="http://schemas.openxmlformats.org/markup-compatibility/2006">
              <mc:Choice xmlns:v="urn:schemas-microsoft-com:vml" Requires="v">
                <p:oleObj spid="_x0000_s13340" name="VISIO" r:id="rId3" imgW="2543040" imgH="4060800" progId="Visio.Drawing.6">
                  <p:embed/>
                </p:oleObj>
              </mc:Choice>
              <mc:Fallback>
                <p:oleObj name="VISIO" r:id="rId3" imgW="2543040" imgH="40608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973138"/>
                        <a:ext cx="3495675"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382727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9714" name="Rectangle 2"/>
          <p:cNvSpPr>
            <a:spLocks noGrp="1" noChangeArrowheads="1"/>
          </p:cNvSpPr>
          <p:nvPr>
            <p:ph type="title"/>
          </p:nvPr>
        </p:nvSpPr>
        <p:spPr>
          <a:xfrm>
            <a:off x="405609" y="38503"/>
            <a:ext cx="8229600" cy="95783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marL="254000" indent="-254000">
              <a:spcBef>
                <a:spcPct val="50000"/>
              </a:spcBef>
              <a:buSzPct val="75000"/>
            </a:pPr>
            <a:r>
              <a:rPr lang="zh-CN" altLang="en-US" sz="4400" dirty="0">
                <a:solidFill>
                  <a:srgbClr val="FFFF00"/>
                </a:solidFill>
                <a:latin typeface="+mj-ea"/>
                <a:cs typeface="黑体" charset="0"/>
              </a:rPr>
              <a:t>嵌入式系统的开发</a:t>
            </a:r>
            <a:r>
              <a:rPr lang="en-US" altLang="zh-CN" sz="4400" dirty="0">
                <a:solidFill>
                  <a:srgbClr val="FFFF00"/>
                </a:solidFill>
                <a:latin typeface="+mj-ea"/>
                <a:cs typeface="黑体" charset="0"/>
              </a:rPr>
              <a:t>——</a:t>
            </a:r>
            <a:r>
              <a:rPr lang="zh-CN" altLang="en-US" sz="4400" dirty="0">
                <a:solidFill>
                  <a:srgbClr val="FFFF00"/>
                </a:solidFill>
                <a:latin typeface="+mj-ea"/>
                <a:cs typeface="黑体" charset="0"/>
              </a:rPr>
              <a:t>流程</a:t>
            </a:r>
          </a:p>
        </p:txBody>
      </p:sp>
      <p:sp>
        <p:nvSpPr>
          <p:cNvPr id="1779715" name="Text Box 3"/>
          <p:cNvSpPr txBox="1">
            <a:spLocks noChangeArrowheads="1"/>
          </p:cNvSpPr>
          <p:nvPr/>
        </p:nvSpPr>
        <p:spPr bwMode="auto">
          <a:xfrm>
            <a:off x="1371600" y="1223963"/>
            <a:ext cx="3429000" cy="528637"/>
          </a:xfrm>
          <a:prstGeom prst="rect">
            <a:avLst/>
          </a:prstGeom>
          <a:solidFill>
            <a:srgbClr val="99CC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lgn="ctr" eaLnBrk="0" hangingPunct="0">
              <a:spcBef>
                <a:spcPct val="50000"/>
              </a:spcBef>
            </a:pPr>
            <a:r>
              <a:rPr lang="zh-CN" altLang="en-US" sz="2800" dirty="0">
                <a:solidFill>
                  <a:srgbClr val="FF3300"/>
                </a:solidFill>
                <a:latin typeface="Arial" charset="0"/>
              </a:rPr>
              <a:t>确定产品需求</a:t>
            </a:r>
          </a:p>
        </p:txBody>
      </p:sp>
      <p:sp>
        <p:nvSpPr>
          <p:cNvPr id="1779716" name="Text Box 4"/>
          <p:cNvSpPr txBox="1">
            <a:spLocks noChangeArrowheads="1"/>
          </p:cNvSpPr>
          <p:nvPr/>
        </p:nvSpPr>
        <p:spPr bwMode="auto">
          <a:xfrm>
            <a:off x="5715000" y="1219200"/>
            <a:ext cx="2743200" cy="49847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600">
                <a:solidFill>
                  <a:srgbClr val="FF3300"/>
                </a:solidFill>
                <a:latin typeface="Arial" charset="0"/>
              </a:rPr>
              <a:t>选择主要芯片</a:t>
            </a:r>
          </a:p>
        </p:txBody>
      </p:sp>
      <p:sp>
        <p:nvSpPr>
          <p:cNvPr id="1779717" name="Text Box 5"/>
          <p:cNvSpPr txBox="1">
            <a:spLocks noChangeArrowheads="1"/>
          </p:cNvSpPr>
          <p:nvPr/>
        </p:nvSpPr>
        <p:spPr bwMode="auto">
          <a:xfrm>
            <a:off x="5715000" y="1905000"/>
            <a:ext cx="2743200" cy="49847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600">
                <a:solidFill>
                  <a:srgbClr val="FF3300"/>
                </a:solidFill>
                <a:latin typeface="Arial" charset="0"/>
              </a:rPr>
              <a:t>确定编程语言</a:t>
            </a:r>
          </a:p>
        </p:txBody>
      </p:sp>
      <p:sp>
        <p:nvSpPr>
          <p:cNvPr id="1779718" name="Text Box 6"/>
          <p:cNvSpPr txBox="1">
            <a:spLocks noChangeArrowheads="1"/>
          </p:cNvSpPr>
          <p:nvPr/>
        </p:nvSpPr>
        <p:spPr bwMode="auto">
          <a:xfrm>
            <a:off x="5715000" y="2590800"/>
            <a:ext cx="2743200" cy="49847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600">
                <a:solidFill>
                  <a:srgbClr val="FF3300"/>
                </a:solidFill>
                <a:latin typeface="Arial" charset="0"/>
              </a:rPr>
              <a:t>选择开发环境</a:t>
            </a:r>
          </a:p>
        </p:txBody>
      </p:sp>
      <p:sp>
        <p:nvSpPr>
          <p:cNvPr id="1779719" name="Text Box 7"/>
          <p:cNvSpPr txBox="1">
            <a:spLocks noChangeArrowheads="1"/>
          </p:cNvSpPr>
          <p:nvPr/>
        </p:nvSpPr>
        <p:spPr bwMode="auto">
          <a:xfrm>
            <a:off x="5715000" y="3276600"/>
            <a:ext cx="2743200" cy="498475"/>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en-US" altLang="zh-CN" sz="2600">
                <a:solidFill>
                  <a:srgbClr val="FF3300"/>
                </a:solidFill>
                <a:latin typeface="Arial" charset="0"/>
              </a:rPr>
              <a:t>RTOS</a:t>
            </a:r>
            <a:r>
              <a:rPr lang="zh-CN" altLang="en-US" sz="2600">
                <a:solidFill>
                  <a:srgbClr val="FF3300"/>
                </a:solidFill>
                <a:latin typeface="Arial" charset="0"/>
              </a:rPr>
              <a:t>的使用</a:t>
            </a:r>
          </a:p>
        </p:txBody>
      </p:sp>
      <p:grpSp>
        <p:nvGrpSpPr>
          <p:cNvPr id="1779720" name="Group 8"/>
          <p:cNvGrpSpPr>
            <a:grpSpLocks/>
          </p:cNvGrpSpPr>
          <p:nvPr/>
        </p:nvGrpSpPr>
        <p:grpSpPr bwMode="auto">
          <a:xfrm>
            <a:off x="1371600" y="1752600"/>
            <a:ext cx="3429000" cy="1752600"/>
            <a:chOff x="864" y="1104"/>
            <a:chExt cx="2160" cy="1296"/>
          </a:xfrm>
        </p:grpSpPr>
        <p:grpSp>
          <p:nvGrpSpPr>
            <p:cNvPr id="1779721" name="Group 9"/>
            <p:cNvGrpSpPr>
              <a:grpSpLocks/>
            </p:cNvGrpSpPr>
            <p:nvPr/>
          </p:nvGrpSpPr>
          <p:grpSpPr bwMode="auto">
            <a:xfrm>
              <a:off x="864" y="1440"/>
              <a:ext cx="2160" cy="960"/>
              <a:chOff x="864" y="1440"/>
              <a:chExt cx="2160" cy="960"/>
            </a:xfrm>
          </p:grpSpPr>
          <p:sp>
            <p:nvSpPr>
              <p:cNvPr id="1779722" name="Rectangle 10"/>
              <p:cNvSpPr>
                <a:spLocks noChangeArrowheads="1"/>
              </p:cNvSpPr>
              <p:nvPr/>
            </p:nvSpPr>
            <p:spPr bwMode="auto">
              <a:xfrm>
                <a:off x="864" y="1440"/>
                <a:ext cx="2160" cy="960"/>
              </a:xfrm>
              <a:prstGeom prst="rect">
                <a:avLst/>
              </a:prstGeom>
              <a:solidFill>
                <a:srgbClr val="99CC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79723" name="Text Box 11"/>
              <p:cNvSpPr txBox="1">
                <a:spLocks noChangeArrowheads="1"/>
              </p:cNvSpPr>
              <p:nvPr/>
            </p:nvSpPr>
            <p:spPr bwMode="auto">
              <a:xfrm>
                <a:off x="1104" y="1775"/>
                <a:ext cx="17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lgn="ctr" eaLnBrk="0" hangingPunct="0">
                  <a:spcBef>
                    <a:spcPct val="50000"/>
                  </a:spcBef>
                </a:pPr>
                <a:r>
                  <a:rPr lang="zh-CN" altLang="en-US" sz="2800" b="1" dirty="0">
                    <a:solidFill>
                      <a:srgbClr val="003399"/>
                    </a:solidFill>
                    <a:latin typeface="Arial" charset="0"/>
                  </a:rPr>
                  <a:t>选择开发方案</a:t>
                </a:r>
              </a:p>
            </p:txBody>
          </p:sp>
        </p:grpSp>
        <p:sp>
          <p:nvSpPr>
            <p:cNvPr id="1779724" name="Line 12"/>
            <p:cNvSpPr>
              <a:spLocks noChangeShapeType="1"/>
            </p:cNvSpPr>
            <p:nvPr/>
          </p:nvSpPr>
          <p:spPr bwMode="auto">
            <a:xfrm>
              <a:off x="1872" y="1104"/>
              <a:ext cx="0" cy="336"/>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grpSp>
        <p:nvGrpSpPr>
          <p:cNvPr id="1779725" name="Group 13"/>
          <p:cNvGrpSpPr>
            <a:grpSpLocks/>
          </p:cNvGrpSpPr>
          <p:nvPr/>
        </p:nvGrpSpPr>
        <p:grpSpPr bwMode="auto">
          <a:xfrm>
            <a:off x="1371600" y="3505200"/>
            <a:ext cx="3429000" cy="1028700"/>
            <a:chOff x="864" y="2400"/>
            <a:chExt cx="2160" cy="698"/>
          </a:xfrm>
        </p:grpSpPr>
        <p:sp>
          <p:nvSpPr>
            <p:cNvPr id="1779726" name="Text Box 14"/>
            <p:cNvSpPr txBox="1">
              <a:spLocks noChangeArrowheads="1"/>
            </p:cNvSpPr>
            <p:nvPr/>
          </p:nvSpPr>
          <p:spPr bwMode="auto">
            <a:xfrm>
              <a:off x="864" y="2739"/>
              <a:ext cx="2160" cy="359"/>
            </a:xfrm>
            <a:prstGeom prst="rect">
              <a:avLst/>
            </a:prstGeom>
            <a:solidFill>
              <a:srgbClr val="99CC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lgn="ctr" eaLnBrk="0" hangingPunct="0">
                <a:spcBef>
                  <a:spcPct val="50000"/>
                </a:spcBef>
              </a:pPr>
              <a:r>
                <a:rPr lang="zh-CN" altLang="en-US" sz="2800" dirty="0">
                  <a:solidFill>
                    <a:srgbClr val="FF3300"/>
                  </a:solidFill>
                  <a:latin typeface="Arial" charset="0"/>
                </a:rPr>
                <a:t>设计与调试</a:t>
              </a:r>
            </a:p>
          </p:txBody>
        </p:sp>
        <p:sp>
          <p:nvSpPr>
            <p:cNvPr id="1779727" name="Line 15"/>
            <p:cNvSpPr>
              <a:spLocks noChangeShapeType="1"/>
            </p:cNvSpPr>
            <p:nvPr/>
          </p:nvSpPr>
          <p:spPr bwMode="auto">
            <a:xfrm>
              <a:off x="1872" y="2400"/>
              <a:ext cx="0" cy="336"/>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grpSp>
        <p:nvGrpSpPr>
          <p:cNvPr id="1779728" name="Group 16"/>
          <p:cNvGrpSpPr>
            <a:grpSpLocks/>
          </p:cNvGrpSpPr>
          <p:nvPr/>
        </p:nvGrpSpPr>
        <p:grpSpPr bwMode="auto">
          <a:xfrm>
            <a:off x="1371600" y="4495800"/>
            <a:ext cx="3429000" cy="1028700"/>
            <a:chOff x="864" y="3072"/>
            <a:chExt cx="2160" cy="698"/>
          </a:xfrm>
        </p:grpSpPr>
        <p:sp>
          <p:nvSpPr>
            <p:cNvPr id="1779729" name="Text Box 17"/>
            <p:cNvSpPr txBox="1">
              <a:spLocks noChangeArrowheads="1"/>
            </p:cNvSpPr>
            <p:nvPr/>
          </p:nvSpPr>
          <p:spPr bwMode="auto">
            <a:xfrm>
              <a:off x="864" y="3411"/>
              <a:ext cx="2160" cy="359"/>
            </a:xfrm>
            <a:prstGeom prst="rect">
              <a:avLst/>
            </a:prstGeom>
            <a:solidFill>
              <a:srgbClr val="99CC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lgn="ctr" eaLnBrk="0" hangingPunct="0">
                <a:spcBef>
                  <a:spcPct val="50000"/>
                </a:spcBef>
              </a:pPr>
              <a:r>
                <a:rPr lang="zh-CN" altLang="en-US" sz="2800" dirty="0">
                  <a:solidFill>
                    <a:srgbClr val="FF3300"/>
                  </a:solidFill>
                  <a:latin typeface="Arial" charset="0"/>
                </a:rPr>
                <a:t>测试</a:t>
              </a:r>
            </a:p>
          </p:txBody>
        </p:sp>
        <p:sp>
          <p:nvSpPr>
            <p:cNvPr id="1779730" name="Line 18"/>
            <p:cNvSpPr>
              <a:spLocks noChangeShapeType="1"/>
            </p:cNvSpPr>
            <p:nvPr/>
          </p:nvSpPr>
          <p:spPr bwMode="auto">
            <a:xfrm>
              <a:off x="1872" y="3072"/>
              <a:ext cx="0" cy="336"/>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sp>
        <p:nvSpPr>
          <p:cNvPr id="1779731" name="AutoShape 19"/>
          <p:cNvSpPr>
            <a:spLocks/>
          </p:cNvSpPr>
          <p:nvPr/>
        </p:nvSpPr>
        <p:spPr bwMode="auto">
          <a:xfrm>
            <a:off x="5257800" y="1219200"/>
            <a:ext cx="304800" cy="3581400"/>
          </a:xfrm>
          <a:prstGeom prst="leftBrace">
            <a:avLst>
              <a:gd name="adj1" fmla="val 97917"/>
              <a:gd name="adj2" fmla="val 48889"/>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sp>
        <p:nvSpPr>
          <p:cNvPr id="1779732" name="Text Box 20"/>
          <p:cNvSpPr txBox="1">
            <a:spLocks noChangeArrowheads="1"/>
          </p:cNvSpPr>
          <p:nvPr/>
        </p:nvSpPr>
        <p:spPr bwMode="auto">
          <a:xfrm>
            <a:off x="5715000" y="3962400"/>
            <a:ext cx="2743200" cy="895350"/>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eaLnBrk="0" hangingPunct="0">
              <a:spcBef>
                <a:spcPct val="50000"/>
              </a:spcBef>
            </a:pPr>
            <a:r>
              <a:rPr lang="zh-CN" altLang="en-US" sz="2600">
                <a:solidFill>
                  <a:srgbClr val="FF3300"/>
                </a:solidFill>
                <a:latin typeface="Arial" charset="0"/>
              </a:rPr>
              <a:t>测试工具与其他辅助设备</a:t>
            </a:r>
          </a:p>
        </p:txBody>
      </p:sp>
      <p:grpSp>
        <p:nvGrpSpPr>
          <p:cNvPr id="1779733" name="Group 21"/>
          <p:cNvGrpSpPr>
            <a:grpSpLocks/>
          </p:cNvGrpSpPr>
          <p:nvPr/>
        </p:nvGrpSpPr>
        <p:grpSpPr bwMode="auto">
          <a:xfrm>
            <a:off x="1752600" y="5524500"/>
            <a:ext cx="2667000" cy="1028700"/>
            <a:chOff x="864" y="3072"/>
            <a:chExt cx="2160" cy="698"/>
          </a:xfrm>
        </p:grpSpPr>
        <p:sp>
          <p:nvSpPr>
            <p:cNvPr id="1779734" name="Text Box 22"/>
            <p:cNvSpPr txBox="1">
              <a:spLocks noChangeArrowheads="1"/>
            </p:cNvSpPr>
            <p:nvPr/>
          </p:nvSpPr>
          <p:spPr bwMode="auto">
            <a:xfrm>
              <a:off x="864" y="3411"/>
              <a:ext cx="2160" cy="359"/>
            </a:xfrm>
            <a:prstGeom prst="rect">
              <a:avLst/>
            </a:prstGeom>
            <a:solidFill>
              <a:srgbClr val="99CCFF"/>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lgn="ctr" eaLnBrk="0" hangingPunct="0">
                <a:spcBef>
                  <a:spcPct val="50000"/>
                </a:spcBef>
              </a:pPr>
              <a:r>
                <a:rPr lang="zh-CN" altLang="en-US" sz="2800" dirty="0">
                  <a:solidFill>
                    <a:srgbClr val="FF3300"/>
                  </a:solidFill>
                  <a:latin typeface="Arial" charset="0"/>
                </a:rPr>
                <a:t>产品</a:t>
              </a:r>
            </a:p>
          </p:txBody>
        </p:sp>
        <p:sp>
          <p:nvSpPr>
            <p:cNvPr id="1779735" name="Line 23"/>
            <p:cNvSpPr>
              <a:spLocks noChangeShapeType="1"/>
            </p:cNvSpPr>
            <p:nvPr/>
          </p:nvSpPr>
          <p:spPr bwMode="auto">
            <a:xfrm>
              <a:off x="1872" y="3072"/>
              <a:ext cx="0" cy="336"/>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zh-CN" altLang="en-US"/>
            </a:p>
          </p:txBody>
        </p:sp>
      </p:grpSp>
    </p:spTree>
    <p:extLst>
      <p:ext uri="{BB962C8B-B14F-4D97-AF65-F5344CB8AC3E}">
        <p14:creationId xmlns:p14="http://schemas.microsoft.com/office/powerpoint/2010/main" val="71015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97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779720"/>
                                        </p:tgtEl>
                                        <p:attrNameLst>
                                          <p:attrName>style.visibility</p:attrName>
                                        </p:attrNameLst>
                                      </p:cBhvr>
                                      <p:to>
                                        <p:strVal val="visible"/>
                                      </p:to>
                                    </p:set>
                                    <p:anim calcmode="lin" valueType="num">
                                      <p:cBhvr additive="base">
                                        <p:cTn id="11" dur="500" fill="hold"/>
                                        <p:tgtEl>
                                          <p:spTgt spid="1779720"/>
                                        </p:tgtEl>
                                        <p:attrNameLst>
                                          <p:attrName>ppt_x</p:attrName>
                                        </p:attrNameLst>
                                      </p:cBhvr>
                                      <p:tavLst>
                                        <p:tav tm="0">
                                          <p:val>
                                            <p:strVal val="0-#ppt_w/2"/>
                                          </p:val>
                                        </p:tav>
                                        <p:tav tm="100000">
                                          <p:val>
                                            <p:strVal val="#ppt_x"/>
                                          </p:val>
                                        </p:tav>
                                      </p:tavLst>
                                    </p:anim>
                                    <p:anim calcmode="lin" valueType="num">
                                      <p:cBhvr additive="base">
                                        <p:cTn id="12" dur="500" fill="hold"/>
                                        <p:tgtEl>
                                          <p:spTgt spid="177972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779725"/>
                                        </p:tgtEl>
                                        <p:attrNameLst>
                                          <p:attrName>style.visibility</p:attrName>
                                        </p:attrNameLst>
                                      </p:cBhvr>
                                      <p:to>
                                        <p:strVal val="visible"/>
                                      </p:to>
                                    </p:set>
                                    <p:anim calcmode="lin" valueType="num">
                                      <p:cBhvr additive="base">
                                        <p:cTn id="17" dur="500" fill="hold"/>
                                        <p:tgtEl>
                                          <p:spTgt spid="1779725"/>
                                        </p:tgtEl>
                                        <p:attrNameLst>
                                          <p:attrName>ppt_x</p:attrName>
                                        </p:attrNameLst>
                                      </p:cBhvr>
                                      <p:tavLst>
                                        <p:tav tm="0">
                                          <p:val>
                                            <p:strVal val="0-#ppt_w/2"/>
                                          </p:val>
                                        </p:tav>
                                        <p:tav tm="100000">
                                          <p:val>
                                            <p:strVal val="#ppt_x"/>
                                          </p:val>
                                        </p:tav>
                                      </p:tavLst>
                                    </p:anim>
                                    <p:anim calcmode="lin" valueType="num">
                                      <p:cBhvr additive="base">
                                        <p:cTn id="18" dur="500" fill="hold"/>
                                        <p:tgtEl>
                                          <p:spTgt spid="177972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779728"/>
                                        </p:tgtEl>
                                        <p:attrNameLst>
                                          <p:attrName>style.visibility</p:attrName>
                                        </p:attrNameLst>
                                      </p:cBhvr>
                                      <p:to>
                                        <p:strVal val="visible"/>
                                      </p:to>
                                    </p:set>
                                    <p:anim calcmode="lin" valueType="num">
                                      <p:cBhvr additive="base">
                                        <p:cTn id="23" dur="500" fill="hold"/>
                                        <p:tgtEl>
                                          <p:spTgt spid="1779728"/>
                                        </p:tgtEl>
                                        <p:attrNameLst>
                                          <p:attrName>ppt_x</p:attrName>
                                        </p:attrNameLst>
                                      </p:cBhvr>
                                      <p:tavLst>
                                        <p:tav tm="0">
                                          <p:val>
                                            <p:strVal val="0-#ppt_w/2"/>
                                          </p:val>
                                        </p:tav>
                                        <p:tav tm="100000">
                                          <p:val>
                                            <p:strVal val="#ppt_x"/>
                                          </p:val>
                                        </p:tav>
                                      </p:tavLst>
                                    </p:anim>
                                    <p:anim calcmode="lin" valueType="num">
                                      <p:cBhvr additive="base">
                                        <p:cTn id="24" dur="500" fill="hold"/>
                                        <p:tgtEl>
                                          <p:spTgt spid="177972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1779733"/>
                                        </p:tgtEl>
                                        <p:attrNameLst>
                                          <p:attrName>style.visibility</p:attrName>
                                        </p:attrNameLst>
                                      </p:cBhvr>
                                      <p:to>
                                        <p:strVal val="visible"/>
                                      </p:to>
                                    </p:set>
                                    <p:anim calcmode="lin" valueType="num">
                                      <p:cBhvr additive="base">
                                        <p:cTn id="29" dur="500" fill="hold"/>
                                        <p:tgtEl>
                                          <p:spTgt spid="1779733"/>
                                        </p:tgtEl>
                                        <p:attrNameLst>
                                          <p:attrName>ppt_x</p:attrName>
                                        </p:attrNameLst>
                                      </p:cBhvr>
                                      <p:tavLst>
                                        <p:tav tm="0">
                                          <p:val>
                                            <p:strVal val="0-#ppt_w/2"/>
                                          </p:val>
                                        </p:tav>
                                        <p:tav tm="100000">
                                          <p:val>
                                            <p:strVal val="#ppt_x"/>
                                          </p:val>
                                        </p:tav>
                                      </p:tavLst>
                                    </p:anim>
                                    <p:anim calcmode="lin" valueType="num">
                                      <p:cBhvr additive="base">
                                        <p:cTn id="30" dur="500" fill="hold"/>
                                        <p:tgtEl>
                                          <p:spTgt spid="1779733"/>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7973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797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7971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77971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77971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779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9715" grpId="0" animBg="1" autoUpdateAnimBg="0"/>
      <p:bldP spid="1779716" grpId="0" animBg="1" autoUpdateAnimBg="0"/>
      <p:bldP spid="1779717" grpId="0" animBg="1" autoUpdateAnimBg="0"/>
      <p:bldP spid="1779718" grpId="0" animBg="1" autoUpdateAnimBg="0"/>
      <p:bldP spid="1779719" grpId="0" animBg="1" autoUpdateAnimBg="0"/>
      <p:bldP spid="1779731" grpId="0" animBg="1"/>
      <p:bldP spid="177973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9458"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254000" indent="-254000">
              <a:spcBef>
                <a:spcPct val="50000"/>
              </a:spcBef>
              <a:buSzPct val="75000"/>
            </a:pPr>
            <a:r>
              <a:rPr lang="zh-CN" altLang="en-US">
                <a:solidFill>
                  <a:srgbClr val="FFFF00"/>
                </a:solidFill>
                <a:latin typeface="Times New Roman" charset="0"/>
                <a:ea typeface="黑体" charset="0"/>
                <a:cs typeface="黑体" charset="0"/>
              </a:rPr>
              <a:t>桌面应用程序的编译和加载过程</a:t>
            </a:r>
          </a:p>
        </p:txBody>
      </p:sp>
      <p:graphicFrame>
        <p:nvGraphicFramePr>
          <p:cNvPr id="1939461" name="Object 5"/>
          <p:cNvGraphicFramePr>
            <a:graphicFrameLocks noGrp="1" noChangeAspect="1"/>
          </p:cNvGraphicFramePr>
          <p:nvPr>
            <p:ph idx="1"/>
          </p:nvPr>
        </p:nvGraphicFramePr>
        <p:xfrm>
          <a:off x="1119188" y="1797050"/>
          <a:ext cx="6810375" cy="3644900"/>
        </p:xfrm>
        <a:graphic>
          <a:graphicData uri="http://schemas.openxmlformats.org/presentationml/2006/ole">
            <mc:AlternateContent xmlns:mc="http://schemas.openxmlformats.org/markup-compatibility/2006">
              <mc:Choice xmlns:v="urn:schemas-microsoft-com:vml" Requires="v">
                <p:oleObj spid="_x0000_s7195" name="Visio" r:id="rId3" imgW="5071567" imgH="2714244" progId="Visio.Drawing.11">
                  <p:embed/>
                </p:oleObj>
              </mc:Choice>
              <mc:Fallback>
                <p:oleObj name="Visio" r:id="rId3" imgW="5071567" imgH="271424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1797050"/>
                        <a:ext cx="6810375" cy="364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632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Deluxe">
  <a:themeElements>
    <a:clrScheme name="Deluxe">
      <a:dk1>
        <a:sysClr val="windowText" lastClr="000000"/>
      </a:dk1>
      <a:lt1>
        <a:sysClr val="window" lastClr="FFFFFF"/>
      </a:lt1>
      <a:dk2>
        <a:srgbClr val="30356E"/>
      </a:dk2>
      <a:lt2>
        <a:srgbClr val="FFF9E5"/>
      </a:lt2>
      <a:accent1>
        <a:srgbClr val="CC4757"/>
      </a:accent1>
      <a:accent2>
        <a:srgbClr val="FF6F61"/>
      </a:accent2>
      <a:accent3>
        <a:srgbClr val="FF953E"/>
      </a:accent3>
      <a:accent4>
        <a:srgbClr val="F8BD52"/>
      </a:accent4>
      <a:accent5>
        <a:srgbClr val="46A6BD"/>
      </a:accent5>
      <a:accent6>
        <a:srgbClr val="5488BC"/>
      </a:accent6>
      <a:hlink>
        <a:srgbClr val="FA7D7A"/>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arm指令-第四章.pptx</Template>
  <TotalTime>433</TotalTime>
  <Words>441</Words>
  <Application>Microsoft Macintosh PowerPoint</Application>
  <PresentationFormat>全屏显示(4:3)</PresentationFormat>
  <Paragraphs>122</Paragraphs>
  <Slides>15</Slides>
  <Notes>3</Notes>
  <HiddenSlides>4</HiddenSlides>
  <MMClips>0</MMClips>
  <ScaleCrop>false</ScaleCrop>
  <HeadingPairs>
    <vt:vector size="6" baseType="variant">
      <vt:variant>
        <vt:lpstr>主题</vt:lpstr>
      </vt:variant>
      <vt:variant>
        <vt:i4>1</vt:i4>
      </vt:variant>
      <vt:variant>
        <vt:lpstr>嵌入的 OLE 服务器</vt:lpstr>
      </vt:variant>
      <vt:variant>
        <vt:i4>4</vt:i4>
      </vt:variant>
      <vt:variant>
        <vt:lpstr>幻灯片标题</vt:lpstr>
      </vt:variant>
      <vt:variant>
        <vt:i4>15</vt:i4>
      </vt:variant>
    </vt:vector>
  </HeadingPairs>
  <TitlesOfParts>
    <vt:vector size="20" baseType="lpstr">
      <vt:lpstr>Deluxe</vt:lpstr>
      <vt:lpstr>VISIO</vt:lpstr>
      <vt:lpstr>Visio</vt:lpstr>
      <vt:lpstr>位图图像</vt:lpstr>
      <vt:lpstr>BMP 图象</vt:lpstr>
      <vt:lpstr>总结</vt:lpstr>
      <vt:lpstr>嵌入式系统组成</vt:lpstr>
      <vt:lpstr>嵌入式系统的典型结构</vt:lpstr>
      <vt:lpstr>嵌入式系统的软/硬件框架</vt:lpstr>
      <vt:lpstr>PowerPoint 演示文稿</vt:lpstr>
      <vt:lpstr>嵌入式系统初始化过程及BSP功能</vt:lpstr>
      <vt:lpstr>嵌入式系统的初始化过程</vt:lpstr>
      <vt:lpstr>嵌入式系统的开发——流程</vt:lpstr>
      <vt:lpstr>桌面应用程序的编译和加载过程</vt:lpstr>
      <vt:lpstr>嵌入式应用程序的编译和加载过程</vt:lpstr>
      <vt:lpstr>A translation hierarchy for java</vt:lpstr>
      <vt:lpstr>嵌入式系统的开发——设计与调试</vt:lpstr>
      <vt:lpstr>开发环境</vt:lpstr>
      <vt:lpstr>PowerPoint 演示文稿</vt:lpstr>
      <vt:lpstr>谢谢！！！</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leoht leo</dc:creator>
  <cp:lastModifiedBy>Microsoft Office 用户</cp:lastModifiedBy>
  <cp:revision>20</cp:revision>
  <dcterms:created xsi:type="dcterms:W3CDTF">2011-11-17T12:23:56Z</dcterms:created>
  <dcterms:modified xsi:type="dcterms:W3CDTF">2013-11-22T04:59:51Z</dcterms:modified>
</cp:coreProperties>
</file>