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59" r:id="rId9"/>
    <p:sldId id="265" r:id="rId10"/>
    <p:sldId id="267" r:id="rId11"/>
    <p:sldId id="268" r:id="rId12"/>
    <p:sldId id="269" r:id="rId13"/>
    <p:sldId id="260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590" autoAdjust="0"/>
  </p:normalViewPr>
  <p:slideViewPr>
    <p:cSldViewPr>
      <p:cViewPr varScale="1">
        <p:scale>
          <a:sx n="67" d="100"/>
          <a:sy n="67" d="100"/>
        </p:scale>
        <p:origin x="-3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2012/12/6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70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2012/12/6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5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2012/12/6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8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2012/12/6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4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2012/12/6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85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2012/12/6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48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2012/12/6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4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2012/12/6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2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2012/12/6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08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2012/12/6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67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2012/12/6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9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2012/12/6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3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年统考题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已知关键字序列 </a:t>
            </a:r>
            <a:r>
              <a:rPr lang="en-US" altLang="zh-CN" dirty="0"/>
              <a:t>5,8,12,19,28,20,15,22 </a:t>
            </a:r>
            <a:r>
              <a:rPr lang="zh-CN" altLang="en-US" dirty="0"/>
              <a:t>是最小根堆</a:t>
            </a:r>
            <a:r>
              <a:rPr lang="en-US" altLang="zh-CN" dirty="0"/>
              <a:t>(</a:t>
            </a:r>
            <a:r>
              <a:rPr lang="zh-CN" altLang="en-US" dirty="0"/>
              <a:t>最小堆</a:t>
            </a:r>
            <a:r>
              <a:rPr lang="en-US" altLang="zh-CN" dirty="0"/>
              <a:t>),  </a:t>
            </a:r>
            <a:r>
              <a:rPr lang="zh-CN" altLang="en-US" dirty="0"/>
              <a:t>插入关键字</a:t>
            </a:r>
            <a:r>
              <a:rPr lang="en-US" altLang="zh-CN" dirty="0"/>
              <a:t>3,</a:t>
            </a:r>
            <a:r>
              <a:rPr lang="zh-CN" altLang="en-US" dirty="0"/>
              <a:t>调整后得到的小根堆是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.  3, 5, 12, 8, 28, 20, 15, 22, </a:t>
            </a:r>
            <a:r>
              <a:rPr lang="en-US" altLang="zh-CN" dirty="0" smtClean="0">
                <a:solidFill>
                  <a:srgbClr val="FF0000"/>
                </a:solidFill>
              </a:rPr>
              <a:t>19</a:t>
            </a:r>
          </a:p>
          <a:p>
            <a:pPr marL="0" indent="0">
              <a:buNone/>
            </a:pPr>
            <a:r>
              <a:rPr lang="en-US" altLang="zh-CN" dirty="0" smtClean="0"/>
              <a:t>B</a:t>
            </a:r>
            <a:r>
              <a:rPr lang="en-US" altLang="zh-CN" dirty="0"/>
              <a:t>. 3, 5, 12, 19, 20, 15, 22, 8, 28</a:t>
            </a:r>
          </a:p>
          <a:p>
            <a:pPr marL="0" indent="0">
              <a:buNone/>
            </a:pPr>
            <a:r>
              <a:rPr lang="en-US" altLang="zh-CN" dirty="0" smtClean="0"/>
              <a:t>C.  3</a:t>
            </a:r>
            <a:r>
              <a:rPr lang="en-US" altLang="zh-CN" dirty="0"/>
              <a:t>, 8, 12, 5, 20, 15, 22, 28, </a:t>
            </a:r>
            <a:r>
              <a:rPr lang="en-US" altLang="zh-CN" dirty="0" smtClean="0"/>
              <a:t>19</a:t>
            </a:r>
          </a:p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en-US" altLang="zh-CN" dirty="0"/>
              <a:t>. 3, 12, 5, 8, 28, 20, 15, 22, 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50204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04935"/>
            <a:ext cx="169790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5</a:t>
            </a:r>
            <a:endParaRPr lang="en-US" altLang="zh-CN" dirty="0"/>
          </a:p>
          <a:p>
            <a:r>
              <a:rPr lang="en-US" altLang="zh-CN" dirty="0" smtClean="0"/>
              <a:t>        8          12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19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28</a:t>
            </a:r>
            <a:r>
              <a:rPr lang="en-US" altLang="zh-CN" dirty="0" smtClean="0"/>
              <a:t>   </a:t>
            </a:r>
            <a:r>
              <a:rPr lang="en-US" altLang="zh-CN" dirty="0"/>
              <a:t>20 15</a:t>
            </a:r>
          </a:p>
          <a:p>
            <a:r>
              <a:rPr lang="en-US" altLang="zh-CN" dirty="0" smtClean="0"/>
              <a:t>22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0760" y="4604935"/>
            <a:ext cx="154401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    </a:t>
            </a:r>
            <a:r>
              <a:rPr lang="en-US" altLang="zh-CN" dirty="0" smtClean="0"/>
              <a:t>5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          </a:t>
            </a:r>
            <a:r>
              <a:rPr lang="en-US" altLang="zh-CN" dirty="0"/>
              <a:t>12</a:t>
            </a:r>
          </a:p>
          <a:p>
            <a:r>
              <a:rPr lang="en-US" altLang="zh-CN" dirty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  </a:t>
            </a:r>
            <a:r>
              <a:rPr lang="en-US" altLang="zh-CN" dirty="0">
                <a:solidFill>
                  <a:schemeClr val="tx1"/>
                </a:solidFill>
              </a:rPr>
              <a:t>28</a:t>
            </a:r>
            <a:r>
              <a:rPr lang="en-US" altLang="zh-CN" dirty="0"/>
              <a:t>   20 15</a:t>
            </a:r>
          </a:p>
          <a:p>
            <a:r>
              <a:rPr lang="en-US" altLang="zh-CN" dirty="0"/>
              <a:t>22 </a:t>
            </a:r>
            <a:r>
              <a:rPr lang="en-US" altLang="zh-CN" dirty="0" smtClean="0">
                <a:solidFill>
                  <a:srgbClr val="00B050"/>
                </a:solidFill>
              </a:rPr>
              <a:t>19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>
            <a:off x="1697901" y="5205100"/>
            <a:ext cx="7428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9220" y="47812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 &lt; 19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0143" y="4604933"/>
            <a:ext cx="154401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    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          </a:t>
            </a:r>
            <a:r>
              <a:rPr lang="en-US" altLang="zh-CN" dirty="0"/>
              <a:t>12</a:t>
            </a:r>
          </a:p>
          <a:p>
            <a:r>
              <a:rPr lang="en-US" altLang="zh-CN" dirty="0"/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8</a:t>
            </a:r>
            <a:r>
              <a:rPr lang="en-US" altLang="zh-CN" dirty="0" smtClean="0"/>
              <a:t>  </a:t>
            </a:r>
            <a:r>
              <a:rPr lang="en-US" altLang="zh-CN" dirty="0">
                <a:solidFill>
                  <a:schemeClr val="tx1"/>
                </a:solidFill>
              </a:rPr>
              <a:t>28</a:t>
            </a:r>
            <a:r>
              <a:rPr lang="en-US" altLang="zh-CN" dirty="0"/>
              <a:t>   20 15</a:t>
            </a:r>
          </a:p>
          <a:p>
            <a:r>
              <a:rPr lang="en-US" altLang="zh-CN" dirty="0"/>
              <a:t>22 </a:t>
            </a:r>
            <a:r>
              <a:rPr lang="en-US" altLang="zh-CN" dirty="0">
                <a:solidFill>
                  <a:schemeClr val="tx1"/>
                </a:solidFill>
              </a:rPr>
              <a:t>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8" idx="3"/>
            <a:endCxn id="11" idx="1"/>
          </p:cNvCxnSpPr>
          <p:nvPr/>
        </p:nvCxnSpPr>
        <p:spPr>
          <a:xfrm flipV="1">
            <a:off x="3984772" y="5205098"/>
            <a:ext cx="99537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45666" y="47812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 &lt; 8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48690" y="4604932"/>
            <a:ext cx="159530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   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</a:t>
            </a:r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en-US" altLang="zh-CN" dirty="0" smtClean="0"/>
              <a:t>          </a:t>
            </a:r>
            <a:r>
              <a:rPr lang="en-US" altLang="zh-CN" dirty="0"/>
              <a:t>12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chemeClr val="tx1"/>
                </a:solidFill>
              </a:rPr>
              <a:t> 8  28</a:t>
            </a:r>
            <a:r>
              <a:rPr lang="en-US" altLang="zh-CN" dirty="0"/>
              <a:t>   20 15</a:t>
            </a:r>
          </a:p>
          <a:p>
            <a:r>
              <a:rPr lang="en-US" altLang="zh-CN" dirty="0"/>
              <a:t>22 </a:t>
            </a:r>
            <a:r>
              <a:rPr lang="en-US" altLang="zh-CN" dirty="0">
                <a:solidFill>
                  <a:schemeClr val="tx1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11" idx="3"/>
            <a:endCxn id="14" idx="1"/>
          </p:cNvCxnSpPr>
          <p:nvPr/>
        </p:nvCxnSpPr>
        <p:spPr>
          <a:xfrm flipV="1">
            <a:off x="6524155" y="5205097"/>
            <a:ext cx="102453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26081" y="4753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 &lt;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6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  <p:bldP spid="13" grpId="0"/>
      <p:bldP spid="14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1628800"/>
            <a:ext cx="269817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          12</a:t>
            </a:r>
          </a:p>
          <a:p>
            <a:r>
              <a:rPr lang="en-US" altLang="zh-CN" dirty="0" smtClean="0"/>
              <a:t>              70                     33</a:t>
            </a:r>
          </a:p>
          <a:p>
            <a:r>
              <a:rPr lang="en-US" altLang="zh-CN" dirty="0" smtClean="0"/>
              <a:t>    65             24         56   48</a:t>
            </a:r>
          </a:p>
          <a:p>
            <a:r>
              <a:rPr lang="en-US" altLang="zh-CN" dirty="0" smtClean="0"/>
              <a:t>92   </a:t>
            </a:r>
            <a:r>
              <a:rPr lang="en-US" altLang="zh-CN" dirty="0"/>
              <a:t>8</a:t>
            </a:r>
            <a:r>
              <a:rPr lang="en-US" altLang="zh-CN" dirty="0" smtClean="0"/>
              <a:t>6      33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353" y="3068960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不是堆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3645024"/>
            <a:ext cx="269817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          12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smtClean="0">
                <a:solidFill>
                  <a:srgbClr val="FF0000"/>
                </a:solidFill>
              </a:rPr>
              <a:t>70</a:t>
            </a:r>
            <a:r>
              <a:rPr lang="en-US" altLang="zh-CN" dirty="0" smtClean="0"/>
              <a:t>                     </a:t>
            </a:r>
            <a:r>
              <a:rPr lang="en-US" altLang="zh-CN" dirty="0" smtClean="0">
                <a:solidFill>
                  <a:srgbClr val="FFC000"/>
                </a:solidFill>
              </a:rPr>
              <a:t>33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C000"/>
                </a:solidFill>
              </a:rPr>
              <a:t>65             24         </a:t>
            </a:r>
            <a:r>
              <a:rPr lang="en-US" altLang="zh-CN" dirty="0" smtClean="0"/>
              <a:t>56   48</a:t>
            </a:r>
          </a:p>
          <a:p>
            <a:r>
              <a:rPr lang="en-US" altLang="zh-CN" dirty="0" smtClean="0"/>
              <a:t>92   </a:t>
            </a:r>
            <a:r>
              <a:rPr lang="en-US" altLang="zh-CN" dirty="0"/>
              <a:t>8</a:t>
            </a:r>
            <a:r>
              <a:rPr lang="en-US" altLang="zh-CN" dirty="0" smtClean="0"/>
              <a:t>6      33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2137" y="3645024"/>
            <a:ext cx="269817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          12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smtClean="0">
                <a:solidFill>
                  <a:srgbClr val="00B050"/>
                </a:solidFill>
              </a:rPr>
              <a:t>24</a:t>
            </a:r>
            <a:r>
              <a:rPr lang="en-US" altLang="zh-CN" dirty="0" smtClean="0"/>
              <a:t>                     33</a:t>
            </a:r>
          </a:p>
          <a:p>
            <a:r>
              <a:rPr lang="en-US" altLang="zh-CN" dirty="0" smtClean="0"/>
              <a:t>    65             </a:t>
            </a:r>
            <a:r>
              <a:rPr lang="en-US" altLang="zh-CN" dirty="0" smtClean="0">
                <a:solidFill>
                  <a:srgbClr val="00B050"/>
                </a:solidFill>
              </a:rPr>
              <a:t>33</a:t>
            </a:r>
            <a:r>
              <a:rPr lang="en-US" altLang="zh-CN" dirty="0" smtClean="0"/>
              <a:t>         56   48</a:t>
            </a:r>
          </a:p>
          <a:p>
            <a:r>
              <a:rPr lang="en-US" altLang="zh-CN" dirty="0" smtClean="0"/>
              <a:t>92   </a:t>
            </a:r>
            <a:r>
              <a:rPr lang="en-US" altLang="zh-CN" dirty="0"/>
              <a:t>8</a:t>
            </a:r>
            <a:r>
              <a:rPr lang="en-US" altLang="zh-CN" dirty="0" smtClean="0"/>
              <a:t>6      </a:t>
            </a:r>
            <a:r>
              <a:rPr lang="en-US" altLang="zh-CN" dirty="0" smtClean="0">
                <a:solidFill>
                  <a:srgbClr val="00B050"/>
                </a:solidFill>
              </a:rPr>
              <a:t>70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8695" y="5147900"/>
            <a:ext cx="52084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得到最小堆：</a:t>
            </a:r>
            <a:r>
              <a:rPr lang="en-US" altLang="zh-CN" dirty="0" smtClean="0"/>
              <a:t>{12, 24, 33, 65, 33, 56, 48, 92, 86, 70}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64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8663" y="1865778"/>
            <a:ext cx="310854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               103</a:t>
            </a:r>
          </a:p>
          <a:p>
            <a:r>
              <a:rPr lang="en-US" altLang="zh-CN" dirty="0" smtClean="0"/>
              <a:t>              97                             56</a:t>
            </a:r>
          </a:p>
          <a:p>
            <a:r>
              <a:rPr lang="en-US" altLang="zh-CN" dirty="0" smtClean="0"/>
              <a:t>    38              66                23   42</a:t>
            </a:r>
          </a:p>
          <a:p>
            <a:r>
              <a:rPr lang="en-US" altLang="zh-CN" dirty="0" smtClean="0"/>
              <a:t>12   30      52   06         20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8937" y="327569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是最大堆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6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5606" y="1700808"/>
            <a:ext cx="295465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              05</a:t>
            </a:r>
          </a:p>
          <a:p>
            <a:r>
              <a:rPr lang="en-US" altLang="zh-CN" dirty="0" smtClean="0"/>
              <a:t>              56                          20</a:t>
            </a:r>
          </a:p>
          <a:p>
            <a:r>
              <a:rPr lang="en-US" altLang="zh-CN" dirty="0" smtClean="0"/>
              <a:t>    23              40             38   29</a:t>
            </a:r>
          </a:p>
          <a:p>
            <a:r>
              <a:rPr lang="en-US" altLang="zh-CN" dirty="0" smtClean="0"/>
              <a:t>61   35      76   28      100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353" y="3068960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不是堆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3596823"/>
            <a:ext cx="295465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              05</a:t>
            </a:r>
          </a:p>
          <a:p>
            <a:r>
              <a:rPr lang="en-US" altLang="zh-CN" dirty="0" smtClean="0"/>
              <a:t>              56                          20</a:t>
            </a:r>
          </a:p>
          <a:p>
            <a:r>
              <a:rPr lang="en-US" altLang="zh-CN" dirty="0" smtClean="0"/>
              <a:t>    23              </a:t>
            </a:r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en-US" altLang="zh-CN" dirty="0" smtClean="0"/>
              <a:t>             </a:t>
            </a:r>
            <a:r>
              <a:rPr lang="en-US" altLang="zh-CN" dirty="0" smtClean="0">
                <a:solidFill>
                  <a:srgbClr val="FFC000"/>
                </a:solidFill>
              </a:rPr>
              <a:t>38</a:t>
            </a:r>
            <a:r>
              <a:rPr lang="en-US" altLang="zh-CN" dirty="0" smtClean="0"/>
              <a:t>   29</a:t>
            </a:r>
          </a:p>
          <a:p>
            <a:r>
              <a:rPr lang="en-US" altLang="zh-CN" dirty="0" smtClean="0"/>
              <a:t>61   35      76   28      100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3689" y="3596823"/>
            <a:ext cx="295465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              05</a:t>
            </a:r>
          </a:p>
          <a:p>
            <a:r>
              <a:rPr lang="en-US" altLang="zh-CN" dirty="0" smtClean="0"/>
              <a:t>              56                          20</a:t>
            </a:r>
          </a:p>
          <a:p>
            <a:r>
              <a:rPr lang="en-US" altLang="zh-CN" dirty="0" smtClean="0"/>
              <a:t>    23              </a:t>
            </a:r>
            <a:r>
              <a:rPr lang="en-US" altLang="zh-CN" dirty="0" smtClean="0">
                <a:solidFill>
                  <a:srgbClr val="00B050"/>
                </a:solidFill>
              </a:rPr>
              <a:t>28</a:t>
            </a:r>
            <a:r>
              <a:rPr lang="en-US" altLang="zh-CN" dirty="0" smtClean="0"/>
              <a:t>             </a:t>
            </a:r>
            <a:r>
              <a:rPr lang="en-US" altLang="zh-CN" dirty="0" smtClean="0">
                <a:solidFill>
                  <a:schemeClr val="tx1"/>
                </a:solidFill>
              </a:rPr>
              <a:t>38</a:t>
            </a:r>
            <a:r>
              <a:rPr lang="en-US" altLang="zh-CN" dirty="0" smtClean="0"/>
              <a:t>   29</a:t>
            </a:r>
          </a:p>
          <a:p>
            <a:r>
              <a:rPr lang="en-US" altLang="zh-CN" dirty="0" smtClean="0"/>
              <a:t>61   35      76   </a:t>
            </a:r>
            <a:r>
              <a:rPr lang="en-US" altLang="zh-CN" dirty="0" smtClean="0">
                <a:solidFill>
                  <a:srgbClr val="00B050"/>
                </a:solidFill>
              </a:rPr>
              <a:t>40</a:t>
            </a:r>
            <a:r>
              <a:rPr lang="en-US" altLang="zh-CN" dirty="0" smtClean="0"/>
              <a:t>      100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5013176"/>
            <a:ext cx="295465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              05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smtClean="0">
                <a:solidFill>
                  <a:srgbClr val="FF0000"/>
                </a:solidFill>
              </a:rPr>
              <a:t>56</a:t>
            </a:r>
            <a:r>
              <a:rPr lang="en-US" altLang="zh-CN" dirty="0" smtClean="0"/>
              <a:t>                          </a:t>
            </a:r>
            <a:r>
              <a:rPr lang="en-US" altLang="zh-CN" dirty="0" smtClean="0">
                <a:solidFill>
                  <a:srgbClr val="FFC000"/>
                </a:solidFill>
              </a:rPr>
              <a:t>20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C000"/>
                </a:solidFill>
              </a:rPr>
              <a:t>23</a:t>
            </a:r>
            <a:r>
              <a:rPr lang="en-US" altLang="zh-CN" dirty="0" smtClean="0">
                <a:solidFill>
                  <a:schemeClr val="tx1"/>
                </a:solidFill>
              </a:rPr>
              <a:t>              28             38   29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61   35      76   40      </a:t>
            </a:r>
            <a:r>
              <a:rPr lang="en-US" altLang="zh-CN" dirty="0" smtClean="0"/>
              <a:t>100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3689" y="5013176"/>
            <a:ext cx="295465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              05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smtClean="0">
                <a:solidFill>
                  <a:srgbClr val="00B050"/>
                </a:solidFill>
              </a:rPr>
              <a:t>23</a:t>
            </a:r>
            <a:r>
              <a:rPr lang="en-US" altLang="zh-CN" dirty="0" smtClean="0"/>
              <a:t>                          </a:t>
            </a:r>
            <a:r>
              <a:rPr lang="en-US" altLang="zh-CN" dirty="0" smtClean="0">
                <a:solidFill>
                  <a:srgbClr val="FFC000"/>
                </a:solidFill>
              </a:rPr>
              <a:t>20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B050"/>
                </a:solidFill>
              </a:rPr>
              <a:t>35</a:t>
            </a:r>
            <a:r>
              <a:rPr lang="en-US" altLang="zh-CN" dirty="0" smtClean="0">
                <a:solidFill>
                  <a:schemeClr val="tx1"/>
                </a:solidFill>
              </a:rPr>
              <a:t>              28             38   29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61   </a:t>
            </a:r>
            <a:r>
              <a:rPr lang="en-US" altLang="zh-CN" dirty="0" smtClean="0">
                <a:solidFill>
                  <a:srgbClr val="00B050"/>
                </a:solidFill>
              </a:rPr>
              <a:t>56</a:t>
            </a:r>
            <a:r>
              <a:rPr lang="en-US" altLang="zh-CN" dirty="0" smtClean="0">
                <a:solidFill>
                  <a:schemeClr val="tx1"/>
                </a:solidFill>
              </a:rPr>
              <a:t>      76   40      </a:t>
            </a:r>
            <a:r>
              <a:rPr lang="en-US" altLang="zh-CN" dirty="0" smtClean="0"/>
              <a:t>100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8707" y="6372036"/>
            <a:ext cx="60484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得到最小堆：</a:t>
            </a:r>
            <a:r>
              <a:rPr lang="en-US" altLang="zh-CN" dirty="0" smtClean="0"/>
              <a:t>{05, 23, 20, </a:t>
            </a:r>
            <a:r>
              <a:rPr lang="en-US" altLang="zh-CN" dirty="0"/>
              <a:t>3</a:t>
            </a:r>
            <a:r>
              <a:rPr lang="en-US" altLang="zh-CN" dirty="0" smtClean="0"/>
              <a:t>5, 28, 38, 29, 61, </a:t>
            </a:r>
            <a:r>
              <a:rPr lang="en-US" altLang="zh-CN" dirty="0"/>
              <a:t>5</a:t>
            </a:r>
            <a:r>
              <a:rPr lang="en-US" altLang="zh-CN" dirty="0" smtClean="0"/>
              <a:t>6, 76, 40, 100}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55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设待排序的关键码序列为</a:t>
            </a:r>
            <a:r>
              <a:rPr lang="en-US" altLang="zh-CN" dirty="0"/>
              <a:t>{ 12, 2, 16, 30, 28, 10, 16*, 20, 6, 18 }, </a:t>
            </a:r>
            <a:r>
              <a:rPr lang="zh-CN" altLang="en-US" dirty="0"/>
              <a:t>使用堆排序方法进行排序。写出建立的初始堆，以及调整的每一步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8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1508591"/>
            <a:ext cx="25923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         2</a:t>
            </a:r>
          </a:p>
          <a:p>
            <a:r>
              <a:rPr lang="en-US" altLang="zh-CN" dirty="0" smtClean="0"/>
              <a:t>               6                   10</a:t>
            </a:r>
          </a:p>
          <a:p>
            <a:r>
              <a:rPr lang="en-US" altLang="zh-CN" dirty="0" smtClean="0"/>
              <a:t>    12            18      16   16*</a:t>
            </a:r>
          </a:p>
          <a:p>
            <a:r>
              <a:rPr lang="en-US" altLang="zh-CN" dirty="0" smtClean="0"/>
              <a:t>20   30      28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1924089"/>
            <a:ext cx="21799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Step 1</a:t>
            </a:r>
            <a:r>
              <a:rPr lang="zh-CN" altLang="en-US" dirty="0" smtClean="0"/>
              <a:t>：建立最小堆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068960"/>
            <a:ext cx="89289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Step 2</a:t>
            </a:r>
            <a:r>
              <a:rPr lang="zh-CN" altLang="en-US" dirty="0" smtClean="0"/>
              <a:t>：从堆顶取出最小的元素，然后将最后一个元素置于堆顶，再将其调整为最小堆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5328" y="3773205"/>
            <a:ext cx="25923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28</a:t>
            </a:r>
          </a:p>
          <a:p>
            <a:r>
              <a:rPr lang="en-US" altLang="zh-CN" dirty="0" smtClean="0"/>
              <a:t>               6                   10</a:t>
            </a:r>
          </a:p>
          <a:p>
            <a:r>
              <a:rPr lang="en-US" altLang="zh-CN" dirty="0" smtClean="0"/>
              <a:t>    12            18      16   16*</a:t>
            </a:r>
          </a:p>
          <a:p>
            <a:r>
              <a:rPr lang="en-US" altLang="zh-CN" dirty="0" smtClean="0"/>
              <a:t>20   30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457" y="4188703"/>
            <a:ext cx="31290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3773205"/>
            <a:ext cx="25923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        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             12                  10</a:t>
            </a:r>
          </a:p>
          <a:p>
            <a:r>
              <a:rPr lang="en-US" altLang="zh-CN" dirty="0" smtClean="0"/>
              <a:t>    20            18      16   16*</a:t>
            </a:r>
          </a:p>
          <a:p>
            <a:r>
              <a:rPr lang="en-US" altLang="zh-CN" dirty="0" smtClean="0"/>
              <a:t>28   30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7762" y="5363924"/>
            <a:ext cx="600847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重复</a:t>
            </a:r>
            <a:r>
              <a:rPr lang="en-US" altLang="zh-CN" dirty="0" smtClean="0"/>
              <a:t>Step 2</a:t>
            </a:r>
            <a:r>
              <a:rPr lang="zh-CN" altLang="en-US" dirty="0" smtClean="0"/>
              <a:t>，得到排序</a:t>
            </a:r>
            <a:r>
              <a:rPr lang="en-US" altLang="zh-CN" dirty="0" smtClean="0"/>
              <a:t>2, 6, 10, 12, 16*, 16, 18, 20, 28, 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27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a. Show the result of inserting 10, 12, 1, 14, 6, 5, 8, 15, 3, 9, 7, 4, </a:t>
            </a:r>
            <a:r>
              <a:rPr lang="en-US" altLang="zh-CN" dirty="0" smtClean="0"/>
              <a:t>11</a:t>
            </a:r>
            <a:r>
              <a:rPr lang="en-US" altLang="zh-CN" dirty="0"/>
              <a:t>, 13, and  2,one at a time, into an initially empty binary heap.</a:t>
            </a:r>
          </a:p>
          <a:p>
            <a:pPr marL="0" indent="0">
              <a:buNone/>
            </a:pPr>
            <a:r>
              <a:rPr lang="en-US" altLang="zh-CN" dirty="0" smtClean="0"/>
              <a:t>b</a:t>
            </a:r>
            <a:r>
              <a:rPr lang="en-US" altLang="zh-CN" dirty="0"/>
              <a:t>. Show the result of using the linear-time algorithm to build a </a:t>
            </a:r>
            <a:r>
              <a:rPr lang="en-US" altLang="zh-CN" dirty="0" smtClean="0"/>
              <a:t>binary </a:t>
            </a:r>
            <a:r>
              <a:rPr lang="en-US" altLang="zh-CN" dirty="0"/>
              <a:t>heap using the same input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51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697" y="1801225"/>
            <a:ext cx="4411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5876" y="1662724"/>
            <a:ext cx="59503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10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30361" y="1662725"/>
            <a:ext cx="80021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12  10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92246" y="1524226"/>
            <a:ext cx="90281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1</a:t>
            </a:r>
          </a:p>
          <a:p>
            <a:r>
              <a:rPr lang="en-US" altLang="zh-CN" dirty="0" smtClean="0"/>
              <a:t>  12  10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26047" y="1524226"/>
            <a:ext cx="11336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1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/>
              <a:t>       10</a:t>
            </a:r>
          </a:p>
          <a:p>
            <a:r>
              <a:rPr lang="en-US" altLang="zh-CN" dirty="0" smtClean="0"/>
              <a:t>14 12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41147" y="1524224"/>
            <a:ext cx="12618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1</a:t>
            </a:r>
          </a:p>
          <a:p>
            <a:r>
              <a:rPr lang="en-US" altLang="zh-CN" dirty="0" smtClean="0"/>
              <a:t>    6            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altLang="zh-CN" dirty="0" smtClean="0"/>
              <a:t>14 12   10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795" y="2751182"/>
            <a:ext cx="139012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1</a:t>
            </a:r>
          </a:p>
          <a:p>
            <a:r>
              <a:rPr lang="en-US" altLang="zh-CN" dirty="0" smtClean="0"/>
              <a:t>    6            5</a:t>
            </a:r>
          </a:p>
          <a:p>
            <a:r>
              <a:rPr lang="en-US" altLang="zh-CN" dirty="0" smtClean="0"/>
              <a:t>14 12   10  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21064" y="2612682"/>
            <a:ext cx="149271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1</a:t>
            </a:r>
          </a:p>
          <a:p>
            <a:r>
              <a:rPr lang="en-US" altLang="zh-CN" dirty="0" smtClean="0"/>
              <a:t>      6            5</a:t>
            </a:r>
          </a:p>
          <a:p>
            <a:r>
              <a:rPr lang="en-US" altLang="zh-CN" dirty="0" smtClean="0"/>
              <a:t>  14 12   10  8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87638" y="2612682"/>
            <a:ext cx="182614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1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               </a:t>
            </a:r>
            <a:r>
              <a:rPr lang="en-US" altLang="zh-CN" dirty="0"/>
              <a:t>5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6       </a:t>
            </a:r>
            <a:r>
              <a:rPr lang="en-US" altLang="zh-CN" dirty="0" smtClean="0"/>
              <a:t>12    </a:t>
            </a:r>
            <a:r>
              <a:rPr lang="en-US" altLang="zh-CN" dirty="0"/>
              <a:t>10  8</a:t>
            </a:r>
          </a:p>
          <a:p>
            <a:r>
              <a:rPr lang="en-US" altLang="zh-CN" dirty="0"/>
              <a:t>15 </a:t>
            </a:r>
            <a:r>
              <a:rPr lang="en-US" altLang="zh-CN" dirty="0">
                <a:solidFill>
                  <a:schemeClr val="tx1"/>
                </a:solidFill>
              </a:rPr>
              <a:t>14</a:t>
            </a:r>
            <a:endParaRPr lang="en-US" altLang="zh-CN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763499" y="2612682"/>
            <a:ext cx="205697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     1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    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en-US" altLang="zh-CN" dirty="0"/>
              <a:t>              </a:t>
            </a:r>
            <a:r>
              <a:rPr lang="en-US" altLang="zh-CN" dirty="0" smtClean="0"/>
              <a:t> 5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    6      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en-US" altLang="zh-CN" dirty="0" smtClean="0"/>
              <a:t>    </a:t>
            </a:r>
            <a:r>
              <a:rPr lang="en-US" altLang="zh-CN" dirty="0"/>
              <a:t>10  8</a:t>
            </a:r>
          </a:p>
          <a:p>
            <a:r>
              <a:rPr lang="en-US" altLang="zh-CN" dirty="0"/>
              <a:t>15 </a:t>
            </a:r>
            <a:r>
              <a:rPr lang="en-US" altLang="zh-CN" dirty="0" smtClean="0">
                <a:solidFill>
                  <a:schemeClr val="tx1"/>
                </a:solidFill>
              </a:rPr>
              <a:t>14    12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0640" y="4100879"/>
            <a:ext cx="221086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1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en-US" altLang="zh-CN" dirty="0"/>
              <a:t>           </a:t>
            </a:r>
            <a:r>
              <a:rPr lang="en-US" altLang="zh-CN" dirty="0" smtClean="0"/>
              <a:t>       </a:t>
            </a:r>
            <a:r>
              <a:rPr lang="en-US" altLang="zh-CN" dirty="0"/>
              <a:t>5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6              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en-US" altLang="zh-CN" dirty="0" smtClean="0"/>
              <a:t>       10  </a:t>
            </a:r>
            <a:r>
              <a:rPr lang="en-US" altLang="zh-CN" dirty="0"/>
              <a:t>8</a:t>
            </a:r>
          </a:p>
          <a:p>
            <a:r>
              <a:rPr lang="en-US" altLang="zh-CN" dirty="0"/>
              <a:t>15 </a:t>
            </a:r>
            <a:r>
              <a:rPr lang="en-US" altLang="zh-CN" dirty="0">
                <a:solidFill>
                  <a:schemeClr val="tx1"/>
                </a:solidFill>
              </a:rPr>
              <a:t>14    </a:t>
            </a:r>
            <a:r>
              <a:rPr lang="en-US" altLang="zh-CN" dirty="0" smtClean="0">
                <a:solidFill>
                  <a:schemeClr val="tx1"/>
                </a:solidFill>
              </a:rPr>
              <a:t>12    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4100" y="4100879"/>
            <a:ext cx="233910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1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en-US" altLang="zh-CN" dirty="0"/>
              <a:t>           </a:t>
            </a:r>
            <a:r>
              <a:rPr lang="en-US" altLang="zh-CN" dirty="0" smtClean="0"/>
              <a:t>         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6              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/>
              <a:t>            5  </a:t>
            </a:r>
            <a:r>
              <a:rPr lang="en-US" altLang="zh-CN" dirty="0"/>
              <a:t>8</a:t>
            </a:r>
          </a:p>
          <a:p>
            <a:r>
              <a:rPr lang="en-US" altLang="zh-CN" dirty="0"/>
              <a:t>15 </a:t>
            </a:r>
            <a:r>
              <a:rPr lang="en-US" altLang="zh-CN" dirty="0">
                <a:solidFill>
                  <a:schemeClr val="tx1"/>
                </a:solidFill>
              </a:rPr>
              <a:t>14    </a:t>
            </a:r>
            <a:r>
              <a:rPr lang="en-US" altLang="zh-CN" dirty="0" smtClean="0">
                <a:solidFill>
                  <a:schemeClr val="tx1"/>
                </a:solidFill>
              </a:rPr>
              <a:t>12    9      10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71001" y="4100878"/>
            <a:ext cx="274947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1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en-US" altLang="zh-CN" dirty="0">
                <a:solidFill>
                  <a:schemeClr val="tx1"/>
                </a:solidFill>
              </a:rPr>
              <a:t>3    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4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6              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/>
              <a:t>               5       </a:t>
            </a:r>
            <a:r>
              <a:rPr lang="en-US" altLang="zh-CN" dirty="0"/>
              <a:t>8</a:t>
            </a:r>
          </a:p>
          <a:p>
            <a:r>
              <a:rPr lang="en-US" altLang="zh-CN" dirty="0"/>
              <a:t>15 </a:t>
            </a:r>
            <a:r>
              <a:rPr lang="en-US" altLang="zh-CN" dirty="0">
                <a:solidFill>
                  <a:schemeClr val="tx1"/>
                </a:solidFill>
              </a:rPr>
              <a:t>14    </a:t>
            </a:r>
            <a:r>
              <a:rPr lang="en-US" altLang="zh-CN" dirty="0" smtClean="0">
                <a:solidFill>
                  <a:schemeClr val="tx1"/>
                </a:solidFill>
              </a:rPr>
              <a:t>12    9      10  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49827" y="5530645"/>
            <a:ext cx="287771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1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en-US" altLang="zh-CN" dirty="0">
                <a:solidFill>
                  <a:schemeClr val="tx1"/>
                </a:solidFill>
              </a:rPr>
              <a:t>3    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4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6              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/>
              <a:t>               5          8</a:t>
            </a:r>
            <a:endParaRPr lang="en-US" altLang="zh-CN" dirty="0"/>
          </a:p>
          <a:p>
            <a:r>
              <a:rPr lang="en-US" altLang="zh-CN" dirty="0"/>
              <a:t>15 </a:t>
            </a:r>
            <a:r>
              <a:rPr lang="en-US" altLang="zh-CN" dirty="0">
                <a:solidFill>
                  <a:schemeClr val="tx1"/>
                </a:solidFill>
              </a:rPr>
              <a:t>14    </a:t>
            </a:r>
            <a:r>
              <a:rPr lang="en-US" altLang="zh-CN" dirty="0" smtClean="0">
                <a:solidFill>
                  <a:schemeClr val="tx1"/>
                </a:solidFill>
              </a:rPr>
              <a:t>12    9      10  11</a:t>
            </a:r>
            <a:r>
              <a:rPr lang="en-US" altLang="zh-CN" dirty="0" smtClean="0">
                <a:solidFill>
                  <a:srgbClr val="FF0000"/>
                </a:solidFill>
              </a:rPr>
              <a:t>   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9092" y="5517232"/>
            <a:ext cx="310854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1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en-US" altLang="zh-CN" dirty="0">
                <a:solidFill>
                  <a:schemeClr val="tx1"/>
                </a:solidFill>
              </a:rPr>
              <a:t>3    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6              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/>
              <a:t>               5           4</a:t>
            </a:r>
            <a:endParaRPr lang="en-US" altLang="zh-CN" dirty="0"/>
          </a:p>
          <a:p>
            <a:r>
              <a:rPr lang="en-US" altLang="zh-CN" dirty="0"/>
              <a:t>15 </a:t>
            </a:r>
            <a:r>
              <a:rPr lang="en-US" altLang="zh-CN" dirty="0">
                <a:solidFill>
                  <a:schemeClr val="tx1"/>
                </a:solidFill>
              </a:rPr>
              <a:t>14    </a:t>
            </a:r>
            <a:r>
              <a:rPr lang="en-US" altLang="zh-CN" dirty="0" smtClean="0">
                <a:solidFill>
                  <a:schemeClr val="tx1"/>
                </a:solidFill>
              </a:rPr>
              <a:t>12    9      10  11   13  8</a:t>
            </a:r>
          </a:p>
        </p:txBody>
      </p:sp>
      <p:sp>
        <p:nvSpPr>
          <p:cNvPr id="47" name="标题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06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7" grpId="0" animBg="1"/>
      <p:bldP spid="18" grpId="0" animBg="1"/>
      <p:bldP spid="20" grpId="0" animBg="1"/>
      <p:bldP spid="23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1.b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652607"/>
            <a:ext cx="246734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10</a:t>
            </a:r>
          </a:p>
          <a:p>
            <a:r>
              <a:rPr lang="en-US" altLang="zh-CN" dirty="0" smtClean="0"/>
              <a:t>       12                     1</a:t>
            </a:r>
          </a:p>
          <a:p>
            <a:r>
              <a:rPr lang="en-US" altLang="zh-CN" dirty="0" smtClean="0"/>
              <a:t>  14      6           5           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</a:p>
          <a:p>
            <a:r>
              <a:rPr lang="en-US" altLang="zh-CN" dirty="0" smtClean="0"/>
              <a:t>15 3   9 7       4 11   13 2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8794" y="1652607"/>
            <a:ext cx="246734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10</a:t>
            </a:r>
          </a:p>
          <a:p>
            <a:r>
              <a:rPr lang="en-US" altLang="zh-CN" dirty="0" smtClean="0"/>
              <a:t>       12                     1</a:t>
            </a:r>
          </a:p>
          <a:p>
            <a:r>
              <a:rPr lang="en-US" altLang="zh-CN" dirty="0" smtClean="0"/>
              <a:t>  14      </a:t>
            </a:r>
            <a:r>
              <a:rPr lang="en-US" altLang="zh-CN" dirty="0" smtClean="0">
                <a:solidFill>
                  <a:schemeClr val="tx1"/>
                </a:solidFill>
              </a:rPr>
              <a:t>6           5</a:t>
            </a:r>
            <a:r>
              <a:rPr lang="en-US" altLang="zh-CN" dirty="0" smtClean="0"/>
              <a:t>           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15 3   9 7       4 11   13 </a:t>
            </a:r>
            <a:r>
              <a:rPr lang="en-US" altLang="zh-CN" dirty="0" smtClean="0">
                <a:solidFill>
                  <a:srgbClr val="00B050"/>
                </a:solidFill>
              </a:rPr>
              <a:t>8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996952"/>
            <a:ext cx="246734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10</a:t>
            </a:r>
          </a:p>
          <a:p>
            <a:r>
              <a:rPr lang="en-US" altLang="zh-CN" dirty="0" smtClean="0"/>
              <a:t>       12                     1</a:t>
            </a:r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14      6</a:t>
            </a:r>
            <a:r>
              <a:rPr lang="en-US" altLang="zh-CN" dirty="0" smtClean="0"/>
              <a:t>           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en-US" altLang="zh-CN" dirty="0" smtClean="0"/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15 3   9 7       </a:t>
            </a:r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en-US" altLang="zh-CN" dirty="0" smtClean="0"/>
              <a:t> 11   13 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6858" y="2996952"/>
            <a:ext cx="259558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 10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 12                     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r>
              <a:rPr lang="en-US" altLang="zh-CN" dirty="0" smtClean="0"/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6           4           2</a:t>
            </a:r>
          </a:p>
          <a:p>
            <a:r>
              <a:rPr lang="en-US" altLang="zh-CN" dirty="0"/>
              <a:t>15 </a:t>
            </a:r>
            <a:r>
              <a:rPr lang="en-US" altLang="zh-CN" dirty="0" smtClean="0">
                <a:solidFill>
                  <a:srgbClr val="00B050"/>
                </a:solidFill>
              </a:rPr>
              <a:t>14</a:t>
            </a:r>
            <a:r>
              <a:rPr lang="en-US" altLang="zh-CN" dirty="0" smtClean="0"/>
              <a:t>   </a:t>
            </a:r>
            <a:r>
              <a:rPr lang="en-US" altLang="zh-CN" dirty="0"/>
              <a:t>9 </a:t>
            </a:r>
            <a:r>
              <a:rPr lang="en-US" altLang="zh-CN" dirty="0">
                <a:solidFill>
                  <a:schemeClr val="tx1"/>
                </a:solidFill>
              </a:rPr>
              <a:t>7       5 11   </a:t>
            </a:r>
            <a:r>
              <a:rPr lang="en-US" altLang="zh-CN" dirty="0"/>
              <a:t>13 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293096"/>
            <a:ext cx="259558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 10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en-US" altLang="zh-CN" dirty="0" smtClean="0"/>
              <a:t>                      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/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6           4           2</a:t>
            </a:r>
          </a:p>
          <a:p>
            <a:r>
              <a:rPr lang="en-US" altLang="zh-CN" dirty="0"/>
              <a:t>15 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en-US" altLang="zh-CN" dirty="0" smtClean="0"/>
              <a:t>   </a:t>
            </a:r>
            <a:r>
              <a:rPr lang="en-US" altLang="zh-CN" dirty="0"/>
              <a:t>9 </a:t>
            </a:r>
            <a:r>
              <a:rPr lang="en-US" altLang="zh-CN" dirty="0">
                <a:solidFill>
                  <a:schemeClr val="tx1"/>
                </a:solidFill>
              </a:rPr>
              <a:t>7       5 11   </a:t>
            </a:r>
            <a:r>
              <a:rPr lang="en-US" altLang="zh-CN" dirty="0"/>
              <a:t>13 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5376" y="4293096"/>
            <a:ext cx="262123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  10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r>
              <a:rPr lang="en-US" altLang="zh-CN" dirty="0" smtClean="0"/>
              <a:t>   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12</a:t>
            </a: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6           4  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15 </a:t>
            </a:r>
            <a:r>
              <a:rPr lang="en-US" altLang="zh-CN" dirty="0" smtClean="0">
                <a:solidFill>
                  <a:schemeClr val="tx1"/>
                </a:solidFill>
              </a:rPr>
              <a:t>14   </a:t>
            </a:r>
            <a:r>
              <a:rPr lang="en-US" altLang="zh-CN" dirty="0">
                <a:solidFill>
                  <a:schemeClr val="tx1"/>
                </a:solidFill>
              </a:rPr>
              <a:t>9 7       5 11   </a:t>
            </a:r>
            <a:r>
              <a:rPr lang="en-US" altLang="zh-CN" dirty="0"/>
              <a:t>13 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446" y="1652607"/>
            <a:ext cx="246734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10</a:t>
            </a:r>
          </a:p>
          <a:p>
            <a:r>
              <a:rPr lang="en-US" altLang="zh-CN" dirty="0" smtClean="0"/>
              <a:t>       12                     1</a:t>
            </a:r>
          </a:p>
          <a:p>
            <a:r>
              <a:rPr lang="en-US" altLang="zh-CN" dirty="0" smtClean="0"/>
              <a:t>  14      6           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en-US" altLang="zh-CN" dirty="0" smtClean="0"/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15 3   9 7       4 11   13 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5856" y="2996952"/>
            <a:ext cx="246734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10</a:t>
            </a:r>
          </a:p>
          <a:p>
            <a:r>
              <a:rPr lang="en-US" altLang="zh-CN" dirty="0" smtClean="0"/>
              <a:t>       12                     1</a:t>
            </a:r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C000"/>
                </a:solidFill>
              </a:rPr>
              <a:t>6</a:t>
            </a:r>
            <a:r>
              <a:rPr lang="en-US" altLang="zh-CN" dirty="0" smtClean="0"/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15 3   9 7       5 </a:t>
            </a:r>
            <a:r>
              <a:rPr lang="en-US" altLang="zh-CN" dirty="0" smtClean="0"/>
              <a:t>11   13 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446" y="4293096"/>
            <a:ext cx="262123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3                      1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12        </a:t>
            </a:r>
            <a:r>
              <a:rPr lang="en-US" altLang="zh-CN" dirty="0">
                <a:solidFill>
                  <a:schemeClr val="tx1"/>
                </a:solidFill>
              </a:rPr>
              <a:t>6           4  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15 </a:t>
            </a:r>
            <a:r>
              <a:rPr lang="en-US" altLang="zh-CN" dirty="0" smtClean="0">
                <a:solidFill>
                  <a:schemeClr val="tx1"/>
                </a:solidFill>
              </a:rPr>
              <a:t>14   </a:t>
            </a:r>
            <a:r>
              <a:rPr lang="en-US" altLang="zh-CN" dirty="0">
                <a:solidFill>
                  <a:schemeClr val="tx1"/>
                </a:solidFill>
              </a:rPr>
              <a:t>9 7       5 11   </a:t>
            </a:r>
            <a:r>
              <a:rPr lang="en-US" altLang="zh-CN" dirty="0"/>
              <a:t>13 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8200" y="5613047"/>
            <a:ext cx="272382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3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12        </a:t>
            </a:r>
            <a:r>
              <a:rPr lang="en-US" altLang="zh-CN" dirty="0">
                <a:solidFill>
                  <a:schemeClr val="tx1"/>
                </a:solidFill>
              </a:rPr>
              <a:t>6           4  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rgbClr val="00B050"/>
                </a:solidFill>
              </a:rPr>
              <a:t>8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15 </a:t>
            </a:r>
            <a:r>
              <a:rPr lang="en-US" altLang="zh-CN" dirty="0" smtClean="0">
                <a:solidFill>
                  <a:schemeClr val="tx1"/>
                </a:solidFill>
              </a:rPr>
              <a:t>14   </a:t>
            </a:r>
            <a:r>
              <a:rPr lang="en-US" altLang="zh-CN" dirty="0">
                <a:solidFill>
                  <a:schemeClr val="tx1"/>
                </a:solidFill>
              </a:rPr>
              <a:t>9 7       5 11   </a:t>
            </a:r>
            <a:r>
              <a:rPr lang="en-US" altLang="zh-CN" dirty="0"/>
              <a:t>13 </a:t>
            </a:r>
            <a:r>
              <a:rPr lang="en-US" altLang="zh-CN" dirty="0" smtClean="0">
                <a:solidFill>
                  <a:srgbClr val="00B050"/>
                </a:solidFill>
              </a:rPr>
              <a:t>10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Show the result of performing three  </a:t>
            </a:r>
            <a:r>
              <a:rPr lang="en-US" altLang="zh-CN" dirty="0" err="1" smtClean="0"/>
              <a:t>deleteMin</a:t>
            </a:r>
            <a:r>
              <a:rPr lang="en-US" altLang="zh-CN" dirty="0" smtClean="0"/>
              <a:t> </a:t>
            </a:r>
            <a:r>
              <a:rPr lang="en-US" altLang="zh-CN" dirty="0"/>
              <a:t>operations </a:t>
            </a:r>
            <a:r>
              <a:rPr lang="en-US" altLang="zh-CN" dirty="0" smtClean="0"/>
              <a:t>in the </a:t>
            </a:r>
            <a:r>
              <a:rPr lang="en-US" altLang="zh-CN" dirty="0"/>
              <a:t>heap of </a:t>
            </a:r>
            <a:r>
              <a:rPr lang="en-US" altLang="zh-CN" dirty="0" smtClean="0"/>
              <a:t>the </a:t>
            </a:r>
            <a:r>
              <a:rPr lang="en-US" altLang="zh-CN" dirty="0"/>
              <a:t>previous exercise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2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7745" y="1411089"/>
            <a:ext cx="310854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1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en-US" altLang="zh-CN" dirty="0">
                <a:solidFill>
                  <a:schemeClr val="tx1"/>
                </a:solidFill>
              </a:rPr>
              <a:t>3    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2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6              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/>
              <a:t>               5           4</a:t>
            </a:r>
            <a:endParaRPr lang="en-US" altLang="zh-CN" dirty="0"/>
          </a:p>
          <a:p>
            <a:r>
              <a:rPr lang="en-US" altLang="zh-CN" dirty="0"/>
              <a:t>15 </a:t>
            </a:r>
            <a:r>
              <a:rPr lang="en-US" altLang="zh-CN" dirty="0">
                <a:solidFill>
                  <a:schemeClr val="tx1"/>
                </a:solidFill>
              </a:rPr>
              <a:t>14    </a:t>
            </a:r>
            <a:r>
              <a:rPr lang="en-US" altLang="zh-CN" dirty="0" smtClean="0">
                <a:solidFill>
                  <a:schemeClr val="tx1"/>
                </a:solidFill>
              </a:rPr>
              <a:t>12    9      10  11   13  8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732725"/>
            <a:ext cx="298030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        </a:t>
            </a:r>
            <a:r>
              <a:rPr lang="en-US" altLang="zh-CN" dirty="0">
                <a:solidFill>
                  <a:schemeClr val="tx1"/>
                </a:solidFill>
              </a:rPr>
              <a:t>3    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2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6              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/>
              <a:t>               5           4</a:t>
            </a:r>
            <a:endParaRPr lang="en-US" altLang="zh-CN" dirty="0"/>
          </a:p>
          <a:p>
            <a:r>
              <a:rPr lang="en-US" altLang="zh-CN" dirty="0"/>
              <a:t>15 </a:t>
            </a:r>
            <a:r>
              <a:rPr lang="en-US" altLang="zh-CN" dirty="0">
                <a:solidFill>
                  <a:schemeClr val="tx1"/>
                </a:solidFill>
              </a:rPr>
              <a:t>14    </a:t>
            </a:r>
            <a:r>
              <a:rPr lang="en-US" altLang="zh-CN" dirty="0" smtClean="0">
                <a:solidFill>
                  <a:schemeClr val="tx1"/>
                </a:solidFill>
              </a:rPr>
              <a:t>12    9      10  11   13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4048" y="2732726"/>
            <a:ext cx="298030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         </a:t>
            </a:r>
            <a:r>
              <a:rPr lang="en-US" altLang="zh-CN" dirty="0">
                <a:solidFill>
                  <a:schemeClr val="tx1"/>
                </a:solidFill>
              </a:rPr>
              <a:t>3    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6              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/>
              <a:t>               5           </a:t>
            </a:r>
            <a:r>
              <a:rPr lang="en-US" altLang="zh-CN" dirty="0" smtClean="0">
                <a:solidFill>
                  <a:srgbClr val="00B050"/>
                </a:solidFill>
              </a:rPr>
              <a:t>8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15 </a:t>
            </a:r>
            <a:r>
              <a:rPr lang="en-US" altLang="zh-CN" dirty="0">
                <a:solidFill>
                  <a:schemeClr val="tx1"/>
                </a:solidFill>
              </a:rPr>
              <a:t>14    </a:t>
            </a:r>
            <a:r>
              <a:rPr lang="en-US" altLang="zh-CN" dirty="0" smtClean="0">
                <a:solidFill>
                  <a:schemeClr val="tx1"/>
                </a:solidFill>
              </a:rPr>
              <a:t>12    9      10  11   13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4052678"/>
            <a:ext cx="298030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3    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4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6              </a:t>
            </a:r>
            <a:r>
              <a:rPr lang="en-US" altLang="zh-CN" dirty="0" smtClean="0">
                <a:solidFill>
                  <a:schemeClr val="tx1"/>
                </a:solidFill>
              </a:rPr>
              <a:t>7               5           8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15 14    </a:t>
            </a:r>
            <a:r>
              <a:rPr lang="en-US" altLang="zh-CN" dirty="0" smtClean="0">
                <a:solidFill>
                  <a:schemeClr val="tx1"/>
                </a:solidFill>
              </a:rPr>
              <a:t>12    9      10  11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695" y="4052678"/>
            <a:ext cx="292900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</a:t>
            </a:r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 4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13</a:t>
            </a:r>
            <a:r>
              <a:rPr lang="en-US" altLang="zh-CN" dirty="0" smtClean="0">
                <a:solidFill>
                  <a:schemeClr val="tx1"/>
                </a:solidFill>
              </a:rPr>
              <a:t>            7               5           8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15 14    </a:t>
            </a:r>
            <a:r>
              <a:rPr lang="en-US" altLang="zh-CN" dirty="0" smtClean="0">
                <a:solidFill>
                  <a:schemeClr val="tx1"/>
                </a:solidFill>
              </a:rPr>
              <a:t>12    9      10  11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1263" y="5445224"/>
            <a:ext cx="292900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</a:t>
            </a:r>
            <a:r>
              <a:rPr lang="en-US" altLang="zh-CN" dirty="0" smtClean="0">
                <a:solidFill>
                  <a:schemeClr val="tx1"/>
                </a:solidFill>
              </a:rPr>
              <a:t>6                             4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13            7               5           8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15 14    </a:t>
            </a:r>
            <a:r>
              <a:rPr lang="en-US" altLang="zh-CN" dirty="0" smtClean="0">
                <a:solidFill>
                  <a:schemeClr val="tx1"/>
                </a:solidFill>
              </a:rPr>
              <a:t>12    9      10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2518" y="5414708"/>
            <a:ext cx="290335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</a:t>
            </a:r>
            <a:r>
              <a:rPr lang="en-US" altLang="zh-CN" dirty="0" smtClean="0">
                <a:solidFill>
                  <a:schemeClr val="tx1"/>
                </a:solidFill>
              </a:rPr>
              <a:t>6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13            7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</a:rPr>
              <a:t>        8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15 14    </a:t>
            </a:r>
            <a:r>
              <a:rPr lang="en-US" altLang="zh-CN" dirty="0" smtClean="0">
                <a:solidFill>
                  <a:schemeClr val="tx1"/>
                </a:solidFill>
              </a:rPr>
              <a:t>12    9       </a:t>
            </a:r>
            <a:r>
              <a:rPr lang="en-US" altLang="zh-CN" dirty="0" smtClean="0">
                <a:solidFill>
                  <a:srgbClr val="00B050"/>
                </a:solidFill>
              </a:rPr>
              <a:t>11</a:t>
            </a:r>
          </a:p>
        </p:txBody>
      </p:sp>
      <p:cxnSp>
        <p:nvCxnSpPr>
          <p:cNvPr id="12" name="直接箭头连接符 11"/>
          <p:cNvCxnSpPr>
            <a:endCxn id="5" idx="1"/>
          </p:cNvCxnSpPr>
          <p:nvPr/>
        </p:nvCxnSpPr>
        <p:spPr>
          <a:xfrm>
            <a:off x="179512" y="333289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05159" y="4680557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05159" y="604917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2960134"/>
            <a:ext cx="99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Delete 1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9512" y="4293096"/>
            <a:ext cx="99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Delete 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5651956"/>
            <a:ext cx="99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Delete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2.b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8770" y="1340768"/>
            <a:ext cx="272382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1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      3                      2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12        </a:t>
            </a:r>
            <a:r>
              <a:rPr lang="en-US" altLang="zh-CN" dirty="0">
                <a:solidFill>
                  <a:schemeClr val="tx1"/>
                </a:solidFill>
              </a:rPr>
              <a:t>6           4   </a:t>
            </a:r>
            <a:r>
              <a:rPr lang="en-US" altLang="zh-CN" dirty="0" smtClean="0">
                <a:solidFill>
                  <a:schemeClr val="tx1"/>
                </a:solidFill>
              </a:rPr>
              <a:t>       8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15 </a:t>
            </a:r>
            <a:r>
              <a:rPr lang="en-US" altLang="zh-CN" dirty="0" smtClean="0">
                <a:solidFill>
                  <a:schemeClr val="tx1"/>
                </a:solidFill>
              </a:rPr>
              <a:t>14   </a:t>
            </a:r>
            <a:r>
              <a:rPr lang="en-US" altLang="zh-CN" dirty="0">
                <a:solidFill>
                  <a:schemeClr val="tx1"/>
                </a:solidFill>
              </a:rPr>
              <a:t>9 7       5 11   13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2732725"/>
            <a:ext cx="246734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      3                      2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12        </a:t>
            </a:r>
            <a:r>
              <a:rPr lang="en-US" altLang="zh-CN" dirty="0">
                <a:solidFill>
                  <a:schemeClr val="tx1"/>
                </a:solidFill>
              </a:rPr>
              <a:t>6           4   </a:t>
            </a:r>
            <a:r>
              <a:rPr lang="en-US" altLang="zh-CN" dirty="0" smtClean="0">
                <a:solidFill>
                  <a:schemeClr val="tx1"/>
                </a:solidFill>
              </a:rPr>
              <a:t>       8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15 </a:t>
            </a:r>
            <a:r>
              <a:rPr lang="en-US" altLang="zh-CN" dirty="0" smtClean="0">
                <a:solidFill>
                  <a:schemeClr val="tx1"/>
                </a:solidFill>
              </a:rPr>
              <a:t>14   </a:t>
            </a:r>
            <a:r>
              <a:rPr lang="en-US" altLang="zh-CN" dirty="0">
                <a:solidFill>
                  <a:schemeClr val="tx1"/>
                </a:solidFill>
              </a:rPr>
              <a:t>9 7       5 11   </a:t>
            </a:r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11560" y="333289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37207" y="4680557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37207" y="604917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1560" y="2960134"/>
            <a:ext cx="99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Delete 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293096"/>
            <a:ext cx="99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Delete 2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5651956"/>
            <a:ext cx="99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Delete 3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002" y="2732727"/>
            <a:ext cx="262123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      3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12        </a:t>
            </a:r>
            <a:r>
              <a:rPr lang="en-US" altLang="zh-CN" dirty="0">
                <a:solidFill>
                  <a:schemeClr val="tx1"/>
                </a:solidFill>
              </a:rPr>
              <a:t>6       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en-US" altLang="zh-CN" dirty="0" smtClean="0">
                <a:solidFill>
                  <a:schemeClr val="tx1"/>
                </a:solidFill>
              </a:rPr>
              <a:t>           8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15 </a:t>
            </a:r>
            <a:r>
              <a:rPr lang="en-US" altLang="zh-CN" dirty="0" smtClean="0">
                <a:solidFill>
                  <a:schemeClr val="tx1"/>
                </a:solidFill>
              </a:rPr>
              <a:t>14   </a:t>
            </a:r>
            <a:r>
              <a:rPr lang="en-US" altLang="zh-CN" dirty="0">
                <a:solidFill>
                  <a:schemeClr val="tx1"/>
                </a:solidFill>
              </a:rPr>
              <a:t>9 7       </a:t>
            </a:r>
            <a:r>
              <a:rPr lang="en-US" altLang="zh-CN" dirty="0" smtClean="0">
                <a:solidFill>
                  <a:srgbClr val="00B050"/>
                </a:solidFill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11   </a:t>
            </a:r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4100877"/>
            <a:ext cx="272382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 13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3                         4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12        6             5           8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15 14   9 7       10 11   13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002" y="4100879"/>
            <a:ext cx="272382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</a:t>
            </a:r>
            <a:r>
              <a:rPr lang="en-US" altLang="zh-CN" dirty="0">
                <a:solidFill>
                  <a:srgbClr val="00B050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</a:rPr>
              <a:t>                           4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12        </a:t>
            </a:r>
            <a:r>
              <a:rPr lang="en-US" altLang="zh-CN" dirty="0">
                <a:solidFill>
                  <a:srgbClr val="00B050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               5           8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15 14   9 </a:t>
            </a:r>
            <a:r>
              <a:rPr lang="en-US" altLang="zh-CN" dirty="0">
                <a:solidFill>
                  <a:srgbClr val="00B050"/>
                </a:solidFill>
              </a:rPr>
              <a:t>13</a:t>
            </a:r>
            <a:r>
              <a:rPr lang="en-US" altLang="zh-CN" dirty="0">
                <a:solidFill>
                  <a:schemeClr val="tx1"/>
                </a:solidFill>
              </a:rPr>
              <a:t>       10 11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5445224"/>
            <a:ext cx="272382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11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6                           4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12        7               5           8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15 14   9 13      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32553" y="5445224"/>
            <a:ext cx="285206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6 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12        7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</a:rPr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15 14   9 13       </a:t>
            </a:r>
            <a:r>
              <a:rPr lang="en-US" altLang="zh-CN" dirty="0" smtClean="0">
                <a:solidFill>
                  <a:srgbClr val="00B050"/>
                </a:solidFill>
              </a:rPr>
              <a:t>11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判别以下序列是否是堆？如果不是，将它调整为堆。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) { 100, 86, 48, 73, 35, 39, 42, 57, 66, 21 }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) { 12, 70, 33, 65, 24, 56, 48, 92, 86, 33 }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) </a:t>
            </a:r>
            <a:r>
              <a:rPr lang="en-US" altLang="zh-CN" dirty="0" smtClean="0"/>
              <a:t>{103</a:t>
            </a:r>
            <a:r>
              <a:rPr lang="en-US" altLang="zh-CN" dirty="0"/>
              <a:t>, 97, 56, 38, 66, 23, 42, 12, </a:t>
            </a:r>
            <a:r>
              <a:rPr lang="en-US" altLang="zh-CN" dirty="0" smtClean="0"/>
              <a:t>30,52</a:t>
            </a:r>
            <a:r>
              <a:rPr lang="en-US" altLang="zh-CN" dirty="0"/>
              <a:t>, </a:t>
            </a:r>
            <a:r>
              <a:rPr lang="en-US" altLang="zh-CN" dirty="0" smtClean="0"/>
              <a:t>06,20}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en-US" altLang="zh-CN" dirty="0"/>
              <a:t>) </a:t>
            </a:r>
            <a:r>
              <a:rPr lang="en-US" altLang="zh-CN" dirty="0" smtClean="0"/>
              <a:t>{05</a:t>
            </a:r>
            <a:r>
              <a:rPr lang="en-US" altLang="zh-CN" dirty="0"/>
              <a:t>, 56, 20, 23, 40, 38, 29, 61, </a:t>
            </a:r>
            <a:r>
              <a:rPr lang="en-US" altLang="zh-CN" dirty="0" smtClean="0"/>
              <a:t>35,76</a:t>
            </a:r>
            <a:r>
              <a:rPr lang="en-US" altLang="zh-CN" dirty="0"/>
              <a:t>, </a:t>
            </a:r>
            <a:r>
              <a:rPr lang="en-US" altLang="zh-CN" dirty="0" smtClean="0"/>
              <a:t>28,100}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68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1628800"/>
            <a:ext cx="269817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                    100</a:t>
            </a:r>
          </a:p>
          <a:p>
            <a:r>
              <a:rPr lang="en-US" altLang="zh-CN" dirty="0" smtClean="0"/>
              <a:t>              86                    48</a:t>
            </a:r>
          </a:p>
          <a:p>
            <a:r>
              <a:rPr lang="en-US" altLang="zh-CN" dirty="0" smtClean="0"/>
              <a:t>    73             35         39   42</a:t>
            </a:r>
          </a:p>
          <a:p>
            <a:r>
              <a:rPr lang="en-US" altLang="zh-CN" dirty="0" smtClean="0"/>
              <a:t>57   66      21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8937" y="327569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是最大堆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48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1296</Words>
  <Application>Microsoft Office PowerPoint</Application>
  <PresentationFormat>全屏显示(4:3)</PresentationFormat>
  <Paragraphs>260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龙腾四海</vt:lpstr>
      <vt:lpstr>2009年统考题8</vt:lpstr>
      <vt:lpstr>1</vt:lpstr>
      <vt:lpstr>1.a</vt:lpstr>
      <vt:lpstr>1.b</vt:lpstr>
      <vt:lpstr>2</vt:lpstr>
      <vt:lpstr>2.a</vt:lpstr>
      <vt:lpstr>2.b</vt:lpstr>
      <vt:lpstr>3</vt:lpstr>
      <vt:lpstr>3.1</vt:lpstr>
      <vt:lpstr>3.2</vt:lpstr>
      <vt:lpstr>3.3</vt:lpstr>
      <vt:lpstr>3.4</vt:lpstr>
      <vt:lpstr>4</vt:lpstr>
      <vt:lpstr>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zyy7259</dc:creator>
  <cp:lastModifiedBy>zyy7259</cp:lastModifiedBy>
  <cp:revision>350</cp:revision>
  <dcterms:created xsi:type="dcterms:W3CDTF">2012-12-06T12:15:56Z</dcterms:created>
  <dcterms:modified xsi:type="dcterms:W3CDTF">2012-12-06T15:14:53Z</dcterms:modified>
</cp:coreProperties>
</file>