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6" r:id="rId3"/>
    <p:sldId id="276" r:id="rId4"/>
    <p:sldId id="290" r:id="rId5"/>
    <p:sldId id="271" r:id="rId6"/>
    <p:sldId id="279" r:id="rId7"/>
    <p:sldId id="291" r:id="rId8"/>
    <p:sldId id="272" r:id="rId9"/>
    <p:sldId id="280" r:id="rId10"/>
    <p:sldId id="301" r:id="rId11"/>
    <p:sldId id="281" r:id="rId12"/>
    <p:sldId id="282" r:id="rId13"/>
    <p:sldId id="273" r:id="rId14"/>
    <p:sldId id="283" r:id="rId15"/>
    <p:sldId id="302" r:id="rId16"/>
    <p:sldId id="303" r:id="rId17"/>
    <p:sldId id="292" r:id="rId18"/>
    <p:sldId id="293" r:id="rId19"/>
    <p:sldId id="289" r:id="rId20"/>
    <p:sldId id="288" r:id="rId21"/>
    <p:sldId id="300" r:id="rId22"/>
    <p:sldId id="304" r:id="rId23"/>
    <p:sldId id="305" r:id="rId24"/>
    <p:sldId id="294" r:id="rId25"/>
    <p:sldId id="295" r:id="rId26"/>
    <p:sldId id="296" r:id="rId27"/>
    <p:sldId id="297" r:id="rId28"/>
    <p:sldId id="29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700A-083A-47E8-9EEE-3AFE4A3E5B7B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79A-2CD3-4E8F-A2BB-554F7C3DD846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E7F-9F9A-4253-A20E-341BCB6E317F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11F-9D4D-4DE8-AE65-719D45F1AE82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6EB8-06FD-4227-AB84-22FD927B6B44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C30-60F2-46AF-9C6F-A0F5CEDA5FEF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DC44-4F28-4CAB-93FF-44BF06EB8A0F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AEE6-3D5B-4701-AFE7-5E40FE7BCB37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C40F-7466-45C3-B73E-1AC7EFAB4251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0486-0402-468B-A63E-8BB7020FD0C3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89B1-320D-4613-8FF0-29031B7F6900}" type="slidenum">
              <a:rPr lang="en-US" smtClean="0">
                <a:solidFill>
                  <a:srgbClr val="FFFFCC"/>
                </a:solidFill>
              </a:rPr>
              <a:pPr/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 smtClean="0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A4C6601-D776-4A13-8D09-222E9BD60113}" type="slidenum">
              <a:rPr lang="en-US" smtClean="0">
                <a:solidFill>
                  <a:srgbClr val="FFFFCC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f1332089@software.nju.edu.cn" TargetMode="External"/><Relationship Id="rId2" Type="http://schemas.openxmlformats.org/officeDocument/2006/relationships/hyperlink" Target="mailto:mf1332090@software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习题讲解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7592888" cy="1752600"/>
          </a:xfrm>
        </p:spPr>
        <p:txBody>
          <a:bodyPr/>
          <a:lstStyle/>
          <a:p>
            <a:r>
              <a:rPr lang="zh-CN" altLang="en-US" dirty="0"/>
              <a:t>张</a:t>
            </a:r>
            <a:r>
              <a:rPr lang="zh-CN" altLang="en-US" dirty="0" smtClean="0"/>
              <a:t>源 </a:t>
            </a:r>
            <a:r>
              <a:rPr lang="en-US" altLang="zh-CN" dirty="0" smtClean="0">
                <a:hlinkClick r:id="rId2"/>
              </a:rPr>
              <a:t>mf1332090@software.nju.edu.cn</a:t>
            </a:r>
            <a:endParaRPr lang="en-US" altLang="zh-CN" dirty="0" smtClean="0"/>
          </a:p>
          <a:p>
            <a:r>
              <a:rPr lang="zh-CN" altLang="en-US" dirty="0" smtClean="0"/>
              <a:t>张仁涛 </a:t>
            </a:r>
            <a:r>
              <a:rPr lang="en-US" altLang="zh-CN" dirty="0" smtClean="0">
                <a:hlinkClick r:id="rId3"/>
              </a:rPr>
              <a:t>mf1332089@software.nju.edu.cn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01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不好的编程方式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dirty="0"/>
              <a:t>else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dirty="0"/>
              <a:t>        </a:t>
            </a:r>
            <a:r>
              <a:rPr kumimoji="1" lang="en-US" altLang="zh-CN" dirty="0" smtClean="0"/>
              <a:t>if( a[n-1] &lt; </a:t>
            </a:r>
            <a:r>
              <a:rPr kumimoji="1" lang="en-US" altLang="zh-CN" dirty="0" err="1" smtClean="0"/>
              <a:t>findMax</a:t>
            </a:r>
            <a:r>
              <a:rPr kumimoji="1" lang="en-US" altLang="zh-CN" dirty="0" smtClean="0"/>
              <a:t>(a</a:t>
            </a:r>
            <a:r>
              <a:rPr kumimoji="1" lang="en-US" altLang="zh-CN" dirty="0"/>
              <a:t>, n-1</a:t>
            </a:r>
            <a:r>
              <a:rPr kumimoji="1" lang="en-US" altLang="zh-CN" dirty="0" smtClean="0"/>
              <a:t>) )</a:t>
            </a:r>
            <a:endParaRPr kumimoji="1" lang="en-US" altLang="zh-CN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dirty="0"/>
              <a:t>        </a:t>
            </a:r>
            <a:r>
              <a:rPr kumimoji="1" lang="en-US" altLang="zh-CN" dirty="0" smtClean="0"/>
              <a:t>		return a[n-1</a:t>
            </a:r>
            <a:r>
              <a:rPr kumimoji="1" lang="en-US" altLang="zh-CN" dirty="0"/>
              <a:t>] </a:t>
            </a:r>
            <a:r>
              <a:rPr kumimoji="1" lang="en-US" altLang="zh-CN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return </a:t>
            </a:r>
            <a:r>
              <a:rPr kumimoji="1" lang="en-US" altLang="zh-CN" dirty="0" err="1" smtClean="0"/>
              <a:t>findMax</a:t>
            </a:r>
            <a:r>
              <a:rPr kumimoji="1" lang="en-US" altLang="zh-CN" dirty="0" smtClean="0"/>
              <a:t>(a, n-1);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0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数组中最大整数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分别求出数组前半段和后半段的最大值，返回其中较大的。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边界条件：</a:t>
            </a:r>
            <a:r>
              <a:rPr lang="en-US" altLang="zh-CN" dirty="0" smtClean="0"/>
              <a:t>(low==high)</a:t>
            </a:r>
            <a:r>
              <a:rPr lang="zh-CN" altLang="en-US" dirty="0" smtClean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/>
              <a:t>递归返回段：返回</a:t>
            </a:r>
            <a:r>
              <a:rPr lang="en-US" altLang="zh-CN" dirty="0" smtClean="0"/>
              <a:t>a[low]</a:t>
            </a:r>
            <a:r>
              <a:rPr lang="zh-CN" altLang="en-US" dirty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/>
              <a:t>递归前进段</a:t>
            </a:r>
            <a:r>
              <a:rPr lang="zh-CN" altLang="en-US" dirty="0" smtClean="0"/>
              <a:t>：</a:t>
            </a:r>
            <a:r>
              <a:rPr lang="zh-CN" altLang="en-US" dirty="0"/>
              <a:t>计算</a:t>
            </a:r>
            <a:r>
              <a:rPr lang="zh-CN" altLang="en-US" dirty="0" smtClean="0"/>
              <a:t>剩下的</a:t>
            </a:r>
            <a:r>
              <a:rPr lang="en-US" altLang="zh-CN" dirty="0"/>
              <a:t>n</a:t>
            </a:r>
            <a:r>
              <a:rPr lang="zh-CN" altLang="en-US" dirty="0" smtClean="0"/>
              <a:t>个数的前半段和后半段的最大值，返回其中较大的。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5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kumimoji="1" lang="en-US" altLang="zh-CN" sz="2800" dirty="0" smtClean="0"/>
              <a:t>// </a:t>
            </a:r>
            <a:r>
              <a:rPr kumimoji="1" lang="zh-CN" altLang="en-US" sz="2800" dirty="0" smtClean="0"/>
              <a:t>初始值 </a:t>
            </a:r>
            <a:r>
              <a:rPr kumimoji="1" lang="en-US" altLang="zh-CN" sz="2800" dirty="0" smtClean="0"/>
              <a:t>low=0</a:t>
            </a:r>
            <a:r>
              <a:rPr kumimoji="1" lang="en-US" altLang="zh-CN" sz="2800" dirty="0"/>
              <a:t>, </a:t>
            </a:r>
            <a:r>
              <a:rPr kumimoji="1" lang="en-US" altLang="zh-CN" sz="2800" dirty="0" smtClean="0"/>
              <a:t>high=</a:t>
            </a:r>
            <a:r>
              <a:rPr kumimoji="1" lang="en-US" altLang="zh-CN" sz="2800" dirty="0" err="1" smtClean="0"/>
              <a:t>a.length</a:t>
            </a:r>
            <a:endParaRPr kumimoji="1"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max(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[] a, 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low, 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high)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if(low</a:t>
            </a:r>
            <a:r>
              <a:rPr kumimoji="1" lang="en-US" altLang="zh-CN" sz="2800" dirty="0"/>
              <a:t>==high)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return </a:t>
            </a:r>
            <a:r>
              <a:rPr kumimoji="1" lang="en-US" altLang="zh-CN" sz="2800" dirty="0"/>
              <a:t>a[low];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else </a:t>
            </a:r>
            <a:r>
              <a:rPr kumimoji="1" lang="en-US" altLang="zh-CN" sz="2800" dirty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x = max(a, low, (</a:t>
            </a:r>
            <a:r>
              <a:rPr kumimoji="1" lang="en-US" altLang="zh-CN" sz="2800" dirty="0" err="1"/>
              <a:t>low+high</a:t>
            </a:r>
            <a:r>
              <a:rPr kumimoji="1" lang="en-US" altLang="zh-CN" sz="2800" dirty="0"/>
              <a:t>)/2);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y = max(a, (</a:t>
            </a:r>
            <a:r>
              <a:rPr kumimoji="1" lang="en-US" altLang="zh-CN" sz="2800" dirty="0" err="1"/>
              <a:t>low+high</a:t>
            </a:r>
            <a:r>
              <a:rPr kumimoji="1" lang="en-US" altLang="zh-CN" sz="2800" dirty="0"/>
              <a:t>)/2+1, high);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return </a:t>
            </a:r>
            <a:r>
              <a:rPr kumimoji="1" lang="en-US" altLang="zh-CN" sz="2800" dirty="0"/>
              <a:t>x &gt; y ? x : 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}</a:t>
            </a:r>
            <a:endParaRPr kumimoji="1" lang="en-US" altLang="zh-CN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1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/>
              <a:t>个整数的</a:t>
            </a:r>
            <a:r>
              <a:rPr lang="zh-CN" altLang="en-US" dirty="0" smtClean="0"/>
              <a:t>平均值（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出前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个数的和，再求它跟第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个数的平均值。</a:t>
            </a:r>
            <a:endParaRPr lang="en-US" altLang="zh-CN" dirty="0" smtClean="0"/>
          </a:p>
          <a:p>
            <a:pPr lvl="1"/>
            <a:r>
              <a:rPr lang="zh-CN" altLang="en-US" dirty="0"/>
              <a:t>边界条件：</a:t>
            </a:r>
            <a:r>
              <a:rPr lang="en-US" altLang="zh-CN" dirty="0" smtClean="0"/>
              <a:t>(</a:t>
            </a:r>
            <a:r>
              <a:rPr lang="en-US" altLang="zh-CN" dirty="0"/>
              <a:t>n</a:t>
            </a:r>
            <a:r>
              <a:rPr lang="en-US" altLang="zh-CN" dirty="0" smtClean="0"/>
              <a:t>==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/>
              <a:t>递归返回段：返回</a:t>
            </a:r>
            <a:r>
              <a:rPr lang="en-US" altLang="zh-CN" dirty="0" smtClean="0"/>
              <a:t>a[0]</a:t>
            </a:r>
            <a:r>
              <a:rPr lang="zh-CN" altLang="en-US" dirty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/>
              <a:t>递归前进段：计算剩下的</a:t>
            </a:r>
            <a:r>
              <a:rPr lang="en-US" altLang="zh-CN" dirty="0"/>
              <a:t>n</a:t>
            </a:r>
            <a:r>
              <a:rPr lang="zh-CN" altLang="en-US" dirty="0"/>
              <a:t>个数的</a:t>
            </a:r>
            <a:r>
              <a:rPr lang="zh-CN" altLang="en-US" dirty="0" smtClean="0"/>
              <a:t>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个数的和，</a:t>
            </a:r>
            <a:r>
              <a:rPr lang="zh-CN" altLang="en-US" dirty="0"/>
              <a:t>再求它跟第</a:t>
            </a:r>
            <a:r>
              <a:rPr lang="en-US" altLang="zh-CN" dirty="0"/>
              <a:t>n</a:t>
            </a:r>
            <a:r>
              <a:rPr lang="zh-CN" altLang="en-US" dirty="0"/>
              <a:t>个数的平均值</a:t>
            </a:r>
            <a:r>
              <a:rPr lang="zh-CN" altLang="en-US" dirty="0" smtClean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568952" cy="45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double </a:t>
            </a:r>
            <a:r>
              <a:rPr lang="en-US" altLang="zh-CN" dirty="0" err="1"/>
              <a:t>getAverage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[] a, 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en-US" altLang="zh-CN" dirty="0"/>
              <a:t>n</a:t>
            </a:r>
            <a:r>
              <a:rPr lang="zh-CN" altLang="en-US" dirty="0" smtClean="0"/>
              <a:t>表示数组的第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/>
              <a:t>(n==1)</a:t>
            </a:r>
          </a:p>
          <a:p>
            <a:pPr marL="0" indent="0">
              <a:buNone/>
            </a:pPr>
            <a:r>
              <a:rPr lang="en-US" altLang="zh-CN" dirty="0" smtClean="0"/>
              <a:t>        return </a:t>
            </a:r>
            <a:r>
              <a:rPr lang="en-US" altLang="zh-CN" dirty="0"/>
              <a:t>a[0];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/>
              <a:t>(</a:t>
            </a:r>
            <a:r>
              <a:rPr lang="en-US" altLang="zh-CN" dirty="0" err="1"/>
              <a:t>getAverage</a:t>
            </a:r>
            <a:r>
              <a:rPr lang="en-US" altLang="zh-CN" dirty="0"/>
              <a:t>(a, n-1)*(n-1) + a[n-1]) / n;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7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个整数的平均值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先求出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个数的和，再除以</a:t>
            </a:r>
            <a:r>
              <a:rPr lang="en-US" altLang="zh-CN" dirty="0" smtClean="0"/>
              <a:t>n</a:t>
            </a:r>
          </a:p>
          <a:p>
            <a:pPr marL="0" indent="0">
              <a:buNone/>
            </a:pPr>
            <a:r>
              <a:rPr lang="en-US" altLang="zh-CN" dirty="0"/>
              <a:t>public double </a:t>
            </a:r>
            <a:r>
              <a:rPr lang="en-US" altLang="zh-CN" dirty="0" err="1"/>
              <a:t>getAverage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[] a, 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0" indent="0">
              <a:buNone/>
            </a:pPr>
            <a:r>
              <a:rPr lang="en-US" altLang="zh-CN" dirty="0"/>
              <a:t>    // n</a:t>
            </a:r>
            <a:r>
              <a:rPr lang="zh-CN" altLang="en-US" dirty="0"/>
              <a:t>表示数组的第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getSum</a:t>
            </a:r>
            <a:r>
              <a:rPr lang="en-US" altLang="zh-CN" dirty="0" smtClean="0"/>
              <a:t>( a, n )/n;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double </a:t>
            </a:r>
            <a:r>
              <a:rPr lang="en-US" altLang="zh-CN" dirty="0" err="1" smtClean="0"/>
              <a:t>getSum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)</a:t>
            </a:r>
          </a:p>
          <a:p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getSum</a:t>
            </a:r>
            <a:r>
              <a:rPr lang="en-US" altLang="zh-CN" dirty="0" smtClean="0"/>
              <a:t>( a, n-1 ) + a[n-1];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Write a recursive method that calculates and returns </a:t>
            </a:r>
            <a:r>
              <a:rPr lang="en-US" altLang="zh-CN" sz="2400" dirty="0" smtClean="0"/>
              <a:t>the length </a:t>
            </a:r>
            <a:r>
              <a:rPr lang="en-US" altLang="zh-CN" sz="2400" dirty="0"/>
              <a:t>of a linked list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计算和返回链表</a:t>
            </a:r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length(</a:t>
            </a:r>
            <a:r>
              <a:rPr lang="en-US" altLang="zh-CN" sz="2400" b="1" dirty="0" err="1"/>
              <a:t>ListNode</a:t>
            </a:r>
            <a:r>
              <a:rPr lang="en-US" altLang="zh-CN" sz="2400" b="1" dirty="0"/>
              <a:t> a)   //</a:t>
            </a:r>
            <a:r>
              <a:rPr lang="zh-CN" altLang="en-US" sz="2400" b="1" dirty="0"/>
              <a:t>计算方法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/>
              <a:t>{</a:t>
            </a:r>
          </a:p>
          <a:p>
            <a:pPr marL="400050" lvl="1" indent="0">
              <a:buNone/>
            </a:pPr>
            <a:r>
              <a:rPr lang="en-US" altLang="zh-CN" sz="2400" b="1" dirty="0" smtClean="0"/>
              <a:t>    if(a</a:t>
            </a:r>
            <a:r>
              <a:rPr lang="en-US" altLang="zh-CN" sz="2400" b="1" dirty="0"/>
              <a:t>==null) return 0;</a:t>
            </a:r>
          </a:p>
          <a:p>
            <a:pPr marL="400050" lvl="1" indent="0">
              <a:buNone/>
            </a:pPr>
            <a:r>
              <a:rPr lang="en-US" altLang="zh-CN" sz="2400" b="1" dirty="0" smtClean="0"/>
              <a:t>    else </a:t>
            </a:r>
            <a:r>
              <a:rPr lang="en-US" altLang="zh-CN" sz="2400" b="1" dirty="0"/>
              <a:t>return 1 + length(</a:t>
            </a:r>
            <a:r>
              <a:rPr lang="en-US" altLang="zh-CN" sz="2400" b="1" dirty="0" err="1"/>
              <a:t>a.next</a:t>
            </a:r>
            <a:r>
              <a:rPr lang="en-US" altLang="zh-CN" sz="2400" b="1" dirty="0"/>
              <a:t>);</a:t>
            </a:r>
          </a:p>
          <a:p>
            <a:pPr marL="400050" lvl="1" indent="0">
              <a:buNone/>
            </a:pPr>
            <a:r>
              <a:rPr lang="en-US" altLang="zh-CN" sz="2400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class </a:t>
            </a:r>
            <a:r>
              <a:rPr lang="en-US" altLang="zh-CN" sz="2400" b="1" dirty="0" err="1"/>
              <a:t>ListNode</a:t>
            </a:r>
            <a:r>
              <a:rPr lang="en-US" altLang="zh-CN" sz="2400" b="1" dirty="0"/>
              <a:t>   //</a:t>
            </a:r>
            <a:r>
              <a:rPr lang="zh-CN" altLang="en-US" sz="2400" b="1" dirty="0"/>
              <a:t>节点类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/>
              <a:t>{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    Object </a:t>
            </a:r>
            <a:r>
              <a:rPr lang="en-US" altLang="zh-CN" sz="2400" dirty="0"/>
              <a:t>content=</a:t>
            </a:r>
            <a:r>
              <a:rPr lang="en-US" altLang="zh-CN" sz="2400" b="1" dirty="0"/>
              <a:t>null;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ListNode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next=</a:t>
            </a:r>
            <a:r>
              <a:rPr lang="en-US" altLang="zh-CN" sz="2400" b="1" dirty="0"/>
              <a:t>null;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1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Check recursively if the following objects are palindromes:</a:t>
            </a:r>
          </a:p>
          <a:p>
            <a:pPr lvl="1"/>
            <a:r>
              <a:rPr lang="en-US" altLang="zh-CN" sz="2400" dirty="0" smtClean="0"/>
              <a:t>a. a </a:t>
            </a:r>
            <a:r>
              <a:rPr lang="en-US" altLang="zh-CN" sz="2400" dirty="0"/>
              <a:t>word</a:t>
            </a:r>
          </a:p>
          <a:p>
            <a:pPr lvl="1"/>
            <a:r>
              <a:rPr lang="en-US" altLang="zh-CN" sz="2400" dirty="0" smtClean="0"/>
              <a:t>b</a:t>
            </a:r>
            <a:r>
              <a:rPr lang="en-US" altLang="zh-CN" sz="2400" dirty="0"/>
              <a:t>. a sentence </a:t>
            </a:r>
            <a:r>
              <a:rPr lang="en-US" altLang="zh-CN" sz="2400" dirty="0" smtClean="0"/>
              <a:t>(ignoring </a:t>
            </a:r>
            <a:r>
              <a:rPr lang="en-US" altLang="zh-CN" sz="2400" dirty="0"/>
              <a:t>blanks, </a:t>
            </a:r>
            <a:r>
              <a:rPr lang="en-US" altLang="zh-CN" sz="2400" dirty="0" smtClean="0"/>
              <a:t>lower </a:t>
            </a:r>
            <a:r>
              <a:rPr lang="en-US" altLang="zh-CN" sz="2400" dirty="0"/>
              <a:t>and uppercase differences, and punctuation marks so that “Madam, I’m Adam” is accepted as a palindrome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检测回文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a) </a:t>
            </a:r>
            <a:r>
              <a:rPr lang="zh-CN" altLang="en-US" sz="2400" dirty="0"/>
              <a:t>一个单词</a:t>
            </a:r>
          </a:p>
          <a:p>
            <a:pPr lvl="1"/>
            <a:r>
              <a:rPr lang="en-US" altLang="zh-CN" sz="2400" dirty="0"/>
              <a:t>b) </a:t>
            </a:r>
            <a:r>
              <a:rPr lang="zh-CN" altLang="en-US" sz="2400" dirty="0"/>
              <a:t>一个句子</a:t>
            </a:r>
            <a:r>
              <a:rPr lang="en-US" altLang="zh-CN" sz="2400" dirty="0"/>
              <a:t>(</a:t>
            </a:r>
            <a:r>
              <a:rPr lang="zh-CN" altLang="en-US" sz="2400" dirty="0"/>
              <a:t>忽略空格</a:t>
            </a:r>
            <a:r>
              <a:rPr lang="en-US" altLang="zh-CN" sz="2400" dirty="0"/>
              <a:t>,</a:t>
            </a:r>
            <a:r>
              <a:rPr lang="zh-CN" altLang="en-US" sz="2400" dirty="0"/>
              <a:t>大小写</a:t>
            </a:r>
            <a:r>
              <a:rPr lang="en-US" altLang="zh-CN" sz="2400" dirty="0"/>
              <a:t>,</a:t>
            </a:r>
            <a:r>
              <a:rPr lang="zh-CN" altLang="en-US" sz="2400" dirty="0"/>
              <a:t>标点</a:t>
            </a:r>
            <a:r>
              <a:rPr lang="en-US" altLang="zh-CN" sz="2400" dirty="0"/>
              <a:t>, </a:t>
            </a:r>
            <a:r>
              <a:rPr lang="zh-CN" altLang="en-US" sz="2400" dirty="0"/>
              <a:t>例如“</a:t>
            </a:r>
            <a:r>
              <a:rPr lang="en-US" altLang="zh-CN" sz="2400" dirty="0" err="1"/>
              <a:t>Madam,I’m</a:t>
            </a:r>
            <a:r>
              <a:rPr lang="en-US" altLang="zh-CN" sz="2400" dirty="0"/>
              <a:t> Adam”</a:t>
            </a:r>
            <a:r>
              <a:rPr lang="zh-CN" altLang="en-US" sz="2400" dirty="0"/>
              <a:t>是一个回文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1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a) </a:t>
            </a:r>
            <a:r>
              <a:rPr lang="zh-CN" altLang="en-US" dirty="0" smtClean="0"/>
              <a:t>检测回文单词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89654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比较头尾两个字符，相同则向中间聚拢比较，不相同则返回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边界条件和递归返回段：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要比较的子字符</a:t>
            </a:r>
            <a:r>
              <a:rPr lang="zh-CN" altLang="en-US" sz="1800" dirty="0"/>
              <a:t>窜为</a:t>
            </a:r>
            <a:r>
              <a:rPr lang="zh-CN" altLang="en-US" sz="1800" dirty="0" smtClean="0"/>
              <a:t>空，返回</a:t>
            </a:r>
            <a:r>
              <a:rPr lang="en-US" altLang="zh-CN" sz="1800" dirty="0" smtClean="0"/>
              <a:t>true</a:t>
            </a:r>
          </a:p>
          <a:p>
            <a:pPr lvl="1"/>
            <a:r>
              <a:rPr lang="zh-CN" altLang="en-US" sz="1800" dirty="0" smtClean="0"/>
              <a:t>递归前进段：截取当前字符串从位置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到位置</a:t>
            </a:r>
            <a:r>
              <a:rPr lang="en-US" altLang="zh-CN" sz="1800" dirty="0" smtClean="0"/>
              <a:t>length-1</a:t>
            </a:r>
            <a:r>
              <a:rPr lang="zh-CN" altLang="en-US" sz="1800" dirty="0" smtClean="0"/>
              <a:t>的子字符串，返回其回文性。</a:t>
            </a:r>
            <a:endParaRPr lang="en-US" altLang="zh-CN" sz="1800" dirty="0"/>
          </a:p>
          <a:p>
            <a:pPr marL="457200" lvl="1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public </a:t>
            </a:r>
            <a:r>
              <a:rPr lang="en-US" altLang="zh-CN" sz="1800" dirty="0"/>
              <a:t>static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palindrome0(String word,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low,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high) {</a:t>
            </a:r>
          </a:p>
          <a:p>
            <a:pPr marL="0" indent="0">
              <a:buNone/>
            </a:pPr>
            <a:r>
              <a:rPr lang="en-US" altLang="zh-CN" sz="1800" dirty="0" smtClean="0"/>
              <a:t>        if </a:t>
            </a:r>
            <a:r>
              <a:rPr lang="en-US" altLang="zh-CN" sz="1800" dirty="0"/>
              <a:t>(low &gt; high)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return </a:t>
            </a:r>
            <a:r>
              <a:rPr lang="en-US" altLang="zh-CN" sz="1800" dirty="0"/>
              <a:t>true;</a:t>
            </a:r>
          </a:p>
          <a:p>
            <a:pPr marL="0" indent="0">
              <a:buNone/>
            </a:pPr>
            <a:r>
              <a:rPr lang="en-US" altLang="zh-CN" sz="1800" dirty="0" smtClean="0"/>
              <a:t>       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word.charAt</a:t>
            </a:r>
            <a:r>
              <a:rPr lang="en-US" altLang="zh-CN" sz="1800" dirty="0"/>
              <a:t>(low) == </a:t>
            </a:r>
            <a:r>
              <a:rPr lang="en-US" altLang="zh-CN" sz="1800" dirty="0" err="1"/>
              <a:t>word.charAt</a:t>
            </a:r>
            <a:r>
              <a:rPr lang="en-US" altLang="zh-CN" sz="1800" dirty="0"/>
              <a:t>(high)</a:t>
            </a:r>
          </a:p>
          <a:p>
            <a:pPr marL="0" indent="0">
              <a:buNone/>
            </a:pPr>
            <a:r>
              <a:rPr lang="en-US" altLang="zh-CN" sz="1800" dirty="0" smtClean="0"/>
              <a:t>        || </a:t>
            </a:r>
            <a:r>
              <a:rPr lang="en-US" altLang="zh-CN" sz="1800" dirty="0" err="1"/>
              <a:t>Math.abs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word.charAt</a:t>
            </a:r>
            <a:r>
              <a:rPr lang="en-US" altLang="zh-CN" sz="1800" dirty="0"/>
              <a:t>(low) - </a:t>
            </a:r>
            <a:r>
              <a:rPr lang="en-US" altLang="zh-CN" sz="1800" dirty="0" err="1"/>
              <a:t>word.charAt</a:t>
            </a:r>
            <a:r>
              <a:rPr lang="en-US" altLang="zh-CN" sz="1800" dirty="0"/>
              <a:t>(high)) == 32)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return </a:t>
            </a:r>
            <a:r>
              <a:rPr lang="en-US" altLang="zh-CN" sz="1800" dirty="0"/>
              <a:t>palindrome(word, low+1, high-1);</a:t>
            </a:r>
          </a:p>
          <a:p>
            <a:pPr marL="0" indent="0">
              <a:buNone/>
            </a:pPr>
            <a:r>
              <a:rPr lang="en-US" altLang="zh-CN" sz="1800" dirty="0" smtClean="0"/>
              <a:t>        else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     return </a:t>
            </a:r>
            <a:r>
              <a:rPr lang="en-US" altLang="zh-CN" sz="1800" dirty="0"/>
              <a:t>false;</a:t>
            </a:r>
          </a:p>
          <a:p>
            <a:pPr marL="0" indent="0">
              <a:buNone/>
            </a:pPr>
            <a:r>
              <a:rPr lang="en-US" altLang="zh-CN" sz="1800" smtClean="0"/>
              <a:t>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6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Write </a:t>
            </a:r>
            <a:r>
              <a:rPr lang="en-US" altLang="zh-CN" dirty="0"/>
              <a:t>a recursive method that returns the number of 1’s in the </a:t>
            </a:r>
            <a:r>
              <a:rPr lang="en-US" altLang="zh-CN" dirty="0" smtClean="0"/>
              <a:t>binary representation </a:t>
            </a:r>
            <a:r>
              <a:rPr lang="en-US" altLang="zh-CN" dirty="0"/>
              <a:t>of N. Use the fact that is equal to the number of 1’s in </a:t>
            </a:r>
            <a:r>
              <a:rPr lang="en-US" altLang="zh-CN" dirty="0" smtClean="0"/>
              <a:t>the </a:t>
            </a:r>
            <a:r>
              <a:rPr lang="en-US" altLang="zh-CN" dirty="0"/>
              <a:t>representation of N/2, plus 1, if N is odd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数字</a:t>
            </a:r>
            <a:r>
              <a:rPr lang="en-US" altLang="zh-CN" dirty="0"/>
              <a:t>N</a:t>
            </a:r>
            <a:r>
              <a:rPr lang="zh-CN" altLang="en-US" dirty="0" smtClean="0"/>
              <a:t>二进制</a:t>
            </a:r>
            <a:r>
              <a:rPr lang="zh-CN" altLang="en-US" dirty="0"/>
              <a:t>中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的二进制表示有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位，即求</a:t>
            </a:r>
            <a:r>
              <a:rPr lang="en-US" altLang="zh-CN" dirty="0" smtClean="0"/>
              <a:t>n</a:t>
            </a:r>
            <a:r>
              <a:rPr lang="zh-CN" altLang="en-US" dirty="0"/>
              <a:t>位二进制数中</a:t>
            </a:r>
            <a:r>
              <a:rPr lang="en-US" altLang="zh-CN" dirty="0"/>
              <a:t>1</a:t>
            </a:r>
            <a:r>
              <a:rPr lang="zh-CN" altLang="en-US" dirty="0"/>
              <a:t>的个数，即求前</a:t>
            </a:r>
            <a:r>
              <a:rPr lang="en-US" altLang="zh-CN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位二进制数中</a:t>
            </a:r>
            <a:r>
              <a:rPr lang="en-US" altLang="zh-CN" dirty="0"/>
              <a:t>1</a:t>
            </a:r>
            <a:r>
              <a:rPr lang="zh-CN" altLang="en-US" dirty="0"/>
              <a:t>的个数与最后一位</a:t>
            </a:r>
            <a:r>
              <a:rPr lang="en-US" altLang="zh-CN" dirty="0"/>
              <a:t>1</a:t>
            </a:r>
            <a:r>
              <a:rPr lang="zh-CN" altLang="en-US" dirty="0"/>
              <a:t>的个数的总和。</a:t>
            </a:r>
            <a:endParaRPr lang="en-US" altLang="zh-CN" dirty="0"/>
          </a:p>
          <a:p>
            <a:pPr lvl="2"/>
            <a:r>
              <a:rPr lang="zh-CN" altLang="en-US" dirty="0"/>
              <a:t>边界条件：</a:t>
            </a:r>
            <a:r>
              <a:rPr lang="en-US" altLang="zh-CN" dirty="0"/>
              <a:t>(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n==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0)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zh-CN" altLang="en-US" dirty="0"/>
              <a:t>递归返回段：返回 </a:t>
            </a:r>
            <a:r>
              <a:rPr lang="en-US" altLang="zh-CN" dirty="0"/>
              <a:t>n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zh-CN" altLang="en-US" dirty="0"/>
              <a:t>递归前进段：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count(n/2) + n%2;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2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b) </a:t>
            </a:r>
            <a:r>
              <a:rPr lang="zh-CN" altLang="en-US" dirty="0" smtClean="0"/>
              <a:t>检测回文句子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8965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在递归过程中去除不符合要求的字符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public static 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palindrome(String word,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low,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high) {</a:t>
            </a:r>
          </a:p>
          <a:p>
            <a:pPr marL="0" indent="0">
              <a:buNone/>
            </a:pPr>
            <a:r>
              <a:rPr lang="en-US" altLang="zh-CN" sz="2400" dirty="0" smtClean="0"/>
              <a:t>        if </a:t>
            </a:r>
            <a:r>
              <a:rPr lang="en-US" altLang="zh-CN" sz="2400" dirty="0"/>
              <a:t>(low &gt; high)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return </a:t>
            </a:r>
            <a:r>
              <a:rPr lang="en-US" altLang="zh-CN" sz="2400" dirty="0"/>
              <a:t>true;</a:t>
            </a:r>
          </a:p>
          <a:p>
            <a:pPr marL="0" indent="0">
              <a:buNone/>
            </a:pPr>
            <a:r>
              <a:rPr lang="en-US" altLang="zh-CN" sz="2400" dirty="0" smtClean="0"/>
              <a:t>        while </a:t>
            </a:r>
            <a:r>
              <a:rPr lang="en-US" altLang="zh-CN" sz="2400" dirty="0"/>
              <a:t>(!</a:t>
            </a:r>
            <a:r>
              <a:rPr lang="en-US" altLang="zh-CN" sz="2400" dirty="0" err="1"/>
              <a:t>Character.isLetter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word.charAt</a:t>
            </a:r>
            <a:r>
              <a:rPr lang="en-US" altLang="zh-CN" sz="2400" dirty="0"/>
              <a:t>(low)))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low</a:t>
            </a:r>
            <a:r>
              <a:rPr lang="en-US" altLang="zh-CN" sz="2400" dirty="0"/>
              <a:t>++;</a:t>
            </a:r>
          </a:p>
          <a:p>
            <a:pPr marL="0" indent="0">
              <a:buNone/>
            </a:pPr>
            <a:r>
              <a:rPr lang="en-US" altLang="zh-CN" sz="2400" dirty="0" smtClean="0"/>
              <a:t>        while </a:t>
            </a:r>
            <a:r>
              <a:rPr lang="en-US" altLang="zh-CN" sz="2400" dirty="0"/>
              <a:t>(!</a:t>
            </a:r>
            <a:r>
              <a:rPr lang="en-US" altLang="zh-CN" sz="2400" dirty="0" err="1"/>
              <a:t>Character.isLetter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word.charAt</a:t>
            </a:r>
            <a:r>
              <a:rPr lang="en-US" altLang="zh-CN" sz="2400" dirty="0"/>
              <a:t>(high)))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high-</a:t>
            </a:r>
            <a:r>
              <a:rPr lang="en-US" altLang="zh-CN" sz="2400" dirty="0"/>
              <a:t>-;</a:t>
            </a:r>
          </a:p>
          <a:p>
            <a:pPr marL="0" indent="0">
              <a:buNone/>
            </a:pPr>
            <a:r>
              <a:rPr lang="en-US" altLang="zh-CN" sz="2400" dirty="0" smtClean="0"/>
              <a:t>        if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word.charAt</a:t>
            </a:r>
            <a:r>
              <a:rPr lang="en-US" altLang="zh-CN" sz="2400" dirty="0"/>
              <a:t>(low) == </a:t>
            </a:r>
            <a:r>
              <a:rPr lang="en-US" altLang="zh-CN" sz="2400" dirty="0" err="1"/>
              <a:t>word.charAt</a:t>
            </a:r>
            <a:r>
              <a:rPr lang="en-US" altLang="zh-CN" sz="2400" dirty="0"/>
              <a:t>(high)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|| </a:t>
            </a:r>
            <a:r>
              <a:rPr lang="en-US" altLang="zh-CN" sz="2400" dirty="0" err="1"/>
              <a:t>Math.abs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word.charAt</a:t>
            </a:r>
            <a:r>
              <a:rPr lang="en-US" altLang="zh-CN" sz="2400" dirty="0"/>
              <a:t>(low) - </a:t>
            </a:r>
            <a:r>
              <a:rPr lang="en-US" altLang="zh-CN" sz="2400" dirty="0" err="1"/>
              <a:t>word.charAt</a:t>
            </a:r>
            <a:r>
              <a:rPr lang="en-US" altLang="zh-CN" sz="2400" dirty="0"/>
              <a:t>(high)) == 32)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return </a:t>
            </a:r>
            <a:r>
              <a:rPr lang="en-US" altLang="zh-CN" sz="2400" dirty="0"/>
              <a:t>palindrome(word, low+1, high-1);</a:t>
            </a:r>
          </a:p>
          <a:p>
            <a:pPr marL="0" indent="0">
              <a:buNone/>
            </a:pPr>
            <a:r>
              <a:rPr lang="en-US" altLang="zh-CN" sz="2400" dirty="0" smtClean="0"/>
              <a:t>        else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   return </a:t>
            </a:r>
            <a:r>
              <a:rPr lang="en-US" altLang="zh-CN" sz="2400" dirty="0"/>
              <a:t>false;</a:t>
            </a:r>
          </a:p>
          <a:p>
            <a:pPr marL="0" indent="0">
              <a:buNone/>
            </a:pPr>
            <a:r>
              <a:rPr lang="en-US" altLang="zh-CN" sz="2400" dirty="0" smtClean="0"/>
              <a:t>    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34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首先</a:t>
            </a:r>
            <a:r>
              <a:rPr lang="zh-CN" altLang="en-US" dirty="0" smtClean="0"/>
              <a:t>去除</a:t>
            </a:r>
            <a:r>
              <a:rPr lang="zh-CN" altLang="en-US" dirty="0"/>
              <a:t>不符合要求的字符，然后检测其回文性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static </a:t>
            </a:r>
            <a:r>
              <a:rPr lang="en-US" altLang="zh-CN" dirty="0" err="1"/>
              <a:t>boolean</a:t>
            </a:r>
            <a:r>
              <a:rPr lang="en-US" altLang="zh-CN" dirty="0"/>
              <a:t> sentence(String word) 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String s1 = </a:t>
            </a:r>
            <a:r>
              <a:rPr lang="en-US" altLang="zh-CN" dirty="0" err="1"/>
              <a:t>word.toLowerCase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String s2 = "";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word.length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if (s1.charAt(</a:t>
            </a:r>
            <a:r>
              <a:rPr lang="en-US" altLang="zh-CN" dirty="0" err="1"/>
              <a:t>i</a:t>
            </a:r>
            <a:r>
              <a:rPr lang="en-US" altLang="zh-CN" dirty="0"/>
              <a:t>) &gt;= 'a' &amp;&amp; s1.charAt(</a:t>
            </a:r>
            <a:r>
              <a:rPr lang="en-US" altLang="zh-CN" dirty="0" err="1"/>
              <a:t>i</a:t>
            </a:r>
            <a:r>
              <a:rPr lang="en-US" altLang="zh-CN" dirty="0"/>
              <a:t>) &lt;= 'z')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/>
              <a:t>s2 += s1.charAt(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return palindrome(s2, 0, s2.length()-1);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9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计算复杂度的方法</a:t>
            </a:r>
            <a:endParaRPr lang="en-US" altLang="zh-CN" dirty="0" smtClean="0"/>
          </a:p>
          <a:p>
            <a:r>
              <a:rPr lang="en-US" altLang="zh-CN" dirty="0" smtClean="0"/>
              <a:t>for( i=0; i&lt;n; i++ 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 j=i; j&lt;n; j++ )</a:t>
            </a:r>
          </a:p>
          <a:p>
            <a:pPr marL="0" indent="0">
              <a:buNone/>
            </a:pPr>
            <a:r>
              <a:rPr lang="en-US" altLang="zh-CN" dirty="0" smtClean="0"/>
              <a:t>		{…}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34374"/>
              </p:ext>
            </p:extLst>
          </p:nvPr>
        </p:nvGraphicFramePr>
        <p:xfrm>
          <a:off x="1043608" y="4941168"/>
          <a:ext cx="721183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1218960" imgH="457200" progId="Equation.3">
                  <p:embed/>
                </p:oleObj>
              </mc:Choice>
              <mc:Fallback>
                <p:oleObj name="公式" r:id="rId3" imgW="1218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4941168"/>
                        <a:ext cx="7211832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699792" y="3933056"/>
            <a:ext cx="8640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39752" y="3284984"/>
            <a:ext cx="36004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42692" y="3284984"/>
            <a:ext cx="11430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475656" y="2636912"/>
            <a:ext cx="432048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763688" y="2636912"/>
            <a:ext cx="936104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for( i=0; i&lt;n; i++ )</a:t>
            </a:r>
          </a:p>
          <a:p>
            <a:pPr marL="0" indent="0">
              <a:buNone/>
            </a:pPr>
            <a:r>
              <a:rPr lang="en-US" altLang="zh-CN" dirty="0"/>
              <a:t>	for( j=i; j&lt;n; j++ )</a:t>
            </a:r>
          </a:p>
          <a:p>
            <a:pPr marL="0" indent="0">
              <a:buNone/>
            </a:pPr>
            <a:r>
              <a:rPr lang="en-US" altLang="zh-CN" dirty="0"/>
              <a:t>		{…}</a:t>
            </a:r>
          </a:p>
          <a:p>
            <a:r>
              <a:rPr lang="zh-CN" altLang="en-US" dirty="0" smtClean="0"/>
              <a:t>外层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</a:t>
            </a:r>
            <a:endParaRPr lang="en-US" altLang="zh-CN" dirty="0" smtClean="0"/>
          </a:p>
          <a:p>
            <a:r>
              <a:rPr lang="zh-CN" altLang="en-US" dirty="0" smtClean="0"/>
              <a:t>内层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所以是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</a:rPr>
              <a:t>Exercise 1</a:t>
            </a:r>
            <a:endParaRPr lang="en-US" altLang="zh-CN" dirty="0" smtClean="0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714375" y="990600"/>
            <a:ext cx="7772400" cy="55816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Find the complexity of the function used to find the </a:t>
            </a:r>
            <a:r>
              <a:rPr lang="en-US" altLang="zh-CN" sz="2000" dirty="0" err="1" smtClean="0"/>
              <a:t>kth</a:t>
            </a:r>
            <a:r>
              <a:rPr lang="en-US" altLang="zh-CN" sz="2000" dirty="0" smtClean="0"/>
              <a:t> smallest integer in an unordered array of integers</a:t>
            </a:r>
            <a:r>
              <a:rPr lang="en-US" altLang="zh-CN" sz="2000" dirty="0"/>
              <a:t>.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selectkth</a:t>
            </a:r>
            <a:r>
              <a:rPr lang="en-US" altLang="zh-CN" sz="2000" dirty="0" smtClean="0"/>
              <a:t> (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k,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n){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j, mini, temp;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for  (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k;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++){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mini =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for ( j = i+1; j &lt; n; j++)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       if  ( a[j] &lt; a[mini])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              mini = j;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=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a[mini];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 a[mini] =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}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return a[k-1];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}</a:t>
            </a:r>
            <a:r>
              <a:rPr lang="zh-CN" altLang="zh-CN" sz="2000" dirty="0" smtClean="0"/>
              <a:t>   </a:t>
            </a:r>
            <a:endParaRPr lang="en-US" altLang="zh-CN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4070" y="5220458"/>
                <a:ext cx="5184576" cy="10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𝑘𝑛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 −</m:t>
                          </m:r>
                        </m:e>
                      </m:nary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70" y="5220458"/>
                <a:ext cx="5184576" cy="10831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6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60575"/>
            <a:ext cx="7772400" cy="41116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dirty="0" smtClean="0"/>
              <a:t>Find the computational complexity for the following four loops: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 smtClean="0"/>
          </a:p>
          <a:p>
            <a:pPr marL="609600" indent="-609600" eaLnBrk="1" hangingPunct="1">
              <a:buFontTx/>
              <a:buNone/>
            </a:pPr>
            <a:r>
              <a:rPr lang="en-US" altLang="zh-CN" sz="2000" dirty="0" smtClean="0"/>
              <a:t>c. for (cnt3=0,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*=2)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000" dirty="0" smtClean="0"/>
              <a:t>      for (j=1; j&lt;=n; j++)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000" dirty="0" smtClean="0"/>
              <a:t>            cnt3++;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 smtClean="0"/>
          </a:p>
          <a:p>
            <a:pPr marL="609600" indent="-609600" eaLnBrk="1" hangingPunct="1">
              <a:buFontTx/>
              <a:buNone/>
            </a:pPr>
            <a:r>
              <a:rPr lang="en-US" altLang="zh-CN" sz="2000" dirty="0" smtClean="0"/>
              <a:t>d. for (cnt4=0,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*=2)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000" dirty="0" smtClean="0"/>
              <a:t>      for (j=1; j&lt;=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 j++)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000" dirty="0" smtClean="0"/>
              <a:t>            cnt4++;</a:t>
            </a:r>
          </a:p>
          <a:p>
            <a:pPr marL="609600" indent="-609600"/>
            <a:endParaRPr lang="zh-CN" altLang="en-US" sz="2000" dirty="0" smtClean="0"/>
          </a:p>
        </p:txBody>
      </p:sp>
      <p:sp>
        <p:nvSpPr>
          <p:cNvPr id="47107" name="Rectangle 1026"/>
          <p:cNvSpPr>
            <a:spLocks noChangeArrowheads="1"/>
          </p:cNvSpPr>
          <p:nvPr/>
        </p:nvSpPr>
        <p:spPr bwMode="auto">
          <a:xfrm>
            <a:off x="755650" y="9080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ctr" eaLnBrk="1" hangingPunct="1"/>
            <a:r>
              <a:rPr kumimoji="1" lang="en-US" altLang="zh-CN" sz="4400" dirty="0" smtClean="0">
                <a:solidFill>
                  <a:schemeClr val="accent1"/>
                </a:solidFill>
              </a:rPr>
              <a:t>Exercise 2</a:t>
            </a:r>
            <a:endParaRPr kumimoji="1" lang="en-US" altLang="zh-CN" sz="4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58131" y="3501008"/>
                <a:ext cx="6685869" cy="847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𝑀𝑎𝑡h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𝑓𝑙𝑜𝑜𝑟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/>
                            </a:rPr>
                            <m:t>)+1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 ∗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31" y="3501008"/>
                <a:ext cx="6685869" cy="8470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9992" y="4695088"/>
                <a:ext cx="4502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latin typeface="Cambria Math"/>
                  </a:rPr>
                  <a:t>t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𝑀𝑎𝑡h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  <m:r>
                      <a:rPr lang="en-US" altLang="zh-CN" b="0" i="1" smtClean="0">
                        <a:latin typeface="Cambria Math"/>
                      </a:rPr>
                      <m:t>𝑓𝑙𝑜𝑜𝑟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 …+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 −1=</m:t>
                      </m:r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695088"/>
                <a:ext cx="450215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566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2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Exercise 3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For each of the following two program fragments: Give an analysis of the running time(Big-Oh will do)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sum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for(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 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for( j = 0; j &lt;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 j++ 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for( k = 0; k &lt;j; k++ 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    sum++;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sum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for(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n;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 )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for( j = 0; j &lt;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 j++ 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if( j %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== 0 )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    for( k = 0; k &lt; j; k++ 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          sum++;</a:t>
            </a:r>
            <a:endParaRPr lang="zh-CN" alt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07418" y="3292196"/>
                <a:ext cx="5162119" cy="94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18" y="3292196"/>
                <a:ext cx="5162119" cy="9410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30895" y="4380975"/>
                <a:ext cx="4115164" cy="2477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+ …+ 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+…+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−1))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5" y="4380975"/>
                <a:ext cx="4115164" cy="2477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6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772400" cy="57864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400" dirty="0" smtClean="0"/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4</a:t>
            </a:r>
            <a:r>
              <a:rPr lang="zh-CN" altLang="en-US" sz="2000" dirty="0" smtClean="0">
                <a:solidFill>
                  <a:schemeClr val="tx2"/>
                </a:solidFill>
              </a:rPr>
              <a:t>.</a:t>
            </a:r>
            <a:r>
              <a:rPr lang="zh-CN" altLang="en-US" sz="2400" dirty="0" smtClean="0"/>
              <a:t>  </a:t>
            </a:r>
            <a:r>
              <a:rPr lang="zh-CN" altLang="en-US" sz="1800" dirty="0" smtClean="0"/>
              <a:t>设</a:t>
            </a:r>
            <a:r>
              <a:rPr lang="zh-CN" altLang="zh-CN" sz="1800" dirty="0" smtClean="0"/>
              <a:t>n为正整数，分析下列各程序段中加下划线的语句的执行次数。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</a:t>
            </a:r>
            <a:r>
              <a:rPr lang="zh-CN" altLang="zh-CN" sz="1800" dirty="0" smtClean="0"/>
              <a:t>1) for (int i = 1; i &lt;= n; 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</a:t>
            </a:r>
            <a:r>
              <a:rPr lang="zh-CN" altLang="en-US" sz="1800" dirty="0" smtClean="0"/>
              <a:t>   </a:t>
            </a:r>
            <a:r>
              <a:rPr lang="zh-CN" altLang="zh-CN" sz="1800" dirty="0" smtClean="0"/>
              <a:t> for (int j = 1; j&lt;=n; j++)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   {  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c[i][j] =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       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for ( int k = 1; k &lt;= n; k++)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           </a:t>
            </a:r>
            <a:r>
              <a:rPr lang="zh-CN" altLang="en-US" sz="1800" dirty="0" smtClean="0"/>
              <a:t>  </a:t>
            </a:r>
            <a:r>
              <a:rPr lang="zh-CN" altLang="zh-CN" sz="1800" dirty="0" smtClean="0"/>
              <a:t>c[i][j] = c[i][j]+a[i][k]*b[k][j];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    }</a:t>
            </a:r>
            <a:r>
              <a:rPr lang="en-US" altLang="zh-CN" sz="18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</a:t>
            </a:r>
            <a:r>
              <a:rPr lang="zh-CN" altLang="zh-CN" sz="1800" dirty="0" smtClean="0"/>
              <a:t>2)  x = 0; y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</a:t>
            </a:r>
            <a:r>
              <a:rPr lang="zh-CN" altLang="en-US" sz="1800" dirty="0" smtClean="0"/>
              <a:t>     </a:t>
            </a:r>
            <a:r>
              <a:rPr lang="zh-CN" altLang="zh-CN" sz="1800" dirty="0" smtClean="0"/>
              <a:t>for (int i = 1; i &lt;= n;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</a:t>
            </a:r>
            <a:r>
              <a:rPr lang="zh-CN" altLang="en-US" sz="1800" dirty="0" smtClean="0"/>
              <a:t>    </a:t>
            </a:r>
            <a:r>
              <a:rPr lang="zh-CN" altLang="zh-CN" sz="1800" dirty="0" smtClean="0"/>
              <a:t> for (int j = 1; j &lt;= i; j++)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    </a:t>
            </a:r>
            <a:r>
              <a:rPr lang="zh-CN" altLang="zh-CN" sz="1800" dirty="0" smtClean="0"/>
              <a:t>           for (int k = 1; k &lt;= j; k++)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1800" dirty="0" smtClean="0"/>
              <a:t>                 x = x+y;</a:t>
            </a:r>
            <a:r>
              <a:rPr lang="en-US" altLang="zh-CN" sz="1800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  3)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 = 91;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y = 100;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         while(y&gt;0)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         {   if(x&gt;100) { x -= 10;  y--; } // (1)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              else x++;  // (2)</a:t>
            </a:r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             }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1547813" y="5805488"/>
            <a:ext cx="28082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619250" y="6092825"/>
            <a:ext cx="1152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571625" y="4786313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1028"/>
          <p:cNvSpPr>
            <a:spLocks noChangeShapeType="1"/>
          </p:cNvSpPr>
          <p:nvPr/>
        </p:nvSpPr>
        <p:spPr bwMode="auto">
          <a:xfrm flipV="1">
            <a:off x="1785938" y="3000375"/>
            <a:ext cx="3124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28184" y="2120519"/>
                <a:ext cx="2022157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120519"/>
                <a:ext cx="2022157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11931" y="3597141"/>
                <a:ext cx="3426131" cy="1189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+1)(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+2)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algn="ctr"/>
                <a:r>
                  <a:rPr lang="en-US" altLang="zh-CN" dirty="0"/>
                  <a:t>1²+2²+3²+....+n²=n(n+1)(2n+1)/</a:t>
                </a:r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31" y="3597141"/>
                <a:ext cx="3426131" cy="1189172"/>
              </a:xfrm>
              <a:prstGeom prst="rect">
                <a:avLst/>
              </a:prstGeom>
              <a:blipFill rotWithShape="1">
                <a:blip r:embed="rId3"/>
                <a:stretch>
                  <a:fillRect b="-7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60032" y="5159157"/>
            <a:ext cx="4095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/>
              <a:t>：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每</a:t>
            </a:r>
            <a:r>
              <a:rPr lang="zh-CN" altLang="en-US" dirty="0"/>
              <a:t>执行</a:t>
            </a:r>
            <a:r>
              <a:rPr lang="en-US" altLang="zh-CN" dirty="0"/>
              <a:t>10</a:t>
            </a:r>
            <a:r>
              <a:rPr lang="zh-CN" altLang="en-US" dirty="0"/>
              <a:t>次，</a:t>
            </a:r>
            <a:r>
              <a:rPr lang="en-US" altLang="zh-CN" dirty="0"/>
              <a:t>(1)</a:t>
            </a:r>
            <a:r>
              <a:rPr lang="zh-CN" altLang="en-US" dirty="0"/>
              <a:t>执行</a:t>
            </a:r>
            <a:r>
              <a:rPr lang="en-US" altLang="zh-CN" dirty="0"/>
              <a:t>1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y--1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y--</a:t>
            </a:r>
            <a:r>
              <a:rPr lang="zh-CN" altLang="en-US" dirty="0" smtClean="0"/>
              <a:t>执行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 smtClean="0"/>
              <a:t>so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要有注释</a:t>
            </a:r>
            <a:endParaRPr lang="en-US" altLang="zh-CN" dirty="0" smtClean="0"/>
          </a:p>
          <a:p>
            <a:r>
              <a:rPr lang="zh-CN" altLang="en-US" dirty="0"/>
              <a:t>要有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字体整洁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6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5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pPr marL="0" indent="0">
              <a:buNone/>
            </a:pPr>
            <a:r>
              <a:rPr lang="en-US" altLang="zh-CN" dirty="0" smtClean="0"/>
              <a:t>    if(n==0) {</a:t>
            </a:r>
          </a:p>
          <a:p>
            <a:pPr marL="0" indent="0">
              <a:buNone/>
            </a:pPr>
            <a:r>
              <a:rPr lang="en-US" altLang="zh-CN" dirty="0" smtClean="0"/>
              <a:t>        return 0;              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    else {</a:t>
            </a:r>
          </a:p>
          <a:p>
            <a:pPr marL="0" indent="0">
              <a:buNone/>
            </a:pPr>
            <a:r>
              <a:rPr lang="en-US" altLang="zh-CN" dirty="0" smtClean="0"/>
              <a:t>        return n%2 +count(n/2);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/>
              <a:t>条件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n==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mtClean="0"/>
              <a:t>不用作为</a:t>
            </a:r>
            <a:r>
              <a:rPr lang="zh-CN" altLang="en-US" dirty="0"/>
              <a:t>边界条件</a:t>
            </a:r>
            <a:r>
              <a:rPr lang="zh-CN" altLang="en-US" dirty="0" smtClean="0"/>
              <a:t>，每</a:t>
            </a:r>
            <a:r>
              <a:rPr lang="zh-CN" altLang="en-US" smtClean="0"/>
              <a:t>一次会多一</a:t>
            </a:r>
            <a:r>
              <a:rPr lang="zh-CN" altLang="en-US" dirty="0" smtClean="0"/>
              <a:t>次判断。</a:t>
            </a:r>
            <a:endParaRPr lang="en-US" altLang="zh-CN" dirty="0"/>
          </a:p>
          <a:p>
            <a:r>
              <a:rPr lang="zh-CN" altLang="en-US" dirty="0"/>
              <a:t>不必讨论</a:t>
            </a:r>
            <a:r>
              <a:rPr lang="en-US" altLang="zh-CN" dirty="0"/>
              <a:t>n</a:t>
            </a:r>
            <a:r>
              <a:rPr lang="zh-CN" altLang="en-US" dirty="0"/>
              <a:t>的奇偶性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Write </a:t>
            </a:r>
            <a:r>
              <a:rPr lang="en-US" altLang="zh-CN" sz="2400" dirty="0"/>
              <a:t>the routines wise the following declarations:</a:t>
            </a:r>
          </a:p>
          <a:p>
            <a:pPr lvl="1"/>
            <a:r>
              <a:rPr lang="en-US" altLang="zh-CN" sz="2400" dirty="0" smtClean="0"/>
              <a:t>public </a:t>
            </a:r>
            <a:r>
              <a:rPr lang="en-US" altLang="zh-CN" sz="2400" dirty="0"/>
              <a:t>void permute(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);</a:t>
            </a:r>
          </a:p>
          <a:p>
            <a:pPr lvl="1"/>
            <a:r>
              <a:rPr lang="en-US" altLang="zh-CN" sz="2400" dirty="0" smtClean="0"/>
              <a:t>private </a:t>
            </a:r>
            <a:r>
              <a:rPr lang="en-US" altLang="zh-CN" sz="2400" dirty="0"/>
              <a:t>void permute( char [ ]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low,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high 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/>
              <a:t>first routine is a driver that calls the second and prints all the </a:t>
            </a:r>
            <a:r>
              <a:rPr lang="en-US" altLang="zh-CN" sz="2400" dirty="0" smtClean="0"/>
              <a:t>permutations </a:t>
            </a:r>
            <a:r>
              <a:rPr lang="en-US" altLang="zh-CN" sz="2400" dirty="0"/>
              <a:t>of the characters in String str. If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is 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”, then the strings that are output are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acb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bac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bca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cab,and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cba</a:t>
            </a:r>
            <a:r>
              <a:rPr lang="en-US" altLang="zh-CN" sz="2400" dirty="0"/>
              <a:t>. Use recursion for the second routine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全排列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n</a:t>
            </a:r>
            <a:r>
              <a:rPr lang="zh-CN" altLang="en-US" sz="2400" dirty="0"/>
              <a:t>个字母的全排列，一个一个地进行挑选</a:t>
            </a:r>
            <a:endParaRPr lang="en-US" altLang="zh-CN" sz="2400" dirty="0"/>
          </a:p>
          <a:p>
            <a:pPr lvl="2"/>
            <a:r>
              <a:rPr lang="zh-CN" altLang="en-US" sz="2400" dirty="0"/>
              <a:t>边界条件：只剩一个字母 </a:t>
            </a:r>
            <a:r>
              <a:rPr lang="en-US" altLang="zh-CN" sz="2400" dirty="0"/>
              <a:t>(low==high)</a:t>
            </a:r>
            <a:endParaRPr lang="en-US" altLang="zh-CN" sz="24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zh-CN" altLang="en-US" sz="2400" dirty="0"/>
              <a:t>递归返回段：输出得到的一个排列</a:t>
            </a:r>
            <a:endParaRPr lang="en-US" altLang="zh-CN" sz="24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zh-CN" altLang="en-US" sz="2400" dirty="0"/>
              <a:t>递归前进段：对剩下的</a:t>
            </a:r>
            <a:r>
              <a:rPr lang="en-US" altLang="zh-CN" sz="2400" dirty="0"/>
              <a:t>n-1</a:t>
            </a:r>
            <a:r>
              <a:rPr lang="zh-CN" altLang="en-US" sz="2400" dirty="0"/>
              <a:t>个字母进行全排列</a:t>
            </a:r>
            <a:endParaRPr lang="en-US" altLang="zh-CN" sz="24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5750" y="45404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70483" y="50445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bc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5749" y="50445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r>
              <a:rPr lang="en-US" altLang="zh-CN" dirty="0" err="1" smtClean="0"/>
              <a:t>ac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7706" y="50445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r>
              <a:rPr lang="en-US" altLang="zh-CN" dirty="0" err="1" smtClean="0"/>
              <a:t>ba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5216" y="56299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>
                <a:solidFill>
                  <a:srgbClr val="FFFF00"/>
                </a:solidFill>
              </a:rPr>
              <a:t>b</a:t>
            </a:r>
            <a:r>
              <a:rPr lang="en-US" altLang="zh-CN" dirty="0" err="1" smtClean="0"/>
              <a:t>c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0483" y="56346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>
                <a:solidFill>
                  <a:srgbClr val="FFFF00"/>
                </a:solidFill>
              </a:rPr>
              <a:t>c</a:t>
            </a:r>
            <a:r>
              <a:rPr lang="en-US" altLang="zh-CN" dirty="0" err="1" smtClean="0"/>
              <a:t>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 bwMode="auto">
          <a:xfrm flipH="1">
            <a:off x="7523117" y="4909810"/>
            <a:ext cx="252633" cy="1347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 bwMode="auto">
          <a:xfrm flipH="1">
            <a:off x="8028383" y="4909810"/>
            <a:ext cx="1" cy="1347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endCxn id="7" idx="0"/>
          </p:cNvCxnSpPr>
          <p:nvPr/>
        </p:nvCxnSpPr>
        <p:spPr bwMode="auto">
          <a:xfrm>
            <a:off x="8277706" y="4909810"/>
            <a:ext cx="252634" cy="1347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8" idx="0"/>
          </p:cNvCxnSpPr>
          <p:nvPr/>
        </p:nvCxnSpPr>
        <p:spPr bwMode="auto">
          <a:xfrm flipH="1">
            <a:off x="7017850" y="5413866"/>
            <a:ext cx="252633" cy="2161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endCxn id="9" idx="0"/>
          </p:cNvCxnSpPr>
          <p:nvPr/>
        </p:nvCxnSpPr>
        <p:spPr bwMode="auto">
          <a:xfrm>
            <a:off x="7523116" y="5413866"/>
            <a:ext cx="1" cy="2207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765216" y="6206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>
                <a:solidFill>
                  <a:srgbClr val="FFFF00"/>
                </a:solidFill>
              </a:rPr>
              <a:t>b</a:t>
            </a:r>
            <a:r>
              <a:rPr lang="en-US" altLang="zh-CN" dirty="0" err="1" smtClean="0">
                <a:solidFill>
                  <a:srgbClr val="00B050"/>
                </a:solidFill>
              </a:rPr>
              <a:t>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0482" y="6206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>
                <a:solidFill>
                  <a:srgbClr val="FFFF00"/>
                </a:solidFill>
              </a:rPr>
              <a:t>c</a:t>
            </a:r>
            <a:r>
              <a:rPr lang="en-US" altLang="zh-CN" dirty="0" err="1" smtClean="0">
                <a:solidFill>
                  <a:srgbClr val="00B050"/>
                </a:solidFill>
              </a:rPr>
              <a:t>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接箭头连接符 24"/>
          <p:cNvCxnSpPr>
            <a:endCxn id="22" idx="0"/>
          </p:cNvCxnSpPr>
          <p:nvPr/>
        </p:nvCxnSpPr>
        <p:spPr bwMode="auto">
          <a:xfrm>
            <a:off x="7017849" y="5999305"/>
            <a:ext cx="1" cy="2074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endCxn id="23" idx="0"/>
          </p:cNvCxnSpPr>
          <p:nvPr/>
        </p:nvCxnSpPr>
        <p:spPr bwMode="auto">
          <a:xfrm flipH="1">
            <a:off x="7523116" y="6003987"/>
            <a:ext cx="1" cy="2028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42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404664"/>
            <a:ext cx="7772400" cy="60486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// low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high</a:t>
            </a:r>
            <a:r>
              <a:rPr lang="zh-CN" altLang="en-US" sz="2800" dirty="0" smtClean="0"/>
              <a:t>标记进行全排列的字母的范围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public </a:t>
            </a:r>
            <a:r>
              <a:rPr lang="en-US" altLang="zh-CN" sz="2800" dirty="0"/>
              <a:t>void perm(char[]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 ,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low,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high) {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if </a:t>
            </a:r>
            <a:r>
              <a:rPr lang="en-US" altLang="zh-CN" sz="2800" dirty="0"/>
              <a:t>(low==high) {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for (char c :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&lt;&lt; </a:t>
            </a:r>
            <a:r>
              <a:rPr lang="en-US" altLang="zh-CN" sz="2800" dirty="0" smtClean="0"/>
              <a:t>c;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&lt;&lt; </a:t>
            </a:r>
            <a:r>
              <a:rPr lang="en-US" altLang="zh-CN" sz="2800" dirty="0" err="1"/>
              <a:t>endl</a:t>
            </a:r>
            <a:r>
              <a:rPr lang="en-US" altLang="zh-CN" sz="28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} else </a:t>
            </a:r>
            <a:r>
              <a:rPr lang="en-US" altLang="zh-CN" sz="28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=low;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&lt;=high;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</a:t>
            </a:r>
            <a:r>
              <a:rPr lang="en-US" altLang="zh-CN" sz="28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swap(</a:t>
            </a:r>
            <a:r>
              <a:rPr lang="en-US" altLang="zh-CN" sz="2800" dirty="0" err="1" smtClean="0"/>
              <a:t>str</a:t>
            </a:r>
            <a:r>
              <a:rPr lang="en-US" altLang="zh-CN" sz="2800" dirty="0"/>
              <a:t>, low,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 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permute(</a:t>
            </a:r>
            <a:r>
              <a:rPr lang="en-US" altLang="zh-CN" sz="2800" dirty="0" err="1" smtClean="0"/>
              <a:t>str</a:t>
            </a:r>
            <a:r>
              <a:rPr lang="en-US" altLang="zh-CN" sz="2800" dirty="0"/>
              <a:t>, low+1, high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swap(</a:t>
            </a:r>
            <a:r>
              <a:rPr lang="en-US" altLang="zh-CN" sz="2800" dirty="0" err="1" smtClean="0"/>
              <a:t>str</a:t>
            </a:r>
            <a:r>
              <a:rPr lang="en-US" altLang="zh-CN" sz="2800" dirty="0"/>
              <a:t>, low, 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}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}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01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en-US" altLang="zh-CN" dirty="0" err="1"/>
              <a:t>str</a:t>
            </a:r>
            <a:r>
              <a:rPr lang="zh-CN" altLang="en-US" dirty="0"/>
              <a:t>是引用传递</a:t>
            </a:r>
            <a:r>
              <a:rPr lang="en-US" altLang="zh-CN" dirty="0"/>
              <a:t>(passed by reference)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swap(char[] 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j</a:t>
            </a:r>
            <a:r>
              <a:rPr lang="en-US" altLang="zh-CN" dirty="0" smtClean="0"/>
              <a:t>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char </a:t>
            </a:r>
            <a:r>
              <a:rPr lang="en-US" altLang="zh-CN" dirty="0"/>
              <a:t>temp=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str</a:t>
            </a:r>
            <a:r>
              <a:rPr lang="en-US" altLang="zh-CN" dirty="0"/>
              <a:t>[j];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[j</a:t>
            </a:r>
            <a:r>
              <a:rPr lang="en-US" altLang="zh-CN" dirty="0"/>
              <a:t>]=temp;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4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已知</a:t>
            </a:r>
            <a:r>
              <a:rPr lang="en-US" altLang="zh-CN" sz="2400" dirty="0"/>
              <a:t>a[n]</a:t>
            </a:r>
            <a:r>
              <a:rPr lang="zh-CN" altLang="en-US" sz="2400" dirty="0"/>
              <a:t>为整型数组，试写出实现下列运算的递归算法。</a:t>
            </a: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）求数组</a:t>
            </a:r>
            <a:r>
              <a:rPr lang="en-US" altLang="zh-CN" sz="2400" dirty="0"/>
              <a:t>a</a:t>
            </a:r>
            <a:r>
              <a:rPr lang="zh-CN" altLang="en-US" sz="2400" dirty="0"/>
              <a:t>中的最大整数。</a:t>
            </a: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）求</a:t>
            </a:r>
            <a:r>
              <a:rPr lang="en-US" altLang="zh-CN" sz="2400" dirty="0"/>
              <a:t>n</a:t>
            </a:r>
            <a:r>
              <a:rPr lang="zh-CN" altLang="en-US" sz="2400" dirty="0"/>
              <a:t>个整数的平均值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73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数组中最大整数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将数组中前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个数的最大值与第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个数比较，返回较大的。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边界条件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smtClean="0"/>
              <a:t>n==1)</a:t>
            </a:r>
            <a:r>
              <a:rPr lang="zh-CN" altLang="en-US" dirty="0" smtClean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/>
              <a:t>递归返回段</a:t>
            </a:r>
            <a:r>
              <a:rPr lang="zh-CN" altLang="en-US" dirty="0" smtClean="0"/>
              <a:t>：返回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/>
              <a:t>递归前进段</a:t>
            </a:r>
            <a:r>
              <a:rPr lang="zh-CN" altLang="en-US" dirty="0" smtClean="0"/>
              <a:t>：</a:t>
            </a:r>
            <a:r>
              <a:rPr lang="zh-CN" altLang="en-US" dirty="0"/>
              <a:t>将</a:t>
            </a:r>
            <a:r>
              <a:rPr lang="zh-CN" altLang="en-US" dirty="0" smtClean="0"/>
              <a:t>剩下的</a:t>
            </a:r>
            <a:r>
              <a:rPr lang="en-US" altLang="zh-CN" dirty="0"/>
              <a:t>n</a:t>
            </a:r>
            <a:r>
              <a:rPr lang="zh-CN" altLang="en-US" dirty="0" smtClean="0"/>
              <a:t>个数的前</a:t>
            </a:r>
            <a:r>
              <a:rPr lang="en-US" altLang="zh-CN" dirty="0"/>
              <a:t>n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个数的最大值与第</a:t>
            </a:r>
            <a:r>
              <a:rPr lang="en-US" altLang="zh-CN" dirty="0"/>
              <a:t>n</a:t>
            </a:r>
            <a:r>
              <a:rPr lang="zh-CN" altLang="en-US" dirty="0" smtClean="0"/>
              <a:t>个数进行比较，返回较大的。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1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5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/>
              <a:t>public 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/>
              <a:t>findMax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[] a, 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n</a:t>
            </a:r>
            <a:r>
              <a:rPr kumimoji="1" lang="en-US" altLang="zh-CN" sz="2800" dirty="0" smtClean="0"/>
              <a:t>) {</a:t>
            </a:r>
            <a:endParaRPr kumimoji="1" lang="en-US" altLang="zh-CN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//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表示第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个元素</a:t>
            </a:r>
            <a:r>
              <a:rPr kumimoji="1" lang="zh-CN" altLang="en-US" sz="2800" dirty="0" smtClean="0"/>
              <a:t>，对应数组</a:t>
            </a:r>
            <a:r>
              <a:rPr kumimoji="1" lang="en-US" altLang="zh-CN" sz="2800" dirty="0" smtClean="0"/>
              <a:t>a[n-1]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if(n</a:t>
            </a:r>
            <a:r>
              <a:rPr kumimoji="1" lang="en-US" altLang="zh-CN" sz="2800" dirty="0"/>
              <a:t>==1){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return </a:t>
            </a:r>
            <a:r>
              <a:rPr kumimoji="1" lang="en-US" altLang="zh-CN" sz="2800" dirty="0"/>
              <a:t>a [0];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} else {</a:t>
            </a:r>
            <a:endParaRPr kumimoji="1" lang="en-US" altLang="zh-CN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temp = </a:t>
            </a:r>
            <a:r>
              <a:rPr kumimoji="1" lang="en-US" altLang="zh-CN" sz="2800" dirty="0" err="1" smtClean="0"/>
              <a:t>findMax</a:t>
            </a:r>
            <a:r>
              <a:rPr kumimoji="1" lang="en-US" altLang="zh-CN" sz="2800" dirty="0" smtClean="0"/>
              <a:t>(a, n-1</a:t>
            </a:r>
            <a:r>
              <a:rPr kumimoji="1" lang="en-US" altLang="zh-CN" sz="2800" dirty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    return temp &gt; a[n-1] ? temp : a[n-1</a:t>
            </a:r>
            <a:r>
              <a:rPr kumimoji="1" lang="en-US" altLang="zh-CN" sz="2800" dirty="0"/>
              <a:t>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800" dirty="0" smtClean="0"/>
              <a:t>}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9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686</TotalTime>
  <Words>2355</Words>
  <Application>Microsoft Office PowerPoint</Application>
  <PresentationFormat>全屏显示(4:3)</PresentationFormat>
  <Paragraphs>276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龙腾四海</vt:lpstr>
      <vt:lpstr>Microsoft 公式 3.0</vt:lpstr>
      <vt:lpstr>习题讲解</vt:lpstr>
      <vt:lpstr>Exercises 1</vt:lpstr>
      <vt:lpstr>代码</vt:lpstr>
      <vt:lpstr>Exercises 2</vt:lpstr>
      <vt:lpstr>PowerPoint 演示文稿</vt:lpstr>
      <vt:lpstr>交换函数</vt:lpstr>
      <vt:lpstr>Exercises 3</vt:lpstr>
      <vt:lpstr>数组中最大整数(1)</vt:lpstr>
      <vt:lpstr>PowerPoint 演示文稿</vt:lpstr>
      <vt:lpstr>不好的编程方式</vt:lpstr>
      <vt:lpstr>数组中最大整数(2)</vt:lpstr>
      <vt:lpstr>PowerPoint 演示文稿</vt:lpstr>
      <vt:lpstr>n个整数的平均值（1）</vt:lpstr>
      <vt:lpstr>PowerPoint 演示文稿</vt:lpstr>
      <vt:lpstr>n个整数的平均值（2）</vt:lpstr>
      <vt:lpstr>PowerPoint 演示文稿</vt:lpstr>
      <vt:lpstr>Exercises 4</vt:lpstr>
      <vt:lpstr>Exercises 5</vt:lpstr>
      <vt:lpstr>a) 检测回文单词</vt:lpstr>
      <vt:lpstr>b) 检测回文句子</vt:lpstr>
      <vt:lpstr>另一种解法</vt:lpstr>
      <vt:lpstr>Chapter 2</vt:lpstr>
      <vt:lpstr>错误的方法</vt:lpstr>
      <vt:lpstr>Exercise 1</vt:lpstr>
      <vt:lpstr>PowerPoint 演示文稿</vt:lpstr>
      <vt:lpstr>Exercise 3</vt:lpstr>
      <vt:lpstr>Exercise 4</vt:lpstr>
      <vt:lpstr>注意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zyy7259</dc:creator>
  <cp:lastModifiedBy>soft</cp:lastModifiedBy>
  <cp:revision>408</cp:revision>
  <dcterms:created xsi:type="dcterms:W3CDTF">2012-10-14T07:36:27Z</dcterms:created>
  <dcterms:modified xsi:type="dcterms:W3CDTF">2013-10-15T07:29:51Z</dcterms:modified>
</cp:coreProperties>
</file>