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7" r:id="rId11"/>
    <p:sldId id="272" r:id="rId12"/>
    <p:sldId id="273" r:id="rId13"/>
    <p:sldId id="274" r:id="rId14"/>
    <p:sldId id="275" r:id="rId15"/>
    <p:sldId id="276" r:id="rId16"/>
    <p:sldId id="27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7A5CDAF-5A6E-43F5-84E4-DA6E8FC68CAB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72"/>
            <p14:sldId id="273"/>
            <p14:sldId id="274"/>
            <p14:sldId id="275"/>
            <p14:sldId id="276"/>
            <p14:sldId id="27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E68DF-A67D-40DD-8F42-587F4FBA2308}" type="datetimeFigureOut">
              <a:rPr lang="zh-CN" altLang="en-US" smtClean="0"/>
              <a:pPr/>
              <a:t>2013/11/20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BDA6-18D4-4902-8044-94D22EA43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1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5BDA6-18D4-4902-8044-94D22EA43E3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1246-54B4-43A5-8EEE-8E6A9EB407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45F0-834B-40A2-B5DA-A5D2A4C21E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f1332089@software.nju.edu.cn" TargetMode="External"/><Relationship Id="rId2" Type="http://schemas.openxmlformats.org/officeDocument/2006/relationships/hyperlink" Target="mailto:mf1332090@software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讲解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张源 </a:t>
            </a:r>
            <a:r>
              <a:rPr lang="en-US" altLang="zh-CN" dirty="0">
                <a:hlinkClick r:id="rId2"/>
              </a:rPr>
              <a:t>mf1332090@software.nju.edu.cn</a:t>
            </a:r>
            <a:endParaRPr lang="en-US" altLang="zh-CN" dirty="0"/>
          </a:p>
          <a:p>
            <a:r>
              <a:rPr lang="zh-CN" altLang="en-US" dirty="0"/>
              <a:t>张仁涛 </a:t>
            </a:r>
            <a:r>
              <a:rPr lang="en-US" altLang="zh-CN" dirty="0">
                <a:hlinkClick r:id="rId3"/>
              </a:rPr>
              <a:t>mf1332089@software.nju.edu.cn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2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）若在一维数组</a:t>
            </a:r>
            <a:r>
              <a:rPr lang="en-US" altLang="zh-CN" b="1" dirty="0"/>
              <a:t>B</a:t>
            </a:r>
            <a:r>
              <a:rPr lang="zh-CN" altLang="en-US" b="1" dirty="0"/>
              <a:t>中从</a:t>
            </a:r>
            <a:r>
              <a:rPr lang="en-US" altLang="zh-CN" b="1" dirty="0"/>
              <a:t>0</a:t>
            </a:r>
            <a:r>
              <a:rPr lang="zh-CN" altLang="en-US" b="1" dirty="0"/>
              <a:t>号位置开始存放，则如图</a:t>
            </a:r>
            <a:r>
              <a:rPr lang="en-US" altLang="zh-CN" b="1" dirty="0"/>
              <a:t>(a)</a:t>
            </a:r>
            <a:r>
              <a:rPr lang="zh-CN" altLang="en-US" b="1" dirty="0"/>
              <a:t>所示的对称矩阵中的任一元素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ij</a:t>
            </a:r>
            <a:r>
              <a:rPr lang="zh-CN" altLang="en-US" b="1" dirty="0"/>
              <a:t>在只存上三角部分的情形下</a:t>
            </a:r>
            <a:r>
              <a:rPr lang="en-US" altLang="zh-CN" b="1" dirty="0"/>
              <a:t>(</a:t>
            </a:r>
            <a:r>
              <a:rPr lang="zh-CN" altLang="en-US" b="1" dirty="0"/>
              <a:t>图</a:t>
            </a:r>
            <a:r>
              <a:rPr lang="en-US" altLang="zh-CN" b="1" dirty="0"/>
              <a:t>(b))</a:t>
            </a:r>
            <a:r>
              <a:rPr lang="zh-CN" altLang="en-US" b="1" dirty="0"/>
              <a:t>应存于一维数组的什么下标位置？给出计算公式</a:t>
            </a:r>
            <a:r>
              <a:rPr lang="zh-CN" altLang="en-US" b="1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直接交换第</a:t>
            </a:r>
            <a:r>
              <a:rPr lang="en-US" altLang="zh-CN" b="1" dirty="0" smtClean="0"/>
              <a:t>(3)</a:t>
            </a:r>
            <a:r>
              <a:rPr lang="zh-CN" altLang="en-US" b="1" dirty="0" smtClean="0"/>
              <a:t>问的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j</a:t>
            </a:r>
          </a:p>
          <a:p>
            <a:r>
              <a:rPr lang="zh-CN" altLang="en-US" b="1" dirty="0" smtClean="0"/>
              <a:t>下标</a:t>
            </a:r>
            <a:r>
              <a:rPr lang="en-US" altLang="zh-CN" b="1" dirty="0" smtClean="0"/>
              <a:t>:j(j-1)/2+i-1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438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</a:t>
            </a:r>
            <a:r>
              <a:rPr lang="zh-CN" altLang="en-US" dirty="0"/>
              <a:t>二叉树如下图所示</a:t>
            </a:r>
            <a:r>
              <a:rPr lang="en-US" altLang="zh-CN" dirty="0"/>
              <a:t>. </a:t>
            </a:r>
            <a:r>
              <a:rPr lang="zh-CN" altLang="en-US" dirty="0"/>
              <a:t>设</a:t>
            </a:r>
            <a:r>
              <a:rPr lang="en-US" altLang="zh-CN" dirty="0"/>
              <a:t>N </a:t>
            </a:r>
            <a:r>
              <a:rPr lang="zh-CN" altLang="en-US" dirty="0"/>
              <a:t>代表二叉树的根</a:t>
            </a:r>
            <a:r>
              <a:rPr lang="en-US" altLang="zh-CN" dirty="0"/>
              <a:t>,  L </a:t>
            </a:r>
            <a:r>
              <a:rPr lang="zh-CN" altLang="en-US" dirty="0"/>
              <a:t>代表二叉树的左子树</a:t>
            </a:r>
            <a:r>
              <a:rPr lang="en-US" altLang="zh-CN" dirty="0"/>
              <a:t>,  R </a:t>
            </a:r>
            <a:r>
              <a:rPr lang="zh-CN" altLang="en-US" dirty="0"/>
              <a:t>代表根结点的右子树</a:t>
            </a:r>
            <a:r>
              <a:rPr lang="en-US" altLang="zh-CN" dirty="0"/>
              <a:t>.  </a:t>
            </a:r>
            <a:r>
              <a:rPr lang="zh-CN" altLang="en-US" dirty="0"/>
              <a:t>若遍历后的结点序列为 </a:t>
            </a:r>
            <a:r>
              <a:rPr lang="en-US" altLang="zh-CN" dirty="0" smtClean="0"/>
              <a:t>3</a:t>
            </a:r>
            <a:r>
              <a:rPr lang="en-US" altLang="zh-CN" dirty="0"/>
              <a:t>, 1, 7, 5, </a:t>
            </a:r>
            <a:r>
              <a:rPr lang="en-US" altLang="zh-CN" dirty="0" smtClean="0"/>
              <a:t>6, 2</a:t>
            </a:r>
            <a:r>
              <a:rPr lang="en-US" altLang="zh-CN" dirty="0"/>
              <a:t>, 4, </a:t>
            </a:r>
            <a:r>
              <a:rPr lang="zh-CN" altLang="en-US" dirty="0"/>
              <a:t>则其遍历方式</a:t>
            </a:r>
            <a:r>
              <a:rPr lang="zh-CN" altLang="en-US" dirty="0" smtClean="0"/>
              <a:t>是</a:t>
            </a:r>
            <a:r>
              <a:rPr lang="en-US" altLang="zh-CN" dirty="0" smtClean="0"/>
              <a:t>(</a:t>
            </a:r>
            <a:r>
              <a:rPr lang="zh-CN" altLang="en-US" dirty="0" smtClean="0"/>
              <a:t>右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</a:t>
            </a:r>
            <a:r>
              <a:rPr lang="en-US" altLang="zh-CN" dirty="0" smtClean="0"/>
              <a:t>1)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en-US" altLang="zh-CN" dirty="0"/>
              <a:t>. LRN        B.  NRL     C.  RLN      </a:t>
            </a:r>
            <a:r>
              <a:rPr lang="en-US" altLang="zh-CN" dirty="0">
                <a:solidFill>
                  <a:srgbClr val="FF0000"/>
                </a:solidFill>
              </a:rPr>
              <a:t>D.  </a:t>
            </a:r>
            <a:r>
              <a:rPr lang="en-US" altLang="zh-CN" dirty="0" smtClean="0">
                <a:solidFill>
                  <a:srgbClr val="FF0000"/>
                </a:solidFill>
              </a:rPr>
              <a:t>RNL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zyy7259\Desktop\t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48163"/>
            <a:ext cx="2257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</a:t>
            </a:r>
            <a:r>
              <a:rPr lang="zh-CN" altLang="en-US" dirty="0" smtClean="0"/>
              <a:t>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已知一棵完全二叉树的第</a:t>
            </a:r>
            <a:r>
              <a:rPr lang="en-US" altLang="zh-CN" dirty="0"/>
              <a:t>6 </a:t>
            </a:r>
            <a:r>
              <a:rPr lang="zh-CN" altLang="en-US" dirty="0"/>
              <a:t>层</a:t>
            </a:r>
            <a:r>
              <a:rPr lang="en-US" altLang="zh-CN" dirty="0"/>
              <a:t>(</a:t>
            </a:r>
            <a:r>
              <a:rPr lang="zh-CN" altLang="en-US" dirty="0"/>
              <a:t>设根为第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) </a:t>
            </a:r>
            <a:r>
              <a:rPr lang="zh-CN" altLang="en-US" dirty="0"/>
              <a:t>有</a:t>
            </a:r>
            <a:r>
              <a:rPr lang="en-US" altLang="zh-CN" dirty="0"/>
              <a:t>8</a:t>
            </a:r>
            <a:r>
              <a:rPr lang="zh-CN" altLang="en-US" dirty="0"/>
              <a:t>个叶结点</a:t>
            </a:r>
            <a:r>
              <a:rPr lang="en-US" altLang="zh-CN" dirty="0"/>
              <a:t>,  </a:t>
            </a:r>
            <a:r>
              <a:rPr lang="zh-CN" altLang="en-US" dirty="0"/>
              <a:t>则该完全二叉树的结点个数最多是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A.  39        B.   52       </a:t>
            </a:r>
            <a:r>
              <a:rPr lang="en-US" altLang="zh-CN" dirty="0">
                <a:solidFill>
                  <a:srgbClr val="FF0000"/>
                </a:solidFill>
              </a:rPr>
              <a:t>C.  111      </a:t>
            </a:r>
            <a:r>
              <a:rPr lang="en-US" altLang="zh-CN" dirty="0"/>
              <a:t>D.  </a:t>
            </a:r>
            <a:r>
              <a:rPr lang="en-US" altLang="zh-CN" dirty="0" smtClean="0"/>
              <a:t>119</a:t>
            </a:r>
          </a:p>
          <a:p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3419872" y="393305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51920" y="443711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67744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23928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27984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5004048" y="3843046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level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843046"/>
                <a:ext cx="1584176" cy="396044"/>
              </a:xfrm>
              <a:prstGeom prst="roundRect">
                <a:avLst/>
              </a:prstGeom>
              <a:blipFill rotWithShape="1"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/>
              <p:cNvSpPr/>
              <p:nvPr/>
            </p:nvSpPr>
            <p:spPr>
              <a:xfrm>
                <a:off x="5004048" y="4347102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level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347102"/>
                <a:ext cx="1584176" cy="396044"/>
              </a:xfrm>
              <a:prstGeom prst="roundRect">
                <a:avLst/>
              </a:prstGeom>
              <a:blipFill rotWithShape="1">
                <a:blip r:embed="rId3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/>
              <p:cNvSpPr/>
              <p:nvPr/>
            </p:nvSpPr>
            <p:spPr>
              <a:xfrm>
                <a:off x="5004048" y="5283206"/>
                <a:ext cx="1584176" cy="3960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level 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283206"/>
                <a:ext cx="1584176" cy="396044"/>
              </a:xfrm>
              <a:prstGeom prst="roundRect">
                <a:avLst/>
              </a:prstGeom>
              <a:blipFill rotWithShape="1">
                <a:blip r:embed="rId4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22" idx="0"/>
            <a:endCxn id="8" idx="4"/>
          </p:cNvCxnSpPr>
          <p:nvPr/>
        </p:nvCxnSpPr>
        <p:spPr>
          <a:xfrm flipH="1" flipV="1">
            <a:off x="4031940" y="5589240"/>
            <a:ext cx="279031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2" idx="0"/>
            <a:endCxn id="9" idx="4"/>
          </p:cNvCxnSpPr>
          <p:nvPr/>
        </p:nvCxnSpPr>
        <p:spPr>
          <a:xfrm flipV="1">
            <a:off x="4310971" y="5589240"/>
            <a:ext cx="22502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139952" y="6021288"/>
            <a:ext cx="34203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7" idx="2"/>
            <a:endCxn id="7" idx="7"/>
          </p:cNvCxnSpPr>
          <p:nvPr/>
        </p:nvCxnSpPr>
        <p:spPr>
          <a:xfrm flipH="1">
            <a:off x="2452132" y="5157192"/>
            <a:ext cx="616701" cy="24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7" idx="2"/>
            <a:endCxn id="38" idx="0"/>
          </p:cNvCxnSpPr>
          <p:nvPr/>
        </p:nvCxnSpPr>
        <p:spPr>
          <a:xfrm>
            <a:off x="3068833" y="5157192"/>
            <a:ext cx="675075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789802" y="4797152"/>
            <a:ext cx="55806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2051720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83768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91880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851920" y="5877272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635896" y="537321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6" idx="0"/>
            <a:endCxn id="38" idx="4"/>
          </p:cNvCxnSpPr>
          <p:nvPr/>
        </p:nvCxnSpPr>
        <p:spPr>
          <a:xfrm flipV="1">
            <a:off x="3599892" y="5589240"/>
            <a:ext cx="144016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0"/>
            <a:endCxn id="38" idx="4"/>
          </p:cNvCxnSpPr>
          <p:nvPr/>
        </p:nvCxnSpPr>
        <p:spPr>
          <a:xfrm flipH="1" flipV="1">
            <a:off x="3743908" y="5589240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4" idx="0"/>
            <a:endCxn id="7" idx="4"/>
          </p:cNvCxnSpPr>
          <p:nvPr/>
        </p:nvCxnSpPr>
        <p:spPr>
          <a:xfrm flipV="1">
            <a:off x="2159732" y="5589240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0"/>
            <a:endCxn id="7" idx="4"/>
          </p:cNvCxnSpPr>
          <p:nvPr/>
        </p:nvCxnSpPr>
        <p:spPr>
          <a:xfrm flipH="1" flipV="1">
            <a:off x="2375756" y="5589240"/>
            <a:ext cx="216024" cy="2880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717794" y="6381328"/>
            <a:ext cx="756084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0"/>
            <a:endCxn id="34" idx="4"/>
          </p:cNvCxnSpPr>
          <p:nvPr/>
        </p:nvCxnSpPr>
        <p:spPr>
          <a:xfrm flipH="1" flipV="1">
            <a:off x="2159732" y="6093296"/>
            <a:ext cx="93610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0"/>
            <a:endCxn id="37" idx="4"/>
          </p:cNvCxnSpPr>
          <p:nvPr/>
        </p:nvCxnSpPr>
        <p:spPr>
          <a:xfrm flipV="1">
            <a:off x="3095836" y="6093296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圆角矩形 52"/>
              <p:cNvSpPr/>
              <p:nvPr/>
            </p:nvSpPr>
            <p:spPr>
              <a:xfrm>
                <a:off x="4860032" y="6237312"/>
                <a:ext cx="4032448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 −1+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 −8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∗2=111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圆角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6237312"/>
                <a:ext cx="4032448" cy="46805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318247" y="4797152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80112" y="4869160"/>
            <a:ext cx="461665" cy="2654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7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年统考题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将森林转换为对应的二叉树</a:t>
            </a:r>
            <a:r>
              <a:rPr lang="en-US" altLang="zh-CN" dirty="0"/>
              <a:t>,  </a:t>
            </a:r>
            <a:r>
              <a:rPr lang="zh-CN" altLang="en-US" dirty="0"/>
              <a:t>若在二叉树中</a:t>
            </a:r>
            <a:r>
              <a:rPr lang="en-US" altLang="zh-CN" dirty="0"/>
              <a:t>, </a:t>
            </a:r>
            <a:r>
              <a:rPr lang="zh-CN" altLang="en-US" dirty="0"/>
              <a:t>结点</a:t>
            </a:r>
            <a:r>
              <a:rPr lang="en-US" altLang="zh-CN" dirty="0"/>
              <a:t>u</a:t>
            </a:r>
            <a:r>
              <a:rPr lang="zh-CN" altLang="en-US" dirty="0"/>
              <a:t>是结点</a:t>
            </a:r>
            <a:r>
              <a:rPr lang="en-US" altLang="zh-CN" dirty="0"/>
              <a:t>v</a:t>
            </a:r>
            <a:r>
              <a:rPr lang="zh-CN" altLang="en-US" dirty="0"/>
              <a:t>的父结点的父结点</a:t>
            </a:r>
            <a:r>
              <a:rPr lang="en-US" altLang="zh-CN" dirty="0"/>
              <a:t>,  </a:t>
            </a:r>
            <a:r>
              <a:rPr lang="zh-CN" altLang="en-US" dirty="0"/>
              <a:t>则在原来的森林中</a:t>
            </a:r>
            <a:r>
              <a:rPr lang="en-US" altLang="zh-CN" dirty="0"/>
              <a:t>,  u </a:t>
            </a:r>
            <a:r>
              <a:rPr lang="zh-CN" altLang="en-US" dirty="0"/>
              <a:t>和</a:t>
            </a:r>
            <a:r>
              <a:rPr lang="en-US" altLang="zh-CN" dirty="0"/>
              <a:t>v </a:t>
            </a:r>
            <a:r>
              <a:rPr lang="zh-CN" altLang="en-US" dirty="0"/>
              <a:t>可能具有的关系</a:t>
            </a:r>
            <a:r>
              <a:rPr lang="zh-CN" altLang="en-US" dirty="0" smtClean="0"/>
              <a:t>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1)</a:t>
            </a:r>
            <a:r>
              <a:rPr lang="zh-CN" altLang="en-US" dirty="0" smtClean="0"/>
              <a:t>父子关系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2)</a:t>
            </a:r>
            <a:r>
              <a:rPr lang="zh-CN" altLang="en-US" dirty="0" smtClean="0"/>
              <a:t>兄弟关系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) u </a:t>
            </a:r>
            <a:r>
              <a:rPr lang="zh-CN" altLang="en-US" dirty="0"/>
              <a:t>的父结点与</a:t>
            </a:r>
            <a:r>
              <a:rPr lang="en-US" altLang="zh-CN" dirty="0"/>
              <a:t>v </a:t>
            </a:r>
            <a:r>
              <a:rPr lang="zh-CN" altLang="en-US" dirty="0"/>
              <a:t>的父结点是兄弟</a:t>
            </a:r>
            <a:r>
              <a:rPr lang="zh-CN" altLang="en-US" dirty="0" smtClean="0"/>
              <a:t>关系</a:t>
            </a:r>
            <a:endParaRPr lang="zh-CN" altLang="en-US" dirty="0"/>
          </a:p>
          <a:p>
            <a:r>
              <a:rPr lang="en-US" altLang="zh-CN" dirty="0" smtClean="0"/>
              <a:t>A</a:t>
            </a:r>
            <a:r>
              <a:rPr lang="en-US" altLang="zh-CN" dirty="0"/>
              <a:t>. </a:t>
            </a:r>
            <a:r>
              <a:rPr lang="en-US" altLang="zh-CN" dirty="0" smtClean="0"/>
              <a:t>2)    </a:t>
            </a:r>
            <a:r>
              <a:rPr lang="en-US" altLang="zh-CN" dirty="0" smtClean="0">
                <a:solidFill>
                  <a:srgbClr val="FF0000"/>
                </a:solidFill>
              </a:rPr>
              <a:t>B. 1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)    </a:t>
            </a:r>
            <a:r>
              <a:rPr lang="en-US" altLang="zh-CN" dirty="0" smtClean="0"/>
              <a:t>C. 1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3)    D</a:t>
            </a:r>
            <a:r>
              <a:rPr lang="en-US" altLang="zh-CN" dirty="0" smtClean="0"/>
              <a:t>. 1</a:t>
            </a:r>
            <a:r>
              <a:rPr lang="en-US" altLang="zh-CN" dirty="0"/>
              <a:t>), 2)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2051" name="Picture 3" descr="C:\Users\zyy7259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25" y="3933056"/>
            <a:ext cx="3926571" cy="28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yy7259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7" y="4437112"/>
            <a:ext cx="4559143" cy="17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5364088" y="407707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364088" y="5013176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876256" y="4221088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48064" y="4221088"/>
            <a:ext cx="36004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436096" y="5589240"/>
            <a:ext cx="36004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596336" y="4005064"/>
            <a:ext cx="36004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2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2010</a:t>
            </a:r>
            <a:r>
              <a:rPr lang="zh-CN" altLang="en-US" dirty="0"/>
              <a:t>年全国考研</a:t>
            </a:r>
            <a:r>
              <a:rPr lang="zh-CN" altLang="en-US" dirty="0" smtClean="0"/>
              <a:t>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下列线索二叉树中（用虚线表示线索），符合后序线索树定义的是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2" descr="W020100112389107501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4796314" cy="379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588224" y="5589240"/>
            <a:ext cx="2232248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PostOrder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dbca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7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在一棵度为</a:t>
            </a:r>
            <a:r>
              <a:rPr lang="en-US" altLang="zh-CN" dirty="0"/>
              <a:t>4</a:t>
            </a:r>
            <a:r>
              <a:rPr lang="zh-CN" altLang="en-US" dirty="0"/>
              <a:t>的树</a:t>
            </a:r>
            <a:r>
              <a:rPr lang="en-US" altLang="zh-CN" dirty="0"/>
              <a:t>T</a:t>
            </a:r>
            <a:r>
              <a:rPr lang="zh-CN" altLang="en-US" dirty="0"/>
              <a:t>中，若有</a:t>
            </a:r>
            <a:r>
              <a:rPr lang="en-US" altLang="zh-CN" dirty="0"/>
              <a:t>20</a:t>
            </a:r>
            <a:r>
              <a:rPr lang="zh-CN" altLang="en-US" dirty="0"/>
              <a:t>个度为</a:t>
            </a:r>
            <a:r>
              <a:rPr lang="en-US" altLang="zh-CN" dirty="0"/>
              <a:t>4</a:t>
            </a:r>
            <a:r>
              <a:rPr lang="zh-CN" altLang="en-US" dirty="0"/>
              <a:t>的结点，</a:t>
            </a:r>
            <a:r>
              <a:rPr lang="en-US" altLang="zh-CN" dirty="0"/>
              <a:t>10</a:t>
            </a:r>
            <a:r>
              <a:rPr lang="zh-CN" altLang="en-US" dirty="0"/>
              <a:t>个度为</a:t>
            </a:r>
            <a:r>
              <a:rPr lang="en-US" altLang="zh-CN" dirty="0"/>
              <a:t>3</a:t>
            </a:r>
            <a:r>
              <a:rPr lang="zh-CN" altLang="en-US" dirty="0"/>
              <a:t>的结点，</a:t>
            </a:r>
            <a:r>
              <a:rPr lang="en-US" altLang="zh-CN" dirty="0"/>
              <a:t>1</a:t>
            </a:r>
            <a:r>
              <a:rPr lang="zh-CN" altLang="en-US" dirty="0"/>
              <a:t>个度为</a:t>
            </a:r>
            <a:r>
              <a:rPr lang="en-US" altLang="zh-CN" dirty="0"/>
              <a:t>2</a:t>
            </a:r>
            <a:r>
              <a:rPr lang="zh-CN" altLang="en-US" dirty="0"/>
              <a:t>的结点，</a:t>
            </a:r>
            <a:r>
              <a:rPr lang="en-US" altLang="zh-CN" dirty="0"/>
              <a:t>10</a:t>
            </a:r>
            <a:r>
              <a:rPr lang="zh-CN" altLang="en-US" dirty="0"/>
              <a:t>个度为</a:t>
            </a:r>
            <a:r>
              <a:rPr lang="en-US" altLang="zh-CN" dirty="0"/>
              <a:t>1</a:t>
            </a:r>
            <a:r>
              <a:rPr lang="zh-CN" altLang="en-US" dirty="0"/>
              <a:t>的结点，则树</a:t>
            </a:r>
            <a:r>
              <a:rPr lang="en-US" altLang="zh-CN" dirty="0"/>
              <a:t>T</a:t>
            </a:r>
            <a:r>
              <a:rPr lang="zh-CN" altLang="en-US" dirty="0"/>
              <a:t>的叶节点</a:t>
            </a:r>
            <a:r>
              <a:rPr lang="zh-CN" altLang="en-US" dirty="0" smtClean="0"/>
              <a:t>个数是：</a:t>
            </a:r>
            <a:endParaRPr lang="zh-CN" alt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41    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82</a:t>
            </a:r>
            <a:r>
              <a:rPr lang="en-US" altLang="zh-CN" dirty="0"/>
              <a:t>   C</a:t>
            </a:r>
            <a:r>
              <a:rPr lang="zh-CN" altLang="en-US" dirty="0"/>
              <a:t>：</a:t>
            </a:r>
            <a:r>
              <a:rPr lang="en-US" altLang="zh-CN" dirty="0"/>
              <a:t>113   D</a:t>
            </a:r>
            <a:r>
              <a:rPr lang="zh-CN" altLang="en-US" dirty="0"/>
              <a:t>：</a:t>
            </a:r>
            <a:r>
              <a:rPr lang="en-US" altLang="zh-CN" dirty="0" smtClean="0"/>
              <a:t>122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31640" y="4293096"/>
            <a:ext cx="6624736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节点数 </a:t>
            </a:r>
            <a:r>
              <a:rPr lang="en-US" altLang="zh-CN" dirty="0"/>
              <a:t>= </a:t>
            </a:r>
            <a:r>
              <a:rPr lang="zh-CN" altLang="en-US" dirty="0"/>
              <a:t>边数 </a:t>
            </a:r>
            <a:r>
              <a:rPr lang="en-US" altLang="zh-CN" dirty="0"/>
              <a:t>+ 1</a:t>
            </a:r>
          </a:p>
          <a:p>
            <a:pPr algn="ctr"/>
            <a:r>
              <a:rPr lang="en-US" altLang="zh-CN" dirty="0"/>
              <a:t>20 + 10 +1 +10 + n = 20*4 + 10*3 + 1*2 + 10*1 + 1   n=82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2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n(n</a:t>
            </a:r>
            <a:r>
              <a:rPr lang="zh-CN" altLang="en-US" dirty="0"/>
              <a:t>大于等于</a:t>
            </a:r>
            <a:r>
              <a:rPr lang="en-US" altLang="zh-CN" dirty="0"/>
              <a:t>2)</a:t>
            </a:r>
            <a:r>
              <a:rPr lang="zh-CN" altLang="en-US" dirty="0"/>
              <a:t>个权值均不相同的字符构成哈夫曼树，关于该树的叙述中，错误的是（）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：该树一定是一棵完全二叉树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/>
              <a:t>：树中一定没有度为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：树中两个权值最小的结点一定是兄弟结点 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/>
              <a:t>：树中任一非叶结点的权值一定不小于下</a:t>
            </a:r>
            <a:r>
              <a:rPr lang="zh-CN" altLang="en-US" dirty="0" smtClean="0"/>
              <a:t>一</a:t>
            </a:r>
            <a:r>
              <a:rPr lang="zh-CN" altLang="en-US" dirty="0"/>
              <a:t>层</a:t>
            </a:r>
            <a:r>
              <a:rPr lang="zh-CN" altLang="en-US" dirty="0" smtClean="0"/>
              <a:t>任</a:t>
            </a:r>
            <a:r>
              <a:rPr lang="zh-CN" altLang="en-US" dirty="0"/>
              <a:t>一结点的权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0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给</a:t>
            </a:r>
            <a:r>
              <a:rPr lang="zh-CN" altLang="en-US" dirty="0"/>
              <a:t>出如下各表达式的二叉树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方法一：中缀表达式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zh-CN" altLang="en-US" dirty="0" smtClean="0"/>
                  <a:t>后缀表达式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→</m:t>
                    </m:r>
                  </m:oMath>
                </a14:m>
                <a:r>
                  <a:rPr lang="zh-CN" altLang="en-US" dirty="0" smtClean="0"/>
                  <a:t>二叉树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编程时使用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方法二：根据计算的顺序写出二叉树</a:t>
                </a:r>
                <a:endParaRPr lang="en-US" altLang="zh-CN" dirty="0" smtClean="0"/>
              </a:p>
              <a:p>
                <a:r>
                  <a:rPr lang="zh-CN" altLang="en-US" dirty="0"/>
                  <a:t>做</a:t>
                </a:r>
                <a:r>
                  <a:rPr lang="zh-CN" altLang="en-US" dirty="0" smtClean="0"/>
                  <a:t>题时使用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752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/>
              <a:t>)/(c-d*e</a:t>
            </a:r>
            <a:r>
              <a:rPr lang="en-US" altLang="zh-CN" dirty="0" smtClean="0"/>
              <a:t>)+</a:t>
            </a:r>
            <a:r>
              <a:rPr lang="en-US" altLang="zh-CN" dirty="0" smtClean="0"/>
              <a:t>e+</a:t>
            </a:r>
            <a:r>
              <a:rPr lang="en-US" altLang="zh-CN" dirty="0" smtClean="0"/>
              <a:t>g*h/a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7545" y="126876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953835" y="20608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308304" y="20608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/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3037947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/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6648356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*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1807096" y="412409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4355976" y="4153793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-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5141205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*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1231032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2383160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b</a:t>
            </a:r>
            <a:endParaRPr lang="zh-CN" altLang="en-US" sz="3200" dirty="0"/>
          </a:p>
        </p:txBody>
      </p:sp>
      <p:cxnSp>
        <p:nvCxnSpPr>
          <p:cNvPr id="16" name="直接箭头连接符 15"/>
          <p:cNvCxnSpPr>
            <a:stCxn id="10" idx="3"/>
            <a:endCxn id="13" idx="0"/>
          </p:cNvCxnSpPr>
          <p:nvPr/>
        </p:nvCxnSpPr>
        <p:spPr>
          <a:xfrm flipH="1">
            <a:off x="1519064" y="4615791"/>
            <a:ext cx="372395" cy="57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5"/>
            <a:endCxn id="14" idx="0"/>
          </p:cNvCxnSpPr>
          <p:nvPr/>
        </p:nvCxnSpPr>
        <p:spPr>
          <a:xfrm>
            <a:off x="2298797" y="4615791"/>
            <a:ext cx="372395" cy="574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644527" y="519032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</a:t>
            </a:r>
            <a:endParaRPr lang="zh-CN" altLang="en-US" sz="3200" dirty="0"/>
          </a:p>
        </p:txBody>
      </p:sp>
      <p:sp>
        <p:nvSpPr>
          <p:cNvPr id="22" name="椭圆 21"/>
          <p:cNvSpPr/>
          <p:nvPr/>
        </p:nvSpPr>
        <p:spPr>
          <a:xfrm>
            <a:off x="4565141" y="598241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d</a:t>
            </a:r>
            <a:endParaRPr lang="zh-CN" altLang="en-US" sz="3200" dirty="0"/>
          </a:p>
        </p:txBody>
      </p:sp>
      <p:sp>
        <p:nvSpPr>
          <p:cNvPr id="23" name="椭圆 22"/>
          <p:cNvSpPr/>
          <p:nvPr/>
        </p:nvSpPr>
        <p:spPr>
          <a:xfrm>
            <a:off x="5708457" y="598241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e</a:t>
            </a:r>
            <a:endParaRPr lang="zh-CN" altLang="en-US" sz="3200" dirty="0"/>
          </a:p>
        </p:txBody>
      </p:sp>
      <p:sp>
        <p:nvSpPr>
          <p:cNvPr id="24" name="椭圆 23"/>
          <p:cNvSpPr/>
          <p:nvPr/>
        </p:nvSpPr>
        <p:spPr>
          <a:xfrm>
            <a:off x="4853173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e</a:t>
            </a:r>
            <a:endParaRPr lang="zh-CN" altLang="en-US" sz="3200" dirty="0"/>
          </a:p>
        </p:txBody>
      </p:sp>
      <p:sp>
        <p:nvSpPr>
          <p:cNvPr id="25" name="椭圆 24"/>
          <p:cNvSpPr/>
          <p:nvPr/>
        </p:nvSpPr>
        <p:spPr>
          <a:xfrm>
            <a:off x="7890799" y="3099559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</a:t>
            </a:r>
            <a:endParaRPr lang="zh-CN" altLang="en-US" sz="3200" dirty="0"/>
          </a:p>
        </p:txBody>
      </p:sp>
      <p:sp>
        <p:nvSpPr>
          <p:cNvPr id="26" name="椭圆 25"/>
          <p:cNvSpPr/>
          <p:nvPr/>
        </p:nvSpPr>
        <p:spPr>
          <a:xfrm>
            <a:off x="6072292" y="403972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7224420" y="4039727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h</a:t>
            </a:r>
            <a:endParaRPr lang="zh-CN" altLang="en-US" sz="3200" dirty="0"/>
          </a:p>
        </p:txBody>
      </p:sp>
      <p:cxnSp>
        <p:nvCxnSpPr>
          <p:cNvPr id="29" name="直接箭头连接符 28"/>
          <p:cNvCxnSpPr>
            <a:stCxn id="12" idx="3"/>
            <a:endCxn id="22" idx="0"/>
          </p:cNvCxnSpPr>
          <p:nvPr/>
        </p:nvCxnSpPr>
        <p:spPr>
          <a:xfrm flipH="1">
            <a:off x="4853173" y="5682030"/>
            <a:ext cx="372395" cy="30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5"/>
            <a:endCxn id="23" idx="0"/>
          </p:cNvCxnSpPr>
          <p:nvPr/>
        </p:nvCxnSpPr>
        <p:spPr>
          <a:xfrm>
            <a:off x="5632906" y="5682030"/>
            <a:ext cx="363583" cy="300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  <a:endCxn id="21" idx="0"/>
          </p:cNvCxnSpPr>
          <p:nvPr/>
        </p:nvCxnSpPr>
        <p:spPr>
          <a:xfrm flipH="1">
            <a:off x="3932559" y="4645494"/>
            <a:ext cx="507780" cy="54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5"/>
            <a:endCxn id="12" idx="0"/>
          </p:cNvCxnSpPr>
          <p:nvPr/>
        </p:nvCxnSpPr>
        <p:spPr>
          <a:xfrm>
            <a:off x="4847677" y="4645494"/>
            <a:ext cx="581560" cy="54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3"/>
            <a:endCxn id="10" idx="0"/>
          </p:cNvCxnSpPr>
          <p:nvPr/>
        </p:nvCxnSpPr>
        <p:spPr>
          <a:xfrm flipH="1">
            <a:off x="2095128" y="3591260"/>
            <a:ext cx="1027182" cy="532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5"/>
            <a:endCxn id="11" idx="0"/>
          </p:cNvCxnSpPr>
          <p:nvPr/>
        </p:nvCxnSpPr>
        <p:spPr>
          <a:xfrm>
            <a:off x="3529648" y="3591260"/>
            <a:ext cx="1114360" cy="56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3"/>
            <a:endCxn id="8" idx="0"/>
          </p:cNvCxnSpPr>
          <p:nvPr/>
        </p:nvCxnSpPr>
        <p:spPr>
          <a:xfrm flipH="1">
            <a:off x="3325979" y="2552549"/>
            <a:ext cx="712219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5"/>
            <a:endCxn id="24" idx="0"/>
          </p:cNvCxnSpPr>
          <p:nvPr/>
        </p:nvCxnSpPr>
        <p:spPr>
          <a:xfrm>
            <a:off x="4445536" y="2552549"/>
            <a:ext cx="695669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3"/>
            <a:endCxn id="26" idx="0"/>
          </p:cNvCxnSpPr>
          <p:nvPr/>
        </p:nvCxnSpPr>
        <p:spPr>
          <a:xfrm flipH="1">
            <a:off x="6360324" y="3591260"/>
            <a:ext cx="372395" cy="44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5"/>
            <a:endCxn id="27" idx="0"/>
          </p:cNvCxnSpPr>
          <p:nvPr/>
        </p:nvCxnSpPr>
        <p:spPr>
          <a:xfrm>
            <a:off x="7140057" y="3591260"/>
            <a:ext cx="372395" cy="44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3"/>
            <a:endCxn id="9" idx="0"/>
          </p:cNvCxnSpPr>
          <p:nvPr/>
        </p:nvCxnSpPr>
        <p:spPr>
          <a:xfrm flipH="1">
            <a:off x="6936388" y="2552549"/>
            <a:ext cx="456279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5"/>
            <a:endCxn id="25" idx="0"/>
          </p:cNvCxnSpPr>
          <p:nvPr/>
        </p:nvCxnSpPr>
        <p:spPr>
          <a:xfrm>
            <a:off x="7800005" y="2552549"/>
            <a:ext cx="378826" cy="54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2"/>
            <a:endCxn id="6" idx="0"/>
          </p:cNvCxnSpPr>
          <p:nvPr/>
        </p:nvCxnSpPr>
        <p:spPr>
          <a:xfrm flipH="1">
            <a:off x="4241867" y="1556792"/>
            <a:ext cx="115567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6"/>
            <a:endCxn id="7" idx="0"/>
          </p:cNvCxnSpPr>
          <p:nvPr/>
        </p:nvCxnSpPr>
        <p:spPr>
          <a:xfrm>
            <a:off x="5973609" y="1556792"/>
            <a:ext cx="162272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x-y*z+(</a:t>
            </a:r>
            <a:r>
              <a:rPr lang="en-US" altLang="zh-CN" dirty="0" err="1" smtClean="0"/>
              <a:t>a+b+c</a:t>
            </a:r>
            <a:r>
              <a:rPr lang="en-US" altLang="zh-CN" dirty="0" smtClean="0"/>
              <a:t>/d*e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347864" y="1285495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1835696" y="23488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-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6189633" y="23488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899592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-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2699792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*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5364088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668344" y="342900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*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1475656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x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2123728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y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3275856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z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4788024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5940152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b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092280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/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8244408" y="450912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e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6516216" y="57332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7668344" y="57332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d</a:t>
            </a:r>
            <a:endParaRPr lang="zh-CN" altLang="en-US" sz="3200" dirty="0"/>
          </a:p>
        </p:txBody>
      </p:sp>
      <p:cxnSp>
        <p:nvCxnSpPr>
          <p:cNvPr id="20" name="直接箭头连接符 19"/>
          <p:cNvCxnSpPr>
            <a:stCxn id="6" idx="5"/>
            <a:endCxn id="10" idx="0"/>
          </p:cNvCxnSpPr>
          <p:nvPr/>
        </p:nvCxnSpPr>
        <p:spPr>
          <a:xfrm>
            <a:off x="1391293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11" idx="0"/>
          </p:cNvCxnSpPr>
          <p:nvPr/>
        </p:nvCxnSpPr>
        <p:spPr>
          <a:xfrm flipH="1">
            <a:off x="2411760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5"/>
            <a:endCxn id="12" idx="0"/>
          </p:cNvCxnSpPr>
          <p:nvPr/>
        </p:nvCxnSpPr>
        <p:spPr>
          <a:xfrm>
            <a:off x="3191493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3"/>
            <a:endCxn id="6" idx="0"/>
          </p:cNvCxnSpPr>
          <p:nvPr/>
        </p:nvCxnSpPr>
        <p:spPr>
          <a:xfrm flipH="1">
            <a:off x="1187624" y="2840581"/>
            <a:ext cx="73243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5"/>
            <a:endCxn id="7" idx="0"/>
          </p:cNvCxnSpPr>
          <p:nvPr/>
        </p:nvCxnSpPr>
        <p:spPr>
          <a:xfrm>
            <a:off x="2327397" y="2840581"/>
            <a:ext cx="660427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" idx="2"/>
            <a:endCxn id="4" idx="0"/>
          </p:cNvCxnSpPr>
          <p:nvPr/>
        </p:nvCxnSpPr>
        <p:spPr>
          <a:xfrm flipH="1">
            <a:off x="2123728" y="1573527"/>
            <a:ext cx="1224136" cy="775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3" idx="0"/>
          </p:cNvCxnSpPr>
          <p:nvPr/>
        </p:nvCxnSpPr>
        <p:spPr>
          <a:xfrm flipH="1">
            <a:off x="5076056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5"/>
            <a:endCxn id="14" idx="0"/>
          </p:cNvCxnSpPr>
          <p:nvPr/>
        </p:nvCxnSpPr>
        <p:spPr>
          <a:xfrm>
            <a:off x="5855789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3"/>
            <a:endCxn id="8" idx="0"/>
          </p:cNvCxnSpPr>
          <p:nvPr/>
        </p:nvCxnSpPr>
        <p:spPr>
          <a:xfrm flipH="1">
            <a:off x="5652120" y="2840581"/>
            <a:ext cx="621876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5"/>
            <a:endCxn id="9" idx="0"/>
          </p:cNvCxnSpPr>
          <p:nvPr/>
        </p:nvCxnSpPr>
        <p:spPr>
          <a:xfrm>
            <a:off x="6681334" y="2840581"/>
            <a:ext cx="1275042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3"/>
            <a:endCxn id="17" idx="0"/>
          </p:cNvCxnSpPr>
          <p:nvPr/>
        </p:nvCxnSpPr>
        <p:spPr>
          <a:xfrm flipH="1">
            <a:off x="6804248" y="5000821"/>
            <a:ext cx="372395" cy="7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5"/>
            <a:endCxn id="18" idx="0"/>
          </p:cNvCxnSpPr>
          <p:nvPr/>
        </p:nvCxnSpPr>
        <p:spPr>
          <a:xfrm>
            <a:off x="7583981" y="5000821"/>
            <a:ext cx="372395" cy="7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3"/>
            <a:endCxn id="15" idx="0"/>
          </p:cNvCxnSpPr>
          <p:nvPr/>
        </p:nvCxnSpPr>
        <p:spPr>
          <a:xfrm flipH="1">
            <a:off x="7380312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5"/>
            <a:endCxn id="16" idx="0"/>
          </p:cNvCxnSpPr>
          <p:nvPr/>
        </p:nvCxnSpPr>
        <p:spPr>
          <a:xfrm>
            <a:off x="8160045" y="3920701"/>
            <a:ext cx="372395" cy="58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" idx="6"/>
            <a:endCxn id="5" idx="0"/>
          </p:cNvCxnSpPr>
          <p:nvPr/>
        </p:nvCxnSpPr>
        <p:spPr>
          <a:xfrm>
            <a:off x="3923928" y="1573527"/>
            <a:ext cx="2553737" cy="775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89745" y="5554742"/>
            <a:ext cx="214788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-</a:t>
            </a:r>
            <a:r>
              <a:rPr lang="zh-CN" altLang="en-US" dirty="0" smtClean="0"/>
              <a:t>的右节点，可以按</a:t>
            </a:r>
            <a:r>
              <a:rPr lang="en-US" altLang="zh-CN" dirty="0" smtClean="0"/>
              <a:t>0-x</a:t>
            </a:r>
            <a:r>
              <a:rPr lang="zh-CN" altLang="en-US" dirty="0" smtClean="0"/>
              <a:t>来理解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Chapter3.1 </a:t>
            </a:r>
            <a:r>
              <a:rPr lang="en-US" altLang="zh-CN" dirty="0"/>
              <a:t>2010</a:t>
            </a:r>
            <a:r>
              <a:rPr lang="zh-CN" altLang="en-US" dirty="0"/>
              <a:t>年全国考研统考题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设将</a:t>
            </a:r>
            <a:r>
              <a:rPr lang="en-US" altLang="zh-CN" dirty="0"/>
              <a:t>n(n,1)</a:t>
            </a:r>
            <a:r>
              <a:rPr lang="zh-CN" altLang="zh-CN" dirty="0"/>
              <a:t>个整数存放到一维数组</a:t>
            </a:r>
            <a:r>
              <a:rPr lang="en-US" altLang="zh-CN" dirty="0"/>
              <a:t>R</a:t>
            </a:r>
            <a:r>
              <a:rPr lang="zh-CN" altLang="zh-CN" dirty="0"/>
              <a:t>中，试设计一个在时间和空间两方面尽可能有效的算法，将</a:t>
            </a:r>
            <a:r>
              <a:rPr lang="en-US" altLang="zh-CN" dirty="0"/>
              <a:t>R</a:t>
            </a:r>
            <a:r>
              <a:rPr lang="zh-CN" altLang="zh-CN" dirty="0"/>
              <a:t>中保有的序列循环左移</a:t>
            </a:r>
            <a:r>
              <a:rPr lang="en-US" altLang="zh-CN" dirty="0"/>
              <a:t>P</a:t>
            </a:r>
            <a:r>
              <a:rPr lang="zh-CN" altLang="zh-CN" dirty="0"/>
              <a:t>（</a:t>
            </a:r>
            <a:r>
              <a:rPr lang="en-US" altLang="zh-CN" dirty="0"/>
              <a:t>0</a:t>
            </a:r>
            <a:r>
              <a:rPr lang="zh-CN" altLang="zh-CN" dirty="0"/>
              <a:t>﹤</a:t>
            </a:r>
            <a:r>
              <a:rPr lang="en-US" altLang="zh-CN" dirty="0"/>
              <a:t>P</a:t>
            </a:r>
            <a:r>
              <a:rPr lang="zh-CN" altLang="zh-CN" dirty="0"/>
              <a:t>﹤</a:t>
            </a:r>
            <a:r>
              <a:rPr lang="en-US" altLang="zh-CN" dirty="0"/>
              <a:t>n</a:t>
            </a:r>
            <a:r>
              <a:rPr lang="zh-CN" altLang="zh-CN" dirty="0"/>
              <a:t>）个位置，即将</a:t>
            </a:r>
            <a:r>
              <a:rPr lang="en-US" altLang="zh-CN" dirty="0"/>
              <a:t>R</a:t>
            </a:r>
            <a:r>
              <a:rPr lang="zh-CN" altLang="zh-CN" dirty="0"/>
              <a:t>中的数据由（</a:t>
            </a:r>
            <a:r>
              <a:rPr lang="en-US" altLang="zh-CN" dirty="0"/>
              <a:t>X0 X1 ……Xn-1</a:t>
            </a:r>
            <a:r>
              <a:rPr lang="zh-CN" altLang="zh-CN" dirty="0"/>
              <a:t>）变换为（</a:t>
            </a:r>
            <a:r>
              <a:rPr lang="en-US" altLang="zh-CN" dirty="0" err="1"/>
              <a:t>Xp</a:t>
            </a:r>
            <a:r>
              <a:rPr lang="en-US" altLang="zh-CN" dirty="0"/>
              <a:t> Xp+1 ……Xn-1  X0  X1 …Xp-1)</a:t>
            </a:r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）给出算法的基本设计思想。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）根据设计思想，采用</a:t>
            </a:r>
            <a:r>
              <a:rPr lang="en-US" altLang="zh-CN" dirty="0"/>
              <a:t>C</a:t>
            </a:r>
            <a:r>
              <a:rPr lang="zh-CN" altLang="zh-CN" dirty="0"/>
              <a:t>或</a:t>
            </a:r>
            <a:r>
              <a:rPr lang="en-US" altLang="zh-CN" dirty="0"/>
              <a:t>C++</a:t>
            </a:r>
            <a:r>
              <a:rPr lang="zh-CN" altLang="zh-CN" dirty="0"/>
              <a:t>或</a:t>
            </a:r>
            <a:r>
              <a:rPr lang="en-US" altLang="zh-CN" dirty="0"/>
              <a:t>JAVA</a:t>
            </a:r>
            <a:r>
              <a:rPr lang="zh-CN" altLang="zh-CN" dirty="0"/>
              <a:t>语言表述算法，关键之处给出注释。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）说明你所设计算法的时间复杂度和空间复杂</a:t>
            </a:r>
            <a:r>
              <a:rPr lang="zh-CN" altLang="zh-CN" dirty="0" smtClean="0"/>
              <a:t>度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317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zh-CN" sz="3600" dirty="0"/>
              <a:t>((a+b)&gt;(</a:t>
            </a:r>
            <a:r>
              <a:rPr lang="es-ES" altLang="zh-CN" sz="3600" dirty="0" smtClean="0"/>
              <a:t>c-d))||a&lt;f</a:t>
            </a:r>
            <a:r>
              <a:rPr lang="es-ES" altLang="zh-CN" sz="3600" dirty="0" smtClean="0"/>
              <a:t>&amp;&amp;(x&lt;y||y&gt;z</a:t>
            </a:r>
            <a:r>
              <a:rPr lang="es-ES" altLang="zh-CN" sz="3600" dirty="0"/>
              <a:t>)</a:t>
            </a:r>
          </a:p>
        </p:txBody>
      </p:sp>
      <p:sp>
        <p:nvSpPr>
          <p:cNvPr id="3" name="椭圆 2"/>
          <p:cNvSpPr/>
          <p:nvPr/>
        </p:nvSpPr>
        <p:spPr>
          <a:xfrm>
            <a:off x="4067944" y="1285495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||</a:t>
            </a:r>
            <a:endParaRPr lang="zh-CN" altLang="en-US" sz="2000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&gt;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652120" y="213285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&amp;&amp;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611560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2555776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-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4644008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&lt;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092280" y="328498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||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35496" y="461789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1187624" y="461789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b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1979712" y="461789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27543" y="4618421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d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4067944" y="46189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5220072" y="46189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f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6251558" y="459963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&lt;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8028384" y="458112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&gt;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5675494" y="59492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x</a:t>
            </a:r>
            <a:endParaRPr lang="zh-CN" altLang="en-US" sz="3200" dirty="0"/>
          </a:p>
        </p:txBody>
      </p:sp>
      <p:sp>
        <p:nvSpPr>
          <p:cNvPr id="19" name="椭圆 18"/>
          <p:cNvSpPr/>
          <p:nvPr/>
        </p:nvSpPr>
        <p:spPr>
          <a:xfrm>
            <a:off x="6827622" y="5949280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y</a:t>
            </a:r>
            <a:endParaRPr lang="zh-CN" altLang="en-US" sz="3200" dirty="0"/>
          </a:p>
        </p:txBody>
      </p:sp>
      <p:sp>
        <p:nvSpPr>
          <p:cNvPr id="20" name="椭圆 19"/>
          <p:cNvSpPr/>
          <p:nvPr/>
        </p:nvSpPr>
        <p:spPr>
          <a:xfrm>
            <a:off x="7452320" y="5954681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y</a:t>
            </a:r>
            <a:endParaRPr lang="zh-CN" altLang="en-US" sz="3200" dirty="0"/>
          </a:p>
        </p:txBody>
      </p:sp>
      <p:sp>
        <p:nvSpPr>
          <p:cNvPr id="21" name="椭圆 20"/>
          <p:cNvSpPr/>
          <p:nvPr/>
        </p:nvSpPr>
        <p:spPr>
          <a:xfrm>
            <a:off x="8567936" y="596242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z</a:t>
            </a:r>
            <a:endParaRPr lang="zh-CN" altLang="en-US" sz="3200" dirty="0"/>
          </a:p>
        </p:txBody>
      </p:sp>
      <p:cxnSp>
        <p:nvCxnSpPr>
          <p:cNvPr id="23" name="直接箭头连接符 22"/>
          <p:cNvCxnSpPr>
            <a:stCxn id="6" idx="3"/>
            <a:endCxn id="10" idx="0"/>
          </p:cNvCxnSpPr>
          <p:nvPr/>
        </p:nvCxnSpPr>
        <p:spPr>
          <a:xfrm flipH="1">
            <a:off x="323528" y="3776685"/>
            <a:ext cx="372395" cy="84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5"/>
            <a:endCxn id="11" idx="0"/>
          </p:cNvCxnSpPr>
          <p:nvPr/>
        </p:nvCxnSpPr>
        <p:spPr>
          <a:xfrm>
            <a:off x="1103261" y="3776685"/>
            <a:ext cx="372395" cy="84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2"/>
            <a:endCxn id="4" idx="0"/>
          </p:cNvCxnSpPr>
          <p:nvPr/>
        </p:nvCxnSpPr>
        <p:spPr>
          <a:xfrm flipH="1">
            <a:off x="1979712" y="1573527"/>
            <a:ext cx="2088232" cy="559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6"/>
            <a:endCxn id="5" idx="0"/>
          </p:cNvCxnSpPr>
          <p:nvPr/>
        </p:nvCxnSpPr>
        <p:spPr>
          <a:xfrm>
            <a:off x="4644008" y="1573527"/>
            <a:ext cx="1296144" cy="559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2"/>
            <a:endCxn id="6" idx="0"/>
          </p:cNvCxnSpPr>
          <p:nvPr/>
        </p:nvCxnSpPr>
        <p:spPr>
          <a:xfrm flipH="1">
            <a:off x="899592" y="2420888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6"/>
            <a:endCxn id="7" idx="0"/>
          </p:cNvCxnSpPr>
          <p:nvPr/>
        </p:nvCxnSpPr>
        <p:spPr>
          <a:xfrm>
            <a:off x="2267744" y="242088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3"/>
            <a:endCxn id="12" idx="0"/>
          </p:cNvCxnSpPr>
          <p:nvPr/>
        </p:nvCxnSpPr>
        <p:spPr>
          <a:xfrm flipH="1">
            <a:off x="2267744" y="3776685"/>
            <a:ext cx="372395" cy="84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5"/>
            <a:endCxn id="13" idx="0"/>
          </p:cNvCxnSpPr>
          <p:nvPr/>
        </p:nvCxnSpPr>
        <p:spPr>
          <a:xfrm>
            <a:off x="3047477" y="3776685"/>
            <a:ext cx="368098" cy="841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2"/>
            <a:endCxn id="8" idx="0"/>
          </p:cNvCxnSpPr>
          <p:nvPr/>
        </p:nvCxnSpPr>
        <p:spPr>
          <a:xfrm flipH="1">
            <a:off x="4932040" y="2420888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6"/>
            <a:endCxn id="9" idx="0"/>
          </p:cNvCxnSpPr>
          <p:nvPr/>
        </p:nvCxnSpPr>
        <p:spPr>
          <a:xfrm>
            <a:off x="6228184" y="2420888"/>
            <a:ext cx="115212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3"/>
            <a:endCxn id="14" idx="0"/>
          </p:cNvCxnSpPr>
          <p:nvPr/>
        </p:nvCxnSpPr>
        <p:spPr>
          <a:xfrm flipH="1">
            <a:off x="4355976" y="3776685"/>
            <a:ext cx="372395" cy="842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5"/>
            <a:endCxn id="15" idx="0"/>
          </p:cNvCxnSpPr>
          <p:nvPr/>
        </p:nvCxnSpPr>
        <p:spPr>
          <a:xfrm>
            <a:off x="5135709" y="3776685"/>
            <a:ext cx="372395" cy="842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3"/>
            <a:endCxn id="16" idx="0"/>
          </p:cNvCxnSpPr>
          <p:nvPr/>
        </p:nvCxnSpPr>
        <p:spPr>
          <a:xfrm flipH="1">
            <a:off x="6539590" y="3776685"/>
            <a:ext cx="637053" cy="8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9" idx="5"/>
            <a:endCxn id="17" idx="0"/>
          </p:cNvCxnSpPr>
          <p:nvPr/>
        </p:nvCxnSpPr>
        <p:spPr>
          <a:xfrm>
            <a:off x="7583981" y="3776685"/>
            <a:ext cx="732435" cy="804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3"/>
            <a:endCxn id="18" idx="0"/>
          </p:cNvCxnSpPr>
          <p:nvPr/>
        </p:nvCxnSpPr>
        <p:spPr>
          <a:xfrm flipH="1">
            <a:off x="5963526" y="5091335"/>
            <a:ext cx="372395" cy="85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5"/>
            <a:endCxn id="19" idx="0"/>
          </p:cNvCxnSpPr>
          <p:nvPr/>
        </p:nvCxnSpPr>
        <p:spPr>
          <a:xfrm>
            <a:off x="6743259" y="5091335"/>
            <a:ext cx="372395" cy="85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3"/>
            <a:endCxn id="20" idx="0"/>
          </p:cNvCxnSpPr>
          <p:nvPr/>
        </p:nvCxnSpPr>
        <p:spPr>
          <a:xfrm flipH="1">
            <a:off x="7740352" y="5072829"/>
            <a:ext cx="372395" cy="881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5"/>
            <a:endCxn id="21" idx="0"/>
          </p:cNvCxnSpPr>
          <p:nvPr/>
        </p:nvCxnSpPr>
        <p:spPr>
          <a:xfrm>
            <a:off x="8520085" y="5072829"/>
            <a:ext cx="335883" cy="889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444208" y="1556792"/>
            <a:ext cx="2327905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&amp;&amp;</a:t>
            </a:r>
            <a:r>
              <a:rPr lang="zh-CN" altLang="en-US" dirty="0" smtClean="0"/>
              <a:t>的优先级比</a:t>
            </a:r>
            <a:r>
              <a:rPr lang="en-US" altLang="zh-CN" dirty="0" smtClean="0"/>
              <a:t>||</a:t>
            </a:r>
            <a:r>
              <a:rPr lang="zh-CN" altLang="en-US" dirty="0" smtClean="0"/>
              <a:t>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2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2. </a:t>
            </a:r>
            <a:r>
              <a:rPr lang="zh-CN" altLang="en-US" sz="3200" dirty="0" smtClean="0"/>
              <a:t>如果</a:t>
            </a:r>
            <a:r>
              <a:rPr lang="zh-CN" altLang="en-US" sz="3200" dirty="0"/>
              <a:t>一棵树有</a:t>
            </a:r>
            <a:r>
              <a:rPr lang="en-US" altLang="zh-CN" sz="3200" dirty="0"/>
              <a:t>n1</a:t>
            </a:r>
            <a:r>
              <a:rPr lang="zh-CN" altLang="en-US" sz="3200" dirty="0"/>
              <a:t>个度为</a:t>
            </a:r>
            <a:r>
              <a:rPr lang="en-US" altLang="zh-CN" sz="3200" dirty="0"/>
              <a:t>1</a:t>
            </a:r>
            <a:r>
              <a:rPr lang="zh-CN" altLang="en-US" sz="3200" dirty="0"/>
              <a:t>的结点，有</a:t>
            </a:r>
            <a:r>
              <a:rPr lang="en-US" altLang="zh-CN" sz="3200" dirty="0"/>
              <a:t>n2</a:t>
            </a:r>
            <a:r>
              <a:rPr lang="zh-CN" altLang="en-US" sz="3200" dirty="0"/>
              <a:t>个度为</a:t>
            </a:r>
            <a:r>
              <a:rPr lang="en-US" altLang="zh-CN" sz="3200" dirty="0"/>
              <a:t>2</a:t>
            </a:r>
            <a:r>
              <a:rPr lang="zh-CN" altLang="en-US" sz="3200" dirty="0"/>
              <a:t>的结点，</a:t>
            </a:r>
            <a:r>
              <a:rPr lang="en-US" altLang="zh-CN" sz="3200" dirty="0"/>
              <a:t>……</a:t>
            </a:r>
            <a:r>
              <a:rPr lang="zh-CN" altLang="en-US" sz="3200" dirty="0"/>
              <a:t>，</a:t>
            </a:r>
            <a:r>
              <a:rPr lang="en-US" altLang="zh-CN" sz="3200" dirty="0"/>
              <a:t>nm</a:t>
            </a:r>
            <a:r>
              <a:rPr lang="zh-CN" altLang="en-US" sz="3200" dirty="0"/>
              <a:t>个度为</a:t>
            </a:r>
            <a:r>
              <a:rPr lang="en-US" altLang="zh-CN" sz="3200" dirty="0"/>
              <a:t>m</a:t>
            </a:r>
            <a:r>
              <a:rPr lang="zh-CN" altLang="en-US" sz="3200" dirty="0"/>
              <a:t>的结点，试问有多少个度为</a:t>
            </a:r>
            <a:r>
              <a:rPr lang="en-US" altLang="zh-CN" sz="3200" dirty="0"/>
              <a:t>0</a:t>
            </a:r>
            <a:r>
              <a:rPr lang="zh-CN" altLang="en-US" sz="3200" dirty="0"/>
              <a:t>的结点？写出推导过程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2015716" y="2636912"/>
            <a:ext cx="49685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节点数 </a:t>
            </a:r>
            <a:r>
              <a:rPr lang="en-US" altLang="zh-CN" dirty="0"/>
              <a:t>= </a:t>
            </a:r>
            <a:r>
              <a:rPr lang="zh-CN" altLang="en-US" dirty="0"/>
              <a:t>边数 </a:t>
            </a:r>
            <a:r>
              <a:rPr lang="en-US" altLang="zh-CN" dirty="0"/>
              <a:t>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467544" y="3284984"/>
                <a:ext cx="828092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… +</m:t>
                      </m:r>
                      <m:r>
                        <a:rPr lang="en-US" altLang="zh-CN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84984"/>
                <a:ext cx="8280920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467544" y="3933056"/>
                <a:ext cx="828092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 … +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8280920" cy="50405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分别</a:t>
            </a:r>
            <a:r>
              <a:rPr lang="zh-CN" altLang="en-US" dirty="0"/>
              <a:t>找出满足以下条件的所有二叉树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）二叉树的前序序列与中序序列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）二叉树的中序序列与后序序列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）二叉树的前序序列与后序序列</a:t>
            </a:r>
            <a:r>
              <a:rPr lang="zh-CN" altLang="en-US" dirty="0" smtClean="0"/>
              <a:t>相同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239852" y="2204864"/>
            <a:ext cx="28083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strike="sngStrike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R===</a:t>
            </a:r>
            <a:r>
              <a:rPr lang="en-US" altLang="zh-CN" strike="sngStrike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NR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43608" y="2708920"/>
            <a:ext cx="720080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</a:t>
            </a:r>
            <a:r>
              <a:rPr lang="zh-CN" altLang="en-US" dirty="0"/>
              <a:t>：所有节点都</a:t>
            </a:r>
            <a:r>
              <a:rPr lang="zh-CN" altLang="en-US" dirty="0" smtClean="0"/>
              <a:t>没有左</a:t>
            </a:r>
            <a:r>
              <a:rPr lang="zh-CN" altLang="en-US" dirty="0"/>
              <a:t>节点</a:t>
            </a:r>
            <a:r>
              <a:rPr lang="zh-CN" altLang="en-US" dirty="0" smtClean="0"/>
              <a:t>、</a:t>
            </a:r>
            <a:r>
              <a:rPr lang="zh-CN" altLang="en-US" dirty="0"/>
              <a:t>只有根节点、空树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39852" y="4005064"/>
            <a:ext cx="28083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LN</a:t>
            </a:r>
            <a:r>
              <a:rPr lang="en-US" altLang="zh-CN" strike="sngStrike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===L</a:t>
            </a:r>
            <a:r>
              <a:rPr lang="en-US" altLang="zh-CN" strike="sngStrike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N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43608" y="4509120"/>
            <a:ext cx="720080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</a:t>
            </a:r>
            <a:r>
              <a:rPr lang="zh-CN" altLang="en-US" dirty="0"/>
              <a:t>：所有节点都</a:t>
            </a:r>
            <a:r>
              <a:rPr lang="zh-CN" altLang="en-US" dirty="0" smtClean="0"/>
              <a:t>没有右节点、</a:t>
            </a:r>
            <a:r>
              <a:rPr lang="zh-CN" altLang="en-US" dirty="0"/>
              <a:t>只有根节点、空树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39852" y="5733256"/>
            <a:ext cx="28083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strike="sngStrike" dirty="0">
                <a:solidFill>
                  <a:srgbClr val="FF0000"/>
                </a:solidFill>
              </a:rPr>
              <a:t>LR</a:t>
            </a:r>
            <a:r>
              <a:rPr lang="en-US" altLang="zh-CN" dirty="0"/>
              <a:t>===</a:t>
            </a:r>
            <a:r>
              <a:rPr lang="en-US" altLang="zh-CN" strike="sngStrike" dirty="0">
                <a:solidFill>
                  <a:srgbClr val="FF0000"/>
                </a:solidFill>
              </a:rPr>
              <a:t>LR</a:t>
            </a:r>
            <a:r>
              <a:rPr lang="en-US" altLang="zh-CN" dirty="0"/>
              <a:t>N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43608" y="6237312"/>
            <a:ext cx="720080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</a:t>
            </a:r>
            <a:r>
              <a:rPr lang="zh-CN" altLang="en-US" dirty="0"/>
              <a:t>：只有根节点、空树</a:t>
            </a:r>
          </a:p>
        </p:txBody>
      </p:sp>
    </p:spTree>
    <p:extLst>
      <p:ext uri="{BB962C8B-B14F-4D97-AF65-F5344CB8AC3E}">
        <p14:creationId xmlns:p14="http://schemas.microsoft.com/office/powerpoint/2010/main" val="741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若</a:t>
            </a:r>
            <a:r>
              <a:rPr lang="zh-CN" altLang="en-US" dirty="0"/>
              <a:t>用二叉链表作为二叉树的存储表示，试对以下问题编写递归算法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）统计二叉树中叶结点的个数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YaHei Consolas Hybrid"/>
                <a:ea typeface="YaHei Consolas Hybrid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leafNum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root)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sz="2000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(root ==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0;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sz="2000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==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&amp;&amp; </a:t>
            </a:r>
            <a:r>
              <a:rPr lang="en-US" altLang="zh-CN" sz="20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== </a:t>
            </a:r>
            <a:r>
              <a:rPr lang="en-US" altLang="zh-CN" sz="20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1;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leafNum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i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 + 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leafNum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2000" b="1" i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2000" b="1" i="1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2000" b="1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000000"/>
              </a:solidFill>
              <a:latin typeface="YaHei Consolas Hybrid"/>
            </a:endParaRPr>
          </a:p>
        </p:txBody>
      </p:sp>
    </p:spTree>
    <p:extLst>
      <p:ext uri="{BB962C8B-B14F-4D97-AF65-F5344CB8AC3E}">
        <p14:creationId xmlns:p14="http://schemas.microsoft.com/office/powerpoint/2010/main" val="28059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）以二叉树为参数，交换每个结点的左子女和右</a:t>
            </a:r>
            <a:r>
              <a:rPr lang="zh-CN" altLang="en-US" dirty="0" smtClean="0"/>
              <a:t>子女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public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static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void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switchLR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3100" b="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 root) {</a:t>
            </a:r>
          </a:p>
          <a:p>
            <a:pPr marL="0" indent="0">
              <a:buNone/>
            </a:pPr>
            <a:r>
              <a:rPr lang="en-US" altLang="zh-CN" sz="3100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if</a:t>
            </a:r>
            <a:r>
              <a:rPr lang="en-US" altLang="zh-CN" sz="3100" b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(root == </a:t>
            </a:r>
            <a:r>
              <a:rPr lang="en-US" altLang="zh-CN" sz="3100" b="1" dirty="0">
                <a:solidFill>
                  <a:srgbClr val="7F0055"/>
                </a:solidFill>
                <a:latin typeface="YaHei Consolas Hybrid"/>
                <a:ea typeface="YaHei Consolas Hybrid"/>
              </a:rPr>
              <a:t>null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</a:t>
            </a:r>
          </a:p>
          <a:p>
            <a:pPr marL="0" indent="0">
              <a:buNone/>
            </a:pPr>
            <a:r>
              <a:rPr lang="en-US" altLang="zh-CN" sz="3100" b="1" dirty="0" smtClean="0">
                <a:solidFill>
                  <a:srgbClr val="7F0055"/>
                </a:solidFill>
                <a:latin typeface="YaHei Consolas Hybrid"/>
                <a:ea typeface="YaHei Consolas Hybrid"/>
              </a:rPr>
              <a:t>        return</a:t>
            </a:r>
            <a:r>
              <a:rPr lang="en-US" altLang="zh-CN" sz="3100" b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BinaryNode</a:t>
            </a:r>
            <a:r>
              <a:rPr lang="en-US" altLang="zh-CN" sz="31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tmp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 =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31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=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31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= </a:t>
            </a:r>
            <a:r>
              <a:rPr lang="en-US" altLang="zh-CN" sz="3100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tmp</a:t>
            </a:r>
            <a:r>
              <a:rPr lang="en-US" altLang="zh-CN" sz="3100" dirty="0">
                <a:solidFill>
                  <a:srgbClr val="000000"/>
                </a:solidFill>
                <a:latin typeface="YaHei Consolas Hybrid"/>
                <a:ea typeface="YaHei Consolas Hybrid"/>
              </a:rPr>
              <a:t>;</a:t>
            </a:r>
          </a:p>
          <a:p>
            <a:pPr marL="0" indent="0">
              <a:buNone/>
            </a:pPr>
            <a:r>
              <a:rPr lang="en-US" altLang="zh-CN" sz="3100" i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switchLR</a:t>
            </a:r>
            <a:r>
              <a:rPr lang="en-US" altLang="zh-CN" sz="3100" i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3100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i="1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left</a:t>
            </a: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);</a:t>
            </a:r>
          </a:p>
          <a:p>
            <a:pPr marL="0" indent="0">
              <a:buNone/>
            </a:pPr>
            <a:r>
              <a:rPr lang="en-US" altLang="zh-CN" sz="3100" i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altLang="zh-CN" sz="3100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switchLR</a:t>
            </a:r>
            <a:r>
              <a:rPr lang="en-US" altLang="zh-CN" sz="3100" i="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(</a:t>
            </a:r>
            <a:r>
              <a:rPr lang="en-US" altLang="zh-CN" sz="3100" i="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root.</a:t>
            </a:r>
            <a:r>
              <a:rPr lang="en-US" altLang="zh-CN" sz="3100" i="1" dirty="0" err="1" smtClean="0">
                <a:solidFill>
                  <a:srgbClr val="0000C0"/>
                </a:solidFill>
                <a:latin typeface="YaHei Consolas Hybrid"/>
                <a:ea typeface="YaHei Consolas Hybrid"/>
              </a:rPr>
              <a:t>right</a:t>
            </a:r>
            <a:r>
              <a:rPr lang="en-US" altLang="zh-CN" sz="3100" i="1" dirty="0">
                <a:solidFill>
                  <a:srgbClr val="000000"/>
                </a:solidFill>
                <a:latin typeface="YaHei Consolas Hybrid"/>
                <a:ea typeface="YaHei Consolas Hybrid"/>
              </a:rPr>
              <a:t>);</a:t>
            </a:r>
          </a:p>
          <a:p>
            <a:pPr marL="0" indent="0">
              <a:buNone/>
            </a:pPr>
            <a:r>
              <a:rPr lang="en-US" altLang="zh-CN" sz="3100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altLang="zh-CN" sz="3100" dirty="0" smtClean="0">
              <a:solidFill>
                <a:srgbClr val="000000"/>
              </a:solidFill>
              <a:latin typeface="YaHei Consolas Hybrid"/>
              <a:ea typeface="YaHei Consolas Hybrid"/>
            </a:endParaRPr>
          </a:p>
        </p:txBody>
      </p:sp>
    </p:spTree>
    <p:extLst>
      <p:ext uri="{BB962C8B-B14F-4D97-AF65-F5344CB8AC3E}">
        <p14:creationId xmlns:p14="http://schemas.microsoft.com/office/powerpoint/2010/main" val="10717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已知先序</a:t>
            </a:r>
            <a:r>
              <a:rPr lang="en-US" altLang="zh-CN" dirty="0" smtClean="0"/>
              <a:t>ABECDFGHIJ</a:t>
            </a:r>
            <a:r>
              <a:rPr lang="zh-CN" altLang="en-US" dirty="0"/>
              <a:t>，</a:t>
            </a:r>
            <a:r>
              <a:rPr lang="zh-CN" altLang="en-US" dirty="0" smtClean="0"/>
              <a:t>中序</a:t>
            </a:r>
            <a:r>
              <a:rPr lang="en-US" altLang="zh-CN" dirty="0" smtClean="0"/>
              <a:t>EBCDAFHIGJ</a:t>
            </a:r>
            <a:r>
              <a:rPr lang="zh-CN" altLang="en-US" dirty="0" smtClean="0"/>
              <a:t>，试</a:t>
            </a:r>
            <a:r>
              <a:rPr lang="zh-CN" altLang="en-US" dirty="0"/>
              <a:t>画</a:t>
            </a:r>
            <a:r>
              <a:rPr lang="zh-CN" altLang="en-US" dirty="0" smtClean="0"/>
              <a:t>出二叉树。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39552" y="1700808"/>
            <a:ext cx="172819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BECDFGHIJ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43808" y="1700808"/>
            <a:ext cx="172819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EBCD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FHIGJ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7544" y="278092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ECD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03648" y="2780928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CD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843808" y="2780928"/>
            <a:ext cx="86409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GHIJ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79912" y="2780928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HIGJ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5496" y="3861048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79912" y="3861048"/>
            <a:ext cx="72008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HIJ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403648" y="3861048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39552" y="3861048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23728" y="3861048"/>
            <a:ext cx="64807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72000" y="3861048"/>
            <a:ext cx="720080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979712" y="501317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483768" y="5013176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47864" y="501317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7944" y="5013176"/>
            <a:ext cx="64807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76056" y="501317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580112" y="5013176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995936" y="6093296"/>
            <a:ext cx="43204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499992" y="6093296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6" idx="2"/>
            <a:endCxn id="9" idx="0"/>
          </p:cNvCxnSpPr>
          <p:nvPr/>
        </p:nvCxnSpPr>
        <p:spPr>
          <a:xfrm flipH="1">
            <a:off x="899592" y="2132856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2"/>
            <a:endCxn id="11" idx="0"/>
          </p:cNvCxnSpPr>
          <p:nvPr/>
        </p:nvCxnSpPr>
        <p:spPr>
          <a:xfrm>
            <a:off x="1403648" y="2132856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2"/>
            <a:endCxn id="13" idx="0"/>
          </p:cNvCxnSpPr>
          <p:nvPr/>
        </p:nvCxnSpPr>
        <p:spPr>
          <a:xfrm flipH="1">
            <a:off x="251520" y="3212976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2"/>
            <a:endCxn id="15" idx="0"/>
          </p:cNvCxnSpPr>
          <p:nvPr/>
        </p:nvCxnSpPr>
        <p:spPr>
          <a:xfrm>
            <a:off x="899592" y="3212976"/>
            <a:ext cx="82809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2"/>
            <a:endCxn id="14" idx="0"/>
          </p:cNvCxnSpPr>
          <p:nvPr/>
        </p:nvCxnSpPr>
        <p:spPr>
          <a:xfrm>
            <a:off x="3275856" y="3212976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4" idx="2"/>
            <a:endCxn id="24" idx="0"/>
          </p:cNvCxnSpPr>
          <p:nvPr/>
        </p:nvCxnSpPr>
        <p:spPr>
          <a:xfrm flipH="1">
            <a:off x="3671900" y="4293096"/>
            <a:ext cx="46805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26" idx="0"/>
          </p:cNvCxnSpPr>
          <p:nvPr/>
        </p:nvCxnSpPr>
        <p:spPr>
          <a:xfrm>
            <a:off x="4139952" y="4293096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4" idx="2"/>
            <a:endCxn id="28" idx="0"/>
          </p:cNvCxnSpPr>
          <p:nvPr/>
        </p:nvCxnSpPr>
        <p:spPr>
          <a:xfrm>
            <a:off x="3671900" y="5445224"/>
            <a:ext cx="54006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5" idx="2"/>
            <a:endCxn id="22" idx="0"/>
          </p:cNvCxnSpPr>
          <p:nvPr/>
        </p:nvCxnSpPr>
        <p:spPr>
          <a:xfrm>
            <a:off x="1727684" y="4293096"/>
            <a:ext cx="46805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092280" y="170080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300192" y="278092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7812360" y="278092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940152" y="386104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660232" y="386104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244408" y="3861048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020272" y="501317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884368" y="501317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676456" y="501317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172400" y="6093296"/>
            <a:ext cx="432048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52" idx="2"/>
            <a:endCxn id="53" idx="0"/>
          </p:cNvCxnSpPr>
          <p:nvPr/>
        </p:nvCxnSpPr>
        <p:spPr>
          <a:xfrm flipH="1">
            <a:off x="6516216" y="213285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>
            <a:stCxn id="52" idx="2"/>
            <a:endCxn id="54" idx="0"/>
          </p:cNvCxnSpPr>
          <p:nvPr/>
        </p:nvCxnSpPr>
        <p:spPr>
          <a:xfrm>
            <a:off x="7308304" y="2132856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53" idx="2"/>
            <a:endCxn id="55" idx="0"/>
          </p:cNvCxnSpPr>
          <p:nvPr/>
        </p:nvCxnSpPr>
        <p:spPr>
          <a:xfrm flipH="1">
            <a:off x="6156176" y="321297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4" name="直接箭头连接符 2053"/>
          <p:cNvCxnSpPr>
            <a:stCxn id="53" idx="2"/>
            <a:endCxn id="56" idx="0"/>
          </p:cNvCxnSpPr>
          <p:nvPr/>
        </p:nvCxnSpPr>
        <p:spPr>
          <a:xfrm>
            <a:off x="6516216" y="321297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6" name="直接箭头连接符 2055"/>
          <p:cNvCxnSpPr>
            <a:stCxn id="54" idx="2"/>
            <a:endCxn id="57" idx="0"/>
          </p:cNvCxnSpPr>
          <p:nvPr/>
        </p:nvCxnSpPr>
        <p:spPr>
          <a:xfrm>
            <a:off x="8028384" y="3212976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58" name="直接箭头连接符 2057"/>
          <p:cNvCxnSpPr>
            <a:stCxn id="56" idx="2"/>
            <a:endCxn id="58" idx="0"/>
          </p:cNvCxnSpPr>
          <p:nvPr/>
        </p:nvCxnSpPr>
        <p:spPr>
          <a:xfrm>
            <a:off x="6876256" y="4293096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0" name="直接箭头连接符 2059"/>
          <p:cNvCxnSpPr>
            <a:stCxn id="57" idx="2"/>
            <a:endCxn id="60" idx="0"/>
          </p:cNvCxnSpPr>
          <p:nvPr/>
        </p:nvCxnSpPr>
        <p:spPr>
          <a:xfrm flipH="1">
            <a:off x="8100392" y="4293096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2" name="直接箭头连接符 2061"/>
          <p:cNvCxnSpPr>
            <a:stCxn id="57" idx="2"/>
            <a:endCxn id="61" idx="0"/>
          </p:cNvCxnSpPr>
          <p:nvPr/>
        </p:nvCxnSpPr>
        <p:spPr>
          <a:xfrm>
            <a:off x="8460432" y="4293096"/>
            <a:ext cx="43204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4" name="直接箭头连接符 2063"/>
          <p:cNvCxnSpPr>
            <a:stCxn id="60" idx="2"/>
            <a:endCxn id="62" idx="0"/>
          </p:cNvCxnSpPr>
          <p:nvPr/>
        </p:nvCxnSpPr>
        <p:spPr>
          <a:xfrm>
            <a:off x="8100392" y="5445224"/>
            <a:ext cx="28803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6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一个</a:t>
            </a:r>
            <a:r>
              <a:rPr lang="en-US" altLang="zh-CN" sz="2800" dirty="0"/>
              <a:t>Java</a:t>
            </a:r>
            <a:r>
              <a:rPr lang="zh-CN" altLang="en-US" sz="2800" dirty="0"/>
              <a:t>函数</a:t>
            </a:r>
            <a:r>
              <a:rPr lang="zh-CN" altLang="en-US" sz="2800" dirty="0" smtClean="0"/>
              <a:t>，输入</a:t>
            </a:r>
            <a:r>
              <a:rPr lang="zh-CN" altLang="en-US" sz="2800" dirty="0"/>
              <a:t>后缀表达式</a:t>
            </a:r>
            <a:r>
              <a:rPr lang="zh-CN" altLang="en-US" sz="2800" dirty="0" smtClean="0"/>
              <a:t>，构造</a:t>
            </a:r>
            <a:r>
              <a:rPr lang="zh-CN" altLang="en-US" sz="2800" dirty="0"/>
              <a:t>其</a:t>
            </a:r>
            <a:r>
              <a:rPr lang="zh-CN" altLang="en-US" sz="2800" dirty="0" smtClean="0"/>
              <a:t>二叉树表示</a:t>
            </a:r>
            <a:r>
              <a:rPr lang="zh-CN" altLang="en-US" sz="2800" dirty="0"/>
              <a:t>。设每个操作符有一个或两个操作数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遍历表达式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若</a:t>
            </a:r>
            <a:r>
              <a:rPr lang="zh-CN" altLang="en-US" dirty="0"/>
              <a:t>为操作数</a:t>
            </a:r>
            <a:r>
              <a:rPr lang="zh-CN" altLang="en-US" dirty="0" smtClean="0"/>
              <a:t>，将其构造成节点后入栈；</a:t>
            </a:r>
            <a:endParaRPr lang="zh-CN" altLang="en-US" dirty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若</a:t>
            </a:r>
            <a:r>
              <a:rPr lang="zh-CN" altLang="en-US" dirty="0"/>
              <a:t>为一元</a:t>
            </a:r>
            <a:r>
              <a:rPr lang="zh-CN" altLang="en-US" dirty="0" smtClean="0"/>
              <a:t>操作符，弹</a:t>
            </a:r>
            <a:r>
              <a:rPr lang="zh-CN" altLang="en-US" dirty="0"/>
              <a:t>出一</a:t>
            </a:r>
            <a:r>
              <a:rPr lang="zh-CN" altLang="en-US" dirty="0" smtClean="0"/>
              <a:t>个节点作为操作符的右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构造新节点，将新节点入栈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若</a:t>
            </a:r>
            <a:r>
              <a:rPr lang="zh-CN" altLang="en-US" dirty="0"/>
              <a:t>为二元</a:t>
            </a:r>
            <a:r>
              <a:rPr lang="zh-CN" altLang="en-US" dirty="0" smtClean="0"/>
              <a:t>操作数，弹出两个节点分别作为操作符的</a:t>
            </a:r>
            <a:r>
              <a:rPr lang="zh-CN" altLang="en-US" dirty="0" smtClean="0">
                <a:solidFill>
                  <a:srgbClr val="FF0000"/>
                </a:solidFill>
              </a:rPr>
              <a:t>右</a:t>
            </a:r>
            <a:r>
              <a:rPr lang="zh-CN" altLang="en-US" dirty="0" smtClean="0">
                <a:solidFill>
                  <a:srgbClr val="00B050"/>
                </a:solidFill>
              </a:rPr>
              <a:t>左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构造新的节点，将新节点入栈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07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Autofit/>
          </a:bodyPr>
          <a:lstStyle/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static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makeTreeFromPostfixExpression</a:t>
            </a:r>
            <a:r>
              <a:rPr lang="en-US" altLang="zh-CN" sz="1600" dirty="0"/>
              <a:t>(String expression) {</a:t>
            </a:r>
          </a:p>
          <a:p>
            <a:r>
              <a:rPr lang="en-US" altLang="zh-CN" sz="1600" dirty="0" smtClean="0"/>
              <a:t>	Stack </a:t>
            </a:r>
            <a:r>
              <a:rPr lang="en-US" altLang="zh-CN" sz="1600" dirty="0"/>
              <a:t>stack = new </a:t>
            </a:r>
            <a:r>
              <a:rPr lang="en-US" altLang="zh-CN" sz="1600" dirty="0" smtClean="0"/>
              <a:t>Stack ();</a:t>
            </a:r>
          </a:p>
          <a:p>
            <a:r>
              <a:rPr lang="en-US" altLang="zh-CN" sz="1600" dirty="0" smtClean="0"/>
              <a:t>	expression 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expression.replaceAll</a:t>
            </a:r>
            <a:r>
              <a:rPr lang="en-US" altLang="zh-CN" sz="1600" dirty="0"/>
              <a:t>(" ", "");</a:t>
            </a:r>
          </a:p>
          <a:p>
            <a:r>
              <a:rPr lang="en-US" altLang="zh-CN" sz="1600" dirty="0" smtClean="0"/>
              <a:t>	for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expression.length</a:t>
            </a:r>
            <a:r>
              <a:rPr lang="en-US" altLang="zh-CN" sz="1600" dirty="0"/>
              <a:t>(); ++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 smtClean="0"/>
              <a:t>		char 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expression.charAt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 smtClean="0"/>
              <a:t>		switch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 smtClean="0"/>
              <a:t>		case '+': case '-': case '*': case '/': case </a:t>
            </a:r>
            <a:r>
              <a:rPr lang="en-US" altLang="zh-CN" sz="1600" dirty="0"/>
              <a:t>'^':</a:t>
            </a:r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BinaryNode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right = 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BinaryNode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left = 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stack.push</a:t>
            </a:r>
            <a:r>
              <a:rPr lang="en-US" altLang="zh-CN" sz="1600" dirty="0" smtClean="0"/>
              <a:t>(new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, left, right));</a:t>
            </a:r>
          </a:p>
          <a:p>
            <a:r>
              <a:rPr lang="en-US" altLang="zh-CN" sz="1600" dirty="0" smtClean="0"/>
              <a:t>			break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smtClean="0"/>
              <a:t>		case </a:t>
            </a:r>
            <a:r>
              <a:rPr lang="en-US" altLang="zh-CN" sz="1600" dirty="0"/>
              <a:t>'~':</a:t>
            </a:r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BinaryNode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node = 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stack.push</a:t>
            </a:r>
            <a:r>
              <a:rPr lang="en-US" altLang="zh-CN" sz="1600" dirty="0" smtClean="0"/>
              <a:t>(new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, null, node));</a:t>
            </a:r>
          </a:p>
          <a:p>
            <a:r>
              <a:rPr lang="en-US" altLang="zh-CN" sz="1600" dirty="0" smtClean="0"/>
              <a:t>			break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smtClean="0"/>
              <a:t>		default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stack.push</a:t>
            </a:r>
            <a:r>
              <a:rPr lang="en-US" altLang="zh-CN" sz="1600" dirty="0" smtClean="0"/>
              <a:t>(new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ch</a:t>
            </a:r>
            <a:r>
              <a:rPr lang="en-US" altLang="zh-CN" sz="1600" dirty="0"/>
              <a:t>, null, null));</a:t>
            </a:r>
          </a:p>
          <a:p>
            <a:r>
              <a:rPr lang="en-US" altLang="zh-CN" sz="1600" dirty="0" smtClean="0"/>
              <a:t>			break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smtClean="0"/>
              <a:t>		}</a:t>
            </a:r>
            <a:endParaRPr lang="en-US" altLang="zh-CN" sz="1600" dirty="0"/>
          </a:p>
          <a:p>
            <a:r>
              <a:rPr lang="en-US" altLang="zh-CN" sz="1600" dirty="0" smtClean="0"/>
              <a:t>	}</a:t>
            </a:r>
          </a:p>
          <a:p>
            <a:r>
              <a:rPr lang="en-US" altLang="zh-CN" sz="1600" dirty="0" smtClean="0"/>
              <a:t>	return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stack.pop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03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7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给定</a:t>
            </a:r>
            <a:r>
              <a:rPr lang="zh-CN" altLang="en-US" sz="2800" dirty="0"/>
              <a:t>权值</a:t>
            </a:r>
            <a:r>
              <a:rPr lang="en-US" altLang="zh-CN" sz="2800" dirty="0" smtClean="0"/>
              <a:t>{15,03,14,02,06,09,16,17},</a:t>
            </a:r>
            <a:r>
              <a:rPr lang="zh-CN" altLang="en-US" sz="2800" dirty="0" smtClean="0"/>
              <a:t>构造</a:t>
            </a:r>
            <a:r>
              <a:rPr lang="zh-CN" altLang="en-US" sz="2800" dirty="0"/>
              <a:t>相应的霍夫曼树，并计算它的</a:t>
            </a:r>
            <a:r>
              <a:rPr lang="zh-CN" altLang="en-US" sz="2800" dirty="0" smtClean="0"/>
              <a:t>带权外</a:t>
            </a:r>
            <a:r>
              <a:rPr lang="zh-CN" altLang="en-US" sz="2800" dirty="0"/>
              <a:t>路径长度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5472100" y="5661248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192180" y="5661248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96136" y="4797152"/>
            <a:ext cx="468052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16216" y="4797152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66166" y="39330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80" y="3933056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688124" y="3068960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218294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154398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68344" y="2996952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29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31840" y="2996952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797914" y="2996952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437874" y="21328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534218" y="21328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49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932040" y="1340768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82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" idx="2"/>
            <a:endCxn id="4" idx="0"/>
          </p:cNvCxnSpPr>
          <p:nvPr/>
        </p:nvCxnSpPr>
        <p:spPr>
          <a:xfrm flipH="1">
            <a:off x="5706126" y="5229200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0"/>
          </p:cNvCxnSpPr>
          <p:nvPr/>
        </p:nvCxnSpPr>
        <p:spPr>
          <a:xfrm>
            <a:off x="6030162" y="5229200"/>
            <a:ext cx="3960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7" idx="0"/>
          </p:cNvCxnSpPr>
          <p:nvPr/>
        </p:nvCxnSpPr>
        <p:spPr>
          <a:xfrm>
            <a:off x="6363199" y="4365104"/>
            <a:ext cx="387043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6" idx="0"/>
          </p:cNvCxnSpPr>
          <p:nvPr/>
        </p:nvCxnSpPr>
        <p:spPr>
          <a:xfrm flipH="1">
            <a:off x="6030162" y="4365104"/>
            <a:ext cx="33303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9" idx="0"/>
          </p:cNvCxnSpPr>
          <p:nvPr/>
        </p:nvCxnSpPr>
        <p:spPr>
          <a:xfrm flipH="1">
            <a:off x="5526106" y="3501008"/>
            <a:ext cx="459051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8" idx="0"/>
          </p:cNvCxnSpPr>
          <p:nvPr/>
        </p:nvCxnSpPr>
        <p:spPr>
          <a:xfrm>
            <a:off x="5985157" y="3501008"/>
            <a:ext cx="37804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2"/>
            <a:endCxn id="12" idx="0"/>
          </p:cNvCxnSpPr>
          <p:nvPr/>
        </p:nvCxnSpPr>
        <p:spPr>
          <a:xfrm flipH="1">
            <a:off x="7515327" y="3429000"/>
            <a:ext cx="45005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13" idx="0"/>
          </p:cNvCxnSpPr>
          <p:nvPr/>
        </p:nvCxnSpPr>
        <p:spPr>
          <a:xfrm>
            <a:off x="7965377" y="3429000"/>
            <a:ext cx="48605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2"/>
            <a:endCxn id="15" idx="0"/>
          </p:cNvCxnSpPr>
          <p:nvPr/>
        </p:nvCxnSpPr>
        <p:spPr>
          <a:xfrm flipH="1">
            <a:off x="3428873" y="2564904"/>
            <a:ext cx="30603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6" idx="0"/>
          </p:cNvCxnSpPr>
          <p:nvPr/>
        </p:nvCxnSpPr>
        <p:spPr>
          <a:xfrm>
            <a:off x="3734907" y="256490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2"/>
            <a:endCxn id="10" idx="0"/>
          </p:cNvCxnSpPr>
          <p:nvPr/>
        </p:nvCxnSpPr>
        <p:spPr>
          <a:xfrm flipH="1">
            <a:off x="5985157" y="2564904"/>
            <a:ext cx="84609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2"/>
            <a:endCxn id="14" idx="0"/>
          </p:cNvCxnSpPr>
          <p:nvPr/>
        </p:nvCxnSpPr>
        <p:spPr>
          <a:xfrm>
            <a:off x="6831251" y="2564904"/>
            <a:ext cx="113412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</p:cNvCxnSpPr>
          <p:nvPr/>
        </p:nvCxnSpPr>
        <p:spPr>
          <a:xfrm flipH="1">
            <a:off x="3626895" y="1772816"/>
            <a:ext cx="160217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2"/>
            <a:endCxn id="18" idx="0"/>
          </p:cNvCxnSpPr>
          <p:nvPr/>
        </p:nvCxnSpPr>
        <p:spPr>
          <a:xfrm>
            <a:off x="5229073" y="1772816"/>
            <a:ext cx="160217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95536" y="1556792"/>
            <a:ext cx="2232248" cy="2520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2 3 6 9 14 15 16 17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95536" y="219615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5 </a:t>
            </a:r>
            <a:r>
              <a:rPr lang="en-US" altLang="zh-CN" dirty="0"/>
              <a:t>6 9 14 15 16 17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899592" y="1962128"/>
            <a:ext cx="122413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 + 3 -&gt; 5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827584" y="2682208"/>
            <a:ext cx="1368152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+ 6 -&gt; 11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395536" y="291623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9 11 </a:t>
            </a:r>
            <a:r>
              <a:rPr lang="en-US" altLang="zh-CN" dirty="0"/>
              <a:t>14 15 16 17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19572" y="3402288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9 + 11 -&gt; 20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395536" y="363631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14 </a:t>
            </a:r>
            <a:r>
              <a:rPr lang="en-US" altLang="zh-CN" dirty="0"/>
              <a:t>15 16 </a:t>
            </a:r>
            <a:r>
              <a:rPr lang="en-US" altLang="zh-CN" dirty="0" smtClean="0"/>
              <a:t>17 20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719572" y="4122368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14 + 15 -&gt; 29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395536" y="435639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16 17 20 29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19572" y="4842448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16 + 17 -&gt; 33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395536" y="507647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20 29 33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719572" y="5490520"/>
            <a:ext cx="1584176" cy="2340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20 + 29 -&gt; 49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95536" y="570654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33 49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395536" y="6381328"/>
            <a:ext cx="8496944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带权外路径长度：</a:t>
            </a:r>
            <a:r>
              <a:rPr lang="en-US" altLang="zh-CN" dirty="0" smtClean="0"/>
              <a:t>2 </a:t>
            </a:r>
            <a:r>
              <a:rPr lang="en-US" altLang="zh-CN" dirty="0"/>
              <a:t>* 5 + 3 * 5 + 6 * 4 + 9 * 3 + 14 * 3 + 15 </a:t>
            </a:r>
            <a:r>
              <a:rPr lang="zh-CN" altLang="en-US" dirty="0"/>
              <a:t>* </a:t>
            </a:r>
            <a:r>
              <a:rPr lang="en-US" altLang="zh-CN" dirty="0"/>
              <a:t>3 + 16 </a:t>
            </a:r>
            <a:r>
              <a:rPr lang="zh-CN" altLang="en-US" dirty="0"/>
              <a:t>* </a:t>
            </a:r>
            <a:r>
              <a:rPr lang="en-US" altLang="zh-CN" dirty="0"/>
              <a:t>2 + 17 </a:t>
            </a:r>
            <a:r>
              <a:rPr lang="zh-CN" altLang="en-US" dirty="0"/>
              <a:t>* </a:t>
            </a:r>
            <a:r>
              <a:rPr lang="en-US" altLang="zh-CN" dirty="0"/>
              <a:t>2 = 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8.c1,c2,c3,c4,c5,c6,c7,c8</a:t>
            </a:r>
            <a:r>
              <a:rPr lang="zh-CN" altLang="en-US" sz="2800" dirty="0"/>
              <a:t>这八个字母的出现频率</a:t>
            </a:r>
            <a:r>
              <a:rPr lang="zh-CN" altLang="en-US" sz="2800" dirty="0" smtClean="0"/>
              <a:t>分别</a:t>
            </a:r>
            <a:r>
              <a:rPr lang="en-US" altLang="zh-CN" sz="2800" dirty="0" smtClean="0"/>
              <a:t>{5,25,3,6,10,11,36,4}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这八个字母设计不等长的</a:t>
            </a:r>
            <a:r>
              <a:rPr lang="en-US" altLang="zh-CN" sz="2800" dirty="0"/>
              <a:t>Huffman</a:t>
            </a:r>
            <a:r>
              <a:rPr lang="zh-CN" altLang="en-US" sz="2800" dirty="0"/>
              <a:t>编码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并给出</a:t>
            </a:r>
            <a:r>
              <a:rPr lang="zh-CN" altLang="en-US" sz="2800" dirty="0"/>
              <a:t>该电文的总码</a:t>
            </a:r>
            <a:r>
              <a:rPr lang="zh-CN" altLang="en-US" sz="2800" dirty="0" smtClean="0"/>
              <a:t>数</a:t>
            </a:r>
            <a:r>
              <a:rPr lang="zh-CN" altLang="en-US" sz="2800" dirty="0"/>
              <a:t>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95536" y="148478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3 4 5 6 10 11 25 36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7594" y="1844824"/>
            <a:ext cx="118813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3 + 4 -&gt; 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5536" y="2132856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5 6 7 10 11 25 36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2589" y="2492896"/>
            <a:ext cx="127814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+ 6 -&gt; 11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95536" y="2780928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7 10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 smtClean="0"/>
              <a:t> 11 25 36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78078" y="3140968"/>
            <a:ext cx="1467163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7 + 10 -&gt; 17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5536" y="3429000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 smtClean="0"/>
              <a:t> 11 17 25 36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19" y="3789040"/>
            <a:ext cx="163368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 smtClean="0"/>
              <a:t> + 11 -&gt; 22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5536" y="4077072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17 22 25 36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94819" y="4437112"/>
            <a:ext cx="163368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17 + 22 -&gt; 39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95536" y="472514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25 36 39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94819" y="5085184"/>
            <a:ext cx="1633682" cy="28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25+ 36-&gt; 61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5536" y="5445224"/>
            <a:ext cx="2232248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39 61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06742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104172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216845" y="3933056"/>
            <a:ext cx="468052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627755" y="3046832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506930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066482" y="3933056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072615" y="3046832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518608" y="3068960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7967903" y="2204864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912864" y="2204864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39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228184" y="1484784"/>
            <a:ext cx="762385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914354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598430" y="4869160"/>
            <a:ext cx="4680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648926" y="3933056"/>
            <a:ext cx="59406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8370422" y="3068960"/>
            <a:ext cx="59406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36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21" idx="2"/>
            <a:endCxn id="47" idx="0"/>
          </p:cNvCxnSpPr>
          <p:nvPr/>
        </p:nvCxnSpPr>
        <p:spPr>
          <a:xfrm flipH="1">
            <a:off x="3148380" y="4365104"/>
            <a:ext cx="302491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1" idx="2"/>
            <a:endCxn id="48" idx="0"/>
          </p:cNvCxnSpPr>
          <p:nvPr/>
        </p:nvCxnSpPr>
        <p:spPr>
          <a:xfrm>
            <a:off x="3450871" y="4365104"/>
            <a:ext cx="381585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2"/>
            <a:endCxn id="19" idx="0"/>
          </p:cNvCxnSpPr>
          <p:nvPr/>
        </p:nvCxnSpPr>
        <p:spPr>
          <a:xfrm flipH="1">
            <a:off x="6640768" y="4365104"/>
            <a:ext cx="305191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9" idx="2"/>
            <a:endCxn id="20" idx="0"/>
          </p:cNvCxnSpPr>
          <p:nvPr/>
        </p:nvCxnSpPr>
        <p:spPr>
          <a:xfrm>
            <a:off x="6945959" y="4365104"/>
            <a:ext cx="392239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3" idx="2"/>
            <a:endCxn id="27" idx="0"/>
          </p:cNvCxnSpPr>
          <p:nvPr/>
        </p:nvCxnSpPr>
        <p:spPr>
          <a:xfrm>
            <a:off x="3924788" y="3478880"/>
            <a:ext cx="438727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3" idx="2"/>
            <a:endCxn id="21" idx="0"/>
          </p:cNvCxnSpPr>
          <p:nvPr/>
        </p:nvCxnSpPr>
        <p:spPr>
          <a:xfrm flipH="1">
            <a:off x="3450871" y="3478880"/>
            <a:ext cx="473917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8" idx="2"/>
            <a:endCxn id="26" idx="0"/>
          </p:cNvCxnSpPr>
          <p:nvPr/>
        </p:nvCxnSpPr>
        <p:spPr>
          <a:xfrm flipH="1">
            <a:off x="5803963" y="3478880"/>
            <a:ext cx="565685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8" idx="2"/>
            <a:endCxn id="49" idx="0"/>
          </p:cNvCxnSpPr>
          <p:nvPr/>
        </p:nvCxnSpPr>
        <p:spPr>
          <a:xfrm>
            <a:off x="6369648" y="3478880"/>
            <a:ext cx="576311" cy="45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0" idx="2"/>
            <a:endCxn id="29" idx="0"/>
          </p:cNvCxnSpPr>
          <p:nvPr/>
        </p:nvCxnSpPr>
        <p:spPr>
          <a:xfrm flipH="1">
            <a:off x="7815641" y="2636912"/>
            <a:ext cx="44929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0" idx="2"/>
            <a:endCxn id="54" idx="0"/>
          </p:cNvCxnSpPr>
          <p:nvPr/>
        </p:nvCxnSpPr>
        <p:spPr>
          <a:xfrm>
            <a:off x="8264936" y="2636912"/>
            <a:ext cx="402519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1" idx="2"/>
            <a:endCxn id="23" idx="0"/>
          </p:cNvCxnSpPr>
          <p:nvPr/>
        </p:nvCxnSpPr>
        <p:spPr>
          <a:xfrm flipH="1">
            <a:off x="3924788" y="2636912"/>
            <a:ext cx="1285109" cy="40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31" idx="2"/>
            <a:endCxn id="28" idx="0"/>
          </p:cNvCxnSpPr>
          <p:nvPr/>
        </p:nvCxnSpPr>
        <p:spPr>
          <a:xfrm>
            <a:off x="5209897" y="2636912"/>
            <a:ext cx="1159751" cy="40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2" idx="2"/>
            <a:endCxn id="31" idx="0"/>
          </p:cNvCxnSpPr>
          <p:nvPr/>
        </p:nvCxnSpPr>
        <p:spPr>
          <a:xfrm flipH="1">
            <a:off x="5209897" y="1916832"/>
            <a:ext cx="139948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2" idx="2"/>
            <a:endCxn id="30" idx="0"/>
          </p:cNvCxnSpPr>
          <p:nvPr/>
        </p:nvCxnSpPr>
        <p:spPr>
          <a:xfrm>
            <a:off x="6609377" y="1916832"/>
            <a:ext cx="1655559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442746" y="5298511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7608618" y="3501008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2915094" y="5298511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c3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7105534" y="5301208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c4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131552" y="4365104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c5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574314" y="4365104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c6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8433429" y="3489944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c7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3598430" y="5311265"/>
            <a:ext cx="468052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c8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08340" y="1988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366631" y="2486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390263" y="34197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973314" y="4469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790142" y="3460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548894" y="4430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63764" y="2625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450858" y="19917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22942" y="2551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188953" y="3457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11627" y="4419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3053" y="3489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86539" y="4414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511002" y="2632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5" name="圆角矩形 104"/>
          <p:cNvSpPr/>
          <p:nvPr/>
        </p:nvSpPr>
        <p:spPr>
          <a:xfrm>
            <a:off x="971600" y="5877272"/>
            <a:ext cx="7106141" cy="4046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c1:0110   c2:10   c3:0010   c4:0111   c5:000   c6:010   c7:11   c8:0011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251520" y="6381328"/>
            <a:ext cx="8637679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总码数即带权外路径长度：</a:t>
            </a:r>
            <a:r>
              <a:rPr lang="en-US" altLang="zh-CN" dirty="0"/>
              <a:t>4*5 + 2*25 + 4*3 + 4*6 + 3*10 + 3*11 + 2*36 + 4*4 = 257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9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设计思想</a:t>
            </a:r>
            <a:endParaRPr lang="en-US" altLang="zh-CN" dirty="0" smtClean="0"/>
          </a:p>
          <a:p>
            <a:r>
              <a:rPr lang="zh-CN" altLang="en-US" dirty="0"/>
              <a:t>可以将这个问题看做是把</a:t>
            </a:r>
            <a:r>
              <a:rPr lang="zh-CN" altLang="en-US" dirty="0" smtClean="0"/>
              <a:t>数组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转换成数组</a:t>
            </a:r>
            <a:r>
              <a:rPr lang="en-US" altLang="zh-CN" dirty="0" err="1" smtClean="0"/>
              <a:t>ba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代表</a:t>
            </a:r>
            <a:r>
              <a:rPr lang="zh-CN" altLang="en-US" dirty="0"/>
              <a:t>数组的</a:t>
            </a:r>
            <a:r>
              <a:rPr lang="zh-CN" altLang="en-US" dirty="0" smtClean="0"/>
              <a:t>前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</a:t>
            </a:r>
            <a:r>
              <a:rPr lang="zh-CN" altLang="en-US" dirty="0"/>
              <a:t>元素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代表</a:t>
            </a:r>
            <a:r>
              <a:rPr lang="zh-CN" altLang="en-US" dirty="0"/>
              <a:t>数组中余下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n-p</a:t>
            </a:r>
            <a:r>
              <a:rPr lang="zh-CN" altLang="en-US" dirty="0" smtClean="0"/>
              <a:t>个元素）。先将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逆</a:t>
            </a:r>
            <a:r>
              <a:rPr lang="zh-CN" altLang="en-US" dirty="0"/>
              <a:t>置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zh-CN" altLang="en-US" dirty="0"/>
              <a:t>再</a:t>
            </a:r>
            <a:r>
              <a:rPr lang="zh-CN" altLang="en-US" dirty="0" smtClean="0"/>
              <a:t>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逆</a:t>
            </a:r>
            <a:r>
              <a:rPr lang="zh-CN" altLang="en-US" dirty="0"/>
              <a:t>置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a</a:t>
            </a:r>
            <a:r>
              <a:rPr lang="en-US" altLang="zh-CN" baseline="30000" dirty="0"/>
              <a:t>-1</a:t>
            </a:r>
            <a:r>
              <a:rPr lang="en-US" altLang="zh-CN" dirty="0" smtClean="0"/>
              <a:t>b</a:t>
            </a:r>
            <a:r>
              <a:rPr lang="en-US" altLang="zh-CN" baseline="30000" dirty="0"/>
              <a:t>-1</a:t>
            </a:r>
            <a:r>
              <a:rPr lang="zh-CN" altLang="en-US" dirty="0" smtClean="0"/>
              <a:t>，</a:t>
            </a:r>
            <a:r>
              <a:rPr lang="zh-CN" altLang="en-US" dirty="0"/>
              <a:t>最后将</a:t>
            </a:r>
            <a:r>
              <a:rPr lang="zh-CN" altLang="en-US" dirty="0" smtClean="0"/>
              <a:t>整个</a:t>
            </a:r>
            <a:r>
              <a:rPr lang="en-US" altLang="zh-CN" dirty="0" smtClean="0"/>
              <a:t>a</a:t>
            </a:r>
            <a:r>
              <a:rPr lang="en-US" altLang="zh-CN" baseline="30000" dirty="0"/>
              <a:t>-1</a:t>
            </a:r>
            <a:r>
              <a:rPr lang="en-US" altLang="zh-CN" dirty="0" smtClean="0"/>
              <a:t>b</a:t>
            </a:r>
            <a:r>
              <a:rPr lang="en-US" altLang="zh-CN" baseline="30000" dirty="0"/>
              <a:t>-1</a:t>
            </a:r>
            <a:r>
              <a:rPr lang="zh-CN" altLang="en-US" dirty="0" smtClean="0"/>
              <a:t>逆</a:t>
            </a:r>
            <a:r>
              <a:rPr lang="zh-CN" altLang="en-US" dirty="0"/>
              <a:t>置得到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en-US" altLang="zh-CN" baseline="30000" dirty="0"/>
              <a:t>-1</a:t>
            </a:r>
            <a:r>
              <a:rPr lang="en-US" altLang="zh-CN" dirty="0" smtClean="0"/>
              <a:t>b</a:t>
            </a:r>
            <a:r>
              <a:rPr lang="en-US" altLang="zh-CN" baseline="30000" dirty="0"/>
              <a:t>-1</a:t>
            </a:r>
            <a:r>
              <a:rPr lang="zh-CN" altLang="en-US" dirty="0" smtClean="0"/>
              <a:t>）</a:t>
            </a:r>
            <a:r>
              <a:rPr lang="en-US" altLang="zh-CN" baseline="30000" dirty="0"/>
              <a:t>-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或先逆置</a:t>
            </a:r>
            <a:r>
              <a:rPr lang="en-US" altLang="zh-CN" dirty="0" err="1" smtClean="0">
                <a:effectLst/>
              </a:rPr>
              <a:t>ab</a:t>
            </a:r>
            <a:r>
              <a:rPr lang="zh-CN" altLang="en-US" dirty="0" smtClean="0">
                <a:effectLst/>
              </a:rPr>
              <a:t>，得到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，再分别</a:t>
            </a:r>
            <a:r>
              <a:rPr lang="zh-CN" altLang="en-US" dirty="0"/>
              <a:t>逆</a:t>
            </a:r>
            <a:r>
              <a:rPr lang="zh-CN" altLang="en-US" dirty="0" smtClean="0"/>
              <a:t>置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，得到</a:t>
            </a:r>
            <a:r>
              <a:rPr lang="en-US" altLang="zh-CN" dirty="0" err="1" smtClean="0"/>
              <a:t>ba</a:t>
            </a:r>
            <a:r>
              <a:rPr lang="zh-CN" altLang="en-US" dirty="0" smtClean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0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zh-CN" dirty="0"/>
              <a:t>void Converse(int R[],int n,int p){ </a:t>
            </a:r>
          </a:p>
          <a:p>
            <a:pPr lvl="1"/>
            <a:r>
              <a:rPr lang="pt-BR" altLang="zh-CN" dirty="0" smtClean="0"/>
              <a:t>Reverse(R,0,p-1</a:t>
            </a:r>
            <a:r>
              <a:rPr lang="pt-BR" altLang="zh-CN" dirty="0"/>
              <a:t>); </a:t>
            </a:r>
            <a:r>
              <a:rPr lang="pt-BR" altLang="zh-CN" dirty="0"/>
              <a:t> </a:t>
            </a:r>
          </a:p>
          <a:p>
            <a:pPr lvl="1"/>
            <a:r>
              <a:rPr lang="pt-BR" altLang="zh-CN" dirty="0"/>
              <a:t>Reverse(R,p,n-1); </a:t>
            </a:r>
            <a:endParaRPr lang="pt-BR" altLang="zh-CN" dirty="0"/>
          </a:p>
          <a:p>
            <a:pPr lvl="1"/>
            <a:r>
              <a:rPr lang="pt-BR" altLang="zh-CN" dirty="0"/>
              <a:t>Reverse(R,0,n-1);  </a:t>
            </a:r>
          </a:p>
          <a:p>
            <a:r>
              <a:rPr lang="pt-BR" altLang="zh-CN" dirty="0"/>
              <a:t>}  </a:t>
            </a:r>
            <a:endParaRPr lang="pt-BR" altLang="zh-CN" dirty="0" smtClean="0"/>
          </a:p>
          <a:p>
            <a:endParaRPr lang="pt-BR" altLang="zh-CN" dirty="0"/>
          </a:p>
          <a:p>
            <a:r>
              <a:rPr lang="en-US" altLang="zh-CN" dirty="0"/>
              <a:t>void Reverse(</a:t>
            </a:r>
            <a:r>
              <a:rPr lang="en-US" altLang="zh-CN" dirty="0" err="1"/>
              <a:t>int</a:t>
            </a:r>
            <a:r>
              <a:rPr lang="en-US" altLang="zh-CN" dirty="0"/>
              <a:t> R[],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from,int</a:t>
            </a:r>
            <a:r>
              <a:rPr lang="en-US" altLang="zh-CN" dirty="0"/>
              <a:t> to) { 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i,temp</a:t>
            </a:r>
            <a:r>
              <a:rPr lang="en-US" altLang="zh-CN" dirty="0"/>
              <a:t>;  </a:t>
            </a:r>
            <a:endParaRPr lang="en-US" altLang="zh-CN" dirty="0"/>
          </a:p>
          <a:p>
            <a:pPr lvl="1"/>
            <a:r>
              <a:rPr lang="en-US" altLang="zh-CN" dirty="0"/>
              <a:t>for(i = 0; i &lt; (to-from+1)/2; i</a:t>
            </a:r>
            <a:r>
              <a:rPr lang="en-US" altLang="zh-CN" dirty="0" smtClean="0"/>
              <a:t>++)</a:t>
            </a:r>
          </a:p>
          <a:p>
            <a:pPr lvl="1"/>
            <a:r>
              <a:rPr lang="pt-BR" altLang="zh-CN" dirty="0"/>
              <a:t>{ </a:t>
            </a:r>
          </a:p>
          <a:p>
            <a:pPr lvl="2"/>
            <a:r>
              <a:rPr lang="pt-BR" altLang="zh-CN" dirty="0" smtClean="0"/>
              <a:t>temp</a:t>
            </a:r>
            <a:r>
              <a:rPr lang="pt-BR" altLang="zh-CN" dirty="0"/>
              <a:t> = R[from+i]; R[from+i] = R[to-i]; R[to-i] = temp; }  </a:t>
            </a:r>
          </a:p>
          <a:p>
            <a:pPr lvl="1"/>
            <a:r>
              <a:rPr lang="pt-BR" altLang="zh-CN" dirty="0" smtClean="0"/>
              <a:t>}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r>
              <a:rPr lang="pt-BR" altLang="zh-CN" dirty="0"/>
              <a:t> 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25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空间复杂度：</a:t>
            </a:r>
            <a:r>
              <a:rPr lang="en-US" altLang="zh-CN" dirty="0" smtClean="0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另一种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算法</a:t>
            </a:r>
            <a:r>
              <a:rPr lang="zh-CN" altLang="en-US" dirty="0"/>
              <a:t>思想：创建大小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</a:t>
            </a:r>
            <a:r>
              <a:rPr lang="zh-CN" altLang="en-US" dirty="0"/>
              <a:t>辅助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中前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</a:t>
            </a:r>
            <a:r>
              <a:rPr lang="zh-CN" altLang="en-US" dirty="0"/>
              <a:t>整数依次暂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zh-CN" altLang="en-US" dirty="0"/>
              <a:t>，同时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中后</a:t>
            </a:r>
            <a:r>
              <a:rPr lang="en-US" altLang="zh-CN" dirty="0" smtClean="0"/>
              <a:t>n-p</a:t>
            </a:r>
            <a:r>
              <a:rPr lang="zh-CN" altLang="en-US" dirty="0" smtClean="0"/>
              <a:t>个</a:t>
            </a:r>
            <a:r>
              <a:rPr lang="zh-CN" altLang="en-US" dirty="0"/>
              <a:t>整数</a:t>
            </a:r>
            <a:r>
              <a:rPr lang="zh-CN" altLang="en-US" dirty="0" smtClean="0"/>
              <a:t>左移</a:t>
            </a:r>
            <a:r>
              <a:rPr lang="zh-CN" altLang="en-US" dirty="0"/>
              <a:t>，然后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zh-CN" altLang="en-US" dirty="0"/>
              <a:t>暂存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个数</a:t>
            </a:r>
            <a:r>
              <a:rPr lang="zh-CN" altLang="en-US" dirty="0"/>
              <a:t>依次放回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</a:t>
            </a:r>
            <a:r>
              <a:rPr lang="zh-CN" altLang="en-US" dirty="0"/>
              <a:t>的后续单元。</a:t>
            </a:r>
          </a:p>
          <a:p>
            <a:r>
              <a:rPr lang="zh-CN" altLang="en-US" dirty="0"/>
              <a:t>  </a:t>
            </a:r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 smtClean="0"/>
              <a:t>O(p)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08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数组与矩阵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设有一个</a:t>
            </a:r>
            <a:r>
              <a:rPr lang="en-US" altLang="zh-CN" b="1" dirty="0"/>
              <a:t>n*n</a:t>
            </a:r>
            <a:r>
              <a:rPr lang="zh-CN" altLang="en-US" b="1" dirty="0"/>
              <a:t>的对称矩阵</a:t>
            </a:r>
            <a:r>
              <a:rPr lang="en-US" altLang="zh-CN" b="1" dirty="0"/>
              <a:t>A</a:t>
            </a:r>
            <a:r>
              <a:rPr lang="zh-CN" altLang="en-US" b="1" dirty="0"/>
              <a:t>，如下图</a:t>
            </a:r>
            <a:r>
              <a:rPr lang="en-US" altLang="zh-CN" b="1" dirty="0"/>
              <a:t>(a)</a:t>
            </a:r>
            <a:r>
              <a:rPr lang="zh-CN" altLang="en-US" b="1" dirty="0"/>
              <a:t>所示。为了节约存储，可以只存对角线及对角线以上的元素，或者只存对角线或对角线以下的元素。前者称为上三角矩阵，后者称为下三角矩阵。我们把它们按行存放于一个一维数组</a:t>
            </a:r>
            <a:r>
              <a:rPr lang="en-US" altLang="zh-CN" b="1" dirty="0"/>
              <a:t>B</a:t>
            </a:r>
            <a:r>
              <a:rPr lang="zh-CN" altLang="en-US" b="1" dirty="0"/>
              <a:t>中，如图</a:t>
            </a:r>
            <a:r>
              <a:rPr lang="en-US" altLang="zh-CN" b="1" dirty="0"/>
              <a:t>(b)</a:t>
            </a:r>
            <a:r>
              <a:rPr lang="zh-CN" altLang="en-US" b="1" dirty="0"/>
              <a:t>和图</a:t>
            </a:r>
            <a:r>
              <a:rPr lang="en-US" altLang="zh-CN" b="1" dirty="0"/>
              <a:t>(c)</a:t>
            </a:r>
            <a:r>
              <a:rPr lang="zh-CN" altLang="en-US" b="1" dirty="0"/>
              <a:t>所示。并称之为对称矩阵</a:t>
            </a:r>
            <a:r>
              <a:rPr lang="en-US" altLang="zh-CN" b="1" dirty="0"/>
              <a:t>A</a:t>
            </a:r>
            <a:r>
              <a:rPr lang="zh-CN" altLang="en-US" b="1" dirty="0"/>
              <a:t>的压缩存储方式。试问：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3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/>
              <a:t>）存放对称矩阵</a:t>
            </a:r>
            <a:r>
              <a:rPr lang="en-US" altLang="zh-CN" b="1" dirty="0"/>
              <a:t>A</a:t>
            </a:r>
            <a:r>
              <a:rPr lang="zh-CN" altLang="en-US" b="1" dirty="0"/>
              <a:t>上三角部分或下三角部分的一维数组</a:t>
            </a:r>
            <a:r>
              <a:rPr lang="en-US" altLang="zh-CN" b="1" dirty="0"/>
              <a:t>B</a:t>
            </a:r>
            <a:r>
              <a:rPr lang="zh-CN" altLang="en-US" b="1" dirty="0"/>
              <a:t>有多少元素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1+2+……+n=n(n+1)/2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先来看第</a:t>
            </a:r>
            <a:r>
              <a:rPr lang="en-US" altLang="zh-CN" dirty="0" smtClean="0"/>
              <a:t>(3)</a:t>
            </a:r>
            <a:r>
              <a:rPr lang="zh-CN" altLang="en-US" dirty="0" smtClean="0"/>
              <a:t>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）若在一维数组</a:t>
            </a:r>
            <a:r>
              <a:rPr lang="en-US" altLang="zh-CN" b="1" dirty="0"/>
              <a:t>B</a:t>
            </a:r>
            <a:r>
              <a:rPr lang="zh-CN" altLang="en-US" b="1" dirty="0"/>
              <a:t>中从</a:t>
            </a:r>
            <a:r>
              <a:rPr lang="en-US" altLang="zh-CN" b="1" dirty="0"/>
              <a:t>0</a:t>
            </a:r>
            <a:r>
              <a:rPr lang="zh-CN" altLang="en-US" b="1" dirty="0"/>
              <a:t>号位置开始存放，则如图</a:t>
            </a:r>
            <a:r>
              <a:rPr lang="en-US" altLang="zh-CN" b="1" dirty="0"/>
              <a:t>(a)</a:t>
            </a:r>
            <a:r>
              <a:rPr lang="zh-CN" altLang="en-US" b="1" dirty="0"/>
              <a:t>所示的对称矩阵中的任一元素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ij</a:t>
            </a:r>
            <a:r>
              <a:rPr lang="zh-CN" altLang="en-US" b="1" dirty="0"/>
              <a:t>在只存下三角部分的情况下*</a:t>
            </a:r>
            <a:r>
              <a:rPr lang="en-US" altLang="zh-CN" b="1" dirty="0"/>
              <a:t>(</a:t>
            </a:r>
            <a:r>
              <a:rPr lang="zh-CN" altLang="en-US" b="1" dirty="0"/>
              <a:t>图</a:t>
            </a:r>
            <a:r>
              <a:rPr lang="en-US" altLang="zh-CN" b="1" dirty="0"/>
              <a:t>(c))</a:t>
            </a:r>
            <a:r>
              <a:rPr lang="zh-CN" altLang="en-US" b="1" dirty="0"/>
              <a:t>应存于一维数组的什么下标位置？给出计算公式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前</a:t>
            </a:r>
            <a:r>
              <a:rPr lang="en-US" altLang="zh-CN" b="1" dirty="0" smtClean="0"/>
              <a:t>i-1</a:t>
            </a:r>
            <a:r>
              <a:rPr lang="zh-CN" altLang="en-US" b="1" dirty="0" smtClean="0"/>
              <a:t>行</a:t>
            </a:r>
            <a:r>
              <a:rPr lang="en-US" altLang="zh-CN" b="1" dirty="0" smtClean="0"/>
              <a:t>:1+2+……+</a:t>
            </a:r>
            <a:r>
              <a:rPr lang="en-US" altLang="zh-CN" b="1" dirty="0"/>
              <a:t>(</a:t>
            </a:r>
            <a:r>
              <a:rPr lang="en-US" altLang="zh-CN" b="1" dirty="0" smtClean="0"/>
              <a:t>i-1)=i(i-1)/2</a:t>
            </a:r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行</a:t>
            </a:r>
            <a:r>
              <a:rPr lang="en-US" altLang="zh-CN" b="1" dirty="0" smtClean="0"/>
              <a:t>:j</a:t>
            </a:r>
          </a:p>
          <a:p>
            <a:r>
              <a:rPr lang="zh-CN" altLang="en-US" b="1" dirty="0" smtClean="0"/>
              <a:t>下标</a:t>
            </a:r>
            <a:r>
              <a:rPr lang="en-US" altLang="zh-CN" b="1" dirty="0" smtClean="0"/>
              <a:t>:i(i-1)/2+j-1</a:t>
            </a:r>
            <a:endParaRPr lang="zh-CN" alt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48264" y="3856152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/>
              <a:t>a</a:t>
            </a:r>
            <a:r>
              <a:rPr lang="en-US" altLang="zh-CN" b="1" baseline="-25000" dirty="0"/>
              <a:t>11</a:t>
            </a:r>
          </a:p>
          <a:p>
            <a:pPr>
              <a:buNone/>
            </a:pPr>
            <a:r>
              <a:rPr lang="en-US" altLang="zh-CN" b="1" dirty="0"/>
              <a:t>a</a:t>
            </a:r>
            <a:r>
              <a:rPr lang="en-US" altLang="zh-CN" b="1" baseline="-25000" dirty="0"/>
              <a:t>21</a:t>
            </a:r>
            <a:r>
              <a:rPr lang="en-US" altLang="zh-CN" b="1" dirty="0"/>
              <a:t> a</a:t>
            </a:r>
            <a:r>
              <a:rPr lang="en-US" altLang="zh-CN" b="1" baseline="-25000" dirty="0"/>
              <a:t>22</a:t>
            </a:r>
          </a:p>
          <a:p>
            <a:pPr>
              <a:buNone/>
            </a:pPr>
            <a:r>
              <a:rPr lang="en-US" altLang="zh-CN" b="1" dirty="0"/>
              <a:t>………</a:t>
            </a:r>
          </a:p>
          <a:p>
            <a:pPr>
              <a:buNone/>
            </a:pPr>
            <a:r>
              <a:rPr lang="en-US" altLang="zh-CN" b="1" dirty="0"/>
              <a:t>a</a:t>
            </a:r>
            <a:r>
              <a:rPr lang="en-US" altLang="zh-CN" b="1" baseline="-25000" dirty="0"/>
              <a:t>n1</a:t>
            </a:r>
            <a:r>
              <a:rPr lang="en-US" altLang="zh-CN" b="1" dirty="0"/>
              <a:t> a</a:t>
            </a:r>
            <a:r>
              <a:rPr lang="en-US" altLang="zh-CN" b="1" baseline="-25000" dirty="0"/>
              <a:t>n2</a:t>
            </a:r>
            <a:r>
              <a:rPr lang="en-US" altLang="zh-CN" b="1" dirty="0"/>
              <a:t> … 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nn</a:t>
            </a:r>
            <a:endParaRPr lang="en-US" altLang="zh-CN" b="1" baseline="-25000" dirty="0"/>
          </a:p>
          <a:p>
            <a:pPr>
              <a:buNone/>
            </a:pPr>
            <a:r>
              <a:rPr lang="en-US" altLang="zh-CN" b="1" dirty="0"/>
              <a:t>   (c)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128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623</TotalTime>
  <Words>1912</Words>
  <Application>Microsoft Office PowerPoint</Application>
  <PresentationFormat>全屏显示(4:3)</PresentationFormat>
  <Paragraphs>330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龙腾四海</vt:lpstr>
      <vt:lpstr>习题讲解3</vt:lpstr>
      <vt:lpstr>Chapter3.1 2010年全国考研统考题</vt:lpstr>
      <vt:lpstr>PowerPoint 演示文稿</vt:lpstr>
      <vt:lpstr>PowerPoint 演示文稿</vt:lpstr>
      <vt:lpstr>PowerPoint 演示文稿</vt:lpstr>
      <vt:lpstr>另一种方法</vt:lpstr>
      <vt:lpstr>数组与矩阵</vt:lpstr>
      <vt:lpstr>PowerPoint 演示文稿</vt:lpstr>
      <vt:lpstr>先来看第(3)问</vt:lpstr>
      <vt:lpstr>PowerPoint 演示文稿</vt:lpstr>
      <vt:lpstr>2009年统考题 3</vt:lpstr>
      <vt:lpstr>2009年统考题 4</vt:lpstr>
      <vt:lpstr>2009年统考题 5</vt:lpstr>
      <vt:lpstr>2010年全国考研题 3</vt:lpstr>
      <vt:lpstr>5</vt:lpstr>
      <vt:lpstr>6</vt:lpstr>
      <vt:lpstr>1.给出如下各表达式的二叉树</vt:lpstr>
      <vt:lpstr>(a+b)/(c-d*e)+e+g*h/a</vt:lpstr>
      <vt:lpstr>-x-y*z+(a+b+c/d*e)</vt:lpstr>
      <vt:lpstr>((a+b)&gt;(c-d))||a&lt;f&amp;&amp;(x&lt;y||y&gt;z)</vt:lpstr>
      <vt:lpstr>PowerPoint 演示文稿</vt:lpstr>
      <vt:lpstr>3.分别找出满足以下条件的所有二叉树</vt:lpstr>
      <vt:lpstr>4.若用二叉链表作为二叉树的存储表示，试对以下问题编写递归算法。</vt:lpstr>
      <vt:lpstr>PowerPoint 演示文稿</vt:lpstr>
      <vt:lpstr>5.已知先序ABECDFGHIJ，中序EBCDAFHIGJ，试画出二叉树。</vt:lpstr>
      <vt:lpstr>6.编写一个Java函数，输入后缀表达式，构造其二叉树表示。设每个操作符有一个或两个操作数。</vt:lpstr>
      <vt:lpstr>PowerPoint 演示文稿</vt:lpstr>
      <vt:lpstr>7.给定权值{15,03,14,02,06,09,16,17},构造相应的霍夫曼树，并计算它的带权外路径长度。</vt:lpstr>
      <vt:lpstr>8.c1,c2,c3,c4,c5,c6,c7,c8这八个字母的出现频率分别{5,25,3,6,10,11,36,4}为这八个字母设计不等长的Huffman编码,并给出该电文的总码数。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zyy7259</dc:creator>
  <cp:lastModifiedBy>soft</cp:lastModifiedBy>
  <cp:revision>624</cp:revision>
  <dcterms:created xsi:type="dcterms:W3CDTF">2012-10-30T16:06:40Z</dcterms:created>
  <dcterms:modified xsi:type="dcterms:W3CDTF">2013-11-20T08:49:14Z</dcterms:modified>
</cp:coreProperties>
</file>