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6" r:id="rId26"/>
    <p:sldId id="280" r:id="rId27"/>
    <p:sldId id="281" r:id="rId28"/>
    <p:sldId id="282" r:id="rId29"/>
    <p:sldId id="283" r:id="rId30"/>
    <p:sldId id="284" r:id="rId31"/>
    <p:sldId id="285" r:id="rId32"/>
    <p:sldId id="290" r:id="rId33"/>
    <p:sldId id="287" r:id="rId34"/>
    <p:sldId id="288" r:id="rId35"/>
    <p:sldId id="289"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3CF34D9-1BFE-4D7F-9885-EB271B91BFE3}" type="datetimeFigureOut">
              <a:rPr lang="zh-CN" altLang="en-US" smtClean="0"/>
              <a:t>2015/3/6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FF3727-4BD5-4CA8-89D9-B928D97EF5A1}" type="slidenum">
              <a:rPr lang="zh-CN" altLang="en-US" smtClean="0"/>
              <a:t>‹#›</a:t>
            </a:fld>
            <a:endParaRPr lang="zh-CN" altLang="en-US"/>
          </a:p>
        </p:txBody>
      </p:sp>
    </p:spTree>
    <p:extLst>
      <p:ext uri="{BB962C8B-B14F-4D97-AF65-F5344CB8AC3E}">
        <p14:creationId xmlns:p14="http://schemas.microsoft.com/office/powerpoint/2010/main" val="2868770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3CF34D9-1BFE-4D7F-9885-EB271B91BFE3}" type="datetimeFigureOut">
              <a:rPr lang="zh-CN" altLang="en-US" smtClean="0"/>
              <a:t>2015/3/6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FF3727-4BD5-4CA8-89D9-B928D97EF5A1}" type="slidenum">
              <a:rPr lang="zh-CN" altLang="en-US" smtClean="0"/>
              <a:t>‹#›</a:t>
            </a:fld>
            <a:endParaRPr lang="zh-CN" altLang="en-US"/>
          </a:p>
        </p:txBody>
      </p:sp>
    </p:spTree>
    <p:extLst>
      <p:ext uri="{BB962C8B-B14F-4D97-AF65-F5344CB8AC3E}">
        <p14:creationId xmlns:p14="http://schemas.microsoft.com/office/powerpoint/2010/main" val="2289419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3CF34D9-1BFE-4D7F-9885-EB271B91BFE3}" type="datetimeFigureOut">
              <a:rPr lang="zh-CN" altLang="en-US" smtClean="0"/>
              <a:t>2015/3/6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FF3727-4BD5-4CA8-89D9-B928D97EF5A1}" type="slidenum">
              <a:rPr lang="zh-CN" altLang="en-US" smtClean="0"/>
              <a:t>‹#›</a:t>
            </a:fld>
            <a:endParaRPr lang="zh-CN" altLang="en-US"/>
          </a:p>
        </p:txBody>
      </p:sp>
    </p:spTree>
    <p:extLst>
      <p:ext uri="{BB962C8B-B14F-4D97-AF65-F5344CB8AC3E}">
        <p14:creationId xmlns:p14="http://schemas.microsoft.com/office/powerpoint/2010/main" val="3446994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3CF34D9-1BFE-4D7F-9885-EB271B91BFE3}" type="datetimeFigureOut">
              <a:rPr lang="zh-CN" altLang="en-US" smtClean="0"/>
              <a:t>2015/3/6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FF3727-4BD5-4CA8-89D9-B928D97EF5A1}" type="slidenum">
              <a:rPr lang="zh-CN" altLang="en-US" smtClean="0"/>
              <a:t>‹#›</a:t>
            </a:fld>
            <a:endParaRPr lang="zh-CN" altLang="en-US"/>
          </a:p>
        </p:txBody>
      </p:sp>
    </p:spTree>
    <p:extLst>
      <p:ext uri="{BB962C8B-B14F-4D97-AF65-F5344CB8AC3E}">
        <p14:creationId xmlns:p14="http://schemas.microsoft.com/office/powerpoint/2010/main" val="3796000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3CF34D9-1BFE-4D7F-9885-EB271B91BFE3}" type="datetimeFigureOut">
              <a:rPr lang="zh-CN" altLang="en-US" smtClean="0"/>
              <a:t>2015/3/6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FF3727-4BD5-4CA8-89D9-B928D97EF5A1}" type="slidenum">
              <a:rPr lang="zh-CN" altLang="en-US" smtClean="0"/>
              <a:t>‹#›</a:t>
            </a:fld>
            <a:endParaRPr lang="zh-CN" altLang="en-US"/>
          </a:p>
        </p:txBody>
      </p:sp>
    </p:spTree>
    <p:extLst>
      <p:ext uri="{BB962C8B-B14F-4D97-AF65-F5344CB8AC3E}">
        <p14:creationId xmlns:p14="http://schemas.microsoft.com/office/powerpoint/2010/main" val="509293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3CF34D9-1BFE-4D7F-9885-EB271B91BFE3}" type="datetimeFigureOut">
              <a:rPr lang="zh-CN" altLang="en-US" smtClean="0"/>
              <a:t>2015/3/6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FF3727-4BD5-4CA8-89D9-B928D97EF5A1}" type="slidenum">
              <a:rPr lang="zh-CN" altLang="en-US" smtClean="0"/>
              <a:t>‹#›</a:t>
            </a:fld>
            <a:endParaRPr lang="zh-CN" altLang="en-US"/>
          </a:p>
        </p:txBody>
      </p:sp>
    </p:spTree>
    <p:extLst>
      <p:ext uri="{BB962C8B-B14F-4D97-AF65-F5344CB8AC3E}">
        <p14:creationId xmlns:p14="http://schemas.microsoft.com/office/powerpoint/2010/main" val="249481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3CF34D9-1BFE-4D7F-9885-EB271B91BFE3}" type="datetimeFigureOut">
              <a:rPr lang="zh-CN" altLang="en-US" smtClean="0"/>
              <a:t>2015/3/6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EFF3727-4BD5-4CA8-89D9-B928D97EF5A1}" type="slidenum">
              <a:rPr lang="zh-CN" altLang="en-US" smtClean="0"/>
              <a:t>‹#›</a:t>
            </a:fld>
            <a:endParaRPr lang="zh-CN" altLang="en-US"/>
          </a:p>
        </p:txBody>
      </p:sp>
    </p:spTree>
    <p:extLst>
      <p:ext uri="{BB962C8B-B14F-4D97-AF65-F5344CB8AC3E}">
        <p14:creationId xmlns:p14="http://schemas.microsoft.com/office/powerpoint/2010/main" val="4174455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3CF34D9-1BFE-4D7F-9885-EB271B91BFE3}" type="datetimeFigureOut">
              <a:rPr lang="zh-CN" altLang="en-US" smtClean="0"/>
              <a:t>2015/3/6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EFF3727-4BD5-4CA8-89D9-B928D97EF5A1}" type="slidenum">
              <a:rPr lang="zh-CN" altLang="en-US" smtClean="0"/>
              <a:t>‹#›</a:t>
            </a:fld>
            <a:endParaRPr lang="zh-CN" altLang="en-US"/>
          </a:p>
        </p:txBody>
      </p:sp>
    </p:spTree>
    <p:extLst>
      <p:ext uri="{BB962C8B-B14F-4D97-AF65-F5344CB8AC3E}">
        <p14:creationId xmlns:p14="http://schemas.microsoft.com/office/powerpoint/2010/main" val="215250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CF34D9-1BFE-4D7F-9885-EB271B91BFE3}" type="datetimeFigureOut">
              <a:rPr lang="zh-CN" altLang="en-US" smtClean="0"/>
              <a:t>2015/3/6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EFF3727-4BD5-4CA8-89D9-B928D97EF5A1}" type="slidenum">
              <a:rPr lang="zh-CN" altLang="en-US" smtClean="0"/>
              <a:t>‹#›</a:t>
            </a:fld>
            <a:endParaRPr lang="zh-CN" altLang="en-US"/>
          </a:p>
        </p:txBody>
      </p:sp>
    </p:spTree>
    <p:extLst>
      <p:ext uri="{BB962C8B-B14F-4D97-AF65-F5344CB8AC3E}">
        <p14:creationId xmlns:p14="http://schemas.microsoft.com/office/powerpoint/2010/main" val="2719979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3CF34D9-1BFE-4D7F-9885-EB271B91BFE3}" type="datetimeFigureOut">
              <a:rPr lang="zh-CN" altLang="en-US" smtClean="0"/>
              <a:t>2015/3/6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FF3727-4BD5-4CA8-89D9-B928D97EF5A1}" type="slidenum">
              <a:rPr lang="zh-CN" altLang="en-US" smtClean="0"/>
              <a:t>‹#›</a:t>
            </a:fld>
            <a:endParaRPr lang="zh-CN" altLang="en-US"/>
          </a:p>
        </p:txBody>
      </p:sp>
    </p:spTree>
    <p:extLst>
      <p:ext uri="{BB962C8B-B14F-4D97-AF65-F5344CB8AC3E}">
        <p14:creationId xmlns:p14="http://schemas.microsoft.com/office/powerpoint/2010/main" val="2200133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3CF34D9-1BFE-4D7F-9885-EB271B91BFE3}" type="datetimeFigureOut">
              <a:rPr lang="zh-CN" altLang="en-US" smtClean="0"/>
              <a:t>2015/3/6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FF3727-4BD5-4CA8-89D9-B928D97EF5A1}" type="slidenum">
              <a:rPr lang="zh-CN" altLang="en-US" smtClean="0"/>
              <a:t>‹#›</a:t>
            </a:fld>
            <a:endParaRPr lang="zh-CN" altLang="en-US"/>
          </a:p>
        </p:txBody>
      </p:sp>
    </p:spTree>
    <p:extLst>
      <p:ext uri="{BB962C8B-B14F-4D97-AF65-F5344CB8AC3E}">
        <p14:creationId xmlns:p14="http://schemas.microsoft.com/office/powerpoint/2010/main" val="2154690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F34D9-1BFE-4D7F-9885-EB271B91BFE3}" type="datetimeFigureOut">
              <a:rPr lang="zh-CN" altLang="en-US" smtClean="0"/>
              <a:t>2015/3/6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F3727-4BD5-4CA8-89D9-B928D97EF5A1}" type="slidenum">
              <a:rPr lang="zh-CN" altLang="en-US" smtClean="0"/>
              <a:t>‹#›</a:t>
            </a:fld>
            <a:endParaRPr lang="zh-CN" altLang="en-US"/>
          </a:p>
        </p:txBody>
      </p:sp>
    </p:spTree>
    <p:extLst>
      <p:ext uri="{BB962C8B-B14F-4D97-AF65-F5344CB8AC3E}">
        <p14:creationId xmlns:p14="http://schemas.microsoft.com/office/powerpoint/2010/main" val="3872891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nSpc>
                <a:spcPct val="100000"/>
              </a:lnSpc>
            </a:pPr>
            <a:r>
              <a:rPr lang="en-US" altLang="zh-CN" dirty="0" smtClean="0">
                <a:latin typeface="微软雅黑" panose="020B0503020204020204" pitchFamily="34" charset="-122"/>
                <a:ea typeface="微软雅黑" panose="020B0503020204020204" pitchFamily="34" charset="-122"/>
              </a:rPr>
              <a:t>8086/8088</a:t>
            </a:r>
            <a:r>
              <a:rPr lang="zh-CN" altLang="en-US" dirty="0" smtClean="0">
                <a:latin typeface="微软雅黑" panose="020B0503020204020204" pitchFamily="34" charset="-122"/>
                <a:ea typeface="微软雅黑" panose="020B0503020204020204" pitchFamily="34" charset="-122"/>
              </a:rPr>
              <a:t>寻址方式</a:t>
            </a: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zh-CN" altLang="en-US" dirty="0" smtClean="0">
                <a:latin typeface="微软雅黑" panose="020B0503020204020204" pitchFamily="34" charset="-122"/>
                <a:ea typeface="微软雅黑" panose="020B0503020204020204" pitchFamily="34" charset="-122"/>
              </a:rPr>
              <a:t>和指令系统</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580055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937" y="146761"/>
            <a:ext cx="10515600" cy="1325563"/>
          </a:xfrm>
        </p:spPr>
        <p:txBody>
          <a:bodyPr/>
          <a:lstStyle/>
          <a:p>
            <a:r>
              <a:rPr lang="zh-CN" altLang="en-US" dirty="0" smtClean="0">
                <a:latin typeface="微软雅黑" panose="020B0503020204020204" pitchFamily="34" charset="-122"/>
                <a:ea typeface="微软雅黑" panose="020B0503020204020204" pitchFamily="34" charset="-122"/>
              </a:rPr>
              <a:t>存储器分段和地址的形成</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148899" y="1066156"/>
            <a:ext cx="8829675" cy="2924175"/>
          </a:xfrm>
          <a:prstGeom prst="rect">
            <a:avLst/>
          </a:prstGeom>
        </p:spPr>
      </p:pic>
      <p:sp>
        <p:nvSpPr>
          <p:cNvPr id="4" name="文本框 3"/>
          <p:cNvSpPr txBox="1"/>
          <p:nvPr/>
        </p:nvSpPr>
        <p:spPr>
          <a:xfrm>
            <a:off x="791570" y="4154107"/>
            <a:ext cx="10672549" cy="2769989"/>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sz="2000" dirty="0" smtClean="0">
                <a:latin typeface="微软雅黑 Light" panose="020B0502040204020203" pitchFamily="34" charset="-122"/>
                <a:ea typeface="微软雅黑 Light" panose="020B0502040204020203" pitchFamily="34" charset="-122"/>
              </a:rPr>
              <a:t>例如：</a:t>
            </a:r>
            <a:r>
              <a:rPr lang="en-US" altLang="zh-CN" sz="2000" dirty="0">
                <a:latin typeface="微软雅黑 Light" panose="020B0502040204020203" pitchFamily="34" charset="-122"/>
                <a:ea typeface="微软雅黑 Light" panose="020B0502040204020203" pitchFamily="34" charset="-122"/>
              </a:rPr>
              <a:t>	</a:t>
            </a:r>
            <a:r>
              <a:rPr lang="en-US" altLang="zh-CN" sz="2000" dirty="0" smtClean="0">
                <a:latin typeface="微软雅黑 Light" panose="020B0502040204020203" pitchFamily="34" charset="-122"/>
                <a:ea typeface="微软雅黑 Light" panose="020B0502040204020203" pitchFamily="34" charset="-122"/>
              </a:rPr>
              <a:t>1234H</a:t>
            </a:r>
            <a:r>
              <a:rPr lang="zh-CN" altLang="en-US" sz="2000" dirty="0" smtClean="0">
                <a:latin typeface="微软雅黑 Light" panose="020B0502040204020203" pitchFamily="34" charset="-122"/>
                <a:ea typeface="微软雅黑 Light" panose="020B0502040204020203" pitchFamily="34" charset="-122"/>
              </a:rPr>
              <a:t>：</a:t>
            </a:r>
            <a:r>
              <a:rPr lang="en-US" altLang="zh-CN" sz="2000" dirty="0" smtClean="0">
                <a:latin typeface="微软雅黑 Light" panose="020B0502040204020203" pitchFamily="34" charset="-122"/>
                <a:ea typeface="微软雅黑 Light" panose="020B0502040204020203" pitchFamily="34" charset="-122"/>
              </a:rPr>
              <a:t>3456H</a:t>
            </a:r>
            <a:r>
              <a:rPr lang="zh-CN" altLang="en-US" sz="2000" dirty="0" smtClean="0">
                <a:latin typeface="微软雅黑 Light" panose="020B0502040204020203" pitchFamily="34" charset="-122"/>
                <a:ea typeface="微软雅黑 Light" panose="020B0502040204020203" pitchFamily="34" charset="-122"/>
              </a:rPr>
              <a:t>对应</a:t>
            </a:r>
            <a:r>
              <a:rPr lang="en-US" altLang="zh-CN" sz="2000" dirty="0" smtClean="0">
                <a:latin typeface="微软雅黑 Light" panose="020B0502040204020203" pitchFamily="34" charset="-122"/>
                <a:ea typeface="微软雅黑 Light" panose="020B0502040204020203" pitchFamily="34" charset="-122"/>
              </a:rPr>
              <a:t>15796H</a:t>
            </a:r>
          </a:p>
          <a:p>
            <a:pPr marL="285750" indent="-285750">
              <a:lnSpc>
                <a:spcPct val="130000"/>
              </a:lnSpc>
              <a:buFont typeface="Arial" panose="020B0604020202020204" pitchFamily="34" charset="0"/>
              <a:buChar char="•"/>
            </a:pPr>
            <a:r>
              <a:rPr lang="zh-CN" altLang="en-US" sz="2000" dirty="0" smtClean="0">
                <a:latin typeface="微软雅黑 Light" panose="020B0502040204020203" pitchFamily="34" charset="-122"/>
                <a:ea typeface="微软雅黑 Light" panose="020B0502040204020203" pitchFamily="34" charset="-122"/>
              </a:rPr>
              <a:t>由于段可以重叠，所以一个物理地址可以对应多个逻辑地址</a:t>
            </a:r>
            <a:endParaRPr lang="en-US" altLang="zh-CN" sz="2000" dirty="0" smtClean="0">
              <a:latin typeface="微软雅黑 Light" panose="020B0502040204020203" pitchFamily="34" charset="-122"/>
              <a:ea typeface="微软雅黑 Light" panose="020B0502040204020203" pitchFamily="34" charset="-122"/>
            </a:endParaRPr>
          </a:p>
          <a:p>
            <a:pPr marL="285750" indent="-285750">
              <a:lnSpc>
                <a:spcPct val="130000"/>
              </a:lnSpc>
              <a:buFont typeface="Arial" panose="020B0604020202020204" pitchFamily="34" charset="0"/>
              <a:buChar char="•"/>
            </a:pPr>
            <a:r>
              <a:rPr lang="zh-CN" altLang="en-US" sz="2000" dirty="0" smtClean="0">
                <a:latin typeface="微软雅黑 Light" panose="020B0502040204020203" pitchFamily="34" charset="-122"/>
                <a:ea typeface="微软雅黑 Light" panose="020B0502040204020203" pitchFamily="34" charset="-122"/>
              </a:rPr>
              <a:t>采用段值和偏移，段值由段寄存器给出，偏移由指令指针</a:t>
            </a:r>
            <a:r>
              <a:rPr lang="en-US" altLang="zh-CN" sz="2000" dirty="0" smtClean="0">
                <a:latin typeface="微软雅黑 Light" panose="020B0502040204020203" pitchFamily="34" charset="-122"/>
                <a:ea typeface="微软雅黑 Light" panose="020B0502040204020203" pitchFamily="34" charset="-122"/>
              </a:rPr>
              <a:t>IP</a:t>
            </a:r>
            <a:r>
              <a:rPr lang="zh-CN" altLang="en-US" sz="2000" dirty="0" smtClean="0">
                <a:latin typeface="微软雅黑 Light" panose="020B0502040204020203" pitchFamily="34" charset="-122"/>
                <a:ea typeface="微软雅黑 Light" panose="020B0502040204020203" pitchFamily="34" charset="-122"/>
              </a:rPr>
              <a:t>，堆栈指针</a:t>
            </a:r>
            <a:r>
              <a:rPr lang="en-US" altLang="zh-CN" sz="2000" dirty="0" smtClean="0">
                <a:latin typeface="微软雅黑 Light" panose="020B0502040204020203" pitchFamily="34" charset="-122"/>
                <a:ea typeface="微软雅黑 Light" panose="020B0502040204020203" pitchFamily="34" charset="-122"/>
              </a:rPr>
              <a:t>SP</a:t>
            </a:r>
            <a:r>
              <a:rPr lang="zh-CN" altLang="en-US" sz="2000" dirty="0" smtClean="0">
                <a:latin typeface="微软雅黑 Light" panose="020B0502040204020203" pitchFamily="34" charset="-122"/>
                <a:ea typeface="微软雅黑 Light" panose="020B0502040204020203" pitchFamily="34" charset="-122"/>
              </a:rPr>
              <a:t>和其他可以作为存储器指针使用的寄存器给出，也可以直接用</a:t>
            </a:r>
            <a:r>
              <a:rPr lang="en-US" altLang="zh-CN" sz="2000" dirty="0" smtClean="0">
                <a:latin typeface="微软雅黑 Light" panose="020B0502040204020203" pitchFamily="34" charset="-122"/>
                <a:ea typeface="微软雅黑 Light" panose="020B0502040204020203" pitchFamily="34" charset="-122"/>
              </a:rPr>
              <a:t>16</a:t>
            </a:r>
            <a:r>
              <a:rPr lang="zh-CN" altLang="en-US" sz="2000" dirty="0" smtClean="0">
                <a:latin typeface="微软雅黑 Light" panose="020B0502040204020203" pitchFamily="34" charset="-122"/>
                <a:ea typeface="微软雅黑 Light" panose="020B0502040204020203" pitchFamily="34" charset="-122"/>
              </a:rPr>
              <a:t>位数给出</a:t>
            </a:r>
            <a:endParaRPr lang="en-US" altLang="zh-CN" sz="2000" dirty="0" smtClean="0">
              <a:latin typeface="微软雅黑 Light" panose="020B0502040204020203" pitchFamily="34" charset="-122"/>
              <a:ea typeface="微软雅黑 Light" panose="020B0502040204020203" pitchFamily="34" charset="-122"/>
            </a:endParaRPr>
          </a:p>
          <a:p>
            <a:pPr marL="285750" indent="-285750">
              <a:lnSpc>
                <a:spcPct val="130000"/>
              </a:lnSpc>
              <a:buFont typeface="Arial" panose="020B0604020202020204" pitchFamily="34" charset="0"/>
              <a:buChar char="•"/>
            </a:pPr>
            <a:r>
              <a:rPr lang="zh-CN" altLang="en-US" sz="2000" dirty="0" smtClean="0">
                <a:latin typeface="微软雅黑 Light" panose="020B0502040204020203" pitchFamily="34" charset="-122"/>
                <a:ea typeface="微软雅黑 Light" panose="020B0502040204020203" pitchFamily="34" charset="-122"/>
              </a:rPr>
              <a:t>指令中不使用物理地址，而是使用逻辑地址，由总线接口单元</a:t>
            </a:r>
            <a:r>
              <a:rPr lang="en-US" altLang="zh-CN" sz="2000" dirty="0" smtClean="0">
                <a:latin typeface="微软雅黑 Light" panose="020B0502040204020203" pitchFamily="34" charset="-122"/>
                <a:ea typeface="微软雅黑 Light" panose="020B0502040204020203" pitchFamily="34" charset="-122"/>
              </a:rPr>
              <a:t>BIU</a:t>
            </a:r>
            <a:r>
              <a:rPr lang="zh-CN" altLang="en-US" sz="2000" dirty="0" smtClean="0">
                <a:latin typeface="微软雅黑 Light" panose="020B0502040204020203" pitchFamily="34" charset="-122"/>
                <a:ea typeface="微软雅黑 Light" panose="020B0502040204020203" pitchFamily="34" charset="-122"/>
              </a:rPr>
              <a:t>按需要根据段值和偏移自动形成</a:t>
            </a:r>
            <a:r>
              <a:rPr lang="en-US" altLang="zh-CN" sz="2000" dirty="0" smtClean="0">
                <a:latin typeface="微软雅黑 Light" panose="020B0502040204020203" pitchFamily="34" charset="-122"/>
                <a:ea typeface="微软雅黑 Light" panose="020B0502040204020203" pitchFamily="34" charset="-122"/>
              </a:rPr>
              <a:t>20</a:t>
            </a:r>
            <a:r>
              <a:rPr lang="zh-CN" altLang="en-US" sz="2000" dirty="0" smtClean="0">
                <a:latin typeface="微软雅黑 Light" panose="020B0502040204020203" pitchFamily="34" charset="-122"/>
                <a:ea typeface="微软雅黑 Light" panose="020B0502040204020203" pitchFamily="34" charset="-122"/>
              </a:rPr>
              <a:t>位物理地址</a:t>
            </a:r>
            <a:endParaRPr lang="en-US" altLang="zh-CN" sz="2000" dirty="0" smtClean="0">
              <a:latin typeface="微软雅黑 Light" panose="020B0502040204020203" pitchFamily="34" charset="-122"/>
              <a:ea typeface="微软雅黑 Light" panose="020B0502040204020203" pitchFamily="34" charset="-122"/>
            </a:endParaRPr>
          </a:p>
          <a:p>
            <a:endParaRPr lang="zh-CN" altLang="en-US" dirty="0"/>
          </a:p>
        </p:txBody>
      </p:sp>
    </p:spTree>
    <p:extLst>
      <p:ext uri="{BB962C8B-B14F-4D97-AF65-F5344CB8AC3E}">
        <p14:creationId xmlns:p14="http://schemas.microsoft.com/office/powerpoint/2010/main" val="2123160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937" y="146761"/>
            <a:ext cx="10515600" cy="1325563"/>
          </a:xfrm>
        </p:spPr>
        <p:txBody>
          <a:bodyPr/>
          <a:lstStyle/>
          <a:p>
            <a:r>
              <a:rPr lang="zh-CN" altLang="en-US" dirty="0" smtClean="0">
                <a:latin typeface="微软雅黑" panose="020B0503020204020204" pitchFamily="34" charset="-122"/>
                <a:ea typeface="微软雅黑" panose="020B0503020204020204" pitchFamily="34" charset="-122"/>
              </a:rPr>
              <a:t>存储器分段和地址的形成</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09433" y="1296537"/>
            <a:ext cx="11546006"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由于</a:t>
            </a:r>
            <a:r>
              <a:rPr lang="en-US" altLang="zh-CN" dirty="0" smtClean="0">
                <a:latin typeface="微软雅黑 Light" panose="020B0502040204020203" pitchFamily="34" charset="-122"/>
                <a:ea typeface="微软雅黑 Light" panose="020B0502040204020203" pitchFamily="34" charset="-122"/>
              </a:rPr>
              <a:t>8086/8088CPU</a:t>
            </a:r>
            <a:r>
              <a:rPr lang="zh-CN" altLang="en-US" dirty="0" smtClean="0">
                <a:latin typeface="微软雅黑 Light" panose="020B0502040204020203" pitchFamily="34" charset="-122"/>
                <a:ea typeface="微软雅黑 Light" panose="020B0502040204020203" pitchFamily="34" charset="-122"/>
              </a:rPr>
              <a:t>有四个段寄存器，可保存四个段值，所以可以同时使用四个段，但是四个段各有作用</a:t>
            </a:r>
            <a:endParaRPr lang="zh-CN" altLang="en-US" dirty="0">
              <a:latin typeface="微软雅黑 Light" panose="020B0502040204020203" pitchFamily="34" charset="-122"/>
              <a:ea typeface="微软雅黑 Light" panose="020B0502040204020203" pitchFamily="34" charset="-122"/>
            </a:endParaRPr>
          </a:p>
        </p:txBody>
      </p:sp>
      <p:pic>
        <p:nvPicPr>
          <p:cNvPr id="6" name="图片 5"/>
          <p:cNvPicPr>
            <a:picLocks noChangeAspect="1"/>
          </p:cNvPicPr>
          <p:nvPr/>
        </p:nvPicPr>
        <p:blipFill>
          <a:blip r:embed="rId2"/>
          <a:stretch>
            <a:fillRect/>
          </a:stretch>
        </p:blipFill>
        <p:spPr>
          <a:xfrm>
            <a:off x="0" y="1951629"/>
            <a:ext cx="4346359" cy="3423668"/>
          </a:xfrm>
          <a:prstGeom prst="rect">
            <a:avLst/>
          </a:prstGeom>
        </p:spPr>
      </p:pic>
      <p:pic>
        <p:nvPicPr>
          <p:cNvPr id="7" name="图片 6"/>
          <p:cNvPicPr>
            <a:picLocks noChangeAspect="1"/>
          </p:cNvPicPr>
          <p:nvPr/>
        </p:nvPicPr>
        <p:blipFill>
          <a:blip r:embed="rId3"/>
          <a:stretch>
            <a:fillRect/>
          </a:stretch>
        </p:blipFill>
        <p:spPr>
          <a:xfrm>
            <a:off x="3885062" y="3337811"/>
            <a:ext cx="8070377" cy="2956307"/>
          </a:xfrm>
          <a:prstGeom prst="rect">
            <a:avLst/>
          </a:prstGeom>
        </p:spPr>
      </p:pic>
    </p:spTree>
    <p:extLst>
      <p:ext uri="{BB962C8B-B14F-4D97-AF65-F5344CB8AC3E}">
        <p14:creationId xmlns:p14="http://schemas.microsoft.com/office/powerpoint/2010/main" val="87862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8086/8088</a:t>
            </a:r>
            <a:r>
              <a:rPr lang="zh-CN" altLang="en-US" dirty="0" smtClean="0">
                <a:latin typeface="微软雅黑" panose="020B0503020204020204" pitchFamily="34" charset="-122"/>
                <a:ea typeface="微软雅黑" panose="020B0503020204020204" pitchFamily="34" charset="-122"/>
              </a:rPr>
              <a:t>的寻址方式</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690688"/>
            <a:ext cx="10515600" cy="4486275"/>
          </a:xfrm>
        </p:spPr>
        <p:txBody>
          <a:bodyPr>
            <a:normAutofit/>
          </a:bodyPr>
          <a:lstStyle/>
          <a:p>
            <a:r>
              <a:rPr lang="zh-CN" altLang="en-US" sz="2000" b="1" dirty="0" smtClean="0">
                <a:latin typeface="微软雅黑" panose="020B0503020204020204" pitchFamily="34" charset="-122"/>
                <a:ea typeface="微软雅黑" panose="020B0503020204020204" pitchFamily="34" charset="-122"/>
              </a:rPr>
              <a:t>立即寻址方式</a:t>
            </a:r>
            <a:endParaRPr lang="en-US" altLang="zh-CN" sz="2000" b="1" dirty="0" smtClean="0">
              <a:latin typeface="微软雅黑" panose="020B0503020204020204" pitchFamily="34" charset="-122"/>
              <a:ea typeface="微软雅黑" panose="020B0503020204020204" pitchFamily="34" charset="-122"/>
            </a:endParaRPr>
          </a:p>
          <a:p>
            <a:r>
              <a:rPr lang="en-US" altLang="zh-CN" sz="2000" dirty="0" smtClean="0">
                <a:latin typeface="微软雅黑 Light" panose="020B0502040204020203" pitchFamily="34" charset="-122"/>
                <a:ea typeface="微软雅黑 Light" panose="020B0502040204020203" pitchFamily="34" charset="-122"/>
              </a:rPr>
              <a:t>MOV AX,1234H</a:t>
            </a:r>
          </a:p>
          <a:p>
            <a:r>
              <a:rPr lang="zh-CN" altLang="en-US" sz="2000" dirty="0" smtClean="0">
                <a:latin typeface="微软雅黑 Light" panose="020B0502040204020203" pitchFamily="34" charset="-122"/>
                <a:ea typeface="微软雅黑 Light" panose="020B0502040204020203" pitchFamily="34" charset="-122"/>
              </a:rPr>
              <a:t>立即数可以是</a:t>
            </a:r>
            <a:r>
              <a:rPr lang="en-US" altLang="zh-CN" sz="2000" dirty="0" smtClean="0">
                <a:latin typeface="微软雅黑 Light" panose="020B0502040204020203" pitchFamily="34" charset="-122"/>
                <a:ea typeface="微软雅黑 Light" panose="020B0502040204020203" pitchFamily="34" charset="-122"/>
              </a:rPr>
              <a:t>8</a:t>
            </a:r>
            <a:r>
              <a:rPr lang="zh-CN" altLang="en-US" sz="2000" dirty="0" smtClean="0">
                <a:latin typeface="微软雅黑 Light" panose="020B0502040204020203" pitchFamily="34" charset="-122"/>
                <a:ea typeface="微软雅黑 Light" panose="020B0502040204020203" pitchFamily="34" charset="-122"/>
              </a:rPr>
              <a:t>位，也可以是</a:t>
            </a:r>
            <a:r>
              <a:rPr lang="en-US" altLang="zh-CN" sz="2000" dirty="0" smtClean="0">
                <a:latin typeface="微软雅黑 Light" panose="020B0502040204020203" pitchFamily="34" charset="-122"/>
                <a:ea typeface="微软雅黑 Light" panose="020B0502040204020203" pitchFamily="34" charset="-122"/>
              </a:rPr>
              <a:t>16</a:t>
            </a:r>
            <a:r>
              <a:rPr lang="zh-CN" altLang="en-US" sz="2000" dirty="0" smtClean="0">
                <a:latin typeface="微软雅黑 Light" panose="020B0502040204020203" pitchFamily="34" charset="-122"/>
                <a:ea typeface="微软雅黑 Light" panose="020B0502040204020203" pitchFamily="34" charset="-122"/>
              </a:rPr>
              <a:t>位（高高低低）</a:t>
            </a:r>
            <a:endParaRPr lang="en-US" altLang="zh-CN" sz="2000" dirty="0" smtClean="0">
              <a:latin typeface="微软雅黑 Light" panose="020B0502040204020203" pitchFamily="34" charset="-122"/>
              <a:ea typeface="微软雅黑 Light" panose="020B0502040204020203" pitchFamily="34" charset="-122"/>
            </a:endParaRPr>
          </a:p>
          <a:p>
            <a:r>
              <a:rPr lang="zh-CN" altLang="en-US" sz="2000" dirty="0" smtClean="0">
                <a:latin typeface="微软雅黑 Light" panose="020B0502040204020203" pitchFamily="34" charset="-122"/>
                <a:ea typeface="微软雅黑 Light" panose="020B0502040204020203" pitchFamily="34" charset="-122"/>
              </a:rPr>
              <a:t>主要用于给寄存器和存储单元赋初值的场合</a:t>
            </a:r>
            <a:endParaRPr lang="en-US" altLang="zh-CN" sz="2000" dirty="0">
              <a:latin typeface="微软雅黑 Light" panose="020B0502040204020203" pitchFamily="34" charset="-122"/>
              <a:ea typeface="微软雅黑 Light" panose="020B0502040204020203" pitchFamily="34" charset="-122"/>
            </a:endParaRPr>
          </a:p>
          <a:p>
            <a:endParaRPr lang="en-US" altLang="zh-CN" sz="2000" dirty="0" smtClean="0">
              <a:latin typeface="微软雅黑 Light" panose="020B0502040204020203" pitchFamily="34" charset="-122"/>
              <a:ea typeface="微软雅黑 Light" panose="020B0502040204020203" pitchFamily="34" charset="-122"/>
            </a:endParaRPr>
          </a:p>
          <a:p>
            <a:endParaRPr lang="en-US" altLang="zh-CN" sz="2000" dirty="0">
              <a:latin typeface="微软雅黑 Light" panose="020B0502040204020203" pitchFamily="34" charset="-122"/>
              <a:ea typeface="微软雅黑 Light" panose="020B0502040204020203" pitchFamily="34" charset="-122"/>
            </a:endParaRPr>
          </a:p>
          <a:p>
            <a:r>
              <a:rPr lang="zh-CN" altLang="en-US" sz="2000" b="1" dirty="0" smtClean="0">
                <a:latin typeface="微软雅黑" panose="020B0503020204020204" pitchFamily="34" charset="-122"/>
                <a:ea typeface="微软雅黑" panose="020B0503020204020204" pitchFamily="34" charset="-122"/>
              </a:rPr>
              <a:t>寄存器寻址方式</a:t>
            </a:r>
            <a:endParaRPr lang="en-US" altLang="zh-CN" sz="2000" b="1" dirty="0" smtClean="0">
              <a:latin typeface="微软雅黑" panose="020B0503020204020204" pitchFamily="34" charset="-122"/>
              <a:ea typeface="微软雅黑" panose="020B0503020204020204" pitchFamily="34" charset="-122"/>
            </a:endParaRPr>
          </a:p>
          <a:p>
            <a:r>
              <a:rPr lang="en-US" altLang="zh-CN" sz="2000" dirty="0" smtClean="0">
                <a:latin typeface="微软雅黑 Light" panose="020B0502040204020203" pitchFamily="34" charset="-122"/>
                <a:ea typeface="微软雅黑 Light" panose="020B0502040204020203" pitchFamily="34" charset="-122"/>
              </a:rPr>
              <a:t>MOV SI,AX</a:t>
            </a:r>
          </a:p>
          <a:p>
            <a:r>
              <a:rPr lang="en-US" altLang="zh-CN" sz="2000" dirty="0" smtClean="0">
                <a:latin typeface="微软雅黑 Light" panose="020B0502040204020203" pitchFamily="34" charset="-122"/>
                <a:ea typeface="微软雅黑 Light" panose="020B0502040204020203" pitchFamily="34" charset="-122"/>
              </a:rPr>
              <a:t>MOV AL,DH</a:t>
            </a:r>
          </a:p>
          <a:p>
            <a:r>
              <a:rPr lang="en-US" altLang="zh-CN" sz="2000" dirty="0" smtClean="0">
                <a:latin typeface="微软雅黑 Light" panose="020B0502040204020203" pitchFamily="34" charset="-122"/>
                <a:ea typeface="微软雅黑 Light" panose="020B0502040204020203" pitchFamily="34" charset="-122"/>
              </a:rPr>
              <a:t>16</a:t>
            </a:r>
            <a:r>
              <a:rPr lang="zh-CN" altLang="en-US" sz="2000" dirty="0" smtClean="0">
                <a:latin typeface="微软雅黑 Light" panose="020B0502040204020203" pitchFamily="34" charset="-122"/>
                <a:ea typeface="微软雅黑 Light" panose="020B0502040204020203" pitchFamily="34" charset="-122"/>
              </a:rPr>
              <a:t>位操作数寄存器是</a:t>
            </a:r>
            <a:r>
              <a:rPr lang="en-US" altLang="zh-CN" sz="2000" dirty="0" smtClean="0">
                <a:latin typeface="微软雅黑 Light" panose="020B0502040204020203" pitchFamily="34" charset="-122"/>
                <a:ea typeface="微软雅黑 Light" panose="020B0502040204020203" pitchFamily="34" charset="-122"/>
              </a:rPr>
              <a:t>AX,BX,CX,DX,SI,DI,SP,BP</a:t>
            </a:r>
          </a:p>
          <a:p>
            <a:r>
              <a:rPr lang="en-US" altLang="zh-CN" sz="2000" dirty="0" smtClean="0">
                <a:latin typeface="微软雅黑 Light" panose="020B0502040204020203" pitchFamily="34" charset="-122"/>
                <a:ea typeface="微软雅黑 Light" panose="020B0502040204020203" pitchFamily="34" charset="-122"/>
              </a:rPr>
              <a:t>8</a:t>
            </a:r>
            <a:r>
              <a:rPr lang="zh-CN" altLang="en-US" sz="2000" dirty="0" smtClean="0">
                <a:latin typeface="微软雅黑 Light" panose="020B0502040204020203" pitchFamily="34" charset="-122"/>
                <a:ea typeface="微软雅黑 Light" panose="020B0502040204020203" pitchFamily="34" charset="-122"/>
              </a:rPr>
              <a:t>位操作数寄存器是</a:t>
            </a:r>
            <a:r>
              <a:rPr lang="en-US" altLang="zh-CN" sz="2000" dirty="0" smtClean="0">
                <a:latin typeface="微软雅黑 Light" panose="020B0502040204020203" pitchFamily="34" charset="-122"/>
                <a:ea typeface="微软雅黑 Light" panose="020B0502040204020203" pitchFamily="34" charset="-122"/>
              </a:rPr>
              <a:t>AL,AH,BL,BH,CL,CH,DL,DH</a:t>
            </a:r>
            <a:endParaRPr lang="zh-CN" altLang="en-US" sz="2000" dirty="0">
              <a:latin typeface="微软雅黑 Light" panose="020B0502040204020203" pitchFamily="34" charset="-122"/>
              <a:ea typeface="微软雅黑 Light" panose="020B0502040204020203" pitchFamily="34" charset="-122"/>
            </a:endParaRPr>
          </a:p>
        </p:txBody>
      </p:sp>
      <p:pic>
        <p:nvPicPr>
          <p:cNvPr id="4" name="图片 3"/>
          <p:cNvPicPr>
            <a:picLocks noChangeAspect="1"/>
          </p:cNvPicPr>
          <p:nvPr/>
        </p:nvPicPr>
        <p:blipFill>
          <a:blip r:embed="rId2"/>
          <a:stretch>
            <a:fillRect/>
          </a:stretch>
        </p:blipFill>
        <p:spPr>
          <a:xfrm>
            <a:off x="6769006" y="1027906"/>
            <a:ext cx="4686300" cy="2667000"/>
          </a:xfrm>
          <a:prstGeom prst="rect">
            <a:avLst/>
          </a:prstGeom>
        </p:spPr>
      </p:pic>
    </p:spTree>
    <p:extLst>
      <p:ext uri="{BB962C8B-B14F-4D97-AF65-F5344CB8AC3E}">
        <p14:creationId xmlns:p14="http://schemas.microsoft.com/office/powerpoint/2010/main" val="184323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8086/8088</a:t>
            </a:r>
            <a:r>
              <a:rPr lang="zh-CN" altLang="en-US" dirty="0" smtClean="0">
                <a:latin typeface="微软雅黑" panose="020B0503020204020204" pitchFamily="34" charset="-122"/>
                <a:ea typeface="微软雅黑" panose="020B0503020204020204" pitchFamily="34" charset="-122"/>
              </a:rPr>
              <a:t>的寻址方式</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690688"/>
            <a:ext cx="10515600" cy="4486275"/>
          </a:xfrm>
        </p:spPr>
        <p:txBody>
          <a:bodyPr>
            <a:normAutofit/>
          </a:bodyPr>
          <a:lstStyle/>
          <a:p>
            <a:r>
              <a:rPr lang="zh-CN" altLang="en-US" sz="2400" b="1" dirty="0">
                <a:latin typeface="微软雅黑" panose="020B0503020204020204" pitchFamily="34" charset="-122"/>
                <a:ea typeface="微软雅黑" panose="020B0503020204020204" pitchFamily="34" charset="-122"/>
              </a:rPr>
              <a:t>直接</a:t>
            </a:r>
            <a:r>
              <a:rPr lang="zh-CN" altLang="en-US" sz="2400" b="1" dirty="0" smtClean="0">
                <a:latin typeface="微软雅黑" panose="020B0503020204020204" pitchFamily="34" charset="-122"/>
                <a:ea typeface="微软雅黑" panose="020B0503020204020204" pitchFamily="34" charset="-122"/>
              </a:rPr>
              <a:t>寻址方式</a:t>
            </a:r>
            <a:endParaRPr lang="en-US" altLang="zh-CN" sz="2400" b="1" dirty="0" smtClean="0">
              <a:latin typeface="微软雅黑" panose="020B0503020204020204" pitchFamily="34" charset="-122"/>
              <a:ea typeface="微软雅黑" panose="020B0503020204020204" pitchFamily="34" charset="-122"/>
            </a:endParaRPr>
          </a:p>
          <a:p>
            <a:r>
              <a:rPr lang="en-US" altLang="zh-CN" sz="2000" dirty="0" smtClean="0">
                <a:latin typeface="微软雅黑 Light" panose="020B0502040204020203" pitchFamily="34" charset="-122"/>
                <a:ea typeface="微软雅黑 Light" panose="020B0502040204020203" pitchFamily="34" charset="-122"/>
              </a:rPr>
              <a:t>MOV AX,[1234H]	;</a:t>
            </a:r>
            <a:r>
              <a:rPr lang="zh-CN" altLang="en-US" sz="2000" dirty="0" smtClean="0">
                <a:latin typeface="微软雅黑 Light" panose="020B0502040204020203" pitchFamily="34" charset="-122"/>
                <a:ea typeface="微软雅黑 Light" panose="020B0502040204020203" pitchFamily="34" charset="-122"/>
              </a:rPr>
              <a:t>设寄存器</a:t>
            </a:r>
            <a:r>
              <a:rPr lang="en-US" altLang="zh-CN" sz="2000" dirty="0" smtClean="0">
                <a:latin typeface="微软雅黑 Light" panose="020B0502040204020203" pitchFamily="34" charset="-122"/>
                <a:ea typeface="微软雅黑 Light" panose="020B0502040204020203" pitchFamily="34" charset="-122"/>
              </a:rPr>
              <a:t>DS</a:t>
            </a:r>
            <a:r>
              <a:rPr lang="zh-CN" altLang="en-US" sz="2000" dirty="0" smtClean="0">
                <a:latin typeface="微软雅黑 Light" panose="020B0502040204020203" pitchFamily="34" charset="-122"/>
                <a:ea typeface="微软雅黑 Light" panose="020B0502040204020203" pitchFamily="34" charset="-122"/>
              </a:rPr>
              <a:t>的内容是</a:t>
            </a:r>
            <a:r>
              <a:rPr lang="en-US" altLang="zh-CN" sz="2000" dirty="0" smtClean="0">
                <a:latin typeface="微软雅黑 Light" panose="020B0502040204020203" pitchFamily="34" charset="-122"/>
                <a:ea typeface="微软雅黑 Light" panose="020B0502040204020203" pitchFamily="34" charset="-122"/>
              </a:rPr>
              <a:t>5000H</a:t>
            </a:r>
          </a:p>
          <a:p>
            <a:r>
              <a:rPr lang="en-US" altLang="zh-CN" sz="2000" dirty="0" smtClean="0">
                <a:latin typeface="微软雅黑 Light" panose="020B0502040204020203" pitchFamily="34" charset="-122"/>
                <a:ea typeface="微软雅黑 Light" panose="020B0502040204020203" pitchFamily="34" charset="-122"/>
              </a:rPr>
              <a:t>MOV ES:[5678H],BL	</a:t>
            </a:r>
            <a:r>
              <a:rPr lang="en-US" altLang="zh-CN" sz="2000" dirty="0">
                <a:latin typeface="微软雅黑 Light" panose="020B0502040204020203" pitchFamily="34" charset="-122"/>
                <a:ea typeface="微软雅黑 Light" panose="020B0502040204020203" pitchFamily="34" charset="-122"/>
              </a:rPr>
              <a:t>;</a:t>
            </a:r>
            <a:r>
              <a:rPr lang="zh-CN" altLang="en-US" sz="2000" dirty="0" smtClean="0">
                <a:latin typeface="微软雅黑 Light" panose="020B0502040204020203" pitchFamily="34" charset="-122"/>
                <a:ea typeface="微软雅黑 Light" panose="020B0502040204020203" pitchFamily="34" charset="-122"/>
              </a:rPr>
              <a:t>引用的段寄存器是</a:t>
            </a:r>
            <a:r>
              <a:rPr lang="en-US" altLang="zh-CN" sz="2000" dirty="0" smtClean="0">
                <a:latin typeface="微软雅黑 Light" panose="020B0502040204020203" pitchFamily="34" charset="-122"/>
                <a:ea typeface="微软雅黑 Light" panose="020B0502040204020203" pitchFamily="34" charset="-122"/>
              </a:rPr>
              <a:t>ES</a:t>
            </a:r>
          </a:p>
          <a:p>
            <a:pPr marL="0" indent="0">
              <a:buNone/>
            </a:pPr>
            <a:endParaRPr lang="en-US" altLang="zh-CN" sz="2000" dirty="0">
              <a:latin typeface="微软雅黑 Light" panose="020B0502040204020203" pitchFamily="34" charset="-122"/>
              <a:ea typeface="微软雅黑 Light" panose="020B0502040204020203" pitchFamily="34" charset="-122"/>
            </a:endParaRPr>
          </a:p>
          <a:p>
            <a:r>
              <a:rPr lang="zh-CN" altLang="en-US" sz="2000" dirty="0" smtClean="0">
                <a:latin typeface="微软雅黑 Light" panose="020B0502040204020203" pitchFamily="34" charset="-122"/>
                <a:ea typeface="微软雅黑 Light" panose="020B0502040204020203" pitchFamily="34" charset="-122"/>
              </a:rPr>
              <a:t>直接寻址的地址要放在方括号中</a:t>
            </a:r>
            <a:endParaRPr lang="en-US" altLang="zh-CN" sz="2000" dirty="0" smtClean="0">
              <a:latin typeface="微软雅黑 Light" panose="020B0502040204020203" pitchFamily="34" charset="-122"/>
              <a:ea typeface="微软雅黑 Light" panose="020B0502040204020203" pitchFamily="34" charset="-122"/>
            </a:endParaRPr>
          </a:p>
          <a:p>
            <a:endParaRPr lang="en-US" altLang="zh-CN" sz="2000" dirty="0" smtClean="0">
              <a:latin typeface="微软雅黑 Light" panose="020B0502040204020203" pitchFamily="34" charset="-122"/>
              <a:ea typeface="微软雅黑 Light" panose="020B0502040204020203" pitchFamily="34" charset="-122"/>
            </a:endParaRPr>
          </a:p>
        </p:txBody>
      </p:sp>
      <p:pic>
        <p:nvPicPr>
          <p:cNvPr id="6" name="图片 5"/>
          <p:cNvPicPr>
            <a:picLocks noChangeAspect="1"/>
          </p:cNvPicPr>
          <p:nvPr/>
        </p:nvPicPr>
        <p:blipFill>
          <a:blip r:embed="rId2"/>
          <a:stretch>
            <a:fillRect/>
          </a:stretch>
        </p:blipFill>
        <p:spPr>
          <a:xfrm>
            <a:off x="6639139" y="2513607"/>
            <a:ext cx="5000625" cy="3905250"/>
          </a:xfrm>
          <a:prstGeom prst="rect">
            <a:avLst/>
          </a:prstGeom>
        </p:spPr>
      </p:pic>
    </p:spTree>
    <p:extLst>
      <p:ext uri="{BB962C8B-B14F-4D97-AF65-F5344CB8AC3E}">
        <p14:creationId xmlns:p14="http://schemas.microsoft.com/office/powerpoint/2010/main" val="381893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8086/8088</a:t>
            </a:r>
            <a:r>
              <a:rPr lang="zh-CN" altLang="en-US" dirty="0" smtClean="0">
                <a:latin typeface="微软雅黑" panose="020B0503020204020204" pitchFamily="34" charset="-122"/>
                <a:ea typeface="微软雅黑" panose="020B0503020204020204" pitchFamily="34" charset="-122"/>
              </a:rPr>
              <a:t>的寻址方式</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690688"/>
            <a:ext cx="10515600" cy="4486275"/>
          </a:xfrm>
        </p:spPr>
        <p:txBody>
          <a:bodyPr>
            <a:normAutofit/>
          </a:bodyPr>
          <a:lstStyle/>
          <a:p>
            <a:r>
              <a:rPr lang="zh-CN" altLang="en-US" sz="2400" b="1" dirty="0" smtClean="0">
                <a:latin typeface="微软雅黑" panose="020B0503020204020204" pitchFamily="34" charset="-122"/>
                <a:ea typeface="微软雅黑" panose="020B0503020204020204" pitchFamily="34" charset="-122"/>
              </a:rPr>
              <a:t>寄存器间接寻址方式</a:t>
            </a:r>
            <a:endParaRPr lang="en-US" altLang="zh-CN" sz="2400" b="1" dirty="0" smtClean="0">
              <a:latin typeface="微软雅黑" panose="020B0503020204020204" pitchFamily="34" charset="-122"/>
              <a:ea typeface="微软雅黑" panose="020B0503020204020204" pitchFamily="34" charset="-122"/>
            </a:endParaRPr>
          </a:p>
          <a:p>
            <a:r>
              <a:rPr lang="en-US" altLang="zh-CN" sz="2000" dirty="0" smtClean="0">
                <a:latin typeface="微软雅黑 Light" panose="020B0502040204020203" pitchFamily="34" charset="-122"/>
                <a:ea typeface="微软雅黑 Light" panose="020B0502040204020203" pitchFamily="34" charset="-122"/>
              </a:rPr>
              <a:t>MOV AX,[SI]</a:t>
            </a:r>
            <a:r>
              <a:rPr lang="en-US" altLang="zh-CN" sz="2000" dirty="0">
                <a:latin typeface="微软雅黑 Light" panose="020B0502040204020203" pitchFamily="34" charset="-122"/>
                <a:ea typeface="微软雅黑 Light" panose="020B0502040204020203" pitchFamily="34" charset="-122"/>
              </a:rPr>
              <a:t>	</a:t>
            </a:r>
            <a:r>
              <a:rPr lang="en-US" altLang="zh-CN" sz="2000" dirty="0" smtClean="0">
                <a:latin typeface="微软雅黑 Light" panose="020B0502040204020203" pitchFamily="34" charset="-122"/>
                <a:ea typeface="微软雅黑 Light" panose="020B0502040204020203" pitchFamily="34" charset="-122"/>
              </a:rPr>
              <a:t>	;(DS)=5000H,(SI)=1234H</a:t>
            </a:r>
          </a:p>
          <a:p>
            <a:r>
              <a:rPr lang="en-US" altLang="zh-CN" sz="2000" dirty="0" smtClean="0">
                <a:latin typeface="微软雅黑 Light" panose="020B0502040204020203" pitchFamily="34" charset="-122"/>
                <a:ea typeface="微软雅黑 Light" panose="020B0502040204020203" pitchFamily="34" charset="-122"/>
              </a:rPr>
              <a:t>MOV DL,CS:[BX]	</a:t>
            </a:r>
            <a:r>
              <a:rPr lang="en-US" altLang="zh-CN" sz="2000" dirty="0">
                <a:latin typeface="微软雅黑 Light" panose="020B0502040204020203" pitchFamily="34" charset="-122"/>
                <a:ea typeface="微软雅黑 Light" panose="020B0502040204020203" pitchFamily="34" charset="-122"/>
              </a:rPr>
              <a:t>;</a:t>
            </a:r>
            <a:r>
              <a:rPr lang="zh-CN" altLang="en-US" sz="2000" dirty="0" smtClean="0">
                <a:latin typeface="微软雅黑 Light" panose="020B0502040204020203" pitchFamily="34" charset="-122"/>
                <a:ea typeface="微软雅黑 Light" panose="020B0502040204020203" pitchFamily="34" charset="-122"/>
              </a:rPr>
              <a:t>引用的段寄存器是</a:t>
            </a:r>
            <a:r>
              <a:rPr lang="en-US" altLang="zh-CN" sz="2000" dirty="0" smtClean="0">
                <a:latin typeface="微软雅黑 Light" panose="020B0502040204020203" pitchFamily="34" charset="-122"/>
                <a:ea typeface="微软雅黑 Light" panose="020B0502040204020203" pitchFamily="34" charset="-122"/>
              </a:rPr>
              <a:t>CS</a:t>
            </a:r>
          </a:p>
          <a:p>
            <a:r>
              <a:rPr lang="en-US" altLang="zh-CN" sz="2000" dirty="0" smtClean="0">
                <a:latin typeface="微软雅黑 Light" panose="020B0502040204020203" pitchFamily="34" charset="-122"/>
                <a:ea typeface="微软雅黑 Light" panose="020B0502040204020203" pitchFamily="34" charset="-122"/>
              </a:rPr>
              <a:t>MOV [BP],CX		;</a:t>
            </a:r>
            <a:r>
              <a:rPr lang="zh-CN" altLang="en-US" sz="2000" dirty="0" smtClean="0">
                <a:latin typeface="微软雅黑 Light" panose="020B0502040204020203" pitchFamily="34" charset="-122"/>
                <a:ea typeface="微软雅黑 Light" panose="020B0502040204020203" pitchFamily="34" charset="-122"/>
              </a:rPr>
              <a:t>缺省的段寄存器是</a:t>
            </a:r>
            <a:r>
              <a:rPr lang="en-US" altLang="zh-CN" sz="2000" dirty="0" smtClean="0">
                <a:latin typeface="微软雅黑 Light" panose="020B0502040204020203" pitchFamily="34" charset="-122"/>
                <a:ea typeface="微软雅黑 Light" panose="020B0502040204020203" pitchFamily="34" charset="-122"/>
              </a:rPr>
              <a:t>SS</a:t>
            </a:r>
          </a:p>
        </p:txBody>
      </p:sp>
      <p:pic>
        <p:nvPicPr>
          <p:cNvPr id="4" name="图片 3"/>
          <p:cNvPicPr>
            <a:picLocks noChangeAspect="1"/>
          </p:cNvPicPr>
          <p:nvPr/>
        </p:nvPicPr>
        <p:blipFill>
          <a:blip r:embed="rId2"/>
          <a:stretch>
            <a:fillRect/>
          </a:stretch>
        </p:blipFill>
        <p:spPr>
          <a:xfrm>
            <a:off x="6963201" y="2883729"/>
            <a:ext cx="4953000" cy="3629025"/>
          </a:xfrm>
          <a:prstGeom prst="rect">
            <a:avLst/>
          </a:prstGeom>
        </p:spPr>
      </p:pic>
    </p:spTree>
    <p:extLst>
      <p:ext uri="{BB962C8B-B14F-4D97-AF65-F5344CB8AC3E}">
        <p14:creationId xmlns:p14="http://schemas.microsoft.com/office/powerpoint/2010/main" val="3858461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8086/8088</a:t>
            </a:r>
            <a:r>
              <a:rPr lang="zh-CN" altLang="en-US" dirty="0" smtClean="0">
                <a:latin typeface="微软雅黑" panose="020B0503020204020204" pitchFamily="34" charset="-122"/>
                <a:ea typeface="微软雅黑" panose="020B0503020204020204" pitchFamily="34" charset="-122"/>
              </a:rPr>
              <a:t>的寻址方式</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690688"/>
            <a:ext cx="10515600" cy="4486275"/>
          </a:xfrm>
        </p:spPr>
        <p:txBody>
          <a:bodyPr>
            <a:normAutofit lnSpcReduction="10000"/>
          </a:bodyPr>
          <a:lstStyle/>
          <a:p>
            <a:r>
              <a:rPr lang="zh-CN" altLang="en-US" sz="2400" b="1" dirty="0" smtClean="0">
                <a:latin typeface="微软雅黑" panose="020B0503020204020204" pitchFamily="34" charset="-122"/>
                <a:ea typeface="微软雅黑" panose="020B0503020204020204" pitchFamily="34" charset="-122"/>
              </a:rPr>
              <a:t>寄存器</a:t>
            </a:r>
            <a:r>
              <a:rPr lang="zh-CN" altLang="en-US" sz="2400" b="1" dirty="0">
                <a:latin typeface="微软雅黑" panose="020B0503020204020204" pitchFamily="34" charset="-122"/>
                <a:ea typeface="微软雅黑" panose="020B0503020204020204" pitchFamily="34" charset="-122"/>
              </a:rPr>
              <a:t>相对</a:t>
            </a:r>
            <a:r>
              <a:rPr lang="zh-CN" altLang="en-US" sz="2400" b="1" dirty="0" smtClean="0">
                <a:latin typeface="微软雅黑" panose="020B0503020204020204" pitchFamily="34" charset="-122"/>
                <a:ea typeface="微软雅黑" panose="020B0503020204020204" pitchFamily="34" charset="-122"/>
              </a:rPr>
              <a:t>寻址方式</a:t>
            </a:r>
            <a:endParaRPr lang="en-US" altLang="zh-CN" sz="2400" b="1" dirty="0" smtClean="0">
              <a:latin typeface="微软雅黑" panose="020B0503020204020204" pitchFamily="34" charset="-122"/>
              <a:ea typeface="微软雅黑" panose="020B0503020204020204" pitchFamily="34" charset="-122"/>
            </a:endParaRPr>
          </a:p>
          <a:p>
            <a:r>
              <a:rPr lang="en-US" altLang="zh-CN" sz="2000" dirty="0" smtClean="0">
                <a:latin typeface="微软雅黑 Light" panose="020B0502040204020203" pitchFamily="34" charset="-122"/>
                <a:ea typeface="微软雅黑 Light" panose="020B0502040204020203" pitchFamily="34" charset="-122"/>
              </a:rPr>
              <a:t>MOV AX,[DI+1223H]</a:t>
            </a:r>
            <a:r>
              <a:rPr lang="en-US" altLang="zh-CN" sz="2000" dirty="0">
                <a:latin typeface="微软雅黑 Light" panose="020B0502040204020203" pitchFamily="34" charset="-122"/>
                <a:ea typeface="微软雅黑 Light" panose="020B0502040204020203" pitchFamily="34" charset="-122"/>
              </a:rPr>
              <a:t>	</a:t>
            </a:r>
            <a:r>
              <a:rPr lang="en-US" altLang="zh-CN" sz="2000" dirty="0" smtClean="0">
                <a:latin typeface="微软雅黑 Light" panose="020B0502040204020203" pitchFamily="34" charset="-122"/>
                <a:ea typeface="微软雅黑 Light" panose="020B0502040204020203" pitchFamily="34" charset="-122"/>
              </a:rPr>
              <a:t>	;(DS)=</a:t>
            </a:r>
            <a:r>
              <a:rPr lang="en-US" altLang="zh-CN" sz="2000" smtClean="0">
                <a:latin typeface="微软雅黑 Light" panose="020B0502040204020203" pitchFamily="34" charset="-122"/>
                <a:ea typeface="微软雅黑 Light" panose="020B0502040204020203" pitchFamily="34" charset="-122"/>
              </a:rPr>
              <a:t>5000H</a:t>
            </a:r>
            <a:r>
              <a:rPr lang="en-US" altLang="zh-CN" sz="2000" smtClean="0">
                <a:latin typeface="微软雅黑 Light" panose="020B0502040204020203" pitchFamily="34" charset="-122"/>
                <a:ea typeface="微软雅黑 Light" panose="020B0502040204020203" pitchFamily="34" charset="-122"/>
              </a:rPr>
              <a:t>,(DI</a:t>
            </a:r>
            <a:r>
              <a:rPr lang="en-US" altLang="zh-CN" sz="2000" dirty="0" smtClean="0">
                <a:latin typeface="微软雅黑 Light" panose="020B0502040204020203" pitchFamily="34" charset="-122"/>
                <a:ea typeface="微软雅黑 Light" panose="020B0502040204020203" pitchFamily="34" charset="-122"/>
              </a:rPr>
              <a:t>)=3678H</a:t>
            </a:r>
          </a:p>
          <a:p>
            <a:r>
              <a:rPr lang="en-US" altLang="zh-CN" sz="2000" dirty="0" smtClean="0">
                <a:latin typeface="微软雅黑 Light" panose="020B0502040204020203" pitchFamily="34" charset="-122"/>
                <a:ea typeface="微软雅黑 Light" panose="020B0502040204020203" pitchFamily="34" charset="-122"/>
              </a:rPr>
              <a:t>MOV BX,[BP-4]</a:t>
            </a:r>
          </a:p>
          <a:p>
            <a:r>
              <a:rPr lang="en-US" altLang="zh-CN" sz="2000" dirty="0" smtClean="0">
                <a:latin typeface="微软雅黑 Light" panose="020B0502040204020203" pitchFamily="34" charset="-122"/>
                <a:ea typeface="微软雅黑 Light" panose="020B0502040204020203" pitchFamily="34" charset="-122"/>
              </a:rPr>
              <a:t>MOV ES:[BX+5],AL</a:t>
            </a:r>
          </a:p>
          <a:p>
            <a:endParaRPr lang="en-US" altLang="zh-CN" sz="2000" dirty="0">
              <a:latin typeface="微软雅黑 Light" panose="020B0502040204020203" pitchFamily="34" charset="-122"/>
              <a:ea typeface="微软雅黑 Light" panose="020B0502040204020203" pitchFamily="34" charset="-122"/>
            </a:endParaRPr>
          </a:p>
          <a:p>
            <a:r>
              <a:rPr lang="zh-CN" altLang="en-US" sz="2000" dirty="0" smtClean="0">
                <a:latin typeface="微软雅黑 Light" panose="020B0502040204020203" pitchFamily="34" charset="-122"/>
                <a:ea typeface="微软雅黑 Light" panose="020B0502040204020203" pitchFamily="34" charset="-122"/>
              </a:rPr>
              <a:t>以下两种等价</a:t>
            </a:r>
            <a:endParaRPr lang="en-US" altLang="zh-CN" sz="2000" dirty="0" smtClean="0">
              <a:latin typeface="微软雅黑 Light" panose="020B0502040204020203" pitchFamily="34" charset="-122"/>
              <a:ea typeface="微软雅黑 Light" panose="020B0502040204020203" pitchFamily="34" charset="-122"/>
            </a:endParaRPr>
          </a:p>
          <a:p>
            <a:r>
              <a:rPr lang="en-US" altLang="zh-CN" sz="2000" dirty="0" smtClean="0">
                <a:latin typeface="微软雅黑 Light" panose="020B0502040204020203" pitchFamily="34" charset="-122"/>
                <a:ea typeface="微软雅黑 Light" panose="020B0502040204020203" pitchFamily="34" charset="-122"/>
              </a:rPr>
              <a:t>MOV AX,[SI+3]</a:t>
            </a:r>
          </a:p>
          <a:p>
            <a:r>
              <a:rPr lang="en-US" altLang="zh-CN" sz="2000" dirty="0" smtClean="0">
                <a:latin typeface="微软雅黑 Light" panose="020B0502040204020203" pitchFamily="34" charset="-122"/>
                <a:ea typeface="微软雅黑 Light" panose="020B0502040204020203" pitchFamily="34" charset="-122"/>
              </a:rPr>
              <a:t>MOV AX,3[SI]</a:t>
            </a:r>
          </a:p>
          <a:p>
            <a:endParaRPr lang="en-US" altLang="zh-CN" sz="2000" dirty="0">
              <a:latin typeface="微软雅黑 Light" panose="020B0502040204020203" pitchFamily="34" charset="-122"/>
              <a:ea typeface="微软雅黑 Light" panose="020B0502040204020203" pitchFamily="34" charset="-122"/>
            </a:endParaRPr>
          </a:p>
          <a:p>
            <a:r>
              <a:rPr lang="zh-CN" altLang="en-US" sz="2000" dirty="0" smtClean="0">
                <a:latin typeface="微软雅黑 Light" panose="020B0502040204020203" pitchFamily="34" charset="-122"/>
                <a:ea typeface="微软雅黑 Light" panose="020B0502040204020203" pitchFamily="34" charset="-122"/>
              </a:rPr>
              <a:t>指令中给定的</a:t>
            </a:r>
            <a:r>
              <a:rPr lang="en-US" altLang="zh-CN" sz="2000" dirty="0" smtClean="0">
                <a:latin typeface="微软雅黑 Light" panose="020B0502040204020203" pitchFamily="34" charset="-122"/>
                <a:ea typeface="微软雅黑 Light" panose="020B0502040204020203" pitchFamily="34" charset="-122"/>
              </a:rPr>
              <a:t>8</a:t>
            </a:r>
            <a:r>
              <a:rPr lang="zh-CN" altLang="en-US" sz="2000" dirty="0" smtClean="0">
                <a:latin typeface="微软雅黑 Light" panose="020B0502040204020203" pitchFamily="34" charset="-122"/>
                <a:ea typeface="微软雅黑 Light" panose="020B0502040204020203" pitchFamily="34" charset="-122"/>
              </a:rPr>
              <a:t>位和</a:t>
            </a:r>
            <a:r>
              <a:rPr lang="en-US" altLang="zh-CN" sz="2000" dirty="0" smtClean="0">
                <a:latin typeface="微软雅黑 Light" panose="020B0502040204020203" pitchFamily="34" charset="-122"/>
                <a:ea typeface="微软雅黑 Light" panose="020B0502040204020203" pitchFamily="34" charset="-122"/>
              </a:rPr>
              <a:t>16</a:t>
            </a:r>
            <a:r>
              <a:rPr lang="zh-CN" altLang="en-US" sz="2000" dirty="0" smtClean="0">
                <a:latin typeface="微软雅黑 Light" panose="020B0502040204020203" pitchFamily="34" charset="-122"/>
                <a:ea typeface="微软雅黑 Light" panose="020B0502040204020203" pitchFamily="34" charset="-122"/>
              </a:rPr>
              <a:t>位位移量采用补码表示</a:t>
            </a:r>
            <a:endParaRPr lang="en-US" altLang="zh-CN" sz="2000" dirty="0" smtClean="0">
              <a:latin typeface="微软雅黑 Light" panose="020B0502040204020203" pitchFamily="34" charset="-122"/>
              <a:ea typeface="微软雅黑 Light" panose="020B0502040204020203" pitchFamily="34" charset="-122"/>
            </a:endParaRPr>
          </a:p>
          <a:p>
            <a:r>
              <a:rPr lang="zh-CN" altLang="en-US" sz="2000" dirty="0" smtClean="0">
                <a:latin typeface="微软雅黑 Light" panose="020B0502040204020203" pitchFamily="34" charset="-122"/>
                <a:ea typeface="微软雅黑 Light" panose="020B0502040204020203" pitchFamily="34" charset="-122"/>
              </a:rPr>
              <a:t>在计算有效地址时，如果位移量</a:t>
            </a:r>
            <a:r>
              <a:rPr lang="en-US" altLang="zh-CN" sz="2000" dirty="0" smtClean="0">
                <a:latin typeface="微软雅黑 Light" panose="020B0502040204020203" pitchFamily="34" charset="-122"/>
                <a:ea typeface="微软雅黑 Light" panose="020B0502040204020203" pitchFamily="34" charset="-122"/>
              </a:rPr>
              <a:t>8</a:t>
            </a:r>
            <a:r>
              <a:rPr lang="zh-CN" altLang="en-US" sz="2000" dirty="0" smtClean="0">
                <a:latin typeface="微软雅黑 Light" panose="020B0502040204020203" pitchFamily="34" charset="-122"/>
                <a:ea typeface="微软雅黑 Light" panose="020B0502040204020203" pitchFamily="34" charset="-122"/>
              </a:rPr>
              <a:t>位带符号拓展为</a:t>
            </a:r>
            <a:r>
              <a:rPr lang="en-US" altLang="zh-CN" sz="2000" dirty="0" smtClean="0">
                <a:latin typeface="微软雅黑 Light" panose="020B0502040204020203" pitchFamily="34" charset="-122"/>
                <a:ea typeface="微软雅黑 Light" panose="020B0502040204020203" pitchFamily="34" charset="-122"/>
              </a:rPr>
              <a:t>16</a:t>
            </a:r>
            <a:r>
              <a:rPr lang="zh-CN" altLang="en-US" sz="2000" dirty="0" smtClean="0">
                <a:latin typeface="微软雅黑 Light" panose="020B0502040204020203" pitchFamily="34" charset="-122"/>
                <a:ea typeface="微软雅黑 Light" panose="020B0502040204020203" pitchFamily="34" charset="-122"/>
              </a:rPr>
              <a:t>位</a:t>
            </a:r>
            <a:endParaRPr lang="en-US" altLang="zh-CN" sz="2000" dirty="0" smtClean="0">
              <a:latin typeface="微软雅黑 Light" panose="020B0502040204020203" pitchFamily="34" charset="-122"/>
              <a:ea typeface="微软雅黑 Light" panose="020B0502040204020203" pitchFamily="34" charset="-122"/>
            </a:endParaRPr>
          </a:p>
          <a:p>
            <a:r>
              <a:rPr lang="zh-CN" altLang="en-US" sz="2000" dirty="0">
                <a:latin typeface="微软雅黑 Light" panose="020B0502040204020203" pitchFamily="34" charset="-122"/>
                <a:ea typeface="微软雅黑 Light" panose="020B0502040204020203" pitchFamily="34" charset="-122"/>
              </a:rPr>
              <a:t>如果</a:t>
            </a:r>
            <a:r>
              <a:rPr lang="zh-CN" altLang="en-US" sz="2000" dirty="0" smtClean="0">
                <a:latin typeface="微软雅黑 Light" panose="020B0502040204020203" pitchFamily="34" charset="-122"/>
                <a:ea typeface="微软雅黑 Light" panose="020B0502040204020203" pitchFamily="34" charset="-122"/>
              </a:rPr>
              <a:t>有效地址超过</a:t>
            </a:r>
            <a:r>
              <a:rPr lang="en-US" altLang="zh-CN" sz="2000" dirty="0" smtClean="0">
                <a:latin typeface="微软雅黑 Light" panose="020B0502040204020203" pitchFamily="34" charset="-122"/>
                <a:ea typeface="微软雅黑 Light" panose="020B0502040204020203" pitchFamily="34" charset="-122"/>
              </a:rPr>
              <a:t>FFFFH</a:t>
            </a:r>
            <a:r>
              <a:rPr lang="zh-CN" altLang="en-US" sz="2000" dirty="0" smtClean="0">
                <a:latin typeface="微软雅黑 Light" panose="020B0502040204020203" pitchFamily="34" charset="-122"/>
                <a:ea typeface="微软雅黑 Light" panose="020B0502040204020203" pitchFamily="34" charset="-122"/>
              </a:rPr>
              <a:t>，取其</a:t>
            </a:r>
            <a:r>
              <a:rPr lang="en-US" altLang="zh-CN" sz="2000" dirty="0" smtClean="0">
                <a:latin typeface="微软雅黑 Light" panose="020B0502040204020203" pitchFamily="34" charset="-122"/>
                <a:ea typeface="微软雅黑 Light" panose="020B0502040204020203" pitchFamily="34" charset="-122"/>
              </a:rPr>
              <a:t>64K</a:t>
            </a:r>
            <a:r>
              <a:rPr lang="zh-CN" altLang="en-US" sz="2000" dirty="0" smtClean="0">
                <a:latin typeface="微软雅黑 Light" panose="020B0502040204020203" pitchFamily="34" charset="-122"/>
                <a:ea typeface="微软雅黑 Light" panose="020B0502040204020203" pitchFamily="34" charset="-122"/>
              </a:rPr>
              <a:t>的模</a:t>
            </a:r>
            <a:endParaRPr lang="en-US" altLang="zh-CN" sz="2000" dirty="0" smtClean="0">
              <a:latin typeface="微软雅黑 Light" panose="020B0502040204020203" pitchFamily="34" charset="-122"/>
              <a:ea typeface="微软雅黑 Light" panose="020B0502040204020203" pitchFamily="34" charset="-122"/>
            </a:endParaRPr>
          </a:p>
        </p:txBody>
      </p:sp>
      <p:pic>
        <p:nvPicPr>
          <p:cNvPr id="5" name="图片 4"/>
          <p:cNvPicPr>
            <a:picLocks noChangeAspect="1"/>
          </p:cNvPicPr>
          <p:nvPr/>
        </p:nvPicPr>
        <p:blipFill>
          <a:blip r:embed="rId2"/>
          <a:stretch>
            <a:fillRect/>
          </a:stretch>
        </p:blipFill>
        <p:spPr>
          <a:xfrm>
            <a:off x="7218030" y="2465911"/>
            <a:ext cx="4773206" cy="4085017"/>
          </a:xfrm>
          <a:prstGeom prst="rect">
            <a:avLst/>
          </a:prstGeom>
        </p:spPr>
      </p:pic>
    </p:spTree>
    <p:extLst>
      <p:ext uri="{BB962C8B-B14F-4D97-AF65-F5344CB8AC3E}">
        <p14:creationId xmlns:p14="http://schemas.microsoft.com/office/powerpoint/2010/main" val="179867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8086/8088</a:t>
            </a:r>
            <a:r>
              <a:rPr lang="zh-CN" altLang="en-US" dirty="0" smtClean="0">
                <a:latin typeface="微软雅黑" panose="020B0503020204020204" pitchFamily="34" charset="-122"/>
                <a:ea typeface="微软雅黑" panose="020B0503020204020204" pitchFamily="34" charset="-122"/>
              </a:rPr>
              <a:t>的寻址方式</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690688"/>
            <a:ext cx="10515600" cy="4486275"/>
          </a:xfrm>
        </p:spPr>
        <p:txBody>
          <a:bodyPr>
            <a:normAutofit/>
          </a:bodyPr>
          <a:lstStyle/>
          <a:p>
            <a:r>
              <a:rPr lang="zh-CN" altLang="en-US" sz="2400" b="1" dirty="0" smtClean="0">
                <a:latin typeface="微软雅黑" panose="020B0503020204020204" pitchFamily="34" charset="-122"/>
                <a:ea typeface="微软雅黑" panose="020B0503020204020204" pitchFamily="34" charset="-122"/>
              </a:rPr>
              <a:t>基址加变址寻址方式</a:t>
            </a:r>
            <a:endParaRPr lang="en-US" altLang="zh-CN" sz="2400" b="1" dirty="0" smtClean="0">
              <a:latin typeface="微软雅黑" panose="020B0503020204020204" pitchFamily="34" charset="-122"/>
              <a:ea typeface="微软雅黑" panose="020B0503020204020204" pitchFamily="34" charset="-122"/>
            </a:endParaRPr>
          </a:p>
          <a:p>
            <a:r>
              <a:rPr lang="en-US" altLang="zh-CN" sz="2000" dirty="0" smtClean="0">
                <a:latin typeface="微软雅黑 Light" panose="020B0502040204020203" pitchFamily="34" charset="-122"/>
                <a:ea typeface="微软雅黑 Light" panose="020B0502040204020203" pitchFamily="34" charset="-122"/>
              </a:rPr>
              <a:t>MOV AX,[BX+DI]</a:t>
            </a:r>
            <a:r>
              <a:rPr lang="en-US" altLang="zh-CN" sz="2000" dirty="0">
                <a:latin typeface="微软雅黑 Light" panose="020B0502040204020203" pitchFamily="34" charset="-122"/>
                <a:ea typeface="微软雅黑 Light" panose="020B0502040204020203" pitchFamily="34" charset="-122"/>
              </a:rPr>
              <a:t>	</a:t>
            </a:r>
            <a:r>
              <a:rPr lang="en-US" altLang="zh-CN" sz="2000" dirty="0" smtClean="0">
                <a:latin typeface="微软雅黑 Light" panose="020B0502040204020203" pitchFamily="34" charset="-122"/>
                <a:ea typeface="微软雅黑 Light" panose="020B0502040204020203" pitchFamily="34" charset="-122"/>
              </a:rPr>
              <a:t>;(DS)=5000H,(BX)=1223H,(DI)=54H</a:t>
            </a:r>
          </a:p>
          <a:p>
            <a:r>
              <a:rPr lang="en-US" altLang="zh-CN" sz="2000" dirty="0" smtClean="0">
                <a:latin typeface="微软雅黑 Light" panose="020B0502040204020203" pitchFamily="34" charset="-122"/>
                <a:ea typeface="微软雅黑 Light" panose="020B0502040204020203" pitchFamily="34" charset="-122"/>
              </a:rPr>
              <a:t>MOV AX,ES:[BX+SI]</a:t>
            </a:r>
          </a:p>
          <a:p>
            <a:r>
              <a:rPr lang="en-US" altLang="zh-CN" sz="2000" dirty="0" smtClean="0">
                <a:latin typeface="微软雅黑 Light" panose="020B0502040204020203" pitchFamily="34" charset="-122"/>
                <a:ea typeface="微软雅黑 Light" panose="020B0502040204020203" pitchFamily="34" charset="-122"/>
              </a:rPr>
              <a:t>MOV DS:[BP+SI],AL</a:t>
            </a:r>
          </a:p>
          <a:p>
            <a:endParaRPr lang="en-US" altLang="zh-CN" sz="2000" dirty="0">
              <a:latin typeface="微软雅黑 Light" panose="020B0502040204020203" pitchFamily="34" charset="-122"/>
              <a:ea typeface="微软雅黑 Light" panose="020B0502040204020203" pitchFamily="34" charset="-122"/>
            </a:endParaRPr>
          </a:p>
          <a:p>
            <a:r>
              <a:rPr lang="zh-CN" altLang="en-US" sz="2000" dirty="0" smtClean="0">
                <a:latin typeface="微软雅黑 Light" panose="020B0502040204020203" pitchFamily="34" charset="-122"/>
                <a:ea typeface="微软雅黑 Light" panose="020B0502040204020203" pitchFamily="34" charset="-122"/>
              </a:rPr>
              <a:t>以下两种等价</a:t>
            </a:r>
            <a:endParaRPr lang="en-US" altLang="zh-CN" sz="2000" dirty="0" smtClean="0">
              <a:latin typeface="微软雅黑 Light" panose="020B0502040204020203" pitchFamily="34" charset="-122"/>
              <a:ea typeface="微软雅黑 Light" panose="020B0502040204020203" pitchFamily="34" charset="-122"/>
            </a:endParaRPr>
          </a:p>
          <a:p>
            <a:r>
              <a:rPr lang="en-US" altLang="zh-CN" sz="2000" dirty="0" smtClean="0">
                <a:latin typeface="微软雅黑 Light" panose="020B0502040204020203" pitchFamily="34" charset="-122"/>
                <a:ea typeface="微软雅黑 Light" panose="020B0502040204020203" pitchFamily="34" charset="-122"/>
              </a:rPr>
              <a:t>MOV AX,[BX+DI]</a:t>
            </a:r>
          </a:p>
          <a:p>
            <a:r>
              <a:rPr lang="en-US" altLang="zh-CN" sz="2000" dirty="0" smtClean="0">
                <a:latin typeface="微软雅黑 Light" panose="020B0502040204020203" pitchFamily="34" charset="-122"/>
                <a:ea typeface="微软雅黑 Light" panose="020B0502040204020203" pitchFamily="34" charset="-122"/>
              </a:rPr>
              <a:t>MOV AX,[DI][BX]</a:t>
            </a:r>
          </a:p>
        </p:txBody>
      </p:sp>
      <p:pic>
        <p:nvPicPr>
          <p:cNvPr id="4" name="图片 3"/>
          <p:cNvPicPr>
            <a:picLocks noChangeAspect="1"/>
          </p:cNvPicPr>
          <p:nvPr/>
        </p:nvPicPr>
        <p:blipFill>
          <a:blip r:embed="rId2"/>
          <a:stretch>
            <a:fillRect/>
          </a:stretch>
        </p:blipFill>
        <p:spPr>
          <a:xfrm>
            <a:off x="6560024" y="2614613"/>
            <a:ext cx="4905375" cy="3562350"/>
          </a:xfrm>
          <a:prstGeom prst="rect">
            <a:avLst/>
          </a:prstGeom>
        </p:spPr>
      </p:pic>
    </p:spTree>
    <p:extLst>
      <p:ext uri="{BB962C8B-B14F-4D97-AF65-F5344CB8AC3E}">
        <p14:creationId xmlns:p14="http://schemas.microsoft.com/office/powerpoint/2010/main" val="2806365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8086/8088</a:t>
            </a:r>
            <a:r>
              <a:rPr lang="zh-CN" altLang="en-US" dirty="0" smtClean="0">
                <a:latin typeface="微软雅黑" panose="020B0503020204020204" pitchFamily="34" charset="-122"/>
                <a:ea typeface="微软雅黑" panose="020B0503020204020204" pitchFamily="34" charset="-122"/>
              </a:rPr>
              <a:t>的寻址方式</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690688"/>
            <a:ext cx="10515600" cy="4486275"/>
          </a:xfrm>
        </p:spPr>
        <p:txBody>
          <a:bodyPr>
            <a:normAutofit/>
          </a:bodyPr>
          <a:lstStyle/>
          <a:p>
            <a:r>
              <a:rPr lang="zh-CN" altLang="en-US" sz="2400" b="1" dirty="0">
                <a:latin typeface="微软雅黑" panose="020B0503020204020204" pitchFamily="34" charset="-122"/>
                <a:ea typeface="微软雅黑" panose="020B0503020204020204" pitchFamily="34" charset="-122"/>
              </a:rPr>
              <a:t>相对</a:t>
            </a:r>
            <a:r>
              <a:rPr lang="zh-CN" altLang="en-US" sz="2400" b="1" dirty="0" smtClean="0">
                <a:latin typeface="微软雅黑" panose="020B0503020204020204" pitchFamily="34" charset="-122"/>
                <a:ea typeface="微软雅黑" panose="020B0503020204020204" pitchFamily="34" charset="-122"/>
              </a:rPr>
              <a:t>基址加变址寻址方式</a:t>
            </a:r>
            <a:endParaRPr lang="en-US" altLang="zh-CN" sz="2400" b="1" dirty="0" smtClean="0">
              <a:latin typeface="微软雅黑" panose="020B0503020204020204" pitchFamily="34" charset="-122"/>
              <a:ea typeface="微软雅黑" panose="020B0503020204020204" pitchFamily="34" charset="-122"/>
            </a:endParaRPr>
          </a:p>
          <a:p>
            <a:r>
              <a:rPr lang="en-US" altLang="zh-CN" sz="2000" dirty="0" smtClean="0">
                <a:latin typeface="微软雅黑 Light" panose="020B0502040204020203" pitchFamily="34" charset="-122"/>
                <a:ea typeface="微软雅黑 Light" panose="020B0502040204020203" pitchFamily="34" charset="-122"/>
              </a:rPr>
              <a:t>MOV AX,[BX+DI-2]</a:t>
            </a:r>
            <a:r>
              <a:rPr lang="en-US" altLang="zh-CN" sz="2000" dirty="0">
                <a:latin typeface="微软雅黑 Light" panose="020B0502040204020203" pitchFamily="34" charset="-122"/>
                <a:ea typeface="微软雅黑 Light" panose="020B0502040204020203" pitchFamily="34" charset="-122"/>
              </a:rPr>
              <a:t>	</a:t>
            </a:r>
            <a:r>
              <a:rPr lang="en-US" altLang="zh-CN" sz="2000" dirty="0" smtClean="0">
                <a:latin typeface="微软雅黑 Light" panose="020B0502040204020203" pitchFamily="34" charset="-122"/>
                <a:ea typeface="微软雅黑 Light" panose="020B0502040204020203" pitchFamily="34" charset="-122"/>
              </a:rPr>
              <a:t>;(DS)=5000H,(BX)=1223H,(DI)=54H</a:t>
            </a:r>
          </a:p>
          <a:p>
            <a:endParaRPr lang="en-US" altLang="zh-CN" sz="2000" dirty="0">
              <a:latin typeface="微软雅黑 Light" panose="020B0502040204020203" pitchFamily="34" charset="-122"/>
              <a:ea typeface="微软雅黑 Light" panose="020B0502040204020203" pitchFamily="34" charset="-122"/>
            </a:endParaRPr>
          </a:p>
          <a:p>
            <a:r>
              <a:rPr lang="zh-CN" altLang="en-US" sz="2000" dirty="0" smtClean="0">
                <a:latin typeface="微软雅黑 Light" panose="020B0502040204020203" pitchFamily="34" charset="-122"/>
                <a:ea typeface="微软雅黑 Light" panose="020B0502040204020203" pitchFamily="34" charset="-122"/>
              </a:rPr>
              <a:t>以下四种等价</a:t>
            </a:r>
            <a:endParaRPr lang="en-US" altLang="zh-CN" sz="2000" dirty="0" smtClean="0">
              <a:latin typeface="微软雅黑 Light" panose="020B0502040204020203" pitchFamily="34" charset="-122"/>
              <a:ea typeface="微软雅黑 Light" panose="020B0502040204020203" pitchFamily="34" charset="-122"/>
            </a:endParaRPr>
          </a:p>
          <a:p>
            <a:r>
              <a:rPr lang="en-US" altLang="zh-CN" sz="2000" dirty="0" smtClean="0">
                <a:latin typeface="微软雅黑 Light" panose="020B0502040204020203" pitchFamily="34" charset="-122"/>
                <a:ea typeface="微软雅黑 Light" panose="020B0502040204020203" pitchFamily="34" charset="-122"/>
              </a:rPr>
              <a:t>MOV AX,[BX+DI+1234H]</a:t>
            </a:r>
          </a:p>
          <a:p>
            <a:r>
              <a:rPr lang="en-US" altLang="zh-CN" sz="2000" dirty="0" smtClean="0">
                <a:latin typeface="微软雅黑 Light" panose="020B0502040204020203" pitchFamily="34" charset="-122"/>
                <a:ea typeface="微软雅黑 Light" panose="020B0502040204020203" pitchFamily="34" charset="-122"/>
              </a:rPr>
              <a:t>MOV AX,1234H[BX+DI]</a:t>
            </a:r>
          </a:p>
          <a:p>
            <a:r>
              <a:rPr lang="en-US" altLang="zh-CN" sz="2000" dirty="0" smtClean="0">
                <a:latin typeface="微软雅黑 Light" panose="020B0502040204020203" pitchFamily="34" charset="-122"/>
                <a:ea typeface="微软雅黑 Light" panose="020B0502040204020203" pitchFamily="34" charset="-122"/>
              </a:rPr>
              <a:t>MOV AX,1234H[BX][DI]</a:t>
            </a:r>
          </a:p>
          <a:p>
            <a:r>
              <a:rPr lang="en-US" altLang="zh-CN" sz="2000" dirty="0" smtClean="0">
                <a:latin typeface="微软雅黑 Light" panose="020B0502040204020203" pitchFamily="34" charset="-122"/>
                <a:ea typeface="微软雅黑 Light" panose="020B0502040204020203" pitchFamily="34" charset="-122"/>
              </a:rPr>
              <a:t>MOV AX,1234H[DI][BX]</a:t>
            </a:r>
          </a:p>
        </p:txBody>
      </p:sp>
      <p:pic>
        <p:nvPicPr>
          <p:cNvPr id="5" name="图片 4"/>
          <p:cNvPicPr>
            <a:picLocks noChangeAspect="1"/>
          </p:cNvPicPr>
          <p:nvPr/>
        </p:nvPicPr>
        <p:blipFill>
          <a:blip r:embed="rId2"/>
          <a:stretch>
            <a:fillRect/>
          </a:stretch>
        </p:blipFill>
        <p:spPr>
          <a:xfrm>
            <a:off x="6919415" y="2456304"/>
            <a:ext cx="4434385" cy="4136490"/>
          </a:xfrm>
          <a:prstGeom prst="rect">
            <a:avLst/>
          </a:prstGeom>
        </p:spPr>
      </p:pic>
    </p:spTree>
    <p:extLst>
      <p:ext uri="{BB962C8B-B14F-4D97-AF65-F5344CB8AC3E}">
        <p14:creationId xmlns:p14="http://schemas.microsoft.com/office/powerpoint/2010/main" val="3259781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8086/8088</a:t>
            </a:r>
            <a:r>
              <a:rPr lang="zh-CN" altLang="en-US" dirty="0" smtClean="0">
                <a:latin typeface="微软雅黑" panose="020B0503020204020204" pitchFamily="34" charset="-122"/>
                <a:ea typeface="微软雅黑" panose="020B0503020204020204" pitchFamily="34" charset="-122"/>
              </a:rPr>
              <a:t>指令系统</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a:bodyPr>
          <a:lstStyle/>
          <a:p>
            <a:pPr marL="0" indent="0">
              <a:buNone/>
            </a:pPr>
            <a:r>
              <a:rPr lang="en-US" altLang="zh-CN" dirty="0" smtClean="0">
                <a:latin typeface="微软雅黑 Light" panose="020B0502040204020203" pitchFamily="34" charset="-122"/>
                <a:ea typeface="微软雅黑 Light" panose="020B0502040204020203" pitchFamily="34" charset="-122"/>
              </a:rPr>
              <a:t>8086/8088</a:t>
            </a:r>
            <a:r>
              <a:rPr lang="zh-CN" altLang="en-US" dirty="0" smtClean="0">
                <a:latin typeface="微软雅黑 Light" panose="020B0502040204020203" pitchFamily="34" charset="-122"/>
                <a:ea typeface="微软雅黑 Light" panose="020B0502040204020203" pitchFamily="34" charset="-122"/>
              </a:rPr>
              <a:t>的指令系统可分为六个功能组</a:t>
            </a:r>
            <a:endParaRPr lang="en-US" altLang="zh-CN" dirty="0" smtClean="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数据传送</a:t>
            </a:r>
            <a:endParaRPr lang="en-US" altLang="zh-CN" dirty="0" smtClean="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算数运算</a:t>
            </a:r>
            <a:endParaRPr lang="en-US" altLang="zh-CN" dirty="0" smtClean="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逻辑运算</a:t>
            </a:r>
            <a:endParaRPr lang="en-US" altLang="zh-CN" dirty="0" smtClean="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串操作</a:t>
            </a:r>
            <a:endParaRPr lang="en-US" altLang="zh-CN" dirty="0" smtClean="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程序控制</a:t>
            </a:r>
            <a:endParaRPr lang="en-US" altLang="zh-CN" dirty="0" smtClean="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处理器控制</a:t>
            </a:r>
            <a:endParaRPr lang="en-US" altLang="zh-CN" dirty="0" smtClean="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216525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几</a:t>
            </a:r>
            <a:r>
              <a:rPr lang="zh-CN" altLang="en-US" dirty="0" smtClean="0">
                <a:latin typeface="微软雅黑" panose="020B0503020204020204" pitchFamily="34" charset="-122"/>
                <a:ea typeface="微软雅黑" panose="020B0503020204020204" pitchFamily="34" charset="-122"/>
              </a:rPr>
              <a:t>个常用指令</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fontScale="92500" lnSpcReduction="20000"/>
          </a:bodyPr>
          <a:lstStyle/>
          <a:p>
            <a:pPr marL="0" indent="0">
              <a:buNone/>
            </a:pPr>
            <a:r>
              <a:rPr lang="zh-CN" altLang="en-US" sz="2400" b="1" dirty="0" smtClean="0">
                <a:latin typeface="微软雅黑" panose="020B0503020204020204" pitchFamily="34" charset="-122"/>
                <a:ea typeface="微软雅黑" panose="020B0503020204020204" pitchFamily="34" charset="-122"/>
              </a:rPr>
              <a:t>传送指令</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Light" panose="020B0502040204020203" pitchFamily="34" charset="-122"/>
                <a:ea typeface="微软雅黑 Light" panose="020B0502040204020203" pitchFamily="34" charset="-122"/>
              </a:rPr>
              <a:t>MOV DST,SRC	</a:t>
            </a:r>
          </a:p>
          <a:p>
            <a:r>
              <a:rPr lang="zh-CN" altLang="en-US" sz="2400" dirty="0" smtClean="0">
                <a:latin typeface="微软雅黑 Light" panose="020B0502040204020203" pitchFamily="34" charset="-122"/>
                <a:ea typeface="微软雅黑 Light" panose="020B0502040204020203" pitchFamily="34" charset="-122"/>
              </a:rPr>
              <a:t>把一个字或字节从源操作</a:t>
            </a:r>
            <a:r>
              <a:rPr lang="en-US" altLang="zh-CN" sz="2400" dirty="0" smtClean="0">
                <a:latin typeface="微软雅黑 Light" panose="020B0502040204020203" pitchFamily="34" charset="-122"/>
                <a:ea typeface="微软雅黑 Light" panose="020B0502040204020203" pitchFamily="34" charset="-122"/>
              </a:rPr>
              <a:t>SRC</a:t>
            </a:r>
            <a:r>
              <a:rPr lang="zh-CN" altLang="en-US" sz="2400" dirty="0" smtClean="0">
                <a:latin typeface="微软雅黑 Light" panose="020B0502040204020203" pitchFamily="34" charset="-122"/>
                <a:ea typeface="微软雅黑 Light" panose="020B0502040204020203" pitchFamily="34" charset="-122"/>
              </a:rPr>
              <a:t>数送至目的操作数</a:t>
            </a:r>
            <a:r>
              <a:rPr lang="en-US" altLang="zh-CN" sz="2400" dirty="0" smtClean="0">
                <a:latin typeface="微软雅黑 Light" panose="020B0502040204020203" pitchFamily="34" charset="-122"/>
                <a:ea typeface="微软雅黑 Light" panose="020B0502040204020203" pitchFamily="34" charset="-122"/>
              </a:rPr>
              <a:t>DST</a:t>
            </a:r>
          </a:p>
          <a:p>
            <a:r>
              <a:rPr lang="zh-CN" altLang="en-US" sz="2400" dirty="0" smtClean="0">
                <a:latin typeface="微软雅黑 Light" panose="020B0502040204020203" pitchFamily="34" charset="-122"/>
                <a:ea typeface="微软雅黑 Light" panose="020B0502040204020203" pitchFamily="34" charset="-122"/>
              </a:rPr>
              <a:t>内部寄存器之间的数据传送，立即数送至通用寄存器或存储单元，寄存器与存储器的数据传送</a:t>
            </a:r>
            <a:endParaRPr lang="en-US" altLang="zh-CN" sz="2400" dirty="0" smtClean="0">
              <a:latin typeface="微软雅黑 Light" panose="020B0502040204020203" pitchFamily="34" charset="-122"/>
              <a:ea typeface="微软雅黑 Light" panose="020B0502040204020203" pitchFamily="34" charset="-122"/>
            </a:endParaRPr>
          </a:p>
          <a:p>
            <a:endParaRPr lang="en-US" altLang="zh-CN" sz="2400" dirty="0" smtClean="0">
              <a:latin typeface="微软雅黑 Light" panose="020B0502040204020203" pitchFamily="34" charset="-122"/>
              <a:ea typeface="微软雅黑 Light" panose="020B0502040204020203" pitchFamily="34" charset="-122"/>
            </a:endParaRPr>
          </a:p>
          <a:p>
            <a:r>
              <a:rPr lang="zh-CN" altLang="en-US" sz="2400" dirty="0" smtClean="0">
                <a:latin typeface="微软雅黑 Light" panose="020B0502040204020203" pitchFamily="34" charset="-122"/>
                <a:ea typeface="微软雅黑 Light" panose="020B0502040204020203" pitchFamily="34" charset="-122"/>
              </a:rPr>
              <a:t>遵守以下规定</a:t>
            </a:r>
            <a:endParaRPr lang="en-US" altLang="zh-CN" sz="2400" dirty="0" smtClean="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源</a:t>
            </a:r>
            <a:r>
              <a:rPr lang="zh-CN" altLang="en-US" sz="2400" dirty="0" smtClean="0">
                <a:latin typeface="微软雅黑 Light" panose="020B0502040204020203" pitchFamily="34" charset="-122"/>
                <a:ea typeface="微软雅黑 Light" panose="020B0502040204020203" pitchFamily="34" charset="-122"/>
              </a:rPr>
              <a:t>操作数和目的操作数类型要一致，即同时为字节或字，不能一个是字一个是字节</a:t>
            </a:r>
            <a:endParaRPr lang="en-US" altLang="zh-CN" sz="2400" dirty="0" smtClean="0">
              <a:latin typeface="微软雅黑 Light" panose="020B0502040204020203" pitchFamily="34" charset="-122"/>
              <a:ea typeface="微软雅黑 Light" panose="020B0502040204020203" pitchFamily="34" charset="-122"/>
            </a:endParaRPr>
          </a:p>
          <a:p>
            <a:r>
              <a:rPr lang="zh-CN" altLang="en-US" sz="2400" dirty="0" smtClean="0">
                <a:latin typeface="微软雅黑 Light" panose="020B0502040204020203" pitchFamily="34" charset="-122"/>
                <a:ea typeface="微软雅黑 Light" panose="020B0502040204020203" pitchFamily="34" charset="-122"/>
              </a:rPr>
              <a:t>除了串操作指令外，源操作数和目的操作数不能同时是存储器操作数</a:t>
            </a:r>
            <a:endParaRPr lang="en-US" altLang="zh-CN" sz="2400" dirty="0" smtClean="0">
              <a:latin typeface="微软雅黑 Light" panose="020B0502040204020203" pitchFamily="34" charset="-122"/>
              <a:ea typeface="微软雅黑 Light" panose="020B0502040204020203" pitchFamily="34" charset="-122"/>
            </a:endParaRPr>
          </a:p>
          <a:p>
            <a:endParaRPr lang="en-US" altLang="zh-CN" sz="2400" dirty="0">
              <a:latin typeface="微软雅黑 Light" panose="020B0502040204020203" pitchFamily="34" charset="-122"/>
              <a:ea typeface="微软雅黑 Light" panose="020B0502040204020203" pitchFamily="34" charset="-122"/>
            </a:endParaRPr>
          </a:p>
          <a:p>
            <a:r>
              <a:rPr lang="zh-CN" altLang="en-US" sz="2400" dirty="0" smtClean="0">
                <a:latin typeface="微软雅黑 Light" panose="020B0502040204020203" pitchFamily="34" charset="-122"/>
                <a:ea typeface="微软雅黑 Light" panose="020B0502040204020203" pitchFamily="34" charset="-122"/>
              </a:rPr>
              <a:t>把</a:t>
            </a:r>
            <a:r>
              <a:rPr lang="en-US" altLang="zh-CN" sz="2400" dirty="0" smtClean="0">
                <a:latin typeface="微软雅黑 Light" panose="020B0502040204020203" pitchFamily="34" charset="-122"/>
                <a:ea typeface="微软雅黑 Light" panose="020B0502040204020203" pitchFamily="34" charset="-122"/>
              </a:rPr>
              <a:t>CS</a:t>
            </a:r>
            <a:r>
              <a:rPr lang="zh-CN" altLang="en-US" sz="2400" dirty="0" smtClean="0">
                <a:latin typeface="微软雅黑 Light" panose="020B0502040204020203" pitchFamily="34" charset="-122"/>
                <a:ea typeface="微软雅黑 Light" panose="020B0502040204020203" pitchFamily="34" charset="-122"/>
              </a:rPr>
              <a:t>的内容送到</a:t>
            </a:r>
            <a:r>
              <a:rPr lang="en-US" altLang="zh-CN" sz="2400" dirty="0" smtClean="0">
                <a:latin typeface="微软雅黑 Light" panose="020B0502040204020203" pitchFamily="34" charset="-122"/>
                <a:ea typeface="微软雅黑 Light" panose="020B0502040204020203" pitchFamily="34" charset="-122"/>
              </a:rPr>
              <a:t>DS</a:t>
            </a:r>
          </a:p>
          <a:p>
            <a:pPr lvl="1"/>
            <a:r>
              <a:rPr lang="en-US" altLang="zh-CN" sz="2000" dirty="0" smtClean="0">
                <a:latin typeface="微软雅黑 Light" panose="020B0502040204020203" pitchFamily="34" charset="-122"/>
                <a:ea typeface="微软雅黑 Light" panose="020B0502040204020203" pitchFamily="34" charset="-122"/>
              </a:rPr>
              <a:t>MOV AX,CS</a:t>
            </a:r>
          </a:p>
          <a:p>
            <a:pPr lvl="1"/>
            <a:r>
              <a:rPr lang="en-US" altLang="zh-CN" sz="2000" dirty="0" smtClean="0">
                <a:latin typeface="微软雅黑 Light" panose="020B0502040204020203" pitchFamily="34" charset="-122"/>
                <a:ea typeface="微软雅黑 Light" panose="020B0502040204020203" pitchFamily="34" charset="-122"/>
              </a:rPr>
              <a:t>MOV DS,AX</a:t>
            </a:r>
            <a:endParaRPr lang="zh-CN" altLang="en-US" sz="20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56328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9585" y="105818"/>
            <a:ext cx="10515600" cy="1325563"/>
          </a:xfrm>
        </p:spPr>
        <p:txBody>
          <a:bodyPr/>
          <a:lstStyle/>
          <a:p>
            <a:r>
              <a:rPr lang="en-US" altLang="zh-CN" dirty="0" smtClean="0">
                <a:latin typeface="微软雅黑" panose="020B0503020204020204" pitchFamily="34" charset="-122"/>
                <a:ea typeface="微软雅黑" panose="020B0503020204020204" pitchFamily="34" charset="-122"/>
              </a:rPr>
              <a:t>8086/8088CPU</a:t>
            </a:r>
            <a:r>
              <a:rPr lang="zh-CN" altLang="en-US" dirty="0" smtClean="0">
                <a:latin typeface="微软雅黑" panose="020B0503020204020204" pitchFamily="34" charset="-122"/>
                <a:ea typeface="微软雅黑" panose="020B0503020204020204" pitchFamily="34" charset="-122"/>
              </a:rPr>
              <a:t>寄存器组</a:t>
            </a:r>
            <a:endParaRPr lang="zh-CN" altLang="en-US" dirty="0">
              <a:latin typeface="微软雅黑" panose="020B0503020204020204" pitchFamily="34" charset="-122"/>
              <a:ea typeface="微软雅黑" panose="020B0503020204020204" pitchFamily="34" charset="-122"/>
            </a:endParaRP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6089" y="1020405"/>
            <a:ext cx="10433971" cy="5796651"/>
          </a:xfrm>
          <a:prstGeom prst="rect">
            <a:avLst/>
          </a:prstGeom>
          <a:noFill/>
          <a:ln>
            <a:noFill/>
          </a:ln>
        </p:spPr>
      </p:pic>
    </p:spTree>
    <p:extLst>
      <p:ext uri="{BB962C8B-B14F-4D97-AF65-F5344CB8AC3E}">
        <p14:creationId xmlns:p14="http://schemas.microsoft.com/office/powerpoint/2010/main" val="383874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几</a:t>
            </a:r>
            <a:r>
              <a:rPr lang="zh-CN" altLang="en-US" dirty="0" smtClean="0">
                <a:latin typeface="微软雅黑" panose="020B0503020204020204" pitchFamily="34" charset="-122"/>
                <a:ea typeface="微软雅黑" panose="020B0503020204020204" pitchFamily="34" charset="-122"/>
              </a:rPr>
              <a:t>个常用指令</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a:bodyPr>
          <a:lstStyle/>
          <a:p>
            <a:pPr marL="0" indent="0">
              <a:buNone/>
            </a:pPr>
            <a:r>
              <a:rPr lang="zh-CN" altLang="en-US" sz="2400" b="1" dirty="0" smtClean="0">
                <a:latin typeface="微软雅黑" panose="020B0503020204020204" pitchFamily="34" charset="-122"/>
                <a:ea typeface="微软雅黑" panose="020B0503020204020204" pitchFamily="34" charset="-122"/>
              </a:rPr>
              <a:t>地址传送指令</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Light" panose="020B0502040204020203" pitchFamily="34" charset="-122"/>
                <a:ea typeface="微软雅黑 Light" panose="020B0502040204020203" pitchFamily="34" charset="-122"/>
              </a:rPr>
              <a:t>LEA REG,OPRD	</a:t>
            </a:r>
          </a:p>
          <a:p>
            <a:r>
              <a:rPr lang="zh-CN" altLang="en-US" sz="2400" dirty="0" smtClean="0">
                <a:latin typeface="微软雅黑 Light" panose="020B0502040204020203" pitchFamily="34" charset="-122"/>
                <a:ea typeface="微软雅黑 Light" panose="020B0502040204020203" pitchFamily="34" charset="-122"/>
              </a:rPr>
              <a:t>把操作数</a:t>
            </a:r>
            <a:r>
              <a:rPr lang="en-US" altLang="zh-CN" sz="2400" dirty="0" smtClean="0">
                <a:latin typeface="微软雅黑 Light" panose="020B0502040204020203" pitchFamily="34" charset="-122"/>
                <a:ea typeface="微软雅黑 Light" panose="020B0502040204020203" pitchFamily="34" charset="-122"/>
              </a:rPr>
              <a:t>OPRD</a:t>
            </a:r>
            <a:r>
              <a:rPr lang="zh-CN" altLang="en-US" sz="2400" dirty="0" smtClean="0">
                <a:latin typeface="微软雅黑 Light" panose="020B0502040204020203" pitchFamily="34" charset="-122"/>
                <a:ea typeface="微软雅黑 Light" panose="020B0502040204020203" pitchFamily="34" charset="-122"/>
              </a:rPr>
              <a:t>的有效地址传送到操作数</a:t>
            </a:r>
            <a:r>
              <a:rPr lang="en-US" altLang="zh-CN" sz="2400" dirty="0" smtClean="0">
                <a:latin typeface="微软雅黑 Light" panose="020B0502040204020203" pitchFamily="34" charset="-122"/>
                <a:ea typeface="微软雅黑 Light" panose="020B0502040204020203" pitchFamily="34" charset="-122"/>
              </a:rPr>
              <a:t>REG</a:t>
            </a:r>
          </a:p>
          <a:p>
            <a:r>
              <a:rPr lang="zh-CN" altLang="en-US" sz="2400" dirty="0" smtClean="0">
                <a:latin typeface="微软雅黑 Light" panose="020B0502040204020203" pitchFamily="34" charset="-122"/>
                <a:ea typeface="微软雅黑 Light" panose="020B0502040204020203" pitchFamily="34" charset="-122"/>
              </a:rPr>
              <a:t>操作数必</a:t>
            </a:r>
            <a:r>
              <a:rPr lang="en-US" altLang="zh-CN" sz="2400" dirty="0" smtClean="0">
                <a:latin typeface="微软雅黑 Light" panose="020B0502040204020203" pitchFamily="34" charset="-122"/>
                <a:ea typeface="微软雅黑 Light" panose="020B0502040204020203" pitchFamily="34" charset="-122"/>
              </a:rPr>
              <a:t>OPRD</a:t>
            </a:r>
            <a:r>
              <a:rPr lang="zh-CN" altLang="en-US" sz="2400" dirty="0" smtClean="0">
                <a:latin typeface="微软雅黑 Light" panose="020B0502040204020203" pitchFamily="34" charset="-122"/>
                <a:ea typeface="微软雅黑 Light" panose="020B0502040204020203" pitchFamily="34" charset="-122"/>
              </a:rPr>
              <a:t>必须是一个存储器操作数</a:t>
            </a:r>
            <a:endParaRPr lang="en-US" altLang="zh-CN" sz="2400" dirty="0" smtClean="0">
              <a:latin typeface="微软雅黑 Light" panose="020B0502040204020203" pitchFamily="34" charset="-122"/>
              <a:ea typeface="微软雅黑 Light" panose="020B0502040204020203" pitchFamily="34" charset="-122"/>
            </a:endParaRPr>
          </a:p>
          <a:p>
            <a:endParaRPr lang="en-US" altLang="zh-CN" sz="2400" dirty="0">
              <a:latin typeface="微软雅黑 Light" panose="020B0502040204020203" pitchFamily="34" charset="-122"/>
              <a:ea typeface="微软雅黑 Light" panose="020B0502040204020203" pitchFamily="34" charset="-122"/>
            </a:endParaRPr>
          </a:p>
          <a:p>
            <a:r>
              <a:rPr lang="en-US" altLang="zh-CN" sz="2400" dirty="0" smtClean="0">
                <a:latin typeface="微软雅黑 Light" panose="020B0502040204020203" pitchFamily="34" charset="-122"/>
                <a:ea typeface="微软雅黑 Light" panose="020B0502040204020203" pitchFamily="34" charset="-122"/>
              </a:rPr>
              <a:t>LEA AX,BUFFER	;BUFFER</a:t>
            </a:r>
            <a:r>
              <a:rPr lang="zh-CN" altLang="en-US" sz="2400" dirty="0" smtClean="0">
                <a:latin typeface="微软雅黑 Light" panose="020B0502040204020203" pitchFamily="34" charset="-122"/>
                <a:ea typeface="微软雅黑 Light" panose="020B0502040204020203" pitchFamily="34" charset="-122"/>
              </a:rPr>
              <a:t>是变量名</a:t>
            </a:r>
            <a:endParaRPr lang="en-US" altLang="zh-CN" sz="2400" dirty="0" smtClean="0">
              <a:latin typeface="微软雅黑 Light" panose="020B0502040204020203" pitchFamily="34" charset="-122"/>
              <a:ea typeface="微软雅黑 Light" panose="020B0502040204020203" pitchFamily="34" charset="-122"/>
            </a:endParaRPr>
          </a:p>
          <a:p>
            <a:r>
              <a:rPr lang="en-US" altLang="zh-CN" sz="2400" dirty="0" smtClean="0">
                <a:latin typeface="微软雅黑 Light" panose="020B0502040204020203" pitchFamily="34" charset="-122"/>
                <a:ea typeface="微软雅黑 Light" panose="020B0502040204020203" pitchFamily="34" charset="-122"/>
              </a:rPr>
              <a:t>LEA DX,[BX+3]</a:t>
            </a:r>
          </a:p>
          <a:p>
            <a:r>
              <a:rPr lang="en-US" altLang="zh-CN" sz="2400" dirty="0" smtClean="0">
                <a:latin typeface="微软雅黑 Light" panose="020B0502040204020203" pitchFamily="34" charset="-122"/>
                <a:ea typeface="微软雅黑 Light" panose="020B0502040204020203" pitchFamily="34" charset="-122"/>
              </a:rPr>
              <a:t>LEA SI,[BP+DI+4]</a:t>
            </a:r>
          </a:p>
        </p:txBody>
      </p:sp>
    </p:spTree>
    <p:extLst>
      <p:ext uri="{BB962C8B-B14F-4D97-AF65-F5344CB8AC3E}">
        <p14:creationId xmlns:p14="http://schemas.microsoft.com/office/powerpoint/2010/main" val="2013598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几</a:t>
            </a:r>
            <a:r>
              <a:rPr lang="zh-CN" altLang="en-US" dirty="0" smtClean="0">
                <a:latin typeface="微软雅黑" panose="020B0503020204020204" pitchFamily="34" charset="-122"/>
                <a:ea typeface="微软雅黑" panose="020B0503020204020204" pitchFamily="34" charset="-122"/>
              </a:rPr>
              <a:t>个常用指令</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a:bodyPr>
          <a:lstStyle/>
          <a:p>
            <a:pPr marL="0" indent="0">
              <a:lnSpc>
                <a:spcPct val="100000"/>
              </a:lnSpc>
              <a:buNone/>
            </a:pPr>
            <a:r>
              <a:rPr lang="zh-CN" altLang="en-US" sz="2000" b="1" dirty="0" smtClean="0">
                <a:latin typeface="微软雅黑" panose="020B0503020204020204" pitchFamily="34" charset="-122"/>
                <a:ea typeface="微软雅黑" panose="020B0503020204020204" pitchFamily="34" charset="-122"/>
              </a:rPr>
              <a:t>堆栈操作指令</a:t>
            </a:r>
            <a:endParaRPr lang="en-US" altLang="zh-CN" sz="2000" b="1" dirty="0">
              <a:latin typeface="微软雅黑" panose="020B0503020204020204" pitchFamily="34" charset="-122"/>
              <a:ea typeface="微软雅黑" panose="020B0503020204020204" pitchFamily="34" charset="-122"/>
            </a:endParaRPr>
          </a:p>
          <a:p>
            <a:pPr>
              <a:lnSpc>
                <a:spcPct val="100000"/>
              </a:lnSpc>
            </a:pPr>
            <a:r>
              <a:rPr lang="en-US" altLang="zh-CN" sz="2000" dirty="0" smtClean="0">
                <a:latin typeface="微软雅黑 Light" panose="020B0502040204020203" pitchFamily="34" charset="-122"/>
                <a:ea typeface="微软雅黑 Light" panose="020B0502040204020203" pitchFamily="34" charset="-122"/>
              </a:rPr>
              <a:t>PUSH SRC</a:t>
            </a:r>
          </a:p>
          <a:p>
            <a:pPr>
              <a:lnSpc>
                <a:spcPct val="100000"/>
              </a:lnSpc>
            </a:pPr>
            <a:r>
              <a:rPr lang="zh-CN" altLang="en-US" sz="2000" dirty="0" smtClean="0">
                <a:latin typeface="微软雅黑 Light" panose="020B0502040204020203" pitchFamily="34" charset="-122"/>
                <a:ea typeface="微软雅黑 Light" panose="020B0502040204020203" pitchFamily="34" charset="-122"/>
              </a:rPr>
              <a:t>把源操作数</a:t>
            </a:r>
            <a:r>
              <a:rPr lang="en-US" altLang="zh-CN" sz="2000" dirty="0" smtClean="0">
                <a:latin typeface="微软雅黑 Light" panose="020B0502040204020203" pitchFamily="34" charset="-122"/>
                <a:ea typeface="微软雅黑 Light" panose="020B0502040204020203" pitchFamily="34" charset="-122"/>
              </a:rPr>
              <a:t>SRC</a:t>
            </a:r>
            <a:r>
              <a:rPr lang="zh-CN" altLang="en-US" sz="2000" dirty="0" smtClean="0">
                <a:latin typeface="微软雅黑 Light" panose="020B0502040204020203" pitchFamily="34" charset="-122"/>
                <a:ea typeface="微软雅黑 Light" panose="020B0502040204020203" pitchFamily="34" charset="-122"/>
              </a:rPr>
              <a:t>压入栈顶</a:t>
            </a:r>
            <a:endParaRPr lang="en-US" altLang="zh-CN" sz="2000" dirty="0" smtClean="0">
              <a:latin typeface="微软雅黑 Light" panose="020B0502040204020203" pitchFamily="34" charset="-122"/>
              <a:ea typeface="微软雅黑 Light" panose="020B0502040204020203" pitchFamily="34" charset="-122"/>
            </a:endParaRPr>
          </a:p>
          <a:p>
            <a:pPr>
              <a:lnSpc>
                <a:spcPct val="100000"/>
              </a:lnSpc>
            </a:pPr>
            <a:r>
              <a:rPr lang="en-US" altLang="zh-CN" sz="2000" dirty="0" smtClean="0">
                <a:latin typeface="微软雅黑 Light" panose="020B0502040204020203" pitchFamily="34" charset="-122"/>
                <a:ea typeface="微软雅黑 Light" panose="020B0502040204020203" pitchFamily="34" charset="-122"/>
              </a:rPr>
              <a:t>SRC</a:t>
            </a:r>
            <a:r>
              <a:rPr lang="zh-CN" altLang="en-US" sz="2000" dirty="0" smtClean="0">
                <a:latin typeface="微软雅黑 Light" panose="020B0502040204020203" pitchFamily="34" charset="-122"/>
                <a:ea typeface="微软雅黑 Light" panose="020B0502040204020203" pitchFamily="34" charset="-122"/>
              </a:rPr>
              <a:t>可以是通用寄存器和段寄存器</a:t>
            </a:r>
            <a:endParaRPr lang="en-US" altLang="zh-CN" sz="2000" dirty="0" smtClean="0">
              <a:latin typeface="微软雅黑 Light" panose="020B0502040204020203" pitchFamily="34" charset="-122"/>
              <a:ea typeface="微软雅黑 Light" panose="020B0502040204020203" pitchFamily="34" charset="-122"/>
            </a:endParaRPr>
          </a:p>
          <a:p>
            <a:pPr>
              <a:lnSpc>
                <a:spcPct val="100000"/>
              </a:lnSpc>
            </a:pPr>
            <a:r>
              <a:rPr lang="zh-CN" altLang="en-US" sz="2000" dirty="0" smtClean="0">
                <a:latin typeface="微软雅黑 Light" panose="020B0502040204020203" pitchFamily="34" charset="-122"/>
                <a:ea typeface="微软雅黑 Light" panose="020B0502040204020203" pitchFamily="34" charset="-122"/>
              </a:rPr>
              <a:t>也可以是字存储单元</a:t>
            </a:r>
            <a:endParaRPr lang="en-US" altLang="zh-CN" sz="2000" dirty="0" smtClean="0">
              <a:latin typeface="微软雅黑 Light" panose="020B0502040204020203" pitchFamily="34" charset="-122"/>
              <a:ea typeface="微软雅黑 Light" panose="020B0502040204020203" pitchFamily="34" charset="-122"/>
            </a:endParaRPr>
          </a:p>
          <a:p>
            <a:pPr>
              <a:lnSpc>
                <a:spcPct val="100000"/>
              </a:lnSpc>
            </a:pPr>
            <a:endParaRPr lang="en-US" altLang="zh-CN" sz="2000" dirty="0">
              <a:latin typeface="微软雅黑 Light" panose="020B0502040204020203" pitchFamily="34" charset="-122"/>
              <a:ea typeface="微软雅黑 Light" panose="020B0502040204020203" pitchFamily="34" charset="-122"/>
            </a:endParaRPr>
          </a:p>
          <a:p>
            <a:pPr>
              <a:lnSpc>
                <a:spcPct val="100000"/>
              </a:lnSpc>
            </a:pPr>
            <a:r>
              <a:rPr lang="en-US" altLang="zh-CN" sz="2000" dirty="0" smtClean="0">
                <a:latin typeface="微软雅黑 Light" panose="020B0502040204020203" pitchFamily="34" charset="-122"/>
                <a:ea typeface="微软雅黑 Light" panose="020B0502040204020203" pitchFamily="34" charset="-122"/>
              </a:rPr>
              <a:t>POP DST</a:t>
            </a:r>
          </a:p>
          <a:p>
            <a:pPr>
              <a:lnSpc>
                <a:spcPct val="100000"/>
              </a:lnSpc>
            </a:pPr>
            <a:r>
              <a:rPr lang="zh-CN" altLang="en-US" sz="2000" dirty="0" smtClean="0">
                <a:latin typeface="微软雅黑 Light" panose="020B0502040204020203" pitchFamily="34" charset="-122"/>
                <a:ea typeface="微软雅黑 Light" panose="020B0502040204020203" pitchFamily="34" charset="-122"/>
              </a:rPr>
              <a:t>从栈顶弹出一个字数据到目的操作数</a:t>
            </a:r>
            <a:r>
              <a:rPr lang="en-US" altLang="zh-CN" sz="2000" dirty="0" smtClean="0">
                <a:latin typeface="微软雅黑 Light" panose="020B0502040204020203" pitchFamily="34" charset="-122"/>
                <a:ea typeface="微软雅黑 Light" panose="020B0502040204020203" pitchFamily="34" charset="-122"/>
              </a:rPr>
              <a:t>DST</a:t>
            </a:r>
          </a:p>
          <a:p>
            <a:pPr>
              <a:lnSpc>
                <a:spcPct val="100000"/>
              </a:lnSpc>
            </a:pPr>
            <a:r>
              <a:rPr lang="en-US" altLang="zh-CN" sz="2000" dirty="0" smtClean="0">
                <a:latin typeface="微软雅黑 Light" panose="020B0502040204020203" pitchFamily="34" charset="-122"/>
                <a:ea typeface="微软雅黑 Light" panose="020B0502040204020203" pitchFamily="34" charset="-122"/>
              </a:rPr>
              <a:t>DST</a:t>
            </a:r>
            <a:r>
              <a:rPr lang="zh-CN" altLang="en-US" sz="2000" dirty="0" smtClean="0">
                <a:latin typeface="微软雅黑 Light" panose="020B0502040204020203" pitchFamily="34" charset="-122"/>
                <a:ea typeface="微软雅黑 Light" panose="020B0502040204020203" pitchFamily="34" charset="-122"/>
              </a:rPr>
              <a:t>可以是通用寄存器和段寄存器（但</a:t>
            </a:r>
            <a:r>
              <a:rPr lang="en-US" altLang="zh-CN" sz="2000" dirty="0" smtClean="0">
                <a:latin typeface="微软雅黑 Light" panose="020B0502040204020203" pitchFamily="34" charset="-122"/>
                <a:ea typeface="微软雅黑 Light" panose="020B0502040204020203" pitchFamily="34" charset="-122"/>
              </a:rPr>
              <a:t>CS</a:t>
            </a:r>
            <a:r>
              <a:rPr lang="zh-CN" altLang="en-US" sz="2000" dirty="0" smtClean="0">
                <a:latin typeface="微软雅黑 Light" panose="020B0502040204020203" pitchFamily="34" charset="-122"/>
                <a:ea typeface="微软雅黑 Light" panose="020B0502040204020203" pitchFamily="34" charset="-122"/>
              </a:rPr>
              <a:t>除外）</a:t>
            </a:r>
            <a:r>
              <a:rPr lang="zh-CN" altLang="en-US" sz="2000" dirty="0">
                <a:latin typeface="微软雅黑 Light" panose="020B0502040204020203" pitchFamily="34" charset="-122"/>
                <a:ea typeface="微软雅黑 Light" panose="020B0502040204020203" pitchFamily="34" charset="-122"/>
              </a:rPr>
              <a:t>，</a:t>
            </a:r>
            <a:r>
              <a:rPr lang="zh-CN" altLang="en-US" sz="2000" dirty="0" smtClean="0">
                <a:latin typeface="微软雅黑 Light" panose="020B0502040204020203" pitchFamily="34" charset="-122"/>
                <a:ea typeface="微软雅黑 Light" panose="020B0502040204020203" pitchFamily="34" charset="-122"/>
              </a:rPr>
              <a:t>也可以是字存储单元</a:t>
            </a:r>
            <a:endParaRPr lang="en-US" altLang="zh-CN" sz="2000" dirty="0" smtClean="0">
              <a:latin typeface="微软雅黑 Light" panose="020B0502040204020203" pitchFamily="34" charset="-122"/>
              <a:ea typeface="微软雅黑 Light" panose="020B0502040204020203" pitchFamily="34" charset="-122"/>
            </a:endParaRPr>
          </a:p>
        </p:txBody>
      </p:sp>
      <p:pic>
        <p:nvPicPr>
          <p:cNvPr id="4" name="图片 3"/>
          <p:cNvPicPr>
            <a:picLocks noChangeAspect="1"/>
          </p:cNvPicPr>
          <p:nvPr/>
        </p:nvPicPr>
        <p:blipFill>
          <a:blip r:embed="rId2"/>
          <a:stretch>
            <a:fillRect/>
          </a:stretch>
        </p:blipFill>
        <p:spPr>
          <a:xfrm>
            <a:off x="5527294" y="1027906"/>
            <a:ext cx="6214485" cy="3562065"/>
          </a:xfrm>
          <a:prstGeom prst="rect">
            <a:avLst/>
          </a:prstGeom>
        </p:spPr>
      </p:pic>
    </p:spTree>
    <p:extLst>
      <p:ext uri="{BB962C8B-B14F-4D97-AF65-F5344CB8AC3E}">
        <p14:creationId xmlns:p14="http://schemas.microsoft.com/office/powerpoint/2010/main" val="1485817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几</a:t>
            </a:r>
            <a:r>
              <a:rPr lang="zh-CN" altLang="en-US" dirty="0" smtClean="0">
                <a:latin typeface="微软雅黑" panose="020B0503020204020204" pitchFamily="34" charset="-122"/>
                <a:ea typeface="微软雅黑" panose="020B0503020204020204" pitchFamily="34" charset="-122"/>
              </a:rPr>
              <a:t>个常用指令</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540561"/>
            <a:ext cx="10653215" cy="3331687"/>
          </a:xfrm>
        </p:spPr>
        <p:txBody>
          <a:bodyPr>
            <a:normAutofit lnSpcReduction="10000"/>
          </a:bodyPr>
          <a:lstStyle/>
          <a:p>
            <a:pPr marL="0" indent="0">
              <a:buNone/>
            </a:pPr>
            <a:r>
              <a:rPr lang="zh-CN" altLang="en-US" sz="2000" b="1" dirty="0">
                <a:latin typeface="微软雅黑" panose="020B0503020204020204" pitchFamily="34" charset="-122"/>
                <a:ea typeface="微软雅黑" panose="020B0503020204020204" pitchFamily="34" charset="-122"/>
              </a:rPr>
              <a:t>加</a:t>
            </a:r>
            <a:r>
              <a:rPr lang="zh-CN" altLang="en-US" sz="2000" b="1" dirty="0" smtClean="0">
                <a:latin typeface="微软雅黑" panose="020B0503020204020204" pitchFamily="34" charset="-122"/>
                <a:ea typeface="微软雅黑" panose="020B0503020204020204" pitchFamily="34" charset="-122"/>
              </a:rPr>
              <a:t>减运算指令</a:t>
            </a:r>
            <a:endParaRPr lang="en-US" altLang="zh-CN" sz="2000" b="1" dirty="0">
              <a:latin typeface="微软雅黑" panose="020B0503020204020204" pitchFamily="34" charset="-122"/>
              <a:ea typeface="微软雅黑" panose="020B0503020204020204" pitchFamily="34" charset="-122"/>
            </a:endParaRPr>
          </a:p>
          <a:p>
            <a:r>
              <a:rPr lang="en-US" altLang="zh-CN" sz="2000" dirty="0" smtClean="0">
                <a:latin typeface="微软雅黑 Light" panose="020B0502040204020203" pitchFamily="34" charset="-122"/>
                <a:ea typeface="微软雅黑 Light" panose="020B0502040204020203" pitchFamily="34" charset="-122"/>
              </a:rPr>
              <a:t>ADD OPRD1,OPRD2</a:t>
            </a:r>
          </a:p>
          <a:p>
            <a:r>
              <a:rPr lang="en-US" altLang="zh-CN" sz="2000" dirty="0" smtClean="0">
                <a:latin typeface="微软雅黑 Light" panose="020B0502040204020203" pitchFamily="34" charset="-122"/>
                <a:ea typeface="微软雅黑 Light" panose="020B0502040204020203" pitchFamily="34" charset="-122"/>
              </a:rPr>
              <a:t>ADC(</a:t>
            </a:r>
            <a:r>
              <a:rPr lang="zh-CN" altLang="en-US" sz="2000" dirty="0" smtClean="0">
                <a:latin typeface="微软雅黑 Light" panose="020B0502040204020203" pitchFamily="34" charset="-122"/>
                <a:ea typeface="微软雅黑 Light" panose="020B0502040204020203" pitchFamily="34" charset="-122"/>
              </a:rPr>
              <a:t>带进位加指令，</a:t>
            </a:r>
            <a:r>
              <a:rPr lang="en-US" altLang="zh-CN" sz="2000" dirty="0" smtClean="0">
                <a:latin typeface="微软雅黑 Light" panose="020B0502040204020203" pitchFamily="34" charset="-122"/>
                <a:ea typeface="微软雅黑 Light" panose="020B0502040204020203" pitchFamily="34" charset="-122"/>
              </a:rPr>
              <a:t>+CF)</a:t>
            </a:r>
            <a:r>
              <a:rPr lang="zh-CN" altLang="en-US" sz="2000" dirty="0" smtClean="0">
                <a:latin typeface="微软雅黑 Light" panose="020B0502040204020203" pitchFamily="34" charset="-122"/>
                <a:ea typeface="微软雅黑 Light" panose="020B0502040204020203" pitchFamily="34" charset="-122"/>
              </a:rPr>
              <a:t>，</a:t>
            </a:r>
            <a:r>
              <a:rPr lang="en-US" altLang="zh-CN" sz="2000" dirty="0" smtClean="0">
                <a:latin typeface="微软雅黑 Light" panose="020B0502040204020203" pitchFamily="34" charset="-122"/>
                <a:ea typeface="微软雅黑 Light" panose="020B0502040204020203" pitchFamily="34" charset="-122"/>
              </a:rPr>
              <a:t>INC(</a:t>
            </a:r>
            <a:r>
              <a:rPr lang="zh-CN" altLang="en-US" sz="2000" dirty="0" smtClean="0">
                <a:latin typeface="微软雅黑 Light" panose="020B0502040204020203" pitchFamily="34" charset="-122"/>
                <a:ea typeface="微软雅黑 Light" panose="020B0502040204020203" pitchFamily="34" charset="-122"/>
              </a:rPr>
              <a:t>加一指令，用于调整地址指针和计数器</a:t>
            </a:r>
            <a:r>
              <a:rPr lang="en-US" altLang="zh-CN" sz="2000" dirty="0" smtClean="0">
                <a:latin typeface="微软雅黑 Light" panose="020B0502040204020203" pitchFamily="34" charset="-122"/>
                <a:ea typeface="微软雅黑 Light" panose="020B0502040204020203" pitchFamily="34" charset="-122"/>
              </a:rPr>
              <a:t>)</a:t>
            </a:r>
          </a:p>
          <a:p>
            <a:r>
              <a:rPr lang="en-US" altLang="zh-CN" sz="2000" dirty="0" smtClean="0">
                <a:latin typeface="微软雅黑 Light" panose="020B0502040204020203" pitchFamily="34" charset="-122"/>
                <a:ea typeface="微软雅黑 Light" panose="020B0502040204020203" pitchFamily="34" charset="-122"/>
              </a:rPr>
              <a:t>SUB </a:t>
            </a:r>
            <a:r>
              <a:rPr lang="en-US" altLang="zh-CN" sz="2000" dirty="0">
                <a:latin typeface="微软雅黑 Light" panose="020B0502040204020203" pitchFamily="34" charset="-122"/>
                <a:ea typeface="微软雅黑 Light" panose="020B0502040204020203" pitchFamily="34" charset="-122"/>
              </a:rPr>
              <a:t>OPRD1,OPRD2</a:t>
            </a:r>
          </a:p>
          <a:p>
            <a:r>
              <a:rPr lang="en-US" altLang="zh-CN" sz="2000" dirty="0" smtClean="0">
                <a:latin typeface="微软雅黑 Light" panose="020B0502040204020203" pitchFamily="34" charset="-122"/>
                <a:ea typeface="微软雅黑 Light" panose="020B0502040204020203" pitchFamily="34" charset="-122"/>
              </a:rPr>
              <a:t>SBB(</a:t>
            </a:r>
            <a:r>
              <a:rPr lang="zh-CN" altLang="en-US" sz="2000" dirty="0" smtClean="0">
                <a:latin typeface="微软雅黑 Light" panose="020B0502040204020203" pitchFamily="34" charset="-122"/>
                <a:ea typeface="微软雅黑 Light" panose="020B0502040204020203" pitchFamily="34" charset="-122"/>
              </a:rPr>
              <a:t>带进位减法指令，</a:t>
            </a:r>
            <a:r>
              <a:rPr lang="en-US" altLang="zh-CN" sz="2000" dirty="0" smtClean="0">
                <a:latin typeface="微软雅黑 Light" panose="020B0502040204020203" pitchFamily="34" charset="-122"/>
                <a:ea typeface="微软雅黑 Light" panose="020B0502040204020203" pitchFamily="34" charset="-122"/>
              </a:rPr>
              <a:t>-CF)</a:t>
            </a:r>
            <a:r>
              <a:rPr lang="zh-CN" altLang="en-US" sz="2000" dirty="0" smtClean="0">
                <a:latin typeface="微软雅黑 Light" panose="020B0502040204020203" pitchFamily="34" charset="-122"/>
                <a:ea typeface="微软雅黑 Light" panose="020B0502040204020203" pitchFamily="34" charset="-122"/>
              </a:rPr>
              <a:t>，</a:t>
            </a:r>
            <a:r>
              <a:rPr lang="en-US" altLang="zh-CN" sz="2000" dirty="0" smtClean="0">
                <a:latin typeface="微软雅黑 Light" panose="020B0502040204020203" pitchFamily="34" charset="-122"/>
                <a:ea typeface="微软雅黑 Light" panose="020B0502040204020203" pitchFamily="34" charset="-122"/>
              </a:rPr>
              <a:t>DEC(</a:t>
            </a:r>
            <a:r>
              <a:rPr lang="zh-CN" altLang="en-US" sz="2000" dirty="0" smtClean="0">
                <a:latin typeface="微软雅黑 Light" panose="020B0502040204020203" pitchFamily="34" charset="-122"/>
                <a:ea typeface="微软雅黑 Light" panose="020B0502040204020203" pitchFamily="34" charset="-122"/>
              </a:rPr>
              <a:t>减一指令</a:t>
            </a:r>
            <a:r>
              <a:rPr lang="en-US" altLang="zh-CN" sz="2000" dirty="0" smtClean="0">
                <a:latin typeface="微软雅黑 Light" panose="020B0502040204020203" pitchFamily="34" charset="-122"/>
                <a:ea typeface="微软雅黑 Light" panose="020B0502040204020203" pitchFamily="34" charset="-122"/>
              </a:rPr>
              <a:t>)</a:t>
            </a:r>
            <a:r>
              <a:rPr lang="zh-CN" altLang="en-US" sz="2000" dirty="0" smtClean="0">
                <a:latin typeface="微软雅黑 Light" panose="020B0502040204020203" pitchFamily="34" charset="-122"/>
                <a:ea typeface="微软雅黑 Light" panose="020B0502040204020203" pitchFamily="34" charset="-122"/>
              </a:rPr>
              <a:t>，</a:t>
            </a:r>
            <a:r>
              <a:rPr lang="en-US" altLang="zh-CN" sz="2000" dirty="0" smtClean="0">
                <a:latin typeface="微软雅黑 Light" panose="020B0502040204020203" pitchFamily="34" charset="-122"/>
                <a:ea typeface="微软雅黑 Light" panose="020B0502040204020203" pitchFamily="34" charset="-122"/>
              </a:rPr>
              <a:t>NEG(</a:t>
            </a:r>
            <a:r>
              <a:rPr lang="zh-CN" altLang="en-US" sz="2000" dirty="0" smtClean="0">
                <a:latin typeface="微软雅黑 Light" panose="020B0502040204020203" pitchFamily="34" charset="-122"/>
                <a:ea typeface="微软雅黑 Light" panose="020B0502040204020203" pitchFamily="34" charset="-122"/>
              </a:rPr>
              <a:t>取补指令</a:t>
            </a:r>
            <a:r>
              <a:rPr lang="en-US" altLang="zh-CN" sz="2000" dirty="0" smtClean="0">
                <a:latin typeface="微软雅黑 Light" panose="020B0502040204020203" pitchFamily="34" charset="-122"/>
                <a:ea typeface="微软雅黑 Light" panose="020B0502040204020203" pitchFamily="34" charset="-122"/>
              </a:rPr>
              <a:t>)</a:t>
            </a:r>
            <a:r>
              <a:rPr lang="zh-CN" altLang="en-US" sz="2000" dirty="0" smtClean="0">
                <a:latin typeface="微软雅黑 Light" panose="020B0502040204020203" pitchFamily="34" charset="-122"/>
                <a:ea typeface="微软雅黑 Light" panose="020B0502040204020203" pitchFamily="34" charset="-122"/>
              </a:rPr>
              <a:t>，</a:t>
            </a:r>
            <a:r>
              <a:rPr lang="en-US" altLang="zh-CN" sz="2000" dirty="0" smtClean="0">
                <a:latin typeface="微软雅黑 Light" panose="020B0502040204020203" pitchFamily="34" charset="-122"/>
                <a:ea typeface="微软雅黑 Light" panose="020B0502040204020203" pitchFamily="34" charset="-122"/>
              </a:rPr>
              <a:t>CMP(</a:t>
            </a:r>
            <a:r>
              <a:rPr lang="zh-CN" altLang="en-US" sz="2000" dirty="0" smtClean="0">
                <a:latin typeface="微软雅黑 Light" panose="020B0502040204020203" pitchFamily="34" charset="-122"/>
                <a:ea typeface="微软雅黑 Light" panose="020B0502040204020203" pitchFamily="34" charset="-122"/>
              </a:rPr>
              <a:t>比较指令</a:t>
            </a:r>
            <a:r>
              <a:rPr lang="en-US" altLang="zh-CN" sz="2000" dirty="0" smtClean="0">
                <a:latin typeface="微软雅黑 Light" panose="020B0502040204020203" pitchFamily="34" charset="-122"/>
                <a:ea typeface="微软雅黑 Light" panose="020B0502040204020203" pitchFamily="34" charset="-122"/>
              </a:rPr>
              <a:t>)</a:t>
            </a:r>
          </a:p>
          <a:p>
            <a:endParaRPr lang="en-US" altLang="zh-CN" sz="2000" dirty="0">
              <a:latin typeface="微软雅黑 Light" panose="020B0502040204020203" pitchFamily="34" charset="-122"/>
              <a:ea typeface="微软雅黑 Light" panose="020B0502040204020203" pitchFamily="34" charset="-122"/>
            </a:endParaRPr>
          </a:p>
          <a:p>
            <a:r>
              <a:rPr lang="zh-CN" altLang="en-US" sz="2000" dirty="0" smtClean="0">
                <a:latin typeface="微软雅黑 Light" panose="020B0502040204020203" pitchFamily="34" charset="-122"/>
                <a:ea typeface="微软雅黑 Light" panose="020B0502040204020203" pitchFamily="34" charset="-122"/>
              </a:rPr>
              <a:t>加减运算指令对无符号数和有符号数的处理一视同仁</a:t>
            </a:r>
            <a:endParaRPr lang="en-US" altLang="zh-CN" sz="2000" dirty="0" smtClean="0">
              <a:latin typeface="微软雅黑 Light" panose="020B0502040204020203" pitchFamily="34" charset="-122"/>
              <a:ea typeface="微软雅黑 Light" panose="020B0502040204020203" pitchFamily="34" charset="-122"/>
            </a:endParaRPr>
          </a:p>
          <a:p>
            <a:r>
              <a:rPr lang="zh-CN" altLang="en-US" sz="2000" dirty="0" smtClean="0">
                <a:latin typeface="微软雅黑 Light" panose="020B0502040204020203" pitchFamily="34" charset="-122"/>
                <a:ea typeface="微软雅黑 Light" panose="020B0502040204020203" pitchFamily="34" charset="-122"/>
              </a:rPr>
              <a:t>总是只有通用寄存器可以存放运算结果，如果运算的操作数有两个，最多一个操作器存储数</a:t>
            </a:r>
            <a:endParaRPr lang="en-US" altLang="zh-CN" sz="2000" dirty="0" smtClean="0">
              <a:latin typeface="微软雅黑 Light" panose="020B0502040204020203" pitchFamily="34" charset="-122"/>
              <a:ea typeface="微软雅黑 Light" panose="020B0502040204020203" pitchFamily="34" charset="-122"/>
            </a:endParaRPr>
          </a:p>
          <a:p>
            <a:r>
              <a:rPr lang="zh-CN" altLang="en-US" sz="2000" dirty="0" smtClean="0">
                <a:latin typeface="微软雅黑 Light" panose="020B0502040204020203" pitchFamily="34" charset="-122"/>
                <a:ea typeface="微软雅黑 Light" panose="020B0502040204020203" pitchFamily="34" charset="-122"/>
              </a:rPr>
              <a:t>如果参与运算的操作数有两个，则它们的类型必须一致，即同为字节或字</a:t>
            </a:r>
            <a:endParaRPr lang="en-US" altLang="zh-CN" sz="2000" dirty="0" smtClean="0">
              <a:latin typeface="微软雅黑 Light" panose="020B0502040204020203" pitchFamily="34" charset="-122"/>
              <a:ea typeface="微软雅黑 Light" panose="020B0502040204020203" pitchFamily="34" charset="-122"/>
            </a:endParaRPr>
          </a:p>
        </p:txBody>
      </p:sp>
      <p:pic>
        <p:nvPicPr>
          <p:cNvPr id="4" name="图片 3"/>
          <p:cNvPicPr>
            <a:picLocks noChangeAspect="1"/>
          </p:cNvPicPr>
          <p:nvPr/>
        </p:nvPicPr>
        <p:blipFill>
          <a:blip r:embed="rId2"/>
          <a:stretch>
            <a:fillRect/>
          </a:stretch>
        </p:blipFill>
        <p:spPr>
          <a:xfrm>
            <a:off x="2643185" y="4820929"/>
            <a:ext cx="6905625" cy="2009775"/>
          </a:xfrm>
          <a:prstGeom prst="rect">
            <a:avLst/>
          </a:prstGeom>
        </p:spPr>
      </p:pic>
    </p:spTree>
    <p:extLst>
      <p:ext uri="{BB962C8B-B14F-4D97-AF65-F5344CB8AC3E}">
        <p14:creationId xmlns:p14="http://schemas.microsoft.com/office/powerpoint/2010/main" val="2736760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几</a:t>
            </a:r>
            <a:r>
              <a:rPr lang="zh-CN" altLang="en-US" dirty="0" smtClean="0">
                <a:latin typeface="微软雅黑" panose="020B0503020204020204" pitchFamily="34" charset="-122"/>
                <a:ea typeface="微软雅黑" panose="020B0503020204020204" pitchFamily="34" charset="-122"/>
              </a:rPr>
              <a:t>个常用指令</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2507982"/>
            <a:ext cx="10653215" cy="3331687"/>
          </a:xfrm>
        </p:spPr>
        <p:txBody>
          <a:bodyPr>
            <a:normAutofit/>
          </a:bodyPr>
          <a:lstStyle/>
          <a:p>
            <a:pPr marL="0" indent="0">
              <a:buNone/>
            </a:pPr>
            <a:r>
              <a:rPr lang="zh-CN" altLang="en-US" sz="2000" b="1" dirty="0" smtClean="0">
                <a:latin typeface="微软雅黑" panose="020B0503020204020204" pitchFamily="34" charset="-122"/>
                <a:ea typeface="微软雅黑" panose="020B0503020204020204" pitchFamily="34" charset="-122"/>
              </a:rPr>
              <a:t>条件转移指令</a:t>
            </a:r>
            <a:endParaRPr lang="en-US" altLang="zh-CN" sz="2000" b="1"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5650173" y="268667"/>
            <a:ext cx="5281187" cy="6337932"/>
            <a:chOff x="5158925" y="547805"/>
            <a:chExt cx="5076399" cy="6092167"/>
          </a:xfrm>
        </p:grpSpPr>
        <p:pic>
          <p:nvPicPr>
            <p:cNvPr id="5" name="图片 4"/>
            <p:cNvPicPr>
              <a:picLocks noChangeAspect="1"/>
            </p:cNvPicPr>
            <p:nvPr/>
          </p:nvPicPr>
          <p:blipFill>
            <a:blip r:embed="rId2"/>
            <a:stretch>
              <a:fillRect/>
            </a:stretch>
          </p:blipFill>
          <p:spPr>
            <a:xfrm>
              <a:off x="5158925" y="547805"/>
              <a:ext cx="5076399" cy="1142883"/>
            </a:xfrm>
            <a:prstGeom prst="rect">
              <a:avLst/>
            </a:prstGeom>
          </p:spPr>
        </p:pic>
        <p:pic>
          <p:nvPicPr>
            <p:cNvPr id="6" name="图片 5"/>
            <p:cNvPicPr>
              <a:picLocks noChangeAspect="1"/>
            </p:cNvPicPr>
            <p:nvPr/>
          </p:nvPicPr>
          <p:blipFill>
            <a:blip r:embed="rId3"/>
            <a:stretch>
              <a:fillRect/>
            </a:stretch>
          </p:blipFill>
          <p:spPr>
            <a:xfrm>
              <a:off x="5158925" y="1704283"/>
              <a:ext cx="5076399" cy="4935689"/>
            </a:xfrm>
            <a:prstGeom prst="rect">
              <a:avLst/>
            </a:prstGeom>
          </p:spPr>
        </p:pic>
      </p:grpSp>
    </p:spTree>
    <p:extLst>
      <p:ext uri="{BB962C8B-B14F-4D97-AF65-F5344CB8AC3E}">
        <p14:creationId xmlns:p14="http://schemas.microsoft.com/office/powerpoint/2010/main" val="1495952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几</a:t>
            </a:r>
            <a:r>
              <a:rPr lang="zh-CN" altLang="en-US" dirty="0" smtClean="0">
                <a:latin typeface="微软雅黑" panose="020B0503020204020204" pitchFamily="34" charset="-122"/>
                <a:ea typeface="微软雅黑" panose="020B0503020204020204" pitchFamily="34" charset="-122"/>
              </a:rPr>
              <a:t>个常用指令</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690688"/>
            <a:ext cx="10653215" cy="3331687"/>
          </a:xfrm>
        </p:spPr>
        <p:txBody>
          <a:bodyPr>
            <a:normAutofit/>
          </a:bodyPr>
          <a:lstStyle/>
          <a:p>
            <a:r>
              <a:rPr lang="zh-CN" altLang="en-US" sz="2000" b="1" dirty="0">
                <a:latin typeface="微软雅黑" panose="020B0503020204020204" pitchFamily="34" charset="-122"/>
                <a:ea typeface="微软雅黑" panose="020B0503020204020204" pitchFamily="34" charset="-122"/>
              </a:rPr>
              <a:t>逻辑</a:t>
            </a:r>
            <a:r>
              <a:rPr lang="zh-CN" altLang="en-US" sz="2000" b="1" dirty="0" smtClean="0">
                <a:latin typeface="微软雅黑" panose="020B0503020204020204" pitchFamily="34" charset="-122"/>
                <a:ea typeface="微软雅黑" panose="020B0503020204020204" pitchFamily="34" charset="-122"/>
              </a:rPr>
              <a:t>运算指令</a:t>
            </a:r>
          </a:p>
          <a:p>
            <a:r>
              <a:rPr lang="en-US" altLang="zh-CN" sz="2000" dirty="0" smtClean="0">
                <a:latin typeface="微软雅黑 Light" panose="020B0502040204020203" pitchFamily="34" charset="-122"/>
                <a:ea typeface="微软雅黑 Light" panose="020B0502040204020203" pitchFamily="34" charset="-122"/>
              </a:rPr>
              <a:t>NOT,AND,OR,XOR,TEST</a:t>
            </a:r>
          </a:p>
          <a:p>
            <a:endParaRPr lang="en-US" altLang="zh-CN" sz="2000" dirty="0">
              <a:latin typeface="微软雅黑 Light" panose="020B0502040204020203" pitchFamily="34" charset="-122"/>
              <a:ea typeface="微软雅黑 Light" panose="020B0502040204020203" pitchFamily="34" charset="-122"/>
            </a:endParaRPr>
          </a:p>
          <a:p>
            <a:r>
              <a:rPr lang="zh-CN" altLang="en-US" sz="2000" b="1" dirty="0" smtClean="0">
                <a:latin typeface="微软雅黑" panose="020B0503020204020204" pitchFamily="34" charset="-122"/>
                <a:ea typeface="微软雅黑" panose="020B0503020204020204" pitchFamily="34" charset="-122"/>
              </a:rPr>
              <a:t>无条件转移指令</a:t>
            </a:r>
            <a:endParaRPr lang="en-US" altLang="zh-CN" sz="2000" b="1" dirty="0" smtClean="0">
              <a:latin typeface="微软雅黑" panose="020B0503020204020204" pitchFamily="34" charset="-122"/>
              <a:ea typeface="微软雅黑" panose="020B0503020204020204" pitchFamily="34" charset="-122"/>
            </a:endParaRPr>
          </a:p>
          <a:p>
            <a:r>
              <a:rPr lang="en-US" altLang="zh-CN" sz="2000" dirty="0" smtClean="0">
                <a:latin typeface="微软雅黑 Light" panose="020B0502040204020203" pitchFamily="34" charset="-122"/>
                <a:ea typeface="微软雅黑 Light" panose="020B0502040204020203" pitchFamily="34" charset="-122"/>
              </a:rPr>
              <a:t>JMP</a:t>
            </a:r>
          </a:p>
          <a:p>
            <a:endParaRPr lang="en-US" altLang="zh-CN" sz="2000" dirty="0">
              <a:latin typeface="微软雅黑 Light" panose="020B0502040204020203" pitchFamily="34" charset="-122"/>
              <a:ea typeface="微软雅黑 Light" panose="020B0502040204020203" pitchFamily="34" charset="-122"/>
            </a:endParaRPr>
          </a:p>
          <a:p>
            <a:r>
              <a:rPr lang="zh-CN" altLang="en-US" sz="2000" b="1" dirty="0" smtClean="0">
                <a:latin typeface="微软雅黑" panose="020B0503020204020204" pitchFamily="34" charset="-122"/>
                <a:ea typeface="微软雅黑" panose="020B0503020204020204" pitchFamily="34" charset="-122"/>
              </a:rPr>
              <a:t>循环指令</a:t>
            </a:r>
            <a:endParaRPr lang="en-US" altLang="zh-CN" sz="2000" b="1" dirty="0" smtClean="0">
              <a:latin typeface="微软雅黑" panose="020B0503020204020204" pitchFamily="34" charset="-122"/>
              <a:ea typeface="微软雅黑" panose="020B0503020204020204" pitchFamily="34" charset="-122"/>
            </a:endParaRPr>
          </a:p>
          <a:p>
            <a:r>
              <a:rPr lang="en-US" altLang="zh-CN" sz="2000" dirty="0" smtClean="0">
                <a:latin typeface="微软雅黑 Light" panose="020B0502040204020203" pitchFamily="34" charset="-122"/>
                <a:ea typeface="微软雅黑 Light" panose="020B0502040204020203" pitchFamily="34" charset="-122"/>
              </a:rPr>
              <a:t>LOOP,LOOPE,LOOPZ,LOOPNE,LOOPNZ,JCXZ</a:t>
            </a:r>
          </a:p>
          <a:p>
            <a:endParaRPr lang="en-US" altLang="zh-CN" sz="2000" dirty="0">
              <a:latin typeface="微软雅黑 Light" panose="020B0502040204020203" pitchFamily="34" charset="-122"/>
              <a:ea typeface="微软雅黑 Light" panose="020B0502040204020203" pitchFamily="34" charset="-122"/>
            </a:endParaRPr>
          </a:p>
          <a:p>
            <a:endParaRPr lang="en-US" altLang="zh-CN" sz="2000" dirty="0" smtClean="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18927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648878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nSpc>
                <a:spcPct val="100000"/>
              </a:lnSpc>
            </a:pPr>
            <a:r>
              <a:rPr lang="zh-CN" altLang="en-US" dirty="0" smtClean="0">
                <a:latin typeface="微软雅黑" panose="020B0503020204020204" pitchFamily="34" charset="-122"/>
                <a:ea typeface="微软雅黑" panose="020B0503020204020204" pitchFamily="34" charset="-122"/>
              </a:rPr>
              <a:t>主程序与子程序</a:t>
            </a: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zh-CN" altLang="en-US" dirty="0" smtClean="0">
                <a:latin typeface="微软雅黑" panose="020B0503020204020204" pitchFamily="34" charset="-122"/>
                <a:ea typeface="微软雅黑" panose="020B0503020204020204" pitchFamily="34" charset="-122"/>
              </a:rPr>
              <a:t>参数传递</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114073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利用寄存器传递参数</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zh-CN" altLang="en-US" dirty="0" smtClean="0">
                <a:latin typeface="微软雅黑 Light" panose="020B0502040204020203" pitchFamily="34" charset="-122"/>
                <a:ea typeface="微软雅黑 Light" panose="020B0502040204020203" pitchFamily="34" charset="-122"/>
              </a:rPr>
              <a:t>利用寄存器传递参数就是把参数放到约定的寄存器中。</a:t>
            </a:r>
            <a:endParaRPr lang="en-US" altLang="zh-CN" dirty="0" smtClean="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这种方法的优点是实现简单和调用方便。</a:t>
            </a:r>
            <a:endParaRPr lang="en-US" altLang="zh-CN" dirty="0" smtClean="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但是由于寄存器的个数是有限的，且寄存器往往还要存放其他数据，所以只适用于要传递的参数较少的情况</a:t>
            </a:r>
            <a:endParaRPr lang="en-US" altLang="zh-CN" dirty="0" smtClean="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01373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利用约定存储单元传递参数</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zh-CN" altLang="en-US" dirty="0" smtClean="0">
                <a:latin typeface="微软雅黑 Light" panose="020B0502040204020203" pitchFamily="34" charset="-122"/>
                <a:ea typeface="微软雅黑 Light" panose="020B0502040204020203" pitchFamily="34" charset="-122"/>
              </a:rPr>
              <a:t>在传递参数较多的情况下，可利用约定的内存变量来传递参数。</a:t>
            </a:r>
            <a:endParaRPr lang="en-US" altLang="zh-CN" dirty="0" smtClean="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这种方法的优点是子程序要处理的数据或送出的结果都有独立的存储单元，编写程序时不易出错。</a:t>
            </a:r>
            <a:endParaRPr lang="en-US" altLang="zh-CN" dirty="0" smtClean="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但是这种方法要占用一定的存储单元。</a:t>
            </a:r>
            <a:endParaRPr lang="en-US" altLang="zh-CN" dirty="0" smtClean="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利用约定的存储单元传递参数，通用性较差。为了传递较多的参数，又要保持良好的通用性，通常把参数组织成一张参数表，存放在某个存储区，然后把这个存储区的首地址传送给子程序。（既可以利用寄存器传递首地址，也可利用堆栈方法传递首地址）</a:t>
            </a:r>
            <a:endParaRPr lang="en-US" altLang="zh-CN" dirty="0" smtClean="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114904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利用堆栈传递参数</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zh-CN" altLang="en-US" dirty="0" smtClean="0">
                <a:latin typeface="微软雅黑 Light" panose="020B0502040204020203" pitchFamily="34" charset="-122"/>
                <a:ea typeface="微软雅黑 Light" panose="020B0502040204020203" pitchFamily="34" charset="-122"/>
              </a:rPr>
              <a:t>如果使用堆栈传递参数，那么主程序在调用子程序之前，把需要传递的参数依次压入堆栈，子程序从堆栈中取入口参数；如果使用堆栈传递出口参数，那么子程序在返回前，把需要返回的参数存入堆栈，主程序在堆栈中取出口参数。</a:t>
            </a:r>
            <a:endParaRPr lang="en-US" altLang="zh-CN" dirty="0" smtClean="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利用堆栈传递参数可以不占用寄存器，也无需使用额外的存储单元。</a:t>
            </a:r>
            <a:endParaRPr lang="en-US" altLang="zh-CN" dirty="0" smtClean="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但是由于参数和子程序的返回地址混杂在一起，有时还要考虑保护寄存器，所以较为复杂。</a:t>
            </a:r>
            <a:endParaRPr lang="en-US" altLang="zh-CN" dirty="0" smtClean="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通常堆栈传递入口参数，而利用寄存器传递出口参数。</a:t>
            </a:r>
            <a:endParaRPr lang="en-US" altLang="zh-CN" dirty="0" smtClean="0">
              <a:latin typeface="微软雅黑 Light" panose="020B0502040204020203" pitchFamily="34" charset="-122"/>
              <a:ea typeface="微软雅黑 Light" panose="020B0502040204020203" pitchFamily="34" charset="-122"/>
            </a:endParaRPr>
          </a:p>
          <a:p>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5632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765" y="312169"/>
            <a:ext cx="10966116" cy="1325563"/>
          </a:xfrm>
        </p:spPr>
        <p:txBody>
          <a:bodyPr>
            <a:normAutofit/>
          </a:bodyPr>
          <a:lstStyle/>
          <a:p>
            <a:r>
              <a:rPr lang="zh-CN" altLang="en-US" sz="4000" dirty="0" smtClean="0">
                <a:latin typeface="微软雅黑" panose="020B0503020204020204" pitchFamily="34" charset="-122"/>
                <a:ea typeface="微软雅黑" panose="020B0503020204020204" pitchFamily="34" charset="-122"/>
              </a:rPr>
              <a:t>通用寄存器</a:t>
            </a:r>
            <a:r>
              <a:rPr lang="en-US" altLang="zh-CN" sz="4000" dirty="0" smtClean="0">
                <a:latin typeface="微软雅黑" panose="020B0503020204020204" pitchFamily="34" charset="-122"/>
                <a:ea typeface="微软雅黑" panose="020B0503020204020204" pitchFamily="34" charset="-122"/>
              </a:rPr>
              <a:t/>
            </a:r>
            <a:br>
              <a:rPr lang="en-US" altLang="zh-CN" sz="4000" dirty="0" smtClean="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a:r>
            <a:br>
              <a:rPr lang="en-US" altLang="zh-CN" sz="2000" dirty="0">
                <a:latin typeface="微软雅黑" panose="020B0503020204020204" pitchFamily="34" charset="-122"/>
                <a:ea typeface="微软雅黑" panose="020B0503020204020204" pitchFamily="34" charset="-122"/>
              </a:rPr>
            </a:br>
            <a:r>
              <a:rPr lang="zh-CN" altLang="en-US" sz="2000" dirty="0" smtClean="0">
                <a:latin typeface="微软雅黑 Light" panose="020B0502040204020203" pitchFamily="34" charset="-122"/>
                <a:ea typeface="微软雅黑 Light" panose="020B0502040204020203" pitchFamily="34" charset="-122"/>
              </a:rPr>
              <a:t>通用寄存器</a:t>
            </a:r>
            <a:r>
              <a:rPr lang="zh-CN" altLang="en-US" sz="2000" dirty="0">
                <a:latin typeface="微软雅黑 Light" panose="020B0502040204020203" pitchFamily="34" charset="-122"/>
                <a:ea typeface="微软雅黑 Light" panose="020B0502040204020203" pitchFamily="34" charset="-122"/>
              </a:rPr>
              <a:t>有</a:t>
            </a:r>
            <a:r>
              <a:rPr lang="en-US" altLang="zh-CN" sz="2000" dirty="0">
                <a:latin typeface="微软雅黑 Light" panose="020B0502040204020203" pitchFamily="34" charset="-122"/>
                <a:ea typeface="微软雅黑 Light" panose="020B0502040204020203" pitchFamily="34" charset="-122"/>
              </a:rPr>
              <a:t>8</a:t>
            </a:r>
            <a:r>
              <a:rPr lang="zh-CN" altLang="en-US" sz="2000" dirty="0">
                <a:latin typeface="微软雅黑 Light" panose="020B0502040204020203" pitchFamily="34" charset="-122"/>
                <a:ea typeface="微软雅黑 Light" panose="020B0502040204020203" pitchFamily="34" charset="-122"/>
              </a:rPr>
              <a:t>个，又可以两组：数据寄存器；指针寄存器及变址寄存器</a:t>
            </a:r>
          </a:p>
        </p:txBody>
      </p:sp>
      <p:sp>
        <p:nvSpPr>
          <p:cNvPr id="3" name="内容占位符 2"/>
          <p:cNvSpPr>
            <a:spLocks noGrp="1"/>
          </p:cNvSpPr>
          <p:nvPr>
            <p:ph idx="1"/>
          </p:nvPr>
        </p:nvSpPr>
        <p:spPr>
          <a:xfrm>
            <a:off x="429765" y="2101756"/>
            <a:ext cx="11332469" cy="4217158"/>
          </a:xfrm>
        </p:spPr>
        <p:txBody>
          <a:bodyPr>
            <a:normAutofit fontScale="85000" lnSpcReduction="10000"/>
          </a:bodyPr>
          <a:lstStyle/>
          <a:p>
            <a:r>
              <a:rPr lang="zh-CN" altLang="en-US" sz="3200" dirty="0" smtClean="0">
                <a:latin typeface="微软雅黑" panose="020B0503020204020204" pitchFamily="34" charset="-122"/>
                <a:ea typeface="微软雅黑" panose="020B0503020204020204" pitchFamily="34" charset="-122"/>
              </a:rPr>
              <a:t>数据寄存器</a:t>
            </a:r>
            <a:endParaRPr lang="en-US" altLang="zh-CN" sz="3200" dirty="0" smtClean="0">
              <a:latin typeface="微软雅黑" panose="020B0503020204020204" pitchFamily="34" charset="-122"/>
              <a:ea typeface="微软雅黑" panose="020B0503020204020204" pitchFamily="34" charset="-122"/>
            </a:endParaRPr>
          </a:p>
          <a:p>
            <a:endParaRPr lang="en-US" altLang="zh-CN" sz="3200" dirty="0" smtClean="0">
              <a:latin typeface="微软雅黑" panose="020B0503020204020204" pitchFamily="34" charset="-122"/>
              <a:ea typeface="微软雅黑" panose="020B0503020204020204" pitchFamily="34" charset="-122"/>
            </a:endParaRPr>
          </a:p>
          <a:p>
            <a:pPr>
              <a:lnSpc>
                <a:spcPts val="2640"/>
              </a:lnSpc>
            </a:pPr>
            <a:r>
              <a:rPr lang="en-US" altLang="zh-CN" sz="2200" dirty="0" smtClean="0">
                <a:latin typeface="微软雅黑" panose="020B0503020204020204" pitchFamily="34" charset="-122"/>
                <a:ea typeface="微软雅黑" panose="020B0503020204020204" pitchFamily="34" charset="-122"/>
              </a:rPr>
              <a:t>AH&amp;AL</a:t>
            </a:r>
            <a:r>
              <a:rPr lang="zh-CN" altLang="en-US" sz="2200" dirty="0" smtClean="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AX</a:t>
            </a:r>
            <a:r>
              <a:rPr lang="zh-CN" altLang="en-US" sz="2200" dirty="0">
                <a:latin typeface="微软雅黑 Light" panose="020B0502040204020203" pitchFamily="34" charset="-122"/>
                <a:ea typeface="微软雅黑 Light" panose="020B0502040204020203" pitchFamily="34" charset="-122"/>
              </a:rPr>
              <a:t>：累加器，常用于运算；在乘除等指令中指定用来存放操作数，另外，所有的</a:t>
            </a:r>
            <a:r>
              <a:rPr lang="en-US" altLang="zh-CN" sz="2200" dirty="0">
                <a:latin typeface="微软雅黑 Light" panose="020B0502040204020203" pitchFamily="34" charset="-122"/>
                <a:ea typeface="微软雅黑 Light" panose="020B0502040204020203" pitchFamily="34" charset="-122"/>
              </a:rPr>
              <a:t>I/O</a:t>
            </a:r>
            <a:r>
              <a:rPr lang="zh-CN" altLang="en-US" sz="2200" dirty="0">
                <a:latin typeface="微软雅黑 Light" panose="020B0502040204020203" pitchFamily="34" charset="-122"/>
                <a:ea typeface="微软雅黑 Light" panose="020B0502040204020203" pitchFamily="34" charset="-122"/>
              </a:rPr>
              <a:t>指令都使用这一寄存器与外界设备传送数据。</a:t>
            </a:r>
          </a:p>
          <a:p>
            <a:pPr>
              <a:lnSpc>
                <a:spcPts val="2640"/>
              </a:lnSpc>
            </a:pPr>
            <a:r>
              <a:rPr lang="en-US" altLang="zh-CN" sz="2200" dirty="0">
                <a:latin typeface="微软雅黑" panose="020B0503020204020204" pitchFamily="34" charset="-122"/>
                <a:ea typeface="微软雅黑" panose="020B0503020204020204" pitchFamily="34" charset="-122"/>
              </a:rPr>
              <a:t>BH&amp;BL</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BX</a:t>
            </a:r>
            <a:r>
              <a:rPr lang="zh-CN" altLang="en-US" sz="2200" dirty="0">
                <a:latin typeface="微软雅黑 Light" panose="020B0502040204020203" pitchFamily="34" charset="-122"/>
                <a:ea typeface="微软雅黑 Light" panose="020B0502040204020203" pitchFamily="34" charset="-122"/>
              </a:rPr>
              <a:t>：基址器，常用于地址索引</a:t>
            </a:r>
            <a:r>
              <a:rPr lang="zh-CN" altLang="en-US" sz="2200" dirty="0" smtClean="0">
                <a:latin typeface="微软雅黑 Light" panose="020B0502040204020203" pitchFamily="34" charset="-122"/>
                <a:ea typeface="微软雅黑 Light" panose="020B0502040204020203" pitchFamily="34" charset="-122"/>
              </a:rPr>
              <a:t>；四个通用寄存器中唯一可以作为存储器指针使用的寄存器</a:t>
            </a:r>
            <a:endParaRPr lang="zh-CN" altLang="en-US" sz="2200" dirty="0">
              <a:latin typeface="微软雅黑 Light" panose="020B0502040204020203" pitchFamily="34" charset="-122"/>
              <a:ea typeface="微软雅黑 Light" panose="020B0502040204020203" pitchFamily="34" charset="-122"/>
            </a:endParaRPr>
          </a:p>
          <a:p>
            <a:pPr>
              <a:lnSpc>
                <a:spcPts val="2640"/>
              </a:lnSpc>
            </a:pPr>
            <a:r>
              <a:rPr lang="en-US" altLang="zh-CN" sz="2200" dirty="0">
                <a:latin typeface="微软雅黑" panose="020B0503020204020204" pitchFamily="34" charset="-122"/>
                <a:ea typeface="微软雅黑" panose="020B0503020204020204" pitchFamily="34" charset="-122"/>
              </a:rPr>
              <a:t>CH&amp;CL</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CX</a:t>
            </a:r>
            <a:r>
              <a:rPr lang="zh-CN" altLang="en-US" sz="2200" dirty="0">
                <a:latin typeface="微软雅黑 Light" panose="020B0502040204020203" pitchFamily="34" charset="-122"/>
                <a:ea typeface="微软雅黑 Light" panose="020B0502040204020203" pitchFamily="34" charset="-122"/>
              </a:rPr>
              <a:t>：计数器，常用于计数；常用于保存计算值，如在移位指令，循环和串处理指令中用作隐含的计数器。</a:t>
            </a:r>
          </a:p>
          <a:p>
            <a:pPr>
              <a:lnSpc>
                <a:spcPts val="2640"/>
              </a:lnSpc>
            </a:pPr>
            <a:r>
              <a:rPr lang="en-US" altLang="zh-CN" sz="2200" dirty="0">
                <a:latin typeface="微软雅黑" panose="020B0503020204020204" pitchFamily="34" charset="-122"/>
                <a:ea typeface="微软雅黑" panose="020B0503020204020204" pitchFamily="34" charset="-122"/>
              </a:rPr>
              <a:t>DH&amp;DL</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DX</a:t>
            </a:r>
            <a:r>
              <a:rPr lang="zh-CN" altLang="en-US" sz="2200" dirty="0">
                <a:latin typeface="微软雅黑 Light" panose="020B0502040204020203" pitchFamily="34" charset="-122"/>
                <a:ea typeface="微软雅黑 Light" panose="020B0502040204020203" pitchFamily="34" charset="-122"/>
              </a:rPr>
              <a:t>：数据器，常用于数据传递。</a:t>
            </a:r>
          </a:p>
          <a:p>
            <a:pPr>
              <a:lnSpc>
                <a:spcPts val="2640"/>
              </a:lnSpc>
            </a:pPr>
            <a:r>
              <a:rPr lang="zh-CN" altLang="en-US" sz="2200" dirty="0">
                <a:latin typeface="微软雅黑 Light" panose="020B0502040204020203" pitchFamily="34" charset="-122"/>
                <a:ea typeface="微软雅黑 Light" panose="020B0502040204020203" pitchFamily="34" charset="-122"/>
              </a:rPr>
              <a:t> 他们的特点是</a:t>
            </a:r>
            <a:r>
              <a:rPr lang="en-US" altLang="zh-CN" sz="2200" dirty="0">
                <a:latin typeface="微软雅黑 Light" panose="020B0502040204020203" pitchFamily="34" charset="-122"/>
                <a:ea typeface="微软雅黑 Light" panose="020B0502040204020203" pitchFamily="34" charset="-122"/>
              </a:rPr>
              <a:t>,</a:t>
            </a:r>
            <a:r>
              <a:rPr lang="zh-CN" altLang="en-US" sz="2200" dirty="0">
                <a:latin typeface="微软雅黑 Light" panose="020B0502040204020203" pitchFamily="34" charset="-122"/>
                <a:ea typeface="微软雅黑 Light" panose="020B0502040204020203" pitchFamily="34" charset="-122"/>
              </a:rPr>
              <a:t>这</a:t>
            </a:r>
            <a:r>
              <a:rPr lang="en-US" altLang="zh-CN" sz="2200" dirty="0">
                <a:latin typeface="微软雅黑 Light" panose="020B0502040204020203" pitchFamily="34" charset="-122"/>
                <a:ea typeface="微软雅黑 Light" panose="020B0502040204020203" pitchFamily="34" charset="-122"/>
              </a:rPr>
              <a:t>4</a:t>
            </a:r>
            <a:r>
              <a:rPr lang="zh-CN" altLang="en-US" sz="2200" dirty="0">
                <a:latin typeface="微软雅黑 Light" panose="020B0502040204020203" pitchFamily="34" charset="-122"/>
                <a:ea typeface="微软雅黑 Light" panose="020B0502040204020203" pitchFamily="34" charset="-122"/>
              </a:rPr>
              <a:t>个</a:t>
            </a:r>
            <a:r>
              <a:rPr lang="en-US" altLang="zh-CN" sz="2200" dirty="0">
                <a:latin typeface="微软雅黑 Light" panose="020B0502040204020203" pitchFamily="34" charset="-122"/>
                <a:ea typeface="微软雅黑 Light" panose="020B0502040204020203" pitchFamily="34" charset="-122"/>
              </a:rPr>
              <a:t>16</a:t>
            </a:r>
            <a:r>
              <a:rPr lang="zh-CN" altLang="en-US" sz="2200" dirty="0">
                <a:latin typeface="微软雅黑 Light" panose="020B0502040204020203" pitchFamily="34" charset="-122"/>
                <a:ea typeface="微软雅黑 Light" panose="020B0502040204020203" pitchFamily="34" charset="-122"/>
              </a:rPr>
              <a:t>位的寄存器可以分为高</a:t>
            </a:r>
            <a:r>
              <a:rPr lang="en-US" altLang="zh-CN" sz="2200" dirty="0">
                <a:latin typeface="微软雅黑 Light" panose="020B0502040204020203" pitchFamily="34" charset="-122"/>
                <a:ea typeface="微软雅黑 Light" panose="020B0502040204020203" pitchFamily="34" charset="-122"/>
              </a:rPr>
              <a:t>8</a:t>
            </a:r>
            <a:r>
              <a:rPr lang="zh-CN" altLang="en-US" sz="2200" dirty="0">
                <a:latin typeface="微软雅黑 Light" panose="020B0502040204020203" pitchFamily="34" charset="-122"/>
                <a:ea typeface="微软雅黑 Light" panose="020B0502040204020203" pitchFamily="34" charset="-122"/>
              </a:rPr>
              <a:t>位：</a:t>
            </a:r>
            <a:r>
              <a:rPr lang="en-US" altLang="zh-CN" sz="2200" dirty="0">
                <a:latin typeface="微软雅黑 Light" panose="020B0502040204020203" pitchFamily="34" charset="-122"/>
                <a:ea typeface="微软雅黑 Light" panose="020B0502040204020203" pitchFamily="34" charset="-122"/>
              </a:rPr>
              <a:t>AH </a:t>
            </a:r>
            <a:r>
              <a:rPr lang="zh-CN" altLang="en-US" sz="2200" dirty="0">
                <a:latin typeface="微软雅黑 Light" panose="020B0502040204020203" pitchFamily="34" charset="-122"/>
                <a:ea typeface="微软雅黑 Light" panose="020B0502040204020203" pitchFamily="34" charset="-122"/>
              </a:rPr>
              <a:t>、</a:t>
            </a:r>
            <a:r>
              <a:rPr lang="en-US" altLang="zh-CN" sz="2200" dirty="0">
                <a:latin typeface="微软雅黑 Light" panose="020B0502040204020203" pitchFamily="34" charset="-122"/>
                <a:ea typeface="微软雅黑 Light" panose="020B0502040204020203" pitchFamily="34" charset="-122"/>
              </a:rPr>
              <a:t>BH</a:t>
            </a:r>
            <a:r>
              <a:rPr lang="zh-CN" altLang="en-US" sz="2200" dirty="0">
                <a:latin typeface="微软雅黑 Light" panose="020B0502040204020203" pitchFamily="34" charset="-122"/>
                <a:ea typeface="微软雅黑 Light" panose="020B0502040204020203" pitchFamily="34" charset="-122"/>
              </a:rPr>
              <a:t>、 </a:t>
            </a:r>
            <a:r>
              <a:rPr lang="en-US" altLang="zh-CN" sz="2200" dirty="0">
                <a:latin typeface="微软雅黑 Light" panose="020B0502040204020203" pitchFamily="34" charset="-122"/>
                <a:ea typeface="微软雅黑 Light" panose="020B0502040204020203" pitchFamily="34" charset="-122"/>
              </a:rPr>
              <a:t>CH</a:t>
            </a:r>
            <a:r>
              <a:rPr lang="zh-CN" altLang="en-US" sz="2200" dirty="0">
                <a:latin typeface="微软雅黑 Light" panose="020B0502040204020203" pitchFamily="34" charset="-122"/>
                <a:ea typeface="微软雅黑 Light" panose="020B0502040204020203" pitchFamily="34" charset="-122"/>
              </a:rPr>
              <a:t>、 </a:t>
            </a:r>
            <a:r>
              <a:rPr lang="en-US" altLang="zh-CN" sz="2200" dirty="0">
                <a:latin typeface="微软雅黑 Light" panose="020B0502040204020203" pitchFamily="34" charset="-122"/>
                <a:ea typeface="微软雅黑 Light" panose="020B0502040204020203" pitchFamily="34" charset="-122"/>
              </a:rPr>
              <a:t>DH</a:t>
            </a:r>
            <a:r>
              <a:rPr lang="zh-CN" altLang="en-US" sz="2200" dirty="0">
                <a:latin typeface="微软雅黑 Light" panose="020B0502040204020203" pitchFamily="34" charset="-122"/>
                <a:ea typeface="微软雅黑 Light" panose="020B0502040204020203" pitchFamily="34" charset="-122"/>
              </a:rPr>
              <a:t>；以及低八位：</a:t>
            </a:r>
            <a:r>
              <a:rPr lang="en-US" altLang="zh-CN" sz="2200" dirty="0">
                <a:latin typeface="微软雅黑 Light" panose="020B0502040204020203" pitchFamily="34" charset="-122"/>
                <a:ea typeface="微软雅黑 Light" panose="020B0502040204020203" pitchFamily="34" charset="-122"/>
              </a:rPr>
              <a:t>AL</a:t>
            </a:r>
            <a:r>
              <a:rPr lang="zh-CN" altLang="en-US" sz="2200" dirty="0">
                <a:latin typeface="微软雅黑 Light" panose="020B0502040204020203" pitchFamily="34" charset="-122"/>
                <a:ea typeface="微软雅黑 Light" panose="020B0502040204020203" pitchFamily="34" charset="-122"/>
              </a:rPr>
              <a:t>、</a:t>
            </a:r>
            <a:r>
              <a:rPr lang="en-US" altLang="zh-CN" sz="2200" dirty="0">
                <a:latin typeface="微软雅黑 Light" panose="020B0502040204020203" pitchFamily="34" charset="-122"/>
                <a:ea typeface="微软雅黑 Light" panose="020B0502040204020203" pitchFamily="34" charset="-122"/>
              </a:rPr>
              <a:t>BL</a:t>
            </a:r>
            <a:r>
              <a:rPr lang="zh-CN" altLang="en-US" sz="2200" dirty="0">
                <a:latin typeface="微软雅黑 Light" panose="020B0502040204020203" pitchFamily="34" charset="-122"/>
                <a:ea typeface="微软雅黑 Light" panose="020B0502040204020203" pitchFamily="34" charset="-122"/>
              </a:rPr>
              <a:t>、</a:t>
            </a:r>
            <a:r>
              <a:rPr lang="en-US" altLang="zh-CN" sz="2200" dirty="0">
                <a:latin typeface="微软雅黑 Light" panose="020B0502040204020203" pitchFamily="34" charset="-122"/>
                <a:ea typeface="微软雅黑 Light" panose="020B0502040204020203" pitchFamily="34" charset="-122"/>
              </a:rPr>
              <a:t>CL</a:t>
            </a:r>
            <a:r>
              <a:rPr lang="zh-CN" altLang="en-US" sz="2200" dirty="0">
                <a:latin typeface="微软雅黑 Light" panose="020B0502040204020203" pitchFamily="34" charset="-122"/>
                <a:ea typeface="微软雅黑 Light" panose="020B0502040204020203" pitchFamily="34" charset="-122"/>
              </a:rPr>
              <a:t>、</a:t>
            </a:r>
            <a:r>
              <a:rPr lang="en-US" altLang="zh-CN" sz="2200" dirty="0">
                <a:latin typeface="微软雅黑 Light" panose="020B0502040204020203" pitchFamily="34" charset="-122"/>
                <a:ea typeface="微软雅黑 Light" panose="020B0502040204020203" pitchFamily="34" charset="-122"/>
              </a:rPr>
              <a:t>DL</a:t>
            </a:r>
            <a:r>
              <a:rPr lang="zh-CN" altLang="en-US" sz="2200" dirty="0">
                <a:latin typeface="微软雅黑 Light" panose="020B0502040204020203" pitchFamily="34" charset="-122"/>
                <a:ea typeface="微软雅黑 Light" panose="020B0502040204020203" pitchFamily="34" charset="-122"/>
              </a:rPr>
              <a:t>。这</a:t>
            </a:r>
            <a:r>
              <a:rPr lang="en-US" altLang="zh-CN" sz="2200" dirty="0">
                <a:latin typeface="微软雅黑 Light" panose="020B0502040204020203" pitchFamily="34" charset="-122"/>
                <a:ea typeface="微软雅黑 Light" panose="020B0502040204020203" pitchFamily="34" charset="-122"/>
              </a:rPr>
              <a:t>2</a:t>
            </a:r>
            <a:r>
              <a:rPr lang="zh-CN" altLang="en-US" sz="2200" dirty="0">
                <a:latin typeface="微软雅黑 Light" panose="020B0502040204020203" pitchFamily="34" charset="-122"/>
                <a:ea typeface="微软雅黑 Light" panose="020B0502040204020203" pitchFamily="34" charset="-122"/>
              </a:rPr>
              <a:t>组</a:t>
            </a:r>
            <a:r>
              <a:rPr lang="en-US" altLang="zh-CN" sz="2200" dirty="0">
                <a:latin typeface="微软雅黑 Light" panose="020B0502040204020203" pitchFamily="34" charset="-122"/>
                <a:ea typeface="微软雅黑 Light" panose="020B0502040204020203" pitchFamily="34" charset="-122"/>
              </a:rPr>
              <a:t>8</a:t>
            </a:r>
            <a:r>
              <a:rPr lang="zh-CN" altLang="en-US" sz="2200" dirty="0">
                <a:latin typeface="微软雅黑 Light" panose="020B0502040204020203" pitchFamily="34" charset="-122"/>
                <a:ea typeface="微软雅黑 Light" panose="020B0502040204020203" pitchFamily="34" charset="-122"/>
              </a:rPr>
              <a:t>位寄存器可以分别寻址，并单独使用。</a:t>
            </a:r>
          </a:p>
          <a:p>
            <a:endParaRPr lang="zh-CN" altLang="en-US" dirty="0"/>
          </a:p>
        </p:txBody>
      </p:sp>
    </p:spTree>
    <p:extLst>
      <p:ext uri="{BB962C8B-B14F-4D97-AF65-F5344CB8AC3E}">
        <p14:creationId xmlns:p14="http://schemas.microsoft.com/office/powerpoint/2010/main" val="1235265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利用</a:t>
            </a:r>
            <a:r>
              <a:rPr lang="en-US" altLang="zh-CN" dirty="0" smtClean="0">
                <a:latin typeface="微软雅黑" panose="020B0503020204020204" pitchFamily="34" charset="-122"/>
                <a:ea typeface="微软雅黑" panose="020B0503020204020204" pitchFamily="34" charset="-122"/>
              </a:rPr>
              <a:t>CALL</a:t>
            </a:r>
            <a:r>
              <a:rPr lang="zh-CN" altLang="en-US" dirty="0" smtClean="0">
                <a:latin typeface="微软雅黑" panose="020B0503020204020204" pitchFamily="34" charset="-122"/>
                <a:ea typeface="微软雅黑" panose="020B0503020204020204" pitchFamily="34" charset="-122"/>
              </a:rPr>
              <a:t>后续区传递参数</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en-US" altLang="zh-CN" dirty="0" smtClean="0">
                <a:latin typeface="微软雅黑 Light" panose="020B0502040204020203" pitchFamily="34" charset="-122"/>
                <a:ea typeface="微软雅黑 Light" panose="020B0502040204020203" pitchFamily="34" charset="-122"/>
              </a:rPr>
              <a:t>CALL</a:t>
            </a:r>
            <a:r>
              <a:rPr lang="zh-CN" altLang="en-US" dirty="0" smtClean="0">
                <a:latin typeface="微软雅黑 Light" panose="020B0502040204020203" pitchFamily="34" charset="-122"/>
                <a:ea typeface="微软雅黑 Light" panose="020B0502040204020203" pitchFamily="34" charset="-122"/>
              </a:rPr>
              <a:t>后续区是指位于</a:t>
            </a:r>
            <a:r>
              <a:rPr lang="en-US" altLang="zh-CN" dirty="0" smtClean="0">
                <a:latin typeface="微软雅黑 Light" panose="020B0502040204020203" pitchFamily="34" charset="-122"/>
                <a:ea typeface="微软雅黑 Light" panose="020B0502040204020203" pitchFamily="34" charset="-122"/>
              </a:rPr>
              <a:t>CALL</a:t>
            </a:r>
            <a:r>
              <a:rPr lang="zh-CN" altLang="en-US" dirty="0" smtClean="0">
                <a:latin typeface="微软雅黑 Light" panose="020B0502040204020203" pitchFamily="34" charset="-122"/>
                <a:ea typeface="微软雅黑 Light" panose="020B0502040204020203" pitchFamily="34" charset="-122"/>
              </a:rPr>
              <a:t>指令后的存储区域。</a:t>
            </a:r>
            <a:endParaRPr lang="en-US" altLang="zh-CN" dirty="0" smtClean="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主程序在调用子程序之前，把入口参数存入</a:t>
            </a:r>
            <a:r>
              <a:rPr lang="en-US" altLang="zh-CN" dirty="0" smtClean="0">
                <a:latin typeface="微软雅黑 Light" panose="020B0502040204020203" pitchFamily="34" charset="-122"/>
                <a:ea typeface="微软雅黑 Light" panose="020B0502040204020203" pitchFamily="34" charset="-122"/>
              </a:rPr>
              <a:t>CALL</a:t>
            </a:r>
            <a:r>
              <a:rPr lang="zh-CN" altLang="en-US" dirty="0" smtClean="0">
                <a:latin typeface="微软雅黑 Light" panose="020B0502040204020203" pitchFamily="34" charset="-122"/>
                <a:ea typeface="微软雅黑 Light" panose="020B0502040204020203" pitchFamily="34" charset="-122"/>
              </a:rPr>
              <a:t>指令后的存储单元中，子程序根据保存在堆栈中的返回地址找到入口参数</a:t>
            </a:r>
            <a:r>
              <a:rPr lang="en-US" altLang="zh-CN" dirty="0" smtClean="0">
                <a:latin typeface="微软雅黑 Light" panose="020B0502040204020203" pitchFamily="34" charset="-122"/>
                <a:ea typeface="微软雅黑 Light" panose="020B0502040204020203" pitchFamily="34" charset="-122"/>
              </a:rPr>
              <a:t>——</a:t>
            </a:r>
            <a:r>
              <a:rPr lang="zh-CN" altLang="en-US" dirty="0" smtClean="0">
                <a:latin typeface="微软雅黑 Light" panose="020B0502040204020203" pitchFamily="34" charset="-122"/>
                <a:ea typeface="微软雅黑 Light" panose="020B0502040204020203" pitchFamily="34" charset="-122"/>
              </a:rPr>
              <a:t>这种传递参数的方法成为</a:t>
            </a:r>
            <a:r>
              <a:rPr lang="en-US" altLang="zh-CN" dirty="0" smtClean="0">
                <a:latin typeface="微软雅黑 Light" panose="020B0502040204020203" pitchFamily="34" charset="-122"/>
                <a:ea typeface="微软雅黑 Light" panose="020B0502040204020203" pitchFamily="34" charset="-122"/>
              </a:rPr>
              <a:t>CALL</a:t>
            </a:r>
            <a:r>
              <a:rPr lang="zh-CN" altLang="en-US" dirty="0" smtClean="0">
                <a:latin typeface="微软雅黑 Light" panose="020B0502040204020203" pitchFamily="34" charset="-122"/>
                <a:ea typeface="微软雅黑 Light" panose="020B0502040204020203" pitchFamily="34" charset="-122"/>
              </a:rPr>
              <a:t>后续区传递参数法。</a:t>
            </a:r>
            <a:endParaRPr lang="en-US" altLang="zh-CN" dirty="0" smtClean="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利用</a:t>
            </a:r>
            <a:r>
              <a:rPr lang="en-US" altLang="zh-CN" dirty="0" smtClean="0">
                <a:latin typeface="微软雅黑 Light" panose="020B0502040204020203" pitchFamily="34" charset="-122"/>
                <a:ea typeface="微软雅黑 Light" panose="020B0502040204020203" pitchFamily="34" charset="-122"/>
              </a:rPr>
              <a:t>CALL</a:t>
            </a:r>
            <a:r>
              <a:rPr lang="zh-CN" altLang="en-US" dirty="0" smtClean="0">
                <a:latin typeface="微软雅黑 Light" panose="020B0502040204020203" pitchFamily="34" charset="-122"/>
                <a:ea typeface="微软雅黑 Light" panose="020B0502040204020203" pitchFamily="34" charset="-122"/>
              </a:rPr>
              <a:t>后续区传递参数的子程序必须修改返回地址。由于这种方法把数据和代码混在一起，所以在</a:t>
            </a:r>
            <a:r>
              <a:rPr lang="en-US" altLang="zh-CN" dirty="0" smtClean="0">
                <a:latin typeface="微软雅黑 Light" panose="020B0502040204020203" pitchFamily="34" charset="-122"/>
                <a:ea typeface="微软雅黑 Light" panose="020B0502040204020203" pitchFamily="34" charset="-122"/>
              </a:rPr>
              <a:t>x86</a:t>
            </a:r>
            <a:r>
              <a:rPr lang="zh-CN" altLang="en-US" dirty="0" smtClean="0">
                <a:latin typeface="微软雅黑 Light" panose="020B0502040204020203" pitchFamily="34" charset="-122"/>
                <a:ea typeface="微软雅黑 Light" panose="020B0502040204020203" pitchFamily="34" charset="-122"/>
              </a:rPr>
              <a:t>系列汇编语言程序中使用不多。</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559373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574519" y="466138"/>
            <a:ext cx="10601481" cy="5771786"/>
          </a:xfrm>
          <a:prstGeom prst="rect">
            <a:avLst/>
          </a:prstGeom>
        </p:spPr>
      </p:pic>
    </p:spTree>
    <p:extLst>
      <p:ext uri="{BB962C8B-B14F-4D97-AF65-F5344CB8AC3E}">
        <p14:creationId xmlns:p14="http://schemas.microsoft.com/office/powerpoint/2010/main" val="3932585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263774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微软雅黑" panose="020B0503020204020204" pitchFamily="34" charset="-122"/>
                <a:ea typeface="微软雅黑" panose="020B0503020204020204" pitchFamily="34" charset="-122"/>
              </a:rPr>
              <a:t>汇编实验</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368112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实验内容</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a:bodyPr>
          <a:lstStyle/>
          <a:p>
            <a:r>
              <a:rPr lang="zh-CN" altLang="en-US" sz="2400" dirty="0" smtClean="0">
                <a:latin typeface="微软雅黑 Light" panose="020B0502040204020203" pitchFamily="34" charset="-122"/>
                <a:ea typeface="微软雅黑 Light" panose="020B0502040204020203" pitchFamily="34" charset="-122"/>
              </a:rPr>
              <a:t>汇编实现斐波那契数列</a:t>
            </a:r>
            <a:endParaRPr lang="en-US" altLang="zh-CN" sz="2400" dirty="0" smtClean="0">
              <a:latin typeface="微软雅黑 Light" panose="020B0502040204020203" pitchFamily="34" charset="-122"/>
              <a:ea typeface="微软雅黑 Light" panose="020B0502040204020203" pitchFamily="34" charset="-122"/>
            </a:endParaRPr>
          </a:p>
          <a:p>
            <a:endParaRPr lang="en-US" altLang="zh-CN" sz="2400" dirty="0" smtClean="0">
              <a:latin typeface="微软雅黑 Light" panose="020B0502040204020203" pitchFamily="34" charset="-122"/>
              <a:ea typeface="微软雅黑 Light" panose="020B0502040204020203" pitchFamily="34" charset="-122"/>
            </a:endParaRPr>
          </a:p>
          <a:p>
            <a:r>
              <a:rPr lang="zh-CN" altLang="en-US" sz="2400" dirty="0" smtClean="0">
                <a:latin typeface="微软雅黑 Light" panose="020B0502040204020203" pitchFamily="34" charset="-122"/>
                <a:ea typeface="微软雅黑 Light" panose="020B0502040204020203" pitchFamily="34" charset="-122"/>
              </a:rPr>
              <a:t>要求：</a:t>
            </a:r>
            <a:endParaRPr lang="en-US" altLang="zh-CN" sz="2400" dirty="0" smtClean="0">
              <a:latin typeface="微软雅黑 Light" panose="020B0502040204020203" pitchFamily="34" charset="-122"/>
              <a:ea typeface="微软雅黑 Light" panose="020B0502040204020203" pitchFamily="34" charset="-122"/>
            </a:endParaRPr>
          </a:p>
          <a:p>
            <a:r>
              <a:rPr lang="zh-CN" altLang="en-US" sz="2400" dirty="0" smtClean="0">
                <a:latin typeface="微软雅黑 Light" panose="020B0502040204020203" pitchFamily="34" charset="-122"/>
                <a:ea typeface="微软雅黑 Light" panose="020B0502040204020203" pitchFamily="34" charset="-122"/>
              </a:rPr>
              <a:t>用户</a:t>
            </a:r>
            <a:r>
              <a:rPr lang="zh-CN" altLang="en-US" sz="2400" dirty="0" smtClean="0">
                <a:latin typeface="微软雅黑" panose="020B0503020204020204" pitchFamily="34" charset="-122"/>
                <a:ea typeface="微软雅黑" panose="020B0503020204020204" pitchFamily="34" charset="-122"/>
              </a:rPr>
              <a:t>输入</a:t>
            </a:r>
            <a:r>
              <a:rPr lang="zh-CN" altLang="en-US" sz="2400" dirty="0" smtClean="0">
                <a:latin typeface="微软雅黑 Light" panose="020B0502040204020203" pitchFamily="34" charset="-122"/>
                <a:ea typeface="微软雅黑 Light" panose="020B0502040204020203" pitchFamily="34" charset="-122"/>
              </a:rPr>
              <a:t>需要显示的项数</a:t>
            </a:r>
            <a:endParaRPr lang="en-US" altLang="zh-CN" sz="2400" dirty="0" smtClean="0">
              <a:latin typeface="微软雅黑 Light" panose="020B0502040204020203" pitchFamily="34" charset="-122"/>
              <a:ea typeface="微软雅黑 Light" panose="020B0502040204020203" pitchFamily="34" charset="-122"/>
            </a:endParaRPr>
          </a:p>
          <a:p>
            <a:r>
              <a:rPr lang="zh-CN" altLang="en-US" sz="2400" dirty="0" smtClean="0">
                <a:latin typeface="微软雅黑 Light" panose="020B0502040204020203" pitchFamily="34" charset="-122"/>
                <a:ea typeface="微软雅黑 Light" panose="020B0502040204020203" pitchFamily="34" charset="-122"/>
              </a:rPr>
              <a:t>每</a:t>
            </a:r>
            <a:r>
              <a:rPr lang="zh-CN" altLang="en-US" sz="2400" dirty="0">
                <a:latin typeface="微软雅黑 Light" panose="020B0502040204020203" pitchFamily="34" charset="-122"/>
                <a:ea typeface="微软雅黑 Light" panose="020B0502040204020203" pitchFamily="34" charset="-122"/>
              </a:rPr>
              <a:t>项</a:t>
            </a:r>
            <a:r>
              <a:rPr lang="zh-CN" altLang="en-US" sz="2400" dirty="0" smtClean="0">
                <a:latin typeface="微软雅黑 Light" panose="020B0502040204020203" pitchFamily="34" charset="-122"/>
                <a:ea typeface="微软雅黑 Light" panose="020B0502040204020203" pitchFamily="34" charset="-122"/>
              </a:rPr>
              <a:t>用</a:t>
            </a:r>
            <a:r>
              <a:rPr lang="zh-CN" altLang="en-US" sz="2400" dirty="0" smtClean="0">
                <a:latin typeface="微软雅黑" panose="020B0503020204020204" pitchFamily="34" charset="-122"/>
                <a:ea typeface="微软雅黑" panose="020B0503020204020204" pitchFamily="34" charset="-122"/>
              </a:rPr>
              <a:t>不同颜色</a:t>
            </a:r>
            <a:r>
              <a:rPr lang="zh-CN" altLang="en-US" sz="2400" dirty="0" smtClean="0">
                <a:latin typeface="微软雅黑 Light" panose="020B0502040204020203" pitchFamily="34" charset="-122"/>
                <a:ea typeface="微软雅黑 Light" panose="020B0502040204020203" pitchFamily="34" charset="-122"/>
              </a:rPr>
              <a:t>显示</a:t>
            </a:r>
            <a:endParaRPr lang="en-US" altLang="zh-CN" sz="2400" dirty="0" smtClean="0">
              <a:latin typeface="微软雅黑 Light" panose="020B0502040204020203" pitchFamily="34" charset="-122"/>
              <a:ea typeface="微软雅黑 Light" panose="020B0502040204020203" pitchFamily="34" charset="-122"/>
            </a:endParaRPr>
          </a:p>
          <a:p>
            <a:pPr marL="0" indent="0">
              <a:buNone/>
            </a:pPr>
            <a:endParaRPr lang="en-US" altLang="zh-CN" sz="2400" dirty="0">
              <a:latin typeface="微软雅黑 Light" panose="020B0502040204020203" pitchFamily="34" charset="-122"/>
              <a:ea typeface="微软雅黑 Light" panose="020B0502040204020203" pitchFamily="34" charset="-122"/>
            </a:endParaRPr>
          </a:p>
          <a:p>
            <a:r>
              <a:rPr lang="zh-CN" altLang="en-US" sz="2400" dirty="0" smtClean="0">
                <a:latin typeface="微软雅黑 Light" panose="020B0502040204020203" pitchFamily="34" charset="-122"/>
                <a:ea typeface="微软雅黑 Light" panose="020B0502040204020203" pitchFamily="34" charset="-122"/>
              </a:rPr>
              <a:t>注意：</a:t>
            </a:r>
            <a:r>
              <a:rPr lang="zh-CN" altLang="en-US" sz="2400" dirty="0">
                <a:latin typeface="微软雅黑 Light" panose="020B0502040204020203" pitchFamily="34" charset="-122"/>
                <a:ea typeface="微软雅黑 Light" panose="020B0502040204020203" pitchFamily="34" charset="-122"/>
              </a:rPr>
              <a:t>算</a:t>
            </a:r>
            <a:r>
              <a:rPr lang="zh-CN" altLang="en-US" sz="2400" dirty="0" smtClean="0">
                <a:latin typeface="微软雅黑 Light" panose="020B0502040204020203" pitchFamily="34" charset="-122"/>
                <a:ea typeface="微软雅黑 Light" panose="020B0502040204020203" pitchFamily="34" charset="-122"/>
              </a:rPr>
              <a:t>到第</a:t>
            </a:r>
            <a:r>
              <a:rPr lang="en-US" altLang="zh-CN" sz="2400" dirty="0" smtClean="0">
                <a:latin typeface="微软雅黑 Light" panose="020B0502040204020203" pitchFamily="34" charset="-122"/>
                <a:ea typeface="微软雅黑 Light" panose="020B0502040204020203" pitchFamily="34" charset="-122"/>
              </a:rPr>
              <a:t>25</a:t>
            </a:r>
            <a:r>
              <a:rPr lang="zh-CN" altLang="en-US" sz="2400" dirty="0" smtClean="0">
                <a:latin typeface="微软雅黑 Light" panose="020B0502040204020203" pitchFamily="34" charset="-122"/>
                <a:ea typeface="微软雅黑 Light" panose="020B0502040204020203" pitchFamily="34" charset="-122"/>
              </a:rPr>
              <a:t>项的计算就超出 </a:t>
            </a:r>
            <a:r>
              <a:rPr lang="en-US" altLang="zh-CN" sz="2400" dirty="0">
                <a:latin typeface="微软雅黑 Light" panose="020B0502040204020203" pitchFamily="34" charset="-122"/>
                <a:ea typeface="微软雅黑 Light" panose="020B0502040204020203" pitchFamily="34" charset="-122"/>
              </a:rPr>
              <a:t>16 </a:t>
            </a:r>
            <a:r>
              <a:rPr lang="zh-CN" altLang="en-US" sz="2400" dirty="0">
                <a:latin typeface="微软雅黑 Light" panose="020B0502040204020203" pitchFamily="34" charset="-122"/>
                <a:ea typeface="微软雅黑 Light" panose="020B0502040204020203" pitchFamily="34" charset="-122"/>
              </a:rPr>
              <a:t>位</a:t>
            </a:r>
            <a:r>
              <a:rPr lang="zh-CN" altLang="en-US" sz="2400" dirty="0" smtClean="0">
                <a:latin typeface="微软雅黑 Light" panose="020B0502040204020203" pitchFamily="34" charset="-122"/>
                <a:ea typeface="微软雅黑 Light" panose="020B0502040204020203" pitchFamily="34" charset="-122"/>
              </a:rPr>
              <a:t>二进制数，</a:t>
            </a:r>
            <a:r>
              <a:rPr lang="zh-CN" altLang="en-US" sz="2400" dirty="0">
                <a:latin typeface="微软雅黑 Light" panose="020B0502040204020203" pitchFamily="34" charset="-122"/>
                <a:ea typeface="微软雅黑 Light" panose="020B0502040204020203" pitchFamily="34" charset="-122"/>
              </a:rPr>
              <a:t>需要用到 </a:t>
            </a:r>
            <a:r>
              <a:rPr lang="en-US" altLang="zh-CN" sz="2400" dirty="0">
                <a:latin typeface="微软雅黑 Light" panose="020B0502040204020203" pitchFamily="34" charset="-122"/>
                <a:ea typeface="微软雅黑 Light" panose="020B0502040204020203" pitchFamily="34" charset="-122"/>
              </a:rPr>
              <a:t>32 </a:t>
            </a:r>
            <a:r>
              <a:rPr lang="zh-CN" altLang="en-US" sz="2400" dirty="0">
                <a:latin typeface="微软雅黑 Light" panose="020B0502040204020203" pitchFamily="34" charset="-122"/>
                <a:ea typeface="微软雅黑 Light" panose="020B0502040204020203" pitchFamily="34" charset="-122"/>
              </a:rPr>
              <a:t>位数的运算</a:t>
            </a:r>
            <a:r>
              <a:rPr lang="zh-CN" altLang="en-US" sz="2400" dirty="0" smtClean="0">
                <a:latin typeface="微软雅黑 Light" panose="020B0502040204020203" pitchFamily="34" charset="-122"/>
                <a:ea typeface="微软雅黑 Light" panose="020B0502040204020203" pitchFamily="34" charset="-122"/>
              </a:rPr>
              <a:t>方法（如果有能力可以尝试解决）</a:t>
            </a:r>
            <a:endParaRPr lang="zh-CN" altLang="en-US" sz="2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944302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Linux</a:t>
            </a:r>
            <a:r>
              <a:rPr lang="zh-CN" altLang="en-US" dirty="0" smtClean="0">
                <a:latin typeface="微软雅黑" panose="020B0503020204020204" pitchFamily="34" charset="-122"/>
                <a:ea typeface="微软雅黑" panose="020B0503020204020204" pitchFamily="34" charset="-122"/>
              </a:rPr>
              <a:t>下</a:t>
            </a:r>
            <a:r>
              <a:rPr lang="en-US" altLang="zh-CN" dirty="0" smtClean="0">
                <a:latin typeface="微软雅黑" panose="020B0503020204020204" pitchFamily="34" charset="-122"/>
                <a:ea typeface="微软雅黑" panose="020B0503020204020204" pitchFamily="34" charset="-122"/>
              </a:rPr>
              <a:t>MASM</a:t>
            </a:r>
            <a:r>
              <a:rPr lang="zh-CN" altLang="en-US" dirty="0" smtClean="0">
                <a:latin typeface="微软雅黑" panose="020B0503020204020204" pitchFamily="34" charset="-122"/>
                <a:ea typeface="微软雅黑" panose="020B0503020204020204" pitchFamily="34" charset="-122"/>
              </a:rPr>
              <a:t>环境配置</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lnSpcReduction="10000"/>
          </a:bodyPr>
          <a:lstStyle/>
          <a:p>
            <a:r>
              <a:rPr lang="en-US" altLang="zh-CN" dirty="0" smtClean="0">
                <a:latin typeface="微软雅黑 Light" panose="020B0502040204020203" pitchFamily="34" charset="-122"/>
                <a:ea typeface="微软雅黑 Light" panose="020B0502040204020203" pitchFamily="34" charset="-122"/>
              </a:rPr>
              <a:t>Linux</a:t>
            </a:r>
            <a:r>
              <a:rPr lang="zh-CN" altLang="en-US" dirty="0" smtClean="0">
                <a:latin typeface="微软雅黑 Light" panose="020B0502040204020203" pitchFamily="34" charset="-122"/>
                <a:ea typeface="微软雅黑 Light" panose="020B0502040204020203" pitchFamily="34" charset="-122"/>
              </a:rPr>
              <a:t>下的汇编工具是</a:t>
            </a:r>
            <a:r>
              <a:rPr lang="en-US" altLang="zh-CN" dirty="0" smtClean="0">
                <a:latin typeface="微软雅黑 Light" panose="020B0502040204020203" pitchFamily="34" charset="-122"/>
                <a:ea typeface="微软雅黑 Light" panose="020B0502040204020203" pitchFamily="34" charset="-122"/>
              </a:rPr>
              <a:t>NASM</a:t>
            </a:r>
            <a:r>
              <a:rPr lang="zh-CN" altLang="en-US" dirty="0" smtClean="0">
                <a:latin typeface="微软雅黑 Light" panose="020B0502040204020203" pitchFamily="34" charset="-122"/>
                <a:ea typeface="微软雅黑 Light" panose="020B0502040204020203" pitchFamily="34" charset="-122"/>
              </a:rPr>
              <a:t>，当然也可以使用</a:t>
            </a:r>
            <a:r>
              <a:rPr lang="en-US" altLang="zh-CN" dirty="0" smtClean="0">
                <a:latin typeface="微软雅黑 Light" panose="020B0502040204020203" pitchFamily="34" charset="-122"/>
                <a:ea typeface="微软雅黑 Light" panose="020B0502040204020203" pitchFamily="34" charset="-122"/>
              </a:rPr>
              <a:t>MASM</a:t>
            </a:r>
            <a:r>
              <a:rPr lang="zh-CN" altLang="en-US" dirty="0" smtClean="0">
                <a:latin typeface="微软雅黑 Light" panose="020B0502040204020203" pitchFamily="34" charset="-122"/>
                <a:ea typeface="微软雅黑 Light" panose="020B0502040204020203" pitchFamily="34" charset="-122"/>
              </a:rPr>
              <a:t>汇编</a:t>
            </a:r>
            <a:endParaRPr lang="en-US" altLang="zh-CN" dirty="0" smtClean="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因为参考资料大部分是</a:t>
            </a:r>
            <a:r>
              <a:rPr lang="en-US" altLang="zh-CN" dirty="0" smtClean="0">
                <a:latin typeface="微软雅黑 Light" panose="020B0502040204020203" pitchFamily="34" charset="-122"/>
                <a:ea typeface="微软雅黑 Light" panose="020B0502040204020203" pitchFamily="34" charset="-122"/>
              </a:rPr>
              <a:t>MASM</a:t>
            </a:r>
            <a:r>
              <a:rPr lang="zh-CN" altLang="en-US" dirty="0" smtClean="0">
                <a:latin typeface="微软雅黑 Light" panose="020B0502040204020203" pitchFamily="34" charset="-122"/>
                <a:ea typeface="微软雅黑 Light" panose="020B0502040204020203" pitchFamily="34" charset="-122"/>
              </a:rPr>
              <a:t>汇编教材，所以考虑</a:t>
            </a:r>
            <a:r>
              <a:rPr lang="zh-CN" altLang="en-US" dirty="0">
                <a:latin typeface="微软雅黑 Light" panose="020B0502040204020203" pitchFamily="34" charset="-122"/>
                <a:ea typeface="微软雅黑 Light" panose="020B0502040204020203" pitchFamily="34" charset="-122"/>
              </a:rPr>
              <a:t>使用</a:t>
            </a:r>
            <a:r>
              <a:rPr lang="en-US" altLang="zh-CN" dirty="0" smtClean="0">
                <a:latin typeface="微软雅黑 Light" panose="020B0502040204020203" pitchFamily="34" charset="-122"/>
                <a:ea typeface="微软雅黑 Light" panose="020B0502040204020203" pitchFamily="34" charset="-122"/>
              </a:rPr>
              <a:t>MASM</a:t>
            </a:r>
          </a:p>
          <a:p>
            <a:endParaRPr lang="en-US" altLang="zh-CN" dirty="0" smtClean="0">
              <a:latin typeface="微软雅黑 Light" panose="020B0502040204020203" pitchFamily="34" charset="-122"/>
              <a:ea typeface="微软雅黑 Light" panose="020B0502040204020203" pitchFamily="34" charset="-122"/>
            </a:endParaRPr>
          </a:p>
          <a:p>
            <a:r>
              <a:rPr lang="zh-CN" altLang="en-US" dirty="0" smtClean="0">
                <a:latin typeface="微软雅黑" panose="020B0503020204020204" pitchFamily="34" charset="-122"/>
                <a:ea typeface="微软雅黑" panose="020B0503020204020204" pitchFamily="34" charset="-122"/>
              </a:rPr>
              <a:t>安装</a:t>
            </a:r>
            <a:r>
              <a:rPr lang="en-US" altLang="zh-CN" dirty="0" smtClean="0">
                <a:latin typeface="微软雅黑" panose="020B0503020204020204" pitchFamily="34" charset="-122"/>
                <a:ea typeface="微软雅黑" panose="020B0503020204020204" pitchFamily="34" charset="-122"/>
              </a:rPr>
              <a:t>DOSBOX</a:t>
            </a:r>
            <a:endParaRPr lang="en-US" altLang="zh-CN" dirty="0">
              <a:latin typeface="微软雅黑" panose="020B0503020204020204" pitchFamily="34" charset="-122"/>
              <a:ea typeface="微软雅黑" panose="020B0503020204020204" pitchFamily="34" charset="-122"/>
            </a:endParaRPr>
          </a:p>
          <a:p>
            <a:r>
              <a:rPr lang="en-US" altLang="zh-CN" dirty="0" err="1">
                <a:latin typeface="微软雅黑 Light" panose="020B0502040204020203" pitchFamily="34" charset="-122"/>
                <a:ea typeface="微软雅黑 Light" panose="020B0502040204020203" pitchFamily="34" charset="-122"/>
              </a:rPr>
              <a:t>sudo</a:t>
            </a:r>
            <a:r>
              <a:rPr lang="en-US" altLang="zh-CN" dirty="0">
                <a:latin typeface="微软雅黑 Light" panose="020B0502040204020203" pitchFamily="34" charset="-122"/>
                <a:ea typeface="微软雅黑 Light" panose="020B0502040204020203" pitchFamily="34" charset="-122"/>
              </a:rPr>
              <a:t> apt-get install </a:t>
            </a:r>
            <a:r>
              <a:rPr lang="en-US" altLang="zh-CN" dirty="0" err="1" smtClean="0">
                <a:latin typeface="微软雅黑 Light" panose="020B0502040204020203" pitchFamily="34" charset="-122"/>
                <a:ea typeface="微软雅黑 Light" panose="020B0502040204020203" pitchFamily="34" charset="-122"/>
              </a:rPr>
              <a:t>dosbox</a:t>
            </a:r>
            <a:endParaRPr lang="en-US" altLang="zh-CN" dirty="0" smtClean="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直接在启动栏</a:t>
            </a:r>
            <a:r>
              <a:rPr lang="zh-CN" altLang="en-US" dirty="0" smtClean="0">
                <a:latin typeface="微软雅黑 Light" panose="020B0502040204020203" pitchFamily="34" charset="-122"/>
                <a:ea typeface="微软雅黑 Light" panose="020B0502040204020203" pitchFamily="34" charset="-122"/>
              </a:rPr>
              <a:t>打开</a:t>
            </a:r>
            <a:r>
              <a:rPr lang="en-US" altLang="zh-CN" dirty="0" smtClean="0">
                <a:latin typeface="微软雅黑 Light" panose="020B0502040204020203" pitchFamily="34" charset="-122"/>
                <a:ea typeface="微软雅黑 Light" panose="020B0502040204020203" pitchFamily="34" charset="-122"/>
              </a:rPr>
              <a:t>	/	</a:t>
            </a:r>
            <a:r>
              <a:rPr lang="zh-CN" altLang="en-US" dirty="0" smtClean="0">
                <a:latin typeface="微软雅黑 Light" panose="020B0502040204020203" pitchFamily="34" charset="-122"/>
                <a:ea typeface="微软雅黑 Light" panose="020B0502040204020203" pitchFamily="34" charset="-122"/>
              </a:rPr>
              <a:t>在</a:t>
            </a:r>
            <a:r>
              <a:rPr lang="zh-CN" altLang="en-US" dirty="0">
                <a:latin typeface="微软雅黑 Light" panose="020B0502040204020203" pitchFamily="34" charset="-122"/>
                <a:ea typeface="微软雅黑 Light" panose="020B0502040204020203" pitchFamily="34" charset="-122"/>
              </a:rPr>
              <a:t>终端直接输入</a:t>
            </a:r>
            <a:r>
              <a:rPr lang="en-US" altLang="zh-CN" dirty="0" err="1" smtClean="0">
                <a:latin typeface="微软雅黑 Light" panose="020B0502040204020203" pitchFamily="34" charset="-122"/>
                <a:ea typeface="微软雅黑 Light" panose="020B0502040204020203" pitchFamily="34" charset="-122"/>
              </a:rPr>
              <a:t>dosbox</a:t>
            </a:r>
            <a:endParaRPr lang="en-US" altLang="zh-CN" dirty="0" smtClean="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模拟指定</a:t>
            </a:r>
            <a:r>
              <a:rPr lang="en-US" altLang="zh-CN" dirty="0">
                <a:latin typeface="微软雅黑 Light" panose="020B0502040204020203" pitchFamily="34" charset="-122"/>
                <a:ea typeface="微软雅黑 Light" panose="020B0502040204020203" pitchFamily="34" charset="-122"/>
              </a:rPr>
              <a:t>C</a:t>
            </a:r>
            <a:r>
              <a:rPr lang="zh-CN" altLang="en-US" dirty="0">
                <a:latin typeface="微软雅黑 Light" panose="020B0502040204020203" pitchFamily="34" charset="-122"/>
                <a:ea typeface="微软雅黑 Light" panose="020B0502040204020203" pitchFamily="34" charset="-122"/>
              </a:rPr>
              <a:t>盘的</a:t>
            </a:r>
            <a:r>
              <a:rPr lang="zh-CN" altLang="en-US" dirty="0" smtClean="0">
                <a:latin typeface="微软雅黑 Light" panose="020B0502040204020203" pitchFamily="34" charset="-122"/>
                <a:ea typeface="微软雅黑 Light" panose="020B0502040204020203" pitchFamily="34" charset="-122"/>
              </a:rPr>
              <a:t>位置</a:t>
            </a:r>
            <a:r>
              <a:rPr lang="en-US" altLang="zh-CN" dirty="0">
                <a:latin typeface="微软雅黑 Light" panose="020B0502040204020203" pitchFamily="34" charset="-122"/>
                <a:ea typeface="微软雅黑 Light" panose="020B0502040204020203" pitchFamily="34" charset="-122"/>
              </a:rPr>
              <a:t>mount c /</a:t>
            </a:r>
            <a:r>
              <a:rPr lang="en-US" altLang="zh-CN" dirty="0" smtClean="0">
                <a:latin typeface="微软雅黑 Light" panose="020B0502040204020203" pitchFamily="34" charset="-122"/>
                <a:ea typeface="微软雅黑 Light" panose="020B0502040204020203" pitchFamily="34" charset="-122"/>
              </a:rPr>
              <a:t>home/XXX/filename</a:t>
            </a:r>
          </a:p>
          <a:p>
            <a:r>
              <a:rPr lang="en-US" altLang="zh-CN" dirty="0" err="1">
                <a:latin typeface="微软雅黑 Light" panose="020B0502040204020203" pitchFamily="34" charset="-122"/>
                <a:ea typeface="微软雅黑 Light" panose="020B0502040204020203" pitchFamily="34" charset="-122"/>
              </a:rPr>
              <a:t>masm</a:t>
            </a:r>
            <a:r>
              <a:rPr lang="en-US" altLang="zh-CN" dirty="0">
                <a:latin typeface="微软雅黑 Light" panose="020B0502040204020203" pitchFamily="34" charset="-122"/>
                <a:ea typeface="微软雅黑 Light" panose="020B0502040204020203" pitchFamily="34" charset="-122"/>
              </a:rPr>
              <a:t> </a:t>
            </a:r>
            <a:r>
              <a:rPr lang="en-US" altLang="zh-CN" dirty="0" smtClean="0">
                <a:latin typeface="微软雅黑 Light" panose="020B0502040204020203" pitchFamily="34" charset="-122"/>
                <a:ea typeface="微软雅黑 Light" panose="020B0502040204020203" pitchFamily="34" charset="-122"/>
              </a:rPr>
              <a:t>hw.asm -&gt; link </a:t>
            </a:r>
            <a:r>
              <a:rPr lang="en-US" altLang="zh-CN" dirty="0" err="1" smtClean="0">
                <a:latin typeface="微软雅黑 Light" panose="020B0502040204020203" pitchFamily="34" charset="-122"/>
                <a:ea typeface="微软雅黑 Light" panose="020B0502040204020203" pitchFamily="34" charset="-122"/>
              </a:rPr>
              <a:t>hw</a:t>
            </a:r>
            <a:r>
              <a:rPr lang="en-US" altLang="zh-CN" dirty="0" smtClean="0">
                <a:latin typeface="微软雅黑 Light" panose="020B0502040204020203" pitchFamily="34" charset="-122"/>
                <a:ea typeface="微软雅黑 Light" panose="020B0502040204020203" pitchFamily="34" charset="-122"/>
              </a:rPr>
              <a:t> -&gt; </a:t>
            </a:r>
            <a:r>
              <a:rPr lang="en-US" altLang="zh-CN" dirty="0" err="1" smtClean="0">
                <a:latin typeface="微软雅黑 Light" panose="020B0502040204020203" pitchFamily="34" charset="-122"/>
                <a:ea typeface="微软雅黑 Light" panose="020B0502040204020203" pitchFamily="34" charset="-122"/>
              </a:rPr>
              <a:t>hw</a:t>
            </a:r>
            <a:endParaRPr lang="en-US" altLang="zh-CN" dirty="0" smtClean="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参考：</a:t>
            </a:r>
            <a:r>
              <a:rPr lang="en-US" altLang="zh-CN" dirty="0" smtClean="0">
                <a:latin typeface="微软雅黑 Light" panose="020B0502040204020203" pitchFamily="34" charset="-122"/>
                <a:ea typeface="微软雅黑 Light" panose="020B0502040204020203" pitchFamily="34" charset="-122"/>
              </a:rPr>
              <a:t>http://blog.chinaunix.net/uid-27004869-id-3348653.html</a:t>
            </a:r>
            <a:endParaRPr lang="zh-CN" altLang="en-US" dirty="0">
              <a:latin typeface="微软雅黑 Light" panose="020B0502040204020203" pitchFamily="34" charset="-122"/>
              <a:ea typeface="微软雅黑 Light" panose="020B0502040204020203" pitchFamily="34" charset="-122"/>
            </a:endParaRPr>
          </a:p>
          <a:p>
            <a:endParaRPr lang="zh-CN" altLang="en-US" dirty="0"/>
          </a:p>
        </p:txBody>
      </p:sp>
    </p:spTree>
    <p:extLst>
      <p:ext uri="{BB962C8B-B14F-4D97-AF65-F5344CB8AC3E}">
        <p14:creationId xmlns:p14="http://schemas.microsoft.com/office/powerpoint/2010/main" val="3880870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765" y="312170"/>
            <a:ext cx="10966116" cy="1325563"/>
          </a:xfrm>
        </p:spPr>
        <p:txBody>
          <a:bodyPr>
            <a:normAutofit/>
          </a:bodyPr>
          <a:lstStyle/>
          <a:p>
            <a:r>
              <a:rPr lang="zh-CN" altLang="en-US" sz="4000" dirty="0" smtClean="0">
                <a:latin typeface="微软雅黑" panose="020B0503020204020204" pitchFamily="34" charset="-122"/>
                <a:ea typeface="微软雅黑" panose="020B0503020204020204" pitchFamily="34" charset="-122"/>
              </a:rPr>
              <a:t>通用寄存器</a:t>
            </a:r>
            <a:r>
              <a:rPr lang="en-US" altLang="zh-CN" sz="4000" dirty="0" smtClean="0">
                <a:latin typeface="微软雅黑" panose="020B0503020204020204" pitchFamily="34" charset="-122"/>
                <a:ea typeface="微软雅黑" panose="020B0503020204020204" pitchFamily="34" charset="-122"/>
              </a:rPr>
              <a:t/>
            </a:r>
            <a:br>
              <a:rPr lang="en-US" altLang="zh-CN" sz="4000" dirty="0" smtClean="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a:r>
            <a:br>
              <a:rPr lang="en-US" altLang="zh-CN" sz="2000" dirty="0">
                <a:latin typeface="微软雅黑" panose="020B0503020204020204" pitchFamily="34" charset="-122"/>
                <a:ea typeface="微软雅黑" panose="020B0503020204020204" pitchFamily="34" charset="-122"/>
              </a:rPr>
            </a:br>
            <a:r>
              <a:rPr lang="zh-CN" altLang="en-US" sz="2000" dirty="0" smtClean="0">
                <a:latin typeface="微软雅黑 Light" panose="020B0502040204020203" pitchFamily="34" charset="-122"/>
                <a:ea typeface="微软雅黑 Light" panose="020B0502040204020203" pitchFamily="34" charset="-122"/>
              </a:rPr>
              <a:t>通用寄存器</a:t>
            </a:r>
            <a:r>
              <a:rPr lang="zh-CN" altLang="en-US" sz="2000" dirty="0">
                <a:latin typeface="微软雅黑 Light" panose="020B0502040204020203" pitchFamily="34" charset="-122"/>
                <a:ea typeface="微软雅黑 Light" panose="020B0502040204020203" pitchFamily="34" charset="-122"/>
              </a:rPr>
              <a:t>有</a:t>
            </a:r>
            <a:r>
              <a:rPr lang="en-US" altLang="zh-CN" sz="2000" dirty="0">
                <a:latin typeface="微软雅黑 Light" panose="020B0502040204020203" pitchFamily="34" charset="-122"/>
                <a:ea typeface="微软雅黑 Light" panose="020B0502040204020203" pitchFamily="34" charset="-122"/>
              </a:rPr>
              <a:t>8</a:t>
            </a:r>
            <a:r>
              <a:rPr lang="zh-CN" altLang="en-US" sz="2000" dirty="0">
                <a:latin typeface="微软雅黑 Light" panose="020B0502040204020203" pitchFamily="34" charset="-122"/>
                <a:ea typeface="微软雅黑 Light" panose="020B0502040204020203" pitchFamily="34" charset="-122"/>
              </a:rPr>
              <a:t>个，又可以两组：数据寄存器；指针寄存器及变址寄存器</a:t>
            </a:r>
          </a:p>
        </p:txBody>
      </p:sp>
      <p:sp>
        <p:nvSpPr>
          <p:cNvPr id="3" name="内容占位符 2"/>
          <p:cNvSpPr>
            <a:spLocks noGrp="1"/>
          </p:cNvSpPr>
          <p:nvPr>
            <p:ph idx="1"/>
          </p:nvPr>
        </p:nvSpPr>
        <p:spPr>
          <a:xfrm>
            <a:off x="429766" y="2074462"/>
            <a:ext cx="10556682" cy="4217158"/>
          </a:xfrm>
        </p:spPr>
        <p:txBody>
          <a:bodyPr>
            <a:normAutofit/>
          </a:bodyPr>
          <a:lstStyle/>
          <a:p>
            <a:r>
              <a:rPr lang="zh-CN" altLang="en-US" dirty="0" smtClean="0">
                <a:latin typeface="微软雅黑" panose="020B0503020204020204" pitchFamily="34" charset="-122"/>
                <a:ea typeface="微软雅黑" panose="020B0503020204020204" pitchFamily="34" charset="-122"/>
              </a:rPr>
              <a:t>指针寄存器和变址寄存器</a:t>
            </a:r>
            <a:endParaRPr lang="en-US" altLang="zh-CN" dirty="0" smtClean="0">
              <a:latin typeface="微软雅黑" panose="020B0503020204020204" pitchFamily="34" charset="-122"/>
              <a:ea typeface="微软雅黑" panose="020B0503020204020204" pitchFamily="34" charset="-122"/>
            </a:endParaRPr>
          </a:p>
          <a:p>
            <a:endParaRPr lang="en-US" altLang="zh-CN" sz="3200" dirty="0" smtClean="0">
              <a:latin typeface="微软雅黑" panose="020B0503020204020204" pitchFamily="34" charset="-122"/>
              <a:ea typeface="微软雅黑" panose="020B0503020204020204" pitchFamily="34" charset="-122"/>
            </a:endParaRPr>
          </a:p>
          <a:p>
            <a:r>
              <a:rPr lang="en-US" altLang="zh-CN" sz="2400" dirty="0">
                <a:latin typeface="微软雅黑 Light" panose="020B0502040204020203" pitchFamily="34" charset="-122"/>
                <a:ea typeface="微软雅黑 Light" panose="020B0502040204020203" pitchFamily="34" charset="-122"/>
              </a:rPr>
              <a:t>SP</a:t>
            </a:r>
            <a:r>
              <a:rPr lang="zh-CN" altLang="en-US" sz="2400" dirty="0">
                <a:latin typeface="微软雅黑 Light" panose="020B0502040204020203" pitchFamily="34" charset="-122"/>
                <a:ea typeface="微软雅黑 Light" panose="020B0502040204020203" pitchFamily="34" charset="-122"/>
              </a:rPr>
              <a:t>：堆栈指针，与</a:t>
            </a:r>
            <a:r>
              <a:rPr lang="en-US" altLang="zh-CN" sz="2400" dirty="0">
                <a:latin typeface="微软雅黑 Light" panose="020B0502040204020203" pitchFamily="34" charset="-122"/>
                <a:ea typeface="微软雅黑 Light" panose="020B0502040204020203" pitchFamily="34" charset="-122"/>
              </a:rPr>
              <a:t>SS</a:t>
            </a:r>
            <a:r>
              <a:rPr lang="zh-CN" altLang="en-US" sz="2400" dirty="0">
                <a:latin typeface="微软雅黑 Light" panose="020B0502040204020203" pitchFamily="34" charset="-122"/>
                <a:ea typeface="微软雅黑 Light" panose="020B0502040204020203" pitchFamily="34" charset="-122"/>
              </a:rPr>
              <a:t>配合使用，可指向目前的堆栈位置；</a:t>
            </a:r>
          </a:p>
          <a:p>
            <a:r>
              <a:rPr lang="en-US" altLang="zh-CN" sz="2400" dirty="0">
                <a:latin typeface="微软雅黑 Light" panose="020B0502040204020203" pitchFamily="34" charset="-122"/>
                <a:ea typeface="微软雅黑 Light" panose="020B0502040204020203" pitchFamily="34" charset="-122"/>
              </a:rPr>
              <a:t>BP</a:t>
            </a:r>
            <a:r>
              <a:rPr lang="zh-CN" altLang="en-US" sz="2400" dirty="0">
                <a:latin typeface="微软雅黑 Light" panose="020B0502040204020203" pitchFamily="34" charset="-122"/>
                <a:ea typeface="微软雅黑 Light" panose="020B0502040204020203" pitchFamily="34" charset="-122"/>
              </a:rPr>
              <a:t>：基址指针寄存器，可用作</a:t>
            </a:r>
            <a:r>
              <a:rPr lang="en-US" altLang="zh-CN" sz="2400" dirty="0">
                <a:latin typeface="微软雅黑 Light" panose="020B0502040204020203" pitchFamily="34" charset="-122"/>
                <a:ea typeface="微软雅黑 Light" panose="020B0502040204020203" pitchFamily="34" charset="-122"/>
              </a:rPr>
              <a:t>SS</a:t>
            </a:r>
            <a:r>
              <a:rPr lang="zh-CN" altLang="en-US" sz="2400" dirty="0">
                <a:latin typeface="微软雅黑 Light" panose="020B0502040204020203" pitchFamily="34" charset="-122"/>
                <a:ea typeface="微软雅黑 Light" panose="020B0502040204020203" pitchFamily="34" charset="-122"/>
              </a:rPr>
              <a:t>的一个相对基址位置；</a:t>
            </a:r>
          </a:p>
          <a:p>
            <a:r>
              <a:rPr lang="en-US" altLang="zh-CN" sz="2400" dirty="0">
                <a:latin typeface="微软雅黑 Light" panose="020B0502040204020203" pitchFamily="34" charset="-122"/>
                <a:ea typeface="微软雅黑 Light" panose="020B0502040204020203" pitchFamily="34" charset="-122"/>
              </a:rPr>
              <a:t>SI</a:t>
            </a:r>
            <a:r>
              <a:rPr lang="zh-CN" altLang="en-US" sz="2400" dirty="0">
                <a:latin typeface="微软雅黑 Light" panose="020B0502040204020203" pitchFamily="34" charset="-122"/>
                <a:ea typeface="微软雅黑 Light" panose="020B0502040204020203" pitchFamily="34" charset="-122"/>
              </a:rPr>
              <a:t>： 源变址寄存器可用来存放相对于</a:t>
            </a:r>
            <a:r>
              <a:rPr lang="en-US" altLang="zh-CN" sz="2400" dirty="0">
                <a:latin typeface="微软雅黑 Light" panose="020B0502040204020203" pitchFamily="34" charset="-122"/>
                <a:ea typeface="微软雅黑 Light" panose="020B0502040204020203" pitchFamily="34" charset="-122"/>
              </a:rPr>
              <a:t>DS</a:t>
            </a:r>
            <a:r>
              <a:rPr lang="zh-CN" altLang="en-US" sz="2400" dirty="0">
                <a:latin typeface="微软雅黑 Light" panose="020B0502040204020203" pitchFamily="34" charset="-122"/>
                <a:ea typeface="微软雅黑 Light" panose="020B0502040204020203" pitchFamily="34" charset="-122"/>
              </a:rPr>
              <a:t>段之源变址指针；</a:t>
            </a:r>
          </a:p>
          <a:p>
            <a:r>
              <a:rPr lang="en-US" altLang="zh-CN" sz="2400" dirty="0">
                <a:latin typeface="微软雅黑 Light" panose="020B0502040204020203" pitchFamily="34" charset="-122"/>
                <a:ea typeface="微软雅黑 Light" panose="020B0502040204020203" pitchFamily="34" charset="-122"/>
              </a:rPr>
              <a:t>DI</a:t>
            </a:r>
            <a:r>
              <a:rPr lang="zh-CN" altLang="en-US" sz="2400" dirty="0">
                <a:latin typeface="微软雅黑 Light" panose="020B0502040204020203" pitchFamily="34" charset="-122"/>
                <a:ea typeface="微软雅黑 Light" panose="020B0502040204020203" pitchFamily="34" charset="-122"/>
              </a:rPr>
              <a:t>：目的变址寄存器，可用来存放相对于 </a:t>
            </a:r>
            <a:r>
              <a:rPr lang="en-US" altLang="zh-CN" sz="2400" dirty="0">
                <a:latin typeface="微软雅黑 Light" panose="020B0502040204020203" pitchFamily="34" charset="-122"/>
                <a:ea typeface="微软雅黑 Light" panose="020B0502040204020203" pitchFamily="34" charset="-122"/>
              </a:rPr>
              <a:t>ES </a:t>
            </a:r>
            <a:r>
              <a:rPr lang="zh-CN" altLang="en-US" sz="2400" dirty="0">
                <a:latin typeface="微软雅黑 Light" panose="020B0502040204020203" pitchFamily="34" charset="-122"/>
                <a:ea typeface="微软雅黑 Light" panose="020B0502040204020203" pitchFamily="34" charset="-122"/>
              </a:rPr>
              <a:t>段之目的变址指针；</a:t>
            </a:r>
          </a:p>
          <a:p>
            <a:r>
              <a:rPr lang="zh-CN" altLang="en-US" sz="2400" dirty="0">
                <a:latin typeface="微软雅黑 Light" panose="020B0502040204020203" pitchFamily="34" charset="-122"/>
                <a:ea typeface="微软雅黑 Light" panose="020B0502040204020203" pitchFamily="34" charset="-122"/>
              </a:rPr>
              <a:t>这</a:t>
            </a:r>
            <a:r>
              <a:rPr lang="en-US" altLang="zh-CN" sz="2400" dirty="0">
                <a:latin typeface="微软雅黑 Light" panose="020B0502040204020203" pitchFamily="34" charset="-122"/>
                <a:ea typeface="微软雅黑 Light" panose="020B0502040204020203" pitchFamily="34" charset="-122"/>
              </a:rPr>
              <a:t>4</a:t>
            </a:r>
            <a:r>
              <a:rPr lang="zh-CN" altLang="en-US" sz="2400" dirty="0">
                <a:latin typeface="微软雅黑 Light" panose="020B0502040204020203" pitchFamily="34" charset="-122"/>
                <a:ea typeface="微软雅黑 Light" panose="020B0502040204020203" pitchFamily="34" charset="-122"/>
              </a:rPr>
              <a:t>个</a:t>
            </a:r>
            <a:r>
              <a:rPr lang="en-US" altLang="zh-CN" sz="2400" dirty="0">
                <a:latin typeface="微软雅黑 Light" panose="020B0502040204020203" pitchFamily="34" charset="-122"/>
                <a:ea typeface="微软雅黑 Light" panose="020B0502040204020203" pitchFamily="34" charset="-122"/>
              </a:rPr>
              <a:t>16</a:t>
            </a:r>
            <a:r>
              <a:rPr lang="zh-CN" altLang="en-US" sz="2400" dirty="0">
                <a:latin typeface="微软雅黑 Light" panose="020B0502040204020203" pitchFamily="34" charset="-122"/>
                <a:ea typeface="微软雅黑 Light" panose="020B0502040204020203" pitchFamily="34" charset="-122"/>
              </a:rPr>
              <a:t>位寄存器只能按</a:t>
            </a:r>
            <a:r>
              <a:rPr lang="en-US" altLang="zh-CN" sz="2400" dirty="0">
                <a:latin typeface="微软雅黑 Light" panose="020B0502040204020203" pitchFamily="34" charset="-122"/>
                <a:ea typeface="微软雅黑 Light" panose="020B0502040204020203" pitchFamily="34" charset="-122"/>
              </a:rPr>
              <a:t>16</a:t>
            </a:r>
            <a:r>
              <a:rPr lang="zh-CN" altLang="en-US" sz="2400" dirty="0">
                <a:latin typeface="微软雅黑 Light" panose="020B0502040204020203" pitchFamily="34" charset="-122"/>
                <a:ea typeface="微软雅黑 Light" panose="020B0502040204020203" pitchFamily="34" charset="-122"/>
              </a:rPr>
              <a:t>位进行存取操作，主要用来形成操作数的地址，用于堆栈操作和变址运算中计算操作数的有效地址；</a:t>
            </a:r>
          </a:p>
          <a:p>
            <a:endParaRPr lang="zh-CN" altLang="en-US" dirty="0"/>
          </a:p>
        </p:txBody>
      </p:sp>
    </p:spTree>
    <p:extLst>
      <p:ext uri="{BB962C8B-B14F-4D97-AF65-F5344CB8AC3E}">
        <p14:creationId xmlns:p14="http://schemas.microsoft.com/office/powerpoint/2010/main" val="1664566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765" y="325817"/>
            <a:ext cx="10966116" cy="1707700"/>
          </a:xfrm>
        </p:spPr>
        <p:txBody>
          <a:bodyPr>
            <a:normAutofit/>
          </a:bodyPr>
          <a:lstStyle/>
          <a:p>
            <a:r>
              <a:rPr lang="zh-CN" altLang="en-US" sz="4000" dirty="0" smtClean="0">
                <a:latin typeface="微软雅黑" panose="020B0503020204020204" pitchFamily="34" charset="-122"/>
                <a:ea typeface="微软雅黑" panose="020B0503020204020204" pitchFamily="34" charset="-122"/>
              </a:rPr>
              <a:t>段寄存器</a:t>
            </a:r>
            <a:r>
              <a:rPr lang="en-US" altLang="zh-CN" sz="4000" dirty="0" smtClean="0">
                <a:latin typeface="微软雅黑" panose="020B0503020204020204" pitchFamily="34" charset="-122"/>
                <a:ea typeface="微软雅黑" panose="020B0503020204020204" pitchFamily="34" charset="-122"/>
              </a:rPr>
              <a:t/>
            </a:r>
            <a:br>
              <a:rPr lang="en-US" altLang="zh-CN" sz="4000" dirty="0" smtClean="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a:r>
            <a:br>
              <a:rPr lang="en-US" altLang="zh-CN" sz="2000" dirty="0">
                <a:latin typeface="微软雅黑" panose="020B0503020204020204" pitchFamily="34" charset="-122"/>
                <a:ea typeface="微软雅黑" panose="020B0503020204020204" pitchFamily="34" charset="-122"/>
              </a:rPr>
            </a:br>
            <a:r>
              <a:rPr lang="en-US" altLang="zh-CN" sz="2000" dirty="0" smtClean="0">
                <a:latin typeface="微软雅黑 Light" panose="020B0502040204020203" pitchFamily="34" charset="-122"/>
                <a:ea typeface="微软雅黑 Light" panose="020B0502040204020203" pitchFamily="34" charset="-122"/>
              </a:rPr>
              <a:t>8086/8088</a:t>
            </a:r>
            <a:r>
              <a:rPr lang="zh-CN" altLang="en-US" sz="2000" dirty="0" smtClean="0">
                <a:latin typeface="微软雅黑 Light" panose="020B0502040204020203" pitchFamily="34" charset="-122"/>
                <a:ea typeface="微软雅黑 Light" panose="020B0502040204020203" pitchFamily="34" charset="-122"/>
              </a:rPr>
              <a:t>将</a:t>
            </a:r>
            <a:r>
              <a:rPr lang="en-US" altLang="zh-CN" sz="2000" dirty="0" smtClean="0">
                <a:latin typeface="微软雅黑 Light" panose="020B0502040204020203" pitchFamily="34" charset="-122"/>
                <a:ea typeface="微软雅黑 Light" panose="020B0502040204020203" pitchFamily="34" charset="-122"/>
              </a:rPr>
              <a:t>1M</a:t>
            </a:r>
            <a:r>
              <a:rPr lang="zh-CN" altLang="en-US" sz="2000" dirty="0" smtClean="0">
                <a:latin typeface="微软雅黑 Light" panose="020B0502040204020203" pitchFamily="34" charset="-122"/>
                <a:ea typeface="微软雅黑 Light" panose="020B0502040204020203" pitchFamily="34" charset="-122"/>
              </a:rPr>
              <a:t>自己地址空间分成若干逻辑段</a:t>
            </a:r>
            <a:r>
              <a:rPr lang="en-US" altLang="zh-CN" sz="2000" dirty="0" smtClean="0">
                <a:latin typeface="微软雅黑 Light" panose="020B0502040204020203" pitchFamily="34" charset="-122"/>
                <a:ea typeface="微软雅黑 Light" panose="020B0502040204020203" pitchFamily="34" charset="-122"/>
              </a:rPr>
              <a:t/>
            </a:r>
            <a:br>
              <a:rPr lang="en-US" altLang="zh-CN" sz="2000" dirty="0" smtClean="0">
                <a:latin typeface="微软雅黑 Light" panose="020B0502040204020203" pitchFamily="34" charset="-122"/>
                <a:ea typeface="微软雅黑 Light" panose="020B0502040204020203" pitchFamily="34" charset="-122"/>
              </a:rPr>
            </a:br>
            <a:r>
              <a:rPr lang="zh-CN" altLang="en-US" sz="2000" dirty="0" smtClean="0">
                <a:latin typeface="微软雅黑 Light" panose="020B0502040204020203" pitchFamily="34" charset="-122"/>
                <a:ea typeface="微软雅黑 Light" panose="020B0502040204020203" pitchFamily="34" charset="-122"/>
              </a:rPr>
              <a:t>当前使用的段值存放在段寄存器中，由段值和段内位移形成</a:t>
            </a:r>
            <a:r>
              <a:rPr lang="en-US" altLang="zh-CN" sz="2000" dirty="0" smtClean="0">
                <a:latin typeface="微软雅黑 Light" panose="020B0502040204020203" pitchFamily="34" charset="-122"/>
                <a:ea typeface="微软雅黑 Light" panose="020B0502040204020203" pitchFamily="34" charset="-122"/>
              </a:rPr>
              <a:t>20</a:t>
            </a:r>
            <a:r>
              <a:rPr lang="zh-CN" altLang="en-US" sz="2000" dirty="0" smtClean="0">
                <a:latin typeface="微软雅黑 Light" panose="020B0502040204020203" pitchFamily="34" charset="-122"/>
                <a:ea typeface="微软雅黑 Light" panose="020B0502040204020203" pitchFamily="34" charset="-122"/>
              </a:rPr>
              <a:t>位地址（后面介绍寻址）</a:t>
            </a:r>
            <a:endParaRPr lang="zh-CN" altLang="en-US" sz="2000" dirty="0">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1"/>
          </p:nvPr>
        </p:nvSpPr>
        <p:spPr>
          <a:xfrm>
            <a:off x="429765" y="2640842"/>
            <a:ext cx="9969829" cy="3350525"/>
          </a:xfrm>
        </p:spPr>
        <p:txBody>
          <a:bodyPr>
            <a:normAutofit/>
          </a:bodyPr>
          <a:lstStyle/>
          <a:p>
            <a:r>
              <a:rPr lang="zh-CN" altLang="en-US" dirty="0" smtClean="0">
                <a:latin typeface="微软雅黑 Light" panose="020B0502040204020203" pitchFamily="34" charset="-122"/>
                <a:ea typeface="微软雅黑 Light" panose="020B0502040204020203" pitchFamily="34" charset="-122"/>
              </a:rPr>
              <a:t>代码段寄存器</a:t>
            </a:r>
            <a:r>
              <a:rPr lang="en-US" altLang="zh-CN" dirty="0" smtClean="0">
                <a:latin typeface="微软雅黑 Light" panose="020B0502040204020203" pitchFamily="34" charset="-122"/>
                <a:ea typeface="微软雅黑 Light" panose="020B0502040204020203" pitchFamily="34" charset="-122"/>
              </a:rPr>
              <a:t>CS(Code Segment)</a:t>
            </a:r>
          </a:p>
          <a:p>
            <a:r>
              <a:rPr lang="zh-CN" altLang="en-US" dirty="0" smtClean="0">
                <a:latin typeface="微软雅黑 Light" panose="020B0502040204020203" pitchFamily="34" charset="-122"/>
                <a:ea typeface="微软雅黑 Light" panose="020B0502040204020203" pitchFamily="34" charset="-122"/>
              </a:rPr>
              <a:t>数据段寄存器</a:t>
            </a:r>
            <a:r>
              <a:rPr lang="en-US" altLang="zh-CN" dirty="0">
                <a:latin typeface="微软雅黑 Light" panose="020B0502040204020203" pitchFamily="34" charset="-122"/>
                <a:ea typeface="微软雅黑 Light" panose="020B0502040204020203" pitchFamily="34" charset="-122"/>
              </a:rPr>
              <a:t>D</a:t>
            </a:r>
            <a:r>
              <a:rPr lang="en-US" altLang="zh-CN" dirty="0" smtClean="0">
                <a:latin typeface="微软雅黑 Light" panose="020B0502040204020203" pitchFamily="34" charset="-122"/>
                <a:ea typeface="微软雅黑 Light" panose="020B0502040204020203" pitchFamily="34" charset="-122"/>
              </a:rPr>
              <a:t>S(Data </a:t>
            </a:r>
            <a:r>
              <a:rPr lang="en-US" altLang="zh-CN" dirty="0">
                <a:latin typeface="微软雅黑 Light" panose="020B0502040204020203" pitchFamily="34" charset="-122"/>
                <a:ea typeface="微软雅黑 Light" panose="020B0502040204020203" pitchFamily="34" charset="-122"/>
              </a:rPr>
              <a:t>Segment)</a:t>
            </a:r>
            <a:endParaRPr lang="zh-CN" altLang="en-US" dirty="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堆栈段寄存器</a:t>
            </a:r>
            <a:r>
              <a:rPr lang="en-US" altLang="zh-CN" dirty="0" smtClean="0">
                <a:latin typeface="微软雅黑 Light" panose="020B0502040204020203" pitchFamily="34" charset="-122"/>
                <a:ea typeface="微软雅黑 Light" panose="020B0502040204020203" pitchFamily="34" charset="-122"/>
              </a:rPr>
              <a:t>SS(Stack </a:t>
            </a:r>
            <a:r>
              <a:rPr lang="en-US" altLang="zh-CN" dirty="0">
                <a:latin typeface="微软雅黑 Light" panose="020B0502040204020203" pitchFamily="34" charset="-122"/>
                <a:ea typeface="微软雅黑 Light" panose="020B0502040204020203" pitchFamily="34" charset="-122"/>
              </a:rPr>
              <a:t>Segment)</a:t>
            </a:r>
            <a:endParaRPr lang="zh-CN" altLang="en-US"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附加</a:t>
            </a:r>
            <a:r>
              <a:rPr lang="zh-CN" altLang="en-US" dirty="0" smtClean="0">
                <a:latin typeface="微软雅黑 Light" panose="020B0502040204020203" pitchFamily="34" charset="-122"/>
                <a:ea typeface="微软雅黑 Light" panose="020B0502040204020203" pitchFamily="34" charset="-122"/>
              </a:rPr>
              <a:t>段寄存器</a:t>
            </a:r>
            <a:r>
              <a:rPr lang="en-US" altLang="zh-CN" dirty="0">
                <a:latin typeface="微软雅黑 Light" panose="020B0502040204020203" pitchFamily="34" charset="-122"/>
                <a:ea typeface="微软雅黑 Light" panose="020B0502040204020203" pitchFamily="34" charset="-122"/>
              </a:rPr>
              <a:t>E</a:t>
            </a:r>
            <a:r>
              <a:rPr lang="en-US" altLang="zh-CN" dirty="0" smtClean="0">
                <a:latin typeface="微软雅黑 Light" panose="020B0502040204020203" pitchFamily="34" charset="-122"/>
                <a:ea typeface="微软雅黑 Light" panose="020B0502040204020203" pitchFamily="34" charset="-122"/>
              </a:rPr>
              <a:t>S(Extra </a:t>
            </a:r>
            <a:r>
              <a:rPr lang="en-US" altLang="zh-CN" dirty="0">
                <a:latin typeface="微软雅黑 Light" panose="020B0502040204020203" pitchFamily="34" charset="-122"/>
                <a:ea typeface="微软雅黑 Light" panose="020B0502040204020203" pitchFamily="34" charset="-122"/>
              </a:rPr>
              <a:t>Segment)</a:t>
            </a:r>
            <a:endParaRPr lang="zh-CN" altLang="en-US" dirty="0">
              <a:latin typeface="微软雅黑 Light" panose="020B0502040204020203" pitchFamily="34" charset="-122"/>
              <a:ea typeface="微软雅黑 Light" panose="020B0502040204020203" pitchFamily="34" charset="-122"/>
            </a:endParaRPr>
          </a:p>
          <a:p>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8288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765" y="271226"/>
            <a:ext cx="10966116" cy="1707700"/>
          </a:xfrm>
        </p:spPr>
        <p:txBody>
          <a:bodyPr>
            <a:normAutofit/>
          </a:bodyPr>
          <a:lstStyle/>
          <a:p>
            <a:r>
              <a:rPr lang="zh-CN" altLang="en-US" sz="4000" dirty="0">
                <a:latin typeface="微软雅黑" panose="020B0503020204020204" pitchFamily="34" charset="-122"/>
                <a:ea typeface="微软雅黑" panose="020B0503020204020204" pitchFamily="34" charset="-122"/>
              </a:rPr>
              <a:t>控制</a:t>
            </a:r>
            <a:r>
              <a:rPr lang="zh-CN" altLang="en-US" sz="4000" dirty="0" smtClean="0">
                <a:latin typeface="微软雅黑" panose="020B0503020204020204" pitchFamily="34" charset="-122"/>
                <a:ea typeface="微软雅黑" panose="020B0503020204020204" pitchFamily="34" charset="-122"/>
              </a:rPr>
              <a:t>寄存器</a:t>
            </a:r>
            <a:r>
              <a:rPr lang="en-US" altLang="zh-CN" sz="4000" dirty="0" smtClean="0">
                <a:latin typeface="微软雅黑" panose="020B0503020204020204" pitchFamily="34" charset="-122"/>
                <a:ea typeface="微软雅黑" panose="020B0503020204020204" pitchFamily="34" charset="-122"/>
              </a:rPr>
              <a:t/>
            </a:r>
            <a:br>
              <a:rPr lang="en-US" altLang="zh-CN" sz="4000" dirty="0" smtClean="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a:r>
            <a:br>
              <a:rPr lang="en-US" altLang="zh-CN" sz="2000" dirty="0">
                <a:latin typeface="微软雅黑" panose="020B0503020204020204" pitchFamily="34" charset="-122"/>
                <a:ea typeface="微软雅黑" panose="020B0503020204020204" pitchFamily="34" charset="-122"/>
              </a:rPr>
            </a:br>
            <a:r>
              <a:rPr lang="zh-CN" altLang="en-US" sz="2000" dirty="0" smtClean="0">
                <a:latin typeface="微软雅黑 Light" panose="020B0502040204020203" pitchFamily="34" charset="-122"/>
                <a:ea typeface="微软雅黑 Light" panose="020B0502040204020203" pitchFamily="34" charset="-122"/>
              </a:rPr>
              <a:t>指令指针和标志寄存器</a:t>
            </a:r>
            <a:endParaRPr lang="zh-CN" altLang="en-US" sz="2000" dirty="0">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1"/>
          </p:nvPr>
        </p:nvSpPr>
        <p:spPr>
          <a:xfrm>
            <a:off x="429765" y="2340592"/>
            <a:ext cx="9969829" cy="3350525"/>
          </a:xfrm>
        </p:spPr>
        <p:txBody>
          <a:bodyPr>
            <a:normAutofit/>
          </a:bodyPr>
          <a:lstStyle/>
          <a:p>
            <a:r>
              <a:rPr lang="zh-CN" altLang="en-US" dirty="0" smtClean="0">
                <a:latin typeface="微软雅黑" panose="020B0503020204020204" pitchFamily="34" charset="-122"/>
                <a:ea typeface="微软雅黑" panose="020B0503020204020204" pitchFamily="34" charset="-122"/>
              </a:rPr>
              <a:t>指令指针</a:t>
            </a:r>
            <a:r>
              <a:rPr lang="en-US" altLang="zh-CN" dirty="0" smtClean="0">
                <a:latin typeface="微软雅黑" panose="020B0503020204020204" pitchFamily="34" charset="-122"/>
                <a:ea typeface="微软雅黑" panose="020B0503020204020204" pitchFamily="34" charset="-122"/>
              </a:rPr>
              <a:t>IP</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Instruction Pointer</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sz="2400" dirty="0" smtClean="0">
                <a:latin typeface="微软雅黑 Light" panose="020B0502040204020203" pitchFamily="34" charset="-122"/>
                <a:ea typeface="微软雅黑 Light" panose="020B0502040204020203" pitchFamily="34" charset="-122"/>
              </a:rPr>
              <a:t>8086/8088CPU</a:t>
            </a:r>
            <a:r>
              <a:rPr lang="zh-CN" altLang="en-US" sz="2400" dirty="0" smtClean="0">
                <a:latin typeface="微软雅黑 Light" panose="020B0502040204020203" pitchFamily="34" charset="-122"/>
                <a:ea typeface="微软雅黑 Light" panose="020B0502040204020203" pitchFamily="34" charset="-122"/>
              </a:rPr>
              <a:t>中的指令指针也是</a:t>
            </a:r>
            <a:r>
              <a:rPr lang="en-US" altLang="zh-CN" sz="2400" dirty="0" smtClean="0">
                <a:latin typeface="微软雅黑 Light" panose="020B0502040204020203" pitchFamily="34" charset="-122"/>
                <a:ea typeface="微软雅黑 Light" panose="020B0502040204020203" pitchFamily="34" charset="-122"/>
              </a:rPr>
              <a:t>16</a:t>
            </a:r>
            <a:r>
              <a:rPr lang="zh-CN" altLang="en-US" sz="2400" dirty="0" smtClean="0">
                <a:latin typeface="微软雅黑 Light" panose="020B0502040204020203" pitchFamily="34" charset="-122"/>
                <a:ea typeface="微软雅黑 Light" panose="020B0502040204020203" pitchFamily="34" charset="-122"/>
              </a:rPr>
              <a:t>位的，它类似于</a:t>
            </a:r>
            <a:r>
              <a:rPr lang="en-US" altLang="zh-CN" sz="2400" dirty="0" smtClean="0">
                <a:latin typeface="微软雅黑 Light" panose="020B0502040204020203" pitchFamily="34" charset="-122"/>
                <a:ea typeface="微软雅黑 Light" panose="020B0502040204020203" pitchFamily="34" charset="-122"/>
              </a:rPr>
              <a:t>8080/8085</a:t>
            </a:r>
            <a:r>
              <a:rPr lang="zh-CN" altLang="en-US" sz="2400" dirty="0" smtClean="0">
                <a:latin typeface="微软雅黑 Light" panose="020B0502040204020203" pitchFamily="34" charset="-122"/>
                <a:ea typeface="微软雅黑 Light" panose="020B0502040204020203" pitchFamily="34" charset="-122"/>
              </a:rPr>
              <a:t>中的程序计数器</a:t>
            </a:r>
            <a:r>
              <a:rPr lang="en-US" altLang="zh-CN" sz="2400" dirty="0" smtClean="0">
                <a:latin typeface="微软雅黑 Light" panose="020B0502040204020203" pitchFamily="34" charset="-122"/>
                <a:ea typeface="微软雅黑 Light" panose="020B0502040204020203" pitchFamily="34" charset="-122"/>
              </a:rPr>
              <a:t>PC</a:t>
            </a:r>
            <a:r>
              <a:rPr lang="zh-CN" altLang="en-US" sz="2400" dirty="0" smtClean="0">
                <a:latin typeface="微软雅黑 Light" panose="020B0502040204020203" pitchFamily="34" charset="-122"/>
                <a:ea typeface="微软雅黑 Light" panose="020B0502040204020203" pitchFamily="34" charset="-122"/>
              </a:rPr>
              <a:t>（</a:t>
            </a:r>
            <a:r>
              <a:rPr lang="en-US" altLang="zh-CN" sz="2400" dirty="0" smtClean="0">
                <a:latin typeface="微软雅黑 Light" panose="020B0502040204020203" pitchFamily="34" charset="-122"/>
                <a:ea typeface="微软雅黑 Light" panose="020B0502040204020203" pitchFamily="34" charset="-122"/>
              </a:rPr>
              <a:t>Program Counter</a:t>
            </a:r>
            <a:r>
              <a:rPr lang="zh-CN" altLang="en-US" sz="2400" dirty="0" smtClean="0">
                <a:latin typeface="微软雅黑 Light" panose="020B0502040204020203" pitchFamily="34" charset="-122"/>
                <a:ea typeface="微软雅黑 Light" panose="020B0502040204020203" pitchFamily="34" charset="-122"/>
              </a:rPr>
              <a:t>）。</a:t>
            </a:r>
            <a:endParaRPr lang="en-US" altLang="zh-CN" sz="2400" dirty="0" smtClean="0">
              <a:latin typeface="微软雅黑 Light" panose="020B0502040204020203" pitchFamily="34" charset="-122"/>
              <a:ea typeface="微软雅黑 Light" panose="020B0502040204020203" pitchFamily="34" charset="-122"/>
            </a:endParaRPr>
          </a:p>
          <a:p>
            <a:r>
              <a:rPr lang="zh-CN" altLang="en-US" sz="2400" dirty="0" smtClean="0">
                <a:latin typeface="微软雅黑 Light" panose="020B0502040204020203" pitchFamily="34" charset="-122"/>
                <a:ea typeface="微软雅黑 Light" panose="020B0502040204020203" pitchFamily="34" charset="-122"/>
              </a:rPr>
              <a:t>指令指针</a:t>
            </a:r>
            <a:r>
              <a:rPr lang="en-US" altLang="zh-CN" sz="2400" dirty="0" smtClean="0">
                <a:latin typeface="微软雅黑 Light" panose="020B0502040204020203" pitchFamily="34" charset="-122"/>
                <a:ea typeface="微软雅黑 Light" panose="020B0502040204020203" pitchFamily="34" charset="-122"/>
              </a:rPr>
              <a:t>IP</a:t>
            </a:r>
            <a:r>
              <a:rPr lang="zh-CN" altLang="en-US" sz="2400" dirty="0" smtClean="0">
                <a:latin typeface="微软雅黑 Light" panose="020B0502040204020203" pitchFamily="34" charset="-122"/>
                <a:ea typeface="微软雅黑 Light" panose="020B0502040204020203" pitchFamily="34" charset="-122"/>
              </a:rPr>
              <a:t>给出接着要执行的指令在代码段中的偏移。</a:t>
            </a:r>
            <a:endParaRPr lang="en-US" altLang="zh-CN" sz="2400" dirty="0" smtClean="0">
              <a:latin typeface="微软雅黑 Light" panose="020B0502040204020203" pitchFamily="34" charset="-122"/>
              <a:ea typeface="微软雅黑 Light" panose="020B0502040204020203" pitchFamily="34" charset="-122"/>
            </a:endParaRPr>
          </a:p>
          <a:p>
            <a:r>
              <a:rPr lang="zh-CN" altLang="en-US" sz="2400" dirty="0" smtClean="0">
                <a:latin typeface="微软雅黑 Light" panose="020B0502040204020203" pitchFamily="34" charset="-122"/>
                <a:ea typeface="微软雅黑 Light" panose="020B0502040204020203" pitchFamily="34" charset="-122"/>
              </a:rPr>
              <a:t>实际要执行的指令已被预取到指令预取队列中，除非发生偏移（理解时可以不考虑）</a:t>
            </a:r>
            <a:endParaRPr lang="en-US" altLang="zh-CN" sz="2400" dirty="0" smtClean="0">
              <a:latin typeface="微软雅黑 Light" panose="020B0502040204020203" pitchFamily="34" charset="-122"/>
              <a:ea typeface="微软雅黑 Light" panose="020B0502040204020203"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5007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765" y="271226"/>
            <a:ext cx="10966116" cy="1707700"/>
          </a:xfrm>
        </p:spPr>
        <p:txBody>
          <a:bodyPr>
            <a:normAutofit/>
          </a:bodyPr>
          <a:lstStyle/>
          <a:p>
            <a:r>
              <a:rPr lang="zh-CN" altLang="en-US" sz="4000" dirty="0">
                <a:latin typeface="微软雅黑" panose="020B0503020204020204" pitchFamily="34" charset="-122"/>
                <a:ea typeface="微软雅黑" panose="020B0503020204020204" pitchFamily="34" charset="-122"/>
              </a:rPr>
              <a:t>控制</a:t>
            </a:r>
            <a:r>
              <a:rPr lang="zh-CN" altLang="en-US" sz="4000" dirty="0" smtClean="0">
                <a:latin typeface="微软雅黑" panose="020B0503020204020204" pitchFamily="34" charset="-122"/>
                <a:ea typeface="微软雅黑" panose="020B0503020204020204" pitchFamily="34" charset="-122"/>
              </a:rPr>
              <a:t>寄存器</a:t>
            </a:r>
            <a:r>
              <a:rPr lang="en-US" altLang="zh-CN" sz="4000" dirty="0" smtClean="0">
                <a:latin typeface="微软雅黑" panose="020B0503020204020204" pitchFamily="34" charset="-122"/>
                <a:ea typeface="微软雅黑" panose="020B0503020204020204" pitchFamily="34" charset="-122"/>
              </a:rPr>
              <a:t/>
            </a:r>
            <a:br>
              <a:rPr lang="en-US" altLang="zh-CN" sz="4000" dirty="0" smtClean="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a:r>
            <a:br>
              <a:rPr lang="en-US" altLang="zh-CN" sz="2000" dirty="0">
                <a:latin typeface="微软雅黑" panose="020B0503020204020204" pitchFamily="34" charset="-122"/>
                <a:ea typeface="微软雅黑" panose="020B0503020204020204" pitchFamily="34" charset="-122"/>
              </a:rPr>
            </a:br>
            <a:r>
              <a:rPr lang="zh-CN" altLang="en-US" sz="2000" dirty="0" smtClean="0">
                <a:latin typeface="微软雅黑 Light" panose="020B0502040204020203" pitchFamily="34" charset="-122"/>
                <a:ea typeface="微软雅黑 Light" panose="020B0502040204020203" pitchFamily="34" charset="-122"/>
              </a:rPr>
              <a:t>指令指针和标志寄存器</a:t>
            </a:r>
            <a:endParaRPr lang="zh-CN" altLang="en-US" sz="2000" dirty="0">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1"/>
          </p:nvPr>
        </p:nvSpPr>
        <p:spPr>
          <a:xfrm>
            <a:off x="429765" y="1978926"/>
            <a:ext cx="10570332" cy="3534770"/>
          </a:xfrm>
        </p:spPr>
        <p:txBody>
          <a:bodyPr>
            <a:normAutofit/>
          </a:bodyPr>
          <a:lstStyle/>
          <a:p>
            <a:r>
              <a:rPr lang="zh-CN" altLang="en-US" sz="3200" dirty="0" smtClean="0">
                <a:latin typeface="微软雅黑" panose="020B0503020204020204" pitchFamily="34" charset="-122"/>
                <a:ea typeface="微软雅黑" panose="020B0503020204020204" pitchFamily="34" charset="-122"/>
              </a:rPr>
              <a:t>标志寄存器</a:t>
            </a:r>
            <a:endParaRPr lang="en-US" altLang="zh-CN" sz="3200" dirty="0" smtClean="0">
              <a:latin typeface="微软雅黑" panose="020B0503020204020204" pitchFamily="34" charset="-122"/>
              <a:ea typeface="微软雅黑" panose="020B0503020204020204" pitchFamily="34" charset="-122"/>
            </a:endParaRPr>
          </a:p>
          <a:p>
            <a:r>
              <a:rPr lang="en-US" altLang="zh-CN" sz="2400" dirty="0" smtClean="0">
                <a:latin typeface="微软雅黑 Light" panose="020B0502040204020203" pitchFamily="34" charset="-122"/>
                <a:ea typeface="微软雅黑 Light" panose="020B0502040204020203" pitchFamily="34" charset="-122"/>
              </a:rPr>
              <a:t>8086/8088CPU</a:t>
            </a:r>
            <a:r>
              <a:rPr lang="zh-CN" altLang="en-US" sz="2400" dirty="0" smtClean="0">
                <a:latin typeface="微软雅黑 Light" panose="020B0502040204020203" pitchFamily="34" charset="-122"/>
                <a:ea typeface="微软雅黑 Light" panose="020B0502040204020203" pitchFamily="34" charset="-122"/>
              </a:rPr>
              <a:t>中有一个</a:t>
            </a:r>
            <a:r>
              <a:rPr lang="en-US" altLang="zh-CN" sz="2400" dirty="0" smtClean="0">
                <a:latin typeface="微软雅黑 Light" panose="020B0502040204020203" pitchFamily="34" charset="-122"/>
                <a:ea typeface="微软雅黑 Light" panose="020B0502040204020203" pitchFamily="34" charset="-122"/>
              </a:rPr>
              <a:t>16</a:t>
            </a:r>
            <a:r>
              <a:rPr lang="zh-CN" altLang="en-US" sz="2400" dirty="0" smtClean="0">
                <a:latin typeface="微软雅黑 Light" panose="020B0502040204020203" pitchFamily="34" charset="-122"/>
                <a:ea typeface="微软雅黑 Light" panose="020B0502040204020203" pitchFamily="34" charset="-122"/>
              </a:rPr>
              <a:t>位的标志寄存器，包含</a:t>
            </a:r>
            <a:r>
              <a:rPr lang="en-US" altLang="zh-CN" sz="2400" dirty="0" smtClean="0">
                <a:latin typeface="微软雅黑 Light" panose="020B0502040204020203" pitchFamily="34" charset="-122"/>
                <a:ea typeface="微软雅黑 Light" panose="020B0502040204020203" pitchFamily="34" charset="-122"/>
              </a:rPr>
              <a:t>9</a:t>
            </a:r>
            <a:r>
              <a:rPr lang="zh-CN" altLang="en-US" sz="2400" dirty="0" smtClean="0">
                <a:latin typeface="微软雅黑 Light" panose="020B0502040204020203" pitchFamily="34" charset="-122"/>
                <a:ea typeface="微软雅黑 Light" panose="020B0502040204020203" pitchFamily="34" charset="-122"/>
              </a:rPr>
              <a:t>个标志，主要用于反应处理器的状态和运算结果的某些特征</a:t>
            </a:r>
            <a:endParaRPr lang="en-US" altLang="zh-CN" sz="2400" dirty="0" smtClean="0">
              <a:latin typeface="微软雅黑 Light" panose="020B0502040204020203" pitchFamily="34" charset="-122"/>
              <a:ea typeface="微软雅黑 Light" panose="020B0502040204020203" pitchFamily="34" charset="-122"/>
            </a:endParaRPr>
          </a:p>
          <a:p>
            <a:r>
              <a:rPr lang="zh-CN" altLang="en-US" sz="2400" b="1" dirty="0" smtClean="0">
                <a:latin typeface="微软雅黑 Light" panose="020B0502040204020203" pitchFamily="34" charset="-122"/>
                <a:ea typeface="微软雅黑 Light" panose="020B0502040204020203" pitchFamily="34" charset="-122"/>
              </a:rPr>
              <a:t>运算结果标志</a:t>
            </a:r>
            <a:r>
              <a:rPr lang="zh-CN" altLang="en-US" sz="2400" dirty="0" smtClean="0">
                <a:latin typeface="微软雅黑 Light" panose="020B0502040204020203" pitchFamily="34" charset="-122"/>
                <a:ea typeface="微软雅黑 Light" panose="020B0502040204020203" pitchFamily="34" charset="-122"/>
              </a:rPr>
              <a:t>：</a:t>
            </a:r>
            <a:r>
              <a:rPr lang="en-US" altLang="zh-CN" sz="2400" dirty="0" smtClean="0">
                <a:latin typeface="微软雅黑 Light" panose="020B0502040204020203" pitchFamily="34" charset="-122"/>
                <a:ea typeface="微软雅黑 Light" panose="020B0502040204020203" pitchFamily="34" charset="-122"/>
              </a:rPr>
              <a:t>CF</a:t>
            </a:r>
            <a:r>
              <a:rPr lang="zh-CN" altLang="en-US" sz="2400" dirty="0" smtClean="0">
                <a:latin typeface="微软雅黑 Light" panose="020B0502040204020203" pitchFamily="34" charset="-122"/>
                <a:ea typeface="微软雅黑 Light" panose="020B0502040204020203" pitchFamily="34" charset="-122"/>
              </a:rPr>
              <a:t>（</a:t>
            </a:r>
            <a:r>
              <a:rPr lang="en-US" altLang="zh-CN" sz="2400" dirty="0" smtClean="0">
                <a:latin typeface="微软雅黑 Light" panose="020B0502040204020203" pitchFamily="34" charset="-122"/>
                <a:ea typeface="微软雅黑 Light" panose="020B0502040204020203" pitchFamily="34" charset="-122"/>
              </a:rPr>
              <a:t>Carry Flag</a:t>
            </a:r>
            <a:r>
              <a:rPr lang="zh-CN" altLang="en-US" sz="2400" dirty="0" smtClean="0">
                <a:latin typeface="微软雅黑 Light" panose="020B0502040204020203" pitchFamily="34" charset="-122"/>
                <a:ea typeface="微软雅黑 Light" panose="020B0502040204020203" pitchFamily="34" charset="-122"/>
              </a:rPr>
              <a:t>进位标志），</a:t>
            </a:r>
            <a:r>
              <a:rPr lang="en-US" altLang="zh-CN" sz="2400" dirty="0" smtClean="0">
                <a:latin typeface="微软雅黑 Light" panose="020B0502040204020203" pitchFamily="34" charset="-122"/>
                <a:ea typeface="微软雅黑 Light" panose="020B0502040204020203" pitchFamily="34" charset="-122"/>
              </a:rPr>
              <a:t>ZF</a:t>
            </a:r>
            <a:r>
              <a:rPr lang="zh-CN" altLang="en-US" sz="2400" dirty="0" smtClean="0">
                <a:latin typeface="微软雅黑 Light" panose="020B0502040204020203" pitchFamily="34" charset="-122"/>
                <a:ea typeface="微软雅黑 Light" panose="020B0502040204020203" pitchFamily="34" charset="-122"/>
              </a:rPr>
              <a:t>（</a:t>
            </a:r>
            <a:r>
              <a:rPr lang="en-US" altLang="zh-CN" sz="2400" dirty="0" smtClean="0">
                <a:latin typeface="微软雅黑 Light" panose="020B0502040204020203" pitchFamily="34" charset="-122"/>
                <a:ea typeface="微软雅黑 Light" panose="020B0502040204020203" pitchFamily="34" charset="-122"/>
              </a:rPr>
              <a:t>Zero Flag</a:t>
            </a:r>
            <a:r>
              <a:rPr lang="zh-CN" altLang="en-US" sz="2400" dirty="0" smtClean="0">
                <a:latin typeface="微软雅黑 Light" panose="020B0502040204020203" pitchFamily="34" charset="-122"/>
                <a:ea typeface="微软雅黑 Light" panose="020B0502040204020203" pitchFamily="34" charset="-122"/>
              </a:rPr>
              <a:t>零标志）</a:t>
            </a:r>
            <a:r>
              <a:rPr lang="en-US" altLang="zh-CN" sz="2400" dirty="0" smtClean="0">
                <a:latin typeface="微软雅黑 Light" panose="020B0502040204020203" pitchFamily="34" charset="-122"/>
                <a:ea typeface="微软雅黑 Light" panose="020B0502040204020203" pitchFamily="34" charset="-122"/>
              </a:rPr>
              <a:t>,SF</a:t>
            </a:r>
            <a:r>
              <a:rPr lang="zh-CN" altLang="en-US" sz="2400" dirty="0" smtClean="0">
                <a:latin typeface="微软雅黑 Light" panose="020B0502040204020203" pitchFamily="34" charset="-122"/>
                <a:ea typeface="微软雅黑 Light" panose="020B0502040204020203" pitchFamily="34" charset="-122"/>
              </a:rPr>
              <a:t>（</a:t>
            </a:r>
            <a:r>
              <a:rPr lang="en-US" altLang="zh-CN" sz="2400" dirty="0" smtClean="0">
                <a:latin typeface="微软雅黑 Light" panose="020B0502040204020203" pitchFamily="34" charset="-122"/>
                <a:ea typeface="微软雅黑 Light" panose="020B0502040204020203" pitchFamily="34" charset="-122"/>
              </a:rPr>
              <a:t>Sign Flag</a:t>
            </a:r>
            <a:r>
              <a:rPr lang="zh-CN" altLang="en-US" sz="2400" dirty="0" smtClean="0">
                <a:latin typeface="微软雅黑 Light" panose="020B0502040204020203" pitchFamily="34" charset="-122"/>
                <a:ea typeface="微软雅黑 Light" panose="020B0502040204020203" pitchFamily="34" charset="-122"/>
              </a:rPr>
              <a:t>符号标志），</a:t>
            </a:r>
            <a:r>
              <a:rPr lang="en-US" altLang="zh-CN" sz="2400" dirty="0" smtClean="0">
                <a:latin typeface="微软雅黑 Light" panose="020B0502040204020203" pitchFamily="34" charset="-122"/>
                <a:ea typeface="微软雅黑 Light" panose="020B0502040204020203" pitchFamily="34" charset="-122"/>
              </a:rPr>
              <a:t>OF</a:t>
            </a:r>
            <a:r>
              <a:rPr lang="zh-CN" altLang="en-US" sz="2400" dirty="0" smtClean="0">
                <a:latin typeface="微软雅黑 Light" panose="020B0502040204020203" pitchFamily="34" charset="-122"/>
                <a:ea typeface="微软雅黑 Light" panose="020B0502040204020203" pitchFamily="34" charset="-122"/>
              </a:rPr>
              <a:t>（</a:t>
            </a:r>
            <a:r>
              <a:rPr lang="en-US" altLang="zh-CN" sz="2400" dirty="0" smtClean="0">
                <a:latin typeface="微软雅黑 Light" panose="020B0502040204020203" pitchFamily="34" charset="-122"/>
                <a:ea typeface="微软雅黑 Light" panose="020B0502040204020203" pitchFamily="34" charset="-122"/>
              </a:rPr>
              <a:t>Overflow Flag</a:t>
            </a:r>
            <a:r>
              <a:rPr lang="zh-CN" altLang="en-US" sz="2400" dirty="0" smtClean="0">
                <a:latin typeface="微软雅黑 Light" panose="020B0502040204020203" pitchFamily="34" charset="-122"/>
                <a:ea typeface="微软雅黑 Light" panose="020B0502040204020203" pitchFamily="34" charset="-122"/>
              </a:rPr>
              <a:t>溢出标志），</a:t>
            </a:r>
            <a:r>
              <a:rPr lang="en-US" altLang="zh-CN" sz="2400" dirty="0" smtClean="0">
                <a:latin typeface="微软雅黑 Light" panose="020B0502040204020203" pitchFamily="34" charset="-122"/>
                <a:ea typeface="微软雅黑 Light" panose="020B0502040204020203" pitchFamily="34" charset="-122"/>
              </a:rPr>
              <a:t>PF</a:t>
            </a:r>
            <a:r>
              <a:rPr lang="zh-CN" altLang="en-US" sz="2400" dirty="0" smtClean="0">
                <a:latin typeface="微软雅黑 Light" panose="020B0502040204020203" pitchFamily="34" charset="-122"/>
                <a:ea typeface="微软雅黑 Light" panose="020B0502040204020203" pitchFamily="34" charset="-122"/>
              </a:rPr>
              <a:t>（</a:t>
            </a:r>
            <a:r>
              <a:rPr lang="en-US" altLang="zh-CN" sz="2400" dirty="0" smtClean="0">
                <a:latin typeface="微软雅黑 Light" panose="020B0502040204020203" pitchFamily="34" charset="-122"/>
                <a:ea typeface="微软雅黑 Light" panose="020B0502040204020203" pitchFamily="34" charset="-122"/>
              </a:rPr>
              <a:t>Parity Flag</a:t>
            </a:r>
            <a:r>
              <a:rPr lang="zh-CN" altLang="en-US" sz="2400" dirty="0" smtClean="0">
                <a:latin typeface="微软雅黑 Light" panose="020B0502040204020203" pitchFamily="34" charset="-122"/>
                <a:ea typeface="微软雅黑 Light" panose="020B0502040204020203" pitchFamily="34" charset="-122"/>
              </a:rPr>
              <a:t>奇偶标志），</a:t>
            </a:r>
            <a:r>
              <a:rPr lang="en-US" altLang="zh-CN" sz="2400" dirty="0" smtClean="0">
                <a:latin typeface="微软雅黑 Light" panose="020B0502040204020203" pitchFamily="34" charset="-122"/>
                <a:ea typeface="微软雅黑 Light" panose="020B0502040204020203" pitchFamily="34" charset="-122"/>
              </a:rPr>
              <a:t>AF</a:t>
            </a:r>
            <a:r>
              <a:rPr lang="zh-CN" altLang="en-US" sz="2400" dirty="0" smtClean="0">
                <a:latin typeface="微软雅黑 Light" panose="020B0502040204020203" pitchFamily="34" charset="-122"/>
                <a:ea typeface="微软雅黑 Light" panose="020B0502040204020203" pitchFamily="34" charset="-122"/>
              </a:rPr>
              <a:t>（</a:t>
            </a:r>
            <a:r>
              <a:rPr lang="en-US" altLang="zh-CN" sz="2400" dirty="0" smtClean="0">
                <a:latin typeface="微软雅黑 Light" panose="020B0502040204020203" pitchFamily="34" charset="-122"/>
                <a:ea typeface="微软雅黑 Light" panose="020B0502040204020203" pitchFamily="34" charset="-122"/>
              </a:rPr>
              <a:t>Auxiliary Carry Flag</a:t>
            </a:r>
            <a:r>
              <a:rPr lang="zh-CN" altLang="en-US" sz="2400" dirty="0" smtClean="0">
                <a:latin typeface="微软雅黑 Light" panose="020B0502040204020203" pitchFamily="34" charset="-122"/>
                <a:ea typeface="微软雅黑 Light" panose="020B0502040204020203" pitchFamily="34" charset="-122"/>
              </a:rPr>
              <a:t>辅助进位标志）</a:t>
            </a:r>
            <a:endParaRPr lang="en-US" altLang="zh-CN" sz="2400" dirty="0" smtClean="0">
              <a:latin typeface="微软雅黑 Light" panose="020B0502040204020203" pitchFamily="34" charset="-122"/>
              <a:ea typeface="微软雅黑 Light" panose="020B0502040204020203" pitchFamily="34" charset="-122"/>
            </a:endParaRPr>
          </a:p>
          <a:p>
            <a:r>
              <a:rPr lang="zh-CN" altLang="en-US" sz="2400" b="1" dirty="0" smtClean="0">
                <a:latin typeface="微软雅黑 Light" panose="020B0502040204020203" pitchFamily="34" charset="-122"/>
                <a:ea typeface="微软雅黑 Light" panose="020B0502040204020203" pitchFamily="34" charset="-122"/>
              </a:rPr>
              <a:t>状态控制标志</a:t>
            </a:r>
            <a:r>
              <a:rPr lang="zh-CN" altLang="en-US" sz="2400" dirty="0" smtClean="0">
                <a:latin typeface="微软雅黑 Light" panose="020B0502040204020203" pitchFamily="34" charset="-122"/>
                <a:ea typeface="微软雅黑 Light" panose="020B0502040204020203" pitchFamily="34" charset="-122"/>
              </a:rPr>
              <a:t>：</a:t>
            </a:r>
            <a:r>
              <a:rPr lang="en-US" altLang="zh-CN" sz="2400" dirty="0" smtClean="0">
                <a:latin typeface="微软雅黑 Light" panose="020B0502040204020203" pitchFamily="34" charset="-122"/>
                <a:ea typeface="微软雅黑 Light" panose="020B0502040204020203" pitchFamily="34" charset="-122"/>
              </a:rPr>
              <a:t>DF</a:t>
            </a:r>
            <a:r>
              <a:rPr lang="zh-CN" altLang="en-US" sz="2400" dirty="0" smtClean="0">
                <a:latin typeface="微软雅黑 Light" panose="020B0502040204020203" pitchFamily="34" charset="-122"/>
                <a:ea typeface="微软雅黑 Light" panose="020B0502040204020203" pitchFamily="34" charset="-122"/>
              </a:rPr>
              <a:t>（</a:t>
            </a:r>
            <a:r>
              <a:rPr lang="en-US" altLang="zh-CN" sz="2400" dirty="0" smtClean="0">
                <a:latin typeface="微软雅黑 Light" panose="020B0502040204020203" pitchFamily="34" charset="-122"/>
                <a:ea typeface="微软雅黑 Light" panose="020B0502040204020203" pitchFamily="34" charset="-122"/>
              </a:rPr>
              <a:t>Direction Flag</a:t>
            </a:r>
            <a:r>
              <a:rPr lang="zh-CN" altLang="en-US" sz="2400" dirty="0">
                <a:latin typeface="微软雅黑 Light" panose="020B0502040204020203" pitchFamily="34" charset="-122"/>
                <a:ea typeface="微软雅黑 Light" panose="020B0502040204020203" pitchFamily="34" charset="-122"/>
              </a:rPr>
              <a:t>方向标志</a:t>
            </a:r>
            <a:r>
              <a:rPr lang="zh-CN" altLang="en-US" sz="2400" dirty="0" smtClean="0">
                <a:latin typeface="微软雅黑 Light" panose="020B0502040204020203" pitchFamily="34" charset="-122"/>
                <a:ea typeface="微软雅黑 Light" panose="020B0502040204020203" pitchFamily="34" charset="-122"/>
              </a:rPr>
              <a:t>），</a:t>
            </a:r>
            <a:r>
              <a:rPr lang="en-US" altLang="zh-CN" sz="2400" dirty="0" smtClean="0">
                <a:latin typeface="微软雅黑 Light" panose="020B0502040204020203" pitchFamily="34" charset="-122"/>
                <a:ea typeface="微软雅黑 Light" panose="020B0502040204020203" pitchFamily="34" charset="-122"/>
              </a:rPr>
              <a:t>IF</a:t>
            </a:r>
            <a:r>
              <a:rPr lang="zh-CN" altLang="en-US" sz="2400" dirty="0" smtClean="0">
                <a:latin typeface="微软雅黑 Light" panose="020B0502040204020203" pitchFamily="34" charset="-122"/>
                <a:ea typeface="微软雅黑 Light" panose="020B0502040204020203" pitchFamily="34" charset="-122"/>
              </a:rPr>
              <a:t>（</a:t>
            </a:r>
            <a:r>
              <a:rPr lang="en-US" altLang="zh-CN" sz="2400" dirty="0" smtClean="0">
                <a:latin typeface="微软雅黑 Light" panose="020B0502040204020203" pitchFamily="34" charset="-122"/>
                <a:ea typeface="微软雅黑 Light" panose="020B0502040204020203" pitchFamily="34" charset="-122"/>
              </a:rPr>
              <a:t>Interrupt-enable Flag</a:t>
            </a:r>
            <a:r>
              <a:rPr lang="zh-CN" altLang="en-US" sz="2400" dirty="0">
                <a:latin typeface="微软雅黑 Light" panose="020B0502040204020203" pitchFamily="34" charset="-122"/>
                <a:ea typeface="微软雅黑 Light" panose="020B0502040204020203" pitchFamily="34" charset="-122"/>
              </a:rPr>
              <a:t>中断允许标志</a:t>
            </a:r>
            <a:r>
              <a:rPr lang="zh-CN" altLang="en-US" sz="2400" dirty="0" smtClean="0">
                <a:latin typeface="微软雅黑 Light" panose="020B0502040204020203" pitchFamily="34" charset="-122"/>
                <a:ea typeface="微软雅黑 Light" panose="020B0502040204020203" pitchFamily="34" charset="-122"/>
              </a:rPr>
              <a:t>）</a:t>
            </a:r>
            <a:r>
              <a:rPr lang="en-US" altLang="zh-CN" sz="2400" dirty="0" smtClean="0">
                <a:latin typeface="微软雅黑 Light" panose="020B0502040204020203" pitchFamily="34" charset="-122"/>
                <a:ea typeface="微软雅黑 Light" panose="020B0502040204020203" pitchFamily="34" charset="-122"/>
              </a:rPr>
              <a:t>,TF</a:t>
            </a:r>
            <a:r>
              <a:rPr lang="zh-CN" altLang="en-US" sz="2400" dirty="0" smtClean="0">
                <a:latin typeface="微软雅黑 Light" panose="020B0502040204020203" pitchFamily="34" charset="-122"/>
                <a:ea typeface="微软雅黑 Light" panose="020B0502040204020203" pitchFamily="34" charset="-122"/>
              </a:rPr>
              <a:t>（</a:t>
            </a:r>
            <a:r>
              <a:rPr lang="en-US" altLang="zh-CN" sz="2400" dirty="0" smtClean="0">
                <a:latin typeface="微软雅黑 Light" panose="020B0502040204020203" pitchFamily="34" charset="-122"/>
                <a:ea typeface="微软雅黑 Light" panose="020B0502040204020203" pitchFamily="34" charset="-122"/>
              </a:rPr>
              <a:t>Trap Flag</a:t>
            </a:r>
            <a:r>
              <a:rPr lang="zh-CN" altLang="en-US" sz="2400" dirty="0">
                <a:latin typeface="微软雅黑 Light" panose="020B0502040204020203" pitchFamily="34" charset="-122"/>
                <a:ea typeface="微软雅黑 Light" panose="020B0502040204020203" pitchFamily="34" charset="-122"/>
              </a:rPr>
              <a:t>追踪标志</a:t>
            </a:r>
            <a:r>
              <a:rPr lang="zh-CN" altLang="en-US" sz="2400" dirty="0" smtClean="0">
                <a:latin typeface="微软雅黑 Light" panose="020B0502040204020203" pitchFamily="34" charset="-122"/>
                <a:ea typeface="微软雅黑 Light" panose="020B0502040204020203" pitchFamily="34" charset="-122"/>
              </a:rPr>
              <a:t>）</a:t>
            </a:r>
            <a:endParaRPr lang="en-US" altLang="zh-CN" sz="2400" dirty="0" smtClean="0">
              <a:latin typeface="微软雅黑 Light" panose="020B0502040204020203" pitchFamily="34" charset="-122"/>
              <a:ea typeface="微软雅黑 Light" panose="020B0502040204020203" pitchFamily="34" charset="-122"/>
            </a:endParaRPr>
          </a:p>
          <a:p>
            <a:endParaRPr lang="en-US" altLang="zh-CN" dirty="0" smtClean="0">
              <a:latin typeface="微软雅黑 Light" panose="020B0502040204020203" pitchFamily="34" charset="-122"/>
              <a:ea typeface="微软雅黑 Light" panose="020B0502040204020203" pitchFamily="34" charset="-122"/>
            </a:endParaRPr>
          </a:p>
        </p:txBody>
      </p:sp>
      <p:pic>
        <p:nvPicPr>
          <p:cNvPr id="4" name="图片 3"/>
          <p:cNvPicPr>
            <a:picLocks noChangeAspect="1"/>
          </p:cNvPicPr>
          <p:nvPr/>
        </p:nvPicPr>
        <p:blipFill>
          <a:blip r:embed="rId2"/>
          <a:stretch>
            <a:fillRect/>
          </a:stretch>
        </p:blipFill>
        <p:spPr>
          <a:xfrm>
            <a:off x="628366" y="5717915"/>
            <a:ext cx="9572625" cy="1038225"/>
          </a:xfrm>
          <a:prstGeom prst="rect">
            <a:avLst/>
          </a:prstGeom>
        </p:spPr>
      </p:pic>
    </p:spTree>
    <p:extLst>
      <p:ext uri="{BB962C8B-B14F-4D97-AF65-F5344CB8AC3E}">
        <p14:creationId xmlns:p14="http://schemas.microsoft.com/office/powerpoint/2010/main" val="1922827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937" y="146761"/>
            <a:ext cx="10515600" cy="1325563"/>
          </a:xfrm>
        </p:spPr>
        <p:txBody>
          <a:bodyPr/>
          <a:lstStyle/>
          <a:p>
            <a:r>
              <a:rPr lang="zh-CN" altLang="en-US" dirty="0" smtClean="0">
                <a:latin typeface="微软雅黑" panose="020B0503020204020204" pitchFamily="34" charset="-122"/>
                <a:ea typeface="微软雅黑" panose="020B0503020204020204" pitchFamily="34" charset="-122"/>
              </a:rPr>
              <a:t>存储器分段和地址的形成</a:t>
            </a:r>
            <a:endParaRPr lang="zh-CN" altLang="en-US" dirty="0">
              <a:latin typeface="微软雅黑" panose="020B0503020204020204" pitchFamily="34" charset="-122"/>
              <a:ea typeface="微软雅黑" panose="020B0503020204020204" pitchFamily="34" charset="-122"/>
            </a:endParaRPr>
          </a:p>
        </p:txBody>
      </p:sp>
      <p:pic>
        <p:nvPicPr>
          <p:cNvPr id="4" name="内容占位符 3"/>
          <p:cNvPicPr>
            <a:picLocks noGrp="1" noChangeAspect="1"/>
          </p:cNvPicPr>
          <p:nvPr>
            <p:ph idx="1"/>
          </p:nvPr>
        </p:nvPicPr>
        <p:blipFill>
          <a:blip r:embed="rId2"/>
          <a:stretch>
            <a:fillRect/>
          </a:stretch>
        </p:blipFill>
        <p:spPr>
          <a:xfrm>
            <a:off x="305937" y="1704335"/>
            <a:ext cx="2428875" cy="4286250"/>
          </a:xfrm>
          <a:prstGeom prst="rect">
            <a:avLst/>
          </a:prstGeom>
        </p:spPr>
      </p:pic>
      <p:sp>
        <p:nvSpPr>
          <p:cNvPr id="5" name="文本框 4"/>
          <p:cNvSpPr txBox="1"/>
          <p:nvPr/>
        </p:nvSpPr>
        <p:spPr>
          <a:xfrm>
            <a:off x="3692856" y="1831523"/>
            <a:ext cx="7438030" cy="3170099"/>
          </a:xfrm>
          <a:prstGeom prst="rect">
            <a:avLst/>
          </a:prstGeom>
          <a:noFill/>
        </p:spPr>
        <p:txBody>
          <a:bodyPr wrap="square" rtlCol="0">
            <a:spAutoFit/>
          </a:bodyPr>
          <a:lstStyle/>
          <a:p>
            <a:pPr marL="457200" indent="-457200">
              <a:buFont typeface="Arial" panose="020B0604020202020204" pitchFamily="34" charset="0"/>
              <a:buChar char="•"/>
            </a:pPr>
            <a:r>
              <a:rPr lang="en-US" altLang="zh-CN" sz="2400" dirty="0" smtClean="0">
                <a:latin typeface="微软雅黑 Light" panose="020B0502040204020203" pitchFamily="34" charset="-122"/>
                <a:ea typeface="微软雅黑 Light" panose="020B0502040204020203" pitchFamily="34" charset="-122"/>
              </a:rPr>
              <a:t>8086/8088CPU</a:t>
            </a:r>
            <a:r>
              <a:rPr lang="zh-CN" altLang="en-US" sz="2400" dirty="0" smtClean="0">
                <a:latin typeface="微软雅黑 Light" panose="020B0502040204020203" pitchFamily="34" charset="-122"/>
                <a:ea typeface="微软雅黑 Light" panose="020B0502040204020203" pitchFamily="34" charset="-122"/>
              </a:rPr>
              <a:t>有</a:t>
            </a:r>
            <a:r>
              <a:rPr lang="en-US" altLang="zh-CN" sz="2400" dirty="0" smtClean="0">
                <a:latin typeface="微软雅黑" panose="020B0503020204020204" pitchFamily="34" charset="-122"/>
                <a:ea typeface="微软雅黑" panose="020B0503020204020204" pitchFamily="34" charset="-122"/>
              </a:rPr>
              <a:t>20</a:t>
            </a:r>
            <a:r>
              <a:rPr lang="zh-CN" altLang="en-US" sz="2400" dirty="0" smtClean="0">
                <a:latin typeface="微软雅黑" panose="020B0503020204020204" pitchFamily="34" charset="-122"/>
                <a:ea typeface="微软雅黑" panose="020B0503020204020204" pitchFamily="34" charset="-122"/>
              </a:rPr>
              <a:t>根</a:t>
            </a:r>
            <a:r>
              <a:rPr lang="zh-CN" altLang="en-US" sz="2400" dirty="0" smtClean="0">
                <a:latin typeface="微软雅黑 Light" panose="020B0502040204020203" pitchFamily="34" charset="-122"/>
                <a:ea typeface="微软雅黑 Light" panose="020B0502040204020203" pitchFamily="34" charset="-122"/>
              </a:rPr>
              <a:t>地址总线，可以直接寻址的物理地址空间是</a:t>
            </a:r>
            <a:r>
              <a:rPr lang="en-US" altLang="zh-CN" sz="2400" dirty="0" smtClean="0">
                <a:latin typeface="微软雅黑" panose="020B0503020204020204" pitchFamily="34" charset="-122"/>
                <a:ea typeface="微软雅黑" panose="020B0503020204020204" pitchFamily="34" charset="-122"/>
              </a:rPr>
              <a:t>1M</a:t>
            </a:r>
            <a:r>
              <a:rPr lang="zh-CN" altLang="en-US" sz="2400" dirty="0" smtClean="0">
                <a:latin typeface="微软雅黑 Light" panose="020B0502040204020203" pitchFamily="34" charset="-122"/>
                <a:ea typeface="微软雅黑 Light" panose="020B0502040204020203" pitchFamily="34" charset="-122"/>
              </a:rPr>
              <a:t>字节（</a:t>
            </a:r>
            <a:r>
              <a:rPr lang="en-US" altLang="zh-CN" sz="2400" dirty="0" smtClean="0">
                <a:latin typeface="微软雅黑 Light" panose="020B0502040204020203" pitchFamily="34" charset="-122"/>
                <a:ea typeface="微软雅黑 Light" panose="020B0502040204020203" pitchFamily="34" charset="-122"/>
              </a:rPr>
              <a:t>=2</a:t>
            </a:r>
            <a:r>
              <a:rPr lang="en-US" altLang="zh-CN" sz="2400" baseline="30000" dirty="0" smtClean="0">
                <a:latin typeface="微软雅黑 Light" panose="020B0502040204020203" pitchFamily="34" charset="-122"/>
                <a:ea typeface="微软雅黑 Light" panose="020B0502040204020203" pitchFamily="34" charset="-122"/>
              </a:rPr>
              <a:t>20</a:t>
            </a:r>
            <a:r>
              <a:rPr lang="zh-CN" altLang="en-US" sz="2400" dirty="0" smtClean="0">
                <a:latin typeface="微软雅黑 Light" panose="020B0502040204020203" pitchFamily="34" charset="-122"/>
                <a:ea typeface="微软雅黑 Light" panose="020B0502040204020203" pitchFamily="34" charset="-122"/>
              </a:rPr>
              <a:t>）</a:t>
            </a:r>
            <a:endParaRPr lang="en-US" altLang="zh-CN" sz="2400" dirty="0" smtClean="0">
              <a:latin typeface="微软雅黑 Light" panose="020B0502040204020203" pitchFamily="34" charset="-122"/>
              <a:ea typeface="微软雅黑 Light" panose="020B0502040204020203" pitchFamily="34" charset="-122"/>
            </a:endParaRPr>
          </a:p>
          <a:p>
            <a:pPr marL="457200" indent="-457200">
              <a:buFont typeface="Arial" panose="020B0604020202020204" pitchFamily="34" charset="0"/>
              <a:buChar char="•"/>
            </a:pPr>
            <a:r>
              <a:rPr lang="zh-CN" altLang="en-US" sz="2400" dirty="0" smtClean="0">
                <a:latin typeface="微软雅黑 Light" panose="020B0502040204020203" pitchFamily="34" charset="-122"/>
                <a:ea typeface="微软雅黑 Light" panose="020B0502040204020203" pitchFamily="34" charset="-122"/>
              </a:rPr>
              <a:t>存储单元的物理地址长</a:t>
            </a:r>
            <a:r>
              <a:rPr lang="en-US" altLang="zh-CN" sz="2400" dirty="0" smtClean="0">
                <a:latin typeface="微软雅黑 Light" panose="020B0502040204020203" pitchFamily="34" charset="-122"/>
                <a:ea typeface="微软雅黑 Light" panose="020B0502040204020203" pitchFamily="34" charset="-122"/>
              </a:rPr>
              <a:t>20</a:t>
            </a:r>
            <a:r>
              <a:rPr lang="zh-CN" altLang="en-US" sz="2400" dirty="0" smtClean="0">
                <a:latin typeface="微软雅黑 Light" panose="020B0502040204020203" pitchFamily="34" charset="-122"/>
                <a:ea typeface="微软雅黑 Light" panose="020B0502040204020203" pitchFamily="34" charset="-122"/>
              </a:rPr>
              <a:t>位，范围是</a:t>
            </a:r>
            <a:r>
              <a:rPr lang="en-US" altLang="zh-CN" sz="2400" dirty="0" smtClean="0">
                <a:latin typeface="微软雅黑" panose="020B0503020204020204" pitchFamily="34" charset="-122"/>
                <a:ea typeface="微软雅黑" panose="020B0503020204020204" pitchFamily="34" charset="-122"/>
              </a:rPr>
              <a:t>00000H</a:t>
            </a:r>
            <a:r>
              <a:rPr lang="zh-CN" altLang="en-US" sz="2400" dirty="0" smtClean="0">
                <a:latin typeface="微软雅黑" panose="020B0503020204020204" pitchFamily="34" charset="-122"/>
                <a:ea typeface="微软雅黑" panose="020B0503020204020204" pitchFamily="34" charset="-122"/>
              </a:rPr>
              <a:t>至</a:t>
            </a:r>
            <a:r>
              <a:rPr lang="en-US" altLang="zh-CN" sz="2400" dirty="0" smtClean="0">
                <a:latin typeface="微软雅黑" panose="020B0503020204020204" pitchFamily="34" charset="-122"/>
                <a:ea typeface="微软雅黑" panose="020B0503020204020204" pitchFamily="34" charset="-122"/>
              </a:rPr>
              <a:t>FFFFFH</a:t>
            </a:r>
          </a:p>
          <a:p>
            <a:pPr marL="457200" indent="-457200">
              <a:buFont typeface="Arial" panose="020B0604020202020204" pitchFamily="34" charset="0"/>
              <a:buChar char="•"/>
            </a:pPr>
            <a:r>
              <a:rPr lang="en-US" altLang="zh-CN" sz="2400" dirty="0" smtClean="0">
                <a:latin typeface="微软雅黑 Light" panose="020B0502040204020203" pitchFamily="34" charset="-122"/>
                <a:ea typeface="微软雅黑 Light" panose="020B0502040204020203" pitchFamily="34" charset="-122"/>
              </a:rPr>
              <a:t>ALU</a:t>
            </a:r>
            <a:r>
              <a:rPr lang="zh-CN" altLang="en-US" sz="2400" dirty="0" smtClean="0">
                <a:latin typeface="微软雅黑 Light" panose="020B0502040204020203" pitchFamily="34" charset="-122"/>
                <a:ea typeface="微软雅黑 Light" panose="020B0502040204020203" pitchFamily="34" charset="-122"/>
              </a:rPr>
              <a:t>最多进行</a:t>
            </a:r>
            <a:r>
              <a:rPr lang="en-US" altLang="zh-CN" sz="2400" dirty="0" smtClean="0">
                <a:latin typeface="微软雅黑" panose="020B0503020204020204" pitchFamily="34" charset="-122"/>
                <a:ea typeface="微软雅黑" panose="020B0503020204020204" pitchFamily="34" charset="-122"/>
              </a:rPr>
              <a:t>16</a:t>
            </a:r>
            <a:r>
              <a:rPr lang="zh-CN" altLang="en-US" sz="2400" dirty="0" smtClean="0">
                <a:latin typeface="微软雅黑" panose="020B0503020204020204" pitchFamily="34" charset="-122"/>
                <a:ea typeface="微软雅黑" panose="020B0503020204020204" pitchFamily="34" charset="-122"/>
              </a:rPr>
              <a:t>位</a:t>
            </a:r>
            <a:r>
              <a:rPr lang="zh-CN" altLang="en-US" sz="2400" dirty="0" smtClean="0">
                <a:latin typeface="微软雅黑 Light" panose="020B0502040204020203" pitchFamily="34" charset="-122"/>
                <a:ea typeface="微软雅黑 Light" panose="020B0502040204020203" pitchFamily="34" charset="-122"/>
              </a:rPr>
              <a:t>运算，存储单元地址偏移的指针寄存器都是</a:t>
            </a:r>
            <a:r>
              <a:rPr lang="en-US" altLang="zh-CN" sz="2400" dirty="0" smtClean="0">
                <a:latin typeface="微软雅黑 Light" panose="020B0502040204020203" pitchFamily="34" charset="-122"/>
                <a:ea typeface="微软雅黑 Light" panose="020B0502040204020203" pitchFamily="34" charset="-122"/>
              </a:rPr>
              <a:t>16</a:t>
            </a:r>
            <a:r>
              <a:rPr lang="zh-CN" altLang="en-US" sz="2400" dirty="0" smtClean="0">
                <a:latin typeface="微软雅黑 Light" panose="020B0502040204020203" pitchFamily="34" charset="-122"/>
                <a:ea typeface="微软雅黑 Light" panose="020B0502040204020203" pitchFamily="34" charset="-122"/>
              </a:rPr>
              <a:t>位</a:t>
            </a:r>
            <a:endParaRPr lang="en-US" altLang="zh-CN" sz="2400" dirty="0">
              <a:latin typeface="微软雅黑 Light" panose="020B0502040204020203" pitchFamily="34" charset="-122"/>
              <a:ea typeface="微软雅黑 Light" panose="020B0502040204020203" pitchFamily="34" charset="-122"/>
            </a:endParaRPr>
          </a:p>
          <a:p>
            <a:pPr marL="457200" indent="-457200">
              <a:buFont typeface="Arial" panose="020B0604020202020204" pitchFamily="34" charset="0"/>
              <a:buChar char="•"/>
            </a:pPr>
            <a:r>
              <a:rPr lang="zh-CN" altLang="en-US" sz="2400" dirty="0" smtClean="0">
                <a:latin typeface="微软雅黑 Light" panose="020B0502040204020203" pitchFamily="34" charset="-122"/>
                <a:ea typeface="微软雅黑 Light" panose="020B0502040204020203" pitchFamily="34" charset="-122"/>
              </a:rPr>
              <a:t>存储器分段和使用段寄存器寻址</a:t>
            </a:r>
            <a:r>
              <a:rPr lang="en-US" altLang="zh-CN" sz="2400" dirty="0" smtClean="0">
                <a:latin typeface="微软雅黑 Light" panose="020B0502040204020203" pitchFamily="34" charset="-122"/>
                <a:ea typeface="微软雅黑 Light" panose="020B0502040204020203" pitchFamily="34" charset="-122"/>
              </a:rPr>
              <a:t>1M</a:t>
            </a:r>
            <a:r>
              <a:rPr lang="zh-CN" altLang="en-US" sz="2400" dirty="0" smtClean="0">
                <a:latin typeface="微软雅黑 Light" panose="020B0502040204020203" pitchFamily="34" charset="-122"/>
                <a:ea typeface="微软雅黑 Light" panose="020B0502040204020203" pitchFamily="34" charset="-122"/>
              </a:rPr>
              <a:t>字节物理空间</a:t>
            </a:r>
            <a:endParaRPr lang="en-US" altLang="zh-CN" sz="2400" dirty="0">
              <a:latin typeface="微软雅黑 Light" panose="020B0502040204020203" pitchFamily="34" charset="-122"/>
              <a:ea typeface="微软雅黑 Light" panose="020B0502040204020203" pitchFamily="34" charset="-122"/>
            </a:endParaRPr>
          </a:p>
          <a:p>
            <a:endParaRPr lang="zh-CN" altLang="en-US" sz="3200" dirty="0" smtClean="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4074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937" y="146761"/>
            <a:ext cx="10515600" cy="1325563"/>
          </a:xfrm>
        </p:spPr>
        <p:txBody>
          <a:bodyPr/>
          <a:lstStyle/>
          <a:p>
            <a:r>
              <a:rPr lang="zh-CN" altLang="en-US" dirty="0" smtClean="0">
                <a:latin typeface="微软雅黑" panose="020B0503020204020204" pitchFamily="34" charset="-122"/>
                <a:ea typeface="微软雅黑" panose="020B0503020204020204" pitchFamily="34" charset="-122"/>
              </a:rPr>
              <a:t>存储器分段和地址的形成</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793669" y="1472324"/>
            <a:ext cx="7861519" cy="4708981"/>
          </a:xfrm>
          <a:prstGeom prst="rect">
            <a:avLst/>
          </a:prstGeom>
          <a:noFill/>
        </p:spPr>
        <p:txBody>
          <a:bodyPr wrap="square" rtlCol="0">
            <a:spAutoFit/>
          </a:bodyPr>
          <a:lstStyle/>
          <a:p>
            <a:pPr>
              <a:lnSpc>
                <a:spcPct val="150000"/>
              </a:lnSpc>
            </a:pPr>
            <a:r>
              <a:rPr lang="zh-CN" altLang="en-US" sz="2000" dirty="0" smtClean="0">
                <a:latin typeface="微软雅黑 Light" panose="020B0502040204020203" pitchFamily="34" charset="-122"/>
                <a:ea typeface="微软雅黑 Light" panose="020B0502040204020203" pitchFamily="34" charset="-122"/>
              </a:rPr>
              <a:t>逻辑段的划分，每个逻辑段必须满足两个条件</a:t>
            </a:r>
            <a:r>
              <a:rPr lang="zh-CN" altLang="en-US" sz="2000" dirty="0">
                <a:latin typeface="微软雅黑 Light" panose="020B0502040204020203" pitchFamily="34" charset="-122"/>
                <a:ea typeface="微软雅黑 Light" panose="020B0502040204020203" pitchFamily="34" charset="-122"/>
              </a:rPr>
              <a:t>：</a:t>
            </a:r>
            <a:endParaRPr lang="en-US" altLang="zh-CN" sz="2000" dirty="0" smtClean="0">
              <a:latin typeface="微软雅黑 Light" panose="020B0502040204020203" pitchFamily="34" charset="-122"/>
              <a:ea typeface="微软雅黑 Light" panose="020B0502040204020203" pitchFamily="34" charset="-122"/>
            </a:endParaRPr>
          </a:p>
          <a:p>
            <a:pPr>
              <a:lnSpc>
                <a:spcPct val="150000"/>
              </a:lnSpc>
            </a:pPr>
            <a:r>
              <a:rPr lang="en-US" altLang="zh-CN" sz="2000" dirty="0" smtClean="0">
                <a:latin typeface="微软雅黑 Light" panose="020B0502040204020203" pitchFamily="34" charset="-122"/>
                <a:ea typeface="微软雅黑 Light" panose="020B0502040204020203" pitchFamily="34" charset="-122"/>
              </a:rPr>
              <a:t>1.</a:t>
            </a:r>
            <a:r>
              <a:rPr lang="zh-CN" altLang="en-US" sz="2000" dirty="0" smtClean="0">
                <a:latin typeface="微软雅黑 Light" panose="020B0502040204020203" pitchFamily="34" charset="-122"/>
                <a:ea typeface="微软雅黑 Light" panose="020B0502040204020203" pitchFamily="34" charset="-122"/>
              </a:rPr>
              <a:t>逻辑段的开始地址必须是</a:t>
            </a:r>
            <a:r>
              <a:rPr lang="en-US" altLang="zh-CN" sz="2000" dirty="0" smtClean="0">
                <a:latin typeface="微软雅黑 Light" panose="020B0502040204020203" pitchFamily="34" charset="-122"/>
                <a:ea typeface="微软雅黑 Light" panose="020B0502040204020203" pitchFamily="34" charset="-122"/>
              </a:rPr>
              <a:t>16</a:t>
            </a:r>
            <a:r>
              <a:rPr lang="zh-CN" altLang="en-US" sz="2000" dirty="0" smtClean="0">
                <a:latin typeface="微软雅黑 Light" panose="020B0502040204020203" pitchFamily="34" charset="-122"/>
                <a:ea typeface="微软雅黑 Light" panose="020B0502040204020203" pitchFamily="34" charset="-122"/>
              </a:rPr>
              <a:t>的倍数（</a:t>
            </a:r>
            <a:r>
              <a:rPr lang="zh-CN" altLang="en-US" sz="2000" dirty="0">
                <a:latin typeface="微软雅黑 Light" panose="020B0502040204020203" pitchFamily="34" charset="-122"/>
                <a:ea typeface="微软雅黑 Light" panose="020B0502040204020203" pitchFamily="34" charset="-122"/>
              </a:rPr>
              <a:t>段寄存器长</a:t>
            </a:r>
            <a:r>
              <a:rPr lang="en-US" altLang="zh-CN" sz="2000" dirty="0">
                <a:latin typeface="微软雅黑 Light" panose="020B0502040204020203" pitchFamily="34" charset="-122"/>
                <a:ea typeface="微软雅黑 Light" panose="020B0502040204020203" pitchFamily="34" charset="-122"/>
              </a:rPr>
              <a:t>16</a:t>
            </a:r>
            <a:r>
              <a:rPr lang="zh-CN" altLang="en-US" sz="2000" dirty="0">
                <a:latin typeface="微软雅黑 Light" panose="020B0502040204020203" pitchFamily="34" charset="-122"/>
                <a:ea typeface="微软雅黑 Light" panose="020B0502040204020203" pitchFamily="34" charset="-122"/>
              </a:rPr>
              <a:t>位</a:t>
            </a:r>
            <a:r>
              <a:rPr lang="zh-CN" altLang="en-US" sz="2000" dirty="0" smtClean="0">
                <a:latin typeface="微软雅黑 Light" panose="020B0502040204020203" pitchFamily="34" charset="-122"/>
                <a:ea typeface="微软雅黑 Light" panose="020B0502040204020203" pitchFamily="34" charset="-122"/>
              </a:rPr>
              <a:t>）</a:t>
            </a:r>
            <a:endParaRPr lang="en-US" altLang="zh-CN" sz="2000" dirty="0" smtClean="0">
              <a:latin typeface="微软雅黑 Light" panose="020B0502040204020203" pitchFamily="34" charset="-122"/>
              <a:ea typeface="微软雅黑 Light" panose="020B0502040204020203" pitchFamily="34" charset="-122"/>
            </a:endParaRPr>
          </a:p>
          <a:p>
            <a:pPr>
              <a:lnSpc>
                <a:spcPct val="150000"/>
              </a:lnSpc>
            </a:pPr>
            <a:r>
              <a:rPr lang="en-US" altLang="zh-CN" sz="2000" dirty="0" smtClean="0">
                <a:latin typeface="微软雅黑 Light" panose="020B0502040204020203" pitchFamily="34" charset="-122"/>
                <a:ea typeface="微软雅黑 Light" panose="020B0502040204020203" pitchFamily="34" charset="-122"/>
              </a:rPr>
              <a:t>2.</a:t>
            </a:r>
            <a:r>
              <a:rPr lang="zh-CN" altLang="en-US" sz="2000" dirty="0" smtClean="0">
                <a:latin typeface="微软雅黑 Light" panose="020B0502040204020203" pitchFamily="34" charset="-122"/>
                <a:ea typeface="微软雅黑 Light" panose="020B0502040204020203" pitchFamily="34" charset="-122"/>
              </a:rPr>
              <a:t>逻辑段的最大长度为</a:t>
            </a:r>
            <a:r>
              <a:rPr lang="en-US" altLang="zh-CN" sz="2000" dirty="0" smtClean="0">
                <a:latin typeface="微软雅黑 Light" panose="020B0502040204020203" pitchFamily="34" charset="-122"/>
                <a:ea typeface="微软雅黑 Light" panose="020B0502040204020203" pitchFamily="34" charset="-122"/>
              </a:rPr>
              <a:t>64K</a:t>
            </a:r>
            <a:r>
              <a:rPr lang="zh-CN" altLang="en-US" sz="2000" dirty="0">
                <a:latin typeface="微软雅黑 Light" panose="020B0502040204020203" pitchFamily="34" charset="-122"/>
                <a:ea typeface="微软雅黑 Light" panose="020B0502040204020203" pitchFamily="34" charset="-122"/>
              </a:rPr>
              <a:t>（指针寄存器长</a:t>
            </a:r>
            <a:r>
              <a:rPr lang="en-US" altLang="zh-CN" sz="2000" dirty="0">
                <a:latin typeface="微软雅黑 Light" panose="020B0502040204020203" pitchFamily="34" charset="-122"/>
                <a:ea typeface="微软雅黑 Light" panose="020B0502040204020203" pitchFamily="34" charset="-122"/>
              </a:rPr>
              <a:t>16</a:t>
            </a:r>
            <a:r>
              <a:rPr lang="zh-CN" altLang="en-US" sz="2000" dirty="0">
                <a:latin typeface="微软雅黑 Light" panose="020B0502040204020203" pitchFamily="34" charset="-122"/>
                <a:ea typeface="微软雅黑 Light" panose="020B0502040204020203" pitchFamily="34" charset="-122"/>
              </a:rPr>
              <a:t>位</a:t>
            </a:r>
            <a:r>
              <a:rPr lang="zh-CN" altLang="en-US" sz="2000" dirty="0" smtClean="0">
                <a:latin typeface="微软雅黑 Light" panose="020B0502040204020203" pitchFamily="34" charset="-122"/>
                <a:ea typeface="微软雅黑 Light" panose="020B0502040204020203" pitchFamily="34" charset="-122"/>
              </a:rPr>
              <a:t>）</a:t>
            </a:r>
            <a:endParaRPr lang="en-US" altLang="zh-CN" sz="2000" dirty="0" smtClean="0">
              <a:latin typeface="微软雅黑 Light" panose="020B0502040204020203" pitchFamily="34" charset="-122"/>
              <a:ea typeface="微软雅黑 Light" panose="020B0502040204020203" pitchFamily="34" charset="-122"/>
            </a:endParaRPr>
          </a:p>
          <a:p>
            <a:pPr>
              <a:lnSpc>
                <a:spcPct val="150000"/>
              </a:lnSpc>
            </a:pPr>
            <a:r>
              <a:rPr lang="zh-CN" altLang="en-US" sz="2000" dirty="0">
                <a:latin typeface="微软雅黑 Light" panose="020B0502040204020203" pitchFamily="34" charset="-122"/>
                <a:ea typeface="微软雅黑 Light" panose="020B0502040204020203" pitchFamily="34" charset="-122"/>
              </a:rPr>
              <a:t>逻辑段与逻辑段可以相连，可以重叠</a:t>
            </a:r>
            <a:endParaRPr lang="en-US" altLang="zh-CN" sz="2000" dirty="0">
              <a:latin typeface="微软雅黑 Light" panose="020B0502040204020203" pitchFamily="34" charset="-122"/>
              <a:ea typeface="微软雅黑 Light" panose="020B0502040204020203" pitchFamily="34" charset="-122"/>
            </a:endParaRPr>
          </a:p>
          <a:p>
            <a:pPr>
              <a:lnSpc>
                <a:spcPct val="150000"/>
              </a:lnSpc>
            </a:pPr>
            <a:endParaRPr lang="en-US" altLang="zh-CN" sz="2000" dirty="0" smtClean="0">
              <a:latin typeface="微软雅黑 Light" panose="020B0502040204020203" pitchFamily="34" charset="-122"/>
              <a:ea typeface="微软雅黑 Light" panose="020B0502040204020203" pitchFamily="34" charset="-122"/>
            </a:endParaRPr>
          </a:p>
          <a:p>
            <a:pPr>
              <a:lnSpc>
                <a:spcPct val="150000"/>
              </a:lnSpc>
            </a:pPr>
            <a:r>
              <a:rPr lang="zh-CN" altLang="en-US" sz="2000" dirty="0" smtClean="0">
                <a:latin typeface="微软雅黑 Light" panose="020B0502040204020203" pitchFamily="34" charset="-122"/>
                <a:ea typeface="微软雅黑 Light" panose="020B0502040204020203" pitchFamily="34" charset="-122"/>
              </a:rPr>
              <a:t>所以</a:t>
            </a:r>
            <a:r>
              <a:rPr lang="en-US" altLang="zh-CN" sz="2000" dirty="0" smtClean="0">
                <a:latin typeface="微软雅黑 Light" panose="020B0502040204020203" pitchFamily="34" charset="-122"/>
                <a:ea typeface="微软雅黑 Light" panose="020B0502040204020203" pitchFamily="34" charset="-122"/>
              </a:rPr>
              <a:t>1M</a:t>
            </a:r>
            <a:r>
              <a:rPr lang="zh-CN" altLang="en-US" sz="2000" dirty="0" smtClean="0">
                <a:latin typeface="微软雅黑 Light" panose="020B0502040204020203" pitchFamily="34" charset="-122"/>
                <a:ea typeface="微软雅黑 Light" panose="020B0502040204020203" pitchFamily="34" charset="-122"/>
              </a:rPr>
              <a:t>字节地址空间最多可划分</a:t>
            </a:r>
            <a:r>
              <a:rPr lang="en-US" altLang="zh-CN" sz="2000" dirty="0" smtClean="0">
                <a:latin typeface="微软雅黑 Light" panose="020B0502040204020203" pitchFamily="34" charset="-122"/>
                <a:ea typeface="微软雅黑 Light" panose="020B0502040204020203" pitchFamily="34" charset="-122"/>
              </a:rPr>
              <a:t>64K</a:t>
            </a:r>
            <a:r>
              <a:rPr lang="zh-CN" altLang="en-US" sz="2000" dirty="0" smtClean="0">
                <a:latin typeface="微软雅黑 Light" panose="020B0502040204020203" pitchFamily="34" charset="-122"/>
                <a:ea typeface="微软雅黑 Light" panose="020B0502040204020203" pitchFamily="34" charset="-122"/>
              </a:rPr>
              <a:t>个，最少</a:t>
            </a:r>
            <a:r>
              <a:rPr lang="en-US" altLang="zh-CN" sz="2000" dirty="0" smtClean="0">
                <a:latin typeface="微软雅黑 Light" panose="020B0502040204020203" pitchFamily="34" charset="-122"/>
                <a:ea typeface="微软雅黑 Light" panose="020B0502040204020203" pitchFamily="34" charset="-122"/>
              </a:rPr>
              <a:t>16</a:t>
            </a:r>
            <a:r>
              <a:rPr lang="zh-CN" altLang="en-US" sz="2000" dirty="0" smtClean="0">
                <a:latin typeface="微软雅黑 Light" panose="020B0502040204020203" pitchFamily="34" charset="-122"/>
                <a:ea typeface="微软雅黑 Light" panose="020B0502040204020203" pitchFamily="34" charset="-122"/>
              </a:rPr>
              <a:t>个逻辑段</a:t>
            </a:r>
            <a:endParaRPr lang="en-US" altLang="zh-CN" sz="2000" dirty="0" smtClean="0">
              <a:latin typeface="微软雅黑 Light" panose="020B0502040204020203" pitchFamily="34" charset="-122"/>
              <a:ea typeface="微软雅黑 Light" panose="020B0502040204020203" pitchFamily="34" charset="-122"/>
            </a:endParaRPr>
          </a:p>
          <a:p>
            <a:pPr>
              <a:lnSpc>
                <a:spcPct val="150000"/>
              </a:lnSpc>
            </a:pPr>
            <a:r>
              <a:rPr lang="zh-CN" altLang="en-US" sz="2000" dirty="0" smtClean="0">
                <a:latin typeface="微软雅黑 Light" panose="020B0502040204020203" pitchFamily="34" charset="-122"/>
                <a:ea typeface="微软雅黑 Light" panose="020B0502040204020203" pitchFamily="34" charset="-122"/>
              </a:rPr>
              <a:t>所以段起始地址可以表示成</a:t>
            </a:r>
            <a:r>
              <a:rPr lang="en-US" altLang="zh-CN" sz="2000" dirty="0" smtClean="0">
                <a:latin typeface="微软雅黑 Light" panose="020B0502040204020203" pitchFamily="34" charset="-122"/>
                <a:ea typeface="微软雅黑 Light" panose="020B0502040204020203" pitchFamily="34" charset="-122"/>
              </a:rPr>
              <a:t>XXXX0</a:t>
            </a:r>
            <a:r>
              <a:rPr lang="zh-CN" altLang="en-US" sz="2000" dirty="0" smtClean="0">
                <a:latin typeface="微软雅黑 Light" panose="020B0502040204020203" pitchFamily="34" charset="-122"/>
                <a:ea typeface="微软雅黑 Light" panose="020B0502040204020203" pitchFamily="34" charset="-122"/>
              </a:rPr>
              <a:t>（</a:t>
            </a:r>
            <a:r>
              <a:rPr lang="en-US" altLang="zh-CN" sz="2000" dirty="0" smtClean="0">
                <a:latin typeface="微软雅黑 Light" panose="020B0502040204020203" pitchFamily="34" charset="-122"/>
                <a:ea typeface="微软雅黑 Light" panose="020B0502040204020203" pitchFamily="34" charset="-122"/>
              </a:rPr>
              <a:t>16</a:t>
            </a:r>
            <a:r>
              <a:rPr lang="zh-CN" altLang="en-US" sz="2000" dirty="0" smtClean="0">
                <a:latin typeface="微软雅黑 Light" panose="020B0502040204020203" pitchFamily="34" charset="-122"/>
                <a:ea typeface="微软雅黑 Light" panose="020B0502040204020203" pitchFamily="34" charset="-122"/>
              </a:rPr>
              <a:t>进制）</a:t>
            </a:r>
            <a:r>
              <a:rPr lang="en-US" altLang="zh-CN" sz="2000" dirty="0" smtClean="0">
                <a:latin typeface="微软雅黑 Light" panose="020B0502040204020203" pitchFamily="34" charset="-122"/>
                <a:ea typeface="微软雅黑 Light" panose="020B0502040204020203" pitchFamily="34" charset="-122"/>
              </a:rPr>
              <a:t>——XXXX</a:t>
            </a:r>
            <a:r>
              <a:rPr lang="zh-CN" altLang="en-US" sz="2000" dirty="0" smtClean="0">
                <a:latin typeface="微软雅黑 Light" panose="020B0502040204020203" pitchFamily="34" charset="-122"/>
                <a:ea typeface="微软雅黑 Light" panose="020B0502040204020203" pitchFamily="34" charset="-122"/>
              </a:rPr>
              <a:t>称为</a:t>
            </a:r>
            <a:r>
              <a:rPr lang="zh-CN" altLang="en-US" sz="2000" dirty="0" smtClean="0">
                <a:latin typeface="微软雅黑" panose="020B0503020204020204" pitchFamily="34" charset="-122"/>
                <a:ea typeface="微软雅黑" panose="020B0503020204020204" pitchFamily="34" charset="-122"/>
              </a:rPr>
              <a:t>段值</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Light" panose="020B0502040204020203" pitchFamily="34" charset="-122"/>
                <a:ea typeface="微软雅黑 Light" panose="020B0502040204020203" pitchFamily="34" charset="-122"/>
              </a:rPr>
              <a:t>于是，存储单元的逻辑地址可以表示为</a:t>
            </a:r>
            <a:r>
              <a:rPr lang="en-US" altLang="zh-CN" sz="2000" dirty="0">
                <a:latin typeface="微软雅黑 Light" panose="020B0502040204020203" pitchFamily="34" charset="-122"/>
                <a:ea typeface="微软雅黑 Light" panose="020B0502040204020203" pitchFamily="34" charset="-122"/>
              </a:rPr>
              <a:t>	</a:t>
            </a:r>
            <a:r>
              <a:rPr lang="zh-CN" altLang="en-US" sz="2000" dirty="0" smtClean="0">
                <a:latin typeface="微软雅黑" panose="020B0503020204020204" pitchFamily="34" charset="-122"/>
                <a:ea typeface="微软雅黑" panose="020B0503020204020204" pitchFamily="34" charset="-122"/>
              </a:rPr>
              <a:t>段值：偏移</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Light" panose="020B0502040204020203" pitchFamily="34" charset="-122"/>
                <a:ea typeface="微软雅黑 Light" panose="020B0502040204020203" pitchFamily="34" charset="-122"/>
              </a:rPr>
              <a:t>根据逻辑地址计算物理地址</a:t>
            </a:r>
            <a:r>
              <a:rPr lang="en-US" altLang="zh-CN" sz="2000" dirty="0" smtClean="0">
                <a:latin typeface="微软雅黑 Light" panose="020B0502040204020203" pitchFamily="34" charset="-122"/>
                <a:ea typeface="微软雅黑 Light" panose="020B0502040204020203" pitchFamily="34" charset="-122"/>
              </a:rPr>
              <a:t>	</a:t>
            </a:r>
            <a:r>
              <a:rPr lang="zh-CN" altLang="en-US" sz="2000" dirty="0" smtClean="0">
                <a:latin typeface="微软雅黑" panose="020B0503020204020204" pitchFamily="34" charset="-122"/>
                <a:ea typeface="微软雅黑" panose="020B0503020204020204" pitchFamily="34" charset="-122"/>
              </a:rPr>
              <a:t>物理地址</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段值</a:t>
            </a:r>
            <a:r>
              <a:rPr lang="zh-CN" altLang="en-US" sz="2000" dirty="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16+</a:t>
            </a:r>
            <a:r>
              <a:rPr lang="zh-CN" altLang="en-US" sz="2000" dirty="0" smtClean="0">
                <a:latin typeface="微软雅黑" panose="020B0503020204020204" pitchFamily="34" charset="-122"/>
                <a:ea typeface="微软雅黑" panose="020B0503020204020204" pitchFamily="34" charset="-122"/>
              </a:rPr>
              <a:t>偏移</a:t>
            </a:r>
            <a:r>
              <a:rPr lang="zh-CN" altLang="en-US" sz="2000" dirty="0" smtClean="0">
                <a:latin typeface="微软雅黑 Light" panose="020B0502040204020203" pitchFamily="34" charset="-122"/>
                <a:ea typeface="微软雅黑 Light" panose="020B0502040204020203" pitchFamily="34" charset="-122"/>
              </a:rPr>
              <a:t>（左移四位）</a:t>
            </a:r>
            <a:endParaRPr lang="en-US" altLang="zh-CN" sz="2000" dirty="0" smtClean="0">
              <a:latin typeface="微软雅黑 Light" panose="020B0502040204020203" pitchFamily="34" charset="-122"/>
              <a:ea typeface="微软雅黑 Light" panose="020B0502040204020203" pitchFamily="34" charset="-122"/>
            </a:endParaRPr>
          </a:p>
        </p:txBody>
      </p:sp>
      <p:pic>
        <p:nvPicPr>
          <p:cNvPr id="6" name="图片 5"/>
          <p:cNvPicPr>
            <a:picLocks noChangeAspect="1"/>
          </p:cNvPicPr>
          <p:nvPr/>
        </p:nvPicPr>
        <p:blipFill>
          <a:blip r:embed="rId2"/>
          <a:stretch>
            <a:fillRect/>
          </a:stretch>
        </p:blipFill>
        <p:spPr>
          <a:xfrm>
            <a:off x="438577" y="1472324"/>
            <a:ext cx="3355092" cy="4435546"/>
          </a:xfrm>
          <a:prstGeom prst="rect">
            <a:avLst/>
          </a:prstGeom>
        </p:spPr>
      </p:pic>
    </p:spTree>
    <p:extLst>
      <p:ext uri="{BB962C8B-B14F-4D97-AF65-F5344CB8AC3E}">
        <p14:creationId xmlns:p14="http://schemas.microsoft.com/office/powerpoint/2010/main" val="41261382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1513</Words>
  <Application>Microsoft Office PowerPoint</Application>
  <PresentationFormat>宽屏</PresentationFormat>
  <Paragraphs>209</Paragraphs>
  <Slides>35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宋体</vt:lpstr>
      <vt:lpstr>微软雅黑</vt:lpstr>
      <vt:lpstr>微软雅黑 Light</vt:lpstr>
      <vt:lpstr>Arial</vt:lpstr>
      <vt:lpstr>Calibri</vt:lpstr>
      <vt:lpstr>Calibri Light</vt:lpstr>
      <vt:lpstr>Office 主题</vt:lpstr>
      <vt:lpstr>8086/8088寻址方式 和指令系统</vt:lpstr>
      <vt:lpstr>8086/8088CPU寄存器组</vt:lpstr>
      <vt:lpstr>通用寄存器  通用寄存器有8个，又可以两组：数据寄存器；指针寄存器及变址寄存器</vt:lpstr>
      <vt:lpstr>通用寄存器  通用寄存器有8个，又可以两组：数据寄存器；指针寄存器及变址寄存器</vt:lpstr>
      <vt:lpstr>段寄存器  8086/8088将1M自己地址空间分成若干逻辑段 当前使用的段值存放在段寄存器中，由段值和段内位移形成20位地址（后面介绍寻址）</vt:lpstr>
      <vt:lpstr>控制寄存器  指令指针和标志寄存器</vt:lpstr>
      <vt:lpstr>控制寄存器  指令指针和标志寄存器</vt:lpstr>
      <vt:lpstr>存储器分段和地址的形成</vt:lpstr>
      <vt:lpstr>存储器分段和地址的形成</vt:lpstr>
      <vt:lpstr>存储器分段和地址的形成</vt:lpstr>
      <vt:lpstr>存储器分段和地址的形成</vt:lpstr>
      <vt:lpstr>8086/8088的寻址方式</vt:lpstr>
      <vt:lpstr>8086/8088的寻址方式</vt:lpstr>
      <vt:lpstr>8086/8088的寻址方式</vt:lpstr>
      <vt:lpstr>8086/8088的寻址方式</vt:lpstr>
      <vt:lpstr>8086/8088的寻址方式</vt:lpstr>
      <vt:lpstr>8086/8088的寻址方式</vt:lpstr>
      <vt:lpstr>8086/8088指令系统</vt:lpstr>
      <vt:lpstr>几个常用指令</vt:lpstr>
      <vt:lpstr>几个常用指令</vt:lpstr>
      <vt:lpstr>几个常用指令</vt:lpstr>
      <vt:lpstr>几个常用指令</vt:lpstr>
      <vt:lpstr>几个常用指令</vt:lpstr>
      <vt:lpstr>几个常用指令</vt:lpstr>
      <vt:lpstr>PowerPoint 演示文稿</vt:lpstr>
      <vt:lpstr>主程序与子程序 参数传递</vt:lpstr>
      <vt:lpstr>利用寄存器传递参数</vt:lpstr>
      <vt:lpstr>利用约定存储单元传递参数</vt:lpstr>
      <vt:lpstr>利用堆栈传递参数</vt:lpstr>
      <vt:lpstr>利用CALL后续区传递参数</vt:lpstr>
      <vt:lpstr>PowerPoint 演示文稿</vt:lpstr>
      <vt:lpstr>PowerPoint 演示文稿</vt:lpstr>
      <vt:lpstr>汇编实验</vt:lpstr>
      <vt:lpstr>实验内容</vt:lpstr>
      <vt:lpstr>Linux下MASM环境配置</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8086/8088寻址方式 和指令系统</dc:title>
  <dc:creator>lihaojun1994</dc:creator>
  <cp:lastModifiedBy>Dengrong Guan</cp:lastModifiedBy>
  <cp:revision>260</cp:revision>
  <dcterms:created xsi:type="dcterms:W3CDTF">2015-02-12T11:51:17Z</dcterms:created>
  <dcterms:modified xsi:type="dcterms:W3CDTF">2015-03-06T05:52:28Z</dcterms:modified>
</cp:coreProperties>
</file>