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67" r:id="rId3"/>
    <p:sldId id="257" r:id="rId4"/>
    <p:sldId id="268" r:id="rId5"/>
    <p:sldId id="269" r:id="rId6"/>
    <p:sldId id="270" r:id="rId7"/>
    <p:sldId id="260" r:id="rId8"/>
    <p:sldId id="271" r:id="rId9"/>
    <p:sldId id="259" r:id="rId10"/>
    <p:sldId id="261" r:id="rId11"/>
    <p:sldId id="266" r:id="rId12"/>
    <p:sldId id="272" r:id="rId13"/>
    <p:sldId id="273" r:id="rId14"/>
    <p:sldId id="274" r:id="rId15"/>
    <p:sldId id="275" r:id="rId16"/>
    <p:sldId id="276" r:id="rId17"/>
    <p:sldId id="277" r:id="rId18"/>
    <p:sldId id="284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 snapToGrid="0" snapToObjects="1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09BB3-DA2F-4C5D-8876-242E1F48C434}" type="datetimeFigureOut">
              <a:rPr lang="zh-CN" altLang="en-US" smtClean="0"/>
              <a:t>2015/3/21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49596-DD05-4D9F-9D39-8069A1C6F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1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>
                <a:solidFill>
                  <a:prstClr val="black"/>
                </a:solidFill>
              </a:rPr>
              <a:pPr/>
              <a:t>17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8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2015/3/21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2ACA6C0-F0C9-8F46-9907-628C43E93086}" type="datetimeFigureOut">
              <a:rPr kumimoji="1" lang="zh-CN" altLang="en-US" smtClean="0"/>
              <a:t>2015/3/21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.hk/search?hl=zh-CN&amp;newwindow=1&amp;safe=strict&amp;site=&amp;source=hp&amp;q=ubuntu+163+%E6%BA%90&amp;btnK=Google+%E6%90%9C%E7%B4%A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Boot.asm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21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继续</a:t>
            </a:r>
            <a:r>
              <a:rPr kumimoji="1" lang="en-US" altLang="zh-CN" dirty="0" smtClean="0"/>
              <a:t>BIOS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将其</a:t>
            </a:r>
            <a:r>
              <a:rPr kumimoji="1" lang="en-US" altLang="zh-CN" dirty="0"/>
              <a:t>512</a:t>
            </a:r>
            <a:r>
              <a:rPr kumimoji="1" lang="zh-CN" altLang="en-US" dirty="0"/>
              <a:t>字节的数据加载到内存的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处，然后设置</a:t>
            </a:r>
            <a:r>
              <a:rPr kumimoji="1" lang="en-US" altLang="zh-CN" dirty="0"/>
              <a:t>PC</a:t>
            </a:r>
            <a:r>
              <a:rPr kumimoji="1" lang="zh-CN" altLang="en-US" dirty="0"/>
              <a:t>，跳到内存</a:t>
            </a:r>
            <a:r>
              <a:rPr kumimoji="1" lang="en-US" altLang="zh-CN" dirty="0"/>
              <a:t>07c00</a:t>
            </a:r>
            <a:r>
              <a:rPr kumimoji="1" lang="zh-CN" altLang="en-US" dirty="0" smtClean="0"/>
              <a:t>处开始执行代码。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为什么是</a:t>
            </a:r>
            <a:r>
              <a:rPr kumimoji="1" lang="en-US" altLang="zh-CN" dirty="0" smtClean="0"/>
              <a:t>0700c</a:t>
            </a:r>
            <a:r>
              <a:rPr kumimoji="1" lang="zh-CN" altLang="en-US" dirty="0" smtClean="0"/>
              <a:t>处？才说了是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厂家约定好的。当然，其实不只是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厂家，这涉及整个计算计的设计和架构地一种约定，进一步学习这门课程后你就能理解为什么是</a:t>
            </a:r>
            <a:r>
              <a:rPr kumimoji="1" lang="en-US" altLang="zh-CN" dirty="0" smtClean="0"/>
              <a:t>07c00</a:t>
            </a:r>
            <a:r>
              <a:rPr kumimoji="1" lang="zh-CN" altLang="en-US" dirty="0" smtClean="0"/>
              <a:t>而不是</a:t>
            </a:r>
            <a:r>
              <a:rPr kumimoji="1" lang="en-US" altLang="zh-CN" dirty="0" smtClean="0"/>
              <a:t>07c000</a:t>
            </a:r>
            <a:r>
              <a:rPr kumimoji="1" lang="zh-CN" altLang="en-US" dirty="0" smtClean="0"/>
              <a:t>了。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7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启动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现在准备就绪，可以启动了吗？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还需要一样重要的东西，那就是</a:t>
            </a:r>
            <a:r>
              <a:rPr kumimoji="1" lang="en-US" altLang="zh-CN" dirty="0" err="1"/>
              <a:t>B</a:t>
            </a:r>
            <a:r>
              <a:rPr kumimoji="1" lang="en-US" altLang="zh-CN" dirty="0" err="1" smtClean="0"/>
              <a:t>ochs</a:t>
            </a:r>
            <a:r>
              <a:rPr kumimoji="1" lang="zh-CN" altLang="en-US" dirty="0" smtClean="0"/>
              <a:t>的配置文件。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为什么要有配置文件？因为你要告诉</a:t>
            </a:r>
            <a:r>
              <a:rPr kumimoji="1" lang="en-US" altLang="zh-CN" dirty="0" err="1"/>
              <a:t>B</a:t>
            </a:r>
            <a:r>
              <a:rPr kumimoji="1" lang="en-US" altLang="zh-CN" dirty="0" err="1" smtClean="0"/>
              <a:t>ochs</a:t>
            </a:r>
            <a:r>
              <a:rPr kumimoji="1" lang="zh-CN" altLang="en-US" dirty="0" smtClean="0"/>
              <a:t>，你希望你的虚拟机是什么样子的，比如内存多大啊，硬盘映像和软盘映像都是哪些文件啊等内容。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27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启动</a:t>
            </a:r>
            <a:r>
              <a:rPr kumimoji="1" lang="zh-CN" altLang="en-US" dirty="0" smtClean="0"/>
              <a:t>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4247" y="1923008"/>
            <a:ext cx="396775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megs:32</a:t>
            </a:r>
          </a:p>
          <a:p>
            <a:r>
              <a:rPr kumimoji="1" lang="en-US" altLang="zh-CN" dirty="0" err="1" smtClean="0"/>
              <a:t>display_library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sdl</a:t>
            </a:r>
            <a:r>
              <a:rPr kumimoji="1" lang="en-US" altLang="zh-CN" dirty="0" smtClean="0"/>
              <a:t>       </a:t>
            </a:r>
          </a:p>
          <a:p>
            <a:r>
              <a:rPr kumimoji="1" lang="en-US" altLang="zh-CN" dirty="0" err="1" smtClean="0"/>
              <a:t>floppya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, status=</a:t>
            </a:r>
            <a:r>
              <a:rPr kumimoji="1" lang="en-US" altLang="zh-CN" dirty="0" smtClean="0"/>
              <a:t>inserted</a:t>
            </a:r>
          </a:p>
          <a:p>
            <a:r>
              <a:rPr kumimoji="1" lang="en-US" altLang="zh-CN" dirty="0" smtClean="0"/>
              <a:t>boot</a:t>
            </a:r>
            <a:r>
              <a:rPr kumimoji="1" lang="en-US" altLang="zh-CN" dirty="0"/>
              <a:t>: floppy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300" y="3161437"/>
            <a:ext cx="6642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dirty="0" err="1"/>
              <a:t>display_library</a:t>
            </a:r>
            <a:r>
              <a:rPr kumimoji="1" lang="en-US" altLang="zh-CN" dirty="0"/>
              <a:t>:  </a:t>
            </a:r>
            <a:r>
              <a:rPr kumimoji="1" lang="en-US" altLang="zh-CN" dirty="0" err="1"/>
              <a:t>bochs</a:t>
            </a:r>
            <a:r>
              <a:rPr kumimoji="1" lang="zh-CN" altLang="en-US" dirty="0"/>
              <a:t>使用的</a:t>
            </a:r>
            <a:r>
              <a:rPr kumimoji="1" lang="en-US" altLang="zh-CN" dirty="0"/>
              <a:t>GUI</a:t>
            </a:r>
            <a:r>
              <a:rPr kumimoji="1" lang="zh-CN" altLang="en-US" dirty="0"/>
              <a:t>库，在</a:t>
            </a:r>
            <a:r>
              <a:rPr kumimoji="1" lang="en-US" altLang="zh-CN" dirty="0"/>
              <a:t>Ubuntu</a:t>
            </a:r>
            <a:r>
              <a:rPr kumimoji="1" lang="zh-CN" altLang="en-US" dirty="0"/>
              <a:t>下面是</a:t>
            </a:r>
            <a:r>
              <a:rPr kumimoji="1" lang="en-US" altLang="zh-CN" dirty="0" err="1"/>
              <a:t>sdl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megs</a:t>
            </a:r>
            <a:r>
              <a:rPr kumimoji="1" lang="zh-CN" altLang="en-US" dirty="0"/>
              <a:t>：虚拟机内存</a:t>
            </a:r>
            <a:r>
              <a:rPr kumimoji="1" lang="zh-CN" altLang="en-US" dirty="0" smtClean="0"/>
              <a:t>大小 </a:t>
            </a:r>
            <a:r>
              <a:rPr kumimoji="1" lang="en-US" altLang="zh-CN" dirty="0" smtClean="0"/>
              <a:t>(MB)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floppya</a:t>
            </a:r>
            <a:r>
              <a:rPr kumimoji="1" lang="zh-CN" altLang="zh-CN" dirty="0"/>
              <a:t>：</a:t>
            </a:r>
            <a:r>
              <a:rPr kumimoji="1" lang="zh-CN" altLang="en-US" dirty="0"/>
              <a:t>虚拟机外设，软盘为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boot</a:t>
            </a:r>
            <a:r>
              <a:rPr kumimoji="1" lang="zh-CN" altLang="en-US" dirty="0"/>
              <a:t>：虚拟机启动方式，从软盘启动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配置文件保存为</a:t>
            </a:r>
            <a:r>
              <a:rPr kumimoji="1" lang="en-US" altLang="zh-CN" dirty="0" err="1"/>
              <a:t>bochsrc</a:t>
            </a:r>
            <a:r>
              <a:rPr kumimoji="1" lang="zh-CN" altLang="zh-CN" dirty="0"/>
              <a:t>，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以及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放在同一目录下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244600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solidFill>
                  <a:schemeClr val="tx1"/>
                </a:solidFill>
              </a:rPr>
              <a:t>配置文件</a:t>
            </a:r>
            <a:r>
              <a:rPr kumimoji="1" lang="en-US" altLang="zh-CN" sz="2400" dirty="0" err="1" smtClean="0">
                <a:solidFill>
                  <a:schemeClr val="tx1"/>
                </a:solidFill>
              </a:rPr>
              <a:t>bochsrc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：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50500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启动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：</a:t>
            </a:r>
            <a:endParaRPr kumimoji="1" lang="en-US" altLang="zh-CN" dirty="0"/>
          </a:p>
          <a:p>
            <a:pPr marL="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–f </a:t>
            </a:r>
            <a:r>
              <a:rPr kumimoji="1" lang="en-US" altLang="zh-CN" dirty="0" err="1"/>
              <a:t>bochsrc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09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OS</a:t>
            </a:r>
            <a:r>
              <a:rPr kumimoji="1" lang="zh-CN" altLang="en-US" sz="3200" dirty="0" smtClean="0"/>
              <a:t>的加载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sz="2600" dirty="0" smtClean="0"/>
              <a:t>首先回忆一下我们在</a:t>
            </a:r>
            <a:r>
              <a:rPr kumimoji="1" lang="en-US" altLang="zh-CN" sz="2600" dirty="0" smtClean="0"/>
              <a:t>BIOS</a:t>
            </a:r>
            <a:r>
              <a:rPr kumimoji="1" lang="zh-CN" altLang="en-US" sz="2600" dirty="0" smtClean="0"/>
              <a:t>中提到的“操作系统”的加载过程：</a:t>
            </a:r>
            <a:endParaRPr kumimoji="1" lang="en-US" altLang="zh-CN" sz="2600" dirty="0" smtClean="0"/>
          </a:p>
          <a:p>
            <a:pPr marL="0" indent="0">
              <a:buNone/>
            </a:pPr>
            <a:r>
              <a:rPr kumimoji="1" lang="en-US" altLang="zh-CN" sz="2600" dirty="0" smtClean="0"/>
              <a:t>      BIOS</a:t>
            </a:r>
            <a:r>
              <a:rPr kumimoji="1" lang="zh-CN" altLang="en-US" sz="2600" dirty="0"/>
              <a:t>程序检查软盘</a:t>
            </a:r>
            <a:r>
              <a:rPr kumimoji="1" lang="en-US" altLang="zh-CN" sz="2600" dirty="0"/>
              <a:t>0</a:t>
            </a:r>
            <a:r>
              <a:rPr kumimoji="1" lang="zh-CN" altLang="en-US" sz="2600" dirty="0"/>
              <a:t>面</a:t>
            </a:r>
            <a:r>
              <a:rPr kumimoji="1" lang="en-US" altLang="zh-CN" sz="2600" dirty="0"/>
              <a:t>0</a:t>
            </a:r>
            <a:r>
              <a:rPr kumimoji="1" lang="zh-CN" altLang="en-US" sz="2600" dirty="0"/>
              <a:t>磁道</a:t>
            </a:r>
            <a:r>
              <a:rPr kumimoji="1" lang="en-US" altLang="zh-CN" sz="2600" dirty="0"/>
              <a:t>1</a:t>
            </a:r>
            <a:r>
              <a:rPr kumimoji="1" lang="zh-CN" altLang="en-US" sz="2600" dirty="0"/>
              <a:t>扇区，如果扇区以</a:t>
            </a:r>
            <a:r>
              <a:rPr kumimoji="1" lang="en-US" altLang="zh-CN" sz="2600" dirty="0">
                <a:solidFill>
                  <a:schemeClr val="tx2"/>
                </a:solidFill>
              </a:rPr>
              <a:t>0xaa55</a:t>
            </a:r>
            <a:r>
              <a:rPr kumimoji="1" lang="zh-CN" altLang="en-US" sz="2600" dirty="0"/>
              <a:t>结束，则认定为引导扇区，将其</a:t>
            </a:r>
            <a:r>
              <a:rPr kumimoji="1" lang="en-US" altLang="zh-CN" sz="2600" dirty="0"/>
              <a:t>512</a:t>
            </a:r>
            <a:r>
              <a:rPr kumimoji="1" lang="zh-CN" altLang="en-US" sz="2600" dirty="0"/>
              <a:t>字节的数据加载到内存的</a:t>
            </a:r>
            <a:r>
              <a:rPr kumimoji="1" lang="en-US" altLang="zh-CN" sz="2600" dirty="0"/>
              <a:t>07c00</a:t>
            </a:r>
            <a:r>
              <a:rPr kumimoji="1" lang="zh-CN" altLang="en-US" sz="2600" dirty="0"/>
              <a:t>处，然后设置</a:t>
            </a:r>
            <a:r>
              <a:rPr kumimoji="1" lang="en-US" altLang="zh-CN" sz="2600" dirty="0"/>
              <a:t>PC</a:t>
            </a:r>
            <a:r>
              <a:rPr kumimoji="1" lang="zh-CN" altLang="en-US" sz="2600" dirty="0"/>
              <a:t>，跳到内存</a:t>
            </a:r>
            <a:r>
              <a:rPr kumimoji="1" lang="en-US" altLang="zh-CN" sz="2600" dirty="0"/>
              <a:t>07c00</a:t>
            </a:r>
            <a:r>
              <a:rPr kumimoji="1" lang="zh-CN" altLang="en-US" sz="2600" dirty="0"/>
              <a:t>处开始执行</a:t>
            </a:r>
            <a:r>
              <a:rPr kumimoji="1" lang="zh-CN" altLang="en-US" sz="2600" dirty="0" smtClean="0"/>
              <a:t>代码。</a:t>
            </a:r>
            <a:endParaRPr kumimoji="1" lang="en-US" altLang="zh-CN" sz="2600" dirty="0" smtClean="0"/>
          </a:p>
          <a:p>
            <a:r>
              <a:rPr kumimoji="1" lang="zh-CN" altLang="en-US" sz="2600" dirty="0" smtClean="0"/>
              <a:t>其实我们所提到的只是真正的操作系统内核加载过程中的第一步，真正的加载过程大概是这样：“引导</a:t>
            </a:r>
            <a:r>
              <a:rPr kumimoji="1" lang="en-US" altLang="zh-CN" sz="2600" dirty="0" smtClean="0"/>
              <a:t>—</a:t>
            </a:r>
            <a:r>
              <a:rPr kumimoji="1" lang="zh-CN" altLang="en-US" sz="2600" dirty="0" smtClean="0"/>
              <a:t>加载内核入内存</a:t>
            </a:r>
            <a:r>
              <a:rPr kumimoji="1" lang="en-US" altLang="zh-CN" sz="2600" dirty="0" smtClean="0"/>
              <a:t>—</a:t>
            </a:r>
            <a:r>
              <a:rPr kumimoji="1" lang="zh-CN" altLang="en-US" sz="2600" dirty="0" smtClean="0"/>
              <a:t>跳入保护模式</a:t>
            </a:r>
            <a:r>
              <a:rPr kumimoji="1" lang="en-US" altLang="zh-CN" sz="2600" dirty="0" smtClean="0"/>
              <a:t>—</a:t>
            </a:r>
            <a:r>
              <a:rPr kumimoji="1" lang="zh-CN" altLang="en-US" sz="2600" dirty="0" smtClean="0"/>
              <a:t>开始执行内核”，那是不是只要我们将加载内核入内存的代码写入我们之前写的</a:t>
            </a:r>
            <a:r>
              <a:rPr kumimoji="1" lang="en-US" altLang="zh-CN" sz="2600" dirty="0" smtClean="0"/>
              <a:t>boot.asm</a:t>
            </a:r>
            <a:r>
              <a:rPr kumimoji="1" lang="zh-CN" altLang="en-US" sz="2600" dirty="0" smtClean="0"/>
              <a:t>中就行了呢？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72393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突破</a:t>
            </a:r>
            <a:r>
              <a:rPr kumimoji="1" lang="en-US" altLang="zh-CN" sz="3200" dirty="0" smtClean="0"/>
              <a:t>512</a:t>
            </a:r>
            <a:r>
              <a:rPr kumimoji="1" lang="zh-CN" altLang="en-US" sz="3200" dirty="0" smtClean="0"/>
              <a:t>字节的限制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其实，除了加载内核，我们要做的事还有准备保护模式（等讲到保护模式后再来理解）等，</a:t>
            </a:r>
            <a:r>
              <a:rPr kumimoji="1" lang="en-US" altLang="zh-CN" sz="2800" dirty="0" smtClean="0"/>
              <a:t>512</a:t>
            </a:r>
            <a:r>
              <a:rPr kumimoji="1" lang="zh-CN" altLang="en-US" sz="2800" dirty="0" smtClean="0"/>
              <a:t>字节显然不够，为了突破</a:t>
            </a:r>
            <a:r>
              <a:rPr kumimoji="1" lang="en-US" altLang="zh-CN" sz="2800" dirty="0" smtClean="0"/>
              <a:t>512</a:t>
            </a:r>
            <a:r>
              <a:rPr kumimoji="1" lang="zh-CN" altLang="en-US" sz="2800" dirty="0" smtClean="0"/>
              <a:t>字节的限制，我们引入另外一个重要的文件，</a:t>
            </a:r>
            <a:r>
              <a:rPr kumimoji="1" lang="en-US" altLang="zh-CN" sz="2800" dirty="0" smtClean="0"/>
              <a:t>loader.asm,</a:t>
            </a:r>
            <a:r>
              <a:rPr kumimoji="1" lang="zh-CN" altLang="en-US" sz="2800" dirty="0" smtClean="0"/>
              <a:t>引导扇区只负责把</a:t>
            </a:r>
            <a:r>
              <a:rPr kumimoji="1" lang="en-US" altLang="zh-CN" sz="2800" dirty="0" smtClean="0"/>
              <a:t>loader</a:t>
            </a:r>
            <a:r>
              <a:rPr kumimoji="1" lang="zh-CN" altLang="en-US" sz="2800" dirty="0" smtClean="0"/>
              <a:t>加载入内存并把控制权交给他，这样将会灵活得多。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最终，由</a:t>
            </a:r>
            <a:r>
              <a:rPr kumimoji="1" lang="en-US" altLang="zh-CN" sz="2800" dirty="0" smtClean="0"/>
              <a:t>loader</a:t>
            </a:r>
            <a:r>
              <a:rPr kumimoji="1" lang="zh-CN" altLang="en-US" sz="2800" dirty="0" smtClean="0"/>
              <a:t>将内核</a:t>
            </a:r>
            <a:r>
              <a:rPr kumimoji="1" lang="en-US" altLang="zh-CN" sz="2800" dirty="0" smtClean="0"/>
              <a:t>kernel</a:t>
            </a:r>
            <a:r>
              <a:rPr kumimoji="1" lang="zh-CN" altLang="en-US" sz="2800" dirty="0" smtClean="0"/>
              <a:t>加载入内存，才开始了真正操作系统内核的运行。</a:t>
            </a:r>
            <a:endParaRPr kumimoji="1" lang="en-US" altLang="zh-CN" sz="2800" dirty="0" smtClean="0"/>
          </a:p>
          <a:p>
            <a:endParaRPr kumimoji="1" lang="en-US" altLang="zh-CN" sz="2000" dirty="0"/>
          </a:p>
          <a:p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23946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启动流程和内存分布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753478" y="2066022"/>
          <a:ext cx="3681459" cy="4260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316"/>
                <a:gridCol w="2230897"/>
                <a:gridCol w="856246"/>
              </a:tblGrid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PageTable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Page</a:t>
                      </a:r>
                      <a:r>
                        <a:rPr lang="en-US" altLang="zh-CN" sz="1400" baseline="0" dirty="0" smtClean="0"/>
                        <a:t> Directory Table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系统保留，</a:t>
                      </a:r>
                      <a:r>
                        <a:rPr lang="en-US" altLang="zh-CN" sz="1400" dirty="0" smtClean="0"/>
                        <a:t>BIOS</a:t>
                      </a:r>
                      <a:r>
                        <a:rPr lang="zh-CN" altLang="en-US" sz="1400" dirty="0" smtClean="0"/>
                        <a:t>、显存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r"/>
                      <a:endParaRPr lang="en-US" altLang="zh-CN" sz="800" smtClean="0"/>
                    </a:p>
                    <a:p>
                      <a:pPr algn="r"/>
                      <a:endParaRPr lang="en-US" altLang="zh-CN" sz="800" smtClean="0"/>
                    </a:p>
                    <a:p>
                      <a:pPr algn="r"/>
                      <a:r>
                        <a:rPr lang="en-US" altLang="zh-CN" sz="800" smtClean="0"/>
                        <a:t>90000h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loader.bin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63kb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80000h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kernel.bin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64kb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30000h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Kernel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320kb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6892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7e00h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Free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2454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7c00h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Boot Sector</a:t>
                      </a:r>
                      <a:r>
                        <a:rPr lang="zh-CN" altLang="en-US" sz="1400" dirty="0" smtClean="0"/>
                        <a:t>，</a:t>
                      </a:r>
                      <a:r>
                        <a:rPr lang="en-US" altLang="zh-CN" sz="1400" dirty="0" err="1" smtClean="0"/>
                        <a:t>boot.bin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512byte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550h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Free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/>
                      <a:endParaRPr lang="zh-CN" altLang="en-US" sz="80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28957" y="2697942"/>
            <a:ext cx="973981" cy="3208571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wrap="square" rtlCol="0">
            <a:spAutoFit/>
          </a:bodyPr>
          <a:lstStyle/>
          <a:p>
            <a:pPr defTabSz="342900"/>
            <a:r>
              <a:rPr kumimoji="1" lang="en-US" altLang="zh-CN" sz="1350" dirty="0" err="1">
                <a:solidFill>
                  <a:srgbClr val="292934"/>
                </a:solidFill>
              </a:rPr>
              <a:t>kernel.bin</a:t>
            </a:r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r>
              <a:rPr kumimoji="1" lang="en-US" altLang="zh-CN" sz="1350" dirty="0" err="1">
                <a:solidFill>
                  <a:srgbClr val="292934"/>
                </a:solidFill>
              </a:rPr>
              <a:t>loader.bin</a:t>
            </a:r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r>
              <a:rPr kumimoji="1" lang="en-US" altLang="zh-CN" sz="1350" dirty="0" err="1">
                <a:solidFill>
                  <a:srgbClr val="292934"/>
                </a:solidFill>
              </a:rPr>
              <a:t>boot.bin</a:t>
            </a:r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zh-CN" altLang="en-US" sz="1350" dirty="0">
              <a:solidFill>
                <a:srgbClr val="292934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5119194" y="5239592"/>
            <a:ext cx="631482" cy="117719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0" name="左箭头 9"/>
          <p:cNvSpPr/>
          <p:nvPr/>
        </p:nvSpPr>
        <p:spPr>
          <a:xfrm rot="9090243">
            <a:off x="4630644" y="4676949"/>
            <a:ext cx="1393843" cy="113983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 rot="2316948">
            <a:off x="4646734" y="3682576"/>
            <a:ext cx="1094216" cy="13670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>
              <a:solidFill>
                <a:srgbClr val="FFFFFF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 rot="10046459">
            <a:off x="4724748" y="3003310"/>
            <a:ext cx="1135760" cy="13457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3" name="左箭头 12"/>
          <p:cNvSpPr/>
          <p:nvPr/>
        </p:nvSpPr>
        <p:spPr>
          <a:xfrm rot="19613117" flipV="1">
            <a:off x="4517461" y="3395335"/>
            <a:ext cx="1563606" cy="117359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34935" y="1309369"/>
            <a:ext cx="19941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kumimoji="1" lang="zh-CN" altLang="en-US" sz="1350" dirty="0">
                <a:solidFill>
                  <a:srgbClr val="292934"/>
                </a:solidFill>
              </a:rPr>
              <a:t>这张图对于理解代码有着非常重要的作用。包括</a:t>
            </a:r>
            <a:r>
              <a:rPr kumimoji="1" lang="en-US" altLang="zh-CN" sz="1350" dirty="0">
                <a:solidFill>
                  <a:srgbClr val="292934"/>
                </a:solidFill>
              </a:rPr>
              <a:t>boot, loader, kernel</a:t>
            </a:r>
            <a:r>
              <a:rPr kumimoji="1" lang="zh-CN" altLang="en-US" sz="1350" dirty="0">
                <a:solidFill>
                  <a:srgbClr val="292934"/>
                </a:solidFill>
              </a:rPr>
              <a:t>代码之间的联系，以及代码中很多地址常量的解释。</a:t>
            </a:r>
          </a:p>
        </p:txBody>
      </p:sp>
    </p:spTree>
    <p:extLst>
      <p:ext uri="{BB962C8B-B14F-4D97-AF65-F5344CB8AC3E}">
        <p14:creationId xmlns:p14="http://schemas.microsoft.com/office/powerpoint/2010/main" val="207739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loader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跳入保护模式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最开始的</a:t>
            </a:r>
            <a:r>
              <a:rPr kumimoji="1" lang="en-US" altLang="zh-CN" dirty="0" smtClean="0"/>
              <a:t>x86</a:t>
            </a:r>
            <a:r>
              <a:rPr kumimoji="1" lang="zh-CN" altLang="en-US" dirty="0" smtClean="0"/>
              <a:t>处理器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位，寄存器用</a:t>
            </a:r>
            <a:r>
              <a:rPr kumimoji="1" lang="en-US" altLang="zh-CN" dirty="0" smtClean="0"/>
              <a:t>ax, </a:t>
            </a:r>
            <a:r>
              <a:rPr kumimoji="1" lang="en-US" altLang="zh-CN" dirty="0" err="1" smtClean="0"/>
              <a:t>bx</a:t>
            </a:r>
            <a:r>
              <a:rPr kumimoji="1" lang="zh-CN" altLang="en-US" dirty="0" smtClean="0"/>
              <a:t>等表示，称为实模式。后来扩充成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位，</a:t>
            </a:r>
            <a:r>
              <a:rPr kumimoji="1" lang="en-US" altLang="zh-CN" dirty="0" err="1" smtClean="0"/>
              <a:t>eax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ebx</a:t>
            </a:r>
            <a:r>
              <a:rPr kumimoji="1" lang="zh-CN" altLang="en-US" dirty="0" smtClean="0"/>
              <a:t>等，为了向前兼容，提出了保护模式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必须从实模式跳转到保护模式，才能访问</a:t>
            </a:r>
            <a:r>
              <a:rPr kumimoji="1" lang="en-US" altLang="zh-CN" dirty="0" smtClean="0"/>
              <a:t>1M</a:t>
            </a:r>
            <a:r>
              <a:rPr kumimoji="1" lang="zh-CN" altLang="en-US" dirty="0" smtClean="0"/>
              <a:t>以上的内存。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启动内存分页</a:t>
            </a:r>
            <a:endParaRPr kumimoji="1" lang="en-US" altLang="zh-CN" dirty="0" smtClean="0"/>
          </a:p>
          <a:p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kernel.bin</a:t>
            </a:r>
            <a:r>
              <a:rPr kumimoji="1" lang="zh-CN" altLang="en-US" dirty="0" smtClean="0"/>
              <a:t>中读取内核，并放入内存，然后跳转到内核所在的开始地址，运行内核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跟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类似，使用汇编直接在软盘下搜索</a:t>
            </a:r>
            <a:r>
              <a:rPr kumimoji="1" lang="en-US" altLang="zh-CN" dirty="0" err="1" smtClean="0"/>
              <a:t>kernel.bin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 smtClean="0"/>
              <a:t>但是，不能把整个</a:t>
            </a:r>
            <a:r>
              <a:rPr kumimoji="1" lang="en-US" altLang="zh-CN" dirty="0" err="1" smtClean="0"/>
              <a:t>kernel.bin</a:t>
            </a:r>
            <a:r>
              <a:rPr kumimoji="1" lang="zh-CN" altLang="en-US" dirty="0" smtClean="0"/>
              <a:t>放在内存，而是要以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文件的格式读取并提取代码。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接下来的幻灯片继续解释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0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kernel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这才是真正的操作系统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内存管理，进程调度，图像显示，网络访问等等，都是内核的功能。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内核的开发使用高级语言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语言可以更高效的编写内核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但是我们是在操作系统层面上编写另一个操作系统，于是生成的内核可执行文件是和当前操作系统平台相关的。比如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下是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格式，有许多无关信息，于是，内核并不能像</a:t>
            </a:r>
            <a:r>
              <a:rPr kumimoji="1" lang="en-US" altLang="zh-CN" dirty="0" err="1" smtClean="0"/>
              <a:t>boot.bin</a:t>
            </a:r>
            <a:r>
              <a:rPr kumimoji="1" lang="zh-CN" altLang="en-US" dirty="0" smtClean="0"/>
              <a:t>或</a:t>
            </a:r>
            <a:r>
              <a:rPr kumimoji="1" lang="en-US" altLang="zh-CN" dirty="0" err="1" smtClean="0"/>
              <a:t>loader.bin</a:t>
            </a:r>
            <a:r>
              <a:rPr kumimoji="1" lang="zh-CN" altLang="en-US" dirty="0" smtClean="0"/>
              <a:t>那样直接放入内存中，需要</a:t>
            </a:r>
            <a:r>
              <a:rPr kumimoji="1" lang="en-US" altLang="zh-CN" dirty="0" smtClean="0"/>
              <a:t>loader</a:t>
            </a:r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kernel.bin</a:t>
            </a:r>
            <a:r>
              <a:rPr kumimoji="1" lang="zh-CN" altLang="en-US" dirty="0" smtClean="0"/>
              <a:t>中提取出需要放入内存中的部分。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85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9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环境搭建</a:t>
            </a:r>
            <a:r>
              <a:rPr kumimoji="1" lang="en-US" altLang="zh-CN" dirty="0" smtClean="0"/>
              <a:t>-Linux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GCC(</a:t>
            </a:r>
            <a:r>
              <a:rPr kumimoji="1" lang="zh-CN" altLang="en-US" dirty="0" smtClean="0"/>
              <a:t>系统已经自带，如果没有，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NASM(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zh-CN" altLang="en-US" dirty="0" smtClean="0"/>
              <a:t>安装</a:t>
            </a:r>
            <a:r>
              <a:rPr kumimoji="1" lang="en-US" altLang="en-US" dirty="0" err="1" smtClean="0"/>
              <a:t>虚拟机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库</a:t>
            </a:r>
            <a:r>
              <a:rPr kumimoji="1" lang="en-US" altLang="zh-CN" dirty="0" err="1" smtClean="0"/>
              <a:t>bochs-sdl</a:t>
            </a:r>
            <a:r>
              <a:rPr kumimoji="1" lang="en-US" altLang="zh-CN" dirty="0" smtClean="0"/>
              <a:t>  (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bochs-sdl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如果出现问题，可以将软件源改成</a:t>
            </a:r>
            <a:r>
              <a:rPr kumimoji="1" lang="en-US" altLang="zh-CN" dirty="0" smtClean="0"/>
              <a:t>163</a:t>
            </a:r>
            <a:r>
              <a:rPr kumimoji="1" lang="zh-CN" altLang="en-US" dirty="0" smtClean="0"/>
              <a:t>源，参考：</a:t>
            </a:r>
            <a:r>
              <a:rPr kumimoji="1" lang="en-US" altLang="zh-CN" dirty="0" smtClean="0">
                <a:hlinkClick r:id="rId2"/>
              </a:rPr>
              <a:t>Ubuntu 163 </a:t>
            </a:r>
            <a:r>
              <a:rPr kumimoji="1" lang="zh-CN" altLang="en-US" dirty="0" smtClean="0">
                <a:hlinkClick r:id="rId2"/>
              </a:rPr>
              <a:t>源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31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运行一个操作系统需要：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 typeface="Wingdings" panose="05000000000000000000" pitchFamily="2" charset="2"/>
              <a:buChar char="l"/>
            </a:pPr>
            <a:r>
              <a:rPr kumimoji="1" lang="zh-CN" altLang="en-US" sz="2400" dirty="0" smtClean="0"/>
              <a:t>计算机（虚拟机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zh-CN" altLang="en-US" sz="2400" dirty="0" smtClean="0"/>
              <a:t>安装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虚拟机：</a:t>
            </a:r>
            <a:r>
              <a:rPr kumimoji="1" lang="en-US" altLang="zh-CN" sz="2400" dirty="0" err="1"/>
              <a:t>sudo</a:t>
            </a:r>
            <a:r>
              <a:rPr kumimoji="1" lang="en-US" altLang="zh-CN" sz="2400" dirty="0"/>
              <a:t> apt-get install </a:t>
            </a:r>
            <a:r>
              <a:rPr kumimoji="1" lang="en-US" altLang="zh-CN" sz="2400" dirty="0" err="1" smtClean="0"/>
              <a:t>bochs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zh-CN" altLang="en-US" sz="2400" dirty="0" smtClean="0"/>
              <a:t>安装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的</a:t>
            </a:r>
            <a:r>
              <a:rPr kumimoji="1" lang="en-US" altLang="zh-CN" sz="2400" dirty="0" smtClean="0"/>
              <a:t>GUI</a:t>
            </a:r>
            <a:r>
              <a:rPr kumimoji="1" lang="zh-CN" altLang="en-US" sz="2400" dirty="0" smtClean="0"/>
              <a:t>库：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sudo</a:t>
            </a:r>
            <a:r>
              <a:rPr kumimoji="1" lang="en-US" altLang="zh-CN" sz="2400" dirty="0"/>
              <a:t> apt-get install </a:t>
            </a:r>
            <a:r>
              <a:rPr kumimoji="1" lang="en-US" altLang="zh-CN" sz="2400" dirty="0" err="1"/>
              <a:t>bochs-sdl</a:t>
            </a:r>
            <a:endParaRPr kumimoji="1" lang="en-US" altLang="zh-CN" sz="2400" dirty="0" smtClean="0"/>
          </a:p>
          <a:p>
            <a:pPr marL="285750" lvl="1" indent="-285750">
              <a:buFont typeface="Wingdings" panose="05000000000000000000" pitchFamily="2" charset="2"/>
              <a:buChar char="l"/>
            </a:pPr>
            <a:r>
              <a:rPr kumimoji="1" lang="zh-CN" altLang="en-US" sz="2400" dirty="0"/>
              <a:t>硬</a:t>
            </a:r>
            <a:r>
              <a:rPr kumimoji="1" lang="zh-CN" altLang="en-US" sz="2400" dirty="0" smtClean="0"/>
              <a:t>盘（装有操作系统）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zh-CN" altLang="en-US" sz="2400" dirty="0" smtClean="0"/>
              <a:t>    创建虚拟软盘</a:t>
            </a:r>
            <a:r>
              <a:rPr kumimoji="1" lang="zh-CN" altLang="en-US" sz="2400" dirty="0"/>
              <a:t>映像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err="1"/>
              <a:t>bximage</a:t>
            </a:r>
            <a:r>
              <a:rPr kumimoji="1" lang="en-US" altLang="zh-CN" sz="2400" dirty="0"/>
              <a:t>  -&gt; </a:t>
            </a:r>
            <a:r>
              <a:rPr kumimoji="1" lang="en-US" altLang="zh-CN" sz="2400" dirty="0" err="1"/>
              <a:t>fd</a:t>
            </a:r>
            <a:r>
              <a:rPr kumimoji="1" lang="en-US" altLang="zh-CN" sz="2400" dirty="0"/>
              <a:t> -&gt; 1.44 -&gt; </a:t>
            </a:r>
            <a:r>
              <a:rPr kumimoji="1" lang="en-US" altLang="zh-CN" sz="2400" dirty="0" err="1" smtClean="0"/>
              <a:t>a.img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en-US" altLang="zh-CN" sz="2400" dirty="0" err="1" smtClean="0"/>
              <a:t>fd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软盘映像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1.44</a:t>
            </a:r>
            <a:r>
              <a:rPr kumimoji="1" lang="zh-CN" altLang="en-US" sz="2400" dirty="0" smtClean="0"/>
              <a:t>：映像大小 </a:t>
            </a:r>
            <a:r>
              <a:rPr kumimoji="1" lang="en-US" altLang="zh-CN" sz="2400" dirty="0" smtClean="0"/>
              <a:t>1.44MB</a:t>
            </a:r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en-US" altLang="zh-CN" sz="2400" dirty="0" err="1" smtClean="0"/>
              <a:t>a.img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映像名称（在往映像中写入操作系统时以及配置计算机时会用到）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32960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环境搭建</a:t>
            </a:r>
            <a:r>
              <a:rPr kumimoji="1" lang="en-US" altLang="zh-CN" dirty="0" smtClean="0"/>
              <a:t>-windows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安装虚拟机</a:t>
            </a:r>
            <a:r>
              <a:rPr kumimoji="1" lang="en-US" altLang="zh-CN" dirty="0" err="1" smtClean="0"/>
              <a:t>VirtualBox</a:t>
            </a:r>
            <a:r>
              <a:rPr kumimoji="1" lang="zh-CN" altLang="en-US" dirty="0" smtClean="0"/>
              <a:t>（或</a:t>
            </a:r>
            <a:r>
              <a:rPr kumimoji="1" lang="en-US" altLang="zh-CN" dirty="0" err="1" smtClean="0"/>
              <a:t>VMWare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在虚拟机中安装</a:t>
            </a:r>
            <a:r>
              <a:rPr kumimoji="1" lang="en-US" altLang="zh-CN" dirty="0" smtClean="0"/>
              <a:t>Linux(Ubuntu</a:t>
            </a:r>
            <a:r>
              <a:rPr kumimoji="1" lang="zh-CN" altLang="en-US" dirty="0" smtClean="0"/>
              <a:t>或其它发行版本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接下和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中搭建环境一样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0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环境搭建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其它说明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《</a:t>
            </a:r>
            <a:r>
              <a:rPr kumimoji="1" lang="en-US" altLang="zh-CN" dirty="0" err="1" smtClean="0"/>
              <a:t>Orange’S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不一样，彻底摈弃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环境。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由于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是简单的虚拟机而且只用来运行我们自己写的简单代码，因此即使在</a:t>
            </a:r>
            <a:r>
              <a:rPr kumimoji="1" lang="en-US" altLang="zh-CN" dirty="0" err="1" smtClean="0"/>
              <a:t>VirtualBox</a:t>
            </a:r>
            <a:r>
              <a:rPr kumimoji="1" lang="zh-CN" altLang="en-US" dirty="0" smtClean="0"/>
              <a:t>虚拟机中安装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再使用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也不会存在性能问题。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27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1.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汇编</a:t>
            </a:r>
            <a:r>
              <a:rPr kumimoji="1" lang="en-US" altLang="zh-CN" dirty="0" err="1" smtClean="0"/>
              <a:t>boot.asm</a:t>
            </a:r>
            <a:r>
              <a:rPr kumimoji="1" lang="zh-CN" altLang="en-US" dirty="0" smtClean="0"/>
              <a:t>生成“操作系统”的二进制代码。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boot.asm</a:t>
            </a:r>
            <a:r>
              <a:rPr kumimoji="1" lang="en-US" altLang="zh-CN" dirty="0" smtClean="0"/>
              <a:t> –o </a:t>
            </a:r>
            <a:r>
              <a:rPr kumimoji="1" lang="en-US" altLang="zh-CN" dirty="0" err="1" smtClean="0"/>
              <a:t>boot.bin</a:t>
            </a:r>
            <a:endParaRPr kumimoji="1" lang="en-US" altLang="zh-CN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bximage</a:t>
            </a:r>
            <a:r>
              <a:rPr kumimoji="1" lang="zh-CN" altLang="en-US" dirty="0" smtClean="0"/>
              <a:t>命令生成虚拟软盘</a:t>
            </a:r>
            <a:r>
              <a:rPr kumimoji="1" lang="en-US" altLang="zh-CN" dirty="0" smtClean="0"/>
              <a:t>.</a:t>
            </a:r>
          </a:p>
          <a:p>
            <a:pPr marL="0" lvl="1" indent="0">
              <a:buNone/>
            </a:pPr>
            <a:r>
              <a:rPr kumimoji="1" lang="en-US" altLang="zh-CN" dirty="0" smtClean="0"/>
              <a:t>		</a:t>
            </a:r>
            <a:r>
              <a:rPr kumimoji="1" lang="en-US" altLang="zh-CN" dirty="0" err="1" smtClean="0"/>
              <a:t>bximage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-&gt; </a:t>
            </a:r>
            <a:r>
              <a:rPr kumimoji="1" lang="en-US" altLang="zh-CN" dirty="0" err="1"/>
              <a:t>fd</a:t>
            </a:r>
            <a:r>
              <a:rPr kumimoji="1" lang="en-US" altLang="zh-CN" dirty="0"/>
              <a:t> -&gt; 1.44 -&gt; </a:t>
            </a:r>
            <a:r>
              <a:rPr kumimoji="1" lang="en-US" altLang="zh-CN" dirty="0" err="1" smtClean="0"/>
              <a:t>a.img</a:t>
            </a:r>
            <a:endParaRPr kumimoji="1" lang="en-US" altLang="zh-CN" dirty="0"/>
          </a:p>
          <a:p>
            <a:r>
              <a:rPr kumimoji="1" lang="en-US" altLang="zh-CN" dirty="0" smtClean="0"/>
              <a:t>Step 3.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dd</a:t>
            </a:r>
            <a:r>
              <a:rPr kumimoji="1" lang="zh-CN" altLang="en-US" dirty="0" smtClean="0"/>
              <a:t>命令将操作系统写入软盘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sz="2800" dirty="0"/>
              <a:t>	</a:t>
            </a:r>
            <a:r>
              <a:rPr kumimoji="1" lang="en-US" altLang="zh-CN" sz="2400" dirty="0" err="1"/>
              <a:t>dd</a:t>
            </a:r>
            <a:r>
              <a:rPr kumimoji="1" lang="en-US" altLang="zh-CN" sz="2400" dirty="0"/>
              <a:t> if=</a:t>
            </a:r>
            <a:r>
              <a:rPr kumimoji="1" lang="en-US" altLang="zh-CN" sz="2400" dirty="0" err="1"/>
              <a:t>boot.bin</a:t>
            </a:r>
            <a:r>
              <a:rPr kumimoji="1" lang="en-US" altLang="zh-CN" sz="2400" dirty="0"/>
              <a:t> of=</a:t>
            </a:r>
            <a:r>
              <a:rPr kumimoji="1" lang="en-US" altLang="zh-CN" sz="2400" dirty="0" err="1"/>
              <a:t>a.img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bs</a:t>
            </a:r>
            <a:r>
              <a:rPr kumimoji="1" lang="en-US" altLang="zh-CN" sz="2400" dirty="0"/>
              <a:t>=512 count=1 </a:t>
            </a:r>
            <a:r>
              <a:rPr kumimoji="1" lang="en-US" altLang="zh-CN" sz="2400" dirty="0" err="1"/>
              <a:t>conv</a:t>
            </a:r>
            <a:r>
              <a:rPr kumimoji="1" lang="en-US" altLang="zh-CN" sz="2400" dirty="0"/>
              <a:t>=</a:t>
            </a:r>
            <a:r>
              <a:rPr kumimoji="1" lang="en-US" altLang="zh-CN" sz="2400" dirty="0" err="1"/>
              <a:t>notrunc</a:t>
            </a:r>
            <a:endParaRPr kumimoji="1" lang="en-US" altLang="zh-CN" sz="2400" dirty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68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Step 4.	</a:t>
            </a:r>
            <a:r>
              <a:rPr kumimoji="1" lang="zh-CN" altLang="en-US" dirty="0" smtClean="0"/>
              <a:t>配置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	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sz="1800" dirty="0" smtClean="0"/>
          </a:p>
          <a:p>
            <a:pPr marL="457200" lvl="1" indent="0">
              <a:buNone/>
            </a:pP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en-US" altLang="zh-CN" sz="1800" dirty="0" err="1" smtClean="0"/>
              <a:t>display_library</a:t>
            </a:r>
            <a:r>
              <a:rPr kumimoji="1" lang="en-US" altLang="zh-CN" sz="1800" dirty="0" smtClean="0"/>
              <a:t>:  </a:t>
            </a:r>
            <a:r>
              <a:rPr kumimoji="1" lang="en-US" altLang="zh-CN" sz="1800" dirty="0" err="1" smtClean="0"/>
              <a:t>bochs</a:t>
            </a:r>
            <a:r>
              <a:rPr kumimoji="1" lang="zh-CN" altLang="en-US" sz="1800" dirty="0" smtClean="0"/>
              <a:t>使用的</a:t>
            </a:r>
            <a:r>
              <a:rPr kumimoji="1" lang="en-US" altLang="zh-CN" sz="1800" dirty="0" smtClean="0"/>
              <a:t>GUI</a:t>
            </a:r>
            <a:r>
              <a:rPr kumimoji="1" lang="zh-CN" altLang="en-US" sz="1800" dirty="0" smtClean="0"/>
              <a:t>库，在</a:t>
            </a:r>
            <a:r>
              <a:rPr kumimoji="1" lang="en-US" altLang="zh-CN" sz="1800" dirty="0" smtClean="0"/>
              <a:t>Ubuntu</a:t>
            </a:r>
            <a:r>
              <a:rPr kumimoji="1" lang="zh-CN" altLang="en-US" sz="1800" dirty="0" smtClean="0"/>
              <a:t>下面是</a:t>
            </a:r>
            <a:r>
              <a:rPr kumimoji="1" lang="en-US" altLang="zh-CN" sz="1800" dirty="0" err="1" smtClean="0"/>
              <a:t>sdl</a:t>
            </a:r>
            <a:endParaRPr kumimoji="1" lang="en-US" altLang="zh-CN" sz="1800" dirty="0"/>
          </a:p>
          <a:p>
            <a:pPr marL="457200" lvl="1" indent="0">
              <a:buNone/>
            </a:pPr>
            <a:r>
              <a:rPr kumimoji="1" lang="en-US" altLang="zh-CN" sz="1800" dirty="0" smtClean="0"/>
              <a:t>megs</a:t>
            </a:r>
            <a:r>
              <a:rPr kumimoji="1" lang="zh-CN" altLang="en-US" sz="1800" dirty="0" smtClean="0"/>
              <a:t>：虚拟机内存大小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en-US" altLang="zh-CN" sz="1800" dirty="0" err="1" smtClean="0"/>
              <a:t>floppya</a:t>
            </a:r>
            <a:r>
              <a:rPr kumimoji="1" lang="zh-CN" altLang="zh-CN" sz="1800" dirty="0"/>
              <a:t>：</a:t>
            </a:r>
            <a:r>
              <a:rPr kumimoji="1" lang="zh-CN" altLang="en-US" sz="1800" dirty="0" smtClean="0"/>
              <a:t>虚拟机外设，软盘为</a:t>
            </a:r>
            <a:r>
              <a:rPr kumimoji="1" lang="en-US" altLang="zh-CN" sz="1800" dirty="0" err="1" smtClean="0"/>
              <a:t>a.img</a:t>
            </a:r>
            <a:r>
              <a:rPr kumimoji="1" lang="zh-CN" altLang="en-US" sz="1800" dirty="0" smtClean="0"/>
              <a:t>文件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en-US" altLang="zh-CN" sz="1800" dirty="0" smtClean="0"/>
              <a:t>boot</a:t>
            </a:r>
            <a:r>
              <a:rPr kumimoji="1" lang="zh-CN" altLang="en-US" sz="1800" dirty="0" smtClean="0"/>
              <a:t>：虚拟机启动方式，从软盘启动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zh-CN" altLang="en-US" sz="1800" dirty="0" smtClean="0"/>
              <a:t>配置文件保存为</a:t>
            </a:r>
            <a:r>
              <a:rPr kumimoji="1" lang="en-US" altLang="zh-CN" sz="1800" dirty="0" err="1" smtClean="0"/>
              <a:t>bochsrc</a:t>
            </a:r>
            <a:r>
              <a:rPr kumimoji="1" lang="zh-CN" altLang="zh-CN" sz="1800" dirty="0" smtClean="0"/>
              <a:t>，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err="1" smtClean="0"/>
              <a:t>a.img</a:t>
            </a:r>
            <a:r>
              <a:rPr kumimoji="1" lang="zh-CN" altLang="en-US" sz="1800" dirty="0" smtClean="0"/>
              <a:t>以及</a:t>
            </a:r>
            <a:r>
              <a:rPr kumimoji="1" lang="en-US" altLang="zh-CN" sz="1800" dirty="0" err="1" smtClean="0"/>
              <a:t>boot.bin</a:t>
            </a:r>
            <a:r>
              <a:rPr kumimoji="1" lang="zh-CN" altLang="en-US" sz="1800" dirty="0" smtClean="0"/>
              <a:t>放在同一目录下</a:t>
            </a:r>
            <a:endParaRPr kumimoji="1" lang="en-US" altLang="zh-CN" sz="1800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5</a:t>
            </a:r>
            <a:r>
              <a:rPr kumimoji="1" lang="en-US" altLang="zh-CN" dirty="0" smtClean="0"/>
              <a:t>.	</a:t>
            </a:r>
            <a:r>
              <a:rPr kumimoji="1" lang="zh-CN" altLang="en-US" dirty="0" smtClean="0"/>
              <a:t>启动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.</a:t>
            </a:r>
          </a:p>
          <a:p>
            <a:pPr marL="0" lvl="1" indent="0">
              <a:buNone/>
            </a:pPr>
            <a:r>
              <a:rPr kumimoji="1" lang="en-US" altLang="zh-CN" dirty="0" smtClean="0"/>
              <a:t>		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 –f </a:t>
            </a:r>
            <a:r>
              <a:rPr kumimoji="1" lang="en-US" altLang="zh-CN" dirty="0" err="1" smtClean="0"/>
              <a:t>bochsrc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389696" y="2142396"/>
            <a:ext cx="39701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isplay_library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sdl</a:t>
            </a:r>
            <a:r>
              <a:rPr kumimoji="1" lang="en-US" altLang="zh-CN" dirty="0" smtClean="0"/>
              <a:t>       </a:t>
            </a:r>
          </a:p>
          <a:p>
            <a:r>
              <a:rPr kumimoji="1" lang="en-US" altLang="zh-CN" dirty="0" err="1" smtClean="0"/>
              <a:t>floppya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, status=</a:t>
            </a:r>
            <a:r>
              <a:rPr kumimoji="1" lang="en-US" altLang="zh-CN" dirty="0" smtClean="0"/>
              <a:t>inserted</a:t>
            </a:r>
          </a:p>
          <a:p>
            <a:r>
              <a:rPr kumimoji="1" lang="en-US" altLang="zh-CN" dirty="0" smtClean="0"/>
              <a:t>boot</a:t>
            </a:r>
            <a:r>
              <a:rPr kumimoji="1" lang="en-US" altLang="zh-CN" dirty="0"/>
              <a:t>: floppy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16" y="1371156"/>
            <a:ext cx="8260484" cy="541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0" y="393700"/>
            <a:ext cx="8229600" cy="9906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开始我们自己的操作系统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2700" dirty="0" smtClean="0">
                <a:solidFill>
                  <a:schemeClr val="tx1"/>
                </a:solidFill>
              </a:rPr>
              <a:t>boot.asm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6631" r="6631"/>
          <a:stretch>
            <a:fillRect/>
          </a:stretch>
        </p:blipFill>
        <p:spPr>
          <a:xfrm>
            <a:off x="330200" y="1384300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329602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Org 07c00h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为什么要这么一行代码？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将软盘内容放在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位置，并不是由这行代码决定的。那这行代码的作用是啥？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Org</a:t>
            </a:r>
            <a:r>
              <a:rPr kumimoji="1" lang="zh-CN" altLang="en-US" dirty="0" smtClean="0"/>
              <a:t>是伪指令。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伪指令是指，不生成对应的二进制指令，只是汇编器使用的。也就是说，</a:t>
            </a:r>
            <a:r>
              <a:rPr kumimoji="1" lang="en-US" altLang="zh-CN" dirty="0" err="1" smtClean="0"/>
              <a:t>boot.bin</a:t>
            </a:r>
            <a:r>
              <a:rPr kumimoji="1" lang="zh-CN" altLang="en-US" dirty="0" smtClean="0"/>
              <a:t>文件里面，压根没有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这个东西，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不是因为这条指令才把代码放在</a:t>
            </a:r>
            <a:r>
              <a:rPr kumimoji="1" lang="en-US" altLang="zh-CN" dirty="0" smtClean="0"/>
              <a:t>07c00h</a:t>
            </a:r>
          </a:p>
          <a:p>
            <a:pPr lvl="1"/>
            <a:r>
              <a:rPr kumimoji="1" lang="en-US" altLang="zh-CN" dirty="0" err="1" smtClean="0"/>
              <a:t>Mov</a:t>
            </a:r>
            <a:r>
              <a:rPr kumimoji="1" lang="zh-CN" altLang="en-US" dirty="0" smtClean="0"/>
              <a:t>这种指令，就会生成二进制代码，可以直接告诉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该做什么。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那么</a:t>
            </a:r>
            <a:r>
              <a:rPr kumimoji="1" lang="en-US" altLang="zh-CN" dirty="0" smtClean="0"/>
              <a:t>org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到底是做啥用的？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请同学回答，有加分）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37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Org 07c00h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告诉汇编器，当前这段代码会放在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处。所以，如果之后遇到需要绝对寻址地指令，那么绝对地址就是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加上相对地址。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绝对地址：内存的实际位置（先不考虑内存分页一类逻辑地址）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相对地址：当前指令相对第一行代码的位置。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在第一行加上</a:t>
            </a:r>
            <a:r>
              <a:rPr kumimoji="1" lang="en-US" altLang="zh-CN" dirty="0"/>
              <a:t>org 07c00h</a:t>
            </a:r>
            <a:r>
              <a:rPr kumimoji="1" lang="zh-CN" altLang="en-US" dirty="0"/>
              <a:t>只是让编译器从相对地址</a:t>
            </a:r>
            <a:r>
              <a:rPr kumimoji="1" lang="en-US" altLang="zh-CN" dirty="0"/>
              <a:t>07c00h</a:t>
            </a:r>
            <a:r>
              <a:rPr kumimoji="1" lang="zh-CN" altLang="en-US" dirty="0"/>
              <a:t>处开始编译第一条指令，相对地址被编译加载后就正好和绝对地址吻合</a:t>
            </a:r>
          </a:p>
        </p:txBody>
      </p:sp>
    </p:spTree>
    <p:extLst>
      <p:ext uri="{BB962C8B-B14F-4D97-AF65-F5344CB8AC3E}">
        <p14:creationId xmlns:p14="http://schemas.microsoft.com/office/powerpoint/2010/main" val="246991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boot.bin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来汇编</a:t>
            </a:r>
            <a:r>
              <a:rPr kumimoji="1" lang="en-US" altLang="zh-CN" dirty="0" smtClean="0"/>
              <a:t>boot.asm</a:t>
            </a:r>
            <a:r>
              <a:rPr kumimoji="1" lang="zh-CN" altLang="en-US" dirty="0" smtClean="0"/>
              <a:t>生成“操作系统”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boot.bin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的二进制的代码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首先安装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工具：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apt-get install </a:t>
            </a:r>
            <a:r>
              <a:rPr kumimoji="1" lang="en-US" altLang="zh-CN" dirty="0" err="1" smtClean="0"/>
              <a:t>nasm</a:t>
            </a:r>
            <a:endParaRPr kumimoji="1" lang="en-US" altLang="zh-CN" dirty="0" smtClean="0"/>
          </a:p>
          <a:p>
            <a:r>
              <a:rPr kumimoji="1" lang="zh-CN" altLang="en-US" dirty="0" smtClean="0"/>
              <a:t>生成</a:t>
            </a:r>
            <a:r>
              <a:rPr kumimoji="1" lang="en-US" altLang="zh-CN" dirty="0" err="1" smtClean="0"/>
              <a:t>boot.bin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boot.asm –o </a:t>
            </a:r>
            <a:r>
              <a:rPr kumimoji="1" lang="en-US" altLang="zh-CN" dirty="0" err="1" smtClean="0"/>
              <a:t>boot.bin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(</a:t>
            </a:r>
            <a:r>
              <a:rPr kumimoji="1" lang="en-US" altLang="zh-CN" dirty="0" err="1" smtClean="0"/>
              <a:t>boot.o</a:t>
            </a:r>
            <a:r>
              <a:rPr kumimoji="1" lang="en-US" altLang="zh-CN" dirty="0" smtClean="0"/>
              <a:t>-&gt;</a:t>
            </a:r>
            <a:r>
              <a:rPr kumimoji="1" lang="en-US" altLang="zh-CN" dirty="0" err="1" smtClean="0"/>
              <a:t>boot.bin</a:t>
            </a:r>
            <a:r>
              <a:rPr kumimoji="1" lang="en-US" altLang="zh-CN" smtClean="0"/>
              <a:t>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898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写入</a:t>
            </a:r>
            <a:r>
              <a:rPr kumimoji="1" lang="en-US" altLang="zh-CN" dirty="0" err="1" smtClean="0"/>
              <a:t>boot.bin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有了“计算机”</a:t>
            </a:r>
            <a:r>
              <a:rPr kumimoji="1" lang="en-US" altLang="zh-CN" dirty="0"/>
              <a:t>,</a:t>
            </a:r>
            <a:r>
              <a:rPr kumimoji="1" lang="zh-CN" altLang="en-US" dirty="0"/>
              <a:t>也有了“软盘”，以及“操作系统”（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是时候将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写入“软盘”</a:t>
            </a:r>
            <a:r>
              <a:rPr kumimoji="1" lang="zh-CN" altLang="en-US" dirty="0" smtClean="0"/>
              <a:t>了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我们需要把</a:t>
            </a:r>
            <a:r>
              <a:rPr kumimoji="1" lang="en-US" altLang="zh-CN" dirty="0" err="1" smtClean="0"/>
              <a:t>boot.bin</a:t>
            </a:r>
            <a:r>
              <a:rPr kumimoji="1" lang="zh-CN" altLang="en-US" dirty="0" smtClean="0"/>
              <a:t>放在软盘的</a:t>
            </a:r>
            <a:r>
              <a:rPr kumimoji="1" lang="zh-CN" altLang="en-US" dirty="0" smtClean="0">
                <a:solidFill>
                  <a:schemeClr val="tx2"/>
                </a:solidFill>
              </a:rPr>
              <a:t>第一个扇区</a:t>
            </a:r>
            <a:r>
              <a:rPr kumimoji="1" lang="zh-CN" altLang="en-US" dirty="0" smtClean="0"/>
              <a:t>，为什么？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需要理解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与</a:t>
            </a:r>
            <a:r>
              <a:rPr kumimoji="1" lang="en-US" altLang="zh-CN" dirty="0"/>
              <a:t>OS</a:t>
            </a:r>
            <a:r>
              <a:rPr kumimoji="1" lang="zh-CN" altLang="en-US" dirty="0" smtClean="0"/>
              <a:t>的加载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30345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BIOS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开机，从</a:t>
            </a:r>
            <a:r>
              <a:rPr kumimoji="1" lang="en-US" altLang="zh-CN" dirty="0"/>
              <a:t>ROM</a:t>
            </a:r>
            <a:r>
              <a:rPr kumimoji="1" lang="zh-CN" altLang="en-US" dirty="0"/>
              <a:t>运行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程序，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是厂家写好的。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BIOS</a:t>
            </a:r>
            <a:r>
              <a:rPr kumimoji="1" lang="zh-CN" altLang="en-US" dirty="0"/>
              <a:t>程序检查软盘</a:t>
            </a:r>
            <a:r>
              <a:rPr kumimoji="1" lang="en-US" altLang="zh-CN" dirty="0"/>
              <a:t>0</a:t>
            </a:r>
            <a:r>
              <a:rPr kumimoji="1" lang="zh-CN" altLang="en-US" dirty="0"/>
              <a:t>面</a:t>
            </a:r>
            <a:r>
              <a:rPr kumimoji="1" lang="en-US" altLang="zh-CN" dirty="0"/>
              <a:t>0</a:t>
            </a:r>
            <a:r>
              <a:rPr kumimoji="1" lang="zh-CN" altLang="en-US" dirty="0"/>
              <a:t>磁道</a:t>
            </a:r>
            <a:r>
              <a:rPr kumimoji="1" lang="en-US" altLang="zh-CN" dirty="0"/>
              <a:t>1</a:t>
            </a:r>
            <a:r>
              <a:rPr kumimoji="1" lang="zh-CN" altLang="en-US" dirty="0"/>
              <a:t>扇区，如果扇区以</a:t>
            </a:r>
            <a:r>
              <a:rPr kumimoji="1" lang="en-US" altLang="zh-CN" dirty="0">
                <a:solidFill>
                  <a:schemeClr val="tx2"/>
                </a:solidFill>
              </a:rPr>
              <a:t>0xaa55</a:t>
            </a:r>
            <a:r>
              <a:rPr kumimoji="1" lang="zh-CN" altLang="en-US" dirty="0"/>
              <a:t>结束，则认定为引导扇区，将其</a:t>
            </a:r>
            <a:r>
              <a:rPr kumimoji="1" lang="en-US" altLang="zh-CN" dirty="0"/>
              <a:t>512</a:t>
            </a:r>
            <a:r>
              <a:rPr kumimoji="1" lang="zh-CN" altLang="en-US" dirty="0"/>
              <a:t>字节的数据加载到内存的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处，然后设置</a:t>
            </a:r>
            <a:r>
              <a:rPr kumimoji="1" lang="en-US" altLang="zh-CN" dirty="0"/>
              <a:t>PC</a:t>
            </a:r>
            <a:r>
              <a:rPr kumimoji="1" lang="zh-CN" altLang="en-US" dirty="0"/>
              <a:t>，跳到内存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处开始执行代码。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以上</a:t>
            </a:r>
            <a:r>
              <a:rPr kumimoji="1" lang="zh-CN" altLang="en-US" dirty="0"/>
              <a:t>的</a:t>
            </a:r>
            <a:r>
              <a:rPr kumimoji="1" lang="en-US" altLang="zh-CN" dirty="0"/>
              <a:t>0xaa55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都是一种约定，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程序就是这样做的，所以我们就需要把我们的</a:t>
            </a:r>
            <a:r>
              <a:rPr kumimoji="1" lang="en-US" altLang="zh-CN" dirty="0" err="1"/>
              <a:t>os</a:t>
            </a:r>
            <a:r>
              <a:rPr kumimoji="1" lang="zh-CN" altLang="en-US" dirty="0"/>
              <a:t>放在软盘的第一个扇区，填充，并在最末尾写入</a:t>
            </a:r>
            <a:r>
              <a:rPr kumimoji="1" lang="en-US" altLang="zh-CN" dirty="0"/>
              <a:t>0xaa55</a:t>
            </a:r>
            <a:endParaRPr kumimoji="1" lang="en-US" altLang="zh-CN" sz="16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6824"/>
            <a:ext cx="9144000" cy="5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4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写入</a:t>
            </a:r>
            <a:r>
              <a:rPr kumimoji="1" lang="en-US" altLang="zh-CN" dirty="0" err="1" smtClean="0"/>
              <a:t>boot.bin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-f bin </a:t>
            </a:r>
            <a:r>
              <a:rPr kumimoji="1" lang="en-US" altLang="zh-CN" dirty="0" err="1" smtClean="0"/>
              <a:t>boot.asm</a:t>
            </a:r>
            <a:r>
              <a:rPr kumimoji="1" lang="zh-CN" altLang="en-US" dirty="0" smtClean="0"/>
              <a:t>生成的其实是一个</a:t>
            </a:r>
            <a:r>
              <a:rPr kumimoji="1" lang="en-US" altLang="zh-CN" dirty="0" smtClean="0"/>
              <a:t>512</a:t>
            </a:r>
            <a:r>
              <a:rPr kumimoji="1" lang="zh-CN" altLang="en-US" dirty="0" smtClean="0"/>
              <a:t>字节地二进制文件，如何把它放在软盘的第一个扇区？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直接拷贝是不可以的（</a:t>
            </a:r>
            <a:r>
              <a:rPr lang="zh-CN" altLang="en-US" dirty="0"/>
              <a:t>普通的读写操作（</a:t>
            </a:r>
            <a:r>
              <a:rPr lang="en-US" altLang="zh-CN" dirty="0"/>
              <a:t>mv, </a:t>
            </a:r>
            <a:r>
              <a:rPr lang="en-US" altLang="zh-CN" dirty="0" err="1" smtClean="0"/>
              <a:t>rm,cp</a:t>
            </a:r>
            <a:r>
              <a:rPr lang="zh-CN" altLang="en-US" dirty="0" smtClean="0"/>
              <a:t>）</a:t>
            </a:r>
            <a:r>
              <a:rPr lang="zh-CN" altLang="en-US" dirty="0"/>
              <a:t>是基于文件系统的，文件系统是一个逻辑概念。引导扇区，是磁盘第一个磁道的第一个扇区，他是一个物理概念，在文件系统中，这个扇区是不可见的。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用特殊的命令：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dd</a:t>
            </a:r>
            <a:r>
              <a:rPr kumimoji="1" lang="en-US" altLang="zh-CN" dirty="0"/>
              <a:t> if=</a:t>
            </a:r>
            <a:r>
              <a:rPr kumimoji="1" lang="en-US" altLang="zh-CN" dirty="0" err="1"/>
              <a:t>boot.bin</a:t>
            </a:r>
            <a:r>
              <a:rPr kumimoji="1" lang="en-US" altLang="zh-CN" dirty="0"/>
              <a:t> of=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bs</a:t>
            </a:r>
            <a:r>
              <a:rPr kumimoji="1" lang="en-US" altLang="zh-CN" dirty="0"/>
              <a:t>=512 count=1 </a:t>
            </a:r>
            <a:r>
              <a:rPr kumimoji="1" lang="en-US" altLang="zh-CN" dirty="0" err="1"/>
              <a:t>conv</a:t>
            </a:r>
            <a:r>
              <a:rPr kumimoji="1" lang="en-US" altLang="zh-CN" dirty="0"/>
              <a:t>=</a:t>
            </a:r>
            <a:r>
              <a:rPr kumimoji="1" lang="en-US" altLang="zh-CN" dirty="0" err="1" smtClean="0"/>
              <a:t>notrunc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代表输入文件，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代表输出设备，</a:t>
            </a:r>
            <a:r>
              <a:rPr kumimoji="1" lang="en-US" altLang="zh-CN" dirty="0" err="1" smtClean="0"/>
              <a:t>bs</a:t>
            </a:r>
            <a:r>
              <a:rPr kumimoji="1" lang="zh-CN" altLang="en-US" dirty="0" smtClean="0"/>
              <a:t>代表一个扇区大小，</a:t>
            </a:r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代表扇区数，</a:t>
            </a:r>
            <a:r>
              <a:rPr kumimoji="1" lang="en-US" altLang="zh-CN" dirty="0" err="1" smtClean="0"/>
              <a:t>conv</a:t>
            </a:r>
            <a:r>
              <a:rPr kumimoji="1" lang="zh-CN" altLang="en-US" dirty="0" smtClean="0"/>
              <a:t>代表不作其它处理）</a:t>
            </a:r>
            <a:endParaRPr kumimoji="1" lang="en-US" altLang="zh-CN" dirty="0"/>
          </a:p>
          <a:p>
            <a:r>
              <a:rPr kumimoji="1" lang="en-US" altLang="zh-CN" dirty="0" err="1" smtClean="0"/>
              <a:t>a.img</a:t>
            </a:r>
            <a:r>
              <a:rPr kumimoji="1" lang="zh-CN" altLang="en-US" dirty="0" smtClean="0"/>
              <a:t>是软盘？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虚拟软盘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使用：</a:t>
            </a:r>
            <a:r>
              <a:rPr kumimoji="1" lang="en-US" altLang="zh-CN" dirty="0" err="1"/>
              <a:t>bximage</a:t>
            </a:r>
            <a:r>
              <a:rPr kumimoji="1" lang="en-US" altLang="zh-CN" dirty="0"/>
              <a:t>  -&gt; </a:t>
            </a:r>
            <a:r>
              <a:rPr kumimoji="1" lang="en-US" altLang="zh-CN" dirty="0" err="1"/>
              <a:t>fd</a:t>
            </a:r>
            <a:r>
              <a:rPr kumimoji="1" lang="en-US" altLang="zh-CN" dirty="0"/>
              <a:t> -&gt; 1.44 -&gt; </a:t>
            </a:r>
            <a:r>
              <a:rPr kumimoji="1" lang="en-US" altLang="zh-CN" dirty="0" err="1" smtClean="0"/>
              <a:t>a.img</a:t>
            </a:r>
            <a:r>
              <a:rPr kumimoji="1" lang="zh-CN" altLang="en-US" dirty="0" smtClean="0"/>
              <a:t>这条命令就是为了生成一个</a:t>
            </a:r>
            <a:r>
              <a:rPr kumimoji="1" lang="en-US" altLang="zh-CN" dirty="0" smtClean="0"/>
              <a:t>1.44m</a:t>
            </a:r>
            <a:r>
              <a:rPr kumimoji="1" lang="zh-CN" altLang="en-US" dirty="0" smtClean="0"/>
              <a:t>大小的虚拟磁盘软盘文件。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981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1217</TotalTime>
  <Words>1563</Words>
  <Application>Microsoft Office PowerPoint</Application>
  <PresentationFormat>全屏显示(4:3)</PresentationFormat>
  <Paragraphs>192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华文新魏</vt:lpstr>
      <vt:lpstr>宋体</vt:lpstr>
      <vt:lpstr>微软雅黑</vt:lpstr>
      <vt:lpstr>Arial</vt:lpstr>
      <vt:lpstr>Calibri</vt:lpstr>
      <vt:lpstr>Wingdings</vt:lpstr>
      <vt:lpstr>清晰</vt:lpstr>
      <vt:lpstr>Boot.asm</vt:lpstr>
      <vt:lpstr>运行一个操作系统需要：</vt:lpstr>
      <vt:lpstr>开始我们自己的操作系统 boot.asm</vt:lpstr>
      <vt:lpstr>Org 07c00h </vt:lpstr>
      <vt:lpstr>Org 07c00h </vt:lpstr>
      <vt:lpstr>boot.bin</vt:lpstr>
      <vt:lpstr>写入boot.bin</vt:lpstr>
      <vt:lpstr>BIOS</vt:lpstr>
      <vt:lpstr>写入boot.bin</vt:lpstr>
      <vt:lpstr>继续BIOS</vt:lpstr>
      <vt:lpstr>启动？</vt:lpstr>
      <vt:lpstr>启动！</vt:lpstr>
      <vt:lpstr>OS的加载</vt:lpstr>
      <vt:lpstr>突破512字节的限制</vt:lpstr>
      <vt:lpstr>启动流程和内存分布</vt:lpstr>
      <vt:lpstr>loader</vt:lpstr>
      <vt:lpstr>kernel</vt:lpstr>
      <vt:lpstr>总结</vt:lpstr>
      <vt:lpstr>环境搭建-Linux</vt:lpstr>
      <vt:lpstr>环境搭建-windows</vt:lpstr>
      <vt:lpstr>环境搭建-其它说明</vt:lpstr>
      <vt:lpstr>Hello, OS</vt:lpstr>
      <vt:lpstr>Hello, OS</vt:lpstr>
      <vt:lpstr>Hello, OS</vt:lpstr>
    </vt:vector>
  </TitlesOfParts>
  <Company>南京大学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Boot.asm</dc:title>
  <dc:creator>管登荣</dc:creator>
  <cp:lastModifiedBy>Dengrong Guan</cp:lastModifiedBy>
  <cp:revision>70</cp:revision>
  <dcterms:created xsi:type="dcterms:W3CDTF">2014-03-20T09:32:54Z</dcterms:created>
  <dcterms:modified xsi:type="dcterms:W3CDTF">2015-03-21T12:53:44Z</dcterms:modified>
</cp:coreProperties>
</file>