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9" r:id="rId1"/>
  </p:sldMasterIdLst>
  <p:notesMasterIdLst>
    <p:notesMasterId r:id="rId16"/>
  </p:notesMasterIdLst>
  <p:sldIdLst>
    <p:sldId id="256" r:id="rId2"/>
    <p:sldId id="270" r:id="rId3"/>
    <p:sldId id="257" r:id="rId4"/>
    <p:sldId id="268" r:id="rId5"/>
    <p:sldId id="258" r:id="rId6"/>
    <p:sldId id="269" r:id="rId7"/>
    <p:sldId id="262" r:id="rId8"/>
    <p:sldId id="263" r:id="rId9"/>
    <p:sldId id="264" r:id="rId10"/>
    <p:sldId id="265" r:id="rId11"/>
    <p:sldId id="266" r:id="rId12"/>
    <p:sldId id="267" r:id="rId13"/>
    <p:sldId id="261" r:id="rId14"/>
    <p:sldId id="260" r:id="rId15"/>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60" autoAdjust="0"/>
  </p:normalViewPr>
  <p:slideViewPr>
    <p:cSldViewPr snapToGrid="0" snapToObjects="1">
      <p:cViewPr varScale="1">
        <p:scale>
          <a:sx n="64" d="100"/>
          <a:sy n="64" d="100"/>
        </p:scale>
        <p:origin x="-155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B22E28-98D5-2C47-BF02-BEABB32CD93B}" type="datetimeFigureOut">
              <a:rPr kumimoji="1" lang="zh-CN" altLang="en-US" smtClean="0"/>
              <a:t>2014/4/13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8039E3-858B-D147-89A6-F6407F0D93A1}" type="slidenum">
              <a:rPr kumimoji="1" lang="zh-CN" altLang="en-US" smtClean="0"/>
              <a:t>‹#›</a:t>
            </a:fld>
            <a:endParaRPr kumimoji="1" lang="zh-CN" altLang="en-US"/>
          </a:p>
        </p:txBody>
      </p:sp>
    </p:spTree>
    <p:extLst>
      <p:ext uri="{BB962C8B-B14F-4D97-AF65-F5344CB8AC3E}">
        <p14:creationId xmlns:p14="http://schemas.microsoft.com/office/powerpoint/2010/main" val="33164008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开机，从</a:t>
            </a:r>
            <a:r>
              <a:rPr kumimoji="1" lang="en-US" altLang="zh-CN" dirty="0" smtClean="0"/>
              <a:t>ROM</a:t>
            </a:r>
            <a:r>
              <a:rPr kumimoji="1" lang="zh-CN" altLang="en-US" dirty="0" smtClean="0"/>
              <a:t>运行</a:t>
            </a:r>
            <a:r>
              <a:rPr kumimoji="1" lang="en-US" altLang="zh-CN" dirty="0" smtClean="0"/>
              <a:t>BIOS</a:t>
            </a:r>
            <a:r>
              <a:rPr kumimoji="1" lang="zh-CN" altLang="en-US" dirty="0" smtClean="0"/>
              <a:t>程序，</a:t>
            </a:r>
            <a:r>
              <a:rPr kumimoji="1" lang="en-US" altLang="zh-CN" dirty="0" smtClean="0"/>
              <a:t>BIOS</a:t>
            </a:r>
            <a:r>
              <a:rPr kumimoji="1" lang="zh-CN" altLang="en-US" dirty="0" smtClean="0"/>
              <a:t>是厂家写好的。</a:t>
            </a:r>
            <a:endParaRPr kumimoji="1" lang="en-US" altLang="zh-CN" dirty="0" smtClean="0"/>
          </a:p>
          <a:p>
            <a:r>
              <a:rPr kumimoji="1" lang="en-US" altLang="zh-CN" dirty="0" smtClean="0"/>
              <a:t>2.BIOS</a:t>
            </a:r>
            <a:r>
              <a:rPr kumimoji="1" lang="zh-CN" altLang="en-US" dirty="0" smtClean="0"/>
              <a:t>程序检查软盘</a:t>
            </a:r>
            <a:r>
              <a:rPr kumimoji="1" lang="en-US" altLang="zh-CN" dirty="0" smtClean="0"/>
              <a:t>0</a:t>
            </a:r>
            <a:r>
              <a:rPr kumimoji="1" lang="zh-CN" altLang="en-US" dirty="0" smtClean="0"/>
              <a:t>面</a:t>
            </a:r>
            <a:r>
              <a:rPr kumimoji="1" lang="en-US" altLang="zh-CN" dirty="0" smtClean="0"/>
              <a:t>0</a:t>
            </a:r>
            <a:r>
              <a:rPr kumimoji="1" lang="zh-CN" altLang="en-US" dirty="0" smtClean="0"/>
              <a:t>磁道</a:t>
            </a:r>
            <a:r>
              <a:rPr kumimoji="1" lang="en-US" altLang="zh-CN" dirty="0" smtClean="0"/>
              <a:t>1</a:t>
            </a:r>
            <a:r>
              <a:rPr kumimoji="1" lang="zh-CN" altLang="en-US" dirty="0" smtClean="0"/>
              <a:t>扇区，如果扇区以</a:t>
            </a:r>
            <a:r>
              <a:rPr kumimoji="1" lang="en-US" altLang="zh-CN" dirty="0" smtClean="0"/>
              <a:t>0xaa55</a:t>
            </a:r>
            <a:r>
              <a:rPr kumimoji="1" lang="zh-CN" altLang="en-US" dirty="0" smtClean="0"/>
              <a:t>结束，则认定为引导扇区，将其</a:t>
            </a:r>
            <a:r>
              <a:rPr kumimoji="1" lang="en-US" altLang="zh-CN" dirty="0" smtClean="0"/>
              <a:t>512</a:t>
            </a:r>
            <a:r>
              <a:rPr kumimoji="1" lang="zh-CN" altLang="en-US" dirty="0" smtClean="0"/>
              <a:t>字节的数据加载到内存的</a:t>
            </a:r>
            <a:r>
              <a:rPr kumimoji="1" lang="en-US" altLang="zh-CN" dirty="0" smtClean="0"/>
              <a:t>07c00</a:t>
            </a:r>
            <a:r>
              <a:rPr kumimoji="1" lang="zh-CN" altLang="en-US" dirty="0" smtClean="0"/>
              <a:t>处，然后设置</a:t>
            </a:r>
            <a:r>
              <a:rPr kumimoji="1" lang="en-US" altLang="zh-CN" dirty="0" smtClean="0"/>
              <a:t>PC</a:t>
            </a:r>
            <a:r>
              <a:rPr kumimoji="1" lang="zh-CN" altLang="en-US" dirty="0" smtClean="0"/>
              <a:t>，跳到内存</a:t>
            </a:r>
            <a:r>
              <a:rPr kumimoji="1" lang="en-US" altLang="zh-CN" dirty="0" smtClean="0"/>
              <a:t>07c00</a:t>
            </a:r>
            <a:r>
              <a:rPr kumimoji="1" lang="zh-CN" altLang="en-US" dirty="0" smtClean="0"/>
              <a:t>处开始执行代码。</a:t>
            </a:r>
            <a:endParaRPr kumimoji="1" lang="en-US" altLang="zh-CN" dirty="0" smtClean="0"/>
          </a:p>
          <a:p>
            <a:r>
              <a:rPr kumimoji="1" lang="zh-CN" altLang="zh-CN" dirty="0" smtClean="0"/>
              <a:t>3</a:t>
            </a:r>
            <a:r>
              <a:rPr kumimoji="1" lang="en-US" altLang="zh-CN" dirty="0" smtClean="0"/>
              <a:t>.</a:t>
            </a:r>
            <a:r>
              <a:rPr kumimoji="1" lang="zh-CN" altLang="en-US" dirty="0" smtClean="0"/>
              <a:t>所以，要通过</a:t>
            </a:r>
            <a:r>
              <a:rPr kumimoji="1" lang="en-US" altLang="zh-CN" dirty="0" smtClean="0"/>
              <a:t>org</a:t>
            </a:r>
            <a:r>
              <a:rPr kumimoji="1" lang="zh-CN" altLang="en-US" dirty="0" smtClean="0"/>
              <a:t>指令告诉汇编器，当前代码将会加载到内存的</a:t>
            </a:r>
            <a:r>
              <a:rPr kumimoji="1" lang="en-US" altLang="zh-CN" dirty="0" smtClean="0"/>
              <a:t>07c00</a:t>
            </a:r>
            <a:r>
              <a:rPr kumimoji="1" lang="zh-CN" altLang="en-US" dirty="0" smtClean="0"/>
              <a:t>处，这样汇编器汇编时计算符号（比如</a:t>
            </a:r>
            <a:r>
              <a:rPr kumimoji="1" lang="en-US" altLang="zh-CN" dirty="0" err="1" smtClean="0"/>
              <a:t>DispStr</a:t>
            </a:r>
            <a:r>
              <a:rPr kumimoji="1" lang="zh-CN" altLang="en-US" dirty="0" smtClean="0"/>
              <a:t>和</a:t>
            </a:r>
            <a:r>
              <a:rPr kumimoji="1" lang="en-US" altLang="zh-CN" dirty="0" err="1" smtClean="0"/>
              <a:t>BootMessage</a:t>
            </a:r>
            <a:r>
              <a:rPr kumimoji="1" lang="zh-CN" altLang="en-US" dirty="0" smtClean="0"/>
              <a:t>）的地址才是运行时的正确地址。</a:t>
            </a:r>
            <a:endParaRPr kumimoji="1" lang="en-US" altLang="zh-CN" dirty="0" smtClean="0"/>
          </a:p>
          <a:p>
            <a:r>
              <a:rPr kumimoji="1" lang="zh-CN" altLang="zh-CN" dirty="0" smtClean="0"/>
              <a:t>4</a:t>
            </a:r>
            <a:r>
              <a:rPr kumimoji="1" lang="en-US" altLang="zh-CN" dirty="0" smtClean="0"/>
              <a:t>.</a:t>
            </a:r>
            <a:r>
              <a:rPr kumimoji="1" lang="zh-CN" altLang="en-US" dirty="0" smtClean="0"/>
              <a:t>因为一个扇区是</a:t>
            </a:r>
            <a:r>
              <a:rPr kumimoji="1" lang="en-US" altLang="zh-CN" dirty="0" smtClean="0"/>
              <a:t>512</a:t>
            </a:r>
            <a:r>
              <a:rPr kumimoji="1" lang="zh-CN" altLang="en-US" dirty="0" smtClean="0"/>
              <a:t>字节（请参考</a:t>
            </a:r>
            <a:r>
              <a:rPr kumimoji="1" lang="en-US" altLang="zh-CN" dirty="0" smtClean="0"/>
              <a:t>《</a:t>
            </a:r>
            <a:r>
              <a:rPr kumimoji="1" lang="zh-CN" altLang="en-US" dirty="0" smtClean="0"/>
              <a:t>计算机组成原理</a:t>
            </a:r>
            <a:r>
              <a:rPr kumimoji="1" lang="en-US" altLang="zh-CN" dirty="0" smtClean="0"/>
              <a:t>》</a:t>
            </a:r>
            <a:r>
              <a:rPr kumimoji="1" lang="zh-CN" altLang="en-US" dirty="0" smtClean="0"/>
              <a:t>），所以需要</a:t>
            </a:r>
            <a:r>
              <a:rPr kumimoji="1" lang="en-US" altLang="zh-CN" dirty="0" smtClean="0"/>
              <a:t>times</a:t>
            </a:r>
            <a:r>
              <a:rPr kumimoji="1" lang="zh-CN" altLang="en-US" dirty="0" smtClean="0"/>
              <a:t>指令填充至</a:t>
            </a:r>
            <a:r>
              <a:rPr kumimoji="1" lang="en-US" altLang="zh-CN" dirty="0" smtClean="0"/>
              <a:t>510</a:t>
            </a:r>
            <a:r>
              <a:rPr kumimoji="1" lang="zh-CN" altLang="en-US" dirty="0" smtClean="0"/>
              <a:t>个字节，留下最后两个字节写入</a:t>
            </a:r>
            <a:r>
              <a:rPr kumimoji="1" lang="en-US" altLang="zh-CN" dirty="0" err="1" smtClean="0"/>
              <a:t>dw</a:t>
            </a:r>
            <a:r>
              <a:rPr kumimoji="1" lang="en-US" altLang="zh-CN" dirty="0" smtClean="0"/>
              <a:t> 0xaa55.</a:t>
            </a:r>
            <a:r>
              <a:rPr kumimoji="1" lang="zh-CN" altLang="en-US" dirty="0" smtClean="0"/>
              <a:t>这样</a:t>
            </a:r>
            <a:r>
              <a:rPr kumimoji="1" lang="en-US" altLang="zh-CN" dirty="0" smtClean="0"/>
              <a:t>BIOS</a:t>
            </a:r>
            <a:r>
              <a:rPr kumimoji="1" lang="zh-CN" altLang="en-US" dirty="0" smtClean="0"/>
              <a:t>才能正好发现引导扇区。</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zh-CN" dirty="0" smtClean="0"/>
              <a:t>5</a:t>
            </a:r>
            <a:r>
              <a:rPr kumimoji="1" lang="en-US" altLang="zh-CN" dirty="0" smtClean="0"/>
              <a:t>.</a:t>
            </a:r>
            <a:r>
              <a:rPr kumimoji="1" lang="zh-CN" altLang="en-US" dirty="0" smtClean="0"/>
              <a:t>实验一中的其中一步的命令</a:t>
            </a:r>
            <a:r>
              <a:rPr kumimoji="1" lang="en-US" altLang="zh-CN" sz="1200" dirty="0" err="1" smtClean="0"/>
              <a:t>dd</a:t>
            </a:r>
            <a:r>
              <a:rPr kumimoji="1" lang="en-US" altLang="zh-CN" sz="1200" dirty="0" smtClean="0"/>
              <a:t> if=</a:t>
            </a:r>
            <a:r>
              <a:rPr kumimoji="1" lang="en-US" altLang="zh-CN" sz="1200" dirty="0" err="1" smtClean="0"/>
              <a:t>boot.bin</a:t>
            </a:r>
            <a:r>
              <a:rPr kumimoji="1" lang="en-US" altLang="zh-CN" sz="1200" dirty="0" smtClean="0"/>
              <a:t> of=</a:t>
            </a:r>
            <a:r>
              <a:rPr kumimoji="1" lang="en-US" altLang="zh-CN" sz="1200" dirty="0" err="1" smtClean="0"/>
              <a:t>a.img</a:t>
            </a:r>
            <a:r>
              <a:rPr kumimoji="1" lang="en-US" altLang="zh-CN" sz="1200" dirty="0" smtClean="0"/>
              <a:t> </a:t>
            </a:r>
            <a:r>
              <a:rPr kumimoji="1" lang="en-US" altLang="zh-CN" sz="1200" dirty="0" err="1" smtClean="0"/>
              <a:t>bs</a:t>
            </a:r>
            <a:r>
              <a:rPr kumimoji="1" lang="en-US" altLang="zh-CN" sz="1200" dirty="0" smtClean="0"/>
              <a:t>=512 count=1 </a:t>
            </a:r>
            <a:r>
              <a:rPr kumimoji="1" lang="en-US" altLang="zh-CN" sz="1200" dirty="0" err="1" smtClean="0"/>
              <a:t>conv</a:t>
            </a:r>
            <a:r>
              <a:rPr kumimoji="1" lang="en-US" altLang="zh-CN" sz="1200" dirty="0" smtClean="0"/>
              <a:t>=</a:t>
            </a:r>
            <a:r>
              <a:rPr kumimoji="1" lang="en-US" altLang="zh-CN" sz="1200" dirty="0" err="1" smtClean="0"/>
              <a:t>notrunc</a:t>
            </a:r>
            <a:r>
              <a:rPr kumimoji="1" lang="en-US" altLang="en-US" sz="1200" dirty="0" err="1" smtClean="0"/>
              <a:t>正是将boot.bin</a:t>
            </a:r>
            <a:r>
              <a:rPr kumimoji="1" lang="zh-CN" altLang="en-US" sz="1200" dirty="0" smtClean="0"/>
              <a:t>的</a:t>
            </a:r>
            <a:r>
              <a:rPr kumimoji="1" lang="en-US" altLang="zh-CN" sz="1200" dirty="0" smtClean="0"/>
              <a:t>512</a:t>
            </a:r>
            <a:r>
              <a:rPr kumimoji="1" lang="zh-CN" altLang="en-US" sz="1200" dirty="0" smtClean="0"/>
              <a:t>字节数据写入软盘</a:t>
            </a:r>
            <a:r>
              <a:rPr kumimoji="1" lang="en-US" altLang="zh-CN" sz="1200" dirty="0" err="1" smtClean="0"/>
              <a:t>a.img</a:t>
            </a:r>
            <a:r>
              <a:rPr kumimoji="1" lang="zh-CN" altLang="en-US" sz="1200" dirty="0" smtClean="0"/>
              <a:t>中的第</a:t>
            </a:r>
            <a:r>
              <a:rPr kumimoji="1" lang="en-US" altLang="zh-CN" sz="1200" dirty="0" smtClean="0"/>
              <a:t>0</a:t>
            </a:r>
            <a:r>
              <a:rPr kumimoji="1" lang="zh-CN" altLang="en-US" sz="1200" dirty="0" smtClean="0"/>
              <a:t>面</a:t>
            </a:r>
            <a:r>
              <a:rPr kumimoji="1" lang="en-US" altLang="zh-CN" sz="1200" dirty="0" smtClean="0"/>
              <a:t>0</a:t>
            </a:r>
            <a:r>
              <a:rPr kumimoji="1" lang="zh-CN" altLang="en-US" sz="1200" dirty="0" smtClean="0"/>
              <a:t>磁道</a:t>
            </a:r>
            <a:r>
              <a:rPr kumimoji="1" lang="en-US" altLang="zh-CN" sz="1200" dirty="0" smtClean="0"/>
              <a:t>1</a:t>
            </a:r>
            <a:r>
              <a:rPr kumimoji="1" lang="zh-CN" altLang="en-US" sz="1200" dirty="0" smtClean="0"/>
              <a:t>扇区。（请参看</a:t>
            </a:r>
            <a:r>
              <a:rPr kumimoji="1" lang="zh-CN" altLang="zh-CN" sz="1200" dirty="0" smtClean="0"/>
              <a:t>《</a:t>
            </a:r>
            <a:r>
              <a:rPr kumimoji="1" lang="en-US" altLang="zh-CN" sz="1200" dirty="0" smtClean="0"/>
              <a:t>Orange’s</a:t>
            </a:r>
            <a:r>
              <a:rPr kumimoji="1" lang="zh-CN" altLang="zh-CN" sz="1200" dirty="0" smtClean="0"/>
              <a:t>》</a:t>
            </a:r>
            <a:r>
              <a:rPr kumimoji="1" lang="zh-CN" altLang="en-US" sz="1200" dirty="0" smtClean="0"/>
              <a:t>）</a:t>
            </a:r>
            <a:endParaRPr kumimoji="1" lang="en-US" altLang="zh-CN"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dirty="0" smtClean="0"/>
              <a:t>6.</a:t>
            </a:r>
            <a:r>
              <a:rPr kumimoji="1" lang="zh-CN" altLang="en-US" sz="1200" dirty="0" smtClean="0"/>
              <a:t>第</a:t>
            </a:r>
            <a:r>
              <a:rPr kumimoji="1" lang="en-US" altLang="zh-CN" sz="1200" dirty="0" smtClean="0"/>
              <a:t>2</a:t>
            </a:r>
            <a:r>
              <a:rPr kumimoji="1" lang="zh-CN" altLang="en-US" sz="1200" dirty="0" smtClean="0"/>
              <a:t>，</a:t>
            </a:r>
            <a:r>
              <a:rPr kumimoji="1" lang="en-US" altLang="zh-CN" sz="1200" dirty="0" smtClean="0"/>
              <a:t>3</a:t>
            </a:r>
            <a:r>
              <a:rPr kumimoji="1" lang="zh-CN" altLang="en-US" sz="1200" dirty="0" smtClean="0"/>
              <a:t>，</a:t>
            </a:r>
            <a:r>
              <a:rPr kumimoji="1" lang="en-US" altLang="zh-CN" sz="1200" dirty="0" smtClean="0"/>
              <a:t>4</a:t>
            </a:r>
            <a:r>
              <a:rPr kumimoji="1" lang="zh-CN" altLang="en-US" sz="1200" dirty="0" smtClean="0"/>
              <a:t>行代码接下来解释。</a:t>
            </a:r>
            <a:endParaRPr kumimoji="1" lang="en-US" altLang="zh-CN"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zh-CN" sz="1200" dirty="0" smtClean="0"/>
              <a:t>7</a:t>
            </a:r>
            <a:r>
              <a:rPr kumimoji="1" lang="en-US" altLang="zh-CN" sz="1200" dirty="0" smtClean="0"/>
              <a:t>.</a:t>
            </a:r>
            <a:r>
              <a:rPr kumimoji="1" lang="zh-CN" altLang="en-US" sz="1200" dirty="0" smtClean="0"/>
              <a:t>第</a:t>
            </a:r>
            <a:r>
              <a:rPr kumimoji="1" lang="zh-CN" altLang="zh-CN" sz="1200" dirty="0" smtClean="0"/>
              <a:t>8</a:t>
            </a:r>
            <a:r>
              <a:rPr kumimoji="1" lang="en-US" altLang="zh-CN" sz="1200" dirty="0" smtClean="0"/>
              <a:t>-14</a:t>
            </a:r>
            <a:r>
              <a:rPr kumimoji="1" lang="zh-CN" altLang="en-US" sz="1200" dirty="0" smtClean="0"/>
              <a:t>行代码是调用系统函数，</a:t>
            </a:r>
            <a:r>
              <a:rPr kumimoji="1" lang="en-US" altLang="zh-CN" sz="1200" dirty="0" smtClean="0"/>
              <a:t>8-13</a:t>
            </a:r>
            <a:r>
              <a:rPr kumimoji="1" lang="zh-CN" altLang="en-US" sz="1200" dirty="0" smtClean="0"/>
              <a:t>行设置函数的输入参数，</a:t>
            </a:r>
            <a:r>
              <a:rPr kumimoji="1" lang="en-US" altLang="zh-CN" sz="1200" dirty="0" smtClean="0"/>
              <a:t>14</a:t>
            </a:r>
            <a:r>
              <a:rPr kumimoji="1" lang="zh-CN" altLang="en-US" sz="1200" dirty="0" smtClean="0"/>
              <a:t>行调用函数。如果不清楚，参考</a:t>
            </a:r>
            <a:r>
              <a:rPr kumimoji="1" lang="en-US" altLang="zh-CN" sz="1200" dirty="0" smtClean="0"/>
              <a:t>《</a:t>
            </a:r>
            <a:r>
              <a:rPr kumimoji="1" lang="zh-CN" altLang="en-US" sz="1200" dirty="0" smtClean="0"/>
              <a:t>计算机系统基础</a:t>
            </a:r>
            <a:r>
              <a:rPr kumimoji="1" lang="en-US" altLang="zh-CN" sz="1200" dirty="0" smtClean="0"/>
              <a:t>》</a:t>
            </a:r>
            <a:r>
              <a:rPr kumimoji="1" lang="zh-CN" altLang="en-US" sz="1200" dirty="0" smtClean="0"/>
              <a:t>，或是汇编教材，或是使用</a:t>
            </a:r>
            <a:r>
              <a:rPr kumimoji="1" lang="en-US" altLang="zh-CN" sz="1200" dirty="0" smtClean="0"/>
              <a:t>Google.</a:t>
            </a:r>
          </a:p>
        </p:txBody>
      </p:sp>
      <p:sp>
        <p:nvSpPr>
          <p:cNvPr id="4" name="幻灯片编号占位符 3"/>
          <p:cNvSpPr>
            <a:spLocks noGrp="1"/>
          </p:cNvSpPr>
          <p:nvPr>
            <p:ph type="sldNum" sz="quarter" idx="10"/>
          </p:nvPr>
        </p:nvSpPr>
        <p:spPr/>
        <p:txBody>
          <a:bodyPr/>
          <a:lstStyle/>
          <a:p>
            <a:fld id="{7F8039E3-858B-D147-89A6-F6407F0D93A1}" type="slidenum">
              <a:rPr kumimoji="1" lang="zh-CN" altLang="en-US" smtClean="0"/>
              <a:t>3</a:t>
            </a:fld>
            <a:endParaRPr kumimoji="1" lang="zh-CN" altLang="en-US"/>
          </a:p>
        </p:txBody>
      </p:sp>
    </p:spTree>
    <p:extLst>
      <p:ext uri="{BB962C8B-B14F-4D97-AF65-F5344CB8AC3E}">
        <p14:creationId xmlns:p14="http://schemas.microsoft.com/office/powerpoint/2010/main" val="371975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让大家自己写个</a:t>
            </a:r>
            <a:r>
              <a:rPr kumimoji="1" lang="en-US" altLang="zh-CN" dirty="0" smtClean="0"/>
              <a:t>loader</a:t>
            </a:r>
            <a:r>
              <a:rPr kumimoji="1" lang="zh-CN" altLang="en-US" dirty="0" smtClean="0"/>
              <a:t>，把保护模式和内存分页都实现，是不现实的。能彻底看懂教材中的代码，已经是不容易了。所以作业只是让大家体会下保护模式写个报告，而内存分页，</a:t>
            </a:r>
            <a:r>
              <a:rPr kumimoji="1" lang="en-US" altLang="zh-CN" dirty="0" err="1" smtClean="0"/>
              <a:t>boot,loader,kernel</a:t>
            </a:r>
            <a:r>
              <a:rPr kumimoji="1" lang="zh-CN" altLang="en-US" dirty="0" smtClean="0"/>
              <a:t>相互关系，以及它们在内存中的布局，都只能靠大家自己去琢磨和思考理解。希望对</a:t>
            </a:r>
            <a:r>
              <a:rPr kumimoji="1" lang="en-US" altLang="zh-CN" dirty="0" err="1" smtClean="0"/>
              <a:t>os</a:t>
            </a:r>
            <a:r>
              <a:rPr kumimoji="1" lang="zh-CN" altLang="en-US" dirty="0" smtClean="0"/>
              <a:t>实验有兴趣的同学，反复阅读</a:t>
            </a:r>
            <a:r>
              <a:rPr kumimoji="1" lang="en-US" altLang="zh-CN" dirty="0" smtClean="0"/>
              <a:t>3</a:t>
            </a:r>
            <a:r>
              <a:rPr kumimoji="1" lang="zh-CN" altLang="en-US" dirty="0" smtClean="0"/>
              <a:t>到</a:t>
            </a:r>
            <a:r>
              <a:rPr kumimoji="1" lang="en-US" altLang="zh-CN" dirty="0" smtClean="0"/>
              <a:t>5</a:t>
            </a:r>
            <a:r>
              <a:rPr kumimoji="1" lang="zh-CN" altLang="en-US" dirty="0" smtClean="0"/>
              <a:t>章的内容，不遍不懂读两遍三遍甚至更多，能把书中每一行代码都吃透。</a:t>
            </a:r>
            <a:endParaRPr kumimoji="1" lang="zh-CN" altLang="en-US" dirty="0"/>
          </a:p>
        </p:txBody>
      </p:sp>
      <p:sp>
        <p:nvSpPr>
          <p:cNvPr id="4" name="幻灯片编号占位符 3"/>
          <p:cNvSpPr>
            <a:spLocks noGrp="1"/>
          </p:cNvSpPr>
          <p:nvPr>
            <p:ph type="sldNum" sz="quarter" idx="10"/>
          </p:nvPr>
        </p:nvSpPr>
        <p:spPr/>
        <p:txBody>
          <a:bodyPr/>
          <a:lstStyle/>
          <a:p>
            <a:fld id="{7F8039E3-858B-D147-89A6-F6407F0D93A1}" type="slidenum">
              <a:rPr kumimoji="1" lang="zh-CN" altLang="en-US" smtClean="0"/>
              <a:t>6</a:t>
            </a:fld>
            <a:endParaRPr kumimoji="1" lang="zh-CN" altLang="en-US"/>
          </a:p>
        </p:txBody>
      </p:sp>
    </p:spTree>
    <p:extLst>
      <p:ext uri="{BB962C8B-B14F-4D97-AF65-F5344CB8AC3E}">
        <p14:creationId xmlns:p14="http://schemas.microsoft.com/office/powerpoint/2010/main" val="138927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F8039E3-858B-D147-89A6-F6407F0D93A1}" type="slidenum">
              <a:rPr kumimoji="1" lang="zh-CN" altLang="en-US" smtClean="0"/>
              <a:t>14</a:t>
            </a:fld>
            <a:endParaRPr kumimoji="1" lang="zh-CN" altLang="en-US"/>
          </a:p>
        </p:txBody>
      </p:sp>
    </p:spTree>
    <p:extLst>
      <p:ext uri="{BB962C8B-B14F-4D97-AF65-F5344CB8AC3E}">
        <p14:creationId xmlns:p14="http://schemas.microsoft.com/office/powerpoint/2010/main" val="80062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F1887D5-C56C-D14C-9465-5481E118E798}" type="datetimeFigureOut">
              <a:rPr kumimoji="1" lang="zh-CN" altLang="en-US" smtClean="0"/>
              <a:t>2014/4/13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15E316C-E732-4442-B584-A79D4936FE13}" type="slidenum">
              <a:rPr kumimoji="1" lang="zh-CN" altLang="en-US" smtClean="0"/>
              <a:t>‹#›</a:t>
            </a:fld>
            <a:endParaRPr kumimoji="1"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F1887D5-C56C-D14C-9465-5481E118E798}" type="datetimeFigureOut">
              <a:rPr kumimoji="1" lang="zh-CN" altLang="en-US" smtClean="0"/>
              <a:t>2014/4/13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15E316C-E732-4442-B584-A79D4936FE13}"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6F1887D5-C56C-D14C-9465-5481E118E798}" type="datetimeFigureOut">
              <a:rPr kumimoji="1" lang="zh-CN" altLang="en-US" smtClean="0"/>
              <a:t>2014/4/13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15E316C-E732-4442-B584-A79D4936FE13}"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F1887D5-C56C-D14C-9465-5481E118E798}" type="datetimeFigureOut">
              <a:rPr kumimoji="1" lang="zh-CN" altLang="en-US" smtClean="0"/>
              <a:t>2014/4/13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15E316C-E732-4442-B584-A79D4936FE13}"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F1887D5-C56C-D14C-9465-5481E118E798}" type="datetimeFigureOut">
              <a:rPr kumimoji="1" lang="zh-CN" altLang="en-US" smtClean="0"/>
              <a:t>2014/4/13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15E316C-E732-4442-B584-A79D4936FE13}" type="slidenum">
              <a:rPr kumimoji="1" lang="zh-CN" altLang="en-US" smtClean="0"/>
              <a:t>‹#›</a:t>
            </a:fld>
            <a:endParaRPr kumimoji="1"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6F1887D5-C56C-D14C-9465-5481E118E798}" type="datetimeFigureOut">
              <a:rPr kumimoji="1" lang="zh-CN" altLang="en-US" smtClean="0"/>
              <a:t>2014/4/13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15E316C-E732-4442-B584-A79D4936FE13}"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F1887D5-C56C-D14C-9465-5481E118E798}" type="datetimeFigureOut">
              <a:rPr kumimoji="1" lang="zh-CN" altLang="en-US" smtClean="0"/>
              <a:t>2014/4/13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15E316C-E732-4442-B584-A79D4936FE13}" type="slidenum">
              <a:rPr kumimoji="1" lang="zh-CN" altLang="en-US" smtClean="0"/>
              <a:t>‹#›</a:t>
            </a:fld>
            <a:endParaRPr kumimoji="1"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6F1887D5-C56C-D14C-9465-5481E118E798}" type="datetimeFigureOut">
              <a:rPr kumimoji="1" lang="zh-CN" altLang="en-US" smtClean="0"/>
              <a:t>2014/4/13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15E316C-E732-4442-B584-A79D4936FE13}"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87D5-C56C-D14C-9465-5481E118E798}" type="datetimeFigureOut">
              <a:rPr kumimoji="1" lang="zh-CN" altLang="en-US" smtClean="0"/>
              <a:t>2014/4/13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15E316C-E732-4442-B584-A79D4936FE13}"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F1887D5-C56C-D14C-9465-5481E118E798}" type="datetimeFigureOut">
              <a:rPr kumimoji="1" lang="zh-CN" altLang="en-US" smtClean="0"/>
              <a:t>2014/4/13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15E316C-E732-4442-B584-A79D4936FE13}" type="slidenum">
              <a:rPr kumimoji="1" lang="zh-CN" altLang="en-US" smtClean="0"/>
              <a:t>‹#›</a:t>
            </a:fld>
            <a:endParaRPr kumimoji="1"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F1887D5-C56C-D14C-9465-5481E118E798}" type="datetimeFigureOut">
              <a:rPr kumimoji="1" lang="zh-CN" altLang="en-US" smtClean="0"/>
              <a:t>2014/4/13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15E316C-E732-4442-B584-A79D4936FE13}"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F1887D5-C56C-D14C-9465-5481E118E798}" type="datetimeFigureOut">
              <a:rPr kumimoji="1" lang="zh-CN" altLang="en-US" smtClean="0"/>
              <a:t>2014/4/13</a:t>
            </a:fld>
            <a:endParaRPr kumimoji="1"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15E316C-E732-4442-B584-A79D4936FE13}"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609601"/>
            <a:ext cx="7772400" cy="2652294"/>
          </a:xfrm>
        </p:spPr>
        <p:txBody>
          <a:bodyPr/>
          <a:lstStyle/>
          <a:p>
            <a:r>
              <a:rPr kumimoji="1" lang="zh-CN" altLang="en-US" dirty="0" smtClean="0"/>
              <a:t>操作系统实验</a:t>
            </a:r>
            <a:r>
              <a:rPr kumimoji="1" lang="zh-CN" altLang="zh-CN" dirty="0" smtClean="0"/>
              <a:t>（</a:t>
            </a:r>
            <a:r>
              <a:rPr kumimoji="1" lang="zh-CN" altLang="en-US" dirty="0" smtClean="0"/>
              <a:t>二</a:t>
            </a:r>
            <a:r>
              <a:rPr kumimoji="1" lang="zh-CN" altLang="zh-CN" dirty="0" smtClean="0"/>
              <a:t>）</a:t>
            </a:r>
            <a:endParaRPr kumimoji="1" lang="zh-CN" altLang="en-US" dirty="0"/>
          </a:p>
        </p:txBody>
      </p:sp>
      <p:sp>
        <p:nvSpPr>
          <p:cNvPr id="3" name="副标题 2"/>
          <p:cNvSpPr>
            <a:spLocks noGrp="1"/>
          </p:cNvSpPr>
          <p:nvPr>
            <p:ph type="subTitle" idx="1"/>
          </p:nvPr>
        </p:nvSpPr>
        <p:spPr/>
        <p:txBody>
          <a:bodyPr/>
          <a:lstStyle/>
          <a:p>
            <a:r>
              <a:rPr kumimoji="1" lang="zh-CN" altLang="en-US" dirty="0" smtClean="0"/>
              <a:t>南京大学软件学院</a:t>
            </a:r>
            <a:endParaRPr kumimoji="1" lang="en-US" altLang="zh-CN" dirty="0" smtClean="0"/>
          </a:p>
          <a:p>
            <a:r>
              <a:rPr kumimoji="1" lang="zh-CN" altLang="en-US" dirty="0" smtClean="0"/>
              <a:t>葛羽航（</a:t>
            </a:r>
            <a:r>
              <a:rPr kumimoji="1" lang="en-US" altLang="zh-CN" dirty="0" smtClean="0">
                <a:latin typeface="+mn-ea"/>
              </a:rPr>
              <a:t>MG1232005</a:t>
            </a:r>
            <a:r>
              <a:rPr kumimoji="1" lang="zh-CN" altLang="en-US" dirty="0" smtClean="0"/>
              <a:t>）</a:t>
            </a:r>
            <a:endParaRPr kumimoji="1" lang="zh-CN" altLang="en-US" dirty="0"/>
          </a:p>
        </p:txBody>
      </p:sp>
    </p:spTree>
    <p:extLst>
      <p:ext uri="{BB962C8B-B14F-4D97-AF65-F5344CB8AC3E}">
        <p14:creationId xmlns:p14="http://schemas.microsoft.com/office/powerpoint/2010/main" val="1099115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Fat12</a:t>
            </a:r>
            <a:r>
              <a:rPr kumimoji="1" lang="zh-CN" altLang="en-US" dirty="0"/>
              <a:t>虚拟软盘制作</a:t>
            </a:r>
          </a:p>
        </p:txBody>
      </p:sp>
      <p:sp>
        <p:nvSpPr>
          <p:cNvPr id="3" name="内容占位符 2"/>
          <p:cNvSpPr>
            <a:spLocks noGrp="1"/>
          </p:cNvSpPr>
          <p:nvPr>
            <p:ph idx="1"/>
          </p:nvPr>
        </p:nvSpPr>
        <p:spPr/>
        <p:txBody>
          <a:bodyPr/>
          <a:lstStyle/>
          <a:p>
            <a:r>
              <a:rPr kumimoji="1" lang="zh-CN" altLang="en-US" dirty="0" smtClean="0"/>
              <a:t>启动</a:t>
            </a:r>
            <a:r>
              <a:rPr kumimoji="1" lang="en-US" altLang="zh-CN" dirty="0" err="1" smtClean="0"/>
              <a:t>bochs</a:t>
            </a:r>
            <a:r>
              <a:rPr kumimoji="1" lang="zh-CN" altLang="en-US" dirty="0" smtClean="0"/>
              <a:t>后，将会运行</a:t>
            </a:r>
            <a:r>
              <a:rPr kumimoji="1" lang="en-US" altLang="zh-CN" dirty="0" err="1" smtClean="0"/>
              <a:t>freedos</a:t>
            </a:r>
            <a:r>
              <a:rPr kumimoji="1" lang="zh-CN" altLang="en-US" dirty="0" smtClean="0"/>
              <a:t>操作系统。在</a:t>
            </a:r>
            <a:r>
              <a:rPr kumimoji="1" lang="en-US" altLang="zh-CN" dirty="0" err="1" smtClean="0"/>
              <a:t>freedos</a:t>
            </a:r>
            <a:r>
              <a:rPr kumimoji="1" lang="zh-CN" altLang="en-US" dirty="0" smtClean="0"/>
              <a:t>中使用</a:t>
            </a:r>
            <a:r>
              <a:rPr kumimoji="1" lang="en-US" altLang="zh-CN" dirty="0" smtClean="0"/>
              <a:t>FORMAT</a:t>
            </a:r>
            <a:r>
              <a:rPr kumimoji="1" lang="zh-CN" altLang="en-US" dirty="0" smtClean="0"/>
              <a:t>命令格式化</a:t>
            </a:r>
            <a:r>
              <a:rPr kumimoji="1" lang="en-US" altLang="zh-CN" dirty="0" smtClean="0"/>
              <a:t>B</a:t>
            </a:r>
            <a:r>
              <a:rPr kumimoji="1" lang="zh-CN" altLang="en-US" dirty="0" smtClean="0"/>
              <a:t>盘，即</a:t>
            </a:r>
            <a:r>
              <a:rPr kumimoji="1" lang="en-US" altLang="zh-CN" dirty="0" err="1" smtClean="0"/>
              <a:t>a.img</a:t>
            </a:r>
            <a:r>
              <a:rPr kumimoji="1" lang="zh-CN" altLang="en-US" dirty="0" smtClean="0"/>
              <a:t>，得到</a:t>
            </a:r>
            <a:r>
              <a:rPr kumimoji="1" lang="en-US" altLang="zh-CN" dirty="0" smtClean="0"/>
              <a:t>fat12</a:t>
            </a:r>
            <a:r>
              <a:rPr kumimoji="1" lang="zh-CN" altLang="en-US" dirty="0" smtClean="0"/>
              <a:t>文件系统。</a:t>
            </a:r>
            <a:endParaRPr kumimoji="1" lang="zh-CN" altLang="en-US" dirty="0"/>
          </a:p>
        </p:txBody>
      </p:sp>
      <p:pic>
        <p:nvPicPr>
          <p:cNvPr id="5" name="图片 4"/>
          <p:cNvPicPr>
            <a:picLocks noChangeAspect="1"/>
          </p:cNvPicPr>
          <p:nvPr/>
        </p:nvPicPr>
        <p:blipFill>
          <a:blip r:embed="rId2"/>
          <a:stretch>
            <a:fillRect/>
          </a:stretch>
        </p:blipFill>
        <p:spPr>
          <a:xfrm>
            <a:off x="1377188" y="2513574"/>
            <a:ext cx="6385152" cy="4185822"/>
          </a:xfrm>
          <a:prstGeom prst="rect">
            <a:avLst/>
          </a:prstGeom>
        </p:spPr>
      </p:pic>
    </p:spTree>
    <p:extLst>
      <p:ext uri="{BB962C8B-B14F-4D97-AF65-F5344CB8AC3E}">
        <p14:creationId xmlns:p14="http://schemas.microsoft.com/office/powerpoint/2010/main" val="111176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Fat12</a:t>
            </a:r>
            <a:r>
              <a:rPr kumimoji="1" lang="zh-CN" altLang="en-US" dirty="0"/>
              <a:t>虚拟软盘制作</a:t>
            </a:r>
          </a:p>
        </p:txBody>
      </p:sp>
      <p:sp>
        <p:nvSpPr>
          <p:cNvPr id="3" name="内容占位符 2"/>
          <p:cNvSpPr>
            <a:spLocks noGrp="1"/>
          </p:cNvSpPr>
          <p:nvPr>
            <p:ph idx="1"/>
          </p:nvPr>
        </p:nvSpPr>
        <p:spPr/>
        <p:txBody>
          <a:bodyPr/>
          <a:lstStyle/>
          <a:p>
            <a:r>
              <a:rPr kumimoji="1" lang="zh-CN" altLang="en-US" dirty="0" smtClean="0"/>
              <a:t>之后，可以把</a:t>
            </a:r>
            <a:r>
              <a:rPr kumimoji="1" lang="en-US" altLang="zh-CN" dirty="0" err="1" smtClean="0"/>
              <a:t>a.img</a:t>
            </a:r>
            <a:r>
              <a:rPr kumimoji="1" lang="zh-CN" altLang="en-US" dirty="0" smtClean="0"/>
              <a:t>当作普通的软盘（或</a:t>
            </a:r>
            <a:r>
              <a:rPr kumimoji="1" lang="en-US" altLang="zh-CN" dirty="0" smtClean="0"/>
              <a:t>U</a:t>
            </a:r>
            <a:r>
              <a:rPr kumimoji="1" lang="zh-CN" altLang="en-US" dirty="0" smtClean="0"/>
              <a:t>盘），使用</a:t>
            </a:r>
            <a:r>
              <a:rPr kumimoji="1" lang="en-US" altLang="zh-CN" dirty="0" smtClean="0"/>
              <a:t>mount</a:t>
            </a:r>
            <a:r>
              <a:rPr kumimoji="1" lang="zh-CN" altLang="en-US" dirty="0" smtClean="0"/>
              <a:t>命令挂载：</a:t>
            </a:r>
            <a:endParaRPr kumimoji="1" lang="en-US" altLang="zh-CN" dirty="0" smtClean="0"/>
          </a:p>
          <a:p>
            <a:pPr marL="0" indent="0">
              <a:buNone/>
            </a:pPr>
            <a:r>
              <a:rPr kumimoji="1" lang="en-US" altLang="zh-CN" dirty="0"/>
              <a:t> </a:t>
            </a:r>
            <a:r>
              <a:rPr kumimoji="1" lang="en-US" altLang="zh-CN" dirty="0" smtClean="0"/>
              <a:t>	</a:t>
            </a:r>
            <a:r>
              <a:rPr kumimoji="1" lang="en-US" altLang="zh-CN" dirty="0" err="1" smtClean="0"/>
              <a:t>sudo</a:t>
            </a:r>
            <a:r>
              <a:rPr kumimoji="1" lang="en-US" altLang="zh-CN" dirty="0" smtClean="0"/>
              <a:t> </a:t>
            </a:r>
            <a:r>
              <a:rPr kumimoji="1" lang="en-US" altLang="zh-CN" dirty="0" err="1" smtClean="0"/>
              <a:t>mkdir</a:t>
            </a:r>
            <a:r>
              <a:rPr kumimoji="1" lang="en-US" altLang="zh-CN" dirty="0" smtClean="0"/>
              <a:t> /media/floppy</a:t>
            </a:r>
          </a:p>
          <a:p>
            <a:pPr marL="0" indent="0">
              <a:buNone/>
            </a:pPr>
            <a:r>
              <a:rPr kumimoji="1" lang="en-US" altLang="zh-CN" dirty="0"/>
              <a:t>	</a:t>
            </a:r>
            <a:r>
              <a:rPr kumimoji="1" lang="en-US" altLang="zh-CN" dirty="0" err="1" smtClean="0"/>
              <a:t>sudo</a:t>
            </a:r>
            <a:r>
              <a:rPr kumimoji="1" lang="en-US" altLang="zh-CN" dirty="0" smtClean="0"/>
              <a:t> mount </a:t>
            </a:r>
            <a:r>
              <a:rPr kumimoji="1" lang="en-US" altLang="zh-CN" dirty="0" err="1" smtClean="0"/>
              <a:t>a.img</a:t>
            </a:r>
            <a:r>
              <a:rPr kumimoji="1" lang="en-US" altLang="zh-CN" dirty="0" smtClean="0"/>
              <a:t> /media/floppy</a:t>
            </a:r>
            <a:endParaRPr kumimoji="1" lang="en-US" altLang="zh-CN" dirty="0"/>
          </a:p>
          <a:p>
            <a:r>
              <a:rPr kumimoji="1" lang="zh-CN" altLang="en-US" dirty="0" smtClean="0"/>
              <a:t>挂载后，就可以直接在文件夹中向</a:t>
            </a:r>
            <a:r>
              <a:rPr kumimoji="1" lang="en-US" altLang="zh-CN" dirty="0" err="1" smtClean="0"/>
              <a:t>a.img</a:t>
            </a:r>
            <a:r>
              <a:rPr kumimoji="1" lang="zh-CN" altLang="en-US" dirty="0" smtClean="0"/>
              <a:t>加入和查看文件。</a:t>
            </a:r>
            <a:endParaRPr kumimoji="1" lang="zh-CN" altLang="en-US" dirty="0"/>
          </a:p>
        </p:txBody>
      </p:sp>
      <p:pic>
        <p:nvPicPr>
          <p:cNvPr id="4" name="图片 3" descr="屏幕快照 2013-03-14 下午4.25.43.png"/>
          <p:cNvPicPr>
            <a:picLocks noChangeAspect="1"/>
          </p:cNvPicPr>
          <p:nvPr/>
        </p:nvPicPr>
        <p:blipFill rotWithShape="1">
          <a:blip r:embed="rId2">
            <a:extLst>
              <a:ext uri="{28A0092B-C50C-407E-A947-70E740481C1C}">
                <a14:useLocalDpi xmlns:a14="http://schemas.microsoft.com/office/drawing/2010/main" val="0"/>
              </a:ext>
            </a:extLst>
          </a:blip>
          <a:srcRect b="46841"/>
          <a:stretch/>
        </p:blipFill>
        <p:spPr>
          <a:xfrm>
            <a:off x="457200" y="3855660"/>
            <a:ext cx="8275561" cy="2422019"/>
          </a:xfrm>
          <a:prstGeom prst="rect">
            <a:avLst/>
          </a:prstGeom>
        </p:spPr>
      </p:pic>
    </p:spTree>
    <p:extLst>
      <p:ext uri="{BB962C8B-B14F-4D97-AF65-F5344CB8AC3E}">
        <p14:creationId xmlns:p14="http://schemas.microsoft.com/office/powerpoint/2010/main" val="284468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Fat12</a:t>
            </a:r>
            <a:r>
              <a:rPr kumimoji="1" lang="zh-CN" altLang="en-US" dirty="0"/>
              <a:t>虚拟软盘制作</a:t>
            </a:r>
          </a:p>
        </p:txBody>
      </p:sp>
      <p:sp>
        <p:nvSpPr>
          <p:cNvPr id="3" name="内容占位符 2"/>
          <p:cNvSpPr>
            <a:spLocks noGrp="1"/>
          </p:cNvSpPr>
          <p:nvPr>
            <p:ph idx="1"/>
          </p:nvPr>
        </p:nvSpPr>
        <p:spPr/>
        <p:txBody>
          <a:bodyPr/>
          <a:lstStyle/>
          <a:p>
            <a:r>
              <a:rPr kumimoji="1" lang="zh-CN" altLang="en-US" dirty="0" smtClean="0"/>
              <a:t>如果是</a:t>
            </a:r>
            <a:r>
              <a:rPr kumimoji="1" lang="en-US" altLang="zh-CN" dirty="0" smtClean="0"/>
              <a:t>mac</a:t>
            </a:r>
            <a:r>
              <a:rPr kumimoji="1" lang="zh-CN" altLang="en-US" dirty="0" smtClean="0"/>
              <a:t>系统，可以在格式化</a:t>
            </a:r>
            <a:r>
              <a:rPr kumimoji="1" lang="en-US" altLang="zh-CN" dirty="0" err="1" smtClean="0"/>
              <a:t>a.img</a:t>
            </a:r>
            <a:r>
              <a:rPr kumimoji="1" lang="zh-CN" altLang="en-US" dirty="0" smtClean="0"/>
              <a:t>后，直接双击</a:t>
            </a:r>
            <a:r>
              <a:rPr kumimoji="1" lang="en-US" altLang="zh-CN" dirty="0" err="1" smtClean="0"/>
              <a:t>a.img</a:t>
            </a:r>
            <a:r>
              <a:rPr kumimoji="1" lang="zh-CN" altLang="en-US" dirty="0" smtClean="0"/>
              <a:t>系统自动挂载。</a:t>
            </a:r>
            <a:endParaRPr kumimoji="1" lang="zh-CN" altLang="en-US" dirty="0"/>
          </a:p>
        </p:txBody>
      </p:sp>
      <p:pic>
        <p:nvPicPr>
          <p:cNvPr id="5" name="图片 4" descr="屏幕快照 2013-03-14 下午4.26.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79" y="2629671"/>
            <a:ext cx="8178800" cy="3733800"/>
          </a:xfrm>
          <a:prstGeom prst="rect">
            <a:avLst/>
          </a:prstGeom>
        </p:spPr>
      </p:pic>
    </p:spTree>
    <p:extLst>
      <p:ext uri="{BB962C8B-B14F-4D97-AF65-F5344CB8AC3E}">
        <p14:creationId xmlns:p14="http://schemas.microsoft.com/office/powerpoint/2010/main" val="271810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作业</a:t>
            </a:r>
            <a:endParaRPr kumimoji="1" lang="zh-CN" altLang="en-US" dirty="0"/>
          </a:p>
        </p:txBody>
      </p:sp>
      <p:sp>
        <p:nvSpPr>
          <p:cNvPr id="3" name="内容占位符 2"/>
          <p:cNvSpPr>
            <a:spLocks noGrp="1"/>
          </p:cNvSpPr>
          <p:nvPr>
            <p:ph idx="1"/>
          </p:nvPr>
        </p:nvSpPr>
        <p:spPr/>
        <p:txBody>
          <a:bodyPr/>
          <a:lstStyle/>
          <a:p>
            <a:r>
              <a:rPr kumimoji="1" lang="zh-CN" altLang="en-US" dirty="0" smtClean="0"/>
              <a:t>从</a:t>
            </a:r>
            <a:r>
              <a:rPr kumimoji="1" lang="en-US" altLang="zh-CN" dirty="0" err="1" smtClean="0"/>
              <a:t>tss</a:t>
            </a:r>
            <a:r>
              <a:rPr kumimoji="1" lang="zh-CN" altLang="en-US" dirty="0" smtClean="0"/>
              <a:t>上下载，“</a:t>
            </a:r>
            <a:r>
              <a:rPr kumimoji="1" lang="zh-CN" altLang="en-US" dirty="0" smtClean="0"/>
              <a:t>实验</a:t>
            </a:r>
            <a:r>
              <a:rPr kumimoji="1" lang="en-US" altLang="zh-CN" dirty="0" smtClean="0"/>
              <a:t>2.zip</a:t>
            </a:r>
            <a:r>
              <a:rPr kumimoji="1" lang="zh-CN" altLang="en-US" dirty="0" smtClean="0"/>
              <a:t>”</a:t>
            </a:r>
            <a:r>
              <a:rPr kumimoji="1" lang="zh-CN" altLang="zh-CN" dirty="0" smtClean="0"/>
              <a:t>，</a:t>
            </a:r>
            <a:r>
              <a:rPr kumimoji="1" lang="zh-CN" altLang="en-US" dirty="0" smtClean="0"/>
              <a:t>包括描述文档“</a:t>
            </a:r>
            <a:r>
              <a:rPr kumimoji="1" lang="zh-CN" altLang="en-US" dirty="0" smtClean="0"/>
              <a:t>实验</a:t>
            </a:r>
            <a:r>
              <a:rPr kumimoji="1" lang="en-US" altLang="zh-CN" dirty="0" smtClean="0"/>
              <a:t>2.pdf</a:t>
            </a:r>
            <a:r>
              <a:rPr kumimoji="1" lang="zh-CN" altLang="zh-CN" dirty="0" smtClean="0"/>
              <a:t>”</a:t>
            </a:r>
            <a:r>
              <a:rPr kumimoji="1" lang="zh-CN" altLang="en-US" dirty="0" smtClean="0"/>
              <a:t>和</a:t>
            </a:r>
            <a:r>
              <a:rPr kumimoji="1" lang="en-US" altLang="zh-CN" dirty="0" err="1" smtClean="0"/>
              <a:t>a.img</a:t>
            </a:r>
            <a:r>
              <a:rPr kumimoji="1" lang="zh-CN" altLang="en-US" dirty="0" smtClean="0"/>
              <a:t>文件。</a:t>
            </a:r>
            <a:endParaRPr kumimoji="1" lang="en-US" altLang="zh-CN" dirty="0"/>
          </a:p>
          <a:p>
            <a:r>
              <a:rPr kumimoji="1" lang="zh-CN" altLang="en-US" dirty="0" smtClean="0"/>
              <a:t>对于作业</a:t>
            </a:r>
            <a:r>
              <a:rPr kumimoji="1" lang="en-US" altLang="zh-CN" dirty="0" smtClean="0"/>
              <a:t>2</a:t>
            </a:r>
            <a:r>
              <a:rPr kumimoji="1" lang="zh-CN" altLang="en-US" dirty="0" smtClean="0"/>
              <a:t>，可以使用</a:t>
            </a:r>
            <a:r>
              <a:rPr kumimoji="1" lang="en-US" altLang="zh-CN" dirty="0" err="1" smtClean="0"/>
              <a:t>tss</a:t>
            </a:r>
            <a:r>
              <a:rPr kumimoji="1" lang="zh-CN" altLang="en-US" dirty="0" smtClean="0"/>
              <a:t>上的</a:t>
            </a:r>
            <a:r>
              <a:rPr kumimoji="1" lang="en-US" altLang="zh-CN" dirty="0" err="1" smtClean="0"/>
              <a:t>a.img</a:t>
            </a:r>
            <a:r>
              <a:rPr kumimoji="1" lang="zh-CN" altLang="en-US" dirty="0" smtClean="0"/>
              <a:t>测试，也可以参考</a:t>
            </a:r>
            <a:r>
              <a:rPr kumimoji="1" lang="en-US" altLang="zh-CN" dirty="0" err="1" smtClean="0"/>
              <a:t>ppt</a:t>
            </a:r>
            <a:r>
              <a:rPr kumimoji="1" lang="zh-CN" altLang="en-US" dirty="0" smtClean="0"/>
              <a:t>上的</a:t>
            </a:r>
            <a:r>
              <a:rPr kumimoji="1" lang="en-US" altLang="zh-CN" dirty="0" smtClean="0"/>
              <a:t>fat12</a:t>
            </a:r>
            <a:r>
              <a:rPr kumimoji="1" lang="zh-CN" altLang="en-US" dirty="0"/>
              <a:t>虚拟软盘</a:t>
            </a:r>
            <a:r>
              <a:rPr kumimoji="1" lang="zh-CN" altLang="en-US" dirty="0" smtClean="0"/>
              <a:t>制作的内容，自己生成</a:t>
            </a:r>
            <a:r>
              <a:rPr kumimoji="1" lang="en-US" altLang="zh-CN" dirty="0" smtClean="0"/>
              <a:t>fat12</a:t>
            </a:r>
            <a:r>
              <a:rPr kumimoji="1" lang="zh-CN" altLang="en-US" dirty="0" smtClean="0"/>
              <a:t>格式的软盘。检查作业使用的</a:t>
            </a:r>
            <a:r>
              <a:rPr kumimoji="1" lang="en-US" altLang="zh-CN" dirty="0" err="1" smtClean="0"/>
              <a:t>a.img</a:t>
            </a:r>
            <a:r>
              <a:rPr kumimoji="1" lang="zh-CN" altLang="en-US" dirty="0" smtClean="0"/>
              <a:t>里面的文件数量和名称将会和</a:t>
            </a:r>
            <a:r>
              <a:rPr kumimoji="1" lang="en-US" altLang="zh-CN" dirty="0" err="1" smtClean="0"/>
              <a:t>tss</a:t>
            </a:r>
            <a:r>
              <a:rPr kumimoji="1" lang="zh-CN" altLang="en-US" dirty="0" smtClean="0"/>
              <a:t>上的不一样</a:t>
            </a:r>
            <a:r>
              <a:rPr kumimoji="1" lang="zh-CN" altLang="en-US" dirty="0" smtClean="0"/>
              <a:t>。</a:t>
            </a:r>
            <a:endParaRPr kumimoji="1" lang="en-US" altLang="zh-CN" dirty="0" smtClean="0"/>
          </a:p>
        </p:txBody>
      </p:sp>
    </p:spTree>
    <p:extLst>
      <p:ext uri="{BB962C8B-B14F-4D97-AF65-F5344CB8AC3E}">
        <p14:creationId xmlns:p14="http://schemas.microsoft.com/office/powerpoint/2010/main" val="396891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作业</a:t>
            </a:r>
            <a:r>
              <a:rPr kumimoji="1" lang="en-US" altLang="zh-CN" dirty="0" smtClean="0"/>
              <a:t>-</a:t>
            </a:r>
            <a:r>
              <a:rPr kumimoji="1" lang="zh-CN" altLang="en-US" dirty="0" smtClean="0"/>
              <a:t>额外</a:t>
            </a:r>
            <a:endParaRPr kumimoji="1" lang="zh-CN" altLang="en-US" dirty="0"/>
          </a:p>
        </p:txBody>
      </p:sp>
      <p:sp>
        <p:nvSpPr>
          <p:cNvPr id="3" name="内容占位符 2"/>
          <p:cNvSpPr>
            <a:spLocks noGrp="1"/>
          </p:cNvSpPr>
          <p:nvPr>
            <p:ph idx="1"/>
          </p:nvPr>
        </p:nvSpPr>
        <p:spPr/>
        <p:txBody>
          <a:bodyPr/>
          <a:lstStyle/>
          <a:p>
            <a:r>
              <a:rPr kumimoji="1" lang="zh-CN" altLang="en-US" dirty="0" smtClean="0"/>
              <a:t>预习</a:t>
            </a:r>
            <a:r>
              <a:rPr kumimoji="1" lang="en-US" altLang="zh-CN" dirty="0" smtClean="0"/>
              <a:t>3.4</a:t>
            </a:r>
            <a:r>
              <a:rPr kumimoji="1" lang="zh-CN" altLang="en-US" dirty="0" smtClean="0"/>
              <a:t>节中断</a:t>
            </a:r>
            <a:endParaRPr kumimoji="1" lang="en-US" altLang="zh-CN" dirty="0" smtClean="0"/>
          </a:p>
          <a:p>
            <a:r>
              <a:rPr kumimoji="1" lang="zh-CN" altLang="en-US" dirty="0" smtClean="0"/>
              <a:t>预习</a:t>
            </a:r>
            <a:r>
              <a:rPr kumimoji="1" lang="en-US" altLang="zh-CN" dirty="0" smtClean="0"/>
              <a:t>7.1</a:t>
            </a:r>
            <a:r>
              <a:rPr kumimoji="1" lang="zh-CN" altLang="en-US" dirty="0" smtClean="0"/>
              <a:t>节，</a:t>
            </a:r>
            <a:r>
              <a:rPr kumimoji="1" lang="en-US" altLang="zh-CN" dirty="0" smtClean="0"/>
              <a:t>7.2</a:t>
            </a:r>
            <a:r>
              <a:rPr kumimoji="1" lang="zh-CN" altLang="en-US" dirty="0" smtClean="0"/>
              <a:t>节键盘和显示器的简单处理</a:t>
            </a:r>
            <a:endParaRPr kumimoji="1" lang="zh-CN" altLang="en-US" dirty="0"/>
          </a:p>
        </p:txBody>
      </p:sp>
    </p:spTree>
    <p:extLst>
      <p:ext uri="{BB962C8B-B14F-4D97-AF65-F5344CB8AC3E}">
        <p14:creationId xmlns:p14="http://schemas.microsoft.com/office/powerpoint/2010/main" val="52507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复习</a:t>
            </a:r>
            <a:r>
              <a:rPr kumimoji="1" lang="zh-CN" altLang="zh-CN" dirty="0" smtClean="0"/>
              <a:t>（</a:t>
            </a:r>
            <a:r>
              <a:rPr kumimoji="1" lang="zh-CN" altLang="en-US" dirty="0" smtClean="0"/>
              <a:t>编译，汇编，连接</a:t>
            </a:r>
            <a:r>
              <a:rPr kumimoji="1" lang="zh-CN" altLang="zh-CN" dirty="0" smtClean="0"/>
              <a:t>）</a:t>
            </a:r>
            <a:endParaRPr kumimoji="1" lang="zh-CN" altLang="en-US" dirty="0"/>
          </a:p>
        </p:txBody>
      </p:sp>
      <p:sp>
        <p:nvSpPr>
          <p:cNvPr id="3" name="内容占位符 2"/>
          <p:cNvSpPr>
            <a:spLocks noGrp="1"/>
          </p:cNvSpPr>
          <p:nvPr>
            <p:ph idx="1"/>
          </p:nvPr>
        </p:nvSpPr>
        <p:spPr/>
        <p:txBody>
          <a:bodyPr/>
          <a:lstStyle/>
          <a:p>
            <a:r>
              <a:rPr kumimoji="1" lang="en-US" altLang="zh-CN" dirty="0" err="1" smtClean="0"/>
              <a:t>gcc</a:t>
            </a:r>
            <a:r>
              <a:rPr kumimoji="1" lang="en-US" altLang="zh-CN" dirty="0" smtClean="0"/>
              <a:t> </a:t>
            </a:r>
            <a:r>
              <a:rPr kumimoji="1" lang="en-US" altLang="zh-CN" dirty="0" err="1" smtClean="0"/>
              <a:t>hello.c</a:t>
            </a:r>
            <a:r>
              <a:rPr kumimoji="1" lang="en-US" altLang="zh-CN" dirty="0" smtClean="0"/>
              <a:t> –o </a:t>
            </a:r>
            <a:r>
              <a:rPr kumimoji="1" lang="en-US" altLang="zh-CN" dirty="0" err="1" smtClean="0"/>
              <a:t>hello.bin</a:t>
            </a:r>
            <a:r>
              <a:rPr kumimoji="1" lang="zh-CN" altLang="en-US" dirty="0" smtClean="0"/>
              <a:t>其实是先编译成</a:t>
            </a:r>
            <a:r>
              <a:rPr kumimoji="1" lang="en-US" altLang="zh-CN" dirty="0" err="1" smtClean="0"/>
              <a:t>obj</a:t>
            </a:r>
            <a:r>
              <a:rPr kumimoji="1" lang="zh-CN" altLang="en-US" dirty="0" smtClean="0"/>
              <a:t>文件</a:t>
            </a:r>
            <a:r>
              <a:rPr kumimoji="1" lang="en-US" altLang="zh-CN" dirty="0" err="1" smtClean="0"/>
              <a:t>hello.out</a:t>
            </a:r>
            <a:r>
              <a:rPr kumimoji="1" lang="zh-CN" altLang="en-US" dirty="0" smtClean="0"/>
              <a:t>，再连接成</a:t>
            </a:r>
            <a:r>
              <a:rPr kumimoji="1" lang="en-US" altLang="zh-CN" dirty="0" err="1" smtClean="0"/>
              <a:t>hello.bin</a:t>
            </a:r>
            <a:endParaRPr kumimoji="1" lang="en-US" altLang="zh-CN" dirty="0" smtClean="0"/>
          </a:p>
          <a:p>
            <a:r>
              <a:rPr kumimoji="1" lang="en-US" altLang="zh-CN" dirty="0" err="1" smtClean="0"/>
              <a:t>gcc</a:t>
            </a:r>
            <a:r>
              <a:rPr kumimoji="1" lang="zh-CN" altLang="en-US" dirty="0" smtClean="0"/>
              <a:t>编译生成的</a:t>
            </a:r>
            <a:r>
              <a:rPr kumimoji="1" lang="en-US" altLang="zh-CN" dirty="0" err="1" smtClean="0"/>
              <a:t>obj</a:t>
            </a:r>
            <a:r>
              <a:rPr kumimoji="1" lang="zh-CN" altLang="en-US" dirty="0" smtClean="0"/>
              <a:t>文件和</a:t>
            </a:r>
            <a:r>
              <a:rPr kumimoji="1" lang="en-US" altLang="zh-CN" dirty="0" err="1" smtClean="0"/>
              <a:t>nasm</a:t>
            </a:r>
            <a:r>
              <a:rPr kumimoji="1" lang="zh-CN" altLang="en-US" dirty="0" smtClean="0"/>
              <a:t>汇编生成的</a:t>
            </a:r>
            <a:r>
              <a:rPr kumimoji="1" lang="en-US" altLang="zh-CN" dirty="0" err="1" smtClean="0"/>
              <a:t>obj</a:t>
            </a:r>
            <a:r>
              <a:rPr kumimoji="1" lang="zh-CN" altLang="en-US" dirty="0" smtClean="0"/>
              <a:t>文件是统一的格式。</a:t>
            </a:r>
            <a:endParaRPr kumimoji="1" lang="en-US" altLang="zh-CN" dirty="0" smtClean="0"/>
          </a:p>
          <a:p>
            <a:r>
              <a:rPr kumimoji="1" lang="zh-CN" altLang="en-US" dirty="0" smtClean="0"/>
              <a:t>所以，可以使用</a:t>
            </a:r>
            <a:r>
              <a:rPr kumimoji="1" lang="en-US" altLang="zh-CN" dirty="0" err="1" smtClean="0"/>
              <a:t>gcc</a:t>
            </a:r>
            <a:r>
              <a:rPr kumimoji="1" lang="zh-CN" altLang="en-US" dirty="0" smtClean="0"/>
              <a:t>编译</a:t>
            </a:r>
            <a:r>
              <a:rPr kumimoji="1" lang="en-US" altLang="zh-CN" dirty="0" smtClean="0"/>
              <a:t>c</a:t>
            </a:r>
            <a:r>
              <a:rPr kumimoji="1" lang="zh-CN" altLang="en-US" dirty="0" smtClean="0"/>
              <a:t>语言，</a:t>
            </a:r>
            <a:r>
              <a:rPr kumimoji="1" lang="en-US" altLang="zh-CN" dirty="0" err="1" smtClean="0"/>
              <a:t>nasm</a:t>
            </a:r>
            <a:r>
              <a:rPr kumimoji="1" lang="zh-CN" altLang="en-US" dirty="0" smtClean="0"/>
              <a:t>汇编汇编语言，最后使用链接器（通常是</a:t>
            </a:r>
            <a:r>
              <a:rPr kumimoji="1" lang="en-US" altLang="zh-CN" dirty="0" err="1" smtClean="0"/>
              <a:t>ld</a:t>
            </a:r>
            <a:r>
              <a:rPr kumimoji="1" lang="zh-CN" altLang="en-US" dirty="0" smtClean="0"/>
              <a:t>命令）将多个</a:t>
            </a:r>
            <a:r>
              <a:rPr kumimoji="1" lang="en-US" altLang="zh-CN" dirty="0" err="1" smtClean="0"/>
              <a:t>obj</a:t>
            </a:r>
            <a:r>
              <a:rPr kumimoji="1" lang="zh-CN" altLang="en-US" dirty="0" smtClean="0"/>
              <a:t>文件链接成可执行文件。</a:t>
            </a:r>
            <a:endParaRPr kumimoji="1" lang="en-US" altLang="zh-CN" dirty="0" smtClean="0"/>
          </a:p>
          <a:p>
            <a:r>
              <a:rPr kumimoji="1" lang="zh-CN" altLang="en-US" dirty="0" smtClean="0"/>
              <a:t>但是，</a:t>
            </a:r>
            <a:r>
              <a:rPr kumimoji="1" lang="en-US" altLang="zh-CN" dirty="0" err="1" smtClean="0"/>
              <a:t>obj</a:t>
            </a:r>
            <a:r>
              <a:rPr kumimoji="1" lang="zh-CN" altLang="en-US" dirty="0" smtClean="0"/>
              <a:t>文件和可执行文件都是平台相关的，比如</a:t>
            </a:r>
            <a:r>
              <a:rPr kumimoji="1" lang="en-US" altLang="zh-CN" dirty="0" err="1" smtClean="0"/>
              <a:t>linux</a:t>
            </a:r>
            <a:r>
              <a:rPr kumimoji="1" lang="zh-CN" altLang="en-US" dirty="0" smtClean="0"/>
              <a:t>下面是</a:t>
            </a:r>
            <a:r>
              <a:rPr kumimoji="1" lang="en-US" altLang="zh-CN" dirty="0" smtClean="0"/>
              <a:t>ELF</a:t>
            </a:r>
            <a:r>
              <a:rPr kumimoji="1" lang="zh-CN" altLang="en-US" dirty="0" smtClean="0"/>
              <a:t>格式，</a:t>
            </a:r>
            <a:r>
              <a:rPr kumimoji="1" lang="en-US" altLang="zh-CN" dirty="0" smtClean="0"/>
              <a:t>mac</a:t>
            </a:r>
            <a:r>
              <a:rPr kumimoji="1" lang="zh-CN" altLang="en-US" dirty="0" smtClean="0"/>
              <a:t>下面是</a:t>
            </a:r>
            <a:r>
              <a:rPr kumimoji="1" lang="en-US" altLang="zh-CN" dirty="0" smtClean="0"/>
              <a:t>macho</a:t>
            </a:r>
            <a:r>
              <a:rPr kumimoji="1" lang="zh-CN" altLang="en-US" dirty="0" smtClean="0"/>
              <a:t>格式。</a:t>
            </a:r>
            <a:endParaRPr kumimoji="1" lang="zh-CN" altLang="en-US" dirty="0"/>
          </a:p>
        </p:txBody>
      </p:sp>
    </p:spTree>
    <p:extLst>
      <p:ext uri="{BB962C8B-B14F-4D97-AF65-F5344CB8AC3E}">
        <p14:creationId xmlns:p14="http://schemas.microsoft.com/office/powerpoint/2010/main" val="1556316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boot.asm</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 </a:t>
            </a:r>
            <a:endParaRPr kumimoji="1" lang="zh-CN" altLang="en-US" dirty="0"/>
          </a:p>
        </p:txBody>
      </p:sp>
      <p:pic>
        <p:nvPicPr>
          <p:cNvPr id="4" name="图片 3"/>
          <p:cNvPicPr>
            <a:picLocks noChangeAspect="1"/>
          </p:cNvPicPr>
          <p:nvPr/>
        </p:nvPicPr>
        <p:blipFill>
          <a:blip r:embed="rId3"/>
          <a:stretch>
            <a:fillRect/>
          </a:stretch>
        </p:blipFill>
        <p:spPr>
          <a:xfrm>
            <a:off x="457200" y="1524000"/>
            <a:ext cx="6908800" cy="3048000"/>
          </a:xfrm>
          <a:prstGeom prst="rect">
            <a:avLst/>
          </a:prstGeom>
        </p:spPr>
      </p:pic>
      <p:sp>
        <p:nvSpPr>
          <p:cNvPr id="5" name="文本框 4"/>
          <p:cNvSpPr txBox="1"/>
          <p:nvPr/>
        </p:nvSpPr>
        <p:spPr>
          <a:xfrm>
            <a:off x="457200" y="5106803"/>
            <a:ext cx="2352214" cy="369332"/>
          </a:xfrm>
          <a:prstGeom prst="rect">
            <a:avLst/>
          </a:prstGeom>
          <a:noFill/>
        </p:spPr>
        <p:txBody>
          <a:bodyPr wrap="none" rtlCol="0">
            <a:spAutoFit/>
          </a:bodyPr>
          <a:lstStyle/>
          <a:p>
            <a:r>
              <a:rPr kumimoji="1" lang="zh-CN" altLang="en-US" dirty="0" smtClean="0"/>
              <a:t>请查看</a:t>
            </a:r>
            <a:r>
              <a:rPr kumimoji="1" lang="en-US" altLang="zh-CN" dirty="0" err="1" smtClean="0"/>
              <a:t>ppt</a:t>
            </a:r>
            <a:r>
              <a:rPr kumimoji="1" lang="zh-CN" altLang="en-US" dirty="0" smtClean="0"/>
              <a:t>的备注说明</a:t>
            </a:r>
            <a:endParaRPr kumimoji="1" lang="zh-CN" altLang="en-US" dirty="0"/>
          </a:p>
        </p:txBody>
      </p:sp>
    </p:spTree>
    <p:extLst>
      <p:ext uri="{BB962C8B-B14F-4D97-AF65-F5344CB8AC3E}">
        <p14:creationId xmlns:p14="http://schemas.microsoft.com/office/powerpoint/2010/main" val="3934254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启动流程和内存分布</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6435733"/>
              </p:ext>
            </p:extLst>
          </p:nvPr>
        </p:nvGraphicFramePr>
        <p:xfrm>
          <a:off x="813969" y="1611694"/>
          <a:ext cx="4908611" cy="5669951"/>
        </p:xfrm>
        <a:graphic>
          <a:graphicData uri="http://schemas.openxmlformats.org/drawingml/2006/table">
            <a:tbl>
              <a:tblPr firstRow="1" bandRow="1">
                <a:tableStyleId>{2D5ABB26-0587-4C30-8999-92F81FD0307C}</a:tableStyleId>
              </a:tblPr>
              <a:tblGrid>
                <a:gridCol w="792421"/>
                <a:gridCol w="2974529"/>
                <a:gridCol w="1141661"/>
              </a:tblGrid>
              <a:tr h="421906">
                <a:tc>
                  <a:txBody>
                    <a:bodyPr/>
                    <a:lstStyle/>
                    <a:p>
                      <a:pPr algn="r"/>
                      <a:endParaRPr lang="zh-CN" altLang="en-US" sz="1050" dirty="0"/>
                    </a:p>
                  </a:txBody>
                  <a:tcPr>
                    <a:lnR w="12700" cap="flat" cmpd="sng" algn="ctr">
                      <a:solidFill>
                        <a:scrgbClr r="0" g="0" b="0"/>
                      </a:solidFill>
                      <a:prstDash val="solid"/>
                      <a:round/>
                      <a:headEnd type="none" w="med" len="med"/>
                      <a:tailEnd type="none" w="med" len="med"/>
                    </a:lnR>
                  </a:tcPr>
                </a:tc>
                <a:tc>
                  <a:txBody>
                    <a:bodyPr/>
                    <a:lstStyle/>
                    <a:p>
                      <a:pPr algn="ctr"/>
                      <a:r>
                        <a:rPr lang="en-US" altLang="zh-CN" dirty="0" err="1" smtClean="0"/>
                        <a:t>PageTable</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zh-CN" altLang="en-US"/>
                    </a:p>
                  </a:txBody>
                  <a:tcPr>
                    <a:lnL w="12700" cap="flat" cmpd="sng" algn="ctr">
                      <a:solidFill>
                        <a:scrgbClr r="0" g="0" b="0"/>
                      </a:solidFill>
                      <a:prstDash val="solid"/>
                      <a:round/>
                      <a:headEnd type="none" w="med" len="med"/>
                      <a:tailEnd type="none" w="med" len="med"/>
                    </a:lnL>
                  </a:tcPr>
                </a:tc>
              </a:tr>
              <a:tr h="421906">
                <a:tc>
                  <a:txBody>
                    <a:bodyPr/>
                    <a:lstStyle/>
                    <a:p>
                      <a:pPr algn="r"/>
                      <a:endParaRPr lang="zh-CN" altLang="en-US" sz="1050" dirty="0"/>
                    </a:p>
                  </a:txBody>
                  <a:tcPr>
                    <a:lnR w="12700" cap="flat" cmpd="sng" algn="ctr">
                      <a:solidFill>
                        <a:scrgbClr r="0" g="0" b="0"/>
                      </a:solidFill>
                      <a:prstDash val="solid"/>
                      <a:round/>
                      <a:headEnd type="none" w="med" len="med"/>
                      <a:tailEnd type="none" w="med" len="med"/>
                    </a:lnR>
                  </a:tcPr>
                </a:tc>
                <a:tc>
                  <a:txBody>
                    <a:bodyPr/>
                    <a:lstStyle/>
                    <a:p>
                      <a:pPr algn="ctr"/>
                      <a:r>
                        <a:rPr lang="en-US" altLang="zh-CN" dirty="0" smtClean="0"/>
                        <a:t>Page</a:t>
                      </a:r>
                      <a:r>
                        <a:rPr lang="en-US" altLang="zh-CN" baseline="0" dirty="0" smtClean="0"/>
                        <a:t> Directory Table</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zh-CN" altLang="en-US"/>
                    </a:p>
                  </a:txBody>
                  <a:tcPr>
                    <a:lnL w="12700" cap="flat" cmpd="sng" algn="ctr">
                      <a:solidFill>
                        <a:scrgbClr r="0" g="0" b="0"/>
                      </a:solidFill>
                      <a:prstDash val="solid"/>
                      <a:round/>
                      <a:headEnd type="none" w="med" len="med"/>
                      <a:tailEnd type="none" w="med" len="med"/>
                    </a:lnL>
                  </a:tcPr>
                </a:tc>
              </a:tr>
              <a:tr h="421906">
                <a:tc>
                  <a:txBody>
                    <a:bodyPr/>
                    <a:lstStyle/>
                    <a:p>
                      <a:pPr algn="r"/>
                      <a:endParaRPr lang="zh-CN" altLang="en-US" sz="1050" dirty="0"/>
                    </a:p>
                  </a:txBody>
                  <a:tcPr>
                    <a:lnR w="12700" cap="flat" cmpd="sng" algn="ctr">
                      <a:solidFill>
                        <a:scrgbClr r="0" g="0" b="0"/>
                      </a:solidFill>
                      <a:prstDash val="solid"/>
                      <a:round/>
                      <a:headEnd type="none" w="med" len="med"/>
                      <a:tailEnd type="none" w="med" len="med"/>
                    </a:lnR>
                  </a:tcPr>
                </a:tc>
                <a:tc>
                  <a:txBody>
                    <a:bodyPr/>
                    <a:lstStyle/>
                    <a:p>
                      <a:pPr algn="ctr"/>
                      <a:r>
                        <a:rPr lang="zh-CN" altLang="en-US" dirty="0" smtClean="0"/>
                        <a:t>系统保留，</a:t>
                      </a:r>
                      <a:r>
                        <a:rPr lang="en-US" altLang="zh-CN" dirty="0" smtClean="0"/>
                        <a:t>BIOS</a:t>
                      </a:r>
                      <a:r>
                        <a:rPr lang="zh-CN" altLang="en-US" dirty="0" smtClean="0"/>
                        <a:t>、显存</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zh-CN" altLang="en-US"/>
                    </a:p>
                  </a:txBody>
                  <a:tcPr>
                    <a:lnL w="12700" cap="flat" cmpd="sng" algn="ctr">
                      <a:solidFill>
                        <a:scrgbClr r="0" g="0" b="0"/>
                      </a:solidFill>
                      <a:prstDash val="solid"/>
                      <a:round/>
                      <a:headEnd type="none" w="med" len="med"/>
                      <a:tailEnd type="none" w="med" len="med"/>
                    </a:lnL>
                  </a:tcPr>
                </a:tc>
              </a:tr>
              <a:tr h="518591">
                <a:tc>
                  <a:txBody>
                    <a:bodyPr/>
                    <a:lstStyle/>
                    <a:p>
                      <a:pPr algn="r"/>
                      <a:endParaRPr lang="en-US" altLang="zh-CN" sz="1100" smtClean="0"/>
                    </a:p>
                    <a:p>
                      <a:pPr algn="r"/>
                      <a:endParaRPr lang="en-US" altLang="zh-CN" sz="1100" smtClean="0"/>
                    </a:p>
                    <a:p>
                      <a:pPr algn="r"/>
                      <a:r>
                        <a:rPr lang="en-US" altLang="zh-CN" sz="1100" smtClean="0"/>
                        <a:t>90000h</a:t>
                      </a:r>
                      <a:endParaRPr lang="zh-CN" altLang="en-US" sz="1100" dirty="0"/>
                    </a:p>
                  </a:txBody>
                  <a:tcPr>
                    <a:lnR w="12700" cap="flat" cmpd="sng" algn="ctr">
                      <a:solidFill>
                        <a:scrgbClr r="0" g="0" b="0"/>
                      </a:solidFill>
                      <a:prstDash val="solid"/>
                      <a:round/>
                      <a:headEnd type="none" w="med" len="med"/>
                      <a:tailEnd type="none" w="med" len="med"/>
                    </a:lnR>
                  </a:tcPr>
                </a:tc>
                <a:tc>
                  <a:txBody>
                    <a:bodyPr/>
                    <a:lstStyle/>
                    <a:p>
                      <a:pPr algn="ctr"/>
                      <a:r>
                        <a:rPr lang="en-US" altLang="zh-CN" dirty="0" err="1" smtClean="0"/>
                        <a:t>loader.bin</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dirty="0" smtClean="0"/>
                        <a:t>63kb</a:t>
                      </a:r>
                      <a:endParaRPr lang="zh-CN" altLang="en-US" dirty="0"/>
                    </a:p>
                  </a:txBody>
                  <a:tcPr>
                    <a:lnL w="12700" cap="flat" cmpd="sng" algn="ctr">
                      <a:solidFill>
                        <a:scrgbClr r="0" g="0" b="0"/>
                      </a:solidFill>
                      <a:prstDash val="solid"/>
                      <a:round/>
                      <a:headEnd type="none" w="med" len="med"/>
                      <a:tailEnd type="none" w="med" len="med"/>
                    </a:lnL>
                  </a:tcPr>
                </a:tc>
              </a:tr>
              <a:tr h="570757">
                <a:tc>
                  <a:txBody>
                    <a:bodyPr/>
                    <a:lstStyle/>
                    <a:p>
                      <a:pPr algn="r"/>
                      <a:endParaRPr lang="en-US" altLang="zh-CN" sz="1100" dirty="0" smtClean="0"/>
                    </a:p>
                    <a:p>
                      <a:pPr algn="r"/>
                      <a:endParaRPr lang="en-US" altLang="zh-CN" sz="1100" dirty="0" smtClean="0"/>
                    </a:p>
                    <a:p>
                      <a:pPr algn="r"/>
                      <a:r>
                        <a:rPr lang="en-US" altLang="zh-CN" sz="1100" dirty="0" smtClean="0"/>
                        <a:t>80000h</a:t>
                      </a:r>
                      <a:endParaRPr lang="zh-CN" altLang="en-US" sz="1100" dirty="0"/>
                    </a:p>
                  </a:txBody>
                  <a:tcPr>
                    <a:lnR w="12700" cap="flat" cmpd="sng" algn="ctr">
                      <a:solidFill>
                        <a:scrgbClr r="0" g="0" b="0"/>
                      </a:solidFill>
                      <a:prstDash val="solid"/>
                      <a:round/>
                      <a:headEnd type="none" w="med" len="med"/>
                      <a:tailEnd type="none" w="med" len="med"/>
                    </a:lnR>
                  </a:tcPr>
                </a:tc>
                <a:tc>
                  <a:txBody>
                    <a:bodyPr/>
                    <a:lstStyle/>
                    <a:p>
                      <a:pPr algn="ctr"/>
                      <a:r>
                        <a:rPr lang="en-US" altLang="zh-CN" dirty="0" err="1" smtClean="0"/>
                        <a:t>kernel.bin</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dirty="0" smtClean="0"/>
                        <a:t>64kb</a:t>
                      </a:r>
                      <a:endParaRPr lang="zh-CN" altLang="en-US" dirty="0"/>
                    </a:p>
                  </a:txBody>
                  <a:tcPr>
                    <a:lnL w="12700" cap="flat" cmpd="sng" algn="ctr">
                      <a:solidFill>
                        <a:scrgbClr r="0" g="0" b="0"/>
                      </a:solidFill>
                      <a:prstDash val="solid"/>
                      <a:round/>
                      <a:headEnd type="none" w="med" len="med"/>
                      <a:tailEnd type="none" w="med" len="med"/>
                    </a:lnL>
                  </a:tcPr>
                </a:tc>
              </a:tr>
              <a:tr h="761486">
                <a:tc>
                  <a:txBody>
                    <a:bodyPr/>
                    <a:lstStyle/>
                    <a:p>
                      <a:pPr algn="r"/>
                      <a:endParaRPr lang="en-US" altLang="zh-CN" sz="1100" dirty="0" smtClean="0"/>
                    </a:p>
                    <a:p>
                      <a:pPr algn="r"/>
                      <a:endParaRPr lang="en-US" altLang="zh-CN" sz="1100" dirty="0" smtClean="0"/>
                    </a:p>
                    <a:p>
                      <a:pPr algn="r"/>
                      <a:endParaRPr lang="en-US" altLang="zh-CN" sz="1100" dirty="0" smtClean="0"/>
                    </a:p>
                    <a:p>
                      <a:pPr algn="r"/>
                      <a:r>
                        <a:rPr lang="en-US" altLang="zh-CN" sz="1100" dirty="0" smtClean="0"/>
                        <a:t>30000h</a:t>
                      </a:r>
                      <a:endParaRPr lang="zh-CN" altLang="en-US" sz="1100" dirty="0"/>
                    </a:p>
                  </a:txBody>
                  <a:tcPr>
                    <a:lnR w="12700" cap="flat" cmpd="sng" algn="ctr">
                      <a:solidFill>
                        <a:scrgbClr r="0" g="0" b="0"/>
                      </a:solidFill>
                      <a:prstDash val="solid"/>
                      <a:round/>
                      <a:headEnd type="none" w="med" len="med"/>
                      <a:tailEnd type="none" w="med" len="med"/>
                    </a:lnR>
                  </a:tcPr>
                </a:tc>
                <a:tc>
                  <a:txBody>
                    <a:bodyPr/>
                    <a:lstStyle/>
                    <a:p>
                      <a:pPr algn="ctr"/>
                      <a:r>
                        <a:rPr lang="en-US" altLang="zh-CN" dirty="0" smtClean="0"/>
                        <a:t>Kernel</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dirty="0" smtClean="0"/>
                        <a:t>320kb</a:t>
                      </a:r>
                      <a:endParaRPr lang="zh-CN" altLang="en-US" dirty="0"/>
                    </a:p>
                  </a:txBody>
                  <a:tcPr>
                    <a:lnL w="12700" cap="flat" cmpd="sng" algn="ctr">
                      <a:solidFill>
                        <a:scrgbClr r="0" g="0" b="0"/>
                      </a:solidFill>
                      <a:prstDash val="solid"/>
                      <a:round/>
                      <a:headEnd type="none" w="med" len="med"/>
                      <a:tailEnd type="none" w="med" len="med"/>
                    </a:lnL>
                  </a:tcPr>
                </a:tc>
              </a:tr>
              <a:tr h="782522">
                <a:tc>
                  <a:txBody>
                    <a:bodyPr/>
                    <a:lstStyle/>
                    <a:p>
                      <a:pPr algn="r"/>
                      <a:endParaRPr lang="en-US" altLang="zh-CN" sz="1100" dirty="0" smtClean="0"/>
                    </a:p>
                    <a:p>
                      <a:pPr algn="r"/>
                      <a:endParaRPr lang="en-US" altLang="zh-CN" sz="1100" dirty="0" smtClean="0"/>
                    </a:p>
                    <a:p>
                      <a:pPr algn="r"/>
                      <a:endParaRPr lang="en-US" altLang="zh-CN" sz="1100" dirty="0" smtClean="0"/>
                    </a:p>
                    <a:p>
                      <a:pPr algn="r"/>
                      <a:r>
                        <a:rPr lang="en-US" altLang="zh-CN" sz="1100" dirty="0" smtClean="0"/>
                        <a:t>7e00h</a:t>
                      </a:r>
                      <a:endParaRPr lang="zh-CN" altLang="en-US" sz="1100" dirty="0"/>
                    </a:p>
                  </a:txBody>
                  <a:tcPr>
                    <a:lnR w="12700" cap="flat" cmpd="sng" algn="ctr">
                      <a:solidFill>
                        <a:scrgbClr r="0" g="0" b="0"/>
                      </a:solidFill>
                      <a:prstDash val="solid"/>
                      <a:round/>
                      <a:headEnd type="none" w="med" len="med"/>
                      <a:tailEnd type="none" w="med" len="med"/>
                    </a:lnR>
                  </a:tcPr>
                </a:tc>
                <a:tc>
                  <a:txBody>
                    <a:bodyPr/>
                    <a:lstStyle/>
                    <a:p>
                      <a:pPr algn="ctr"/>
                      <a:r>
                        <a:rPr lang="en-US" altLang="zh-CN" dirty="0" smtClean="0"/>
                        <a:t>Free</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zh-CN" altLang="en-US" dirty="0"/>
                    </a:p>
                  </a:txBody>
                  <a:tcPr>
                    <a:lnL w="12700" cap="flat" cmpd="sng" algn="ctr">
                      <a:solidFill>
                        <a:scrgbClr r="0" g="0" b="0"/>
                      </a:solidFill>
                      <a:prstDash val="solid"/>
                      <a:round/>
                      <a:headEnd type="none" w="med" len="med"/>
                      <a:tailEnd type="none" w="med" len="med"/>
                    </a:lnL>
                  </a:tcPr>
                </a:tc>
              </a:tr>
              <a:tr h="456605">
                <a:tc>
                  <a:txBody>
                    <a:bodyPr/>
                    <a:lstStyle/>
                    <a:p>
                      <a:pPr algn="r"/>
                      <a:endParaRPr lang="en-US" altLang="zh-CN" sz="1100" dirty="0" smtClean="0"/>
                    </a:p>
                    <a:p>
                      <a:pPr algn="r"/>
                      <a:r>
                        <a:rPr lang="en-US" altLang="zh-CN" sz="1100" dirty="0" smtClean="0"/>
                        <a:t>7c00h</a:t>
                      </a:r>
                      <a:endParaRPr lang="zh-CN" altLang="en-US" sz="1100" dirty="0"/>
                    </a:p>
                  </a:txBody>
                  <a:tcPr>
                    <a:lnR w="12700" cap="flat" cmpd="sng" algn="ctr">
                      <a:solidFill>
                        <a:scrgbClr r="0" g="0" b="0"/>
                      </a:solidFill>
                      <a:prstDash val="solid"/>
                      <a:round/>
                      <a:headEnd type="none" w="med" len="med"/>
                      <a:tailEnd type="none" w="med" len="med"/>
                    </a:lnR>
                  </a:tcPr>
                </a:tc>
                <a:tc>
                  <a:txBody>
                    <a:bodyPr/>
                    <a:lstStyle/>
                    <a:p>
                      <a:pPr algn="ctr"/>
                      <a:r>
                        <a:rPr lang="en-US" altLang="zh-CN" dirty="0" smtClean="0"/>
                        <a:t>Boot Sector</a:t>
                      </a:r>
                      <a:r>
                        <a:rPr lang="zh-CN" altLang="en-US" dirty="0" smtClean="0"/>
                        <a:t>，</a:t>
                      </a:r>
                      <a:r>
                        <a:rPr lang="en-US" altLang="zh-CN" dirty="0" err="1" smtClean="0"/>
                        <a:t>boot.bin</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dirty="0" smtClean="0"/>
                        <a:t>512byte</a:t>
                      </a:r>
                      <a:endParaRPr lang="zh-CN" altLang="en-US" dirty="0"/>
                    </a:p>
                  </a:txBody>
                  <a:tcPr>
                    <a:lnL w="12700" cap="flat" cmpd="sng" algn="ctr">
                      <a:solidFill>
                        <a:scrgbClr r="0" g="0" b="0"/>
                      </a:solidFill>
                      <a:prstDash val="solid"/>
                      <a:round/>
                      <a:headEnd type="none" w="med" len="med"/>
                      <a:tailEnd type="none" w="med" len="med"/>
                    </a:lnL>
                  </a:tcPr>
                </a:tc>
              </a:tr>
              <a:tr h="239607">
                <a:tc>
                  <a:txBody>
                    <a:bodyPr/>
                    <a:lstStyle/>
                    <a:p>
                      <a:pPr algn="r"/>
                      <a:endParaRPr lang="en-US" altLang="zh-CN" sz="1100" dirty="0" smtClean="0"/>
                    </a:p>
                    <a:p>
                      <a:pPr algn="r"/>
                      <a:r>
                        <a:rPr lang="en-US" altLang="zh-CN" sz="1100" dirty="0" smtClean="0"/>
                        <a:t>550h</a:t>
                      </a:r>
                      <a:endParaRPr lang="zh-CN" altLang="en-US" sz="1100" dirty="0"/>
                    </a:p>
                  </a:txBody>
                  <a:tcPr>
                    <a:lnR w="12700" cap="flat" cmpd="sng" algn="ctr">
                      <a:solidFill>
                        <a:scrgbClr r="0" g="0" b="0"/>
                      </a:solidFill>
                      <a:prstDash val="solid"/>
                      <a:round/>
                      <a:headEnd type="none" w="med" len="med"/>
                      <a:tailEnd type="none" w="med" len="med"/>
                    </a:lnR>
                  </a:tcPr>
                </a:tc>
                <a:tc>
                  <a:txBody>
                    <a:bodyPr/>
                    <a:lstStyle/>
                    <a:p>
                      <a:pPr algn="ctr"/>
                      <a:r>
                        <a:rPr lang="en-US" altLang="zh-CN" dirty="0" smtClean="0"/>
                        <a:t>Free</a:t>
                      </a: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zh-CN" altLang="en-US" dirty="0"/>
                    </a:p>
                  </a:txBody>
                  <a:tcPr>
                    <a:lnL w="12700" cap="flat" cmpd="sng" algn="ctr">
                      <a:solidFill>
                        <a:scrgbClr r="0" g="0" b="0"/>
                      </a:solidFill>
                      <a:prstDash val="solid"/>
                      <a:round/>
                      <a:headEnd type="none" w="med" len="med"/>
                      <a:tailEnd type="none" w="med" len="med"/>
                    </a:lnL>
                  </a:tcPr>
                </a:tc>
              </a:tr>
              <a:tr h="287646">
                <a:tc>
                  <a:txBody>
                    <a:bodyPr/>
                    <a:lstStyle/>
                    <a:p>
                      <a:pPr algn="r"/>
                      <a:endParaRPr lang="zh-CN" altLang="en-US" sz="1050"/>
                    </a:p>
                  </a:txBody>
                  <a:tcPr>
                    <a:lnR w="12700" cap="flat" cmpd="sng" algn="ctr">
                      <a:solidFill>
                        <a:scrgbClr r="0" g="0" b="0"/>
                      </a:solidFill>
                      <a:prstDash val="solid"/>
                      <a:round/>
                      <a:headEnd type="none" w="med" len="med"/>
                      <a:tailEnd type="none" w="med" len="med"/>
                    </a:lnR>
                  </a:tcPr>
                </a:tc>
                <a:tc>
                  <a:txBody>
                    <a:bodyPr/>
                    <a:lstStyle/>
                    <a:p>
                      <a:pPr algn="ct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zh-CN" altLang="en-US"/>
                    </a:p>
                  </a:txBody>
                  <a:tcPr>
                    <a:lnL w="12700" cap="flat" cmpd="sng" algn="ctr">
                      <a:solidFill>
                        <a:scrgbClr r="0" g="0" b="0"/>
                      </a:solidFill>
                      <a:prstDash val="solid"/>
                      <a:round/>
                      <a:headEnd type="none" w="med" len="med"/>
                      <a:tailEnd type="none" w="med" len="med"/>
                    </a:lnL>
                  </a:tcPr>
                </a:tc>
              </a:tr>
              <a:tr h="421906">
                <a:tc>
                  <a:txBody>
                    <a:bodyPr/>
                    <a:lstStyle/>
                    <a:p>
                      <a:pPr algn="r"/>
                      <a:endParaRPr lang="zh-CN" altLang="en-US" sz="1050" dirty="0"/>
                    </a:p>
                  </a:txBody>
                  <a:tcPr>
                    <a:lnR w="12700" cap="flat" cmpd="sng" algn="ctr">
                      <a:solidFill>
                        <a:scrgbClr r="0" g="0" b="0"/>
                      </a:solidFill>
                      <a:prstDash val="solid"/>
                      <a:round/>
                      <a:headEnd type="none" w="med" len="med"/>
                      <a:tailEnd type="none" w="med" len="med"/>
                    </a:lnR>
                  </a:tcPr>
                </a:tc>
                <a:tc>
                  <a:txBody>
                    <a:bodyPr/>
                    <a:lstStyle/>
                    <a:p>
                      <a:pPr algn="ctr"/>
                      <a:endParaRPr lang="zh-CN"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zh-CN" altLang="en-US" dirty="0"/>
                    </a:p>
                  </a:txBody>
                  <a:tcPr>
                    <a:lnL w="12700" cap="flat" cmpd="sng" algn="ctr">
                      <a:solidFill>
                        <a:scrgbClr r="0" g="0" b="0"/>
                      </a:solidFill>
                      <a:prstDash val="solid"/>
                      <a:round/>
                      <a:headEnd type="none" w="med" len="med"/>
                      <a:tailEnd type="none" w="med" len="med"/>
                    </a:lnL>
                  </a:tcPr>
                </a:tc>
              </a:tr>
            </a:tbl>
          </a:graphicData>
        </a:graphic>
      </p:graphicFrame>
      <p:sp>
        <p:nvSpPr>
          <p:cNvPr id="5" name="文本框 4"/>
          <p:cNvSpPr txBox="1"/>
          <p:nvPr/>
        </p:nvSpPr>
        <p:spPr>
          <a:xfrm>
            <a:off x="6514608" y="2454254"/>
            <a:ext cx="1298641" cy="4247317"/>
          </a:xfrm>
          <a:prstGeom prst="rect">
            <a:avLst/>
          </a:prstGeom>
          <a:noFill/>
          <a:ln>
            <a:solidFill>
              <a:srgbClr val="292934"/>
            </a:solidFill>
          </a:ln>
        </p:spPr>
        <p:txBody>
          <a:bodyPr wrap="square" rtlCol="0">
            <a:spAutoFit/>
          </a:bodyPr>
          <a:lstStyle/>
          <a:p>
            <a:r>
              <a:rPr kumimoji="1" lang="en-US" altLang="zh-CN" dirty="0" err="1" smtClean="0"/>
              <a:t>kernel.bin</a:t>
            </a:r>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a:p>
          <a:p>
            <a:endParaRPr kumimoji="1" lang="en-US" altLang="zh-CN" dirty="0" smtClean="0"/>
          </a:p>
          <a:p>
            <a:r>
              <a:rPr kumimoji="1" lang="en-US" altLang="zh-CN" dirty="0" err="1" smtClean="0"/>
              <a:t>loader.bin</a:t>
            </a:r>
            <a:endParaRPr kumimoji="1" lang="en-US" altLang="zh-CN" dirty="0" smtClean="0"/>
          </a:p>
          <a:p>
            <a:endParaRPr kumimoji="1" lang="en-US" altLang="zh-CN" dirty="0" smtClean="0"/>
          </a:p>
          <a:p>
            <a:endParaRPr kumimoji="1" lang="en-US" altLang="zh-CN" dirty="0" smtClean="0"/>
          </a:p>
          <a:p>
            <a:endParaRPr kumimoji="1" lang="en-US" altLang="zh-CN" dirty="0"/>
          </a:p>
          <a:p>
            <a:endParaRPr kumimoji="1" lang="en-US" altLang="zh-CN" dirty="0" smtClean="0"/>
          </a:p>
          <a:p>
            <a:r>
              <a:rPr kumimoji="1" lang="en-US" altLang="zh-CN" dirty="0" err="1" smtClean="0"/>
              <a:t>boot.bin</a:t>
            </a:r>
            <a:endParaRPr kumimoji="1" lang="en-US" altLang="zh-CN" dirty="0"/>
          </a:p>
          <a:p>
            <a:endParaRPr kumimoji="1" lang="en-US" altLang="zh-CN" dirty="0" smtClean="0"/>
          </a:p>
          <a:p>
            <a:endParaRPr kumimoji="1" lang="zh-CN" altLang="en-US" dirty="0"/>
          </a:p>
        </p:txBody>
      </p:sp>
      <p:sp>
        <p:nvSpPr>
          <p:cNvPr id="6" name="左箭头 5"/>
          <p:cNvSpPr/>
          <p:nvPr/>
        </p:nvSpPr>
        <p:spPr>
          <a:xfrm>
            <a:off x="5301592" y="5843123"/>
            <a:ext cx="841976" cy="156958"/>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 name="左箭头 9"/>
          <p:cNvSpPr/>
          <p:nvPr/>
        </p:nvSpPr>
        <p:spPr>
          <a:xfrm rot="9090243">
            <a:off x="4650190" y="5092931"/>
            <a:ext cx="1858457" cy="151977"/>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1" name="左箭头 10"/>
          <p:cNvSpPr/>
          <p:nvPr/>
        </p:nvSpPr>
        <p:spPr>
          <a:xfrm rot="2316948">
            <a:off x="4671645" y="3767101"/>
            <a:ext cx="1458954" cy="182266"/>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左箭头 11"/>
          <p:cNvSpPr/>
          <p:nvPr/>
        </p:nvSpPr>
        <p:spPr>
          <a:xfrm rot="10046459">
            <a:off x="4775664" y="2861411"/>
            <a:ext cx="1514346" cy="179435"/>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左箭头 12"/>
          <p:cNvSpPr/>
          <p:nvPr/>
        </p:nvSpPr>
        <p:spPr>
          <a:xfrm rot="19613117" flipV="1">
            <a:off x="4499281" y="3384111"/>
            <a:ext cx="2084808" cy="156479"/>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4" name="文本框 13"/>
          <p:cNvSpPr txBox="1"/>
          <p:nvPr/>
        </p:nvSpPr>
        <p:spPr>
          <a:xfrm>
            <a:off x="5722580" y="602824"/>
            <a:ext cx="2658826" cy="1754327"/>
          </a:xfrm>
          <a:prstGeom prst="rect">
            <a:avLst/>
          </a:prstGeom>
          <a:noFill/>
        </p:spPr>
        <p:txBody>
          <a:bodyPr wrap="square" rtlCol="0">
            <a:spAutoFit/>
          </a:bodyPr>
          <a:lstStyle/>
          <a:p>
            <a:r>
              <a:rPr kumimoji="1" lang="zh-CN" altLang="en-US" dirty="0" smtClean="0"/>
              <a:t>这张图对于理解代码有着非常重要的作用。包括</a:t>
            </a:r>
            <a:r>
              <a:rPr kumimoji="1" lang="en-US" altLang="zh-CN" dirty="0" smtClean="0"/>
              <a:t>boot, loader, kernel</a:t>
            </a:r>
            <a:r>
              <a:rPr kumimoji="1" lang="zh-CN" altLang="en-US" dirty="0" smtClean="0"/>
              <a:t>代码之间的联系，以及代码中很多地址常量的解释。</a:t>
            </a:r>
            <a:endParaRPr kumimoji="1" lang="zh-CN" altLang="en-US" dirty="0"/>
          </a:p>
        </p:txBody>
      </p:sp>
    </p:spTree>
    <p:extLst>
      <p:ext uri="{BB962C8B-B14F-4D97-AF65-F5344CB8AC3E}">
        <p14:creationId xmlns:p14="http://schemas.microsoft.com/office/powerpoint/2010/main" val="25186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loader</a:t>
            </a:r>
            <a:endParaRPr kumimoji="1" lang="zh-CN" altLang="en-US" dirty="0"/>
          </a:p>
        </p:txBody>
      </p:sp>
      <p:sp>
        <p:nvSpPr>
          <p:cNvPr id="3" name="内容占位符 2"/>
          <p:cNvSpPr>
            <a:spLocks noGrp="1"/>
          </p:cNvSpPr>
          <p:nvPr>
            <p:ph idx="1"/>
          </p:nvPr>
        </p:nvSpPr>
        <p:spPr/>
        <p:txBody>
          <a:bodyPr/>
          <a:lstStyle/>
          <a:p>
            <a:r>
              <a:rPr kumimoji="1" lang="zh-CN" altLang="en-US" dirty="0" smtClean="0"/>
              <a:t>跳入保护模式</a:t>
            </a:r>
            <a:endParaRPr kumimoji="1" lang="en-US" altLang="zh-CN" dirty="0" smtClean="0"/>
          </a:p>
          <a:p>
            <a:pPr lvl="1"/>
            <a:r>
              <a:rPr kumimoji="1" lang="zh-CN" altLang="en-US" dirty="0" smtClean="0"/>
              <a:t>最开始的</a:t>
            </a:r>
            <a:r>
              <a:rPr kumimoji="1" lang="en-US" altLang="zh-CN" dirty="0" smtClean="0"/>
              <a:t>x86</a:t>
            </a:r>
            <a:r>
              <a:rPr kumimoji="1" lang="zh-CN" altLang="en-US" dirty="0" smtClean="0"/>
              <a:t>处理器</a:t>
            </a:r>
            <a:r>
              <a:rPr kumimoji="1" lang="en-US" altLang="zh-CN" dirty="0" smtClean="0"/>
              <a:t>16</a:t>
            </a:r>
            <a:r>
              <a:rPr kumimoji="1" lang="zh-CN" altLang="en-US" dirty="0" smtClean="0"/>
              <a:t>位，寄存器用</a:t>
            </a:r>
            <a:r>
              <a:rPr kumimoji="1" lang="en-US" altLang="zh-CN" dirty="0" smtClean="0"/>
              <a:t>ax, </a:t>
            </a:r>
            <a:r>
              <a:rPr kumimoji="1" lang="en-US" altLang="zh-CN" dirty="0" err="1" smtClean="0"/>
              <a:t>bx</a:t>
            </a:r>
            <a:r>
              <a:rPr kumimoji="1" lang="zh-CN" altLang="en-US" dirty="0" smtClean="0"/>
              <a:t>等表示，称为实模式。后来扩充成</a:t>
            </a:r>
            <a:r>
              <a:rPr kumimoji="1" lang="en-US" altLang="zh-CN" dirty="0" smtClean="0"/>
              <a:t>32</a:t>
            </a:r>
            <a:r>
              <a:rPr kumimoji="1" lang="zh-CN" altLang="en-US" dirty="0" smtClean="0"/>
              <a:t>位，</a:t>
            </a:r>
            <a:r>
              <a:rPr kumimoji="1" lang="en-US" altLang="zh-CN" dirty="0" err="1" smtClean="0"/>
              <a:t>eax</a:t>
            </a:r>
            <a:r>
              <a:rPr kumimoji="1" lang="zh-CN" altLang="en-US" dirty="0" smtClean="0"/>
              <a:t>，</a:t>
            </a:r>
            <a:r>
              <a:rPr kumimoji="1" lang="en-US" altLang="zh-CN" dirty="0" err="1" smtClean="0"/>
              <a:t>ebx</a:t>
            </a:r>
            <a:r>
              <a:rPr kumimoji="1" lang="zh-CN" altLang="en-US" dirty="0" smtClean="0"/>
              <a:t>等，为了向前兼容，提出了保护模式</a:t>
            </a:r>
            <a:endParaRPr kumimoji="1" lang="en-US" altLang="zh-CN" dirty="0" smtClean="0"/>
          </a:p>
          <a:p>
            <a:pPr lvl="1"/>
            <a:r>
              <a:rPr kumimoji="1" lang="zh-CN" altLang="en-US" dirty="0" smtClean="0"/>
              <a:t>必须从实模式跳转到保护模式，才能访问</a:t>
            </a:r>
            <a:r>
              <a:rPr kumimoji="1" lang="en-US" altLang="zh-CN" dirty="0" smtClean="0"/>
              <a:t>1M</a:t>
            </a:r>
            <a:r>
              <a:rPr kumimoji="1" lang="zh-CN" altLang="en-US" dirty="0" smtClean="0"/>
              <a:t>以上的内存。</a:t>
            </a:r>
            <a:endParaRPr kumimoji="1" lang="en-US" altLang="zh-CN" dirty="0" smtClean="0"/>
          </a:p>
          <a:p>
            <a:r>
              <a:rPr kumimoji="1" lang="zh-CN" altLang="en-US" dirty="0" smtClean="0"/>
              <a:t>启动内存分页</a:t>
            </a:r>
            <a:endParaRPr kumimoji="1" lang="en-US" altLang="zh-CN" dirty="0" smtClean="0"/>
          </a:p>
          <a:p>
            <a:r>
              <a:rPr kumimoji="1" lang="zh-CN" altLang="en-US" dirty="0" smtClean="0"/>
              <a:t>从</a:t>
            </a:r>
            <a:r>
              <a:rPr kumimoji="1" lang="en-US" altLang="zh-CN" dirty="0" err="1" smtClean="0"/>
              <a:t>kernel.bin</a:t>
            </a:r>
            <a:r>
              <a:rPr kumimoji="1" lang="zh-CN" altLang="en-US" dirty="0" smtClean="0"/>
              <a:t>中读取内核，并放入内存，然后跳转到内核所在的开始地址，运行内核</a:t>
            </a:r>
            <a:endParaRPr kumimoji="1" lang="en-US" altLang="zh-CN" dirty="0" smtClean="0"/>
          </a:p>
          <a:p>
            <a:pPr lvl="1"/>
            <a:r>
              <a:rPr kumimoji="1" lang="zh-CN" altLang="en-US" dirty="0" smtClean="0"/>
              <a:t>跟</a:t>
            </a:r>
            <a:r>
              <a:rPr kumimoji="1" lang="en-US" altLang="zh-CN" dirty="0" smtClean="0"/>
              <a:t>boot</a:t>
            </a:r>
            <a:r>
              <a:rPr kumimoji="1" lang="zh-CN" altLang="en-US" dirty="0" smtClean="0"/>
              <a:t>类似，使用汇编直接在软盘下搜索</a:t>
            </a:r>
            <a:r>
              <a:rPr kumimoji="1" lang="en-US" altLang="zh-CN" dirty="0" err="1" smtClean="0"/>
              <a:t>kernel.bin</a:t>
            </a:r>
            <a:endParaRPr kumimoji="1" lang="en-US" altLang="zh-CN" dirty="0" smtClean="0"/>
          </a:p>
          <a:p>
            <a:pPr lvl="1"/>
            <a:r>
              <a:rPr kumimoji="1" lang="en-US" altLang="zh-CN" dirty="0"/>
              <a:t> </a:t>
            </a:r>
            <a:r>
              <a:rPr kumimoji="1" lang="zh-CN" altLang="en-US" dirty="0" smtClean="0"/>
              <a:t>但是，不能把整个</a:t>
            </a:r>
            <a:r>
              <a:rPr kumimoji="1" lang="en-US" altLang="zh-CN" dirty="0" err="1" smtClean="0"/>
              <a:t>kernel.bin</a:t>
            </a:r>
            <a:r>
              <a:rPr kumimoji="1" lang="zh-CN" altLang="en-US" dirty="0" smtClean="0"/>
              <a:t>放在内存，而是要以</a:t>
            </a:r>
            <a:r>
              <a:rPr kumimoji="1" lang="en-US" altLang="zh-CN" dirty="0" smtClean="0"/>
              <a:t>ELF</a:t>
            </a:r>
            <a:r>
              <a:rPr kumimoji="1" lang="zh-CN" altLang="en-US" dirty="0" smtClean="0"/>
              <a:t>文件的格式读取并提取代码。</a:t>
            </a:r>
            <a:endParaRPr kumimoji="1" lang="en-US" altLang="zh-CN" dirty="0" smtClean="0"/>
          </a:p>
          <a:p>
            <a:pPr lvl="1"/>
            <a:r>
              <a:rPr kumimoji="1" lang="zh-CN" altLang="en-US" dirty="0" smtClean="0"/>
              <a:t>接下来的幻灯片继续解释</a:t>
            </a:r>
            <a:endParaRPr kumimoji="1" lang="zh-CN" altLang="en-US" dirty="0"/>
          </a:p>
        </p:txBody>
      </p:sp>
    </p:spTree>
    <p:extLst>
      <p:ext uri="{BB962C8B-B14F-4D97-AF65-F5344CB8AC3E}">
        <p14:creationId xmlns:p14="http://schemas.microsoft.com/office/powerpoint/2010/main" val="3141800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kernel</a:t>
            </a:r>
            <a:endParaRPr kumimoji="1" lang="zh-CN" altLang="en-US" dirty="0"/>
          </a:p>
        </p:txBody>
      </p:sp>
      <p:sp>
        <p:nvSpPr>
          <p:cNvPr id="3" name="内容占位符 2"/>
          <p:cNvSpPr>
            <a:spLocks noGrp="1"/>
          </p:cNvSpPr>
          <p:nvPr>
            <p:ph idx="1"/>
          </p:nvPr>
        </p:nvSpPr>
        <p:spPr/>
        <p:txBody>
          <a:bodyPr/>
          <a:lstStyle/>
          <a:p>
            <a:r>
              <a:rPr kumimoji="1" lang="zh-CN" altLang="en-US" dirty="0" smtClean="0"/>
              <a:t>这才是真正的操作系统</a:t>
            </a:r>
            <a:endParaRPr kumimoji="1" lang="en-US" altLang="zh-CN" dirty="0" smtClean="0"/>
          </a:p>
          <a:p>
            <a:r>
              <a:rPr kumimoji="1" lang="zh-CN" altLang="en-US" dirty="0" smtClean="0"/>
              <a:t>内存管理，进程调度，图像显示，网络访问等等，都是内核的功能。</a:t>
            </a:r>
            <a:endParaRPr kumimoji="1" lang="en-US" altLang="zh-CN" dirty="0" smtClean="0"/>
          </a:p>
          <a:p>
            <a:r>
              <a:rPr kumimoji="1" lang="zh-CN" altLang="en-US" dirty="0" smtClean="0"/>
              <a:t>内核的开发使用高级语言</a:t>
            </a:r>
            <a:endParaRPr kumimoji="1" lang="en-US" altLang="zh-CN" dirty="0" smtClean="0"/>
          </a:p>
          <a:p>
            <a:pPr lvl="1"/>
            <a:r>
              <a:rPr kumimoji="1" lang="en-US" altLang="zh-CN" dirty="0" smtClean="0"/>
              <a:t>c</a:t>
            </a:r>
            <a:r>
              <a:rPr kumimoji="1" lang="zh-CN" altLang="en-US" dirty="0" smtClean="0"/>
              <a:t>语言可以更高效的编写内核</a:t>
            </a:r>
            <a:endParaRPr kumimoji="1" lang="en-US" altLang="zh-CN" dirty="0" smtClean="0"/>
          </a:p>
          <a:p>
            <a:pPr lvl="1"/>
            <a:r>
              <a:rPr kumimoji="1" lang="zh-CN" altLang="en-US" dirty="0" smtClean="0"/>
              <a:t>但是我们是在操作系统层面上编写另一个操作系统，于是生成的内核可执行文件是和当前操作系统平台相关的。比如</a:t>
            </a:r>
            <a:r>
              <a:rPr kumimoji="1" lang="en-US" altLang="zh-CN" dirty="0" err="1" smtClean="0"/>
              <a:t>linux</a:t>
            </a:r>
            <a:r>
              <a:rPr kumimoji="1" lang="zh-CN" altLang="en-US" dirty="0" smtClean="0"/>
              <a:t>下是</a:t>
            </a:r>
            <a:r>
              <a:rPr kumimoji="1" lang="en-US" altLang="zh-CN" dirty="0" smtClean="0"/>
              <a:t>elf</a:t>
            </a:r>
            <a:r>
              <a:rPr kumimoji="1" lang="zh-CN" altLang="en-US" dirty="0" smtClean="0"/>
              <a:t>格式，有许多无关信息，于是，内核并不能像</a:t>
            </a:r>
            <a:r>
              <a:rPr kumimoji="1" lang="en-US" altLang="zh-CN" dirty="0" err="1" smtClean="0"/>
              <a:t>boot.bin</a:t>
            </a:r>
            <a:r>
              <a:rPr kumimoji="1" lang="zh-CN" altLang="en-US" dirty="0" smtClean="0"/>
              <a:t>或</a:t>
            </a:r>
            <a:r>
              <a:rPr kumimoji="1" lang="en-US" altLang="zh-CN" dirty="0" err="1" smtClean="0"/>
              <a:t>loader.bin</a:t>
            </a:r>
            <a:r>
              <a:rPr kumimoji="1" lang="zh-CN" altLang="en-US" dirty="0" smtClean="0"/>
              <a:t>那样直接放入内存中，需要</a:t>
            </a:r>
            <a:r>
              <a:rPr kumimoji="1" lang="en-US" altLang="zh-CN" dirty="0" smtClean="0"/>
              <a:t>loader</a:t>
            </a:r>
            <a:r>
              <a:rPr kumimoji="1" lang="zh-CN" altLang="en-US" dirty="0" smtClean="0"/>
              <a:t>从</a:t>
            </a:r>
            <a:r>
              <a:rPr kumimoji="1" lang="en-US" altLang="zh-CN" dirty="0" err="1" smtClean="0"/>
              <a:t>kernel.bin</a:t>
            </a:r>
            <a:r>
              <a:rPr kumimoji="1" lang="zh-CN" altLang="en-US" dirty="0" smtClean="0"/>
              <a:t>中提取出需要放入内存中的部分。</a:t>
            </a:r>
            <a:endParaRPr kumimoji="1" lang="en-US" altLang="zh-CN" dirty="0" smtClean="0"/>
          </a:p>
          <a:p>
            <a:pPr lvl="1"/>
            <a:r>
              <a:rPr kumimoji="1" lang="zh-CN" altLang="en-US" dirty="0" smtClean="0">
                <a:solidFill>
                  <a:srgbClr val="FF0000"/>
                </a:solidFill>
              </a:rPr>
              <a:t>请仔细阅读第</a:t>
            </a:r>
            <a:r>
              <a:rPr kumimoji="1" lang="en-US" altLang="zh-CN" dirty="0" smtClean="0">
                <a:solidFill>
                  <a:srgbClr val="FF0000"/>
                </a:solidFill>
              </a:rPr>
              <a:t>4</a:t>
            </a:r>
            <a:r>
              <a:rPr kumimoji="1" lang="zh-CN" altLang="en-US" dirty="0" smtClean="0">
                <a:solidFill>
                  <a:srgbClr val="FF0000"/>
                </a:solidFill>
              </a:rPr>
              <a:t>、第</a:t>
            </a:r>
            <a:r>
              <a:rPr kumimoji="1" lang="en-US" altLang="zh-CN" dirty="0" smtClean="0">
                <a:solidFill>
                  <a:srgbClr val="FF0000"/>
                </a:solidFill>
              </a:rPr>
              <a:t>5</a:t>
            </a:r>
            <a:r>
              <a:rPr kumimoji="1" lang="zh-CN" altLang="en-US" dirty="0" smtClean="0">
                <a:solidFill>
                  <a:srgbClr val="FF0000"/>
                </a:solidFill>
              </a:rPr>
              <a:t>章的内容，由于时间关系没有让大家做相关的作业，但这两章对于操作系统初始时的加载过程的理解有着极为重要的作用。</a:t>
            </a:r>
            <a:endParaRPr kumimoji="1" lang="en-US" altLang="zh-CN" dirty="0" smtClean="0">
              <a:solidFill>
                <a:srgbClr val="FF0000"/>
              </a:solidFill>
            </a:endParaRPr>
          </a:p>
          <a:p>
            <a:pPr lvl="1"/>
            <a:endParaRPr kumimoji="1" lang="zh-CN" altLang="en-US" dirty="0"/>
          </a:p>
        </p:txBody>
      </p:sp>
    </p:spTree>
    <p:extLst>
      <p:ext uri="{BB962C8B-B14F-4D97-AF65-F5344CB8AC3E}">
        <p14:creationId xmlns:p14="http://schemas.microsoft.com/office/powerpoint/2010/main" val="1636158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fat12</a:t>
            </a:r>
            <a:r>
              <a:rPr kumimoji="1" lang="zh-CN" altLang="en-US" dirty="0" smtClean="0"/>
              <a:t>文件系统</a:t>
            </a:r>
            <a:endParaRPr kumimoji="1" lang="zh-CN" altLang="en-US" dirty="0"/>
          </a:p>
        </p:txBody>
      </p:sp>
      <p:sp>
        <p:nvSpPr>
          <p:cNvPr id="3" name="内容占位符 2"/>
          <p:cNvSpPr>
            <a:spLocks noGrp="1"/>
          </p:cNvSpPr>
          <p:nvPr>
            <p:ph idx="1"/>
          </p:nvPr>
        </p:nvSpPr>
        <p:spPr/>
        <p:txBody>
          <a:bodyPr/>
          <a:lstStyle/>
          <a:p>
            <a:r>
              <a:rPr kumimoji="1" lang="zh-CN" altLang="en-US" dirty="0" smtClean="0"/>
              <a:t>软盘使用的文件系统</a:t>
            </a:r>
            <a:endParaRPr kumimoji="1" lang="en-US" altLang="zh-CN" dirty="0" smtClean="0"/>
          </a:p>
          <a:p>
            <a:r>
              <a:rPr kumimoji="1" lang="zh-CN" altLang="en-US" dirty="0" smtClean="0"/>
              <a:t>理论描述请详细阅读</a:t>
            </a:r>
            <a:r>
              <a:rPr kumimoji="1" lang="en-US" altLang="zh-CN" dirty="0" smtClean="0"/>
              <a:t>《</a:t>
            </a:r>
            <a:r>
              <a:rPr kumimoji="1" lang="en-US" altLang="zh-CN" dirty="0" err="1" smtClean="0"/>
              <a:t>Orange’S</a:t>
            </a:r>
            <a:r>
              <a:rPr kumimoji="1" lang="en-US" altLang="zh-CN" dirty="0" smtClean="0"/>
              <a:t>》</a:t>
            </a:r>
            <a:r>
              <a:rPr kumimoji="1" lang="zh-CN" altLang="en-US" dirty="0" smtClean="0"/>
              <a:t>第四章</a:t>
            </a:r>
            <a:r>
              <a:rPr kumimoji="1" lang="zh-CN" altLang="en-US" smtClean="0"/>
              <a:t>，作业中将会涉及</a:t>
            </a:r>
            <a:endParaRPr kumimoji="1" lang="en-US" altLang="zh-CN" dirty="0" smtClean="0"/>
          </a:p>
        </p:txBody>
      </p:sp>
    </p:spTree>
    <p:extLst>
      <p:ext uri="{BB962C8B-B14F-4D97-AF65-F5344CB8AC3E}">
        <p14:creationId xmlns:p14="http://schemas.microsoft.com/office/powerpoint/2010/main" val="545855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fat12</a:t>
            </a:r>
            <a:r>
              <a:rPr kumimoji="1" lang="zh-CN" altLang="en-US" dirty="0" smtClean="0"/>
              <a:t>虚拟软盘制作</a:t>
            </a:r>
            <a:endParaRPr kumimoji="1" lang="zh-CN" altLang="en-US" dirty="0"/>
          </a:p>
        </p:txBody>
      </p:sp>
      <p:sp>
        <p:nvSpPr>
          <p:cNvPr id="3" name="内容占位符 2"/>
          <p:cNvSpPr>
            <a:spLocks noGrp="1"/>
          </p:cNvSpPr>
          <p:nvPr>
            <p:ph idx="1"/>
          </p:nvPr>
        </p:nvSpPr>
        <p:spPr/>
        <p:txBody>
          <a:bodyPr/>
          <a:lstStyle/>
          <a:p>
            <a:r>
              <a:rPr kumimoji="1" lang="zh-CN" altLang="en-US" dirty="0" smtClean="0"/>
              <a:t>从</a:t>
            </a:r>
            <a:r>
              <a:rPr kumimoji="1" lang="en-US" altLang="zh-CN" dirty="0" err="1" smtClean="0"/>
              <a:t>tss</a:t>
            </a:r>
            <a:r>
              <a:rPr kumimoji="1" lang="zh-CN" altLang="en-US" dirty="0" smtClean="0"/>
              <a:t>上下载</a:t>
            </a:r>
            <a:r>
              <a:rPr kumimoji="1" lang="en-US" altLang="zh-CN" dirty="0" err="1" smtClean="0"/>
              <a:t>freedos.img</a:t>
            </a:r>
            <a:endParaRPr kumimoji="1" lang="en-US" altLang="zh-CN" dirty="0"/>
          </a:p>
          <a:p>
            <a:r>
              <a:rPr kumimoji="1" lang="zh-CN" altLang="en-US" dirty="0" smtClean="0"/>
              <a:t>使用</a:t>
            </a:r>
            <a:r>
              <a:rPr kumimoji="1" lang="en-US" altLang="zh-CN" dirty="0" err="1" smtClean="0"/>
              <a:t>bximage</a:t>
            </a:r>
            <a:r>
              <a:rPr kumimoji="1" lang="zh-CN" altLang="en-US" dirty="0" smtClean="0"/>
              <a:t>生成一个新的</a:t>
            </a:r>
            <a:r>
              <a:rPr kumimoji="1" lang="en-US" altLang="zh-CN" dirty="0" err="1" smtClean="0"/>
              <a:t>a.img</a:t>
            </a:r>
            <a:endParaRPr kumimoji="1" lang="en-US" altLang="zh-CN" dirty="0" smtClean="0"/>
          </a:p>
          <a:p>
            <a:r>
              <a:rPr kumimoji="1" lang="zh-CN" altLang="en-US" dirty="0" smtClean="0"/>
              <a:t>配置</a:t>
            </a:r>
            <a:r>
              <a:rPr kumimoji="1" lang="en-US" altLang="zh-CN" dirty="0" err="1" smtClean="0"/>
              <a:t>bochs</a:t>
            </a:r>
            <a:r>
              <a:rPr kumimoji="1" lang="zh-CN" altLang="en-US" dirty="0" smtClean="0"/>
              <a:t>（下图是</a:t>
            </a:r>
            <a:r>
              <a:rPr kumimoji="1" lang="en-US" altLang="zh-CN" dirty="0" err="1" smtClean="0"/>
              <a:t>bochsrc</a:t>
            </a:r>
            <a:r>
              <a:rPr kumimoji="1" lang="zh-CN" altLang="en-US" dirty="0" smtClean="0"/>
              <a:t>文件内容），使虚拟机有两个软盘</a:t>
            </a:r>
            <a:r>
              <a:rPr kumimoji="1" lang="en-US" altLang="zh-CN" dirty="0" smtClean="0"/>
              <a:t>a, b</a:t>
            </a:r>
            <a:r>
              <a:rPr kumimoji="1" lang="zh-CN" altLang="en-US" dirty="0" smtClean="0"/>
              <a:t>，其中</a:t>
            </a:r>
            <a:r>
              <a:rPr kumimoji="1" lang="en-US" altLang="zh-CN" dirty="0" smtClean="0"/>
              <a:t>a</a:t>
            </a:r>
            <a:r>
              <a:rPr kumimoji="1" lang="zh-CN" altLang="en-US" dirty="0" smtClean="0"/>
              <a:t>是有</a:t>
            </a:r>
            <a:r>
              <a:rPr kumimoji="1" lang="en-US" altLang="zh-CN" dirty="0" err="1" smtClean="0"/>
              <a:t>freedos</a:t>
            </a:r>
            <a:r>
              <a:rPr kumimoji="1" lang="zh-CN" altLang="en-US" dirty="0" smtClean="0"/>
              <a:t>系统的启动盘，</a:t>
            </a:r>
            <a:r>
              <a:rPr kumimoji="1" lang="en-US" altLang="zh-CN" dirty="0" smtClean="0"/>
              <a:t>b</a:t>
            </a:r>
            <a:r>
              <a:rPr kumimoji="1" lang="zh-CN" altLang="en-US" dirty="0" smtClean="0"/>
              <a:t>是待格式化的软盘</a:t>
            </a:r>
            <a:endParaRPr kumimoji="1" lang="en-US" altLang="zh-CN" dirty="0" smtClean="0"/>
          </a:p>
          <a:p>
            <a:endParaRPr kumimoji="1" lang="en-US" altLang="zh-CN" dirty="0"/>
          </a:p>
        </p:txBody>
      </p:sp>
      <p:sp>
        <p:nvSpPr>
          <p:cNvPr id="4" name="文本框 3"/>
          <p:cNvSpPr txBox="1"/>
          <p:nvPr/>
        </p:nvSpPr>
        <p:spPr>
          <a:xfrm>
            <a:off x="740868" y="3810490"/>
            <a:ext cx="7638007" cy="2308324"/>
          </a:xfrm>
          <a:prstGeom prst="rect">
            <a:avLst/>
          </a:prstGeom>
          <a:noFill/>
          <a:ln>
            <a:solidFill>
              <a:schemeClr val="tx1"/>
            </a:solidFill>
          </a:ln>
        </p:spPr>
        <p:txBody>
          <a:bodyPr wrap="square" rtlCol="0">
            <a:spAutoFit/>
          </a:bodyPr>
          <a:lstStyle/>
          <a:p>
            <a:r>
              <a:rPr kumimoji="1" lang="en-US" altLang="zh-CN" dirty="0" err="1"/>
              <a:t>display_library</a:t>
            </a:r>
            <a:r>
              <a:rPr kumimoji="1" lang="en-US" altLang="zh-CN" dirty="0"/>
              <a:t> : </a:t>
            </a:r>
            <a:r>
              <a:rPr kumimoji="1" lang="en-US" altLang="zh-CN" dirty="0" err="1" smtClean="0"/>
              <a:t>sdl</a:t>
            </a:r>
            <a:r>
              <a:rPr kumimoji="1" lang="en-US" altLang="zh-CN" dirty="0" smtClean="0"/>
              <a:t>     #mac</a:t>
            </a:r>
            <a:r>
              <a:rPr kumimoji="1" lang="zh-CN" altLang="en-US" dirty="0" smtClean="0"/>
              <a:t>下是</a:t>
            </a:r>
            <a:r>
              <a:rPr kumimoji="1" lang="en-US" altLang="zh-CN" dirty="0" smtClean="0"/>
              <a:t> x</a:t>
            </a:r>
            <a:endParaRPr kumimoji="1" lang="en-US" altLang="zh-CN" dirty="0"/>
          </a:p>
          <a:p>
            <a:endParaRPr kumimoji="1" lang="en-US" altLang="zh-CN" dirty="0"/>
          </a:p>
          <a:p>
            <a:r>
              <a:rPr kumimoji="1" lang="en-US" altLang="zh-CN" dirty="0"/>
              <a:t>megs: 32</a:t>
            </a:r>
          </a:p>
          <a:p>
            <a:endParaRPr kumimoji="1" lang="en-US" altLang="zh-CN" dirty="0"/>
          </a:p>
          <a:p>
            <a:r>
              <a:rPr kumimoji="1" lang="en-US" altLang="zh-CN" dirty="0" err="1"/>
              <a:t>floppya</a:t>
            </a:r>
            <a:r>
              <a:rPr kumimoji="1" lang="en-US" altLang="zh-CN" dirty="0"/>
              <a:t>: 1_44=</a:t>
            </a:r>
            <a:r>
              <a:rPr kumimoji="1" lang="en-US" altLang="zh-CN" dirty="0" err="1"/>
              <a:t>freedos.img</a:t>
            </a:r>
            <a:r>
              <a:rPr kumimoji="1" lang="en-US" altLang="zh-CN" dirty="0"/>
              <a:t>, status=inserted</a:t>
            </a:r>
          </a:p>
          <a:p>
            <a:r>
              <a:rPr kumimoji="1" lang="en-US" altLang="zh-CN" dirty="0" err="1"/>
              <a:t>floppyb</a:t>
            </a:r>
            <a:r>
              <a:rPr kumimoji="1" lang="en-US" altLang="zh-CN" dirty="0"/>
              <a:t>: 1_44=</a:t>
            </a:r>
            <a:r>
              <a:rPr kumimoji="1" lang="en-US" altLang="zh-CN" dirty="0" err="1"/>
              <a:t>a.img</a:t>
            </a:r>
            <a:r>
              <a:rPr kumimoji="1" lang="en-US" altLang="zh-CN" dirty="0"/>
              <a:t>, status = inserted</a:t>
            </a:r>
          </a:p>
          <a:p>
            <a:endParaRPr kumimoji="1" lang="en-US" altLang="zh-CN" dirty="0"/>
          </a:p>
          <a:p>
            <a:r>
              <a:rPr kumimoji="1" lang="en-US" altLang="zh-CN" dirty="0"/>
              <a:t>boot: </a:t>
            </a:r>
            <a:r>
              <a:rPr kumimoji="1" lang="en-US" altLang="zh-CN" dirty="0" smtClean="0"/>
              <a:t>a</a:t>
            </a:r>
            <a:endParaRPr kumimoji="1" lang="en-US" altLang="zh-CN" dirty="0"/>
          </a:p>
        </p:txBody>
      </p:sp>
    </p:spTree>
    <p:extLst>
      <p:ext uri="{BB962C8B-B14F-4D97-AF65-F5344CB8AC3E}">
        <p14:creationId xmlns:p14="http://schemas.microsoft.com/office/powerpoint/2010/main" val="1311829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Fat12</a:t>
            </a:r>
            <a:r>
              <a:rPr kumimoji="1" lang="zh-CN" altLang="en-US" dirty="0"/>
              <a:t>虚拟软盘制作</a:t>
            </a:r>
          </a:p>
        </p:txBody>
      </p:sp>
      <p:sp>
        <p:nvSpPr>
          <p:cNvPr id="3" name="内容占位符 2"/>
          <p:cNvSpPr>
            <a:spLocks noGrp="1"/>
          </p:cNvSpPr>
          <p:nvPr>
            <p:ph idx="1"/>
          </p:nvPr>
        </p:nvSpPr>
        <p:spPr/>
        <p:txBody>
          <a:bodyPr/>
          <a:lstStyle/>
          <a:p>
            <a:r>
              <a:rPr kumimoji="1" lang="zh-CN" altLang="en-US" dirty="0" smtClean="0"/>
              <a:t>启动</a:t>
            </a:r>
            <a:r>
              <a:rPr kumimoji="1" lang="en-US" altLang="zh-CN" dirty="0" err="1" smtClean="0"/>
              <a:t>bochs</a:t>
            </a:r>
            <a:r>
              <a:rPr kumimoji="1" lang="zh-CN" altLang="en-US" dirty="0" smtClean="0"/>
              <a:t>后，在</a:t>
            </a:r>
            <a:r>
              <a:rPr kumimoji="1" lang="en-US" altLang="zh-CN" dirty="0" err="1" smtClean="0"/>
              <a:t>freedos</a:t>
            </a:r>
            <a:r>
              <a:rPr kumimoji="1" lang="zh-CN" altLang="en-US" dirty="0" smtClean="0"/>
              <a:t>中使用</a:t>
            </a:r>
            <a:r>
              <a:rPr kumimoji="1" lang="en-US" altLang="zh-CN" dirty="0" smtClean="0"/>
              <a:t>FORMAT</a:t>
            </a:r>
            <a:r>
              <a:rPr kumimoji="1" lang="zh-CN" altLang="en-US" dirty="0" smtClean="0"/>
              <a:t>命令格式化</a:t>
            </a:r>
            <a:r>
              <a:rPr kumimoji="1" lang="en-US" altLang="zh-CN" dirty="0" smtClean="0"/>
              <a:t>B</a:t>
            </a:r>
            <a:r>
              <a:rPr kumimoji="1" lang="zh-CN" altLang="en-US" dirty="0" smtClean="0"/>
              <a:t>盘，即</a:t>
            </a:r>
            <a:r>
              <a:rPr kumimoji="1" lang="en-US" altLang="zh-CN" dirty="0" err="1" smtClean="0"/>
              <a:t>a.img</a:t>
            </a:r>
            <a:r>
              <a:rPr kumimoji="1" lang="zh-CN" altLang="en-US" dirty="0" smtClean="0"/>
              <a:t>，如下图所示。这样之后，</a:t>
            </a:r>
            <a:r>
              <a:rPr kumimoji="1" lang="en-US" altLang="zh-CN" dirty="0" err="1" smtClean="0"/>
              <a:t>a.img</a:t>
            </a:r>
            <a:r>
              <a:rPr kumimoji="1" lang="zh-CN" altLang="en-US" dirty="0" smtClean="0"/>
              <a:t>已经是</a:t>
            </a:r>
            <a:r>
              <a:rPr kumimoji="1" lang="en-US" altLang="zh-CN" dirty="0" smtClean="0"/>
              <a:t>fat12</a:t>
            </a:r>
            <a:endParaRPr kumimoji="1" lang="zh-CN" altLang="en-US" dirty="0"/>
          </a:p>
        </p:txBody>
      </p:sp>
      <p:pic>
        <p:nvPicPr>
          <p:cNvPr id="5" name="图片 4"/>
          <p:cNvPicPr>
            <a:picLocks noChangeAspect="1"/>
          </p:cNvPicPr>
          <p:nvPr/>
        </p:nvPicPr>
        <p:blipFill>
          <a:blip r:embed="rId2"/>
          <a:stretch>
            <a:fillRect/>
          </a:stretch>
        </p:blipFill>
        <p:spPr>
          <a:xfrm>
            <a:off x="1377188" y="2513574"/>
            <a:ext cx="6385152" cy="4185822"/>
          </a:xfrm>
          <a:prstGeom prst="rect">
            <a:avLst/>
          </a:prstGeom>
        </p:spPr>
      </p:pic>
    </p:spTree>
    <p:extLst>
      <p:ext uri="{BB962C8B-B14F-4D97-AF65-F5344CB8AC3E}">
        <p14:creationId xmlns:p14="http://schemas.microsoft.com/office/powerpoint/2010/main" val="170748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清晰">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清晰.thmx</Template>
  <TotalTime>714</TotalTime>
  <Words>1137</Words>
  <Application>Microsoft Office PowerPoint</Application>
  <PresentationFormat>全屏显示(4:3)</PresentationFormat>
  <Paragraphs>116</Paragraphs>
  <Slides>14</Slides>
  <Notes>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清晰</vt:lpstr>
      <vt:lpstr>操作系统实验（二）</vt:lpstr>
      <vt:lpstr>复习（编译，汇编，连接）</vt:lpstr>
      <vt:lpstr>boot.asm</vt:lpstr>
      <vt:lpstr>启动流程和内存分布</vt:lpstr>
      <vt:lpstr>loader</vt:lpstr>
      <vt:lpstr>kernel</vt:lpstr>
      <vt:lpstr>fat12文件系统</vt:lpstr>
      <vt:lpstr>fat12虚拟软盘制作</vt:lpstr>
      <vt:lpstr>Fat12虚拟软盘制作</vt:lpstr>
      <vt:lpstr>Fat12虚拟软盘制作</vt:lpstr>
      <vt:lpstr>Fat12虚拟软盘制作</vt:lpstr>
      <vt:lpstr>Fat12虚拟软盘制作</vt:lpstr>
      <vt:lpstr>作业</vt:lpstr>
      <vt:lpstr>作业-额外</vt:lpstr>
    </vt:vector>
  </TitlesOfParts>
  <Company>南京大学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操作系统实验</dc:title>
  <dc:creator>羽航 葛</dc:creator>
  <cp:lastModifiedBy>Potato</cp:lastModifiedBy>
  <cp:revision>108</cp:revision>
  <dcterms:created xsi:type="dcterms:W3CDTF">2013-02-24T03:13:17Z</dcterms:created>
  <dcterms:modified xsi:type="dcterms:W3CDTF">2014-04-13T07:28:21Z</dcterms:modified>
</cp:coreProperties>
</file>