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9"/>
  </p:notesMasterIdLst>
  <p:sldIdLst>
    <p:sldId id="256" r:id="rId2"/>
    <p:sldId id="270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485" autoAdjust="0"/>
  </p:normalViewPr>
  <p:slideViewPr>
    <p:cSldViewPr snapToGrid="0" snapToObjects="1"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开机，从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程序，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是厂家写好的。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2.BIOS</a:t>
            </a:r>
            <a:r>
              <a:rPr kumimoji="1" lang="zh-CN" altLang="en-US" dirty="0" smtClean="0"/>
              <a:t>程序检查软盘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面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磁道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扇区，如果扇区以</a:t>
            </a:r>
            <a:r>
              <a:rPr kumimoji="1" lang="en-US" altLang="zh-CN" dirty="0" smtClean="0"/>
              <a:t>0xaa55</a:t>
            </a:r>
            <a:r>
              <a:rPr kumimoji="1" lang="zh-CN" altLang="en-US" dirty="0" smtClean="0"/>
              <a:t>结束，则认定为引导扇区，将其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字节的数据加载到内存的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处，然后设置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，跳到内存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所以，要通过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指令告诉汇编器，当前代码将会加载到内存的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处，这样汇编器汇编时计算符号（比如</a:t>
            </a:r>
            <a:r>
              <a:rPr kumimoji="1" lang="en-US" altLang="zh-CN" dirty="0" err="1" smtClean="0"/>
              <a:t>DispStr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BootMessage</a:t>
            </a:r>
            <a:r>
              <a:rPr kumimoji="1" lang="zh-CN" altLang="en-US" dirty="0" smtClean="0"/>
              <a:t>）的地址才是运行时的正确地址。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因为一个扇区是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字节（请参考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计算机组成原理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），所以需要</a:t>
            </a:r>
            <a:r>
              <a:rPr kumimoji="1" lang="en-US" altLang="zh-CN" dirty="0" smtClean="0"/>
              <a:t>times</a:t>
            </a:r>
            <a:r>
              <a:rPr kumimoji="1" lang="zh-CN" altLang="en-US" dirty="0" smtClean="0"/>
              <a:t>指令填充至</a:t>
            </a:r>
            <a:r>
              <a:rPr kumimoji="1" lang="en-US" altLang="zh-CN" dirty="0" smtClean="0"/>
              <a:t>510</a:t>
            </a:r>
            <a:r>
              <a:rPr kumimoji="1" lang="zh-CN" altLang="en-US" dirty="0" smtClean="0"/>
              <a:t>个字节，留下最后两个字节写入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 0xaa55.</a:t>
            </a:r>
            <a:r>
              <a:rPr kumimoji="1" lang="zh-CN" altLang="en-US" dirty="0" smtClean="0"/>
              <a:t>这样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才能正好发现引导扇区。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实验一中的其中一步的命令</a:t>
            </a:r>
            <a:r>
              <a:rPr kumimoji="1" lang="en-US" altLang="zh-CN" sz="1200" dirty="0" err="1" smtClean="0"/>
              <a:t>dd</a:t>
            </a:r>
            <a:r>
              <a:rPr kumimoji="1" lang="en-US" altLang="zh-CN" sz="1200" dirty="0" smtClean="0"/>
              <a:t> if=</a:t>
            </a:r>
            <a:r>
              <a:rPr kumimoji="1" lang="en-US" altLang="zh-CN" sz="1200" dirty="0" err="1" smtClean="0"/>
              <a:t>boot.bin</a:t>
            </a:r>
            <a:r>
              <a:rPr kumimoji="1" lang="en-US" altLang="zh-CN" sz="1200" dirty="0" smtClean="0"/>
              <a:t> of=</a:t>
            </a:r>
            <a:r>
              <a:rPr kumimoji="1" lang="en-US" altLang="zh-CN" sz="1200" dirty="0" err="1" smtClean="0"/>
              <a:t>a.img</a:t>
            </a:r>
            <a:r>
              <a:rPr kumimoji="1" lang="en-US" altLang="zh-CN" sz="1200" dirty="0" smtClean="0"/>
              <a:t> </a:t>
            </a:r>
            <a:r>
              <a:rPr kumimoji="1" lang="en-US" altLang="zh-CN" sz="1200" dirty="0" err="1" smtClean="0"/>
              <a:t>bs</a:t>
            </a:r>
            <a:r>
              <a:rPr kumimoji="1" lang="en-US" altLang="zh-CN" sz="1200" dirty="0" smtClean="0"/>
              <a:t>=512 count=1 </a:t>
            </a:r>
            <a:r>
              <a:rPr kumimoji="1" lang="en-US" altLang="zh-CN" sz="1200" dirty="0" err="1" smtClean="0"/>
              <a:t>conv</a:t>
            </a:r>
            <a:r>
              <a:rPr kumimoji="1" lang="en-US" altLang="zh-CN" sz="1200" dirty="0" smtClean="0"/>
              <a:t>=</a:t>
            </a:r>
            <a:r>
              <a:rPr kumimoji="1" lang="en-US" altLang="zh-CN" sz="1200" dirty="0" err="1" smtClean="0"/>
              <a:t>notrunc</a:t>
            </a:r>
            <a:r>
              <a:rPr kumimoji="1" lang="en-US" altLang="en-US" sz="1200" dirty="0" err="1" smtClean="0"/>
              <a:t>正是将boot.bin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512</a:t>
            </a:r>
            <a:r>
              <a:rPr kumimoji="1" lang="zh-CN" altLang="en-US" sz="1200" dirty="0" smtClean="0"/>
              <a:t>字节数据写入软盘</a:t>
            </a:r>
            <a:r>
              <a:rPr kumimoji="1" lang="en-US" altLang="zh-CN" sz="1200" dirty="0" err="1" smtClean="0"/>
              <a:t>a.img</a:t>
            </a:r>
            <a:r>
              <a:rPr kumimoji="1" lang="zh-CN" altLang="en-US" sz="1200" dirty="0" smtClean="0"/>
              <a:t>中的第</a:t>
            </a:r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面</a:t>
            </a:r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磁道</a:t>
            </a: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扇区。（请参看</a:t>
            </a:r>
            <a:r>
              <a:rPr kumimoji="1" lang="zh-CN" altLang="zh-CN" sz="1200" dirty="0" smtClean="0"/>
              <a:t>《</a:t>
            </a:r>
            <a:r>
              <a:rPr kumimoji="1" lang="en-US" altLang="zh-CN" sz="1200" dirty="0" smtClean="0"/>
              <a:t>Orange’s</a:t>
            </a:r>
            <a:r>
              <a:rPr kumimoji="1" lang="zh-CN" altLang="zh-CN" sz="1200" dirty="0" smtClean="0"/>
              <a:t>》</a:t>
            </a:r>
            <a:r>
              <a:rPr kumimoji="1" lang="zh-CN" altLang="en-US" sz="1200" dirty="0" smtClean="0"/>
              <a:t>）</a:t>
            </a: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6.</a:t>
            </a:r>
            <a:r>
              <a:rPr kumimoji="1" lang="zh-CN" altLang="en-US" sz="1200" dirty="0" smtClean="0"/>
              <a:t>第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行代码接下来解释。</a:t>
            </a:r>
            <a:endParaRPr kumimoji="1"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dirty="0" smtClean="0"/>
              <a:t>7</a:t>
            </a:r>
            <a:r>
              <a:rPr kumimoji="1" lang="en-US" altLang="zh-CN" sz="1200" dirty="0" smtClean="0"/>
              <a:t>.</a:t>
            </a:r>
            <a:r>
              <a:rPr kumimoji="1" lang="zh-CN" altLang="en-US" sz="1200" dirty="0" smtClean="0"/>
              <a:t>第</a:t>
            </a:r>
            <a:r>
              <a:rPr kumimoji="1" lang="zh-CN" altLang="zh-CN" sz="1200" dirty="0" smtClean="0"/>
              <a:t>8</a:t>
            </a:r>
            <a:r>
              <a:rPr kumimoji="1" lang="en-US" altLang="zh-CN" sz="1200" dirty="0" smtClean="0"/>
              <a:t>-14</a:t>
            </a:r>
            <a:r>
              <a:rPr kumimoji="1" lang="zh-CN" altLang="en-US" sz="1200" dirty="0" smtClean="0"/>
              <a:t>行代码是调用系统函数，</a:t>
            </a:r>
            <a:r>
              <a:rPr kumimoji="1" lang="en-US" altLang="zh-CN" sz="1200" dirty="0" smtClean="0"/>
              <a:t>8-13</a:t>
            </a:r>
            <a:r>
              <a:rPr kumimoji="1" lang="zh-CN" altLang="en-US" sz="1200" dirty="0" smtClean="0"/>
              <a:t>行设置函数的输入参数，</a:t>
            </a:r>
            <a:r>
              <a:rPr kumimoji="1" lang="en-US" altLang="zh-CN" sz="1200" dirty="0" smtClean="0"/>
              <a:t>14</a:t>
            </a:r>
            <a:r>
              <a:rPr kumimoji="1" lang="zh-CN" altLang="en-US" sz="1200" dirty="0" smtClean="0"/>
              <a:t>行调用函数。如果不清楚，参考</a:t>
            </a:r>
            <a:r>
              <a:rPr kumimoji="1" lang="en-US" altLang="zh-CN" sz="1200" dirty="0" smtClean="0"/>
              <a:t>《</a:t>
            </a:r>
            <a:r>
              <a:rPr kumimoji="1" lang="zh-CN" altLang="en-US" sz="1200" dirty="0" smtClean="0"/>
              <a:t>计算机系统基础</a:t>
            </a:r>
            <a:r>
              <a:rPr kumimoji="1" lang="en-US" altLang="zh-CN" sz="1200" dirty="0" smtClean="0"/>
              <a:t>》</a:t>
            </a:r>
            <a:r>
              <a:rPr kumimoji="1" lang="zh-CN" altLang="en-US" sz="1200" dirty="0" smtClean="0"/>
              <a:t>，或是汇编教材，或是使用</a:t>
            </a:r>
            <a:r>
              <a:rPr kumimoji="1" lang="en-US" altLang="zh-CN" sz="1200" dirty="0" smtClean="0"/>
              <a:t>Google.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75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t>2014/4/20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672" y="609601"/>
            <a:ext cx="7772400" cy="2652294"/>
          </a:xfrm>
        </p:spPr>
        <p:txBody>
          <a:bodyPr/>
          <a:lstStyle/>
          <a:p>
            <a:r>
              <a:rPr lang="zh-CN" altLang="en-US" sz="3600" b="1" dirty="0"/>
              <a:t>实模式下的寻址模式和寻址能力以及段寄存器的作用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南京大学软件学院</a:t>
            </a:r>
            <a:endParaRPr kumimoji="1" lang="en-US" altLang="zh-CN" dirty="0" smtClean="0"/>
          </a:p>
          <a:p>
            <a:r>
              <a:rPr kumimoji="1" lang="zh-CN" altLang="en-US" dirty="0" smtClean="0"/>
              <a:t>陈雨轩（</a:t>
            </a:r>
            <a:r>
              <a:rPr kumimoji="1" lang="en-US" altLang="zh-CN" dirty="0" smtClean="0">
                <a:latin typeface="+mn-ea"/>
              </a:rPr>
              <a:t>111250018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实模式下寄存器的作用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7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指令</a:t>
            </a:r>
            <a:r>
              <a:rPr lang="zh-CN" altLang="zh-CN" dirty="0"/>
              <a:t>指针</a:t>
            </a:r>
            <a:r>
              <a:rPr lang="en-US" altLang="zh-CN" dirty="0"/>
              <a:t>IP (Instruction Pointer)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指令指针</a:t>
            </a:r>
            <a:r>
              <a:rPr lang="en-US" altLang="zh-CN" dirty="0"/>
              <a:t>IP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位专用寄存器，它指向当前需要取出的指令字节，当</a:t>
            </a:r>
            <a:r>
              <a:rPr lang="en-US" altLang="zh-CN" dirty="0"/>
              <a:t>CPU</a:t>
            </a:r>
            <a:r>
              <a:rPr lang="zh-CN" altLang="en-US" dirty="0"/>
              <a:t>从内存中取出一个指令字节后，</a:t>
            </a:r>
            <a:r>
              <a:rPr lang="en-US" altLang="zh-CN" dirty="0"/>
              <a:t>IP</a:t>
            </a:r>
            <a:r>
              <a:rPr lang="zh-CN" altLang="en-US" dirty="0"/>
              <a:t>就自动加</a:t>
            </a:r>
            <a:r>
              <a:rPr lang="en-US" altLang="zh-CN" dirty="0"/>
              <a:t>1</a:t>
            </a:r>
            <a:r>
              <a:rPr lang="zh-CN" altLang="en-US" dirty="0"/>
              <a:t>，指向下一个指令字节。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实模式下寄存器的作用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3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标志寄存器</a:t>
            </a:r>
            <a:r>
              <a:rPr lang="en-US" altLang="zh-CN" dirty="0"/>
              <a:t>FR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8086</a:t>
            </a:r>
            <a:r>
              <a:rPr lang="zh-CN" altLang="zh-CN" dirty="0"/>
              <a:t>有一个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</a:t>
            </a:r>
            <a:r>
              <a:rPr lang="zh-CN" altLang="zh-CN" dirty="0"/>
              <a:t>的标志寄存器</a:t>
            </a:r>
            <a:r>
              <a:rPr lang="en-US" altLang="zh-CN" dirty="0"/>
              <a:t>FR</a:t>
            </a:r>
            <a:r>
              <a:rPr lang="zh-CN" altLang="zh-CN" dirty="0"/>
              <a:t>，在</a:t>
            </a:r>
            <a:r>
              <a:rPr lang="en-US" altLang="zh-CN" dirty="0"/>
              <a:t>FR</a:t>
            </a:r>
            <a:r>
              <a:rPr lang="zh-CN" altLang="zh-CN" dirty="0"/>
              <a:t>中有意义的</a:t>
            </a:r>
            <a:r>
              <a:rPr lang="zh-CN" altLang="zh-CN" dirty="0" smtClean="0"/>
              <a:t>有</a:t>
            </a:r>
            <a:r>
              <a:rPr lang="en-US" altLang="zh-CN" dirty="0"/>
              <a:t>9</a:t>
            </a:r>
            <a:r>
              <a:rPr lang="zh-CN" altLang="zh-CN" dirty="0" smtClean="0"/>
              <a:t>位</a:t>
            </a:r>
            <a:r>
              <a:rPr lang="zh-CN" altLang="zh-CN" dirty="0"/>
              <a:t>，其中</a:t>
            </a:r>
            <a:r>
              <a:rPr lang="en-US" altLang="zh-CN" dirty="0"/>
              <a:t>6</a:t>
            </a:r>
            <a:r>
              <a:rPr lang="zh-CN" altLang="zh-CN" dirty="0"/>
              <a:t>位是状态位，</a:t>
            </a:r>
            <a:r>
              <a:rPr lang="en-US" altLang="zh-CN" dirty="0"/>
              <a:t>3</a:t>
            </a:r>
            <a:r>
              <a:rPr lang="zh-CN" altLang="zh-CN" dirty="0"/>
              <a:t>位是控制位。</a:t>
            </a:r>
          </a:p>
          <a:p>
            <a:r>
              <a:rPr lang="en-US" altLang="zh-CN" dirty="0"/>
              <a:t>OF</a:t>
            </a:r>
            <a:r>
              <a:rPr lang="zh-CN" altLang="zh-CN" dirty="0"/>
              <a:t>： 溢出标志位</a:t>
            </a:r>
            <a:r>
              <a:rPr lang="en-US" altLang="zh-CN" dirty="0"/>
              <a:t>OF</a:t>
            </a:r>
            <a:r>
              <a:rPr lang="zh-CN" altLang="zh-CN" dirty="0"/>
              <a:t>用于反映有符号数加减运算所得结果是否溢出。如果运算结果超过当前运算位数所能表示的范围，则称为溢出，</a:t>
            </a:r>
            <a:r>
              <a:rPr lang="en-US" altLang="zh-CN" dirty="0"/>
              <a:t>OF</a:t>
            </a:r>
            <a:r>
              <a:rPr lang="zh-CN" altLang="zh-CN" dirty="0"/>
              <a:t>的值被置为</a:t>
            </a:r>
            <a:r>
              <a:rPr lang="en-US" altLang="zh-CN" dirty="0"/>
              <a:t>1</a:t>
            </a:r>
            <a:r>
              <a:rPr lang="zh-CN" altLang="zh-CN" dirty="0"/>
              <a:t>，否则，</a:t>
            </a:r>
            <a:r>
              <a:rPr lang="en-US" altLang="zh-CN" dirty="0"/>
              <a:t>OF</a:t>
            </a:r>
            <a:r>
              <a:rPr lang="zh-CN" altLang="zh-CN" dirty="0"/>
              <a:t>的值被清为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 smtClean="0"/>
              <a:t>DF</a:t>
            </a:r>
            <a:r>
              <a:rPr lang="zh-CN" altLang="zh-CN" dirty="0"/>
              <a:t>：方向标志</a:t>
            </a:r>
            <a:r>
              <a:rPr lang="en-US" altLang="zh-CN" dirty="0"/>
              <a:t>DF</a:t>
            </a:r>
            <a:r>
              <a:rPr lang="zh-CN" altLang="zh-CN" dirty="0"/>
              <a:t>位用来决定在串操作指令执行时有关指针寄存器发生调整的方向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 smtClean="0"/>
              <a:t>IF</a:t>
            </a:r>
            <a:r>
              <a:rPr lang="zh-CN" altLang="zh-CN" dirty="0"/>
              <a:t>：中断允许标志</a:t>
            </a:r>
            <a:r>
              <a:rPr lang="en-US" altLang="zh-CN" dirty="0"/>
              <a:t>IF</a:t>
            </a:r>
            <a:r>
              <a:rPr lang="zh-CN" altLang="zh-CN" dirty="0"/>
              <a:t>位用来决定</a:t>
            </a:r>
            <a:r>
              <a:rPr lang="en-US" altLang="zh-CN" dirty="0"/>
              <a:t>CPU</a:t>
            </a:r>
            <a:r>
              <a:rPr lang="zh-CN" altLang="zh-CN" dirty="0"/>
              <a:t>是否响应</a:t>
            </a:r>
            <a:r>
              <a:rPr lang="en-US" altLang="zh-CN" dirty="0"/>
              <a:t>CPU</a:t>
            </a:r>
            <a:r>
              <a:rPr lang="zh-CN" altLang="zh-CN" dirty="0"/>
              <a:t>外部的可屏蔽中断发出的中断请求。但不管该标志为何值，</a:t>
            </a:r>
            <a:r>
              <a:rPr lang="en-US" altLang="zh-CN" dirty="0"/>
              <a:t>CPU</a:t>
            </a:r>
            <a:r>
              <a:rPr lang="zh-CN" altLang="zh-CN" dirty="0"/>
              <a:t>都必须响应</a:t>
            </a:r>
            <a:r>
              <a:rPr lang="en-US" altLang="zh-CN" dirty="0"/>
              <a:t>CPU</a:t>
            </a:r>
            <a:r>
              <a:rPr lang="zh-CN" altLang="zh-CN" dirty="0"/>
              <a:t>外部的不可屏蔽中断所发出的中断请求，以及</a:t>
            </a:r>
            <a:r>
              <a:rPr lang="en-US" altLang="zh-CN" dirty="0"/>
              <a:t>CPU</a:t>
            </a:r>
            <a:r>
              <a:rPr lang="zh-CN" altLang="zh-CN" dirty="0"/>
              <a:t>内部产生的中断请求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 smtClean="0"/>
              <a:t>SF</a:t>
            </a:r>
            <a:r>
              <a:rPr lang="zh-CN" altLang="zh-CN" dirty="0"/>
              <a:t>：符号标志</a:t>
            </a:r>
            <a:r>
              <a:rPr lang="en-US" altLang="zh-CN" dirty="0"/>
              <a:t>SF</a:t>
            </a:r>
            <a:r>
              <a:rPr lang="zh-CN" altLang="zh-CN" dirty="0"/>
              <a:t>用来反映运算结果的符号位，它与运算结果的最高位相同。在微机系统中，有符号数采用补码表示法，所以，</a:t>
            </a:r>
            <a:r>
              <a:rPr lang="en-US" altLang="zh-CN" dirty="0"/>
              <a:t>SF</a:t>
            </a:r>
            <a:r>
              <a:rPr lang="zh-CN" altLang="zh-CN" dirty="0"/>
              <a:t>也就反映运算结果的正负号。运算结果为正数时，</a:t>
            </a:r>
            <a:r>
              <a:rPr lang="en-US" altLang="zh-CN" dirty="0"/>
              <a:t>SF</a:t>
            </a:r>
            <a:r>
              <a:rPr lang="zh-CN" altLang="zh-CN" dirty="0"/>
              <a:t>的值为</a:t>
            </a:r>
            <a:r>
              <a:rPr lang="en-US" altLang="zh-CN" dirty="0"/>
              <a:t>0</a:t>
            </a:r>
            <a:r>
              <a:rPr lang="zh-CN" altLang="zh-CN" dirty="0"/>
              <a:t>，否则其值为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4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标志寄存器</a:t>
            </a:r>
            <a:r>
              <a:rPr lang="en-US" altLang="zh-CN" dirty="0"/>
              <a:t>FR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ZF</a:t>
            </a:r>
            <a:r>
              <a:rPr lang="zh-CN" altLang="zh-CN" dirty="0"/>
              <a:t>： 零标志</a:t>
            </a:r>
            <a:r>
              <a:rPr lang="en-US" altLang="zh-CN" dirty="0"/>
              <a:t>ZF</a:t>
            </a:r>
            <a:r>
              <a:rPr lang="zh-CN" altLang="zh-CN" dirty="0"/>
              <a:t>用来反映运算结果是否为</a:t>
            </a:r>
            <a:r>
              <a:rPr lang="en-US" altLang="zh-CN" dirty="0"/>
              <a:t>0</a:t>
            </a:r>
            <a:r>
              <a:rPr lang="zh-CN" altLang="zh-CN" dirty="0"/>
              <a:t>。如果运算结果为</a:t>
            </a:r>
            <a:r>
              <a:rPr lang="en-US" altLang="zh-CN" dirty="0"/>
              <a:t>0</a:t>
            </a:r>
            <a:r>
              <a:rPr lang="zh-CN" altLang="zh-CN" dirty="0"/>
              <a:t>，则其值为</a:t>
            </a:r>
            <a:r>
              <a:rPr lang="en-US" altLang="zh-CN" dirty="0"/>
              <a:t>1</a:t>
            </a:r>
            <a:r>
              <a:rPr lang="zh-CN" altLang="zh-CN" dirty="0"/>
              <a:t>，否则其值为</a:t>
            </a:r>
            <a:r>
              <a:rPr lang="en-US" altLang="zh-CN" dirty="0"/>
              <a:t>0</a:t>
            </a:r>
            <a:r>
              <a:rPr lang="zh-CN" altLang="zh-CN" dirty="0"/>
              <a:t>。在判断运算结果是否为</a:t>
            </a:r>
            <a:r>
              <a:rPr lang="en-US" altLang="zh-CN" dirty="0"/>
              <a:t>0</a:t>
            </a:r>
            <a:r>
              <a:rPr lang="zh-CN" altLang="zh-CN" dirty="0"/>
              <a:t>时，可使用此标志位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AF</a:t>
            </a:r>
            <a:r>
              <a:rPr lang="zh-CN" altLang="zh-CN" dirty="0"/>
              <a:t>：下列情况下，辅助进位标志</a:t>
            </a:r>
            <a:r>
              <a:rPr lang="en-US" altLang="zh-CN" dirty="0"/>
              <a:t>AF</a:t>
            </a:r>
            <a:r>
              <a:rPr lang="zh-CN" altLang="zh-CN" dirty="0"/>
              <a:t>的值被置为</a:t>
            </a:r>
            <a:r>
              <a:rPr lang="en-US" altLang="zh-CN" dirty="0"/>
              <a:t>1</a:t>
            </a:r>
            <a:r>
              <a:rPr lang="zh-CN" altLang="zh-CN" dirty="0"/>
              <a:t>，否则其值为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zh-CN" dirty="0"/>
              <a:t>在字操作时，发生低字节向高字节进位或借位时；在字节操作时，发生低</a:t>
            </a:r>
            <a:r>
              <a:rPr lang="en-US" altLang="zh-CN" dirty="0"/>
              <a:t>4</a:t>
            </a:r>
            <a:r>
              <a:rPr lang="zh-CN" altLang="zh-CN" dirty="0"/>
              <a:t>位向高</a:t>
            </a:r>
            <a:r>
              <a:rPr lang="en-US" altLang="zh-CN" dirty="0"/>
              <a:t>4</a:t>
            </a:r>
            <a:r>
              <a:rPr lang="zh-CN" altLang="zh-CN" dirty="0"/>
              <a:t>位进位或借位时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PF</a:t>
            </a:r>
            <a:r>
              <a:rPr lang="zh-CN" altLang="zh-CN" dirty="0"/>
              <a:t>：奇偶标志</a:t>
            </a:r>
            <a:r>
              <a:rPr lang="en-US" altLang="zh-CN" dirty="0"/>
              <a:t>PF</a:t>
            </a:r>
            <a:r>
              <a:rPr lang="zh-CN" altLang="zh-CN" dirty="0"/>
              <a:t>用于反映运算结果中</a:t>
            </a:r>
            <a:r>
              <a:rPr lang="en-US" altLang="zh-CN" dirty="0"/>
              <a:t>“1”</a:t>
            </a:r>
            <a:r>
              <a:rPr lang="zh-CN" altLang="zh-CN" dirty="0"/>
              <a:t>的个数的奇偶性。如果</a:t>
            </a:r>
            <a:r>
              <a:rPr lang="en-US" altLang="zh-CN" dirty="0"/>
              <a:t>“1”</a:t>
            </a:r>
            <a:r>
              <a:rPr lang="zh-CN" altLang="zh-CN" dirty="0"/>
              <a:t>的个数为偶数，则</a:t>
            </a:r>
            <a:r>
              <a:rPr lang="en-US" altLang="zh-CN" dirty="0"/>
              <a:t>PF</a:t>
            </a:r>
            <a:r>
              <a:rPr lang="zh-CN" altLang="zh-CN" dirty="0"/>
              <a:t>的值为</a:t>
            </a:r>
            <a:r>
              <a:rPr lang="en-US" altLang="zh-CN" dirty="0"/>
              <a:t>1</a:t>
            </a:r>
            <a:r>
              <a:rPr lang="zh-CN" altLang="zh-CN" dirty="0"/>
              <a:t>，否则其值为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CF</a:t>
            </a:r>
            <a:r>
              <a:rPr lang="zh-CN" altLang="zh-CN" dirty="0"/>
              <a:t>：进位标志</a:t>
            </a:r>
            <a:r>
              <a:rPr lang="en-US" altLang="zh-CN" dirty="0"/>
              <a:t>CF</a:t>
            </a:r>
            <a:r>
              <a:rPr lang="zh-CN" altLang="zh-CN" dirty="0"/>
              <a:t>主要用来反映运算是否产生进位或借位。如果运算结果的最高位产生了一个进位或借位，那么，其值为</a:t>
            </a:r>
            <a:r>
              <a:rPr lang="en-US" altLang="zh-CN" dirty="0"/>
              <a:t>1</a:t>
            </a:r>
            <a:r>
              <a:rPr lang="zh-CN" altLang="zh-CN" dirty="0"/>
              <a:t>，否则其值为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5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实模式下寄存器的作用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8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段寄存器</a:t>
            </a:r>
            <a:r>
              <a:rPr lang="en-US" altLang="zh-CN" dirty="0"/>
              <a:t>(Segment Register)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为了运用所有的内存空间，</a:t>
            </a:r>
            <a:r>
              <a:rPr lang="en-US" altLang="zh-CN" dirty="0"/>
              <a:t>8086</a:t>
            </a:r>
            <a:r>
              <a:rPr lang="zh-CN" altLang="zh-CN" dirty="0"/>
              <a:t>设定了四个段寄存器，专门用来保存段地址：</a:t>
            </a:r>
          </a:p>
          <a:p>
            <a:r>
              <a:rPr lang="en-US" altLang="zh-CN" dirty="0"/>
              <a:t>  CS</a:t>
            </a:r>
            <a:r>
              <a:rPr lang="zh-CN" altLang="zh-CN" dirty="0"/>
              <a:t>：代码段寄存器；</a:t>
            </a:r>
          </a:p>
          <a:p>
            <a:r>
              <a:rPr lang="en-US" altLang="zh-CN" dirty="0"/>
              <a:t>  DS</a:t>
            </a:r>
            <a:r>
              <a:rPr lang="zh-CN" altLang="zh-CN" dirty="0"/>
              <a:t>：数据段寄存器；</a:t>
            </a:r>
          </a:p>
          <a:p>
            <a:r>
              <a:rPr lang="en-US" altLang="zh-CN" dirty="0"/>
              <a:t>  SS</a:t>
            </a:r>
            <a:r>
              <a:rPr lang="zh-CN" altLang="zh-CN" dirty="0"/>
              <a:t>：堆栈段寄存器；</a:t>
            </a:r>
          </a:p>
          <a:p>
            <a:r>
              <a:rPr lang="en-US" altLang="zh-CN" dirty="0"/>
              <a:t>  ES</a:t>
            </a:r>
            <a:r>
              <a:rPr lang="zh-CN" altLang="zh-CN" dirty="0"/>
              <a:t>：附加段寄存器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当一个程序要执行时，就要决定程序代码、数据和堆栈各要用到内存的哪些位置，通过设定段寄存器</a:t>
            </a:r>
            <a:r>
              <a:rPr lang="en-US" altLang="zh-CN" dirty="0"/>
              <a:t> CS</a:t>
            </a:r>
            <a:r>
              <a:rPr lang="zh-CN" altLang="zh-CN" dirty="0"/>
              <a:t>，</a:t>
            </a:r>
            <a:r>
              <a:rPr lang="en-US" altLang="zh-CN" dirty="0"/>
              <a:t>DS</a:t>
            </a:r>
            <a:r>
              <a:rPr lang="zh-CN" altLang="zh-CN" dirty="0"/>
              <a:t>，</a:t>
            </a:r>
            <a:r>
              <a:rPr lang="en-US" altLang="zh-CN" dirty="0"/>
              <a:t>SS </a:t>
            </a:r>
            <a:r>
              <a:rPr lang="zh-CN" altLang="zh-CN" dirty="0"/>
              <a:t>来指向这些起始位置。通常是将</a:t>
            </a:r>
            <a:r>
              <a:rPr lang="en-US" altLang="zh-CN" dirty="0"/>
              <a:t>DS</a:t>
            </a:r>
            <a:r>
              <a:rPr lang="zh-CN" altLang="zh-CN" dirty="0"/>
              <a:t>固定，而根据需要修改</a:t>
            </a:r>
            <a:r>
              <a:rPr lang="en-US" altLang="zh-CN" dirty="0"/>
              <a:t>CS</a:t>
            </a:r>
            <a:r>
              <a:rPr lang="zh-CN" altLang="en-US" dirty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5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谢谢</a:t>
            </a:r>
            <a:r>
              <a:rPr lang="zh-CN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！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1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实模式下的寻址模式和寻址能力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实模式下：</a:t>
            </a:r>
            <a:endParaRPr lang="en-US" altLang="zh-CN" dirty="0"/>
          </a:p>
          <a:p>
            <a:r>
              <a:rPr lang="zh-CN" altLang="en-US" dirty="0"/>
              <a:t>机器的寄存器  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  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数据总线  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地址总线  </a:t>
            </a:r>
            <a:r>
              <a:rPr lang="en-US" altLang="zh-CN" dirty="0"/>
              <a:t>20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因此，实模式下的寻址能力  </a:t>
            </a:r>
            <a:r>
              <a:rPr lang="en-US" altLang="zh-CN" dirty="0">
                <a:cs typeface="Times New Roman"/>
              </a:rPr>
              <a:t>2</a:t>
            </a:r>
            <a:r>
              <a:rPr lang="en-US" altLang="zh-CN" baseline="30000" dirty="0">
                <a:cs typeface="Times New Roman"/>
              </a:rPr>
              <a:t>20</a:t>
            </a:r>
            <a:r>
              <a:rPr lang="en-US" altLang="zh-CN" dirty="0">
                <a:cs typeface="Times New Roman"/>
              </a:rPr>
              <a:t> = 1M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实模式下的寻址模式和寻址能力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199" y="1600200"/>
            <a:ext cx="7355542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在实模式中，一个地址由段和偏移组成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物理地址 </a:t>
            </a:r>
            <a:r>
              <a:rPr lang="en-US" altLang="zh-CN" sz="2400" dirty="0">
                <a:solidFill>
                  <a:srgbClr val="292934"/>
                </a:solidFill>
              </a:rPr>
              <a:t>= </a:t>
            </a:r>
            <a:r>
              <a:rPr lang="zh-CN" altLang="en-US" sz="2400" dirty="0">
                <a:solidFill>
                  <a:srgbClr val="292934"/>
                </a:solidFill>
              </a:rPr>
              <a:t>段号*</a:t>
            </a:r>
            <a:r>
              <a:rPr lang="en-US" altLang="zh-CN" sz="2400" dirty="0">
                <a:solidFill>
                  <a:srgbClr val="292934"/>
                </a:solidFill>
              </a:rPr>
              <a:t>16 + </a:t>
            </a:r>
            <a:r>
              <a:rPr lang="zh-CN" altLang="en-US" sz="2400" dirty="0">
                <a:solidFill>
                  <a:srgbClr val="292934"/>
                </a:solidFill>
              </a:rPr>
              <a:t>偏移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其中段号和偏移均为</a:t>
            </a:r>
            <a:r>
              <a:rPr lang="en-US" altLang="zh-CN" sz="2400" dirty="0">
                <a:solidFill>
                  <a:srgbClr val="292934"/>
                </a:solidFill>
              </a:rPr>
              <a:t>16</a:t>
            </a:r>
            <a:r>
              <a:rPr lang="zh-CN" altLang="en-US" sz="2400" dirty="0">
                <a:solidFill>
                  <a:srgbClr val="292934"/>
                </a:solidFill>
              </a:rPr>
              <a:t>位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最大分段为 </a:t>
            </a:r>
            <a:r>
              <a:rPr lang="en-US" altLang="zh-CN" sz="2400" dirty="0">
                <a:solidFill>
                  <a:srgbClr val="292934"/>
                </a:solidFill>
              </a:rPr>
              <a:t>64KB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最大地址可为 </a:t>
            </a:r>
            <a:r>
              <a:rPr lang="en-US" altLang="zh-CN" sz="2400" dirty="0">
                <a:solidFill>
                  <a:srgbClr val="292934"/>
                </a:solidFill>
              </a:rPr>
              <a:t>FFFF</a:t>
            </a:r>
            <a:r>
              <a:rPr lang="zh-CN" altLang="en-US" sz="2400" dirty="0">
                <a:solidFill>
                  <a:srgbClr val="292934"/>
                </a:solidFill>
              </a:rPr>
              <a:t>：</a:t>
            </a:r>
            <a:r>
              <a:rPr lang="en-US" altLang="zh-CN" sz="2400" dirty="0">
                <a:solidFill>
                  <a:srgbClr val="292934"/>
                </a:solidFill>
              </a:rPr>
              <a:t>FFFF</a:t>
            </a:r>
            <a:r>
              <a:rPr lang="zh-CN" altLang="en-US" sz="2400" dirty="0">
                <a:solidFill>
                  <a:srgbClr val="292934"/>
                </a:solidFill>
              </a:rPr>
              <a:t>，即</a:t>
            </a:r>
            <a:r>
              <a:rPr lang="en-US" altLang="zh-CN" sz="2400" dirty="0">
                <a:solidFill>
                  <a:srgbClr val="292934"/>
                </a:solidFill>
              </a:rPr>
              <a:t>10FFEFh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但由于地址总线只有</a:t>
            </a:r>
            <a:r>
              <a:rPr lang="en-US" altLang="zh-CN" sz="2400" dirty="0">
                <a:solidFill>
                  <a:srgbClr val="292934"/>
                </a:solidFill>
              </a:rPr>
              <a:t>1M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在实模式下，当地址超过</a:t>
            </a:r>
            <a:r>
              <a:rPr lang="en-US" altLang="zh-CN" sz="2400" dirty="0">
                <a:solidFill>
                  <a:srgbClr val="292934"/>
                </a:solidFill>
              </a:rPr>
              <a:t>1M</a:t>
            </a:r>
            <a:r>
              <a:rPr lang="zh-CN" altLang="en-US" sz="2400" dirty="0">
                <a:solidFill>
                  <a:srgbClr val="292934"/>
                </a:solidFill>
              </a:rPr>
              <a:t>是寻址会回卷，超出后重新从基址</a:t>
            </a:r>
            <a:r>
              <a:rPr lang="en-US" altLang="zh-CN" sz="2400" dirty="0">
                <a:solidFill>
                  <a:srgbClr val="292934"/>
                </a:solidFill>
              </a:rPr>
              <a:t>0</a:t>
            </a:r>
            <a:r>
              <a:rPr lang="zh-CN" altLang="en-US" sz="2400" dirty="0">
                <a:solidFill>
                  <a:srgbClr val="292934"/>
                </a:solidFill>
              </a:rPr>
              <a:t>读起</a:t>
            </a: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292934"/>
                </a:solidFill>
              </a:rPr>
              <a:t>在保护模式下，必须有</a:t>
            </a:r>
            <a:r>
              <a:rPr lang="en-US" altLang="zh-CN" sz="2400" dirty="0">
                <a:solidFill>
                  <a:srgbClr val="292934"/>
                </a:solidFill>
              </a:rPr>
              <a:t>A20</a:t>
            </a:r>
            <a:r>
              <a:rPr lang="zh-CN" altLang="en-US" sz="2400" dirty="0">
                <a:solidFill>
                  <a:srgbClr val="292934"/>
                </a:solidFill>
              </a:rPr>
              <a:t>地址线（第</a:t>
            </a:r>
            <a:r>
              <a:rPr lang="en-US" altLang="zh-CN" sz="2400" dirty="0">
                <a:solidFill>
                  <a:srgbClr val="292934"/>
                </a:solidFill>
              </a:rPr>
              <a:t>21</a:t>
            </a:r>
            <a:r>
              <a:rPr lang="zh-CN" altLang="en-US" sz="2400" dirty="0">
                <a:solidFill>
                  <a:srgbClr val="292934"/>
                </a:solidFill>
              </a:rPr>
              <a:t>根地址线）参与寻址</a:t>
            </a:r>
          </a:p>
        </p:txBody>
      </p:sp>
    </p:spTree>
    <p:extLst>
      <p:ext uri="{BB962C8B-B14F-4D97-AF65-F5344CB8AC3E}">
        <p14:creationId xmlns:p14="http://schemas.microsoft.com/office/powerpoint/2010/main" val="39342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实模式下的寻址模式和寻址能力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1" y="1694329"/>
            <a:ext cx="5163670" cy="4464424"/>
          </a:xfrm>
        </p:spPr>
      </p:pic>
    </p:spTree>
    <p:extLst>
      <p:ext uri="{BB962C8B-B14F-4D97-AF65-F5344CB8AC3E}">
        <p14:creationId xmlns:p14="http://schemas.microsoft.com/office/powerpoint/2010/main" val="35043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实模式下寄存器的作用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实模式下寄存器的作用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8086 </a:t>
            </a:r>
            <a:r>
              <a:rPr lang="zh-CN" altLang="zh-CN" dirty="0"/>
              <a:t>有</a:t>
            </a:r>
            <a:r>
              <a:rPr lang="en-US" altLang="zh-CN" dirty="0"/>
              <a:t>14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位寄存器</a:t>
            </a:r>
            <a:endParaRPr lang="en-US" altLang="zh-CN" dirty="0"/>
          </a:p>
          <a:p>
            <a:r>
              <a:rPr lang="zh-CN" altLang="zh-CN" dirty="0"/>
              <a:t>这</a:t>
            </a:r>
            <a:r>
              <a:rPr lang="en-US" altLang="zh-CN" dirty="0"/>
              <a:t>14</a:t>
            </a:r>
            <a:r>
              <a:rPr lang="zh-CN" altLang="zh-CN" dirty="0"/>
              <a:t>个寄存器按其用途可分为</a:t>
            </a:r>
            <a:endParaRPr lang="en-US" altLang="zh-CN" dirty="0"/>
          </a:p>
          <a:p>
            <a:r>
              <a:rPr lang="zh-CN" altLang="zh-CN" i="1" dirty="0"/>
              <a:t>通用寄存器</a:t>
            </a:r>
            <a:endParaRPr lang="en-US" altLang="zh-CN" i="1" dirty="0"/>
          </a:p>
          <a:p>
            <a:r>
              <a:rPr lang="zh-CN" altLang="zh-CN" i="1" dirty="0"/>
              <a:t>指令指针</a:t>
            </a:r>
            <a:endParaRPr lang="en-US" altLang="zh-CN" i="1" dirty="0"/>
          </a:p>
          <a:p>
            <a:r>
              <a:rPr lang="zh-CN" altLang="zh-CN" i="1" dirty="0"/>
              <a:t>标志寄存器</a:t>
            </a:r>
            <a:endParaRPr lang="en-US" altLang="zh-CN" i="1" dirty="0"/>
          </a:p>
          <a:p>
            <a:r>
              <a:rPr lang="zh-CN" altLang="zh-CN" i="1" dirty="0"/>
              <a:t>段寄存器</a:t>
            </a:r>
            <a:endParaRPr lang="zh-CN" altLang="en-US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实模式下寄存器的作用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5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通用寄存器</a:t>
            </a:r>
            <a:r>
              <a:rPr lang="en-US" altLang="zh-CN" b="1" dirty="0"/>
              <a:t>---</a:t>
            </a:r>
            <a:r>
              <a:rPr lang="zh-CN" altLang="en-US" b="1" dirty="0"/>
              <a:t>数据寄存器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通用寄存器有</a:t>
            </a:r>
            <a:r>
              <a:rPr lang="en-US" altLang="zh-CN" dirty="0"/>
              <a:t>8</a:t>
            </a:r>
            <a:r>
              <a:rPr lang="zh-CN" altLang="zh-CN" dirty="0"/>
              <a:t>个，又可以</a:t>
            </a:r>
            <a:r>
              <a:rPr lang="zh-CN" altLang="en-US" dirty="0"/>
              <a:t>两</a:t>
            </a:r>
            <a:r>
              <a:rPr lang="zh-CN" altLang="zh-CN" dirty="0"/>
              <a:t>组</a:t>
            </a:r>
            <a:r>
              <a:rPr lang="zh-CN" altLang="en-US" dirty="0"/>
              <a:t>：</a:t>
            </a:r>
            <a:r>
              <a:rPr lang="zh-CN" altLang="zh-CN" dirty="0"/>
              <a:t>数据寄存器</a:t>
            </a:r>
            <a:r>
              <a:rPr lang="zh-CN" altLang="en-US" dirty="0"/>
              <a:t>；</a:t>
            </a:r>
            <a:r>
              <a:rPr lang="zh-CN" altLang="zh-CN" dirty="0"/>
              <a:t>指针寄存器及变址寄存器</a:t>
            </a:r>
            <a:endParaRPr lang="en-US" altLang="zh-CN" dirty="0"/>
          </a:p>
          <a:p>
            <a:r>
              <a:rPr lang="en-US" altLang="zh-CN" dirty="0"/>
              <a:t>AH&amp;AL</a:t>
            </a:r>
            <a:r>
              <a:rPr lang="zh-CN" altLang="zh-CN" dirty="0"/>
              <a:t>＝</a:t>
            </a:r>
            <a:r>
              <a:rPr lang="en-US" altLang="zh-CN" dirty="0"/>
              <a:t>AX</a:t>
            </a:r>
            <a:r>
              <a:rPr lang="zh-CN" altLang="zh-CN" dirty="0"/>
              <a:t>：累加器，常用于运算；在乘除等指令中指定用来存放操作数，另外，所有的</a:t>
            </a:r>
            <a:r>
              <a:rPr lang="en-US" altLang="zh-CN" dirty="0"/>
              <a:t>I/O</a:t>
            </a:r>
            <a:r>
              <a:rPr lang="zh-CN" altLang="zh-CN" dirty="0"/>
              <a:t>指令都使用这一寄存器与外界设备传送数据。</a:t>
            </a:r>
          </a:p>
          <a:p>
            <a:r>
              <a:rPr lang="en-US" altLang="zh-CN" dirty="0"/>
              <a:t>BH&amp;BL</a:t>
            </a:r>
            <a:r>
              <a:rPr lang="zh-CN" altLang="zh-CN" dirty="0"/>
              <a:t>＝</a:t>
            </a:r>
            <a:r>
              <a:rPr lang="en-US" altLang="zh-CN" dirty="0"/>
              <a:t>BX</a:t>
            </a:r>
            <a:r>
              <a:rPr lang="zh-CN" altLang="zh-CN" dirty="0"/>
              <a:t>：基址器，常用于地址索引；</a:t>
            </a:r>
          </a:p>
          <a:p>
            <a:r>
              <a:rPr lang="en-US" altLang="zh-CN" dirty="0"/>
              <a:t>CH&amp;CL</a:t>
            </a:r>
            <a:r>
              <a:rPr lang="zh-CN" altLang="zh-CN" dirty="0"/>
              <a:t>＝</a:t>
            </a:r>
            <a:r>
              <a:rPr lang="en-US" altLang="zh-CN" dirty="0"/>
              <a:t>CX</a:t>
            </a:r>
            <a:r>
              <a:rPr lang="zh-CN" altLang="zh-CN" dirty="0"/>
              <a:t>：计数器，常用于计数；常用于保存计算值，如在移位指令，循环和串处理指令中用作隐含的计数器。</a:t>
            </a:r>
          </a:p>
          <a:p>
            <a:r>
              <a:rPr lang="en-US" altLang="zh-CN" dirty="0"/>
              <a:t>DH&amp;DL</a:t>
            </a:r>
            <a:r>
              <a:rPr lang="zh-CN" altLang="zh-CN" dirty="0"/>
              <a:t>＝</a:t>
            </a:r>
            <a:r>
              <a:rPr lang="en-US" altLang="zh-CN" dirty="0"/>
              <a:t>DX</a:t>
            </a:r>
            <a:r>
              <a:rPr lang="zh-CN" altLang="zh-CN" dirty="0"/>
              <a:t>：数据器，常用于数据传递。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他们的特点是</a:t>
            </a:r>
            <a:r>
              <a:rPr lang="en-US" altLang="zh-CN" dirty="0"/>
              <a:t>,</a:t>
            </a:r>
            <a:r>
              <a:rPr lang="zh-CN" altLang="zh-CN" dirty="0"/>
              <a:t>这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位的寄存器可以分为高</a:t>
            </a:r>
            <a:r>
              <a:rPr lang="en-US" altLang="zh-CN" dirty="0"/>
              <a:t>8</a:t>
            </a:r>
            <a:r>
              <a:rPr lang="zh-CN" altLang="zh-CN" dirty="0"/>
              <a:t>位：</a:t>
            </a:r>
            <a:r>
              <a:rPr lang="en-US" altLang="zh-CN" dirty="0"/>
              <a:t>AH </a:t>
            </a:r>
            <a:r>
              <a:rPr lang="zh-CN" altLang="zh-CN" dirty="0"/>
              <a:t>、</a:t>
            </a:r>
            <a:r>
              <a:rPr lang="en-US" altLang="zh-CN" dirty="0"/>
              <a:t>BH</a:t>
            </a:r>
            <a:r>
              <a:rPr lang="zh-CN" altLang="zh-CN" dirty="0"/>
              <a:t>、</a:t>
            </a:r>
            <a:r>
              <a:rPr lang="en-US" altLang="zh-CN" dirty="0"/>
              <a:t> CH</a:t>
            </a:r>
            <a:r>
              <a:rPr lang="zh-CN" altLang="zh-CN" dirty="0"/>
              <a:t>、</a:t>
            </a:r>
            <a:r>
              <a:rPr lang="en-US" altLang="zh-CN" dirty="0"/>
              <a:t> DH</a:t>
            </a:r>
            <a:r>
              <a:rPr lang="zh-CN" altLang="en-US" dirty="0"/>
              <a:t>；</a:t>
            </a:r>
            <a:r>
              <a:rPr lang="zh-CN" altLang="zh-CN" dirty="0"/>
              <a:t>以及低八位：</a:t>
            </a:r>
            <a:r>
              <a:rPr lang="en-US" altLang="zh-CN" dirty="0"/>
              <a:t>AL</a:t>
            </a:r>
            <a:r>
              <a:rPr lang="zh-CN" altLang="zh-CN" dirty="0"/>
              <a:t>、</a:t>
            </a:r>
            <a:r>
              <a:rPr lang="en-US" altLang="zh-CN" dirty="0"/>
              <a:t>BL</a:t>
            </a:r>
            <a:r>
              <a:rPr lang="zh-CN" altLang="zh-CN" dirty="0"/>
              <a:t>、</a:t>
            </a:r>
            <a:r>
              <a:rPr lang="en-US" altLang="zh-CN" dirty="0"/>
              <a:t>CL</a:t>
            </a:r>
            <a:r>
              <a:rPr lang="zh-CN" altLang="zh-CN" dirty="0"/>
              <a:t>、</a:t>
            </a:r>
            <a:r>
              <a:rPr lang="en-US" altLang="zh-CN" dirty="0"/>
              <a:t>DL</a:t>
            </a:r>
            <a:r>
              <a:rPr lang="zh-CN" altLang="zh-CN" dirty="0"/>
              <a:t>。这</a:t>
            </a:r>
            <a:r>
              <a:rPr lang="en-US" altLang="zh-CN" dirty="0"/>
              <a:t>2</a:t>
            </a:r>
            <a:r>
              <a:rPr lang="zh-CN" altLang="zh-CN" dirty="0"/>
              <a:t>组</a:t>
            </a:r>
            <a:r>
              <a:rPr lang="en-US" altLang="zh-CN" dirty="0"/>
              <a:t>8</a:t>
            </a:r>
            <a:r>
              <a:rPr lang="zh-CN" altLang="zh-CN" dirty="0"/>
              <a:t>位寄存器可以分别寻址，并单独使用。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通用寄存器</a:t>
            </a:r>
            <a:r>
              <a:rPr lang="en-US" altLang="zh-CN" b="1" dirty="0"/>
              <a:t>---</a:t>
            </a:r>
            <a:r>
              <a:rPr lang="zh-CN" altLang="en-US" b="1" dirty="0"/>
              <a:t>指针、变址寄存器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</a:t>
            </a:r>
            <a:r>
              <a:rPr lang="zh-CN" altLang="zh-CN" dirty="0"/>
              <a:t>：堆栈指针，与</a:t>
            </a:r>
            <a:r>
              <a:rPr lang="en-US" altLang="zh-CN" dirty="0"/>
              <a:t>SS</a:t>
            </a:r>
            <a:r>
              <a:rPr lang="zh-CN" altLang="zh-CN" dirty="0"/>
              <a:t>配合使用，可指向目前的堆栈位置；</a:t>
            </a:r>
          </a:p>
          <a:p>
            <a:r>
              <a:rPr lang="en-US" altLang="zh-CN" dirty="0"/>
              <a:t>BP</a:t>
            </a:r>
            <a:r>
              <a:rPr lang="zh-CN" altLang="zh-CN" dirty="0"/>
              <a:t>：基址指针寄存器，可用作</a:t>
            </a:r>
            <a:r>
              <a:rPr lang="en-US" altLang="zh-CN" dirty="0"/>
              <a:t>SS</a:t>
            </a:r>
            <a:r>
              <a:rPr lang="zh-CN" altLang="zh-CN" dirty="0"/>
              <a:t>的一个相对基址位置；</a:t>
            </a:r>
          </a:p>
          <a:p>
            <a:r>
              <a:rPr lang="en-US" altLang="zh-CN" dirty="0"/>
              <a:t>SI</a:t>
            </a:r>
            <a:r>
              <a:rPr lang="zh-CN" altLang="zh-CN" dirty="0"/>
              <a:t>：</a:t>
            </a:r>
            <a:r>
              <a:rPr lang="en-US" altLang="zh-CN" dirty="0"/>
              <a:t> </a:t>
            </a:r>
            <a:r>
              <a:rPr lang="zh-CN" altLang="zh-CN" dirty="0"/>
              <a:t>源变址寄存器可用来存放相对于</a:t>
            </a:r>
            <a:r>
              <a:rPr lang="en-US" altLang="zh-CN" dirty="0"/>
              <a:t>DS</a:t>
            </a:r>
            <a:r>
              <a:rPr lang="zh-CN" altLang="zh-CN" dirty="0"/>
              <a:t>段之源变址指针；</a:t>
            </a:r>
          </a:p>
          <a:p>
            <a:r>
              <a:rPr lang="en-US" altLang="zh-CN" dirty="0"/>
              <a:t>DI</a:t>
            </a:r>
            <a:r>
              <a:rPr lang="zh-CN" altLang="zh-CN" dirty="0"/>
              <a:t>：目的变址寄存器，可用来存放相对于</a:t>
            </a:r>
            <a:r>
              <a:rPr lang="en-US" altLang="zh-CN" dirty="0"/>
              <a:t> ES </a:t>
            </a:r>
            <a:r>
              <a:rPr lang="zh-CN" altLang="zh-CN" dirty="0"/>
              <a:t>段之目的变址指针</a:t>
            </a:r>
            <a:r>
              <a:rPr lang="zh-CN" altLang="en-US" dirty="0"/>
              <a:t>；</a:t>
            </a:r>
            <a:endParaRPr lang="zh-CN" altLang="zh-CN" dirty="0"/>
          </a:p>
          <a:p>
            <a:r>
              <a:rPr lang="zh-CN" altLang="zh-CN" dirty="0"/>
              <a:t>这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en-US" altLang="zh-CN" dirty="0"/>
              <a:t>16</a:t>
            </a:r>
            <a:r>
              <a:rPr lang="zh-CN" altLang="zh-CN" dirty="0"/>
              <a:t>位寄存器只能按</a:t>
            </a:r>
            <a:r>
              <a:rPr lang="en-US" altLang="zh-CN" dirty="0"/>
              <a:t>16</a:t>
            </a:r>
            <a:r>
              <a:rPr lang="zh-CN" altLang="zh-CN" dirty="0"/>
              <a:t>位进行存取操作，主要用来形成操作数的地址，用于堆栈操作和变址运算中计算操作数的有效地址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727</TotalTime>
  <Words>1314</Words>
  <Application>Microsoft Office PowerPoint</Application>
  <PresentationFormat>全屏显示(4:3)</PresentationFormat>
  <Paragraphs>75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清晰</vt:lpstr>
      <vt:lpstr>实模式下的寻址模式和寻址能力以及段寄存器的作用</vt:lpstr>
      <vt:lpstr>实模式下的寻址模式和寻址能力</vt:lpstr>
      <vt:lpstr>实模式下的寻址模式和寻址能力</vt:lpstr>
      <vt:lpstr>实模式下的寻址模式和寻址能力</vt:lpstr>
      <vt:lpstr>实模式下寄存器的作用</vt:lpstr>
      <vt:lpstr>实模式下寄存器的作用</vt:lpstr>
      <vt:lpstr>实模式下寄存器的作用</vt:lpstr>
      <vt:lpstr>通用寄存器---数据寄存器</vt:lpstr>
      <vt:lpstr>通用寄存器---指针、变址寄存器</vt:lpstr>
      <vt:lpstr>实模式下寄存器的作用</vt:lpstr>
      <vt:lpstr>指令指针IP (Instruction Pointer)</vt:lpstr>
      <vt:lpstr>实模式下寄存器的作用</vt:lpstr>
      <vt:lpstr>标志寄存器FR</vt:lpstr>
      <vt:lpstr>标志寄存器FR</vt:lpstr>
      <vt:lpstr>实模式下寄存器的作用</vt:lpstr>
      <vt:lpstr>段寄存器(Segment Register)</vt:lpstr>
      <vt:lpstr>PowerPoint 演示文稿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陈雨轩</dc:creator>
  <cp:lastModifiedBy>USER</cp:lastModifiedBy>
  <cp:revision>114</cp:revision>
  <dcterms:created xsi:type="dcterms:W3CDTF">2013-02-24T03:13:17Z</dcterms:created>
  <dcterms:modified xsi:type="dcterms:W3CDTF">2014-04-20T13:57:57Z</dcterms:modified>
  <cp:contentStatus/>
</cp:coreProperties>
</file>