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4" r:id="rId1"/>
  </p:sldMasterIdLst>
  <p:notesMasterIdLst>
    <p:notesMasterId r:id="rId13"/>
  </p:notesMasterIdLst>
  <p:sldIdLst>
    <p:sldId id="256" r:id="rId2"/>
    <p:sldId id="267" r:id="rId3"/>
    <p:sldId id="268" r:id="rId4"/>
    <p:sldId id="266" r:id="rId5"/>
    <p:sldId id="259" r:id="rId6"/>
    <p:sldId id="260" r:id="rId7"/>
    <p:sldId id="271" r:id="rId8"/>
    <p:sldId id="261" r:id="rId9"/>
    <p:sldId id="269" r:id="rId10"/>
    <p:sldId id="270" r:id="rId11"/>
    <p:sldId id="264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 autoAdjust="0"/>
    <p:restoredTop sz="91362" autoAdjust="0"/>
  </p:normalViewPr>
  <p:slideViewPr>
    <p:cSldViewPr>
      <p:cViewPr varScale="1">
        <p:scale>
          <a:sx n="97" d="100"/>
          <a:sy n="97" d="100"/>
        </p:scale>
        <p:origin x="-1976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6B63F4-E3C9-468F-9FB7-B500CE81D085}" type="datetimeFigureOut">
              <a:rPr lang="zh-CN" altLang="en-US" smtClean="0"/>
              <a:t>4/18/14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6327DE-6077-483F-B7E1-63080B9437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903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baseline="0" dirty="0" smtClean="0"/>
              <a:t>数据存储：大端（低地址</a:t>
            </a:r>
            <a:r>
              <a:rPr lang="en-US" altLang="zh-CN" baseline="0" dirty="0" smtClean="0"/>
              <a:t>-&gt;</a:t>
            </a:r>
            <a:r>
              <a:rPr lang="zh-CN" altLang="en-US" baseline="0" dirty="0" smtClean="0"/>
              <a:t>高地址，类似于字符串）、小端（高地址</a:t>
            </a:r>
            <a:r>
              <a:rPr lang="en-US" altLang="zh-CN" baseline="0" dirty="0" smtClean="0"/>
              <a:t>-&gt;</a:t>
            </a:r>
            <a:r>
              <a:rPr lang="zh-CN" altLang="en-US" baseline="0" dirty="0" smtClean="0"/>
              <a:t>低地址）。一般操作系统是小端，通信协议是大端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327DE-6077-483F-B7E1-63080B94375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2846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7D557-43E8-438C-AD70-00DE4C9648C8}" type="datetimeFigureOut">
              <a:rPr lang="zh-CN" altLang="en-US" smtClean="0"/>
              <a:t>4/18/14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E3AC8-86A0-4039-80B7-464D27B9F13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7D557-43E8-438C-AD70-00DE4C9648C8}" type="datetimeFigureOut">
              <a:rPr lang="zh-CN" altLang="en-US" smtClean="0"/>
              <a:t>4/18/14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E3AC8-86A0-4039-80B7-464D27B9F1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7D557-43E8-438C-AD70-00DE4C9648C8}" type="datetimeFigureOut">
              <a:rPr lang="zh-CN" altLang="en-US" smtClean="0"/>
              <a:t>4/18/14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E3AC8-86A0-4039-80B7-464D27B9F1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7D557-43E8-438C-AD70-00DE4C9648C8}" type="datetimeFigureOut">
              <a:rPr lang="zh-CN" altLang="en-US" smtClean="0"/>
              <a:t>4/18/14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E3AC8-86A0-4039-80B7-464D27B9F1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7D557-43E8-438C-AD70-00DE4C9648C8}" type="datetimeFigureOut">
              <a:rPr lang="zh-CN" altLang="en-US" smtClean="0"/>
              <a:t>4/18/14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E3AC8-86A0-4039-80B7-464D27B9F13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7D557-43E8-438C-AD70-00DE4C9648C8}" type="datetimeFigureOut">
              <a:rPr lang="zh-CN" altLang="en-US" smtClean="0"/>
              <a:t>4/18/14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E3AC8-86A0-4039-80B7-464D27B9F1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7D557-43E8-438C-AD70-00DE4C9648C8}" type="datetimeFigureOut">
              <a:rPr lang="zh-CN" altLang="en-US" smtClean="0"/>
              <a:t>4/18/14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E3AC8-86A0-4039-80B7-464D27B9F13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7D557-43E8-438C-AD70-00DE4C9648C8}" type="datetimeFigureOut">
              <a:rPr lang="zh-CN" altLang="en-US" smtClean="0"/>
              <a:t>4/18/14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E3AC8-86A0-4039-80B7-464D27B9F1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7D557-43E8-438C-AD70-00DE4C9648C8}" type="datetimeFigureOut">
              <a:rPr lang="zh-CN" altLang="en-US" smtClean="0"/>
              <a:t>4/18/14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E3AC8-86A0-4039-80B7-464D27B9F1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7D557-43E8-438C-AD70-00DE4C9648C8}" type="datetimeFigureOut">
              <a:rPr lang="zh-CN" altLang="en-US" smtClean="0"/>
              <a:t>4/18/14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E3AC8-86A0-4039-80B7-464D27B9F13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7D557-43E8-438C-AD70-00DE4C9648C8}" type="datetimeFigureOut">
              <a:rPr lang="zh-CN" altLang="en-US" smtClean="0"/>
              <a:t>4/18/14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E3AC8-86A0-4039-80B7-464D27B9F1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3DE7D557-43E8-438C-AD70-00DE4C9648C8}" type="datetimeFigureOut">
              <a:rPr lang="zh-CN" altLang="en-US" smtClean="0"/>
              <a:t>4/18/14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2DCE3AC8-86A0-4039-80B7-464D27B9F1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11760" y="1340768"/>
            <a:ext cx="6172200" cy="1894362"/>
          </a:xfr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altLang="zh-CN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FAT12</a:t>
            </a:r>
            <a:r>
              <a:rPr lang="zh-CN" altLang="en-US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文件系统</a:t>
            </a:r>
            <a:endParaRPr lang="zh-CN" alt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92080" y="3933056"/>
            <a:ext cx="3240360" cy="1371600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燕宁</a:t>
            </a:r>
            <a:r>
              <a:rPr lang="en-US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111250212</a:t>
            </a:r>
            <a:endParaRPr lang="zh-CN" altLang="en-US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12368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7859216" cy="936104"/>
          </a:xfrm>
        </p:spPr>
        <p:txBody>
          <a:bodyPr>
            <a:normAutofit fontScale="90000"/>
          </a:bodyPr>
          <a:lstStyle/>
          <a:p>
            <a:r>
              <a:rPr lang="en-US" altLang="zh-CN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FAT(File Allocation Table)</a:t>
            </a:r>
            <a:r>
              <a:rPr lang="zh-CN" altLang="en-US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文件分配表</a:t>
            </a:r>
            <a:r>
              <a:rPr lang="en-US" altLang="zh-CN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/>
            </a:r>
            <a:br>
              <a:rPr lang="en-US" altLang="zh-CN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7931224" cy="4873752"/>
          </a:xfrm>
        </p:spPr>
        <p:txBody>
          <a:bodyPr>
            <a:normAutofit/>
          </a:bodyPr>
          <a:lstStyle/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FAT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有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个，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FAT2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是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FAT1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的</a:t>
            </a:r>
            <a:r>
              <a:rPr lang="zh-CN" altLang="en-US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备份</a:t>
            </a:r>
            <a:endParaRPr lang="en-US" altLang="zh-CN" sz="20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文件分配表被划分为紧密排列的若干个表项，每个表项都与数据区中的一个簇相对应，而且表项的序号也是与簇号一一对应的</a:t>
            </a:r>
            <a:r>
              <a:rPr lang="zh-CN" altLang="en-US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  <a:endParaRPr lang="en-US" altLang="zh-CN" sz="20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每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12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位成为一个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FAT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项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FATEntry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，代表一个簇。所以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个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FAT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项会占用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个</a:t>
            </a:r>
            <a:r>
              <a:rPr lang="zh-CN" altLang="en-US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字节</a:t>
            </a:r>
            <a:endParaRPr lang="en-US" altLang="zh-CN" sz="20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在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1.44M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软盘上，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FAT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前三个字节的值必须是固定的，分别是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0xF0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0xFF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0xFF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，用于表示这是一个应用在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1.44M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软盘上的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FAT12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文件系统。本来序号为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0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和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的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FAT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表项应该对应于簇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0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和簇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，但是由于这两个表项被设置成了固定值，簇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0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和簇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就没有存在的意义了，所以数据区就起始于簇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  <a:endParaRPr lang="en-US" altLang="zh-CN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US" altLang="zh-CN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FAT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项的值代表文件的下一个簇号</a:t>
            </a:r>
            <a:endParaRPr lang="en-US" altLang="zh-CN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值大于或等于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0xFF8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，表示当前簇已经是本文件的最后一个簇</a:t>
            </a:r>
            <a:endParaRPr lang="en-US" altLang="zh-CN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值为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0xFF7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，表示它是一个坏簇</a:t>
            </a:r>
            <a:endParaRPr lang="en-US" altLang="zh-CN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91440" lvl="1" indent="0">
              <a:spcBef>
                <a:spcPts val="600"/>
              </a:spcBef>
              <a:buSzPct val="70000"/>
              <a:buNone/>
            </a:pPr>
            <a:endParaRPr lang="en-US" altLang="zh-CN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endParaRPr lang="en-US" altLang="zh-CN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3084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2971800" y="2705436"/>
            <a:ext cx="6172200" cy="1894362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Thanks!</a:t>
            </a:r>
            <a:endParaRPr lang="zh-CN" altLang="en-US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25687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文件系统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是一种存储和组织计算机数据的</a:t>
            </a:r>
            <a:r>
              <a:rPr lang="zh-CN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方法</a:t>
            </a:r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是一个逻辑层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——</a:t>
            </a:r>
            <a:r>
              <a:rPr lang="zh-CN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不关心用于存储文件的各个数据块的物理位置，而总是将这些数据块抽象为一个线性的、可以随机访问的、从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0</a:t>
            </a:r>
            <a:r>
              <a:rPr lang="zh-CN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开始计数的数组</a:t>
            </a:r>
            <a:r>
              <a:rPr lang="zh-CN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>
              <a:buNone/>
            </a:pPr>
            <a:endParaRPr lang="en-US" altLang="zh-CN" sz="7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/>
            <a:r>
              <a:rPr lang="zh-CN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以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FAT12</a:t>
            </a:r>
            <a:r>
              <a:rPr lang="zh-CN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文件系统为例，虽然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1.44M</a:t>
            </a:r>
            <a:r>
              <a:rPr lang="zh-CN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软盘上的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2880</a:t>
            </a:r>
            <a:r>
              <a:rPr lang="zh-CN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个物理扇区分布在不同的盘面和磁道上，但是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FAT12</a:t>
            </a:r>
            <a:r>
              <a:rPr lang="zh-CN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文件系统只是将这些物理扇区抽象为编号从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0</a:t>
            </a:r>
            <a:r>
              <a:rPr lang="zh-CN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到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2879</a:t>
            </a:r>
            <a:r>
              <a:rPr lang="zh-CN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的逻辑扇区</a:t>
            </a:r>
            <a:r>
              <a:rPr lang="zh-CN" altLang="zh-CN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6147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文件系统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划分磁盘为若干</a:t>
            </a:r>
            <a:r>
              <a:rPr lang="zh-CN" altLang="en-US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层次以方便组织和管理</a:t>
            </a:r>
            <a:endParaRPr lang="en-US" altLang="zh-CN" b="1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>
              <a:buNone/>
            </a:pPr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扇区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(sector)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：磁盘上的最小数据单元，包含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512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字节</a:t>
            </a:r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簇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(cluster)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：数据区中存储文件数据的基本单位，包含一个或多个扇区。簇包含的扇区数量总是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的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乘方</a:t>
            </a:r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/>
            <a:endParaRPr lang="en-US" altLang="zh-CN" sz="20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/>
            <a:r>
              <a:rPr lang="en-US" altLang="zh-CN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FAT12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中一个簇只包含一个扇区</a:t>
            </a:r>
          </a:p>
          <a:p>
            <a:pPr lvl="1"/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分区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(partition)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：通常指整个文件系统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4539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FAT</a:t>
            </a:r>
            <a:r>
              <a:rPr lang="zh-CN" altLang="en-US" sz="32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文件系统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微软在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Dos/Windows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系列操作系统中使用的一种文件系统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的总称，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FAT12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FAT16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FAT32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均是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Fat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文件系统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FAT12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是最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古老的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文件系统，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伴随着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Dos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的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诞生。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它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采用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12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位文件分配表，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并因此而得名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FAT12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在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DOS3.0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以前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使用，但该文件系统现在仍用于软盘驱动器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8708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104840"/>
              </p:ext>
            </p:extLst>
          </p:nvPr>
        </p:nvGraphicFramePr>
        <p:xfrm>
          <a:off x="2915816" y="484664"/>
          <a:ext cx="3672408" cy="558548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672408"/>
              </a:tblGrid>
              <a:tr h="20082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数据区（长度非固定）</a:t>
                      </a:r>
                      <a:endParaRPr lang="en-US" altLang="zh-CN" sz="2400" dirty="0" smtClean="0"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/>
                </a:tc>
              </a:tr>
              <a:tr h="15841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根目录区（长度非固定，需计算）</a:t>
                      </a:r>
                      <a:endParaRPr lang="en-US" altLang="zh-CN" sz="2400" dirty="0" smtClean="0"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/>
                </a:tc>
              </a:tr>
              <a:tr h="7200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FAT2</a:t>
                      </a:r>
                      <a:endParaRPr lang="zh-CN" altLang="en-US" sz="2400" dirty="0"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/>
                </a:tc>
              </a:tr>
              <a:tr h="64807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FAT1</a:t>
                      </a:r>
                      <a:endParaRPr lang="zh-CN" altLang="en-US" sz="2400" dirty="0" smtClean="0"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/>
                </a:tc>
              </a:tr>
              <a:tr h="6249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引导扇区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411760" y="3882534"/>
            <a:ext cx="504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19</a:t>
            </a:r>
            <a:endParaRPr lang="zh-CN" alt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2483768" y="5178678"/>
            <a:ext cx="504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1</a:t>
            </a:r>
            <a:endParaRPr lang="zh-CN" alt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2406754" y="4509120"/>
            <a:ext cx="504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10</a:t>
            </a:r>
            <a:endParaRPr lang="zh-CN" alt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2483768" y="5805264"/>
            <a:ext cx="504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0</a:t>
            </a:r>
            <a:endParaRPr lang="zh-CN" alt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2268781" y="476672"/>
            <a:ext cx="6699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2879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124846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996167"/>
              </p:ext>
            </p:extLst>
          </p:nvPr>
        </p:nvGraphicFramePr>
        <p:xfrm>
          <a:off x="516560" y="1268760"/>
          <a:ext cx="7925707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8360"/>
                <a:gridCol w="734779"/>
                <a:gridCol w="720080"/>
                <a:gridCol w="2592288"/>
                <a:gridCol w="1800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名称</a:t>
                      </a:r>
                      <a:endParaRPr lang="zh-CN" altLang="en-US" dirty="0"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偏移</a:t>
                      </a:r>
                      <a:endParaRPr lang="zh-CN" altLang="en-US" dirty="0"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长度</a:t>
                      </a:r>
                      <a:endParaRPr lang="zh-CN" altLang="en-US" dirty="0"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内容</a:t>
                      </a:r>
                      <a:endParaRPr lang="zh-CN" altLang="en-US" dirty="0"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Orange’s</a:t>
                      </a:r>
                      <a:r>
                        <a:rPr lang="zh-CN" altLang="en-US" dirty="0" smtClean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的值</a:t>
                      </a:r>
                      <a:endParaRPr lang="zh-CN" altLang="en-US" dirty="0"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/>
                </a:tc>
              </a:tr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……</a:t>
                      </a:r>
                      <a:endParaRPr lang="zh-CN" altLang="en-US" dirty="0"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BPB_BytsPerSec</a:t>
                      </a:r>
                      <a:endParaRPr lang="zh-CN" altLang="en-US" dirty="0"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11</a:t>
                      </a:r>
                      <a:endParaRPr lang="zh-CN" altLang="en-US" dirty="0"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2</a:t>
                      </a:r>
                      <a:endParaRPr lang="zh-CN" altLang="en-US" dirty="0"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每扇区字节数</a:t>
                      </a:r>
                      <a:endParaRPr lang="zh-CN" altLang="en-US" dirty="0"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0x200(512)</a:t>
                      </a:r>
                      <a:endParaRPr lang="zh-CN" altLang="en-US" dirty="0"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BPB_SecPerClus</a:t>
                      </a:r>
                      <a:endParaRPr lang="zh-CN" altLang="en-US" dirty="0"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13</a:t>
                      </a:r>
                      <a:endParaRPr lang="zh-CN" altLang="en-US" dirty="0"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1</a:t>
                      </a:r>
                      <a:endParaRPr lang="zh-CN" altLang="en-US" dirty="0"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每簇扇区数</a:t>
                      </a:r>
                      <a:endParaRPr lang="zh-CN" altLang="en-US" dirty="0"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0x1</a:t>
                      </a:r>
                      <a:endParaRPr lang="zh-CN" altLang="en-US" dirty="0"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BPB_RsvdSecCnt</a:t>
                      </a:r>
                      <a:endParaRPr lang="zh-CN" altLang="en-US" dirty="0"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14</a:t>
                      </a:r>
                      <a:endParaRPr lang="zh-CN" altLang="en-US" dirty="0"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2</a:t>
                      </a:r>
                      <a:endParaRPr lang="zh-CN" altLang="en-US" dirty="0"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Boot</a:t>
                      </a:r>
                      <a:r>
                        <a:rPr lang="zh-CN" altLang="en-US" dirty="0" smtClean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记录占用多少扇区</a:t>
                      </a:r>
                      <a:endParaRPr lang="zh-CN" altLang="en-US" dirty="0"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0x1</a:t>
                      </a:r>
                      <a:endParaRPr lang="zh-CN" altLang="en-US" dirty="0"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BPB_BumFATs</a:t>
                      </a:r>
                      <a:endParaRPr lang="zh-CN" altLang="en-US" dirty="0"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16</a:t>
                      </a:r>
                      <a:endParaRPr lang="zh-CN" altLang="en-US" dirty="0"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1</a:t>
                      </a:r>
                      <a:endParaRPr lang="zh-CN" altLang="en-US" dirty="0"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共有多少</a:t>
                      </a:r>
                      <a:r>
                        <a:rPr lang="en-US" altLang="zh-CN" dirty="0" smtClean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FAT</a:t>
                      </a:r>
                      <a:r>
                        <a:rPr lang="zh-CN" altLang="en-US" dirty="0" smtClean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表</a:t>
                      </a:r>
                      <a:endParaRPr lang="zh-CN" altLang="en-US" dirty="0"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0x2</a:t>
                      </a:r>
                      <a:endParaRPr lang="zh-CN" altLang="en-US" dirty="0"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BPB_RootEntCnt</a:t>
                      </a:r>
                      <a:endParaRPr lang="zh-CN" altLang="en-US" dirty="0"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17</a:t>
                      </a:r>
                      <a:endParaRPr lang="zh-CN" altLang="en-US" dirty="0"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2</a:t>
                      </a:r>
                      <a:endParaRPr lang="zh-CN" altLang="en-US" dirty="0"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根目录文件数最大值</a:t>
                      </a:r>
                      <a:endParaRPr lang="zh-CN" altLang="en-US" dirty="0"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0xE0(224)</a:t>
                      </a:r>
                      <a:endParaRPr lang="zh-CN" altLang="en-US" dirty="0"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BPB_TotSec16</a:t>
                      </a:r>
                      <a:endParaRPr lang="zh-CN" altLang="en-US" dirty="0"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19</a:t>
                      </a:r>
                      <a:endParaRPr lang="zh-CN" altLang="en-US" dirty="0"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2</a:t>
                      </a:r>
                      <a:endParaRPr lang="zh-CN" altLang="en-US" dirty="0"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扇区总数</a:t>
                      </a:r>
                      <a:endParaRPr lang="zh-CN" altLang="en-US" dirty="0"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0xB40(2880)</a:t>
                      </a:r>
                      <a:endParaRPr lang="zh-CN" altLang="en-US" dirty="0"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/>
                </a:tc>
              </a:tr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……</a:t>
                      </a:r>
                      <a:endParaRPr lang="zh-CN" altLang="en-US" dirty="0"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BPB_FATSz16</a:t>
                      </a:r>
                      <a:endParaRPr lang="zh-CN" altLang="en-US" dirty="0"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22</a:t>
                      </a:r>
                      <a:endParaRPr lang="zh-CN" altLang="en-US" dirty="0"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2</a:t>
                      </a:r>
                      <a:endParaRPr lang="zh-CN" altLang="en-US" dirty="0"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每</a:t>
                      </a:r>
                      <a:r>
                        <a:rPr lang="en-US" altLang="zh-CN" dirty="0" smtClean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FAT</a:t>
                      </a:r>
                      <a:r>
                        <a:rPr lang="zh-CN" altLang="en-US" dirty="0" smtClean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扇区数</a:t>
                      </a:r>
                      <a:endParaRPr lang="zh-CN" altLang="en-US" dirty="0"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0x9</a:t>
                      </a:r>
                      <a:endParaRPr lang="zh-CN" altLang="en-US" dirty="0"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/>
                </a:tc>
              </a:tr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……</a:t>
                      </a:r>
                      <a:endParaRPr lang="zh-CN" altLang="en-US" dirty="0"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标题 1"/>
          <p:cNvSpPr txBox="1">
            <a:spLocks/>
          </p:cNvSpPr>
          <p:nvPr/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FAT12</a:t>
            </a:r>
            <a:r>
              <a:rPr lang="zh-CN" altLang="en-US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引导扇区的格式</a:t>
            </a:r>
          </a:p>
        </p:txBody>
      </p:sp>
    </p:spTree>
    <p:extLst>
      <p:ext uri="{BB962C8B-B14F-4D97-AF65-F5344CB8AC3E}">
        <p14:creationId xmlns:p14="http://schemas.microsoft.com/office/powerpoint/2010/main" val="4156852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根目录区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根目录区从第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19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扇区开始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，所以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其第一个字节位于偏移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19*512 = 9728 = 0x2600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处</a:t>
            </a:r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根目录区中每一个条目为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32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字节。所以根目录大小为：</a:t>
            </a:r>
            <a:r>
              <a:rPr lang="en-US" altLang="zh-CN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BPB_RootEntCnt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（根目录文件最大数）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*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32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字节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18638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47" y="1268760"/>
            <a:ext cx="6165078" cy="2772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210094"/>
              </p:ext>
            </p:extLst>
          </p:nvPr>
        </p:nvGraphicFramePr>
        <p:xfrm>
          <a:off x="251520" y="4869160"/>
          <a:ext cx="8352928" cy="7416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24136"/>
                <a:gridCol w="5256584"/>
                <a:gridCol w="187220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 smtClean="0"/>
                        <a:t>0x002600</a:t>
                      </a:r>
                      <a:r>
                        <a:rPr lang="zh-CN" altLang="en-US" b="0" dirty="0" smtClean="0"/>
                        <a:t>：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25 49 56 45 52 20 20 20</a:t>
                      </a:r>
                      <a:r>
                        <a:rPr lang="en-US" altLang="zh-CN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en-US" altLang="zh-CN" b="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54 58 54</a:t>
                      </a:r>
                      <a:r>
                        <a:rPr lang="en-US" altLang="zh-CN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en-US" altLang="zh-CN" b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20</a:t>
                      </a:r>
                      <a:r>
                        <a:rPr lang="en-US" altLang="zh-CN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00 00 00 00</a:t>
                      </a:r>
                      <a:endParaRPr lang="zh-CN" altLang="en-US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/>
                        <a:t>RIVER   TXT….</a:t>
                      </a:r>
                      <a:endParaRPr lang="zh-CN" alt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 smtClean="0"/>
                        <a:t>0x002610</a:t>
                      </a:r>
                      <a:r>
                        <a:rPr lang="zh-CN" altLang="en-US" b="0" dirty="0" smtClean="0"/>
                        <a:t>：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00 00 00 00 00 00 </a:t>
                      </a:r>
                      <a:r>
                        <a:rPr lang="en-US" altLang="zh-CN" b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74 83 </a:t>
                      </a:r>
                      <a:r>
                        <a:rPr lang="en-US" altLang="zh-CN" b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1A 39 </a:t>
                      </a:r>
                      <a:r>
                        <a:rPr lang="en-US" altLang="zh-CN" b="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02 00 </a:t>
                      </a:r>
                      <a:r>
                        <a:rPr lang="en-US" altLang="zh-CN" b="0" dirty="0" smtClean="0">
                          <a:solidFill>
                            <a:srgbClr val="7030A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11 00 00 00 </a:t>
                      </a:r>
                      <a:endParaRPr lang="zh-CN" altLang="en-US" b="0" dirty="0">
                        <a:solidFill>
                          <a:srgbClr val="7030A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/>
                        <a:t>……t..9……</a:t>
                      </a:r>
                      <a:endParaRPr lang="zh-CN" altLang="en-US" b="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2420888"/>
            <a:ext cx="2771775" cy="218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524802" y="1916832"/>
            <a:ext cx="4608511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zh-CN" sz="1600" dirty="0" smtClean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1600" dirty="0" err="1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DIR_Attr</a:t>
            </a:r>
            <a:r>
              <a:rPr lang="en-US" altLang="zh-CN" sz="16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= 0x10 </a:t>
            </a:r>
            <a:r>
              <a:rPr lang="zh-CN" altLang="en-US" sz="16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表示该文件为一个目录</a:t>
            </a:r>
            <a:endParaRPr lang="en-US" altLang="zh-CN" sz="1600" dirty="0" smtClean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根目录区</a:t>
            </a:r>
          </a:p>
        </p:txBody>
      </p:sp>
    </p:spTree>
    <p:extLst>
      <p:ext uri="{BB962C8B-B14F-4D97-AF65-F5344CB8AC3E}">
        <p14:creationId xmlns:p14="http://schemas.microsoft.com/office/powerpoint/2010/main" val="1051637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数据区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数据区的第一个簇的簇号是</a:t>
            </a:r>
            <a:r>
              <a:rPr lang="en-US" altLang="zh-CN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，而不是</a:t>
            </a:r>
            <a:r>
              <a:rPr lang="en-US" altLang="zh-CN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0</a:t>
            </a:r>
            <a:r>
              <a:rPr lang="zh-CN" altLang="en-US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或者</a:t>
            </a:r>
            <a:r>
              <a:rPr lang="en-US" altLang="zh-CN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endParaRPr lang="zh-CN" altLang="en-US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数据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区开始扇区号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=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根目录区开始扇区号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+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根目录所占扇区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数</a:t>
            </a:r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若为目录，则格式与根目录项的格式一样。</a:t>
            </a:r>
          </a:p>
          <a:p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392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透明">
  <a:themeElements>
    <a:clrScheme name="透明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透明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177</TotalTime>
  <Words>539</Words>
  <Application>Microsoft Macintosh PowerPoint</Application>
  <PresentationFormat>全屏显示(4:3)</PresentationFormat>
  <Paragraphs>109</Paragraphs>
  <Slides>11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透明</vt:lpstr>
      <vt:lpstr>FAT12文件系统</vt:lpstr>
      <vt:lpstr>文件系统</vt:lpstr>
      <vt:lpstr>文件系统</vt:lpstr>
      <vt:lpstr>FAT文件系统</vt:lpstr>
      <vt:lpstr>PowerPoint 演示文稿</vt:lpstr>
      <vt:lpstr>PowerPoint 演示文稿</vt:lpstr>
      <vt:lpstr>根目录区</vt:lpstr>
      <vt:lpstr>PowerPoint 演示文稿</vt:lpstr>
      <vt:lpstr>数据区</vt:lpstr>
      <vt:lpstr>FAT(File Allocation Table)文件分配表 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yanning</dc:creator>
  <cp:lastModifiedBy>ning yan</cp:lastModifiedBy>
  <cp:revision>21</cp:revision>
  <dcterms:created xsi:type="dcterms:W3CDTF">2014-04-12T12:36:17Z</dcterms:created>
  <dcterms:modified xsi:type="dcterms:W3CDTF">2014-04-18T08:23:42Z</dcterms:modified>
</cp:coreProperties>
</file>