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65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spTree>
    <p:extLst>
      <p:ext uri="{BB962C8B-B14F-4D97-AF65-F5344CB8AC3E}">
        <p14:creationId xmlns:p14="http://schemas.microsoft.com/office/powerpoint/2010/main" val="154098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spTree>
    <p:extLst>
      <p:ext uri="{BB962C8B-B14F-4D97-AF65-F5344CB8AC3E}">
        <p14:creationId xmlns:p14="http://schemas.microsoft.com/office/powerpoint/2010/main" val="410126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spTree>
    <p:extLst>
      <p:ext uri="{BB962C8B-B14F-4D97-AF65-F5344CB8AC3E}">
        <p14:creationId xmlns:p14="http://schemas.microsoft.com/office/powerpoint/2010/main" val="14171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008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spTree>
    <p:extLst>
      <p:ext uri="{BB962C8B-B14F-4D97-AF65-F5344CB8AC3E}">
        <p14:creationId xmlns:p14="http://schemas.microsoft.com/office/powerpoint/2010/main" val="244280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77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spTree>
    <p:extLst>
      <p:ext uri="{BB962C8B-B14F-4D97-AF65-F5344CB8AC3E}">
        <p14:creationId xmlns:p14="http://schemas.microsoft.com/office/powerpoint/2010/main" val="149654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spTree>
    <p:extLst>
      <p:ext uri="{BB962C8B-B14F-4D97-AF65-F5344CB8AC3E}">
        <p14:creationId xmlns:p14="http://schemas.microsoft.com/office/powerpoint/2010/main" val="80225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06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F1887D5-C56C-D14C-9465-5481E118E798}" type="datetimeFigureOut">
              <a:rPr kumimoji="1" lang="zh-CN" altLang="en-US" smtClean="0"/>
              <a:pPr/>
              <a:t>2014/5/2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15E316C-E732-4442-B584-A79D4936FE13}" type="slidenum">
              <a:rPr kumimoji="1" lang="zh-CN" altLang="en-US" smtClean="0"/>
              <a:pPr/>
              <a:t>‹#›</a:t>
            </a:fld>
            <a:endParaRPr kumimoji="1" lang="zh-CN" altLang="en-US"/>
          </a:p>
        </p:txBody>
      </p:sp>
    </p:spTree>
    <p:extLst>
      <p:ext uri="{BB962C8B-B14F-4D97-AF65-F5344CB8AC3E}">
        <p14:creationId xmlns:p14="http://schemas.microsoft.com/office/powerpoint/2010/main" val="33272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defTabSz="457200"/>
            <a:fld id="{6F1887D5-C56C-D14C-9465-5481E118E798}" type="datetimeFigureOut">
              <a:rPr kumimoji="1" lang="zh-CN" altLang="en-US" smtClean="0"/>
              <a:pPr defTabSz="457200"/>
              <a:t>2014/5/2</a:t>
            </a:fld>
            <a:endParaRPr kumimoji="1"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defTabSz="457200"/>
            <a:endParaRPr kumimoji="1"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defTabSz="457200"/>
            <a:fld id="{F15E316C-E732-4442-B584-A79D4936FE13}" type="slidenum">
              <a:rPr kumimoji="1" lang="zh-CN" altLang="en-US" smtClean="0"/>
              <a:pPr defTabSz="457200"/>
              <a:t>‹#›</a:t>
            </a:fld>
            <a:endParaRPr kumimoji="1" lang="zh-CN" altLang="en-US"/>
          </a:p>
        </p:txBody>
      </p:sp>
    </p:spTree>
    <p:extLst>
      <p:ext uri="{BB962C8B-B14F-4D97-AF65-F5344CB8AC3E}">
        <p14:creationId xmlns:p14="http://schemas.microsoft.com/office/powerpoint/2010/main" val="860647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2672" y="609601"/>
            <a:ext cx="7772400" cy="2652294"/>
          </a:xfrm>
        </p:spPr>
        <p:txBody>
          <a:bodyPr/>
          <a:lstStyle/>
          <a:p>
            <a:r>
              <a:rPr lang="zh-CN" altLang="en-US" sz="6000" b="1" dirty="0" smtClean="0"/>
              <a:t>中断处理过程（底层）</a:t>
            </a:r>
            <a:endParaRPr kumimoji="1" lang="zh-CN" altLang="en-US" sz="6000" dirty="0"/>
          </a:p>
        </p:txBody>
      </p:sp>
      <p:sp>
        <p:nvSpPr>
          <p:cNvPr id="3" name="副标题 2"/>
          <p:cNvSpPr>
            <a:spLocks noGrp="1"/>
          </p:cNvSpPr>
          <p:nvPr>
            <p:ph type="subTitle" idx="1"/>
          </p:nvPr>
        </p:nvSpPr>
        <p:spPr/>
        <p:txBody>
          <a:bodyPr/>
          <a:lstStyle/>
          <a:p>
            <a:r>
              <a:rPr kumimoji="1" lang="zh-CN" altLang="en-US" dirty="0" smtClean="0"/>
              <a:t>南京大学软件学院</a:t>
            </a:r>
            <a:endParaRPr kumimoji="1" lang="en-US" altLang="zh-CN" dirty="0" smtClean="0"/>
          </a:p>
          <a:p>
            <a:r>
              <a:rPr kumimoji="1" lang="zh-CN" altLang="en-US" dirty="0" smtClean="0"/>
              <a:t>陈雨轩（</a:t>
            </a:r>
            <a:r>
              <a:rPr kumimoji="1" lang="en-US" altLang="zh-CN" dirty="0" smtClean="0">
                <a:latin typeface="+mn-ea"/>
              </a:rPr>
              <a:t>111250018</a:t>
            </a:r>
            <a:r>
              <a:rPr kumimoji="1" lang="zh-CN" altLang="en-US" dirty="0" smtClean="0"/>
              <a:t>）</a:t>
            </a:r>
            <a:endParaRPr kumimoji="1" lang="zh-CN" altLang="en-US" dirty="0"/>
          </a:p>
        </p:txBody>
      </p:sp>
    </p:spTree>
    <p:extLst>
      <p:ext uri="{BB962C8B-B14F-4D97-AF65-F5344CB8AC3E}">
        <p14:creationId xmlns:p14="http://schemas.microsoft.com/office/powerpoint/2010/main" val="202163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保护模式下的中断处理</a:t>
            </a:r>
          </a:p>
        </p:txBody>
      </p:sp>
      <p:sp>
        <p:nvSpPr>
          <p:cNvPr id="3" name="内容占位符 2"/>
          <p:cNvSpPr>
            <a:spLocks noGrp="1"/>
          </p:cNvSpPr>
          <p:nvPr>
            <p:ph idx="1"/>
          </p:nvPr>
        </p:nvSpPr>
        <p:spPr/>
        <p:txBody>
          <a:bodyPr/>
          <a:lstStyle/>
          <a:p>
            <a:r>
              <a:rPr lang="zh-CN" altLang="en-US" sz="3200" dirty="0" smtClean="0"/>
              <a:t>保护模式下的中断处理与实模式下的中断处理最大区别在于寻找中断处理代码入口的方式；</a:t>
            </a:r>
            <a:endParaRPr lang="en-US" altLang="zh-CN" sz="3200" dirty="0" smtClean="0"/>
          </a:p>
          <a:p>
            <a:r>
              <a:rPr lang="zh-CN" altLang="en-US" sz="3200" dirty="0"/>
              <a:t>在保护模式下，为每一个中断和异常定义了一个中断描述符，来说明中断和异常服务程序的入口地址的</a:t>
            </a:r>
            <a:r>
              <a:rPr lang="zh-CN" altLang="en-US" sz="3200" dirty="0" smtClean="0"/>
              <a:t>属性；</a:t>
            </a:r>
            <a:endParaRPr lang="en-US" altLang="zh-CN" sz="3200" dirty="0" smtClean="0"/>
          </a:p>
          <a:p>
            <a:r>
              <a:rPr lang="zh-CN" altLang="en-US" sz="3200" dirty="0"/>
              <a:t>由中断描述符表取代实地址模式下的中断向量</a:t>
            </a:r>
            <a:r>
              <a:rPr lang="zh-CN" altLang="en-US" sz="3200" dirty="0" smtClean="0"/>
              <a:t>表；</a:t>
            </a:r>
            <a:endParaRPr lang="en-US" altLang="zh-CN" sz="3200" dirty="0" smtClean="0"/>
          </a:p>
          <a:p>
            <a:endParaRPr lang="zh-CN" altLang="en-US" dirty="0"/>
          </a:p>
        </p:txBody>
      </p:sp>
    </p:spTree>
    <p:extLst>
      <p:ext uri="{BB962C8B-B14F-4D97-AF65-F5344CB8AC3E}">
        <p14:creationId xmlns:p14="http://schemas.microsoft.com/office/powerpoint/2010/main" val="114109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中断描述符表</a:t>
            </a:r>
            <a:endParaRPr lang="zh-CN" altLang="en-US" dirty="0"/>
          </a:p>
        </p:txBody>
      </p:sp>
      <p:sp>
        <p:nvSpPr>
          <p:cNvPr id="3" name="内容占位符 2"/>
          <p:cNvSpPr>
            <a:spLocks noGrp="1"/>
          </p:cNvSpPr>
          <p:nvPr>
            <p:ph idx="1"/>
          </p:nvPr>
        </p:nvSpPr>
        <p:spPr>
          <a:xfrm>
            <a:off x="457200" y="1412776"/>
            <a:ext cx="8229600" cy="3312368"/>
          </a:xfrm>
        </p:spPr>
        <p:txBody>
          <a:bodyPr>
            <a:normAutofit fontScale="92500" lnSpcReduction="10000"/>
          </a:bodyPr>
          <a:lstStyle/>
          <a:p>
            <a:r>
              <a:rPr lang="zh-CN" altLang="en-US" dirty="0"/>
              <a:t>中断描述符表的起始地址由中断描述符表寄存器（</a:t>
            </a:r>
            <a:r>
              <a:rPr lang="en-US" altLang="zh-CN" dirty="0"/>
              <a:t>IDTR</a:t>
            </a:r>
            <a:r>
              <a:rPr lang="zh-CN" altLang="en-US" dirty="0"/>
              <a:t>）来定位，因此不再限于底部</a:t>
            </a:r>
            <a:r>
              <a:rPr lang="en-US" altLang="zh-CN" dirty="0"/>
              <a:t>1K</a:t>
            </a:r>
            <a:r>
              <a:rPr lang="zh-CN" altLang="en-US" dirty="0" smtClean="0"/>
              <a:t>位置；</a:t>
            </a:r>
            <a:endParaRPr lang="en-US" altLang="zh-CN" dirty="0" smtClean="0"/>
          </a:p>
          <a:p>
            <a:r>
              <a:rPr lang="en-US" altLang="zh-CN" dirty="0"/>
              <a:t>IDTR</a:t>
            </a:r>
            <a:r>
              <a:rPr lang="zh-CN" altLang="en-US" dirty="0"/>
              <a:t>包含</a:t>
            </a:r>
            <a:r>
              <a:rPr lang="en-US" altLang="zh-CN" dirty="0"/>
              <a:t>32</a:t>
            </a:r>
            <a:r>
              <a:rPr lang="zh-CN" altLang="en-US" dirty="0"/>
              <a:t>位的基地址和</a:t>
            </a:r>
            <a:r>
              <a:rPr lang="en-US" altLang="zh-CN" dirty="0"/>
              <a:t>16</a:t>
            </a:r>
            <a:r>
              <a:rPr lang="zh-CN" altLang="en-US" dirty="0"/>
              <a:t>位段限，基地址定义中断描述符表</a:t>
            </a:r>
            <a:r>
              <a:rPr lang="en-US" altLang="zh-CN" dirty="0"/>
              <a:t>IDT</a:t>
            </a:r>
            <a:r>
              <a:rPr lang="zh-CN" altLang="en-US" dirty="0"/>
              <a:t>在存储器中的起始点，段限定义中断描述符表所占的字节个数</a:t>
            </a:r>
            <a:endParaRPr lang="en-US" altLang="zh-CN" dirty="0" smtClean="0"/>
          </a:p>
          <a:p>
            <a:r>
              <a:rPr lang="zh-CN" altLang="en-US" dirty="0"/>
              <a:t>中断描述符表的每一个</a:t>
            </a:r>
            <a:r>
              <a:rPr lang="zh-CN" altLang="en-US" dirty="0" smtClean="0"/>
              <a:t>项目（称作</a:t>
            </a:r>
            <a:r>
              <a:rPr lang="zh-CN" altLang="en-US" dirty="0"/>
              <a:t>门</a:t>
            </a:r>
            <a:r>
              <a:rPr lang="zh-CN" altLang="en-US" dirty="0" smtClean="0"/>
              <a:t>描述符、中断描述符）除了</a:t>
            </a:r>
            <a:r>
              <a:rPr lang="zh-CN" altLang="en-US" dirty="0"/>
              <a:t>含有中断处理程序地址信息外，还包括许多</a:t>
            </a:r>
            <a:r>
              <a:rPr lang="zh-CN" altLang="en-US" dirty="0" smtClean="0"/>
              <a:t>属性和类型位；</a:t>
            </a:r>
            <a:r>
              <a:rPr lang="zh-CN" altLang="en-US" dirty="0"/>
              <a:t>每个中断描述符占用连续的</a:t>
            </a:r>
            <a:r>
              <a:rPr lang="en-US" altLang="zh-CN" dirty="0"/>
              <a:t>8</a:t>
            </a:r>
            <a:r>
              <a:rPr lang="zh-CN" altLang="en-US" dirty="0"/>
              <a:t>个</a:t>
            </a:r>
            <a:r>
              <a:rPr lang="zh-CN" altLang="en-US" dirty="0" smtClean="0"/>
              <a:t>字节；</a:t>
            </a:r>
            <a:endParaRPr lang="en-US" altLang="zh-CN" dirty="0" smtClean="0"/>
          </a:p>
          <a:p>
            <a:r>
              <a:rPr lang="zh-CN" altLang="en-US" dirty="0"/>
              <a:t>中断</a:t>
            </a:r>
            <a:r>
              <a:rPr lang="zh-CN" altLang="en-US" dirty="0" smtClean="0"/>
              <a:t>描述符</a:t>
            </a:r>
            <a:r>
              <a:rPr lang="zh-CN" altLang="en-US" dirty="0"/>
              <a:t>分为三类：任务门、中断门和自</a:t>
            </a:r>
            <a:r>
              <a:rPr lang="zh-CN" altLang="en-US" dirty="0" smtClean="0"/>
              <a:t>陷门，</a:t>
            </a:r>
            <a:r>
              <a:rPr lang="en-US" altLang="zh-CN" dirty="0" smtClean="0"/>
              <a:t>CPU</a:t>
            </a:r>
            <a:r>
              <a:rPr lang="zh-CN" altLang="en-US" dirty="0"/>
              <a:t>对</a:t>
            </a:r>
            <a:r>
              <a:rPr lang="zh-CN" altLang="en-US" dirty="0" smtClean="0"/>
              <a:t>不同的</a:t>
            </a:r>
            <a:r>
              <a:rPr lang="zh-CN" altLang="en-US" dirty="0"/>
              <a:t>门有不同</a:t>
            </a:r>
            <a:r>
              <a:rPr lang="zh-CN" altLang="en-US" dirty="0" smtClean="0"/>
              <a:t>的处理方式；</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25144"/>
            <a:ext cx="7848871" cy="1695450"/>
          </a:xfrm>
          <a:prstGeom prst="rect">
            <a:avLst/>
          </a:prstGeom>
        </p:spPr>
      </p:pic>
    </p:spTree>
    <p:extLst>
      <p:ext uri="{BB962C8B-B14F-4D97-AF65-F5344CB8AC3E}">
        <p14:creationId xmlns:p14="http://schemas.microsoft.com/office/powerpoint/2010/main" val="413848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中断描述符表</a:t>
            </a:r>
          </a:p>
        </p:txBody>
      </p:sp>
      <p:sp>
        <p:nvSpPr>
          <p:cNvPr id="3" name="内容占位符 2"/>
          <p:cNvSpPr>
            <a:spLocks noGrp="1"/>
          </p:cNvSpPr>
          <p:nvPr>
            <p:ph idx="1"/>
          </p:nvPr>
        </p:nvSpPr>
        <p:spPr>
          <a:xfrm>
            <a:off x="467544" y="1412776"/>
            <a:ext cx="8229600" cy="3456384"/>
          </a:xfrm>
        </p:spPr>
        <p:txBody>
          <a:bodyPr>
            <a:normAutofit fontScale="92500" lnSpcReduction="10000"/>
          </a:bodyPr>
          <a:lstStyle/>
          <a:p>
            <a:r>
              <a:rPr lang="zh-CN" altLang="en-US" dirty="0"/>
              <a:t>低地址的</a:t>
            </a:r>
            <a:r>
              <a:rPr lang="en-US" altLang="zh-CN" dirty="0"/>
              <a:t>0</a:t>
            </a:r>
            <a:r>
              <a:rPr lang="zh-CN" altLang="en-US" dirty="0"/>
              <a:t>和</a:t>
            </a:r>
            <a:r>
              <a:rPr lang="en-US" altLang="zh-CN" dirty="0"/>
              <a:t>1</a:t>
            </a:r>
            <a:r>
              <a:rPr lang="zh-CN" altLang="en-US" dirty="0"/>
              <a:t>两个字节是中断代码的偏移量</a:t>
            </a:r>
            <a:r>
              <a:rPr lang="en-US" altLang="zh-CN" dirty="0"/>
              <a:t>A15</a:t>
            </a:r>
            <a:r>
              <a:rPr lang="zh-CN" altLang="en-US" dirty="0"/>
              <a:t>～</a:t>
            </a:r>
            <a:r>
              <a:rPr lang="en-US" altLang="zh-CN" dirty="0" smtClean="0"/>
              <a:t>A0</a:t>
            </a:r>
            <a:r>
              <a:rPr lang="zh-CN" altLang="en-US" dirty="0" smtClean="0"/>
              <a:t>；</a:t>
            </a:r>
            <a:endParaRPr lang="en-US" altLang="zh-CN" dirty="0" smtClean="0"/>
          </a:p>
          <a:p>
            <a:r>
              <a:rPr lang="zh-CN" altLang="en-US" dirty="0"/>
              <a:t>高地址的</a:t>
            </a:r>
            <a:r>
              <a:rPr lang="en-US" altLang="zh-CN" dirty="0"/>
              <a:t>6</a:t>
            </a:r>
            <a:r>
              <a:rPr lang="zh-CN" altLang="en-US" dirty="0"/>
              <a:t>和</a:t>
            </a:r>
            <a:r>
              <a:rPr lang="en-US" altLang="zh-CN" dirty="0"/>
              <a:t>7</a:t>
            </a:r>
            <a:r>
              <a:rPr lang="zh-CN" altLang="en-US" dirty="0"/>
              <a:t>两个字节是中断代码的偏移量</a:t>
            </a:r>
            <a:r>
              <a:rPr lang="en-US" altLang="zh-CN" dirty="0"/>
              <a:t>A31</a:t>
            </a:r>
            <a:r>
              <a:rPr lang="zh-CN" altLang="en-US" dirty="0"/>
              <a:t>～</a:t>
            </a:r>
            <a:r>
              <a:rPr lang="en-US" altLang="zh-CN" dirty="0" smtClean="0"/>
              <a:t>A16</a:t>
            </a:r>
            <a:r>
              <a:rPr lang="zh-CN" altLang="en-US" dirty="0" smtClean="0"/>
              <a:t>；</a:t>
            </a:r>
            <a:endParaRPr lang="en-US" altLang="zh-CN" dirty="0" smtClean="0"/>
          </a:p>
          <a:p>
            <a:r>
              <a:rPr lang="en-US" altLang="zh-CN" dirty="0"/>
              <a:t>2</a:t>
            </a:r>
            <a:r>
              <a:rPr lang="zh-CN" altLang="en-US" dirty="0"/>
              <a:t>和</a:t>
            </a:r>
            <a:r>
              <a:rPr lang="en-US" altLang="zh-CN" dirty="0"/>
              <a:t>3</a:t>
            </a:r>
            <a:r>
              <a:rPr lang="zh-CN" altLang="en-US" dirty="0"/>
              <a:t>两个字节是段选择符，段选择符和偏移量用来形成中断服务子程序的入口</a:t>
            </a:r>
            <a:r>
              <a:rPr lang="zh-CN" altLang="en-US" dirty="0" smtClean="0"/>
              <a:t>地址；</a:t>
            </a:r>
            <a:endParaRPr lang="en-US" altLang="zh-CN" dirty="0" smtClean="0"/>
          </a:p>
          <a:p>
            <a:r>
              <a:rPr lang="en-US" altLang="zh-CN" dirty="0"/>
              <a:t>4</a:t>
            </a:r>
            <a:r>
              <a:rPr lang="zh-CN" altLang="en-US" dirty="0"/>
              <a:t>和</a:t>
            </a:r>
            <a:r>
              <a:rPr lang="en-US" altLang="zh-CN" dirty="0"/>
              <a:t>5</a:t>
            </a:r>
            <a:r>
              <a:rPr lang="zh-CN" altLang="en-US" dirty="0"/>
              <a:t>两个字节称为访问权限字节，它标识该中断描述符是否有效、服务程序的特权级和描述符的类型等</a:t>
            </a:r>
            <a:r>
              <a:rPr lang="zh-CN" altLang="en-US" dirty="0" smtClean="0"/>
              <a:t>信息；</a:t>
            </a:r>
            <a:endParaRPr lang="en-US" altLang="zh-CN" dirty="0" smtClean="0"/>
          </a:p>
          <a:p>
            <a:pPr marL="514350" indent="-514350">
              <a:buFont typeface="+mj-lt"/>
              <a:buAutoNum type="romanUcPeriod"/>
            </a:pPr>
            <a:r>
              <a:rPr lang="en-US" altLang="zh-CN" dirty="0"/>
              <a:t>P</a:t>
            </a:r>
            <a:r>
              <a:rPr lang="zh-CN" altLang="en-US" dirty="0"/>
              <a:t>（</a:t>
            </a:r>
            <a:r>
              <a:rPr lang="en-US" altLang="zh-CN" dirty="0"/>
              <a:t>present</a:t>
            </a:r>
            <a:r>
              <a:rPr lang="zh-CN" altLang="en-US" dirty="0"/>
              <a:t>）：表示中断描述符的</a:t>
            </a:r>
            <a:r>
              <a:rPr lang="zh-CN" altLang="en-US" dirty="0" smtClean="0"/>
              <a:t>有效性；</a:t>
            </a:r>
            <a:endParaRPr lang="en-US" altLang="zh-CN" dirty="0" smtClean="0"/>
          </a:p>
          <a:p>
            <a:pPr marL="514350" indent="-514350">
              <a:buFont typeface="+mj-lt"/>
              <a:buAutoNum type="romanUcPeriod"/>
            </a:pPr>
            <a:r>
              <a:rPr lang="en-US" altLang="zh-CN" dirty="0"/>
              <a:t>DPL</a:t>
            </a:r>
            <a:r>
              <a:rPr lang="zh-CN" altLang="en-US" dirty="0"/>
              <a:t>（</a:t>
            </a:r>
            <a:r>
              <a:rPr lang="en-US" altLang="zh-CN" dirty="0"/>
              <a:t>descriptor privilege level</a:t>
            </a:r>
            <a:r>
              <a:rPr lang="zh-CN" altLang="en-US" dirty="0" smtClean="0"/>
              <a:t>）；</a:t>
            </a:r>
            <a:endParaRPr lang="en-US" altLang="zh-CN" dirty="0" smtClean="0"/>
          </a:p>
          <a:p>
            <a:pPr marL="514350" indent="-514350">
              <a:buFont typeface="+mj-lt"/>
              <a:buAutoNum type="romanUcPeriod"/>
            </a:pPr>
            <a:r>
              <a:rPr lang="en-US" altLang="zh-CN" dirty="0"/>
              <a:t>TYPE</a:t>
            </a:r>
            <a:r>
              <a:rPr lang="zh-CN" altLang="en-US" dirty="0"/>
              <a:t>：指示中断描述符的不同</a:t>
            </a:r>
            <a:r>
              <a:rPr lang="zh-CN" altLang="en-US" dirty="0" smtClean="0"/>
              <a:t>类型；</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797152"/>
            <a:ext cx="6505575" cy="1695450"/>
          </a:xfrm>
          <a:prstGeom prst="rect">
            <a:avLst/>
          </a:prstGeom>
        </p:spPr>
      </p:pic>
    </p:spTree>
    <p:extLst>
      <p:ext uri="{BB962C8B-B14F-4D97-AF65-F5344CB8AC3E}">
        <p14:creationId xmlns:p14="http://schemas.microsoft.com/office/powerpoint/2010/main" val="409568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保护模式下的中断处理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156" y="1600200"/>
            <a:ext cx="7741688" cy="4876800"/>
          </a:xfrm>
        </p:spPr>
      </p:pic>
    </p:spTree>
    <p:extLst>
      <p:ext uri="{BB962C8B-B14F-4D97-AF65-F5344CB8AC3E}">
        <p14:creationId xmlns:p14="http://schemas.microsoft.com/office/powerpoint/2010/main" val="2930941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1760" y="2852936"/>
            <a:ext cx="4731480" cy="120032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7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谢谢！</a:t>
            </a:r>
            <a:endParaRPr lang="zh-CN" altLang="en-US" sz="7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106375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什么是中断？</a:t>
            </a:r>
            <a:endParaRPr lang="zh-CN" altLang="en-US" dirty="0"/>
          </a:p>
        </p:txBody>
      </p:sp>
      <p:sp>
        <p:nvSpPr>
          <p:cNvPr id="3" name="内容占位符 2"/>
          <p:cNvSpPr>
            <a:spLocks noGrp="1"/>
          </p:cNvSpPr>
          <p:nvPr>
            <p:ph idx="1"/>
          </p:nvPr>
        </p:nvSpPr>
        <p:spPr/>
        <p:txBody>
          <a:bodyPr/>
          <a:lstStyle/>
          <a:p>
            <a:r>
              <a:rPr lang="zh-CN" altLang="en-US" sz="3600" b="1" dirty="0">
                <a:latin typeface="华文新魏" pitchFamily="2" charset="-122"/>
                <a:ea typeface="华文新魏" pitchFamily="2" charset="-122"/>
              </a:rPr>
              <a:t>中断是指程序执行过程中，遇到急需处理的事件时，暂时中止</a:t>
            </a:r>
            <a:r>
              <a:rPr lang="en-US" altLang="zh-CN" sz="3600" b="1" dirty="0">
                <a:latin typeface="华文新魏" pitchFamily="2" charset="-122"/>
                <a:ea typeface="华文新魏" pitchFamily="2" charset="-122"/>
              </a:rPr>
              <a:t>CPU</a:t>
            </a:r>
            <a:r>
              <a:rPr lang="zh-CN" altLang="en-US" sz="3600" b="1" dirty="0">
                <a:latin typeface="华文新魏" pitchFamily="2" charset="-122"/>
                <a:ea typeface="华文新魏" pitchFamily="2" charset="-122"/>
              </a:rPr>
              <a:t>上现行程序的运行，转去执行相应的事件处理程序，待处理完成后再返回原程序被中断处或调度其他程序执行的过程</a:t>
            </a:r>
          </a:p>
          <a:p>
            <a:endParaRPr lang="zh-CN" altLang="en-US" dirty="0"/>
          </a:p>
        </p:txBody>
      </p:sp>
    </p:spTree>
    <p:extLst>
      <p:ext uri="{BB962C8B-B14F-4D97-AF65-F5344CB8AC3E}">
        <p14:creationId xmlns:p14="http://schemas.microsoft.com/office/powerpoint/2010/main" val="2561938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中断的处理过程（底层）</a:t>
            </a:r>
            <a:endParaRPr lang="zh-CN" altLang="en-US" dirty="0"/>
          </a:p>
        </p:txBody>
      </p:sp>
      <p:sp>
        <p:nvSpPr>
          <p:cNvPr id="3" name="内容占位符 2"/>
          <p:cNvSpPr>
            <a:spLocks noGrp="1"/>
          </p:cNvSpPr>
          <p:nvPr>
            <p:ph idx="1"/>
          </p:nvPr>
        </p:nvSpPr>
        <p:spPr/>
        <p:txBody>
          <a:bodyPr/>
          <a:lstStyle/>
          <a:p>
            <a:r>
              <a:rPr lang="zh-CN" altLang="en-US" dirty="0"/>
              <a:t>中断指令的一般</a:t>
            </a:r>
            <a:r>
              <a:rPr lang="zh-CN" altLang="en-US" dirty="0" smtClean="0"/>
              <a:t>格式为 </a:t>
            </a:r>
            <a:r>
              <a:rPr lang="en-US" altLang="zh-CN" dirty="0" smtClean="0"/>
              <a:t>“INT n”</a:t>
            </a:r>
            <a:r>
              <a:rPr lang="zh-CN" altLang="en-US" dirty="0" smtClean="0"/>
              <a:t>其中</a:t>
            </a:r>
            <a:r>
              <a:rPr lang="zh-CN" altLang="en-US" dirty="0"/>
              <a:t>，</a:t>
            </a:r>
            <a:r>
              <a:rPr lang="en-US" altLang="zh-CN" dirty="0"/>
              <a:t>n</a:t>
            </a:r>
            <a:r>
              <a:rPr lang="zh-CN" altLang="en-US" dirty="0" smtClean="0"/>
              <a:t>称为</a:t>
            </a:r>
            <a:r>
              <a:rPr lang="en-US" altLang="zh-CN" dirty="0" smtClean="0"/>
              <a:t>“</a:t>
            </a:r>
            <a:r>
              <a:rPr lang="zh-CN" altLang="en-US" dirty="0" smtClean="0"/>
              <a:t>中断</a:t>
            </a:r>
            <a:r>
              <a:rPr lang="zh-CN" altLang="en-US" dirty="0"/>
              <a:t>类型</a:t>
            </a:r>
            <a:r>
              <a:rPr lang="zh-CN" altLang="en-US" dirty="0" smtClean="0"/>
              <a:t>码</a:t>
            </a:r>
            <a:r>
              <a:rPr lang="en-US" altLang="zh-CN" dirty="0" smtClean="0"/>
              <a:t>”</a:t>
            </a:r>
            <a:r>
              <a:rPr lang="zh-CN" altLang="en-US" dirty="0" smtClean="0"/>
              <a:t>，</a:t>
            </a:r>
            <a:r>
              <a:rPr lang="en-US" altLang="zh-CN" dirty="0" smtClean="0"/>
              <a:t>n=0~255</a:t>
            </a:r>
            <a:r>
              <a:rPr lang="zh-CN" altLang="en-US" dirty="0" smtClean="0"/>
              <a:t>；</a:t>
            </a:r>
            <a:endParaRPr lang="en-US" altLang="zh-CN" dirty="0" smtClean="0"/>
          </a:p>
          <a:p>
            <a:endParaRPr lang="en-US" altLang="zh-CN" dirty="0"/>
          </a:p>
          <a:p>
            <a:endParaRPr lang="zh-CN" altLang="en-US" dirty="0"/>
          </a:p>
        </p:txBody>
      </p:sp>
      <p:pic>
        <p:nvPicPr>
          <p:cNvPr id="4" name="内容占位符 4"/>
          <p:cNvPicPr>
            <a:picLocks noGrp="1" noChangeAspect="1"/>
          </p:cNvPicPr>
          <p:nvPr/>
        </p:nvPicPr>
        <p:blipFill>
          <a:blip r:embed="rId2"/>
          <a:srcRect l="6631" r="6631"/>
          <a:stretch>
            <a:fillRect/>
          </a:stretch>
        </p:blipFill>
        <p:spPr>
          <a:xfrm>
            <a:off x="729365" y="2492896"/>
            <a:ext cx="7632848" cy="3950568"/>
          </a:xfrm>
          <a:prstGeom prst="rect">
            <a:avLst/>
          </a:prstGeom>
        </p:spPr>
      </p:pic>
      <p:cxnSp>
        <p:nvCxnSpPr>
          <p:cNvPr id="7" name="直接箭头连接符 6"/>
          <p:cNvCxnSpPr/>
          <p:nvPr/>
        </p:nvCxnSpPr>
        <p:spPr>
          <a:xfrm>
            <a:off x="251520" y="4869160"/>
            <a:ext cx="864096"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919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中断的处理过程（底层）</a:t>
            </a:r>
          </a:p>
        </p:txBody>
      </p:sp>
      <p:sp>
        <p:nvSpPr>
          <p:cNvPr id="3" name="内容占位符 2"/>
          <p:cNvSpPr>
            <a:spLocks noGrp="1"/>
          </p:cNvSpPr>
          <p:nvPr>
            <p:ph idx="1"/>
          </p:nvPr>
        </p:nvSpPr>
        <p:spPr/>
        <p:txBody>
          <a:bodyPr>
            <a:normAutofit/>
          </a:bodyPr>
          <a:lstStyle/>
          <a:p>
            <a:r>
              <a:rPr lang="zh-CN" altLang="en-US" sz="2800" dirty="0"/>
              <a:t>中断</a:t>
            </a:r>
            <a:r>
              <a:rPr lang="zh-CN" altLang="en-US" sz="2800" dirty="0" smtClean="0"/>
              <a:t>指令</a:t>
            </a:r>
            <a:r>
              <a:rPr lang="en-US" altLang="zh-CN" sz="2800" dirty="0" smtClean="0"/>
              <a:t>“INT n”</a:t>
            </a:r>
            <a:r>
              <a:rPr lang="zh-CN" altLang="en-US" sz="2800" dirty="0" smtClean="0"/>
              <a:t>表示调用</a:t>
            </a:r>
            <a:r>
              <a:rPr lang="en-US" altLang="zh-CN" sz="2800" dirty="0"/>
              <a:t>n</a:t>
            </a:r>
            <a:r>
              <a:rPr lang="zh-CN" altLang="en-US" sz="2800" dirty="0"/>
              <a:t>号中断处理程序，在中断处理程序中，用中断返回指令</a:t>
            </a:r>
            <a:r>
              <a:rPr lang="en-US" altLang="zh-CN" sz="2800" dirty="0" smtClean="0"/>
              <a:t>IRET</a:t>
            </a:r>
            <a:r>
              <a:rPr lang="zh-CN" altLang="en-US" sz="2800" dirty="0" smtClean="0"/>
              <a:t>（</a:t>
            </a:r>
            <a:r>
              <a:rPr lang="en-US" altLang="zh-CN" sz="2800" dirty="0" smtClean="0"/>
              <a:t>interrupt return</a:t>
            </a:r>
            <a:r>
              <a:rPr lang="zh-CN" altLang="en-US" sz="2800" dirty="0" smtClean="0"/>
              <a:t>）指令</a:t>
            </a:r>
            <a:r>
              <a:rPr lang="zh-CN" altLang="en-US" sz="2800" dirty="0"/>
              <a:t>使</a:t>
            </a:r>
            <a:r>
              <a:rPr lang="en-US" altLang="zh-CN" sz="2800" dirty="0"/>
              <a:t>CPU</a:t>
            </a:r>
            <a:r>
              <a:rPr lang="zh-CN" altLang="en-US" sz="2800" dirty="0"/>
              <a:t>返回主程序断点继续</a:t>
            </a:r>
            <a:r>
              <a:rPr lang="zh-CN" altLang="en-US" sz="2800" dirty="0" smtClean="0"/>
              <a:t>执行；</a:t>
            </a:r>
            <a:endParaRPr lang="en-US" altLang="zh-CN" sz="2800" dirty="0" smtClean="0"/>
          </a:p>
          <a:p>
            <a:r>
              <a:rPr lang="zh-CN" altLang="en-US" sz="2800" dirty="0" smtClean="0"/>
              <a:t>中断指令 </a:t>
            </a:r>
            <a:r>
              <a:rPr lang="en-US" altLang="zh-CN" sz="2800" dirty="0" smtClean="0"/>
              <a:t>“INT n” </a:t>
            </a:r>
            <a:r>
              <a:rPr lang="zh-CN" altLang="en-US" sz="2800" dirty="0" smtClean="0"/>
              <a:t>和</a:t>
            </a:r>
            <a:r>
              <a:rPr lang="zh-CN" altLang="en-US" sz="2800" dirty="0"/>
              <a:t>调用</a:t>
            </a:r>
            <a:r>
              <a:rPr lang="zh-CN" altLang="en-US" sz="2800" dirty="0" smtClean="0"/>
              <a:t>程序指令</a:t>
            </a:r>
            <a:r>
              <a:rPr lang="en-US" altLang="zh-CN" sz="2800" dirty="0"/>
              <a:t> </a:t>
            </a:r>
            <a:r>
              <a:rPr lang="en-US" altLang="zh-CN" sz="2800" dirty="0" smtClean="0"/>
              <a:t>“CALL” </a:t>
            </a:r>
            <a:r>
              <a:rPr lang="zh-CN" altLang="en-US" sz="2800" dirty="0" smtClean="0"/>
              <a:t>很</a:t>
            </a:r>
            <a:r>
              <a:rPr lang="zh-CN" altLang="en-US" sz="2800" dirty="0"/>
              <a:t>相似，它们均转入内存中其它程序段执行，执行完后</a:t>
            </a:r>
            <a:r>
              <a:rPr lang="zh-CN" altLang="en-US" sz="2800" dirty="0" smtClean="0"/>
              <a:t>再返回；</a:t>
            </a:r>
            <a:endParaRPr lang="en-US" altLang="zh-CN" sz="2800" dirty="0" smtClean="0"/>
          </a:p>
          <a:p>
            <a:r>
              <a:rPr lang="zh-CN" altLang="en-US" sz="2800" dirty="0"/>
              <a:t>数值</a:t>
            </a:r>
            <a:r>
              <a:rPr lang="en-US" altLang="zh-CN" sz="2800" dirty="0"/>
              <a:t>n</a:t>
            </a:r>
            <a:r>
              <a:rPr lang="zh-CN" altLang="en-US" sz="2800" dirty="0"/>
              <a:t>是中断处理程序的编号，它代表了中断处理程序的</a:t>
            </a:r>
            <a:r>
              <a:rPr lang="zh-CN" altLang="en-US" sz="2800" dirty="0" smtClean="0"/>
              <a:t>地址，但“代表”不是直接的地址映射；</a:t>
            </a:r>
            <a:endParaRPr lang="en-US" altLang="zh-CN" sz="2800" dirty="0" smtClean="0"/>
          </a:p>
          <a:p>
            <a:r>
              <a:rPr lang="zh-CN" altLang="en-US" sz="2800" dirty="0" smtClean="0"/>
              <a:t>中断处理程序的入口地址称为“中断向量”，所有的“中断向量”存储在一个“中断向量表”中；</a:t>
            </a:r>
            <a:endParaRPr lang="zh-CN" altLang="en-US" sz="2800" dirty="0"/>
          </a:p>
        </p:txBody>
      </p:sp>
    </p:spTree>
    <p:extLst>
      <p:ext uri="{BB962C8B-B14F-4D97-AF65-F5344CB8AC3E}">
        <p14:creationId xmlns:p14="http://schemas.microsoft.com/office/powerpoint/2010/main" val="841146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中断向量表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600200"/>
            <a:ext cx="7272808" cy="4876800"/>
          </a:xfrm>
        </p:spPr>
      </p:pic>
    </p:spTree>
    <p:extLst>
      <p:ext uri="{BB962C8B-B14F-4D97-AF65-F5344CB8AC3E}">
        <p14:creationId xmlns:p14="http://schemas.microsoft.com/office/powerpoint/2010/main" val="423573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中断向量表</a:t>
            </a:r>
          </a:p>
        </p:txBody>
      </p:sp>
      <p:sp>
        <p:nvSpPr>
          <p:cNvPr id="3" name="内容占位符 2"/>
          <p:cNvSpPr>
            <a:spLocks noGrp="1"/>
          </p:cNvSpPr>
          <p:nvPr>
            <p:ph idx="1"/>
          </p:nvPr>
        </p:nvSpPr>
        <p:spPr/>
        <p:txBody>
          <a:bodyPr>
            <a:normAutofit fontScale="92500" lnSpcReduction="10000"/>
          </a:bodyPr>
          <a:lstStyle/>
          <a:p>
            <a:r>
              <a:rPr lang="zh-CN" altLang="en-US" sz="2800" dirty="0" smtClean="0"/>
              <a:t>中断向量表提供了“中断类型码”与中断处理代码段入口地址的映射；</a:t>
            </a:r>
            <a:endParaRPr lang="en-US" altLang="zh-CN" sz="2800" dirty="0" smtClean="0"/>
          </a:p>
          <a:p>
            <a:r>
              <a:rPr lang="zh-CN" altLang="en-US" sz="2800" dirty="0"/>
              <a:t>在存储器地址空间中，规定最低的</a:t>
            </a:r>
            <a:r>
              <a:rPr lang="en-US" altLang="zh-CN" sz="2800" dirty="0"/>
              <a:t>1K</a:t>
            </a:r>
            <a:r>
              <a:rPr lang="zh-CN" altLang="en-US" sz="2800" dirty="0"/>
              <a:t>空间，即</a:t>
            </a:r>
            <a:r>
              <a:rPr lang="en-US" altLang="zh-CN" sz="2800" dirty="0"/>
              <a:t>00000H</a:t>
            </a:r>
            <a:r>
              <a:rPr lang="zh-CN" altLang="en-US" sz="2800" dirty="0"/>
              <a:t>到</a:t>
            </a:r>
            <a:r>
              <a:rPr lang="en-US" altLang="zh-CN" sz="2800" dirty="0"/>
              <a:t>003FFH</a:t>
            </a:r>
            <a:r>
              <a:rPr lang="zh-CN" altLang="en-US" sz="2800" dirty="0"/>
              <a:t>为中断向量</a:t>
            </a:r>
            <a:r>
              <a:rPr lang="zh-CN" altLang="en-US" sz="2800" dirty="0" smtClean="0"/>
              <a:t>表；</a:t>
            </a:r>
            <a:endParaRPr lang="en-US" altLang="zh-CN" sz="2800" dirty="0" smtClean="0"/>
          </a:p>
          <a:p>
            <a:r>
              <a:rPr lang="zh-CN" altLang="en-US" sz="2800" dirty="0"/>
              <a:t>全表共含</a:t>
            </a:r>
            <a:r>
              <a:rPr lang="en-US" altLang="zh-CN" sz="2800" dirty="0"/>
              <a:t>256</a:t>
            </a:r>
            <a:r>
              <a:rPr lang="zh-CN" altLang="en-US" sz="2800" dirty="0"/>
              <a:t>个中断向量，每个向量的长度为</a:t>
            </a:r>
            <a:r>
              <a:rPr lang="en-US" altLang="zh-CN" sz="2800" dirty="0"/>
              <a:t>4</a:t>
            </a:r>
            <a:r>
              <a:rPr lang="zh-CN" altLang="en-US" sz="2800" dirty="0"/>
              <a:t>字节，包含中断处理程序的起始</a:t>
            </a:r>
            <a:r>
              <a:rPr lang="zh-CN" altLang="en-US" sz="2800" dirty="0" smtClean="0"/>
              <a:t>地址；</a:t>
            </a:r>
            <a:endParaRPr lang="en-US" altLang="zh-CN" sz="2800" dirty="0" smtClean="0"/>
          </a:p>
          <a:p>
            <a:r>
              <a:rPr lang="zh-CN" altLang="en-US" sz="2800" dirty="0" smtClean="0"/>
              <a:t>每</a:t>
            </a:r>
            <a:r>
              <a:rPr lang="zh-CN" altLang="en-US" sz="2800" dirty="0"/>
              <a:t>一个中断向量所包含的</a:t>
            </a:r>
            <a:r>
              <a:rPr lang="zh-CN" altLang="en-US" sz="2800" dirty="0" smtClean="0"/>
              <a:t>地址</a:t>
            </a:r>
            <a:r>
              <a:rPr lang="zh-CN" altLang="en-US" sz="2800" dirty="0" smtClean="0">
                <a:solidFill>
                  <a:srgbClr val="FF0000"/>
                </a:solidFill>
              </a:rPr>
              <a:t>以低位二</a:t>
            </a:r>
            <a:r>
              <a:rPr lang="zh-CN" altLang="en-US" sz="2800" dirty="0">
                <a:solidFill>
                  <a:srgbClr val="FF0000"/>
                </a:solidFill>
              </a:rPr>
              <a:t>字节存储偏移量</a:t>
            </a:r>
            <a:r>
              <a:rPr lang="zh-CN" altLang="en-US" sz="2800" dirty="0"/>
              <a:t>，</a:t>
            </a:r>
            <a:r>
              <a:rPr lang="zh-CN" altLang="en-US" sz="2800" dirty="0" smtClean="0">
                <a:solidFill>
                  <a:srgbClr val="FF0000"/>
                </a:solidFill>
              </a:rPr>
              <a:t>高位二</a:t>
            </a:r>
            <a:r>
              <a:rPr lang="zh-CN" altLang="en-US" sz="2800" dirty="0">
                <a:solidFill>
                  <a:srgbClr val="FF0000"/>
                </a:solidFill>
              </a:rPr>
              <a:t>字节存储</a:t>
            </a:r>
            <a:r>
              <a:rPr lang="zh-CN" altLang="en-US" sz="2800" dirty="0" smtClean="0">
                <a:solidFill>
                  <a:srgbClr val="FF0000"/>
                </a:solidFill>
              </a:rPr>
              <a:t>段地址；</a:t>
            </a:r>
            <a:endParaRPr lang="en-US" altLang="zh-CN" sz="2800" dirty="0" smtClean="0">
              <a:solidFill>
                <a:srgbClr val="FF0000"/>
              </a:solidFill>
            </a:endParaRPr>
          </a:p>
          <a:p>
            <a:r>
              <a:rPr lang="zh-CN" altLang="en-US" sz="2800" dirty="0" smtClean="0"/>
              <a:t>中断</a:t>
            </a:r>
            <a:r>
              <a:rPr lang="zh-CN" altLang="en-US" sz="2800" dirty="0"/>
              <a:t>类型号</a:t>
            </a:r>
            <a:r>
              <a:rPr lang="en-US" altLang="zh-CN" sz="2800" dirty="0"/>
              <a:t>×4=</a:t>
            </a:r>
            <a:r>
              <a:rPr lang="zh-CN" altLang="en-US" sz="2800" dirty="0"/>
              <a:t>存放中断向量的首</a:t>
            </a:r>
            <a:r>
              <a:rPr lang="zh-CN" altLang="en-US" sz="2800" dirty="0" smtClean="0"/>
              <a:t>地址；</a:t>
            </a:r>
            <a:endParaRPr lang="en-US" altLang="zh-CN" sz="2800" dirty="0" smtClean="0"/>
          </a:p>
          <a:p>
            <a:r>
              <a:rPr lang="zh-CN" altLang="en-US" sz="2800" dirty="0"/>
              <a:t>按</a:t>
            </a:r>
            <a:r>
              <a:rPr lang="zh-CN" altLang="en-US" sz="2800" dirty="0" smtClean="0"/>
              <a:t>照实模式的寻址方式找到对应的中断处理的入口；</a:t>
            </a:r>
            <a:endParaRPr lang="en-US" altLang="zh-CN" sz="2800" dirty="0" smtClean="0"/>
          </a:p>
          <a:p>
            <a:r>
              <a:rPr lang="zh-CN" altLang="en-US" sz="2800" dirty="0"/>
              <a:t>在全部</a:t>
            </a:r>
            <a:r>
              <a:rPr lang="en-US" altLang="zh-CN" sz="2800" dirty="0"/>
              <a:t>256</a:t>
            </a:r>
            <a:r>
              <a:rPr lang="zh-CN" altLang="en-US" sz="2800" dirty="0"/>
              <a:t>个中断中，前</a:t>
            </a:r>
            <a:r>
              <a:rPr lang="en-US" altLang="zh-CN" sz="2800" dirty="0"/>
              <a:t>32</a:t>
            </a:r>
            <a:r>
              <a:rPr lang="zh-CN" altLang="en-US" sz="2800" dirty="0"/>
              <a:t>个（</a:t>
            </a:r>
            <a:r>
              <a:rPr lang="en-US" altLang="zh-CN" sz="2800" dirty="0"/>
              <a:t>0—31</a:t>
            </a:r>
            <a:r>
              <a:rPr lang="zh-CN" altLang="en-US" sz="2800" dirty="0"/>
              <a:t>）为硬件系统所</a:t>
            </a:r>
            <a:r>
              <a:rPr lang="zh-CN" altLang="en-US" sz="2800" dirty="0" smtClean="0"/>
              <a:t>预留，后</a:t>
            </a:r>
            <a:r>
              <a:rPr lang="en-US" altLang="zh-CN" sz="2800" dirty="0"/>
              <a:t>224</a:t>
            </a:r>
            <a:r>
              <a:rPr lang="zh-CN" altLang="en-US" sz="2800" dirty="0"/>
              <a:t>个可由</a:t>
            </a:r>
            <a:r>
              <a:rPr lang="zh-CN" altLang="en-US" sz="2800" dirty="0" smtClean="0"/>
              <a:t>用户自定义；</a:t>
            </a:r>
            <a:endParaRPr lang="en-US" altLang="zh-CN" sz="2800" dirty="0" smtClean="0"/>
          </a:p>
          <a:p>
            <a:endParaRPr lang="en-US" altLang="zh-CN" dirty="0" smtClean="0"/>
          </a:p>
          <a:p>
            <a:endParaRPr lang="zh-CN" altLang="en-US" dirty="0"/>
          </a:p>
        </p:txBody>
      </p:sp>
    </p:spTree>
    <p:extLst>
      <p:ext uri="{BB962C8B-B14F-4D97-AF65-F5344CB8AC3E}">
        <p14:creationId xmlns:p14="http://schemas.microsoft.com/office/powerpoint/2010/main" val="25750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a:t>
            </a:r>
            <a:r>
              <a:rPr lang="zh-CN" altLang="en-US" dirty="0" smtClean="0"/>
              <a:t>指令的处理步骤（底层）</a:t>
            </a:r>
            <a:endParaRPr lang="zh-CN" altLang="en-US" dirty="0"/>
          </a:p>
        </p:txBody>
      </p:sp>
      <p:sp>
        <p:nvSpPr>
          <p:cNvPr id="3" name="内容占位符 2"/>
          <p:cNvSpPr>
            <a:spLocks noGrp="1"/>
          </p:cNvSpPr>
          <p:nvPr>
            <p:ph idx="1"/>
          </p:nvPr>
        </p:nvSpPr>
        <p:spPr/>
        <p:txBody>
          <a:bodyPr/>
          <a:lstStyle/>
          <a:p>
            <a:r>
              <a:rPr lang="en-US" altLang="zh-CN" dirty="0" smtClean="0"/>
              <a:t>1. SP</a:t>
            </a:r>
            <a:r>
              <a:rPr lang="zh-CN" altLang="en-US" dirty="0" smtClean="0"/>
              <a:t>（</a:t>
            </a:r>
            <a:r>
              <a:rPr lang="en-US" altLang="zh-CN" dirty="0"/>
              <a:t>Stack </a:t>
            </a:r>
            <a:r>
              <a:rPr lang="en-US" altLang="zh-CN" dirty="0" smtClean="0"/>
              <a:t>Pointer </a:t>
            </a:r>
            <a:r>
              <a:rPr lang="zh-CN" altLang="en-US" dirty="0" smtClean="0"/>
              <a:t>堆栈指针）中的值减</a:t>
            </a:r>
            <a:r>
              <a:rPr lang="en-US" altLang="zh-CN" dirty="0" smtClean="0"/>
              <a:t>2</a:t>
            </a:r>
            <a:r>
              <a:rPr lang="zh-CN" altLang="en-US" dirty="0" smtClean="0"/>
              <a:t>，</a:t>
            </a:r>
            <a:r>
              <a:rPr lang="zh-CN" altLang="en-US" dirty="0" smtClean="0">
                <a:solidFill>
                  <a:srgbClr val="FF0000"/>
                </a:solidFill>
              </a:rPr>
              <a:t>标志位寄存器</a:t>
            </a:r>
            <a:r>
              <a:rPr lang="zh-CN" altLang="en-US" dirty="0" smtClean="0"/>
              <a:t>的值入栈；</a:t>
            </a:r>
            <a:r>
              <a:rPr lang="en-US" altLang="zh-CN" dirty="0" smtClean="0"/>
              <a:t>// </a:t>
            </a:r>
            <a:r>
              <a:rPr lang="zh-CN" altLang="en-US" dirty="0" smtClean="0"/>
              <a:t>保存中断前的状态</a:t>
            </a:r>
            <a:endParaRPr lang="en-US" altLang="zh-CN" dirty="0" smtClean="0"/>
          </a:p>
          <a:p>
            <a:r>
              <a:rPr lang="en-US" altLang="zh-CN" dirty="0" smtClean="0"/>
              <a:t>2.</a:t>
            </a:r>
            <a:r>
              <a:rPr lang="zh-CN" altLang="en-US" dirty="0"/>
              <a:t>标志位</a:t>
            </a:r>
            <a:r>
              <a:rPr lang="en-US" altLang="zh-CN" dirty="0"/>
              <a:t>TF</a:t>
            </a:r>
            <a:r>
              <a:rPr lang="zh-CN" altLang="en-US" dirty="0"/>
              <a:t>和</a:t>
            </a:r>
            <a:r>
              <a:rPr lang="en-US" altLang="zh-CN" dirty="0"/>
              <a:t>IF</a:t>
            </a:r>
            <a:r>
              <a:rPr lang="zh-CN" altLang="en-US" dirty="0"/>
              <a:t>清</a:t>
            </a:r>
            <a:r>
              <a:rPr lang="en-US" altLang="zh-CN" dirty="0" smtClean="0"/>
              <a:t>0</a:t>
            </a:r>
            <a:r>
              <a:rPr lang="zh-CN" altLang="en-US" dirty="0" smtClean="0"/>
              <a:t>；</a:t>
            </a:r>
            <a:r>
              <a:rPr lang="en-US" altLang="zh-CN" dirty="0" smtClean="0"/>
              <a:t>//</a:t>
            </a:r>
            <a:r>
              <a:rPr lang="zh-CN" altLang="en-US" dirty="0"/>
              <a:t>关闭中断</a:t>
            </a:r>
            <a:endParaRPr lang="en-US" altLang="zh-CN" dirty="0" smtClean="0"/>
          </a:p>
          <a:p>
            <a:r>
              <a:rPr lang="en-US" altLang="zh-CN" dirty="0" smtClean="0"/>
              <a:t>//IF=0</a:t>
            </a:r>
            <a:r>
              <a:rPr lang="zh-CN" altLang="en-US" dirty="0"/>
              <a:t> </a:t>
            </a:r>
            <a:r>
              <a:rPr lang="zh-CN" altLang="en-US" dirty="0" smtClean="0"/>
              <a:t>，</a:t>
            </a:r>
            <a:r>
              <a:rPr lang="en-US" altLang="zh-CN" dirty="0"/>
              <a:t>CPU</a:t>
            </a:r>
            <a:r>
              <a:rPr lang="zh-CN" altLang="en-US" dirty="0"/>
              <a:t>不</a:t>
            </a:r>
            <a:r>
              <a:rPr lang="zh-CN" altLang="en-US" dirty="0" smtClean="0"/>
              <a:t>响应外部</a:t>
            </a:r>
            <a:r>
              <a:rPr lang="zh-CN" altLang="en-US" dirty="0"/>
              <a:t>的</a:t>
            </a:r>
            <a:r>
              <a:rPr lang="zh-CN" altLang="en-US" dirty="0">
                <a:solidFill>
                  <a:srgbClr val="FF0000"/>
                </a:solidFill>
              </a:rPr>
              <a:t>可</a:t>
            </a:r>
            <a:r>
              <a:rPr lang="zh-CN" altLang="en-US" dirty="0" smtClean="0">
                <a:solidFill>
                  <a:srgbClr val="FF0000"/>
                </a:solidFill>
              </a:rPr>
              <a:t>屏蔽中断请求</a:t>
            </a:r>
            <a:r>
              <a:rPr lang="zh-CN" altLang="en-US" dirty="0" smtClean="0"/>
              <a:t>；</a:t>
            </a:r>
            <a:r>
              <a:rPr lang="en-US" altLang="zh-CN" dirty="0" smtClean="0"/>
              <a:t>TF=0</a:t>
            </a:r>
            <a:r>
              <a:rPr lang="zh-CN" altLang="en-US" dirty="0" smtClean="0"/>
              <a:t>，</a:t>
            </a:r>
            <a:r>
              <a:rPr lang="zh-CN" altLang="en-US" dirty="0"/>
              <a:t>则处于连续工作</a:t>
            </a:r>
            <a:r>
              <a:rPr lang="zh-CN" altLang="en-US" dirty="0" smtClean="0"/>
              <a:t>模式</a:t>
            </a:r>
            <a:endParaRPr lang="en-US" altLang="zh-CN" dirty="0" smtClean="0"/>
          </a:p>
          <a:p>
            <a:r>
              <a:rPr lang="en-US" altLang="zh-CN" dirty="0" smtClean="0"/>
              <a:t>3. SP</a:t>
            </a:r>
            <a:r>
              <a:rPr lang="zh-CN" altLang="en-US" dirty="0"/>
              <a:t>减</a:t>
            </a:r>
            <a:r>
              <a:rPr lang="en-US" altLang="zh-CN" dirty="0"/>
              <a:t>2</a:t>
            </a:r>
            <a:r>
              <a:rPr lang="zh-CN" altLang="en-US" dirty="0"/>
              <a:t>，把返回地址的段值（</a:t>
            </a:r>
            <a:r>
              <a:rPr lang="en-US" altLang="zh-CN" dirty="0"/>
              <a:t>CS</a:t>
            </a:r>
            <a:r>
              <a:rPr lang="zh-CN" altLang="en-US" dirty="0"/>
              <a:t>）推入</a:t>
            </a:r>
            <a:r>
              <a:rPr lang="zh-CN" altLang="en-US" dirty="0" smtClean="0"/>
              <a:t>堆栈；</a:t>
            </a:r>
            <a:endParaRPr lang="en-US" altLang="zh-CN" dirty="0" smtClean="0"/>
          </a:p>
          <a:p>
            <a:r>
              <a:rPr lang="en-US" altLang="zh-CN" dirty="0" smtClean="0"/>
              <a:t>4. SP</a:t>
            </a:r>
            <a:r>
              <a:rPr lang="zh-CN" altLang="en-US" dirty="0"/>
              <a:t>减</a:t>
            </a:r>
            <a:r>
              <a:rPr lang="en-US" altLang="zh-CN" dirty="0"/>
              <a:t>2</a:t>
            </a:r>
            <a:r>
              <a:rPr lang="zh-CN" altLang="en-US" dirty="0"/>
              <a:t>，把返回地址的偏移量（</a:t>
            </a:r>
            <a:r>
              <a:rPr lang="en-US" altLang="zh-CN" dirty="0"/>
              <a:t>IP</a:t>
            </a:r>
            <a:r>
              <a:rPr lang="zh-CN" altLang="en-US" dirty="0"/>
              <a:t>）推入</a:t>
            </a:r>
            <a:r>
              <a:rPr lang="zh-CN" altLang="en-US" dirty="0" smtClean="0"/>
              <a:t>堆栈；</a:t>
            </a:r>
            <a:endParaRPr lang="en-US" altLang="zh-CN" dirty="0" smtClean="0"/>
          </a:p>
          <a:p>
            <a:r>
              <a:rPr lang="en-US" altLang="zh-CN" dirty="0" smtClean="0"/>
              <a:t>5. </a:t>
            </a:r>
            <a:r>
              <a:rPr lang="zh-CN" altLang="en-US" dirty="0" smtClean="0"/>
              <a:t>根据</a:t>
            </a:r>
            <a:r>
              <a:rPr lang="zh-CN" altLang="en-US" dirty="0"/>
              <a:t>中断类型码</a:t>
            </a:r>
            <a:r>
              <a:rPr lang="en-US" altLang="zh-CN" dirty="0"/>
              <a:t>n</a:t>
            </a:r>
            <a:r>
              <a:rPr lang="zh-CN" altLang="en-US" dirty="0"/>
              <a:t>，从</a:t>
            </a:r>
            <a:r>
              <a:rPr lang="zh-CN" altLang="en-US" dirty="0" smtClean="0"/>
              <a:t>中断向量</a:t>
            </a:r>
            <a:r>
              <a:rPr lang="zh-CN" altLang="en-US" dirty="0"/>
              <a:t>表中取得中断处理程序</a:t>
            </a:r>
            <a:r>
              <a:rPr lang="zh-CN" altLang="en-US" dirty="0" smtClean="0"/>
              <a:t>地 址</a:t>
            </a:r>
            <a:r>
              <a:rPr lang="zh-CN" altLang="en-US" dirty="0"/>
              <a:t>，取得的</a:t>
            </a:r>
            <a:r>
              <a:rPr lang="zh-CN" altLang="en-US" dirty="0" smtClean="0"/>
              <a:t>段地址存入</a:t>
            </a:r>
            <a:r>
              <a:rPr lang="en-US" altLang="zh-CN" dirty="0" smtClean="0"/>
              <a:t>CS</a:t>
            </a:r>
            <a:r>
              <a:rPr lang="zh-CN" altLang="en-US" dirty="0"/>
              <a:t>，偏移</a:t>
            </a:r>
            <a:r>
              <a:rPr lang="zh-CN" altLang="en-US" dirty="0" smtClean="0"/>
              <a:t>量</a:t>
            </a:r>
            <a:r>
              <a:rPr lang="zh-CN" altLang="en-US" dirty="0"/>
              <a:t>存入</a:t>
            </a:r>
            <a:r>
              <a:rPr lang="en-US" altLang="zh-CN" dirty="0" smtClean="0"/>
              <a:t>IP</a:t>
            </a:r>
            <a:r>
              <a:rPr lang="zh-CN" altLang="en-US" dirty="0"/>
              <a:t>。从而使</a:t>
            </a:r>
            <a:r>
              <a:rPr lang="en-US" altLang="zh-CN" dirty="0"/>
              <a:t>CPU</a:t>
            </a:r>
            <a:r>
              <a:rPr lang="zh-CN" altLang="en-US" dirty="0"/>
              <a:t>转入中断处理程序运行。</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56527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IRET</a:t>
            </a:r>
            <a:r>
              <a:rPr lang="zh-CN" altLang="en-US" dirty="0" smtClean="0"/>
              <a:t>指令</a:t>
            </a:r>
            <a:r>
              <a:rPr lang="zh-CN" altLang="en-US" dirty="0"/>
              <a:t>的处理步骤（底层）</a:t>
            </a:r>
          </a:p>
        </p:txBody>
      </p:sp>
      <p:sp>
        <p:nvSpPr>
          <p:cNvPr id="3" name="内容占位符 2"/>
          <p:cNvSpPr>
            <a:spLocks noGrp="1"/>
          </p:cNvSpPr>
          <p:nvPr>
            <p:ph idx="1"/>
          </p:nvPr>
        </p:nvSpPr>
        <p:spPr/>
        <p:txBody>
          <a:bodyPr/>
          <a:lstStyle/>
          <a:p>
            <a:r>
              <a:rPr lang="en-US" altLang="zh-CN" dirty="0" smtClean="0"/>
              <a:t>1. </a:t>
            </a:r>
            <a:r>
              <a:rPr lang="zh-CN" altLang="en-US" dirty="0" smtClean="0"/>
              <a:t>从</a:t>
            </a:r>
            <a:r>
              <a:rPr lang="zh-CN" altLang="en-US" dirty="0"/>
              <a:t>堆栈中取出一字（</a:t>
            </a:r>
            <a:r>
              <a:rPr lang="en-US" altLang="zh-CN" dirty="0"/>
              <a:t>INT</a:t>
            </a:r>
            <a:r>
              <a:rPr lang="zh-CN" altLang="en-US" dirty="0"/>
              <a:t>指令保存的返回地址偏移量），送给 </a:t>
            </a:r>
            <a:r>
              <a:rPr lang="en-US" altLang="zh-CN" dirty="0"/>
              <a:t>IP</a:t>
            </a:r>
            <a:r>
              <a:rPr lang="zh-CN" altLang="en-US" dirty="0"/>
              <a:t>，然后使</a:t>
            </a:r>
            <a:r>
              <a:rPr lang="en-US" altLang="zh-CN" dirty="0"/>
              <a:t>SP</a:t>
            </a:r>
            <a:r>
              <a:rPr lang="zh-CN" altLang="en-US" dirty="0"/>
              <a:t>加</a:t>
            </a:r>
            <a:r>
              <a:rPr lang="en-US" altLang="zh-CN" dirty="0" smtClean="0"/>
              <a:t>2</a:t>
            </a:r>
            <a:r>
              <a:rPr lang="zh-CN" altLang="en-US" dirty="0" smtClean="0"/>
              <a:t>；</a:t>
            </a:r>
            <a:endParaRPr lang="en-US" altLang="zh-CN" dirty="0" smtClean="0"/>
          </a:p>
          <a:p>
            <a:r>
              <a:rPr lang="en-US" altLang="zh-CN" dirty="0" smtClean="0"/>
              <a:t>2. </a:t>
            </a:r>
            <a:r>
              <a:rPr lang="zh-CN" altLang="en-US" dirty="0" smtClean="0"/>
              <a:t>从</a:t>
            </a:r>
            <a:r>
              <a:rPr lang="zh-CN" altLang="en-US" dirty="0"/>
              <a:t>堆栈中取出一字（</a:t>
            </a:r>
            <a:r>
              <a:rPr lang="en-US" altLang="zh-CN" dirty="0"/>
              <a:t>INT</a:t>
            </a:r>
            <a:r>
              <a:rPr lang="zh-CN" altLang="en-US" dirty="0"/>
              <a:t>指令保存的返回地址段值），送给 </a:t>
            </a:r>
            <a:r>
              <a:rPr lang="en-US" altLang="zh-CN" dirty="0"/>
              <a:t>CS</a:t>
            </a:r>
            <a:r>
              <a:rPr lang="zh-CN" altLang="en-US" dirty="0"/>
              <a:t>，然后使</a:t>
            </a:r>
            <a:r>
              <a:rPr lang="en-US" altLang="zh-CN" dirty="0"/>
              <a:t>SP</a:t>
            </a:r>
            <a:r>
              <a:rPr lang="zh-CN" altLang="en-US" dirty="0"/>
              <a:t>加</a:t>
            </a:r>
            <a:r>
              <a:rPr lang="en-US" altLang="zh-CN" dirty="0" smtClean="0"/>
              <a:t>2</a:t>
            </a:r>
            <a:r>
              <a:rPr lang="zh-CN" altLang="en-US" dirty="0" smtClean="0"/>
              <a:t>；</a:t>
            </a:r>
            <a:endParaRPr lang="en-US" altLang="zh-CN" dirty="0" smtClean="0"/>
          </a:p>
          <a:p>
            <a:r>
              <a:rPr lang="en-US" altLang="zh-CN" dirty="0" smtClean="0"/>
              <a:t>3. </a:t>
            </a:r>
            <a:r>
              <a:rPr lang="zh-CN" altLang="en-US" dirty="0" smtClean="0"/>
              <a:t>从</a:t>
            </a:r>
            <a:r>
              <a:rPr lang="zh-CN" altLang="en-US" dirty="0"/>
              <a:t>堆栈中取出一字（</a:t>
            </a:r>
            <a:r>
              <a:rPr lang="en-US" altLang="zh-CN" dirty="0"/>
              <a:t>INT</a:t>
            </a:r>
            <a:r>
              <a:rPr lang="zh-CN" altLang="en-US" dirty="0"/>
              <a:t>指令保存的标志寄存器的值），送给 标志寄存器，然后使</a:t>
            </a:r>
            <a:r>
              <a:rPr lang="en-US" altLang="zh-CN" dirty="0"/>
              <a:t>SP</a:t>
            </a:r>
            <a:r>
              <a:rPr lang="zh-CN" altLang="en-US" dirty="0"/>
              <a:t>加</a:t>
            </a:r>
            <a:r>
              <a:rPr lang="en-US" altLang="zh-CN" dirty="0"/>
              <a:t>2</a:t>
            </a:r>
            <a:r>
              <a:rPr lang="zh-CN" altLang="en-US" dirty="0"/>
              <a:t>。 </a:t>
            </a:r>
            <a:r>
              <a:rPr lang="en-US" altLang="zh-CN" dirty="0"/>
              <a:t>IRET</a:t>
            </a:r>
            <a:r>
              <a:rPr lang="zh-CN" altLang="en-US" dirty="0"/>
              <a:t>执行后，</a:t>
            </a:r>
            <a:r>
              <a:rPr lang="en-US" altLang="zh-CN" dirty="0"/>
              <a:t>CPU</a:t>
            </a:r>
            <a:r>
              <a:rPr lang="zh-CN" altLang="en-US" dirty="0"/>
              <a:t>返回到</a:t>
            </a:r>
            <a:r>
              <a:rPr lang="en-US" altLang="zh-CN" dirty="0"/>
              <a:t>INT</a:t>
            </a:r>
            <a:r>
              <a:rPr lang="zh-CN" altLang="en-US" dirty="0"/>
              <a:t>指令后面的一条</a:t>
            </a:r>
            <a:r>
              <a:rPr lang="zh-CN" altLang="en-US" dirty="0" smtClean="0"/>
              <a:t>指令；</a:t>
            </a:r>
            <a:endParaRPr lang="en-US" altLang="zh-CN" dirty="0" smtClean="0"/>
          </a:p>
          <a:p>
            <a:r>
              <a:rPr lang="zh-CN" altLang="en-US" dirty="0" smtClean="0"/>
              <a:t>其实就是还原回中断前的状态</a:t>
            </a:r>
            <a:endParaRPr lang="zh-CN" altLang="en-US" dirty="0"/>
          </a:p>
        </p:txBody>
      </p:sp>
    </p:spTree>
    <p:extLst>
      <p:ext uri="{BB962C8B-B14F-4D97-AF65-F5344CB8AC3E}">
        <p14:creationId xmlns:p14="http://schemas.microsoft.com/office/powerpoint/2010/main" val="29791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a:t>
            </a:r>
            <a:r>
              <a:rPr lang="zh-CN" altLang="en-US" dirty="0" smtClean="0"/>
              <a:t>下的中断处理</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刚才介绍的中断处理过程是实模式下的处理过程。</a:t>
            </a:r>
            <a:endParaRPr lang="en-US" altLang="zh-CN" sz="3600" dirty="0" smtClean="0"/>
          </a:p>
          <a:p>
            <a:r>
              <a:rPr lang="zh-CN" altLang="en-US" sz="3600" dirty="0"/>
              <a:t>保护模式下</a:t>
            </a:r>
            <a:r>
              <a:rPr lang="zh-CN" altLang="en-US" sz="3600" dirty="0" smtClean="0"/>
              <a:t>呢？？？</a:t>
            </a:r>
            <a:endParaRPr lang="zh-CN" altLang="en-US" sz="3600" dirty="0"/>
          </a:p>
        </p:txBody>
      </p:sp>
    </p:spTree>
    <p:extLst>
      <p:ext uri="{BB962C8B-B14F-4D97-AF65-F5344CB8AC3E}">
        <p14:creationId xmlns:p14="http://schemas.microsoft.com/office/powerpoint/2010/main" val="268691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清晰">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960</Words>
  <Application>Microsoft Office PowerPoint</Application>
  <PresentationFormat>全屏显示(4:3)</PresentationFormat>
  <Paragraphs>55</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清晰</vt:lpstr>
      <vt:lpstr>中断处理过程（底层）</vt:lpstr>
      <vt:lpstr>什么是中断？</vt:lpstr>
      <vt:lpstr>中断的处理过程（底层）</vt:lpstr>
      <vt:lpstr>中断的处理过程（底层）</vt:lpstr>
      <vt:lpstr>中断向量表</vt:lpstr>
      <vt:lpstr>中断向量表</vt:lpstr>
      <vt:lpstr>INT指令的处理步骤（底层）</vt:lpstr>
      <vt:lpstr>IRET指令的处理步骤（底层）</vt:lpstr>
      <vt:lpstr>保护模式下的中断处理</vt:lpstr>
      <vt:lpstr>保护模式下的中断处理</vt:lpstr>
      <vt:lpstr>中断描述符表</vt:lpstr>
      <vt:lpstr>中断描述符表</vt:lpstr>
      <vt:lpstr>保护模式下的中断处理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中断</dc:title>
  <dc:creator>Eric</dc:creator>
  <cp:lastModifiedBy>USER</cp:lastModifiedBy>
  <cp:revision>14</cp:revision>
  <dcterms:created xsi:type="dcterms:W3CDTF">2014-05-02T06:51:43Z</dcterms:created>
  <dcterms:modified xsi:type="dcterms:W3CDTF">2014-05-02T09:55:54Z</dcterms:modified>
</cp:coreProperties>
</file>