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handoutMasterIdLst>
    <p:handoutMasterId r:id="rId6"/>
  </p:handoutMasterIdLst>
  <p:sldIdLst>
    <p:sldId id="257" r:id="rId4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anose="020B0606020202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-1793">
          <p15:clr>
            <a:srgbClr val="A4A3A4"/>
          </p15:clr>
        </p15:guide>
        <p15:guide id="4" pos="5543">
          <p15:clr>
            <a:srgbClr val="A4A3A4"/>
          </p15:clr>
        </p15:guide>
        <p15:guide id="5" pos="6143">
          <p15:clr>
            <a:srgbClr val="A4A3A4"/>
          </p15:clr>
        </p15:guide>
        <p15:guide id="6" pos="13479">
          <p15:clr>
            <a:srgbClr val="A4A3A4"/>
          </p15:clr>
        </p15:guide>
        <p15:guide id="7" pos="14067">
          <p15:clr>
            <a:srgbClr val="A4A3A4"/>
          </p15:clr>
        </p15:guide>
        <p15:guide id="8" pos="21403">
          <p15:clr>
            <a:srgbClr val="A4A3A4"/>
          </p15:clr>
        </p15:guide>
        <p15:guide id="9" pos="22007">
          <p15:clr>
            <a:srgbClr val="A4A3A4"/>
          </p15:clr>
        </p15:guide>
        <p15:guide id="10" pos="293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99FF"/>
    <a:srgbClr val="0066FF"/>
    <a:srgbClr val="FF6600"/>
    <a:srgbClr val="CC0000"/>
    <a:srgbClr val="FF9900"/>
    <a:srgbClr val="99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napToObjects="1">
      <p:cViewPr>
        <p:scale>
          <a:sx n="50" d="100"/>
          <a:sy n="50" d="100"/>
        </p:scale>
        <p:origin x="36" y="-1458"/>
      </p:cViewPr>
      <p:guideLst>
        <p:guide orient="horz" pos="3552"/>
        <p:guide orient="horz" pos="20285"/>
        <p:guide pos="-1793"/>
        <p:guide pos="5543"/>
        <p:guide pos="6143"/>
        <p:guide pos="13479"/>
        <p:guide pos="14067"/>
        <p:guide pos="21403"/>
        <p:guide pos="22007"/>
        <p:guide pos="293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1325DA-F732-4CDB-915B-9BFBE66DA2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7ED4E-1D17-4B99-8876-8A1BA367E7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pitchFamily="-111" charset="-128"/>
              </a:defRPr>
            </a:lvl1pPr>
          </a:lstStyle>
          <a:p>
            <a:pPr>
              <a:defRPr/>
            </a:pPr>
            <a:fld id="{B44668D0-E288-4DF7-A573-D0FAEDA2501E}" type="datetime1">
              <a:rPr lang="en-US"/>
              <a:pPr>
                <a:defRPr/>
              </a:pPr>
              <a:t>9/23/2019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52BB-4943-474F-9109-80BE24D4E8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8C207-CF36-4E43-8EF1-D91334383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767900-2479-47E3-A8A8-90E3F728AB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2FED829B-1676-42F1-BE3A-AA05938297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B24D6948-BE6A-4608-9787-E4B2D25932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15079FB-20EA-4D6D-BA34-06829813661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CED9551D-5E21-4ADF-A42A-4357D334F9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099ECD08-80C2-4B47-8177-E17132304A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8397FFA3-EF97-481F-B738-DFC30E66E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CC4154-0BC7-4AFF-AC4B-120FB5F947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48BB6FD-34E3-4B9F-91A7-48590BDF9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03D6753-9EAC-450A-BD85-8A8B1A7A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90880F18-6C0C-48EE-8B94-5FB536577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fld id="{B29C650D-8658-46C7-9477-0190B3A027EE}" type="slidenum">
              <a:rPr lang="en-US" altLang="en-US" sz="1200" smtClean="0">
                <a:latin typeface="Arial" panose="020B0604020202020204" pitchFamily="34" charset="0"/>
              </a:rPr>
              <a:pPr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84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026" y="5638804"/>
            <a:ext cx="13716000" cy="2656284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900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17753" y="1909768"/>
            <a:ext cx="9040587" cy="46393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637" y="1909768"/>
            <a:ext cx="26992489" cy="463938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302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125" y="15340014"/>
            <a:ext cx="31976787" cy="1058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884" y="27979689"/>
            <a:ext cx="26335264" cy="12620625"/>
          </a:xfrm>
        </p:spPr>
        <p:txBody>
          <a:bodyPr/>
          <a:lstStyle>
            <a:lvl1pPr marL="0" indent="0" algn="ctr">
              <a:buNone/>
              <a:defRPr/>
            </a:lvl1pPr>
            <a:lvl2pPr marL="457223" indent="0" algn="ctr">
              <a:buNone/>
              <a:defRPr/>
            </a:lvl2pPr>
            <a:lvl3pPr marL="914446" indent="0" algn="ctr">
              <a:buNone/>
              <a:defRPr/>
            </a:lvl3pPr>
            <a:lvl4pPr marL="1371669" indent="0" algn="ctr">
              <a:buNone/>
              <a:defRPr/>
            </a:lvl4pPr>
            <a:lvl5pPr marL="1828891" indent="0" algn="ctr">
              <a:buNone/>
              <a:defRPr/>
            </a:lvl5pPr>
            <a:lvl6pPr marL="2286114" indent="0" algn="ctr">
              <a:buNone/>
              <a:defRPr/>
            </a:lvl6pPr>
            <a:lvl7pPr marL="2743337" indent="0" algn="ctr">
              <a:buNone/>
              <a:defRPr/>
            </a:lvl7pPr>
            <a:lvl8pPr marL="3200560" indent="0" algn="ctr">
              <a:buNone/>
              <a:defRPr/>
            </a:lvl8pPr>
            <a:lvl9pPr marL="36577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802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7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31730164"/>
            <a:ext cx="31978148" cy="98059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1" y="20928807"/>
            <a:ext cx="31978148" cy="108013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23" indent="0">
              <a:buNone/>
              <a:defRPr sz="1800"/>
            </a:lvl2pPr>
            <a:lvl3pPr marL="914446" indent="0">
              <a:buNone/>
              <a:defRPr sz="1600"/>
            </a:lvl3pPr>
            <a:lvl4pPr marL="1371669" indent="0">
              <a:buNone/>
              <a:defRPr sz="1400"/>
            </a:lvl4pPr>
            <a:lvl5pPr marL="1828891" indent="0">
              <a:buNone/>
              <a:defRPr sz="1400"/>
            </a:lvl5pPr>
            <a:lvl6pPr marL="2286114" indent="0">
              <a:buNone/>
              <a:defRPr sz="1400"/>
            </a:lvl6pPr>
            <a:lvl7pPr marL="2743337" indent="0">
              <a:buNone/>
              <a:defRPr sz="1400"/>
            </a:lvl7pPr>
            <a:lvl8pPr marL="3200560" indent="0">
              <a:buNone/>
              <a:defRPr sz="1400"/>
            </a:lvl8pPr>
            <a:lvl9pPr marL="365778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17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637" y="8458200"/>
            <a:ext cx="4208689" cy="39845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1" y="8458200"/>
            <a:ext cx="4210050" cy="39845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60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2" y="1976438"/>
            <a:ext cx="33860015" cy="822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508" y="11053769"/>
            <a:ext cx="16622486" cy="4605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508" y="15659107"/>
            <a:ext cx="16622486" cy="28448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11237" y="11053769"/>
            <a:ext cx="16629289" cy="4605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11237" y="15659107"/>
            <a:ext cx="16629289" cy="28448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103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89178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73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0" y="1966913"/>
            <a:ext cx="12377057" cy="8365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9321" y="1966913"/>
            <a:ext cx="21031200" cy="421409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0510" y="10332245"/>
            <a:ext cx="12377057" cy="33775650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7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26" y="5638804"/>
            <a:ext cx="13716000" cy="265628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9552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715" y="34563851"/>
            <a:ext cx="22572889" cy="40814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3715" y="4412464"/>
            <a:ext cx="22572889" cy="29625131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715" y="38645314"/>
            <a:ext cx="22572889" cy="5793581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49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644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17753" y="1909768"/>
            <a:ext cx="9040587" cy="46393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637" y="1909768"/>
            <a:ext cx="26992489" cy="46393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4871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2125" y="15340014"/>
            <a:ext cx="31976787" cy="1058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884" y="27979689"/>
            <a:ext cx="26335264" cy="12620625"/>
          </a:xfrm>
        </p:spPr>
        <p:txBody>
          <a:bodyPr/>
          <a:lstStyle>
            <a:lvl1pPr marL="0" indent="0" algn="ctr">
              <a:buNone/>
              <a:defRPr/>
            </a:lvl1pPr>
            <a:lvl2pPr marL="457223" indent="0" algn="ctr">
              <a:buNone/>
              <a:defRPr/>
            </a:lvl2pPr>
            <a:lvl3pPr marL="914446" indent="0" algn="ctr">
              <a:buNone/>
              <a:defRPr/>
            </a:lvl3pPr>
            <a:lvl4pPr marL="1371669" indent="0" algn="ctr">
              <a:buNone/>
              <a:defRPr/>
            </a:lvl4pPr>
            <a:lvl5pPr marL="1828891" indent="0" algn="ctr">
              <a:buNone/>
              <a:defRPr/>
            </a:lvl5pPr>
            <a:lvl6pPr marL="2286114" indent="0" algn="ctr">
              <a:buNone/>
              <a:defRPr/>
            </a:lvl6pPr>
            <a:lvl7pPr marL="2743337" indent="0" algn="ctr">
              <a:buNone/>
              <a:defRPr/>
            </a:lvl7pPr>
            <a:lvl8pPr marL="3200560" indent="0" algn="ctr">
              <a:buNone/>
              <a:defRPr/>
            </a:lvl8pPr>
            <a:lvl9pPr marL="365778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403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108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31730164"/>
            <a:ext cx="31978148" cy="98059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1" y="20928807"/>
            <a:ext cx="31978148" cy="108013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23" indent="0">
              <a:buNone/>
              <a:defRPr sz="1800"/>
            </a:lvl2pPr>
            <a:lvl3pPr marL="914446" indent="0">
              <a:buNone/>
              <a:defRPr sz="1600"/>
            </a:lvl3pPr>
            <a:lvl4pPr marL="1371669" indent="0">
              <a:buNone/>
              <a:defRPr sz="1400"/>
            </a:lvl4pPr>
            <a:lvl5pPr marL="1828891" indent="0">
              <a:buNone/>
              <a:defRPr sz="1400"/>
            </a:lvl5pPr>
            <a:lvl6pPr marL="2286114" indent="0">
              <a:buNone/>
              <a:defRPr sz="1400"/>
            </a:lvl6pPr>
            <a:lvl7pPr marL="2743337" indent="0">
              <a:buNone/>
              <a:defRPr sz="1400"/>
            </a:lvl7pPr>
            <a:lvl8pPr marL="3200560" indent="0">
              <a:buNone/>
              <a:defRPr sz="1400"/>
            </a:lvl8pPr>
            <a:lvl9pPr marL="365778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290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637" y="8458200"/>
            <a:ext cx="18015857" cy="39845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1121" y="8458200"/>
            <a:ext cx="18017217" cy="398454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6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2" y="1976438"/>
            <a:ext cx="33860015" cy="822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508" y="11053769"/>
            <a:ext cx="16622486" cy="4605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508" y="15659107"/>
            <a:ext cx="16622486" cy="28448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11237" y="11053769"/>
            <a:ext cx="16629289" cy="46053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11237" y="15659107"/>
            <a:ext cx="16629289" cy="284487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615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686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7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31730164"/>
            <a:ext cx="31978148" cy="98059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1" y="20928807"/>
            <a:ext cx="31978148" cy="1080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23" indent="0">
              <a:buNone/>
              <a:defRPr sz="1800"/>
            </a:lvl2pPr>
            <a:lvl3pPr marL="914446" indent="0">
              <a:buNone/>
              <a:defRPr sz="1600"/>
            </a:lvl3pPr>
            <a:lvl4pPr marL="1371669" indent="0">
              <a:buNone/>
              <a:defRPr sz="1400"/>
            </a:lvl4pPr>
            <a:lvl5pPr marL="1828891" indent="0">
              <a:buNone/>
              <a:defRPr sz="1400"/>
            </a:lvl5pPr>
            <a:lvl6pPr marL="2286114" indent="0">
              <a:buNone/>
              <a:defRPr sz="1400"/>
            </a:lvl6pPr>
            <a:lvl7pPr marL="2743337" indent="0">
              <a:buNone/>
              <a:defRPr sz="1400"/>
            </a:lvl7pPr>
            <a:lvl8pPr marL="3200560" indent="0">
              <a:buNone/>
              <a:defRPr sz="1400"/>
            </a:lvl8pPr>
            <a:lvl9pPr marL="365778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396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0" y="1966913"/>
            <a:ext cx="12377057" cy="8365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9321" y="1966913"/>
            <a:ext cx="21031200" cy="421409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0510" y="10332245"/>
            <a:ext cx="12377057" cy="33775650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650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715" y="34563851"/>
            <a:ext cx="22572889" cy="40814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3715" y="4412464"/>
            <a:ext cx="22572889" cy="29625131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715" y="38645314"/>
            <a:ext cx="22572889" cy="5793581"/>
          </a:xfr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74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7891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717753" y="1909768"/>
            <a:ext cx="9040587" cy="46393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637" y="1909768"/>
            <a:ext cx="26992489" cy="46393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5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637" y="8458200"/>
            <a:ext cx="4208689" cy="398454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1" y="8458200"/>
            <a:ext cx="4210050" cy="3984545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56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2" y="1976438"/>
            <a:ext cx="33860015" cy="822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508" y="11053769"/>
            <a:ext cx="16622486" cy="46053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0508" y="15659107"/>
            <a:ext cx="16622486" cy="2844879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11237" y="11053769"/>
            <a:ext cx="16629289" cy="46053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11237" y="15659107"/>
            <a:ext cx="16629289" cy="2844879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0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9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06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510" y="1966913"/>
            <a:ext cx="12377057" cy="8365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9321" y="1966913"/>
            <a:ext cx="21031200" cy="4214098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0510" y="10332245"/>
            <a:ext cx="12377057" cy="33775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6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3715" y="34563851"/>
            <a:ext cx="22572889" cy="40814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73715" y="4412464"/>
            <a:ext cx="22572889" cy="296251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3715" y="38645314"/>
            <a:ext cx="22572889" cy="5793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23" indent="0">
              <a:buNone/>
              <a:defRPr sz="1200"/>
            </a:lvl2pPr>
            <a:lvl3pPr marL="914446" indent="0">
              <a:buNone/>
              <a:defRPr sz="1000"/>
            </a:lvl3pPr>
            <a:lvl4pPr marL="1371669" indent="0">
              <a:buNone/>
              <a:defRPr sz="900"/>
            </a:lvl4pPr>
            <a:lvl5pPr marL="1828891" indent="0">
              <a:buNone/>
              <a:defRPr sz="900"/>
            </a:lvl5pPr>
            <a:lvl6pPr marL="2286114" indent="0">
              <a:buNone/>
              <a:defRPr sz="900"/>
            </a:lvl6pPr>
            <a:lvl7pPr marL="2743337" indent="0">
              <a:buNone/>
              <a:defRPr sz="900"/>
            </a:lvl7pPr>
            <a:lvl8pPr marL="3200560" indent="0">
              <a:buNone/>
              <a:defRPr sz="900"/>
            </a:lvl8pPr>
            <a:lvl9pPr marL="365778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4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>
            <a:extLst>
              <a:ext uri="{FF2B5EF4-FFF2-40B4-BE49-F238E27FC236}">
                <a16:creationId xmlns:a16="http://schemas.microsoft.com/office/drawing/2014/main" id="{B51B8597-A2C7-423F-970A-2229B9745F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A485B4D0-0059-47FA-B068-C08858A368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0"/>
            <a:ext cx="43891200" cy="131763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28" name="Rectangle 15">
            <a:extLst>
              <a:ext uri="{FF2B5EF4-FFF2-40B4-BE49-F238E27FC236}">
                <a16:creationId xmlns:a16="http://schemas.microsoft.com/office/drawing/2014/main" id="{791BD9B9-BAD4-4CAA-8427-F472580C0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1274763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5">
            <a:extLst>
              <a:ext uri="{FF2B5EF4-FFF2-40B4-BE49-F238E27FC236}">
                <a16:creationId xmlns:a16="http://schemas.microsoft.com/office/drawing/2014/main" id="{03BBF76D-0512-43B9-A0C8-5E6B275836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30" name="Rectangle 32">
            <a:extLst>
              <a:ext uri="{FF2B5EF4-FFF2-40B4-BE49-F238E27FC236}">
                <a16:creationId xmlns:a16="http://schemas.microsoft.com/office/drawing/2014/main" id="{5335D312-8FE4-4C26-8592-326C513223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036800" y="5638800"/>
            <a:ext cx="137160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31" name="Rectangle 34">
            <a:extLst>
              <a:ext uri="{FF2B5EF4-FFF2-40B4-BE49-F238E27FC236}">
                <a16:creationId xmlns:a16="http://schemas.microsoft.com/office/drawing/2014/main" id="{897B8B8D-F444-4580-B3BA-69673A76442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168725" y="5638800"/>
            <a:ext cx="137160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32" name="Rectangle 32">
            <a:extLst>
              <a:ext uri="{FF2B5EF4-FFF2-40B4-BE49-F238E27FC236}">
                <a16:creationId xmlns:a16="http://schemas.microsoft.com/office/drawing/2014/main" id="{F56615F0-CD7D-4C9B-9B5E-0688FD0C0A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2025" y="5638800"/>
            <a:ext cx="13716000" cy="26563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5pPr>
      <a:lvl6pPr marL="4572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46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69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9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726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949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171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394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745B2-5480-4D75-916D-052C098D52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BBD0427-0468-4802-8439-97865C0959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5325" y="5638800"/>
            <a:ext cx="997267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40EB367-47A7-4149-9083-768BBC667E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0"/>
            <a:ext cx="43891200" cy="131763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E09E1355-2DF8-46F6-AD3D-70D1C73E32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500" b="1" dirty="0">
                <a:solidFill>
                  <a:schemeClr val="bg2"/>
                </a:solidFill>
                <a:latin typeface="Arial" panose="020B0604020202020204" pitchFamily="34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8E295B4-86F6-4142-B7E8-305CFDCF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1274763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36BC52F-C9A0-487D-BFA3-8BB016668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5325" y="5638800"/>
            <a:ext cx="9972675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FDE119D-97EE-4A84-9364-4EAC43FC22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D20AA5A-07AA-47AB-A30E-1599296742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90325" y="5638800"/>
            <a:ext cx="207645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2058" name="Rectangle 11">
            <a:extLst>
              <a:ext uri="{FF2B5EF4-FFF2-40B4-BE49-F238E27FC236}">
                <a16:creationId xmlns:a16="http://schemas.microsoft.com/office/drawing/2014/main" id="{19052223-D17F-4941-9AFE-9900D6E412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080325" y="5638800"/>
            <a:ext cx="9982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5pPr>
      <a:lvl6pPr marL="4572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46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69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9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726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949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171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394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6DB018-10D7-4547-8F09-263E727936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0899CD3-C70D-494A-A379-CCC0B705CF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5325" y="5638800"/>
            <a:ext cx="423672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55C265-0E6D-4DBC-B376-4FFDFE1AC9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800600"/>
            <a:ext cx="43891200" cy="131763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2AE7C88C-9A4A-4DA9-9C55-4B5BC2B1B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32445325"/>
            <a:ext cx="25146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500" b="1" dirty="0">
                <a:solidFill>
                  <a:schemeClr val="bg2"/>
                </a:solidFill>
                <a:latin typeface="Arial" panose="020B0604020202020204" pitchFamily="34" charset="0"/>
              </a:rPr>
              <a:t>POSTER TEMPLATE BY: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9D47E01-B4D7-445F-8F34-91142FF7C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2025" y="1274763"/>
            <a:ext cx="419227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99FF702-EC02-451A-B7B0-12B261CAB8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5325" y="5638800"/>
            <a:ext cx="42189400" cy="265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27054DBB-02E9-4864-8FA4-CDE83A8730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  <a:ea typeface="ＭＳ Ｐゴシック" pitchFamily="-65" charset="-128"/>
          <a:cs typeface="ＭＳ Ｐゴシック" pitchFamily="-65" charset="-128"/>
        </a:defRPr>
      </a:lvl5pPr>
      <a:lvl6pPr marL="457223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46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69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91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ＭＳ Ｐゴシック" charset="-128"/>
        </a:defRPr>
      </a:lvl5pPr>
      <a:lvl6pPr marL="2514726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949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171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394" indent="-228611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litedatascience.com/machine-learning-algorithms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2.jpg"/><Relationship Id="rId26" Type="http://schemas.openxmlformats.org/officeDocument/2006/relationships/image" Target="../media/image20.jpg"/><Relationship Id="rId3" Type="http://schemas.openxmlformats.org/officeDocument/2006/relationships/image" Target="../media/image1.jpeg"/><Relationship Id="rId21" Type="http://schemas.openxmlformats.org/officeDocument/2006/relationships/image" Target="../media/image15.jpg"/><Relationship Id="rId7" Type="http://schemas.openxmlformats.org/officeDocument/2006/relationships/hyperlink" Target="http://www.imageclef.org/2013/medical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1.jpg"/><Relationship Id="rId25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5.png"/><Relationship Id="rId24" Type="http://schemas.openxmlformats.org/officeDocument/2006/relationships/image" Target="../media/image18.jpg"/><Relationship Id="rId5" Type="http://schemas.openxmlformats.org/officeDocument/2006/relationships/image" Target="../media/image2.emf"/><Relationship Id="rId15" Type="http://schemas.openxmlformats.org/officeDocument/2006/relationships/image" Target="../media/image9.png"/><Relationship Id="rId23" Type="http://schemas.openxmlformats.org/officeDocument/2006/relationships/image" Target="../media/image17.jpg"/><Relationship Id="rId10" Type="http://schemas.openxmlformats.org/officeDocument/2006/relationships/image" Target="../media/image4.png"/><Relationship Id="rId19" Type="http://schemas.openxmlformats.org/officeDocument/2006/relationships/image" Target="../media/image13.jpg"/><Relationship Id="rId4" Type="http://schemas.openxmlformats.org/officeDocument/2006/relationships/hyperlink" Target="http://www.ncbi.nlm.nih.gov/pmc" TargetMode="External"/><Relationship Id="rId9" Type="http://schemas.openxmlformats.org/officeDocument/2006/relationships/hyperlink" Target="http://arxiv.org/abs/1409.1556" TargetMode="External"/><Relationship Id="rId14" Type="http://schemas.openxmlformats.org/officeDocument/2006/relationships/image" Target="../media/image8.png"/><Relationship Id="rId22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EBAE3F2D-3296-4BF9-85CB-FF3F4A72E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3988"/>
            <a:ext cx="3931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9600" dirty="0">
                <a:solidFill>
                  <a:srgbClr val="00B050"/>
                </a:solidFill>
              </a:rPr>
              <a:t>Classification and Detection of Lung Computed Tomography (Ct) Patches with Deep Feature Extraction by Transfer Learning Using Python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83DE0DDA-CC15-40E4-BA8D-751AFCFC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207963"/>
            <a:ext cx="4076700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7">
            <a:extLst>
              <a:ext uri="{FF2B5EF4-FFF2-40B4-BE49-F238E27FC236}">
                <a16:creationId xmlns:a16="http://schemas.microsoft.com/office/drawing/2014/main" id="{012D1218-DB2D-4447-9B73-3CDE6DC8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10487587"/>
            <a:ext cx="13716000" cy="8302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Objective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3A88AA80-67C0-4392-85EA-B52A998A5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6782037"/>
            <a:ext cx="13704888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 dirty="0">
                <a:solidFill>
                  <a:srgbClr val="F8F8F8"/>
                </a:solidFill>
              </a:rPr>
              <a:t>Convolutional Neural Networks</a:t>
            </a: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89C0DB93-AC0B-42D8-8E61-A607B79D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5661025"/>
            <a:ext cx="13704888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Introduction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D2D63B0E-75CE-4D9D-A102-20673358B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013" y="5661025"/>
            <a:ext cx="137160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Result Analysis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92EB6C20-4EE2-4481-95F2-5E054241A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3013" y="22251702"/>
            <a:ext cx="137160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 dirty="0">
                <a:solidFill>
                  <a:srgbClr val="F8F8F8"/>
                </a:solidFill>
              </a:rPr>
              <a:t>Conclusion &amp; Future Work </a:t>
            </a:r>
          </a:p>
        </p:txBody>
      </p:sp>
      <p:sp>
        <p:nvSpPr>
          <p:cNvPr id="19" name="Content Placeholder 26">
            <a:extLst>
              <a:ext uri="{FF2B5EF4-FFF2-40B4-BE49-F238E27FC236}">
                <a16:creationId xmlns:a16="http://schemas.microsoft.com/office/drawing/2014/main" id="{93FF9CE4-744F-4F2A-9A62-8B568ED1068D}"/>
              </a:ext>
            </a:extLst>
          </p:cNvPr>
          <p:cNvSpPr>
            <a:spLocks/>
          </p:cNvSpPr>
          <p:nvPr/>
        </p:nvSpPr>
        <p:spPr bwMode="auto">
          <a:xfrm>
            <a:off x="1078706" y="6564312"/>
            <a:ext cx="8605837" cy="385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Roboto"/>
              </a:rPr>
              <a:t>In biomedical articles, authors often use annotation markers such as arrows, letters, or symbols overlaid on figures and illustrations to highlight ROIs.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Roboto"/>
              </a:rPr>
              <a:t> An author of a biomedical article might report on the characteristics of some nodules depicted in a patient’s lung CT scan, these as a basis for a possible cancer diagnosis.</a:t>
            </a:r>
            <a:endParaRPr lang="en-US" b="1" dirty="0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sz="3200" b="1" dirty="0">
              <a:solidFill>
                <a:srgbClr val="92D050"/>
              </a:solidFill>
              <a:latin typeface="Arial" panose="020B0604020202020204" pitchFamily="34" charset="0"/>
              <a:hlinkClick r:id="rId4" tooltip="PubMed Central"/>
            </a:endParaRPr>
          </a:p>
          <a:p>
            <a:pPr eaLnBrk="1" hangingPunct="1">
              <a:defRPr/>
            </a:pPr>
            <a:r>
              <a:rPr lang="en-US" altLang="en-US" sz="3200" b="1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Char char="•"/>
              <a:defRPr/>
            </a:pPr>
            <a:endParaRPr lang="en-US" altLang="en-US" sz="3200" b="1" dirty="0"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161" name="Content Placeholder 26">
            <a:extLst>
              <a:ext uri="{FF2B5EF4-FFF2-40B4-BE49-F238E27FC236}">
                <a16:creationId xmlns:a16="http://schemas.microsoft.com/office/drawing/2014/main" id="{A39F0EA2-6BD1-4E33-8B8A-15005BCD561C}"/>
              </a:ext>
            </a:extLst>
          </p:cNvPr>
          <p:cNvSpPr>
            <a:spLocks/>
          </p:cNvSpPr>
          <p:nvPr/>
        </p:nvSpPr>
        <p:spPr bwMode="auto">
          <a:xfrm>
            <a:off x="15297150" y="11672888"/>
            <a:ext cx="68135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en-US" sz="2000" b="1" dirty="0">
              <a:solidFill>
                <a:srgbClr val="993300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en-US" sz="2800" b="1" dirty="0">
              <a:solidFill>
                <a:srgbClr val="99330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Char char="•"/>
              <a:defRPr/>
            </a:pPr>
            <a:endParaRPr lang="en-US" altLang="en-US" sz="36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cxnSp>
        <p:nvCxnSpPr>
          <p:cNvPr id="6156" name="Straight Arrow Connector 39">
            <a:extLst>
              <a:ext uri="{FF2B5EF4-FFF2-40B4-BE49-F238E27FC236}">
                <a16:creationId xmlns:a16="http://schemas.microsoft.com/office/drawing/2014/main" id="{A8424F8B-9A9E-4C42-AD30-795A99ED89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31238" y="21694775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6157" name="Right Arrow 40">
            <a:extLst>
              <a:ext uri="{FF2B5EF4-FFF2-40B4-BE49-F238E27FC236}">
                <a16:creationId xmlns:a16="http://schemas.microsoft.com/office/drawing/2014/main" id="{539BE9EE-E25C-4F26-9F84-B3E3B8A6B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950" y="20762913"/>
            <a:ext cx="839788" cy="2720975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Right Arrow 42">
            <a:extLst>
              <a:ext uri="{FF2B5EF4-FFF2-40B4-BE49-F238E27FC236}">
                <a16:creationId xmlns:a16="http://schemas.microsoft.com/office/drawing/2014/main" id="{8E175A7B-0D6D-43CA-BF19-C88CC11E9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28200" y="20762913"/>
            <a:ext cx="654050" cy="2720975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" name="Rectangle 46">
            <a:extLst>
              <a:ext uri="{FF2B5EF4-FFF2-40B4-BE49-F238E27FC236}">
                <a16:creationId xmlns:a16="http://schemas.microsoft.com/office/drawing/2014/main" id="{B34991C9-11DB-40C1-826C-4E599F72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44" y="11486742"/>
            <a:ext cx="8075046" cy="50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algorithms, such as convolutional neural networks (CNN) seem to be effective in providing better accuracy.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 pre-trained CNN as a feature extractor also provides an alternative to the hand-crafted features based on learning a transformation of raw data input to a representation that can be effectively exploited in general machine learning tasks, such as Random Forest or Support Vector Machine (SVM) Classifiers.</a:t>
            </a:r>
          </a:p>
        </p:txBody>
      </p:sp>
      <p:sp>
        <p:nvSpPr>
          <p:cNvPr id="6160" name="Rectangle 49">
            <a:extLst>
              <a:ext uri="{FF2B5EF4-FFF2-40B4-BE49-F238E27FC236}">
                <a16:creationId xmlns:a16="http://schemas.microsoft.com/office/drawing/2014/main" id="{94D4B2BE-90BC-4415-B709-37A96555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013" y="15709900"/>
            <a:ext cx="84105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>
              <a:solidFill>
                <a:srgbClr val="0070C0"/>
              </a:solidFill>
            </a:endParaRPr>
          </a:p>
          <a:p>
            <a:r>
              <a:rPr lang="en-US" altLang="en-US" sz="320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6170" name="Rectangle 50">
            <a:extLst>
              <a:ext uri="{FF2B5EF4-FFF2-40B4-BE49-F238E27FC236}">
                <a16:creationId xmlns:a16="http://schemas.microsoft.com/office/drawing/2014/main" id="{5BCD528C-CE09-4611-B730-39DA63F1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0" y="23282275"/>
            <a:ext cx="13514388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can help address the problems that machine learning failed to resolve or provide the best results for.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attempt do more deep learning on the following dataset with ranked accuracy, improved techniques, advanced optimization methods.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will be used to test with additional convolutional neural networks to evaluate the effectiveness for image processing.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sz="3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162" name="TextBox 75">
            <a:extLst>
              <a:ext uri="{FF2B5EF4-FFF2-40B4-BE49-F238E27FC236}">
                <a16:creationId xmlns:a16="http://schemas.microsoft.com/office/drawing/2014/main" id="{8F93FC42-1AAC-48F2-9573-B4C2E09D5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91006" y="2400300"/>
            <a:ext cx="2781141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48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n-US" altLang="en-US" sz="4800" dirty="0">
                <a:solidFill>
                  <a:srgbClr val="0070C0"/>
                </a:solidFill>
                <a:latin typeface="Arial" panose="020B0604020202020204" pitchFamily="34" charset="0"/>
              </a:rPr>
              <a:t>Jose Dixon, Mahmudur Rahman, Ph.D. (Mentor)</a:t>
            </a:r>
            <a:br>
              <a:rPr lang="en-US" altLang="en-US" sz="4800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altLang="en-US" sz="4800" dirty="0">
                <a:solidFill>
                  <a:srgbClr val="FF6600"/>
                </a:solidFill>
                <a:latin typeface="Arial" panose="020B0604020202020204" pitchFamily="34" charset="0"/>
              </a:rPr>
              <a:t>Computer Science Department, Morgan State University, Baltimore, Maryland</a:t>
            </a:r>
          </a:p>
          <a:p>
            <a:pPr algn="ctr" eaLnBrk="1" hangingPunct="1"/>
            <a:endParaRPr lang="en-US" altLang="en-US" sz="3600" dirty="0"/>
          </a:p>
        </p:txBody>
      </p:sp>
      <p:sp>
        <p:nvSpPr>
          <p:cNvPr id="6163" name="Text Box 7">
            <a:extLst>
              <a:ext uri="{FF2B5EF4-FFF2-40B4-BE49-F238E27FC236}">
                <a16:creationId xmlns:a16="http://schemas.microsoft.com/office/drawing/2014/main" id="{CF6A7540-79A5-4126-8853-53B8A4BE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0613" y="26220738"/>
            <a:ext cx="137033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Deep Learning Algorithm</a:t>
            </a:r>
          </a:p>
        </p:txBody>
      </p:sp>
      <p:sp>
        <p:nvSpPr>
          <p:cNvPr id="6164" name="Rectangle 3">
            <a:extLst>
              <a:ext uri="{FF2B5EF4-FFF2-40B4-BE49-F238E27FC236}">
                <a16:creationId xmlns:a16="http://schemas.microsoft.com/office/drawing/2014/main" id="{A8E498BE-103E-4075-8D8C-2C0AD629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4263" y="27520900"/>
            <a:ext cx="5575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0" tIns="457200" rIns="457200" bIns="457200">
            <a:spAutoFit/>
          </a:bodyPr>
          <a:lstStyle>
            <a:lvl1pPr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6" name="Text Box 7">
            <a:extLst>
              <a:ext uri="{FF2B5EF4-FFF2-40B4-BE49-F238E27FC236}">
                <a16:creationId xmlns:a16="http://schemas.microsoft.com/office/drawing/2014/main" id="{2639ABD6-445F-4C21-A419-2637C4E8F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7913" y="19259550"/>
            <a:ext cx="13716000" cy="8302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D866C-F54E-4F4D-A90E-499BCD39E5AC}"/>
              </a:ext>
            </a:extLst>
          </p:cNvPr>
          <p:cNvSpPr txBox="1"/>
          <p:nvPr/>
        </p:nvSpPr>
        <p:spPr>
          <a:xfrm>
            <a:off x="15259050" y="27073225"/>
            <a:ext cx="13684250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500" dirty="0">
                <a:solidFill>
                  <a:srgbClr val="00B050"/>
                </a:solidFill>
                <a:latin typeface="+mn-lt"/>
              </a:rPr>
              <a:t>For Image Processing and  Classification, Python 3.6 , OpenCV 3.4,  and </a:t>
            </a:r>
            <a:r>
              <a:rPr lang="en-US" altLang="en-US" sz="2500" dirty="0" err="1">
                <a:solidFill>
                  <a:srgbClr val="00B050"/>
                </a:solidFill>
                <a:latin typeface="+mn-lt"/>
              </a:rPr>
              <a:t>Keras</a:t>
            </a:r>
            <a:r>
              <a:rPr lang="en-US" altLang="en-US" sz="2500" dirty="0">
                <a:solidFill>
                  <a:srgbClr val="00B050"/>
                </a:solidFill>
                <a:latin typeface="+mn-lt"/>
              </a:rPr>
              <a:t> libraries were used.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6F192-FC67-4D2E-A9FA-1FBCA8814671}"/>
              </a:ext>
            </a:extLst>
          </p:cNvPr>
          <p:cNvSpPr txBox="1"/>
          <p:nvPr/>
        </p:nvSpPr>
        <p:spPr>
          <a:xfrm>
            <a:off x="1151501" y="17576932"/>
            <a:ext cx="13506450" cy="81458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Neural Networks Architectures for Deep Learning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type CNN utilizes it own layers, kernels, and training techniques.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typical convolutional neural network has a convolutional layer, pooling layer, fully connected layer, receptive field layer, and weights.</a:t>
            </a:r>
          </a:p>
          <a:p>
            <a:pPr>
              <a:defRPr/>
            </a:pP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architecture can be trained using standard Stochastic Gradient Descent (and a reasonable initialization function) through the use of residual modules.</a:t>
            </a:r>
          </a:p>
          <a:p>
            <a:pPr>
              <a:defRPr/>
            </a:pP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inception-based network and smaller form of </a:t>
            </a: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acts a multi-feature extractor by computing 1x1, 3x3, and 5x5 convolutions of levels</a:t>
            </a:r>
          </a:p>
          <a:p>
            <a:pPr>
              <a:defRPr/>
            </a:pP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Contained eight layers; the first five were convolutional layers, some of them followed by max-pooling layers, and the last three were fully connected layers.</a:t>
            </a:r>
          </a:p>
          <a:p>
            <a:pPr>
              <a:defRPr/>
            </a:pP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will accept images with spatial dimensions 64 × 64 × 3 (64 pixels wide, 64 pixels tall, and 3 channels).</a:t>
            </a:r>
            <a:endParaRPr lang="en-US" sz="3200" baseline="30000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E55E5DF7-1319-40D8-9975-FC94BA2E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72" y="25436074"/>
            <a:ext cx="2030412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1" name="Text Box 7">
            <a:extLst>
              <a:ext uri="{FF2B5EF4-FFF2-40B4-BE49-F238E27FC236}">
                <a16:creationId xmlns:a16="http://schemas.microsoft.com/office/drawing/2014/main" id="{DA533F00-048F-4B4E-BF7A-5AA485E30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7913" y="5659438"/>
            <a:ext cx="137160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Deep Feature Extraction</a:t>
            </a:r>
          </a:p>
        </p:txBody>
      </p:sp>
      <p:pic>
        <p:nvPicPr>
          <p:cNvPr id="6172" name="Picture 23">
            <a:extLst>
              <a:ext uri="{FF2B5EF4-FFF2-40B4-BE49-F238E27FC236}">
                <a16:creationId xmlns:a16="http://schemas.microsoft.com/office/drawing/2014/main" id="{A8D11B62-BE49-4C20-8441-D0A86231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23" y="6608786"/>
            <a:ext cx="4677465" cy="565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4">
            <a:extLst>
              <a:ext uri="{FF2B5EF4-FFF2-40B4-BE49-F238E27FC236}">
                <a16:creationId xmlns:a16="http://schemas.microsoft.com/office/drawing/2014/main" id="{356F3388-1B3A-45DC-B85F-CD778F99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5713" y="6678613"/>
            <a:ext cx="794702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networks trained on large-scale datasets have demonstrated to be excellent at the task of transfer learning.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serves an input being processed </a:t>
            </a:r>
          </a:p>
          <a:p>
            <a:pPr marL="0" indent="0"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through layers.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can be extracted with a pre-trained CNN.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are written to model.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features are extracted using a model using a pretrained CNN. </a:t>
            </a:r>
          </a:p>
        </p:txBody>
      </p:sp>
      <p:sp>
        <p:nvSpPr>
          <p:cNvPr id="4" name="TextBox 26">
            <a:extLst>
              <a:ext uri="{FF2B5EF4-FFF2-40B4-BE49-F238E27FC236}">
                <a16:creationId xmlns:a16="http://schemas.microsoft.com/office/drawing/2014/main" id="{FD308CB1-95BD-4652-A591-883B60025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38401" y="20456634"/>
            <a:ext cx="8505822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experiment is conducted with the </a:t>
            </a:r>
            <a:r>
              <a:rPr lang="en-US" altLang="en-US" sz="32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CT_Chest_Patch</a:t>
            </a: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 having 2645 images with 12 different segmented CT lung patches and the MedPatch60 dataset with 18854 images with 60 different modalities. 80% images was used for the testing set and 20% for training 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Accuracies are compared using different classification techniques by using </a:t>
            </a:r>
            <a:r>
              <a:rPr lang="en-US" altLang="en-US" sz="32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VGGNet</a:t>
            </a: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AlexNet</a:t>
            </a: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32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GoogleNet</a:t>
            </a: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sz="3200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convolutional neural network architectures. </a:t>
            </a:r>
          </a:p>
        </p:txBody>
      </p:sp>
      <p:sp>
        <p:nvSpPr>
          <p:cNvPr id="6175" name="TextBox 28">
            <a:extLst>
              <a:ext uri="{FF2B5EF4-FFF2-40B4-BE49-F238E27FC236}">
                <a16:creationId xmlns:a16="http://schemas.microsoft.com/office/drawing/2014/main" id="{0125151B-DE43-4A3A-B5EB-4B8C0C3C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3650" y="6496050"/>
            <a:ext cx="13690600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are compared together from three deep learning CNNs for two datasets.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three architectures tested individually from each other for two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986C92-6A5E-4081-A6E2-B9232A769618}"/>
              </a:ext>
            </a:extLst>
          </p:cNvPr>
          <p:cNvSpPr txBox="1"/>
          <p:nvPr/>
        </p:nvSpPr>
        <p:spPr>
          <a:xfrm>
            <a:off x="37133213" y="7508875"/>
            <a:ext cx="5775325" cy="53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</a:rPr>
              <a:t>ResNet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from MedPatch60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9B91493-27D9-4E65-BB3E-3085D5F0A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11035"/>
              </p:ext>
            </p:extLst>
          </p:nvPr>
        </p:nvGraphicFramePr>
        <p:xfrm>
          <a:off x="29388136" y="17144236"/>
          <a:ext cx="13380243" cy="430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8810898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789069689"/>
                    </a:ext>
                  </a:extLst>
                </a:gridCol>
                <a:gridCol w="2191879">
                  <a:extLst>
                    <a:ext uri="{9D8B030D-6E8A-4147-A177-3AD203B41FA5}">
                      <a16:colId xmlns:a16="http://schemas.microsoft.com/office/drawing/2014/main" val="2734263639"/>
                    </a:ext>
                  </a:extLst>
                </a:gridCol>
              </a:tblGrid>
              <a:tr h="83896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CNN</a:t>
                      </a:r>
                    </a:p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Architecture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Dataset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Precision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Recall 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F1-Score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Accuracy 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(with crops)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Accuracy </a:t>
                      </a:r>
                    </a:p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  <a:latin typeface="+mn-lt"/>
                        </a:rPr>
                        <a:t>(no crops)</a:t>
                      </a:r>
                    </a:p>
                  </a:txBody>
                  <a:tcPr marL="91435" marR="91435" marT="45693" marB="456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076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ResNet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MedPatch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0.86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0.86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0.85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329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AlexNet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CTChest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0.50 [rank-1]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0.45 [rank-1]</a:t>
                      </a:r>
                    </a:p>
                  </a:txBody>
                  <a:tcPr marL="91435" marR="91435"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937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GoogleNet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MedPatch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0.72 [rank-1]</a:t>
                      </a:r>
                    </a:p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0.91 [rank-5]</a:t>
                      </a:r>
                    </a:p>
                  </a:txBody>
                  <a:tcPr marL="91435" marR="91435"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9377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VGGNet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latin typeface="+mn-lt"/>
                        </a:rPr>
                        <a:t>CTChest</a:t>
                      </a:r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0.77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0.76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0.76</a:t>
                      </a: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+mn-lt"/>
                      </a:endParaRPr>
                    </a:p>
                  </a:txBody>
                  <a:tcPr marL="91435" marR="91435" marT="45693" marB="45693"/>
                </a:tc>
                <a:extLst>
                  <a:ext uri="{0D108BD9-81ED-4DB2-BD59-A6C34878D82A}">
                    <a16:rowId xmlns:a16="http://schemas.microsoft.com/office/drawing/2014/main" val="3090496456"/>
                  </a:ext>
                </a:extLst>
              </a:tr>
            </a:tbl>
          </a:graphicData>
        </a:graphic>
      </p:graphicFrame>
      <p:sp>
        <p:nvSpPr>
          <p:cNvPr id="6215" name="Text Box 7">
            <a:extLst>
              <a:ext uri="{FF2B5EF4-FFF2-40B4-BE49-F238E27FC236}">
                <a16:creationId xmlns:a16="http://schemas.microsoft.com/office/drawing/2014/main" id="{769EAE46-C480-4CFA-8531-8C3D026A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0" y="27031950"/>
            <a:ext cx="137160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References</a:t>
            </a:r>
          </a:p>
        </p:txBody>
      </p:sp>
      <p:sp>
        <p:nvSpPr>
          <p:cNvPr id="6223" name="TextBox 46">
            <a:extLst>
              <a:ext uri="{FF2B5EF4-FFF2-40B4-BE49-F238E27FC236}">
                <a16:creationId xmlns:a16="http://schemas.microsoft.com/office/drawing/2014/main" id="{3308719C-F0D6-4ABE-9E4B-2327EB94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1113" y="28070175"/>
            <a:ext cx="13630275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Herrera, Alba Garcia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Seco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, and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Jayashree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Kalpathy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-Cramer. “AMIA: Medical task.”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ImageCLEF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 /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LifeCLEF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 - Multimedia Retrieval in CLEF, </a:t>
            </a:r>
            <a:r>
              <a:rPr lang="en-US" altLang="en-US" sz="2400" dirty="0" err="1">
                <a:solidFill>
                  <a:srgbClr val="0070C0"/>
                </a:solidFill>
                <a:latin typeface="+mn-lt"/>
              </a:rPr>
              <a:t>ImageCLEF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, 29 Oct. 2017, </a:t>
            </a:r>
            <a:r>
              <a:rPr lang="en-US" altLang="en-US" sz="2400" dirty="0">
                <a:solidFill>
                  <a:srgbClr val="00B050"/>
                </a:solidFill>
                <a:latin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www.imageclef.org/2013/medical</a:t>
            </a:r>
            <a:r>
              <a:rPr lang="en-US" altLang="en-US" sz="2400" dirty="0">
                <a:solidFill>
                  <a:srgbClr val="0070C0"/>
                </a:solidFill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“Modern Machine Learning Algorithms: Strengths and Weaknesses.” (2018, May 20). </a:t>
            </a:r>
            <a:r>
              <a:rPr lang="en-US" sz="2400" dirty="0">
                <a:solidFill>
                  <a:srgbClr val="00B050"/>
                </a:solidFill>
                <a:latin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https://elitedatascience.com/machine-learning-algorithms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(accessed 6 August 2018)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</a:rPr>
              <a:t>Rahman, M., </a:t>
            </a:r>
            <a:r>
              <a:rPr lang="en-US" sz="2400" dirty="0" err="1">
                <a:solidFill>
                  <a:srgbClr val="0070C0"/>
                </a:solidFill>
                <a:latin typeface="+mn-lt"/>
              </a:rPr>
              <a:t>Antani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, S. K., &amp; </a:t>
            </a:r>
            <a:r>
              <a:rPr lang="en-US" sz="2400" dirty="0" err="1">
                <a:solidFill>
                  <a:srgbClr val="0070C0"/>
                </a:solidFill>
                <a:latin typeface="+mn-lt"/>
              </a:rPr>
              <a:t>Thoma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, G. R. (2010). A classification-driven similarity matching framework for retrieval of biomedical images. 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2010 Proceedings of the International Conference on Multimedia Information Retrieval,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147-154.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rgbClr val="0070C0"/>
                </a:solidFill>
                <a:latin typeface="+mn-lt"/>
              </a:rPr>
              <a:t>Simonyan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, K., &amp; Zisserman, A. (2014). 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Very Deep Convolutional Networks for Large-Scale Image </a:t>
            </a:r>
            <a:r>
              <a:rPr lang="en-US" sz="2400" i="1" dirty="0" err="1">
                <a:solidFill>
                  <a:srgbClr val="0070C0"/>
                </a:solidFill>
                <a:latin typeface="+mn-lt"/>
              </a:rPr>
              <a:t>Recognition,Abs</a:t>
            </a:r>
            <a:r>
              <a:rPr lang="en-US" sz="2400" i="1" dirty="0">
                <a:solidFill>
                  <a:srgbClr val="0070C0"/>
                </a:solidFill>
                <a:latin typeface="+mn-lt"/>
              </a:rPr>
              <a:t>/1409.1556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. </a:t>
            </a:r>
            <a:r>
              <a:rPr lang="en-US" sz="2400" dirty="0">
                <a:solidFill>
                  <a:srgbClr val="00B050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http://arxiv.org/abs/1409.1556</a:t>
            </a:r>
            <a:r>
              <a:rPr lang="en-US" sz="24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+mn-lt"/>
              </a:rPr>
              <a:t>(accessed 26 August 2018)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2800" dirty="0"/>
          </a:p>
        </p:txBody>
      </p:sp>
      <p:sp>
        <p:nvSpPr>
          <p:cNvPr id="6217" name="TextBox 4">
            <a:extLst>
              <a:ext uri="{FF2B5EF4-FFF2-40B4-BE49-F238E27FC236}">
                <a16:creationId xmlns:a16="http://schemas.microsoft.com/office/drawing/2014/main" id="{8401CB1E-9F8F-4F11-A3A9-139F1EA0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731" y="28165425"/>
            <a:ext cx="20145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70C0"/>
                </a:solidFill>
              </a:rPr>
              <a:t>ResNet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6218" name="TextBox 7">
            <a:extLst>
              <a:ext uri="{FF2B5EF4-FFF2-40B4-BE49-F238E27FC236}">
                <a16:creationId xmlns:a16="http://schemas.microsoft.com/office/drawing/2014/main" id="{76FC3973-2914-4BCF-A5A2-376697E55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8836" y="31520306"/>
            <a:ext cx="20145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rgbClr val="0070C0"/>
                </a:solidFill>
              </a:rPr>
              <a:t>GoogleNet</a:t>
            </a:r>
            <a:endParaRPr lang="en-US" altLang="en-US" dirty="0">
              <a:solidFill>
                <a:srgbClr val="0070C0"/>
              </a:solidFill>
            </a:endParaRPr>
          </a:p>
        </p:txBody>
      </p:sp>
      <p:pic>
        <p:nvPicPr>
          <p:cNvPr id="6219" name="Picture 10">
            <a:extLst>
              <a:ext uri="{FF2B5EF4-FFF2-40B4-BE49-F238E27FC236}">
                <a16:creationId xmlns:a16="http://schemas.microsoft.com/office/drawing/2014/main" id="{44D39A5F-EDD8-4DD0-B035-E84E624B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982" y="28315748"/>
            <a:ext cx="4421188" cy="31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20" name="Picture 12">
            <a:extLst>
              <a:ext uri="{FF2B5EF4-FFF2-40B4-BE49-F238E27FC236}">
                <a16:creationId xmlns:a16="http://schemas.microsoft.com/office/drawing/2014/main" id="{4C697DA9-8C9D-4603-A1CF-41E3F341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76" y="28737164"/>
            <a:ext cx="4590539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1" name="TextBox 4">
            <a:extLst>
              <a:ext uri="{FF2B5EF4-FFF2-40B4-BE49-F238E27FC236}">
                <a16:creationId xmlns:a16="http://schemas.microsoft.com/office/drawing/2014/main" id="{DF8DEDAA-A81F-4535-8F24-977B28BA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856" y="31449712"/>
            <a:ext cx="20304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AlexNet</a:t>
            </a:r>
            <a:endParaRPr lang="en-US" alt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22" name="Text Box 7">
            <a:extLst>
              <a:ext uri="{FF2B5EF4-FFF2-40B4-BE49-F238E27FC236}">
                <a16:creationId xmlns:a16="http://schemas.microsoft.com/office/drawing/2014/main" id="{6B72C4BF-5293-4C84-9602-920958FFB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7913" y="12594093"/>
            <a:ext cx="13716000" cy="8318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24" rIns="91267" bIns="4562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1">
                <a:solidFill>
                  <a:srgbClr val="F8F8F8"/>
                </a:solidFill>
              </a:rPr>
              <a:t>Transfer Learning</a:t>
            </a:r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07AA676D-A545-459B-8874-4399B883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950" y="13610124"/>
            <a:ext cx="4689475" cy="516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24">
            <a:extLst>
              <a:ext uri="{FF2B5EF4-FFF2-40B4-BE49-F238E27FC236}">
                <a16:creationId xmlns:a16="http://schemas.microsoft.com/office/drawing/2014/main" id="{9F511DA6-B630-4FC1-A3F0-4CCE944E6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3325" y="13474700"/>
            <a:ext cx="8605838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100" dirty="0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Transfer learning is a machine learning method where a model developed for a task is reused as the starting point for a model on a second task.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100" dirty="0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Transfer Learning uses pre-trained models that have been used for another task to jump start the development process on a new task or problem.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3100" dirty="0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Transfer Learning can speed up the time it takes to develop and train a model by reusing these pieces or modules of already developed models. </a:t>
            </a:r>
            <a:endParaRPr lang="en-US" sz="3100" dirty="0">
              <a:solidFill>
                <a:schemeClr val="accent6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sz="3200" b="1" dirty="0">
              <a:solidFill>
                <a:srgbClr val="3399FF"/>
              </a:solidFill>
              <a:latin typeface="+mn-lt"/>
            </a:endParaRPr>
          </a:p>
        </p:txBody>
      </p:sp>
      <p:pic>
        <p:nvPicPr>
          <p:cNvPr id="6225" name="Picture 3">
            <a:extLst>
              <a:ext uri="{FF2B5EF4-FFF2-40B4-BE49-F238E27FC236}">
                <a16:creationId xmlns:a16="http://schemas.microsoft.com/office/drawing/2014/main" id="{53D75A49-E199-4E33-9ECD-99D95B64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1405" y="27797125"/>
            <a:ext cx="377202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6" name="TextBox 26">
            <a:extLst>
              <a:ext uri="{FF2B5EF4-FFF2-40B4-BE49-F238E27FC236}">
                <a16:creationId xmlns:a16="http://schemas.microsoft.com/office/drawing/2014/main" id="{DC848C8F-C74B-49B8-9A5D-494E28F7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1938" y="27749740"/>
            <a:ext cx="91154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serve as input for image processing in deep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convolutional neural network serve as the feature extractor and classifier simultaneously (as compared to sequentially in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the layers serve as feature extractors before going to final layer of the algorithm.</a:t>
            </a: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21808AE-D088-43C5-B797-A0FDD19F6F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70" y="6673509"/>
            <a:ext cx="4655881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E5BAE7-6316-4295-A508-016BF425641B}"/>
              </a:ext>
            </a:extLst>
          </p:cNvPr>
          <p:cNvSpPr txBox="1"/>
          <p:nvPr/>
        </p:nvSpPr>
        <p:spPr>
          <a:xfrm>
            <a:off x="9997811" y="9103331"/>
            <a:ext cx="4134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This Figure Shows Regions Of Interest Drawn in a Circle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11C41B-258D-4786-AD4F-86367D7553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78" y="11849638"/>
            <a:ext cx="5257236" cy="4083309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D0DE98D-0298-4A8B-B19C-D22C99CA79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47" y="25401702"/>
            <a:ext cx="4476750" cy="2628900"/>
          </a:xfrm>
          <a:prstGeom prst="rect">
            <a:avLst/>
          </a:prstGeom>
        </p:spPr>
      </p:pic>
      <p:sp>
        <p:nvSpPr>
          <p:cNvPr id="59" name="TextBox 4">
            <a:extLst>
              <a:ext uri="{FF2B5EF4-FFF2-40B4-BE49-F238E27FC236}">
                <a16:creationId xmlns:a16="http://schemas.microsoft.com/office/drawing/2014/main" id="{B0334A6A-8804-4493-8E23-BEC2CB3BE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800" y="28147378"/>
            <a:ext cx="20304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VGGNet</a:t>
            </a:r>
            <a:endParaRPr lang="en-US" alt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D6C7E74-C22A-41BA-AA3E-040007DE85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710" y="8234595"/>
            <a:ext cx="5562600" cy="8553451"/>
          </a:xfrm>
          <a:prstGeom prst="rect">
            <a:avLst/>
          </a:prstGeom>
        </p:spPr>
      </p:pic>
      <p:pic>
        <p:nvPicPr>
          <p:cNvPr id="21" name="Picture 20" descr="A picture containing black, monitor, electronics, remote&#10;&#10;Description automatically generated">
            <a:extLst>
              <a:ext uri="{FF2B5EF4-FFF2-40B4-BE49-F238E27FC236}">
                <a16:creationId xmlns:a16="http://schemas.microsoft.com/office/drawing/2014/main" id="{A76DD351-213A-4CF0-9F8F-D2280B6B7C8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876" y="8341650"/>
            <a:ext cx="5953384" cy="297619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9F05DBC-C85B-41C9-8E2A-5AEA10FF6B17}"/>
              </a:ext>
            </a:extLst>
          </p:cNvPr>
          <p:cNvSpPr txBox="1"/>
          <p:nvPr/>
        </p:nvSpPr>
        <p:spPr>
          <a:xfrm>
            <a:off x="30154563" y="7617430"/>
            <a:ext cx="5775325" cy="538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C00000"/>
                </a:solidFill>
                <a:latin typeface="+mn-lt"/>
              </a:rPr>
              <a:t>VGGNet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 for </a:t>
            </a:r>
            <a:r>
              <a:rPr lang="en-US" dirty="0" err="1">
                <a:solidFill>
                  <a:srgbClr val="C00000"/>
                </a:solidFill>
                <a:latin typeface="+mn-lt"/>
              </a:rPr>
              <a:t>CT_Chest_Patch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23" name="Picture 22" descr="A close up of a person&#10;&#10;Description automatically generated">
            <a:extLst>
              <a:ext uri="{FF2B5EF4-FFF2-40B4-BE49-F238E27FC236}">
                <a16:creationId xmlns:a16="http://schemas.microsoft.com/office/drawing/2014/main" id="{90CAF105-099C-4A09-9D03-D1250F40B7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352" y="20841217"/>
            <a:ext cx="640080" cy="640080"/>
          </a:xfrm>
          <a:prstGeom prst="rect">
            <a:avLst/>
          </a:prstGeom>
        </p:spPr>
      </p:pic>
      <p:pic>
        <p:nvPicPr>
          <p:cNvPr id="29" name="Picture 28" descr="A close up of a persons face&#10;&#10;Description automatically generated">
            <a:extLst>
              <a:ext uri="{FF2B5EF4-FFF2-40B4-BE49-F238E27FC236}">
                <a16:creationId xmlns:a16="http://schemas.microsoft.com/office/drawing/2014/main" id="{AC25D66F-FC4F-4566-8B36-A686578AC7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905" y="20850991"/>
            <a:ext cx="640080" cy="64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0728D09-5761-4D68-A0CF-7DF03BFBC7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889" y="20885028"/>
            <a:ext cx="640080" cy="640080"/>
          </a:xfrm>
          <a:prstGeom prst="rect">
            <a:avLst/>
          </a:prstGeom>
        </p:spPr>
      </p:pic>
      <p:pic>
        <p:nvPicPr>
          <p:cNvPr id="34" name="Picture 33" descr="A picture containing animal&#10;&#10;Description automatically generated">
            <a:extLst>
              <a:ext uri="{FF2B5EF4-FFF2-40B4-BE49-F238E27FC236}">
                <a16:creationId xmlns:a16="http://schemas.microsoft.com/office/drawing/2014/main" id="{ACEB0279-BCDD-4C92-8B60-2E39DB2F449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07" y="20843759"/>
            <a:ext cx="640080" cy="64008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047CB20-74BD-4D06-B849-D1B874C71CBD}"/>
              </a:ext>
            </a:extLst>
          </p:cNvPr>
          <p:cNvSpPr txBox="1"/>
          <p:nvPr/>
        </p:nvSpPr>
        <p:spPr>
          <a:xfrm>
            <a:off x="24496712" y="21694775"/>
            <a:ext cx="39417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Segmented Images of </a:t>
            </a:r>
            <a:r>
              <a:rPr lang="en-US" dirty="0" err="1">
                <a:solidFill>
                  <a:srgbClr val="00B050"/>
                </a:solidFill>
              </a:rPr>
              <a:t>CT_Chest_Patch</a:t>
            </a:r>
            <a:r>
              <a:rPr lang="en-US" dirty="0">
                <a:solidFill>
                  <a:srgbClr val="00B050"/>
                </a:solidFill>
              </a:rPr>
              <a:t> Dataset</a:t>
            </a:r>
          </a:p>
        </p:txBody>
      </p:sp>
      <p:pic>
        <p:nvPicPr>
          <p:cNvPr id="40" name="Picture 39" descr="A picture containing outdoor, animal&#10;&#10;Description automatically generated">
            <a:extLst>
              <a:ext uri="{FF2B5EF4-FFF2-40B4-BE49-F238E27FC236}">
                <a16:creationId xmlns:a16="http://schemas.microsoft.com/office/drawing/2014/main" id="{3CAF16EE-1772-46FF-B48E-26CA4606C9E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352" y="23404430"/>
            <a:ext cx="640080" cy="6400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BD6E69C-A610-42F9-9F45-B678B25FCA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508" y="23405785"/>
            <a:ext cx="640080" cy="640080"/>
          </a:xfrm>
          <a:prstGeom prst="rect">
            <a:avLst/>
          </a:prstGeom>
        </p:spPr>
      </p:pic>
      <p:pic>
        <p:nvPicPr>
          <p:cNvPr id="45" name="Picture 44" descr="A blurry picture&#10;&#10;Description automatically generated">
            <a:extLst>
              <a:ext uri="{FF2B5EF4-FFF2-40B4-BE49-F238E27FC236}">
                <a16:creationId xmlns:a16="http://schemas.microsoft.com/office/drawing/2014/main" id="{0DB614F7-F427-45D2-9916-7BA6ACDF6E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346" y="23404430"/>
            <a:ext cx="640080" cy="640080"/>
          </a:xfrm>
          <a:prstGeom prst="rect">
            <a:avLst/>
          </a:prstGeom>
        </p:spPr>
      </p:pic>
      <p:pic>
        <p:nvPicPr>
          <p:cNvPr id="48" name="Picture 47" descr="A close up of a womans face&#10;&#10;Description automatically generated">
            <a:extLst>
              <a:ext uri="{FF2B5EF4-FFF2-40B4-BE49-F238E27FC236}">
                <a16:creationId xmlns:a16="http://schemas.microsoft.com/office/drawing/2014/main" id="{16F15C89-BA3A-4328-827A-07CA6F438E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7607" y="23405786"/>
            <a:ext cx="640080" cy="64008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2FF90FF7-F391-4D6A-A4B8-713CF11A3F0F}"/>
              </a:ext>
            </a:extLst>
          </p:cNvPr>
          <p:cNvSpPr txBox="1"/>
          <p:nvPr/>
        </p:nvSpPr>
        <p:spPr>
          <a:xfrm>
            <a:off x="24372031" y="24275967"/>
            <a:ext cx="394176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Segmented Images of MedPatch60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19688</TotalTime>
  <Words>847</Words>
  <Application>Microsoft Office PowerPoint</Application>
  <PresentationFormat>Custom</PresentationFormat>
  <Paragraphs>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Narrow</vt:lpstr>
      <vt:lpstr>ＭＳ Ｐゴシック</vt:lpstr>
      <vt:lpstr>Arial</vt:lpstr>
      <vt:lpstr>Arial Black</vt:lpstr>
      <vt:lpstr>Roboto</vt:lpstr>
      <vt:lpstr>Custom Design</vt:lpstr>
      <vt:lpstr>1_Custom Design</vt:lpstr>
      <vt:lpstr>2_Custom Design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Jose Dixon</cp:lastModifiedBy>
  <cp:revision>544</cp:revision>
  <dcterms:created xsi:type="dcterms:W3CDTF">2009-06-18T16:23:27Z</dcterms:created>
  <dcterms:modified xsi:type="dcterms:W3CDTF">2019-09-23T21:03:43Z</dcterms:modified>
  <cp:category>Powerpoint poster templates</cp:category>
</cp:coreProperties>
</file>