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13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64AD-B519-CC48-8F7E-45E5643FAF4B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4C4-4D2D-7E4F-9859-67DEC0FBF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7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64AD-B519-CC48-8F7E-45E5643FAF4B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4C4-4D2D-7E4F-9859-67DEC0FBF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7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64AD-B519-CC48-8F7E-45E5643FAF4B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4C4-4D2D-7E4F-9859-67DEC0FBF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1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64AD-B519-CC48-8F7E-45E5643FAF4B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4C4-4D2D-7E4F-9859-67DEC0FBF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8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64AD-B519-CC48-8F7E-45E5643FAF4B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4C4-4D2D-7E4F-9859-67DEC0FBF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5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64AD-B519-CC48-8F7E-45E5643FAF4B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4C4-4D2D-7E4F-9859-67DEC0FBF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0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64AD-B519-CC48-8F7E-45E5643FAF4B}" type="datetimeFigureOut">
              <a:rPr lang="en-US" smtClean="0"/>
              <a:t>10/1/17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4C4-4D2D-7E4F-9859-67DEC0FBF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64AD-B519-CC48-8F7E-45E5643FAF4B}" type="datetimeFigureOut">
              <a:rPr lang="en-US" smtClean="0"/>
              <a:t>10/1/17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4C4-4D2D-7E4F-9859-67DEC0FBF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4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64AD-B519-CC48-8F7E-45E5643FAF4B}" type="datetimeFigureOut">
              <a:rPr lang="en-US" smtClean="0"/>
              <a:t>10/1/17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4C4-4D2D-7E4F-9859-67DEC0FBF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64AD-B519-CC48-8F7E-45E5643FAF4B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4C4-4D2D-7E4F-9859-67DEC0FBF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64AD-B519-CC48-8F7E-45E5643FAF4B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4C4-4D2D-7E4F-9859-67DEC0FBF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8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C64AD-B519-CC48-8F7E-45E5643FAF4B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D4C4-4D2D-7E4F-9859-67DEC0FBF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2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28850"/>
            <a:ext cx="7772400" cy="1470025"/>
          </a:xfrm>
        </p:spPr>
        <p:txBody>
          <a:bodyPr/>
          <a:lstStyle/>
          <a:p>
            <a:r>
              <a:rPr lang="en-US" dirty="0" smtClean="0"/>
              <a:t>COSC 354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Operating Systems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7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Process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multiprogramming OSs are built around the concept of processes. </a:t>
            </a:r>
          </a:p>
          <a:p>
            <a:r>
              <a:rPr lang="en-US" dirty="0"/>
              <a:t>A process is something akin to a program. </a:t>
            </a:r>
          </a:p>
          <a:p>
            <a:r>
              <a:rPr lang="en-US" dirty="0"/>
              <a:t>User programs are processes. </a:t>
            </a:r>
          </a:p>
          <a:p>
            <a:r>
              <a:rPr lang="en-US" dirty="0"/>
              <a:t>Some programs have multiple processes and the OS has several processes. </a:t>
            </a:r>
          </a:p>
          <a:p>
            <a:r>
              <a:rPr lang="en-US" dirty="0"/>
              <a:t>A process has: • memory </a:t>
            </a:r>
          </a:p>
          <a:p>
            <a:r>
              <a:rPr lang="en-US" dirty="0"/>
              <a:t>• ability to use the CPU (a thread) • resources allocated to 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6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Processes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There are usually many processes existing in the system. </a:t>
            </a:r>
            <a:endParaRPr lang="en-US" dirty="0" smtClean="0">
              <a:effectLst/>
            </a:endParaRPr>
          </a:p>
          <a:p>
            <a:r>
              <a:rPr lang="en-US" dirty="0"/>
              <a:t>• If there is only one CPU, then only one thread can be running at any one time. </a:t>
            </a:r>
            <a:endParaRPr lang="en-US" dirty="0" smtClean="0">
              <a:effectLst/>
            </a:endParaRPr>
          </a:p>
          <a:p>
            <a:r>
              <a:rPr lang="en-US" dirty="0"/>
              <a:t>• Other threads might be waiting to run. </a:t>
            </a:r>
            <a:endParaRPr lang="en-US" dirty="0" smtClean="0">
              <a:effectLst/>
            </a:endParaRPr>
          </a:p>
          <a:p>
            <a:r>
              <a:rPr lang="en-US" dirty="0"/>
              <a:t>• Some (most) processes will be blocked waiting for something to happen (i.e. I/O)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9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is a unit of resource ownership </a:t>
            </a:r>
          </a:p>
          <a:p>
            <a:r>
              <a:rPr lang="en-US" dirty="0"/>
              <a:t>A thread is a unit of dispatching. </a:t>
            </a:r>
          </a:p>
          <a:p>
            <a:r>
              <a:rPr lang="en-US" dirty="0"/>
              <a:t>A thread is another flow of control through the same program. </a:t>
            </a:r>
          </a:p>
          <a:p>
            <a:r>
              <a:rPr lang="en-US" dirty="0"/>
              <a:t>Threads have an entry in the scheduling queue. </a:t>
            </a:r>
          </a:p>
          <a:p>
            <a:r>
              <a:rPr lang="en-US" dirty="0"/>
              <a:t>Each thread has its own stack.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2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Each thread has its own set of registers and its own stack </a:t>
            </a:r>
            <a:endParaRPr lang="en-US" dirty="0" smtClean="0">
              <a:effectLst/>
            </a:endParaRPr>
          </a:p>
          <a:p>
            <a:r>
              <a:rPr lang="en-US" dirty="0"/>
              <a:t>• Threads share the program memory and resources (e.g. files) of their process. </a:t>
            </a:r>
            <a:endParaRPr lang="en-US" dirty="0" smtClean="0">
              <a:effectLst/>
            </a:endParaRPr>
          </a:p>
          <a:p>
            <a:r>
              <a:rPr lang="en-US" dirty="0"/>
              <a:t>• It is easier for the OS to create a thread than a process because it does not have to copy the memory image.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98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Threads and Processes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Cheaper to create a new thread </a:t>
            </a:r>
          </a:p>
          <a:p>
            <a:r>
              <a:rPr lang="en-US" dirty="0"/>
              <a:t>Easier to switch between threads in the same process than between different processes </a:t>
            </a:r>
          </a:p>
          <a:p>
            <a:r>
              <a:rPr lang="en-US" dirty="0"/>
              <a:t>Threads can easily share data </a:t>
            </a:r>
          </a:p>
          <a:p>
            <a:r>
              <a:rPr lang="en-US" dirty="0"/>
              <a:t>Processes are protected from one another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58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Threads and Processes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A thread is a flow of execution in a process. • Each thread belongs to one process.</a:t>
            </a:r>
            <a:br>
              <a:rPr lang="en-US" dirty="0"/>
            </a:br>
            <a:r>
              <a:rPr lang="en-US" dirty="0"/>
              <a:t>• A process may have one or many threads.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11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Creation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• When does a process get created? </a:t>
            </a:r>
            <a:endParaRPr lang="en-US" dirty="0" smtClean="0">
              <a:effectLst/>
            </a:endParaRPr>
          </a:p>
          <a:p>
            <a:r>
              <a:rPr lang="en-US" dirty="0"/>
              <a:t>–  When a program is started </a:t>
            </a:r>
            <a:endParaRPr lang="en-US" dirty="0" smtClean="0">
              <a:effectLst/>
            </a:endParaRPr>
          </a:p>
          <a:p>
            <a:r>
              <a:rPr lang="en-US" dirty="0"/>
              <a:t>–  Created by OS to provide a service to a user (ex: printing a file) </a:t>
            </a:r>
            <a:endParaRPr lang="en-US" dirty="0" smtClean="0">
              <a:effectLst/>
            </a:endParaRPr>
          </a:p>
          <a:p>
            <a:r>
              <a:rPr lang="en-US" dirty="0"/>
              <a:t>–  Spawned by an existing process</a:t>
            </a:r>
            <a:br>
              <a:rPr lang="en-US" dirty="0"/>
            </a:br>
            <a:r>
              <a:rPr lang="en-US" dirty="0"/>
              <a:t>• When a process is created, the OS </a:t>
            </a:r>
            <a:endParaRPr lang="en-US" dirty="0" smtClean="0">
              <a:effectLst/>
            </a:endParaRPr>
          </a:p>
          <a:p>
            <a:r>
              <a:rPr lang="en-US" dirty="0"/>
              <a:t>–  Builds the data structures that are used to manage the process </a:t>
            </a:r>
            <a:endParaRPr lang="en-US" dirty="0" smtClean="0">
              <a:effectLst/>
            </a:endParaRPr>
          </a:p>
          <a:p>
            <a:r>
              <a:rPr lang="en-US" dirty="0"/>
              <a:t>–  Allocates address space in main memory to the process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31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Termination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User quits an application (e.g. word processor) • Task completes</a:t>
            </a:r>
            <a:br>
              <a:rPr lang="en-US" dirty="0"/>
            </a:br>
            <a:r>
              <a:rPr lang="en-US" dirty="0"/>
              <a:t>• Error and fault conditions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38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POSIX Threads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POSIX operating system standard defines a thread library that is portable to any system supporting the POSIX standard. </a:t>
            </a:r>
          </a:p>
          <a:p>
            <a:r>
              <a:rPr lang="en-US" dirty="0"/>
              <a:t>• The </a:t>
            </a:r>
            <a:r>
              <a:rPr lang="en-US" dirty="0" err="1"/>
              <a:t>pthread_create</a:t>
            </a:r>
            <a:r>
              <a:rPr lang="en-US" dirty="0"/>
              <a:t> function creates a new thread. </a:t>
            </a:r>
            <a:endParaRPr lang="en-US" dirty="0" smtClean="0">
              <a:effectLst/>
            </a:endParaRPr>
          </a:p>
          <a:p>
            <a:r>
              <a:rPr lang="en-US" dirty="0"/>
              <a:t>• You can learn about POSIX threads from man </a:t>
            </a:r>
            <a:r>
              <a:rPr lang="en-US" dirty="0" err="1"/>
              <a:t>pthread</a:t>
            </a:r>
            <a:r>
              <a:rPr lang="en-US" dirty="0"/>
              <a:t>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35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pthread.h</a:t>
            </a:r>
            <a:r>
              <a:rPr lang="en-US" dirty="0"/>
              <a:t>&gt; </a:t>
            </a:r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dirty="0" err="1"/>
              <a:t>threadObj</a:t>
            </a: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aNumber</a:t>
            </a:r>
            <a:r>
              <a:rPr lang="en-US" dirty="0"/>
              <a:t> = 47; </a:t>
            </a:r>
            <a:endParaRPr lang="en-US" dirty="0" smtClean="0">
              <a:effectLst/>
            </a:endParaRPr>
          </a:p>
          <a:p>
            <a:r>
              <a:rPr lang="en-US" dirty="0" err="1"/>
              <a:t>pthread_create</a:t>
            </a:r>
            <a:r>
              <a:rPr lang="en-US" dirty="0"/>
              <a:t>(&amp;</a:t>
            </a:r>
            <a:r>
              <a:rPr lang="en-US" dirty="0" err="1"/>
              <a:t>threadObj</a:t>
            </a:r>
            <a:r>
              <a:rPr lang="en-US" dirty="0"/>
              <a:t>, NULL, </a:t>
            </a:r>
            <a:r>
              <a:rPr lang="en-US" dirty="0" err="1"/>
              <a:t>myfunc</a:t>
            </a:r>
            <a:r>
              <a:rPr lang="en-US" dirty="0"/>
              <a:t>, &amp;</a:t>
            </a:r>
            <a:r>
              <a:rPr lang="en-US" dirty="0" err="1"/>
              <a:t>aNumber</a:t>
            </a:r>
            <a:r>
              <a:rPr lang="en-US" dirty="0"/>
              <a:t>); </a:t>
            </a:r>
            <a:endParaRPr lang="en-US" dirty="0" smtClean="0">
              <a:effectLst/>
            </a:endParaRPr>
          </a:p>
          <a:p>
            <a:r>
              <a:rPr lang="en-US" dirty="0"/>
              <a:t>void * </a:t>
            </a:r>
            <a:r>
              <a:rPr lang="en-US" dirty="0" err="1"/>
              <a:t>myfunc</a:t>
            </a:r>
            <a:r>
              <a:rPr lang="en-US" dirty="0"/>
              <a:t>(void *</a:t>
            </a:r>
            <a:r>
              <a:rPr lang="en-US" dirty="0" err="1"/>
              <a:t>arg</a:t>
            </a:r>
            <a:r>
              <a:rPr lang="en-US" dirty="0"/>
              <a:t>) { </a:t>
            </a:r>
            <a:r>
              <a:rPr lang="en-US" dirty="0" err="1"/>
              <a:t>int</a:t>
            </a:r>
            <a:r>
              <a:rPr lang="en-US" dirty="0"/>
              <a:t> x = *(</a:t>
            </a:r>
            <a:r>
              <a:rPr lang="en-US" dirty="0" err="1"/>
              <a:t>int</a:t>
            </a:r>
            <a:r>
              <a:rPr lang="en-US" dirty="0"/>
              <a:t>*)</a:t>
            </a:r>
            <a:r>
              <a:rPr lang="en-US" dirty="0" err="1"/>
              <a:t>arg</a:t>
            </a:r>
            <a:r>
              <a:rPr lang="en-US" dirty="0"/>
              <a:t>; }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4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An Operating System provides a logical environment for using the computer. </a:t>
            </a:r>
            <a:endParaRPr lang="en-US" dirty="0" smtClean="0">
              <a:effectLst/>
            </a:endParaRPr>
          </a:p>
          <a:p>
            <a:r>
              <a:rPr lang="en-US" dirty="0"/>
              <a:t>• If you are using a system with Linux (or Windows or Unix or Solaris or Android or whatever), it doesn’t matter what hardware you are using, it still runs the same. </a:t>
            </a:r>
            <a:endParaRPr lang="en-US" dirty="0" smtClean="0">
              <a:effectLst/>
            </a:endParaRPr>
          </a:p>
          <a:p>
            <a:r>
              <a:rPr lang="en-US" dirty="0"/>
              <a:t>• Users work with logical concepts instead of physical hardware.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03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Pthread</a:t>
            </a:r>
            <a:r>
              <a:rPr lang="en-US" dirty="0"/>
              <a:t> Example (cont.)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• The thread object of type </a:t>
            </a:r>
            <a:r>
              <a:rPr lang="en-US" dirty="0" err="1"/>
              <a:t>pthread_t</a:t>
            </a:r>
            <a:r>
              <a:rPr lang="en-US" dirty="0"/>
              <a:t> is used by the </a:t>
            </a:r>
            <a:r>
              <a:rPr lang="en-US" dirty="0" err="1"/>
              <a:t>pthread</a:t>
            </a:r>
            <a:r>
              <a:rPr lang="en-US" dirty="0"/>
              <a:t> system to store thread information. No initialization of this object is necessary. </a:t>
            </a:r>
            <a:endParaRPr lang="en-US" dirty="0" smtClean="0">
              <a:effectLst/>
            </a:endParaRPr>
          </a:p>
          <a:p>
            <a:r>
              <a:rPr lang="en-US" dirty="0"/>
              <a:t>• The </a:t>
            </a:r>
            <a:r>
              <a:rPr lang="en-US" dirty="0" err="1"/>
              <a:t>pthread_create</a:t>
            </a:r>
            <a:r>
              <a:rPr lang="en-US" dirty="0"/>
              <a:t> function calls the </a:t>
            </a:r>
            <a:r>
              <a:rPr lang="en-US" dirty="0" err="1"/>
              <a:t>myfunc</a:t>
            </a:r>
            <a:r>
              <a:rPr lang="en-US" dirty="0"/>
              <a:t> function with a pointer to </a:t>
            </a:r>
            <a:r>
              <a:rPr lang="en-US" dirty="0" err="1"/>
              <a:t>aNumber</a:t>
            </a:r>
            <a:r>
              <a:rPr lang="en-US" dirty="0"/>
              <a:t> as the function argument. </a:t>
            </a:r>
            <a:endParaRPr lang="en-US" dirty="0" smtClean="0">
              <a:effectLst/>
            </a:endParaRPr>
          </a:p>
          <a:p>
            <a:r>
              <a:rPr lang="en-US" dirty="0"/>
              <a:t>• </a:t>
            </a:r>
            <a:r>
              <a:rPr lang="en-US" dirty="0" err="1"/>
              <a:t>myfunc</a:t>
            </a:r>
            <a:r>
              <a:rPr lang="en-US" dirty="0"/>
              <a:t> executes in parallel with the calling function.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15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 Termination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Thread creation calls a function or method that will execute in parallel with the calling thread. </a:t>
            </a:r>
            <a:endParaRPr lang="en-US" dirty="0" smtClean="0">
              <a:effectLst/>
            </a:endParaRPr>
          </a:p>
          <a:p>
            <a:r>
              <a:rPr lang="en-US" dirty="0"/>
              <a:t>• The new thread will terminate when it would return to the calling function. </a:t>
            </a:r>
            <a:endParaRPr lang="en-US" dirty="0" smtClean="0">
              <a:effectLst/>
            </a:endParaRPr>
          </a:p>
          <a:p>
            <a:r>
              <a:rPr lang="en-US" dirty="0"/>
              <a:t>• Threads can also be terminated by:</a:t>
            </a:r>
            <a:br>
              <a:rPr lang="en-US" dirty="0"/>
            </a:br>
            <a:r>
              <a:rPr lang="en-US" dirty="0"/>
              <a:t>void </a:t>
            </a:r>
            <a:r>
              <a:rPr lang="en-US" dirty="0" err="1"/>
              <a:t>pthread_exit</a:t>
            </a:r>
            <a:r>
              <a:rPr lang="en-US" dirty="0"/>
              <a:t>(void value);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8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A program that controls the execution of application programs </a:t>
            </a:r>
            <a:endParaRPr lang="en-US" dirty="0" smtClean="0">
              <a:effectLst/>
            </a:endParaRPr>
          </a:p>
          <a:p>
            <a:r>
              <a:rPr lang="en-US" dirty="0"/>
              <a:t>• An interface between the user or applications and the hardware </a:t>
            </a:r>
            <a:endParaRPr lang="en-US" dirty="0" smtClean="0">
              <a:effectLst/>
            </a:endParaRPr>
          </a:p>
          <a:p>
            <a:r>
              <a:rPr lang="en-US" dirty="0"/>
              <a:t>• Masks the details of the hardware • Allocates resources to programs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5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of an OS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• Compatibility</a:t>
            </a:r>
            <a:br>
              <a:rPr lang="en-US" dirty="0"/>
            </a:br>
            <a:r>
              <a:rPr lang="en-US" dirty="0"/>
              <a:t>The OS provides a virtual machine allowing programs to run on a variety of machines. </a:t>
            </a:r>
            <a:endParaRPr lang="en-US" dirty="0" smtClean="0">
              <a:effectLst/>
            </a:endParaRPr>
          </a:p>
          <a:p>
            <a:r>
              <a:rPr lang="en-US" dirty="0"/>
              <a:t>• Convenience</a:t>
            </a:r>
            <a:br>
              <a:rPr lang="en-US" dirty="0"/>
            </a:br>
            <a:r>
              <a:rPr lang="en-US" dirty="0"/>
              <a:t>Provides an easy to use interface. </a:t>
            </a:r>
            <a:endParaRPr lang="en-US" dirty="0" smtClean="0">
              <a:effectLst/>
            </a:endParaRPr>
          </a:p>
          <a:p>
            <a:r>
              <a:rPr lang="en-US" dirty="0"/>
              <a:t>• Efficiency</a:t>
            </a:r>
            <a:br>
              <a:rPr lang="en-US" dirty="0"/>
            </a:br>
            <a:r>
              <a:rPr lang="en-US" dirty="0"/>
              <a:t>Allows resources to be used efficiently. </a:t>
            </a:r>
            <a:endParaRPr lang="en-US" dirty="0" smtClean="0">
              <a:effectLst/>
            </a:endParaRPr>
          </a:p>
          <a:p>
            <a:r>
              <a:rPr lang="en-US" dirty="0"/>
              <a:t>• Security</a:t>
            </a:r>
            <a:br>
              <a:rPr lang="en-US" dirty="0"/>
            </a:br>
            <a:r>
              <a:rPr lang="en-US" dirty="0"/>
              <a:t>Restrict access to resources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1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Services of an Operating System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Sharing</a:t>
            </a:r>
            <a:br>
              <a:rPr lang="en-US" dirty="0"/>
            </a:br>
            <a:r>
              <a:rPr lang="en-US" dirty="0"/>
              <a:t>• Program execution</a:t>
            </a:r>
            <a:br>
              <a:rPr lang="en-US" dirty="0"/>
            </a:br>
            <a:r>
              <a:rPr lang="en-US" dirty="0"/>
              <a:t>• Controlled access to files and I/O devices • System access and security</a:t>
            </a:r>
            <a:br>
              <a:rPr lang="en-US" dirty="0"/>
            </a:br>
            <a:r>
              <a:rPr lang="en-US" dirty="0"/>
              <a:t>• Error detection and recovery</a:t>
            </a:r>
            <a:br>
              <a:rPr lang="en-US" dirty="0"/>
            </a:br>
            <a:r>
              <a:rPr lang="en-US" dirty="0"/>
              <a:t>• Hardware control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3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The user interface can be a simple command line or a highly functional GUI </a:t>
            </a:r>
            <a:endParaRPr lang="en-US" dirty="0" smtClean="0">
              <a:effectLst/>
            </a:endParaRPr>
          </a:p>
          <a:p>
            <a:r>
              <a:rPr lang="en-US" dirty="0"/>
              <a:t>• There is a programmatic interface to the OS </a:t>
            </a:r>
            <a:endParaRPr lang="en-US" dirty="0" smtClean="0">
              <a:effectLst/>
            </a:endParaRPr>
          </a:p>
          <a:p>
            <a:r>
              <a:rPr lang="en-US" dirty="0"/>
              <a:t>• The API provides many functions to perform just about everything a program does except computation </a:t>
            </a:r>
            <a:endParaRPr lang="en-US" dirty="0" smtClean="0">
              <a:effectLst/>
            </a:endParaRPr>
          </a:p>
          <a:p>
            <a:r>
              <a:rPr lang="en-US" dirty="0"/>
              <a:t>• Programming language libraries call the OS API to perform much of their functionality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3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a program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The operating system is a computer program. </a:t>
            </a:r>
            <a:endParaRPr lang="en-US" dirty="0" smtClean="0">
              <a:effectLst/>
            </a:endParaRPr>
          </a:p>
          <a:p>
            <a:r>
              <a:rPr lang="en-US" dirty="0"/>
              <a:t>• Most operating systems are large (sometimes very, very large) programs. </a:t>
            </a:r>
            <a:endParaRPr lang="en-US" dirty="0" smtClean="0">
              <a:effectLst/>
            </a:endParaRPr>
          </a:p>
          <a:p>
            <a:r>
              <a:rPr lang="en-US" dirty="0"/>
              <a:t>• Operating systems can execute privileged instructions to control the hardware. </a:t>
            </a:r>
            <a:endParaRPr lang="en-US" dirty="0" smtClean="0">
              <a:effectLst/>
            </a:endParaRPr>
          </a:p>
          <a:p>
            <a:r>
              <a:rPr lang="en-US" dirty="0"/>
              <a:t>• Operating system relinquishes control of the processor to execute other programs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0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OS Security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If there is only one user of the computer and it has no network connection, security is a very minor concern </a:t>
            </a:r>
            <a:endParaRPr lang="en-US" dirty="0" smtClean="0">
              <a:effectLst/>
            </a:endParaRPr>
          </a:p>
          <a:p>
            <a:r>
              <a:rPr lang="en-US" dirty="0"/>
              <a:t>• Multiple concurrent programs require the OS to keep each program separate </a:t>
            </a:r>
            <a:endParaRPr lang="en-US" dirty="0" smtClean="0">
              <a:effectLst/>
            </a:endParaRPr>
          </a:p>
          <a:p>
            <a:r>
              <a:rPr lang="en-US" dirty="0"/>
              <a:t>• Different users requires access permissions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Understand the difference between processes and threads </a:t>
            </a:r>
            <a:endParaRPr lang="en-US" dirty="0" smtClean="0">
              <a:effectLst/>
            </a:endParaRPr>
          </a:p>
          <a:p>
            <a:r>
              <a:rPr lang="en-US" dirty="0"/>
              <a:t>• Review how the OS creates threads and processes </a:t>
            </a:r>
            <a:endParaRPr lang="en-US" dirty="0" smtClean="0">
              <a:effectLst/>
            </a:endParaRPr>
          </a:p>
          <a:p>
            <a:r>
              <a:rPr lang="en-US" dirty="0"/>
              <a:t>• See how to create multiple threads in – Java </a:t>
            </a:r>
            <a:endParaRPr lang="en-US" dirty="0" smtClean="0">
              <a:effectLst/>
            </a:endParaRPr>
          </a:p>
          <a:p>
            <a:r>
              <a:rPr lang="en-US" dirty="0"/>
              <a:t>– </a:t>
            </a:r>
            <a:r>
              <a:rPr lang="en-US" dirty="0" err="1"/>
              <a:t>Posix</a:t>
            </a:r>
            <a:r>
              <a:rPr lang="en-US" dirty="0"/>
              <a:t> threads (</a:t>
            </a:r>
            <a:r>
              <a:rPr lang="en-US" dirty="0" err="1"/>
              <a:t>pthreads</a:t>
            </a:r>
            <a:r>
              <a:rPr lang="en-US" dirty="0"/>
              <a:t>) – Microsoft </a:t>
            </a:r>
            <a:r>
              <a:rPr lang="en-US" dirty="0" err="1"/>
              <a:t>.Net</a:t>
            </a:r>
            <a:r>
              <a:rPr lang="en-US" dirty="0"/>
              <a:t>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2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809</Words>
  <Application>Microsoft Macintosh PowerPoint</Application>
  <PresentationFormat>On-screen Show (4:3)</PresentationFormat>
  <Paragraphs>90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COSC 354</vt:lpstr>
      <vt:lpstr>What Is OS? </vt:lpstr>
      <vt:lpstr>Purpose of OS</vt:lpstr>
      <vt:lpstr>Functions of an OS  </vt:lpstr>
      <vt:lpstr>Services of an Operating System  </vt:lpstr>
      <vt:lpstr>OS Interface</vt:lpstr>
      <vt:lpstr>Just a program </vt:lpstr>
      <vt:lpstr>OS Security  </vt:lpstr>
      <vt:lpstr>Concurrent Programming </vt:lpstr>
      <vt:lpstr>The Process  </vt:lpstr>
      <vt:lpstr>Multiple Processes  </vt:lpstr>
      <vt:lpstr>Threads</vt:lpstr>
      <vt:lpstr>Creating Threads</vt:lpstr>
      <vt:lpstr>Comparison of Threads and Processes  </vt:lpstr>
      <vt:lpstr>Threads and Processes  </vt:lpstr>
      <vt:lpstr>Process Creation  </vt:lpstr>
      <vt:lpstr>Process Termination  </vt:lpstr>
      <vt:lpstr>POSIX Threads  </vt:lpstr>
      <vt:lpstr>Pthread Example</vt:lpstr>
      <vt:lpstr>Pthread Example (cont.)  </vt:lpstr>
      <vt:lpstr>Thread Termination  </vt:lpstr>
    </vt:vector>
  </TitlesOfParts>
  <Company>Jesus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354</dc:title>
  <dc:creator>Roddrick  Jefferson</dc:creator>
  <cp:lastModifiedBy>Roddrick  Jefferson</cp:lastModifiedBy>
  <cp:revision>2</cp:revision>
  <dcterms:created xsi:type="dcterms:W3CDTF">2016-08-23T00:07:11Z</dcterms:created>
  <dcterms:modified xsi:type="dcterms:W3CDTF">2017-10-02T00:09:48Z</dcterms:modified>
</cp:coreProperties>
</file>