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328" r:id="rId3"/>
    <p:sldId id="295" r:id="rId4"/>
    <p:sldId id="335" r:id="rId5"/>
    <p:sldId id="341" r:id="rId6"/>
    <p:sldId id="340" r:id="rId7"/>
    <p:sldId id="338" r:id="rId8"/>
    <p:sldId id="339" r:id="rId9"/>
    <p:sldId id="337" r:id="rId10"/>
    <p:sldId id="343" r:id="rId11"/>
    <p:sldId id="344" r:id="rId12"/>
    <p:sldId id="345" r:id="rId13"/>
    <p:sldId id="346" r:id="rId14"/>
    <p:sldId id="348" r:id="rId15"/>
    <p:sldId id="347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642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65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696BDF-A4B3-4031-BA48-F4FC93BDE70F}" type="datetime1">
              <a:rPr lang="en-US" smtClean="0"/>
              <a:t>9/11/2017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Tidbit 01 - Generic Software Process Models</a:t>
            </a:r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0CE10A-1ABB-4B47-8A20-2A1E99C99C6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22D20-966D-4931-9219-637921250939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Tidbit 01 - Generic Software Process Models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3E0A2-0798-9745-87DA-7E77F2F38D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25578-7BBE-4045-A3AD-8CA31E18851B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Tidbit 01 - Generic Software Process Models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A154E-9DB1-494A-8AF2-8A9764AB27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fa-I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9DBF21-0E3D-4598-8495-6464DE9B760D}" type="datetime1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Tidbit 01 - Generic Software Process Models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0CE10A-1ABB-4B47-8A20-2A1E99C99C6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01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08B3E-558C-47D6-A4DE-4BC07CBCD128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Tidbit 01 - Generic Software Process Models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F09AE-39C9-4FCA-9468-1FE27B156001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Tidbit 01 - Generic Software Process Models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FF1E1-6940-BA49-963A-85FADE0EAF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B44E4-ECAF-4F8E-8F52-B15ABE7F35CF}" type="datetime1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Tidbit 01 - Generic Software Process Models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AEA27-515E-094A-842B-7E18C3B587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B550D-4336-43D4-A566-CFCF8D2B7A2A}" type="datetime1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Tidbit 01 - Generic Software Process Models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38100-995D-D845-AEB2-0A3B47AC4C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E6942-CF1F-4635-9F39-F2023EF3CDED}" type="datetime1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Tidbit 01 - Generic Software Process Models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3AA34-E435-CB43-B1EC-D16A672B40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6F3E5-802E-4E16-B21F-0E07236BBBE0}" type="datetime1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Tidbit 01 - Generic Software Process Models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CC7AD-8559-7E43-A1EB-295EC20609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37D8A-5ED0-4C22-A060-B762A4C1D2C4}" type="datetime1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Tidbit 01 - Generic Software Process Models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F4E67-007C-EC49-A171-0CCACA5728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5D73A-75EA-440C-8036-9873FE6159ED}" type="datetime1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Tidbit 01 - Generic Software Process Models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98F28-1EFD-694F-A2AA-842B889490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8900D73-0164-489B-B7FE-EA5C9F5B3E7D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Tidbit 01 - Generic Software Process Models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C0CE10A-1ABB-4B47-8A20-2A1E99C99C6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over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750432" y="287213"/>
            <a:ext cx="923795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d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5826" y="2613991"/>
            <a:ext cx="6400800" cy="711100"/>
          </a:xfr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1"/>
                </a:solidFill>
              </a:rPr>
              <a:t>Generic Software Process Models</a:t>
            </a:r>
            <a:endParaRPr lang="en-US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MSU Computer Science – Software Engineering (COSC 458)</a:t>
            </a:r>
            <a:endParaRPr lang="fa-IR" sz="20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</a:rPr>
              <a:t>MSU Computer Science – Software Engineering (COSC </a:t>
            </a:r>
            <a:r>
              <a:rPr lang="en-US" sz="2000" dirty="0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t>458)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Tidbit 01 - Generic Software Process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450300"/>
            <a:ext cx="8229600" cy="66331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Incremental development model</a:t>
            </a:r>
            <a:r>
              <a:rPr lang="en-GB" dirty="0" smtClean="0"/>
              <a:t>?</a:t>
            </a:r>
            <a:endParaRPr lang="en-US" dirty="0" smtClean="0"/>
          </a:p>
        </p:txBody>
      </p:sp>
      <p:pic>
        <p:nvPicPr>
          <p:cNvPr id="8" name="Picture 7" descr="2.2 Incremental-dev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1982400"/>
            <a:ext cx="7517728" cy="405192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096C35-551B-45D4-8A6C-89DBE6235282}" type="datetime1">
              <a:rPr lang="en-US" smtClean="0"/>
              <a:t>9/11/2017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6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</a:rPr>
              <a:t>MSU Computer Science – Software Engineering (COSC </a:t>
            </a:r>
            <a:r>
              <a:rPr lang="en-US" sz="2000" dirty="0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t>458)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8580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Incremental development model</a:t>
            </a:r>
            <a:r>
              <a:rPr lang="en-GB" dirty="0" smtClean="0"/>
              <a:t>?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It is </a:t>
            </a:r>
            <a:r>
              <a:rPr lang="en-US" dirty="0"/>
              <a:t>based on the idea of developing an initial implementation</a:t>
            </a:r>
            <a:r>
              <a:rPr lang="en-US" dirty="0" smtClean="0"/>
              <a:t>, exposing this to </a:t>
            </a:r>
            <a:r>
              <a:rPr lang="en-US" dirty="0"/>
              <a:t>user comment and evolving it through several versions until </a:t>
            </a:r>
            <a:r>
              <a:rPr lang="en-US" dirty="0" smtClean="0"/>
              <a:t>an adequate </a:t>
            </a:r>
            <a:r>
              <a:rPr lang="en-US" dirty="0"/>
              <a:t>system has been </a:t>
            </a:r>
            <a:r>
              <a:rPr lang="en-US" dirty="0" smtClean="0"/>
              <a:t>developed.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Each </a:t>
            </a:r>
            <a:r>
              <a:rPr lang="en-US" dirty="0" smtClean="0"/>
              <a:t>version </a:t>
            </a:r>
            <a:r>
              <a:rPr lang="en-US" dirty="0"/>
              <a:t>of the system incorporates some of the functionality that is needed by the </a:t>
            </a:r>
            <a:r>
              <a:rPr lang="en-US" dirty="0" smtClean="0"/>
              <a:t>customer</a:t>
            </a:r>
            <a:r>
              <a:rPr lang="en-US" dirty="0"/>
              <a:t>;</a:t>
            </a:r>
            <a:r>
              <a:rPr lang="en-US" dirty="0" smtClean="0"/>
              <a:t> generally the </a:t>
            </a:r>
            <a:r>
              <a:rPr lang="en-US" dirty="0"/>
              <a:t>most important or most urgently required </a:t>
            </a:r>
            <a:r>
              <a:rPr lang="en-US" dirty="0" smtClean="0"/>
              <a:t>functionality.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pecification</a:t>
            </a:r>
            <a:r>
              <a:rPr lang="en-US" dirty="0"/>
              <a:t>, development, and validation activities are interleaved rather than separate, with rapid feedback </a:t>
            </a:r>
            <a:r>
              <a:rPr lang="en-US" dirty="0" smtClean="0"/>
              <a:t>across activities.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Incremental </a:t>
            </a:r>
            <a:r>
              <a:rPr lang="en-US" dirty="0"/>
              <a:t>development reflects the way that we solve </a:t>
            </a:r>
            <a:r>
              <a:rPr lang="en-US" dirty="0" smtClean="0"/>
              <a:t>problems.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Tidbit 01 - Generic Software Process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B90CE0-93FB-4AFB-B405-71097F25EAA2}" type="datetime1">
              <a:rPr lang="en-US" smtClean="0"/>
              <a:t>9/11/2017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8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</a:rPr>
              <a:t>MSU Computer Science – Software Engineering (COSC </a:t>
            </a:r>
            <a:r>
              <a:rPr lang="en-US" sz="2000" dirty="0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t>458)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8580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Incremental development </a:t>
            </a:r>
            <a:r>
              <a:rPr lang="en-GB" dirty="0" smtClean="0"/>
              <a:t>benefits?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The cost of accommodating changing </a:t>
            </a:r>
            <a:r>
              <a:rPr lang="en-US" dirty="0" smtClean="0"/>
              <a:t>requirements </a:t>
            </a:r>
            <a:r>
              <a:rPr lang="en-US" dirty="0"/>
              <a:t>is reduced. 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The amount of analysis and documentation that has to be redone is much less than is required with the waterfall model.</a:t>
            </a:r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easier to get customer feedback on the </a:t>
            </a:r>
            <a:r>
              <a:rPr lang="en-US"/>
              <a:t>development </a:t>
            </a:r>
            <a:r>
              <a:rPr lang="en-US" smtClean="0"/>
              <a:t>work. </a:t>
            </a:r>
            <a:endParaRPr lang="en-US" dirty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Customers can comment on demonstrations of the software. </a:t>
            </a:r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More </a:t>
            </a:r>
            <a:r>
              <a:rPr lang="en-US" dirty="0"/>
              <a:t>rapid delivery and deployment of useful </a:t>
            </a:r>
            <a:r>
              <a:rPr lang="en-US" dirty="0" smtClean="0"/>
              <a:t>software. </a:t>
            </a:r>
            <a:endParaRPr lang="en-US" dirty="0"/>
          </a:p>
          <a:p>
            <a:pPr lvl="2">
              <a:buFont typeface="Arial" pitchFamily="34" charset="0"/>
              <a:buChar char="•"/>
            </a:pPr>
            <a:r>
              <a:rPr lang="en-US" dirty="0"/>
              <a:t>Customers are able to use and gain value from the software earlier than is possible with a waterfall process.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Tidbit 01 - Generic Software Process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5D14B6-016F-44FE-9625-E0619DF4DE73}" type="datetime1">
              <a:rPr lang="en-US" smtClean="0"/>
              <a:t>9/11/2017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</a:rPr>
              <a:t>MSU Computer Science – Software Engineering (COSC </a:t>
            </a:r>
            <a:r>
              <a:rPr lang="en-US" sz="2000" dirty="0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t>458)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8580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Incremental </a:t>
            </a:r>
            <a:r>
              <a:rPr lang="en-GB" dirty="0" smtClean="0"/>
              <a:t>development problems?</a:t>
            </a:r>
          </a:p>
          <a:p>
            <a:pPr lvl="1">
              <a:buFont typeface="Arial" pitchFamily="34" charset="0"/>
              <a:buChar char="•"/>
            </a:pPr>
            <a:endParaRPr lang="en-GB" dirty="0" smtClean="0"/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The </a:t>
            </a:r>
            <a:r>
              <a:rPr lang="en-GB" dirty="0"/>
              <a:t>process is not visible. </a:t>
            </a:r>
          </a:p>
          <a:p>
            <a:pPr lvl="2">
              <a:buFont typeface="Arial" pitchFamily="34" charset="0"/>
              <a:buChar char="•"/>
            </a:pPr>
            <a:r>
              <a:rPr lang="en-GB" dirty="0"/>
              <a:t>Managers need regular deliverables to measure progress. If systems are developed quickly, it is not cost-effective to produce documents that reflect every version of the system. </a:t>
            </a:r>
          </a:p>
          <a:p>
            <a:pPr lvl="1">
              <a:buFont typeface="Arial" pitchFamily="34" charset="0"/>
              <a:buChar char="•"/>
            </a:pPr>
            <a:endParaRPr lang="en-GB" dirty="0" smtClean="0"/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System </a:t>
            </a:r>
            <a:r>
              <a:rPr lang="en-GB" dirty="0"/>
              <a:t>structure </a:t>
            </a:r>
            <a:r>
              <a:rPr lang="en-GB" dirty="0" smtClean="0"/>
              <a:t>degrades </a:t>
            </a:r>
            <a:r>
              <a:rPr lang="en-GB" dirty="0"/>
              <a:t>as new increments are added</a:t>
            </a:r>
            <a:r>
              <a:rPr lang="en-GB" i="1" dirty="0"/>
              <a:t>. </a:t>
            </a:r>
            <a:r>
              <a:rPr lang="en-GB" dirty="0"/>
              <a:t> </a:t>
            </a:r>
          </a:p>
          <a:p>
            <a:pPr lvl="2">
              <a:buFont typeface="Arial" pitchFamily="34" charset="0"/>
              <a:buChar char="•"/>
            </a:pPr>
            <a:r>
              <a:rPr lang="en-GB" dirty="0"/>
              <a:t>Unless time and money is spent on refactoring to improve the software, regular change tends to corrupt its structure. Incorporating further software changes becomes increasingly difficult and costly.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Tidbit 01 - Generic Software Process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015373-F60F-40A4-97FF-3400EDE72AEC}" type="datetime1">
              <a:rPr lang="en-US" smtClean="0"/>
              <a:t>9/11/2017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1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</a:rPr>
              <a:t>MSU Computer Science – Software Engineering (COSC </a:t>
            </a:r>
            <a:r>
              <a:rPr lang="en-US" sz="2000" dirty="0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t>458)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Tidbit 01 - Generic Software Process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6" descr="2.3 Reuse_based_proces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3310119"/>
            <a:ext cx="8494383" cy="177331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1321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Reuse-oriented software </a:t>
            </a:r>
            <a:r>
              <a:rPr lang="en-GB" dirty="0" smtClean="0"/>
              <a:t>engineering?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35B69A-D2E9-4421-974C-738A29CBDAF5}" type="datetime1">
              <a:rPr lang="en-US" smtClean="0"/>
              <a:t>9/11/2017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</a:rPr>
              <a:t>MSU Computer Science – Software Engineering (COSC </a:t>
            </a:r>
            <a:r>
              <a:rPr lang="en-US" sz="2000" dirty="0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t>458)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8580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Reuse-oriented software </a:t>
            </a:r>
            <a:r>
              <a:rPr lang="en-GB" dirty="0" smtClean="0"/>
              <a:t>engineering?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Is systematic </a:t>
            </a:r>
            <a:r>
              <a:rPr lang="en-GB" dirty="0"/>
              <a:t>reuse where systems are integrated from existing components or COTS (Commercial-off-the-shelf) systems.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Process stages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Requirement Analysis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Component analysis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Requirements modification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System design with reuse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Development and integration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Validation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Reuse is now the standard approach for building many types of business </a:t>
            </a:r>
            <a:r>
              <a:rPr lang="en-GB" dirty="0" smtClean="0"/>
              <a:t>system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Tidbit 01 - Generic Software Process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2FA98C-EA8C-49F0-921F-6E0671C6145C}" type="datetime1">
              <a:rPr lang="en-US" smtClean="0"/>
              <a:t>9/11/2017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3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</a:rPr>
              <a:t>MSU Computer Science – Software Engineering (COSC </a:t>
            </a:r>
            <a:r>
              <a:rPr lang="en-US" sz="2000" dirty="0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t>458)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Audience: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COSC seniors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anagement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thers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Learning Goal: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tudents will learn about </a:t>
            </a:r>
            <a:r>
              <a:rPr lang="en-GB" dirty="0" smtClean="0"/>
              <a:t>three generic software process models</a:t>
            </a:r>
            <a:endParaRPr lang="en-GB" dirty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Tidbit 01 - Generic Software Process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36F0EE-7E98-4495-9D76-2B8C701492A1}" type="datetime1">
              <a:rPr lang="en-US" smtClean="0"/>
              <a:t>9/11/2017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1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</a:rPr>
              <a:t>MSU Computer Science – Software Engineering (COSC </a:t>
            </a:r>
            <a:r>
              <a:rPr lang="en-US" sz="2000" dirty="0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t>458)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Learning Outcomes: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students will learn to describe the generic waterfall software process model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students will learn to describe the generic incremental </a:t>
            </a:r>
            <a:r>
              <a:rPr lang="en-US" dirty="0" smtClean="0"/>
              <a:t>development software </a:t>
            </a:r>
            <a:r>
              <a:rPr lang="en-US" dirty="0"/>
              <a:t>process </a:t>
            </a:r>
            <a:r>
              <a:rPr lang="en-US" dirty="0" smtClean="0"/>
              <a:t>model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students will learn to describe the generic reuse-oriented </a:t>
            </a:r>
            <a:r>
              <a:rPr lang="en-US" dirty="0" smtClean="0"/>
              <a:t>software </a:t>
            </a:r>
            <a:r>
              <a:rPr lang="en-US" dirty="0"/>
              <a:t>process </a:t>
            </a:r>
            <a:r>
              <a:rPr lang="en-US" dirty="0" smtClean="0"/>
              <a:t>model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Tidbit 01 - Generic Software Process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435F61-F439-4E96-83B2-73C127013255}" type="datetime1">
              <a:rPr lang="en-US" smtClean="0"/>
              <a:t>9/11/2017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</a:rPr>
              <a:t>MSU Computer Science – Software Engineering (COSC </a:t>
            </a:r>
            <a:r>
              <a:rPr lang="en-US" sz="2000" dirty="0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t>458)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Tidbit 01 - Generic Software Process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 descr="2.1.Waterfall-model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86203" y="2096832"/>
            <a:ext cx="7183698" cy="403946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450300"/>
            <a:ext cx="8229600" cy="66331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waterfall model?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613847-A167-4F72-A07F-796D889A5189}" type="datetime1">
              <a:rPr lang="en-US" smtClean="0"/>
              <a:t>9/11/2017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1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</a:rPr>
              <a:t>MSU Computer Science – Software Engineering (COSC </a:t>
            </a:r>
            <a:r>
              <a:rPr lang="en-US" sz="2000" dirty="0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t>458)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0592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waterfall model?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it is the first published model of the software development process which was derived from more general system engineering processes</a:t>
            </a:r>
            <a:r>
              <a:rPr lang="en-US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this takes the fundamental process activities of specification, development, validation, and evolution and represents them as separate process </a:t>
            </a:r>
            <a:r>
              <a:rPr lang="en-US" dirty="0" smtClean="0"/>
              <a:t>phases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it is an example of a plan-driven model, therefore you must plan and schedule all of the process activities before starting work on them</a:t>
            </a:r>
            <a:r>
              <a:rPr lang="en-US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because </a:t>
            </a:r>
            <a:r>
              <a:rPr lang="en-US" dirty="0"/>
              <a:t>of the cascade from one phase to another, this model is known as the waterfall model</a:t>
            </a:r>
            <a:r>
              <a:rPr lang="en-US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GB" dirty="0" smtClean="0"/>
          </a:p>
          <a:p>
            <a:pPr lvl="1" indent="-34290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Tidbit 01 - Generic Software Process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3A5CE-69AC-4F3C-8905-B2A09579D58E}" type="datetime1">
              <a:rPr lang="en-US" smtClean="0"/>
              <a:t>9/11/2017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</a:rPr>
              <a:t>MSU Computer Science – Software Engineering (COSC </a:t>
            </a:r>
            <a:r>
              <a:rPr lang="en-US" sz="2000" dirty="0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t>458)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55826"/>
          </a:xfrm>
        </p:spPr>
        <p:txBody>
          <a:bodyPr/>
          <a:lstStyle/>
          <a:p>
            <a:pPr marL="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chemeClr val="tx1"/>
                </a:solidFill>
              </a:rPr>
              <a:t>what is requirements analysis and </a:t>
            </a:r>
            <a:r>
              <a:rPr lang="en-GB" sz="2400" dirty="0" smtClean="0">
                <a:solidFill>
                  <a:schemeClr val="tx1"/>
                </a:solidFill>
              </a:rPr>
              <a:t>definition?</a:t>
            </a:r>
          </a:p>
          <a:p>
            <a:pPr marL="685800" lvl="2" indent="-285750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</a:t>
            </a:r>
            <a:r>
              <a:rPr lang="en-US" dirty="0"/>
              <a:t>system’s services, constraints, </a:t>
            </a:r>
            <a:r>
              <a:rPr lang="en-US" dirty="0" smtClean="0"/>
              <a:t>and goals </a:t>
            </a:r>
            <a:r>
              <a:rPr lang="en-US" dirty="0"/>
              <a:t>are established by consultation with system users. They are then </a:t>
            </a:r>
            <a:r>
              <a:rPr lang="en-US" dirty="0" smtClean="0"/>
              <a:t>defined in </a:t>
            </a:r>
            <a:r>
              <a:rPr lang="en-US" dirty="0"/>
              <a:t>detail and serve as a system specification.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what </a:t>
            </a:r>
            <a:r>
              <a:rPr lang="en-US" sz="2400" dirty="0" smtClean="0"/>
              <a:t>system </a:t>
            </a:r>
            <a:r>
              <a:rPr lang="en-US" sz="2400" dirty="0"/>
              <a:t>and software </a:t>
            </a:r>
            <a:r>
              <a:rPr lang="en-US" sz="2400" dirty="0" smtClean="0"/>
              <a:t>design?</a:t>
            </a:r>
            <a:endParaRPr lang="en-GB" sz="2400" dirty="0">
              <a:solidFill>
                <a:schemeClr val="tx1"/>
              </a:solidFill>
            </a:endParaRPr>
          </a:p>
          <a:p>
            <a:pPr marL="685800" lvl="2" indent="-285750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</a:t>
            </a:r>
            <a:r>
              <a:rPr lang="en-US" dirty="0"/>
              <a:t>systems design process allocates the </a:t>
            </a:r>
            <a:r>
              <a:rPr lang="en-US" dirty="0" smtClean="0"/>
              <a:t>requirements to </a:t>
            </a:r>
            <a:r>
              <a:rPr lang="en-US" dirty="0"/>
              <a:t>either hardware or software systems by establishing an overall </a:t>
            </a:r>
            <a:r>
              <a:rPr lang="en-US" dirty="0" smtClean="0"/>
              <a:t>system architecture</a:t>
            </a:r>
            <a:r>
              <a:rPr lang="en-US" dirty="0"/>
              <a:t>. Software design involves identifying and describing the </a:t>
            </a:r>
            <a:r>
              <a:rPr lang="en-US" dirty="0" smtClean="0"/>
              <a:t>fundamental software </a:t>
            </a:r>
            <a:r>
              <a:rPr lang="en-US" dirty="0"/>
              <a:t>system abstractions and their relationships.</a:t>
            </a:r>
          </a:p>
          <a:p>
            <a:pPr lvl="2">
              <a:buFont typeface="Arial" pitchFamily="34" charset="0"/>
              <a:buChar char="•"/>
            </a:pPr>
            <a:endParaRPr lang="en-GB" dirty="0" smtClean="0"/>
          </a:p>
          <a:p>
            <a:pPr lvl="2" indent="-34290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Tidbit 01 - Generic Software Process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56E844-02CE-44D9-B33B-EE9748B53682}" type="datetime1">
              <a:rPr lang="en-US" smtClean="0"/>
              <a:t>9/11/2017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0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</a:rPr>
              <a:t>MSU Computer Science – Software Engineering (COSC </a:t>
            </a:r>
            <a:r>
              <a:rPr lang="en-US" sz="2000" dirty="0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t>458)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55826"/>
          </a:xfrm>
        </p:spPr>
        <p:txBody>
          <a:bodyPr/>
          <a:lstStyle/>
          <a:p>
            <a:pPr marL="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chemeClr val="tx1"/>
                </a:solidFill>
              </a:rPr>
              <a:t>what is </a:t>
            </a:r>
            <a:r>
              <a:rPr lang="en-GB" sz="2400" dirty="0" smtClean="0">
                <a:solidFill>
                  <a:schemeClr val="tx1"/>
                </a:solidFill>
              </a:rPr>
              <a:t>implementation </a:t>
            </a:r>
            <a:r>
              <a:rPr lang="en-GB" sz="2400" dirty="0">
                <a:solidFill>
                  <a:schemeClr val="tx1"/>
                </a:solidFill>
              </a:rPr>
              <a:t>and unit </a:t>
            </a:r>
            <a:r>
              <a:rPr lang="en-GB" sz="2400" dirty="0" smtClean="0">
                <a:solidFill>
                  <a:schemeClr val="tx1"/>
                </a:solidFill>
              </a:rPr>
              <a:t>testing?</a:t>
            </a:r>
          </a:p>
          <a:p>
            <a:pPr marL="685800" lvl="2" indent="-285750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During </a:t>
            </a:r>
            <a:r>
              <a:rPr lang="en-US" dirty="0"/>
              <a:t>this </a:t>
            </a:r>
            <a:r>
              <a:rPr lang="en-US" dirty="0" smtClean="0"/>
              <a:t>phase, </a:t>
            </a:r>
            <a:r>
              <a:rPr lang="en-US" dirty="0"/>
              <a:t>the software design is </a:t>
            </a:r>
            <a:r>
              <a:rPr lang="en-US" dirty="0" smtClean="0"/>
              <a:t>realized as </a:t>
            </a:r>
            <a:r>
              <a:rPr lang="en-US" dirty="0"/>
              <a:t>a set of programs or program units. Unit testing involves verifying </a:t>
            </a:r>
            <a:r>
              <a:rPr lang="en-US" dirty="0" smtClean="0"/>
              <a:t>that each </a:t>
            </a:r>
            <a:r>
              <a:rPr lang="en-US" dirty="0"/>
              <a:t>unit meets its specification</a:t>
            </a:r>
            <a:r>
              <a:rPr lang="en-US" dirty="0" smtClean="0"/>
              <a:t>.</a:t>
            </a:r>
          </a:p>
          <a:p>
            <a:pPr marL="685800" lvl="2" indent="-285750"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chemeClr val="tx1"/>
                </a:solidFill>
              </a:rPr>
              <a:t>what is </a:t>
            </a:r>
            <a:r>
              <a:rPr lang="en-GB" sz="2400" dirty="0" smtClean="0">
                <a:solidFill>
                  <a:schemeClr val="tx1"/>
                </a:solidFill>
              </a:rPr>
              <a:t>integration and system testing</a:t>
            </a:r>
            <a:r>
              <a:rPr lang="en-GB" sz="2400" dirty="0">
                <a:solidFill>
                  <a:schemeClr val="tx1"/>
                </a:solidFill>
              </a:rPr>
              <a:t>?</a:t>
            </a:r>
          </a:p>
          <a:p>
            <a:pPr marL="742950" lvl="2" indent="-28575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individual program units or </a:t>
            </a:r>
            <a:r>
              <a:rPr lang="en-US" dirty="0" smtClean="0"/>
              <a:t>programs are </a:t>
            </a:r>
            <a:r>
              <a:rPr lang="en-US" dirty="0"/>
              <a:t>integrated and tested as a complete system to ensure that the </a:t>
            </a:r>
            <a:r>
              <a:rPr lang="en-US" dirty="0" smtClean="0"/>
              <a:t>software requirements </a:t>
            </a:r>
            <a:r>
              <a:rPr lang="en-US" dirty="0"/>
              <a:t>have been met. After testing, the software system is delivered </a:t>
            </a:r>
            <a:r>
              <a:rPr lang="en-US" dirty="0" smtClean="0"/>
              <a:t>to the </a:t>
            </a:r>
            <a:r>
              <a:rPr lang="en-US" dirty="0"/>
              <a:t>customer.</a:t>
            </a:r>
            <a:endParaRPr lang="en-US" dirty="0" smtClean="0"/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.</a:t>
            </a:r>
            <a:endParaRPr lang="en-US" dirty="0"/>
          </a:p>
          <a:p>
            <a:pPr lvl="2">
              <a:buFont typeface="Arial" pitchFamily="34" charset="0"/>
              <a:buChar char="•"/>
            </a:pPr>
            <a:endParaRPr lang="en-GB" dirty="0" smtClean="0"/>
          </a:p>
          <a:p>
            <a:pPr lvl="2" indent="-34290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Tidbit 01 - Generic Software Process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BEF08B-C32B-4E7C-B9CF-E46306E4C7C0}" type="datetime1">
              <a:rPr lang="en-US" smtClean="0"/>
              <a:t>9/11/2017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6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</a:rPr>
              <a:t>MSU Computer Science – Software Engineering (COSC </a:t>
            </a:r>
            <a:r>
              <a:rPr lang="en-US" sz="2000" dirty="0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t>458)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55826"/>
          </a:xfrm>
        </p:spPr>
        <p:txBody>
          <a:bodyPr/>
          <a:lstStyle/>
          <a:p>
            <a:pPr marL="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chemeClr val="tx1"/>
                </a:solidFill>
              </a:rPr>
              <a:t>what is </a:t>
            </a:r>
            <a:r>
              <a:rPr lang="en-US" sz="2400" dirty="0"/>
              <a:t>o</a:t>
            </a:r>
            <a:r>
              <a:rPr lang="en-US" sz="2400" dirty="0" smtClean="0"/>
              <a:t>peration </a:t>
            </a:r>
            <a:r>
              <a:rPr lang="en-US" sz="2400" dirty="0"/>
              <a:t>and </a:t>
            </a:r>
            <a:r>
              <a:rPr lang="en-US" sz="2400" dirty="0" smtClean="0"/>
              <a:t>maintenance</a:t>
            </a:r>
            <a:r>
              <a:rPr lang="en-GB" sz="2400" dirty="0" smtClean="0">
                <a:solidFill>
                  <a:schemeClr val="tx1"/>
                </a:solidFill>
              </a:rPr>
              <a:t>?</a:t>
            </a:r>
          </a:p>
          <a:p>
            <a:pPr marL="685800" lvl="2" indent="-285750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Normally this </a:t>
            </a:r>
            <a:r>
              <a:rPr lang="en-US" dirty="0"/>
              <a:t>is </a:t>
            </a:r>
            <a:r>
              <a:rPr lang="en-US" dirty="0" smtClean="0"/>
              <a:t>the longest </a:t>
            </a:r>
            <a:r>
              <a:rPr lang="en-US" dirty="0"/>
              <a:t>life cycle phase. The system is installed and put into practical use</a:t>
            </a:r>
            <a:r>
              <a:rPr lang="en-US" dirty="0" smtClean="0"/>
              <a:t>. Maintenance </a:t>
            </a:r>
            <a:r>
              <a:rPr lang="en-US" dirty="0"/>
              <a:t>involves correcting errors which were not discovered in </a:t>
            </a:r>
            <a:r>
              <a:rPr lang="en-US" dirty="0" smtClean="0"/>
              <a:t>earlier stages </a:t>
            </a:r>
            <a:r>
              <a:rPr lang="en-US" dirty="0"/>
              <a:t>of the life cycle, improving the implementation of system units </a:t>
            </a:r>
            <a:r>
              <a:rPr lang="en-US" dirty="0" smtClean="0"/>
              <a:t>and enhancing </a:t>
            </a:r>
            <a:r>
              <a:rPr lang="en-US" dirty="0"/>
              <a:t>the system’s services as new requirements are </a:t>
            </a:r>
            <a:r>
              <a:rPr lang="en-US" dirty="0" smtClean="0"/>
              <a:t>discovered.</a:t>
            </a:r>
            <a:endParaRPr lang="en-GB" dirty="0" smtClean="0"/>
          </a:p>
          <a:p>
            <a:pPr lvl="2" indent="-34290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Tidbit 01 - Generic Software Process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1CF2AF-5456-4DE4-AF58-29E2D5976F49}" type="datetime1">
              <a:rPr lang="en-US" smtClean="0"/>
              <a:t>9/11/2017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7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</a:rPr>
              <a:t>MSU Computer Science – Software Engineering (COSC </a:t>
            </a:r>
            <a:r>
              <a:rPr lang="en-US" sz="2000" dirty="0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t>458)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55826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what are the drawbacks of waterfall model?</a:t>
            </a:r>
          </a:p>
          <a:p>
            <a:pPr marL="400050" lvl="1" indent="0"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the </a:t>
            </a:r>
            <a:r>
              <a:rPr lang="en-GB" dirty="0"/>
              <a:t>main </a:t>
            </a:r>
            <a:r>
              <a:rPr lang="en-GB" dirty="0" smtClean="0"/>
              <a:t>drawback </a:t>
            </a:r>
            <a:r>
              <a:rPr lang="en-GB" dirty="0"/>
              <a:t>is the difficulty of accommodating </a:t>
            </a:r>
            <a:r>
              <a:rPr lang="en-GB" dirty="0" smtClean="0"/>
              <a:t>changing </a:t>
            </a:r>
            <a:r>
              <a:rPr lang="en-GB" dirty="0"/>
              <a:t>customer </a:t>
            </a:r>
            <a:r>
              <a:rPr lang="en-GB" dirty="0" smtClean="0"/>
              <a:t>requirements.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this </a:t>
            </a:r>
            <a:r>
              <a:rPr lang="en-GB" dirty="0"/>
              <a:t>model is only appropriate when the requirements are well-understood </a:t>
            </a:r>
            <a:r>
              <a:rPr lang="en-GB" dirty="0" smtClean="0"/>
              <a:t>stable, and </a:t>
            </a:r>
            <a:r>
              <a:rPr lang="en-GB" dirty="0"/>
              <a:t>changes will be fairly limited during the design process. </a:t>
            </a:r>
            <a:r>
              <a:rPr lang="en-GB" dirty="0" smtClean="0"/>
              <a:t>Few </a:t>
            </a:r>
            <a:r>
              <a:rPr lang="en-GB" dirty="0"/>
              <a:t>business systems have </a:t>
            </a:r>
            <a:r>
              <a:rPr lang="en-GB" dirty="0" smtClean="0"/>
              <a:t>stable requirements</a:t>
            </a:r>
            <a:r>
              <a:rPr lang="en-GB" dirty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the </a:t>
            </a:r>
            <a:r>
              <a:rPr lang="en-GB" dirty="0"/>
              <a:t>waterfall model is mostly used for large systems engineering projects where a system is developed at several </a:t>
            </a:r>
            <a:r>
              <a:rPr lang="en-GB" dirty="0" smtClean="0"/>
              <a:t>sites. In </a:t>
            </a:r>
            <a:r>
              <a:rPr lang="en-GB" dirty="0"/>
              <a:t>those circumstances, the plan-driven nature of the waterfall model helps coordinate the work.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Tidbit 01 - Generic Software Process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14164B-CD5F-42E1-B920-DD8B83D78849}" type="datetime1">
              <a:rPr lang="en-US" smtClean="0"/>
              <a:t>9/11/2017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4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2496</TotalTime>
  <Words>1050</Words>
  <Application>Microsoft Office PowerPoint</Application>
  <PresentationFormat>On-screen Show (4:3)</PresentationFormat>
  <Paragraphs>131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SE9</vt:lpstr>
      <vt:lpstr>MSU Computer Science – Software Engineering (COSC 458)</vt:lpstr>
      <vt:lpstr>MSU Computer Science – Software Engineering (COSC 458)</vt:lpstr>
      <vt:lpstr>MSU Computer Science – Software Engineering (COSC 458)</vt:lpstr>
      <vt:lpstr>MSU Computer Science – Software Engineering (COSC 458)</vt:lpstr>
      <vt:lpstr>MSU Computer Science – Software Engineering (COSC 458)</vt:lpstr>
      <vt:lpstr>MSU Computer Science – Software Engineering (COSC 458)</vt:lpstr>
      <vt:lpstr>MSU Computer Science – Software Engineering (COSC 458)</vt:lpstr>
      <vt:lpstr>MSU Computer Science – Software Engineering (COSC 458)</vt:lpstr>
      <vt:lpstr>MSU Computer Science – Software Engineering (COSC 458)</vt:lpstr>
      <vt:lpstr>MSU Computer Science – Software Engineering (COSC 458)</vt:lpstr>
      <vt:lpstr>MSU Computer Science – Software Engineering (COSC 458)</vt:lpstr>
      <vt:lpstr>MSU Computer Science – Software Engineering (COSC 458)</vt:lpstr>
      <vt:lpstr>MSU Computer Science – Software Engineering (COSC 458)</vt:lpstr>
      <vt:lpstr>MSU Computer Science – Software Engineering (COSC 458)</vt:lpstr>
      <vt:lpstr>MSU Computer Science – Software Engineering (COSC 458)</vt:lpstr>
    </vt:vector>
  </TitlesOfParts>
  <Company>St Andrews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Gholam</cp:lastModifiedBy>
  <cp:revision>159</cp:revision>
  <dcterms:created xsi:type="dcterms:W3CDTF">2009-12-29T10:39:27Z</dcterms:created>
  <dcterms:modified xsi:type="dcterms:W3CDTF">2017-09-11T11:45:31Z</dcterms:modified>
</cp:coreProperties>
</file>