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7" r:id="rId3"/>
    <p:sldId id="257" r:id="rId4"/>
    <p:sldId id="258" r:id="rId5"/>
    <p:sldId id="261" r:id="rId6"/>
    <p:sldId id="260" r:id="rId7"/>
    <p:sldId id="266" r:id="rId8"/>
    <p:sldId id="265"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1"/>
  </p:normalViewPr>
  <p:slideViewPr>
    <p:cSldViewPr snapToGrid="0" snapToObjects="1">
      <p:cViewPr>
        <p:scale>
          <a:sx n="82" d="100"/>
          <a:sy n="82" d="100"/>
        </p:scale>
        <p:origin x="1350" y="4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0981D-ADCB-C040-B60F-94E4CB2978F0}" type="datetimeFigureOut">
              <a:rPr lang="en-US" smtClean="0"/>
              <a:t>9/29/2017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0811D-8D78-4448-AA26-B3BA90F934BD}" type="slidenum">
              <a:rPr lang="en-US" smtClean="0"/>
              <a:t>‹#›</a:t>
            </a:fld>
            <a:endParaRPr lang="en-US"/>
          </a:p>
        </p:txBody>
      </p:sp>
    </p:spTree>
    <p:extLst>
      <p:ext uri="{BB962C8B-B14F-4D97-AF65-F5344CB8AC3E}">
        <p14:creationId xmlns:p14="http://schemas.microsoft.com/office/powerpoint/2010/main" val="1689630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09975-BC40-264C-AC3F-F717DD857222}"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0412B-DF8E-6348-83CF-7C21FAEEEF70}" type="slidenum">
              <a:rPr lang="en-US" smtClean="0"/>
              <a:t>‹#›</a:t>
            </a:fld>
            <a:endParaRPr lang="en-US"/>
          </a:p>
        </p:txBody>
      </p:sp>
    </p:spTree>
    <p:extLst>
      <p:ext uri="{BB962C8B-B14F-4D97-AF65-F5344CB8AC3E}">
        <p14:creationId xmlns:p14="http://schemas.microsoft.com/office/powerpoint/2010/main" val="142636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09975-BC40-264C-AC3F-F717DD857222}"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0412B-DF8E-6348-83CF-7C21FAEEEF70}" type="slidenum">
              <a:rPr lang="en-US" smtClean="0"/>
              <a:t>‹#›</a:t>
            </a:fld>
            <a:endParaRPr lang="en-US"/>
          </a:p>
        </p:txBody>
      </p:sp>
    </p:spTree>
    <p:extLst>
      <p:ext uri="{BB962C8B-B14F-4D97-AF65-F5344CB8AC3E}">
        <p14:creationId xmlns:p14="http://schemas.microsoft.com/office/powerpoint/2010/main" val="47136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09975-BC40-264C-AC3F-F717DD857222}"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0412B-DF8E-6348-83CF-7C21FAEEEF70}" type="slidenum">
              <a:rPr lang="en-US" smtClean="0"/>
              <a:t>‹#›</a:t>
            </a:fld>
            <a:endParaRPr lang="en-US"/>
          </a:p>
        </p:txBody>
      </p:sp>
    </p:spTree>
    <p:extLst>
      <p:ext uri="{BB962C8B-B14F-4D97-AF65-F5344CB8AC3E}">
        <p14:creationId xmlns:p14="http://schemas.microsoft.com/office/powerpoint/2010/main" val="16431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09975-BC40-264C-AC3F-F717DD857222}"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0412B-DF8E-6348-83CF-7C21FAEEEF70}" type="slidenum">
              <a:rPr lang="en-US" smtClean="0"/>
              <a:t>‹#›</a:t>
            </a:fld>
            <a:endParaRPr lang="en-US"/>
          </a:p>
        </p:txBody>
      </p:sp>
    </p:spTree>
    <p:extLst>
      <p:ext uri="{BB962C8B-B14F-4D97-AF65-F5344CB8AC3E}">
        <p14:creationId xmlns:p14="http://schemas.microsoft.com/office/powerpoint/2010/main" val="50910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09975-BC40-264C-AC3F-F717DD857222}" type="datetimeFigureOut">
              <a:rPr lang="en-US" smtClean="0"/>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0412B-DF8E-6348-83CF-7C21FAEEEF70}" type="slidenum">
              <a:rPr lang="en-US" smtClean="0"/>
              <a:t>‹#›</a:t>
            </a:fld>
            <a:endParaRPr lang="en-US"/>
          </a:p>
        </p:txBody>
      </p:sp>
    </p:spTree>
    <p:extLst>
      <p:ext uri="{BB962C8B-B14F-4D97-AF65-F5344CB8AC3E}">
        <p14:creationId xmlns:p14="http://schemas.microsoft.com/office/powerpoint/2010/main" val="98577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09975-BC40-264C-AC3F-F717DD857222}"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0412B-DF8E-6348-83CF-7C21FAEEEF70}" type="slidenum">
              <a:rPr lang="en-US" smtClean="0"/>
              <a:t>‹#›</a:t>
            </a:fld>
            <a:endParaRPr lang="en-US"/>
          </a:p>
        </p:txBody>
      </p:sp>
    </p:spTree>
    <p:extLst>
      <p:ext uri="{BB962C8B-B14F-4D97-AF65-F5344CB8AC3E}">
        <p14:creationId xmlns:p14="http://schemas.microsoft.com/office/powerpoint/2010/main" val="11183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09975-BC40-264C-AC3F-F717DD857222}" type="datetimeFigureOut">
              <a:rPr lang="en-US" smtClean="0"/>
              <a:t>9/29/2017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0412B-DF8E-6348-83CF-7C21FAEEEF70}" type="slidenum">
              <a:rPr lang="en-US" smtClean="0"/>
              <a:t>‹#›</a:t>
            </a:fld>
            <a:endParaRPr lang="en-US"/>
          </a:p>
        </p:txBody>
      </p:sp>
    </p:spTree>
    <p:extLst>
      <p:ext uri="{BB962C8B-B14F-4D97-AF65-F5344CB8AC3E}">
        <p14:creationId xmlns:p14="http://schemas.microsoft.com/office/powerpoint/2010/main" val="59209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09975-BC40-264C-AC3F-F717DD857222}" type="datetimeFigureOut">
              <a:rPr lang="en-US" smtClean="0"/>
              <a:t>9/29/2017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0412B-DF8E-6348-83CF-7C21FAEEEF70}" type="slidenum">
              <a:rPr lang="en-US" smtClean="0"/>
              <a:t>‹#›</a:t>
            </a:fld>
            <a:endParaRPr lang="en-US"/>
          </a:p>
        </p:txBody>
      </p:sp>
    </p:spTree>
    <p:extLst>
      <p:ext uri="{BB962C8B-B14F-4D97-AF65-F5344CB8AC3E}">
        <p14:creationId xmlns:p14="http://schemas.microsoft.com/office/powerpoint/2010/main" val="212857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09975-BC40-264C-AC3F-F717DD857222}" type="datetimeFigureOut">
              <a:rPr lang="en-US" smtClean="0"/>
              <a:t>9/29/2017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0412B-DF8E-6348-83CF-7C21FAEEEF70}" type="slidenum">
              <a:rPr lang="en-US" smtClean="0"/>
              <a:t>‹#›</a:t>
            </a:fld>
            <a:endParaRPr lang="en-US"/>
          </a:p>
        </p:txBody>
      </p:sp>
    </p:spTree>
    <p:extLst>
      <p:ext uri="{BB962C8B-B14F-4D97-AF65-F5344CB8AC3E}">
        <p14:creationId xmlns:p14="http://schemas.microsoft.com/office/powerpoint/2010/main" val="6057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09975-BC40-264C-AC3F-F717DD857222}"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0412B-DF8E-6348-83CF-7C21FAEEEF70}" type="slidenum">
              <a:rPr lang="en-US" smtClean="0"/>
              <a:t>‹#›</a:t>
            </a:fld>
            <a:endParaRPr lang="en-US"/>
          </a:p>
        </p:txBody>
      </p:sp>
    </p:spTree>
    <p:extLst>
      <p:ext uri="{BB962C8B-B14F-4D97-AF65-F5344CB8AC3E}">
        <p14:creationId xmlns:p14="http://schemas.microsoft.com/office/powerpoint/2010/main" val="12603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09975-BC40-264C-AC3F-F717DD857222}" type="datetimeFigureOut">
              <a:rPr lang="en-US" smtClean="0"/>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0412B-DF8E-6348-83CF-7C21FAEEEF70}" type="slidenum">
              <a:rPr lang="en-US" smtClean="0"/>
              <a:t>‹#›</a:t>
            </a:fld>
            <a:endParaRPr lang="en-US"/>
          </a:p>
        </p:txBody>
      </p:sp>
    </p:spTree>
    <p:extLst>
      <p:ext uri="{BB962C8B-B14F-4D97-AF65-F5344CB8AC3E}">
        <p14:creationId xmlns:p14="http://schemas.microsoft.com/office/powerpoint/2010/main" val="86799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09975-BC40-264C-AC3F-F717DD857222}" type="datetimeFigureOut">
              <a:rPr lang="en-US" smtClean="0"/>
              <a:t>9/29/2017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0412B-DF8E-6348-83CF-7C21FAEEEF70}" type="slidenum">
              <a:rPr lang="en-US" smtClean="0"/>
              <a:t>‹#›</a:t>
            </a:fld>
            <a:endParaRPr lang="en-US"/>
          </a:p>
        </p:txBody>
      </p:sp>
    </p:spTree>
    <p:extLst>
      <p:ext uri="{BB962C8B-B14F-4D97-AF65-F5344CB8AC3E}">
        <p14:creationId xmlns:p14="http://schemas.microsoft.com/office/powerpoint/2010/main" val="62821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Using Backward Design to Teach Computer Algorithm Design</a:t>
            </a:r>
            <a:endParaRPr lang="en-US" sz="4400" dirty="0"/>
          </a:p>
        </p:txBody>
      </p:sp>
    </p:spTree>
    <p:extLst>
      <p:ext uri="{BB962C8B-B14F-4D97-AF65-F5344CB8AC3E}">
        <p14:creationId xmlns:p14="http://schemas.microsoft.com/office/powerpoint/2010/main" val="2108726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Audience</a:t>
            </a:r>
            <a:endParaRPr lang="en-US" dirty="0"/>
          </a:p>
        </p:txBody>
      </p:sp>
      <p:sp>
        <p:nvSpPr>
          <p:cNvPr id="3" name="Content Placeholder 2"/>
          <p:cNvSpPr>
            <a:spLocks noGrp="1"/>
          </p:cNvSpPr>
          <p:nvPr>
            <p:ph idx="1"/>
          </p:nvPr>
        </p:nvSpPr>
        <p:spPr/>
        <p:txBody>
          <a:bodyPr/>
          <a:lstStyle/>
          <a:p>
            <a:r>
              <a:rPr lang="en-US" dirty="0" smtClean="0"/>
              <a:t>Juniors &amp; seniors for computer science (major courses)</a:t>
            </a:r>
            <a:endParaRPr lang="en-US" dirty="0"/>
          </a:p>
        </p:txBody>
      </p:sp>
    </p:spTree>
    <p:extLst>
      <p:ext uri="{BB962C8B-B14F-4D97-AF65-F5344CB8AC3E}">
        <p14:creationId xmlns:p14="http://schemas.microsoft.com/office/powerpoint/2010/main" val="434362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Learning Goal</a:t>
            </a:r>
            <a:endParaRPr lang="en-US" dirty="0"/>
          </a:p>
        </p:txBody>
      </p:sp>
      <p:sp>
        <p:nvSpPr>
          <p:cNvPr id="3" name="Content Placeholder 2"/>
          <p:cNvSpPr>
            <a:spLocks noGrp="1"/>
          </p:cNvSpPr>
          <p:nvPr>
            <p:ph idx="1"/>
          </p:nvPr>
        </p:nvSpPr>
        <p:spPr/>
        <p:txBody>
          <a:bodyPr/>
          <a:lstStyle/>
          <a:p>
            <a:r>
              <a:rPr lang="en-US" dirty="0" smtClean="0"/>
              <a:t>Students will learn to design an algorithm for solving a problem (such as finding the sum of the first 10 integers)</a:t>
            </a:r>
          </a:p>
        </p:txBody>
      </p:sp>
    </p:spTree>
    <p:extLst>
      <p:ext uri="{BB962C8B-B14F-4D97-AF65-F5344CB8AC3E}">
        <p14:creationId xmlns:p14="http://schemas.microsoft.com/office/powerpoint/2010/main" val="798826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Learning Outcome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Students are able to understand/state/describe the problem statement. </a:t>
            </a:r>
          </a:p>
          <a:p>
            <a:pPr marL="514350" indent="-514350">
              <a:buFont typeface="+mj-lt"/>
              <a:buAutoNum type="arabicPeriod"/>
            </a:pPr>
            <a:endParaRPr lang="en-US" dirty="0"/>
          </a:p>
          <a:p>
            <a:pPr marL="514350" indent="-514350">
              <a:buFont typeface="+mj-lt"/>
              <a:buAutoNum type="arabicPeriod"/>
            </a:pPr>
            <a:r>
              <a:rPr lang="en-US" dirty="0" smtClean="0"/>
              <a:t>Students are able to write requirement statements. </a:t>
            </a:r>
          </a:p>
          <a:p>
            <a:pPr marL="514350" indent="-514350">
              <a:buFont typeface="+mj-lt"/>
              <a:buAutoNum type="arabicPeriod"/>
            </a:pPr>
            <a:endParaRPr lang="en-US" dirty="0"/>
          </a:p>
          <a:p>
            <a:pPr marL="514350" indent="-514350">
              <a:buFont typeface="+mj-lt"/>
              <a:buAutoNum type="arabicPeriod"/>
            </a:pPr>
            <a:r>
              <a:rPr lang="en-US" dirty="0" smtClean="0"/>
              <a:t>Students will be able to document the algorithm using a flowchart. </a:t>
            </a:r>
          </a:p>
          <a:p>
            <a:pPr marL="514350" indent="-514350">
              <a:buFont typeface="+mj-lt"/>
              <a:buAutoNum type="arabicPeriod"/>
            </a:pPr>
            <a:endParaRPr lang="en-US" dirty="0"/>
          </a:p>
          <a:p>
            <a:pPr marL="514350" indent="-514350">
              <a:buFont typeface="+mj-lt"/>
              <a:buAutoNum type="arabicPeriod"/>
            </a:pPr>
            <a:endParaRPr lang="en-US" dirty="0" smtClean="0"/>
          </a:p>
          <a:p>
            <a:endParaRPr lang="en-US" dirty="0"/>
          </a:p>
          <a:p>
            <a:endParaRPr lang="en-US" dirty="0"/>
          </a:p>
        </p:txBody>
      </p:sp>
    </p:spTree>
    <p:extLst>
      <p:ext uri="{BB962C8B-B14F-4D97-AF65-F5344CB8AC3E}">
        <p14:creationId xmlns:p14="http://schemas.microsoft.com/office/powerpoint/2010/main" val="1049567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606" y="1551008"/>
            <a:ext cx="10515600" cy="4284413"/>
          </a:xfrm>
        </p:spPr>
        <p:txBody>
          <a:bodyPr>
            <a:normAutofit fontScale="92500" lnSpcReduction="10000"/>
          </a:bodyPr>
          <a:lstStyle/>
          <a:p>
            <a:pPr marL="0" indent="0">
              <a:buNone/>
            </a:pPr>
            <a:r>
              <a:rPr lang="en-US" dirty="0" smtClean="0"/>
              <a:t>The management of XYZ company wishes to automate their </a:t>
            </a:r>
            <a:r>
              <a:rPr lang="en-US" dirty="0" smtClean="0"/>
              <a:t>outdated manual payroll processing system. </a:t>
            </a:r>
            <a:r>
              <a:rPr lang="en-US" dirty="0" smtClean="0"/>
              <a:t>These are facts about the company:</a:t>
            </a:r>
            <a:endParaRPr lang="en-US" dirty="0"/>
          </a:p>
          <a:p>
            <a:pPr lvl="1">
              <a:buFont typeface="Arial" charset="0"/>
              <a:buChar char="•"/>
            </a:pPr>
            <a:r>
              <a:rPr lang="en-US" sz="2000" dirty="0" smtClean="0"/>
              <a:t>40 hours a week </a:t>
            </a:r>
          </a:p>
          <a:p>
            <a:pPr lvl="1">
              <a:buFont typeface="Arial" charset="0"/>
              <a:buChar char="•"/>
            </a:pPr>
            <a:r>
              <a:rPr lang="en-US" sz="2000" dirty="0" smtClean="0"/>
              <a:t>$10 an hour</a:t>
            </a:r>
          </a:p>
          <a:p>
            <a:pPr lvl="1">
              <a:buFont typeface="Arial" charset="0"/>
              <a:buChar char="•"/>
            </a:pPr>
            <a:r>
              <a:rPr lang="en-US" sz="2000" dirty="0" smtClean="0"/>
              <a:t>Time and a half hour for overtime hours </a:t>
            </a:r>
          </a:p>
          <a:p>
            <a:pPr lvl="1">
              <a:buFont typeface="Arial" charset="0"/>
              <a:buChar char="•"/>
            </a:pPr>
            <a:r>
              <a:rPr lang="en-US" sz="2000" dirty="0" smtClean="0"/>
              <a:t>10% deduction for health benefits</a:t>
            </a:r>
          </a:p>
          <a:p>
            <a:pPr lvl="1">
              <a:buFont typeface="Arial" charset="0"/>
              <a:buChar char="•"/>
            </a:pPr>
            <a:r>
              <a:rPr lang="en-US" sz="2000" dirty="0" smtClean="0"/>
              <a:t>5% deduction for federal taxes</a:t>
            </a:r>
          </a:p>
          <a:p>
            <a:pPr lvl="1">
              <a:buFont typeface="Arial" charset="0"/>
              <a:buChar char="•"/>
            </a:pPr>
            <a:r>
              <a:rPr lang="en-US" sz="2000" dirty="0" smtClean="0"/>
              <a:t>3% deduction for 401k</a:t>
            </a:r>
          </a:p>
          <a:p>
            <a:pPr lvl="1">
              <a:buFont typeface="Arial" charset="0"/>
              <a:buChar char="•"/>
            </a:pPr>
            <a:r>
              <a:rPr lang="en-US" sz="2000" dirty="0" smtClean="0"/>
              <a:t>The company produced solar bicycles</a:t>
            </a:r>
          </a:p>
          <a:p>
            <a:pPr lvl="1">
              <a:buFont typeface="Arial" charset="0"/>
              <a:buChar char="•"/>
            </a:pPr>
            <a:r>
              <a:rPr lang="en-US" sz="2000" dirty="0" smtClean="0"/>
              <a:t>The company 152 employees</a:t>
            </a:r>
          </a:p>
          <a:p>
            <a:pPr lvl="1">
              <a:buFont typeface="Arial" charset="0"/>
              <a:buChar char="•"/>
            </a:pPr>
            <a:endParaRPr lang="en-US" sz="2000" dirty="0"/>
          </a:p>
          <a:p>
            <a:r>
              <a:rPr lang="en-US" dirty="0" smtClean="0"/>
              <a:t>On behalf of the management, d</a:t>
            </a:r>
            <a:r>
              <a:rPr lang="en-US" dirty="0" smtClean="0"/>
              <a:t>raft </a:t>
            </a:r>
            <a:r>
              <a:rPr lang="en-US" dirty="0" smtClean="0"/>
              <a:t>a </a:t>
            </a:r>
            <a:r>
              <a:rPr lang="en-US" dirty="0" smtClean="0"/>
              <a:t>formal </a:t>
            </a:r>
            <a:r>
              <a:rPr lang="en-US" dirty="0" smtClean="0"/>
              <a:t>problem statement describing the need </a:t>
            </a:r>
            <a:r>
              <a:rPr lang="en-US" dirty="0" smtClean="0"/>
              <a:t>for submission to the </a:t>
            </a:r>
            <a:r>
              <a:rPr lang="en-US" smtClean="0"/>
              <a:t>appropriate department heads.</a:t>
            </a:r>
            <a:endParaRPr lang="en-US" dirty="0" smtClean="0"/>
          </a:p>
          <a:p>
            <a:pPr>
              <a:buFont typeface="Arial" charset="0"/>
              <a:buChar char="•"/>
            </a:pPr>
            <a:endParaRPr lang="en-US" dirty="0" smtClean="0"/>
          </a:p>
        </p:txBody>
      </p:sp>
      <p:sp>
        <p:nvSpPr>
          <p:cNvPr id="4" name="Title 1"/>
          <p:cNvSpPr>
            <a:spLocks noGrp="1"/>
          </p:cNvSpPr>
          <p:nvPr>
            <p:ph type="title"/>
          </p:nvPr>
        </p:nvSpPr>
        <p:spPr>
          <a:xfrm>
            <a:off x="838200" y="365125"/>
            <a:ext cx="10515600" cy="1325563"/>
          </a:xfrm>
        </p:spPr>
        <p:txBody>
          <a:bodyPr/>
          <a:lstStyle/>
          <a:p>
            <a:pPr algn="ctr"/>
            <a:r>
              <a:rPr lang="en-US" dirty="0" smtClean="0"/>
              <a:t>Activity One</a:t>
            </a:r>
            <a:endParaRPr lang="en-US" dirty="0"/>
          </a:p>
        </p:txBody>
      </p:sp>
    </p:spTree>
    <p:extLst>
      <p:ext uri="{BB962C8B-B14F-4D97-AF65-F5344CB8AC3E}">
        <p14:creationId xmlns:p14="http://schemas.microsoft.com/office/powerpoint/2010/main" val="1861504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40375"/>
            <a:ext cx="10515600" cy="4152462"/>
          </a:xfrm>
        </p:spPr>
        <p:txBody>
          <a:bodyPr>
            <a:normAutofit/>
          </a:bodyPr>
          <a:lstStyle/>
          <a:p>
            <a:pPr marL="0" indent="0">
              <a:buNone/>
            </a:pPr>
            <a:r>
              <a:rPr lang="en-US" dirty="0" smtClean="0"/>
              <a:t>Evaluate these sample problem statements: </a:t>
            </a:r>
            <a:endParaRPr lang="en-US" dirty="0"/>
          </a:p>
          <a:p>
            <a:endParaRPr lang="en-US" dirty="0" smtClean="0"/>
          </a:p>
          <a:p>
            <a:pPr lvl="1"/>
            <a:r>
              <a:rPr lang="en-US" dirty="0"/>
              <a:t>The management of XYZ company wishes to automate </a:t>
            </a:r>
            <a:r>
              <a:rPr lang="en-US" dirty="0" smtClean="0"/>
              <a:t>our payroll processing system. </a:t>
            </a:r>
            <a:r>
              <a:rPr lang="en-US" dirty="0"/>
              <a:t>What </a:t>
            </a:r>
            <a:r>
              <a:rPr lang="en-US" dirty="0" smtClean="0"/>
              <a:t>is necessary to automate our payroll processing system?</a:t>
            </a:r>
          </a:p>
          <a:p>
            <a:pPr marL="457200" lvl="1" indent="0">
              <a:buNone/>
            </a:pPr>
            <a:endParaRPr lang="en-US" dirty="0" smtClean="0"/>
          </a:p>
          <a:p>
            <a:pPr lvl="1"/>
            <a:r>
              <a:rPr lang="en-US" dirty="0" smtClean="0"/>
              <a:t>Create a database design for your department that keeps track of faculty, classes, sections, and students. </a:t>
            </a:r>
          </a:p>
          <a:p>
            <a:pPr marL="457200" lvl="1" indent="0">
              <a:buNone/>
            </a:pPr>
            <a:endParaRPr lang="en-US" dirty="0"/>
          </a:p>
        </p:txBody>
      </p:sp>
      <p:sp>
        <p:nvSpPr>
          <p:cNvPr id="4" name="Title 1"/>
          <p:cNvSpPr>
            <a:spLocks noGrp="1"/>
          </p:cNvSpPr>
          <p:nvPr>
            <p:ph type="title"/>
          </p:nvPr>
        </p:nvSpPr>
        <p:spPr>
          <a:xfrm>
            <a:off x="838200" y="365125"/>
            <a:ext cx="10515600" cy="1325563"/>
          </a:xfrm>
        </p:spPr>
        <p:txBody>
          <a:bodyPr/>
          <a:lstStyle/>
          <a:p>
            <a:pPr algn="ctr"/>
            <a:r>
              <a:rPr lang="en-US" dirty="0"/>
              <a:t>Activities </a:t>
            </a:r>
            <a:r>
              <a:rPr lang="en-US" dirty="0" smtClean="0"/>
              <a:t>Two</a:t>
            </a:r>
            <a:endParaRPr lang="en-US" dirty="0"/>
          </a:p>
        </p:txBody>
      </p:sp>
    </p:spTree>
    <p:extLst>
      <p:ext uri="{BB962C8B-B14F-4D97-AF65-F5344CB8AC3E}">
        <p14:creationId xmlns:p14="http://schemas.microsoft.com/office/powerpoint/2010/main" val="118936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75098"/>
            <a:ext cx="10515600" cy="4629873"/>
          </a:xfrm>
        </p:spPr>
        <p:txBody>
          <a:bodyPr>
            <a:normAutofit fontScale="92500" lnSpcReduction="10000"/>
          </a:bodyPr>
          <a:lstStyle/>
          <a:p>
            <a:pPr marL="0" indent="0">
              <a:lnSpc>
                <a:spcPct val="120000"/>
              </a:lnSpc>
              <a:spcBef>
                <a:spcPts val="300"/>
              </a:spcBef>
              <a:spcAft>
                <a:spcPts val="300"/>
              </a:spcAft>
              <a:buNone/>
            </a:pPr>
            <a:r>
              <a:rPr lang="en-US" sz="2200" dirty="0" smtClean="0">
                <a:cs typeface="Times New Roman" charset="0"/>
              </a:rPr>
              <a:t>To:  John Miller, Manger of IT Department</a:t>
            </a:r>
          </a:p>
          <a:p>
            <a:pPr marL="0" indent="0">
              <a:lnSpc>
                <a:spcPct val="120000"/>
              </a:lnSpc>
              <a:spcBef>
                <a:spcPts val="300"/>
              </a:spcBef>
              <a:spcAft>
                <a:spcPts val="300"/>
              </a:spcAft>
              <a:buNone/>
            </a:pPr>
            <a:r>
              <a:rPr lang="en-US" sz="2200" dirty="0" smtClean="0">
                <a:cs typeface="Times New Roman" charset="0"/>
              </a:rPr>
              <a:t>CC:  Lisa Smith, Manager of Payroll Processing</a:t>
            </a:r>
          </a:p>
          <a:p>
            <a:pPr marL="0" indent="0">
              <a:lnSpc>
                <a:spcPct val="120000"/>
              </a:lnSpc>
              <a:spcBef>
                <a:spcPts val="300"/>
              </a:spcBef>
              <a:spcAft>
                <a:spcPts val="300"/>
              </a:spcAft>
              <a:buNone/>
            </a:pPr>
            <a:r>
              <a:rPr lang="en-US" sz="2200" dirty="0" smtClean="0"/>
              <a:t>Dear John, </a:t>
            </a:r>
          </a:p>
          <a:p>
            <a:pPr marL="0" indent="0">
              <a:lnSpc>
                <a:spcPct val="120000"/>
              </a:lnSpc>
              <a:spcBef>
                <a:spcPts val="300"/>
              </a:spcBef>
              <a:spcAft>
                <a:spcPts val="300"/>
              </a:spcAft>
              <a:buNone/>
            </a:pPr>
            <a:r>
              <a:rPr lang="en-US" sz="2200" dirty="0" smtClean="0"/>
              <a:t>As part of our process improvement goals and objectives, the management of the XYZ company wishes to initiate the automation of our payroll processing system. In cooperation with our payroll processing department, please initiate the process of creating a software system that will replace our current manual payroll system</a:t>
            </a:r>
            <a:r>
              <a:rPr lang="en-US" sz="2200" dirty="0" smtClean="0">
                <a:ea typeface="Times New Roman" charset="0"/>
                <a:cs typeface="Times New Roman" charset="0"/>
              </a:rPr>
              <a:t>.</a:t>
            </a:r>
          </a:p>
          <a:p>
            <a:pPr marL="0" indent="0">
              <a:lnSpc>
                <a:spcPct val="120000"/>
              </a:lnSpc>
              <a:spcBef>
                <a:spcPts val="300"/>
              </a:spcBef>
              <a:spcAft>
                <a:spcPts val="300"/>
              </a:spcAft>
              <a:buNone/>
            </a:pPr>
            <a:r>
              <a:rPr lang="en-US" sz="2200" dirty="0" smtClean="0">
                <a:ea typeface="Times New Roman" charset="0"/>
                <a:cs typeface="Times New Roman" charset="0"/>
              </a:rPr>
              <a:t>Sincerely</a:t>
            </a:r>
          </a:p>
          <a:p>
            <a:pPr marL="0" indent="0">
              <a:lnSpc>
                <a:spcPct val="120000"/>
              </a:lnSpc>
              <a:spcBef>
                <a:spcPts val="300"/>
              </a:spcBef>
              <a:spcAft>
                <a:spcPts val="300"/>
              </a:spcAft>
              <a:buNone/>
            </a:pPr>
            <a:r>
              <a:rPr lang="en-US" sz="2200" dirty="0" err="1" smtClean="0">
                <a:ea typeface="Times New Roman" charset="0"/>
                <a:cs typeface="Times New Roman" charset="0"/>
              </a:rPr>
              <a:t>Gholam</a:t>
            </a:r>
            <a:r>
              <a:rPr lang="en-US" sz="2200" dirty="0" smtClean="0">
                <a:ea typeface="Times New Roman" charset="0"/>
                <a:cs typeface="Times New Roman" charset="0"/>
              </a:rPr>
              <a:t> H. </a:t>
            </a:r>
            <a:r>
              <a:rPr lang="en-US" sz="2200" dirty="0" err="1" smtClean="0">
                <a:ea typeface="Times New Roman" charset="0"/>
                <a:cs typeface="Times New Roman" charset="0"/>
              </a:rPr>
              <a:t>Khaksari</a:t>
            </a:r>
            <a:r>
              <a:rPr lang="en-US" sz="2200" dirty="0" smtClean="0">
                <a:ea typeface="Times New Roman" charset="0"/>
                <a:cs typeface="Times New Roman" charset="0"/>
              </a:rPr>
              <a:t>, </a:t>
            </a:r>
          </a:p>
          <a:p>
            <a:pPr marL="0" indent="0">
              <a:lnSpc>
                <a:spcPct val="120000"/>
              </a:lnSpc>
              <a:spcBef>
                <a:spcPts val="300"/>
              </a:spcBef>
              <a:spcAft>
                <a:spcPts val="300"/>
              </a:spcAft>
              <a:buNone/>
            </a:pPr>
            <a:r>
              <a:rPr lang="en-US" sz="2200" dirty="0" smtClean="0">
                <a:ea typeface="Times New Roman" charset="0"/>
                <a:cs typeface="Times New Roman" charset="0"/>
              </a:rPr>
              <a:t>President &amp; CEO</a:t>
            </a:r>
          </a:p>
          <a:p>
            <a:pPr marL="0" indent="0">
              <a:lnSpc>
                <a:spcPct val="120000"/>
              </a:lnSpc>
              <a:spcBef>
                <a:spcPts val="300"/>
              </a:spcBef>
              <a:spcAft>
                <a:spcPts val="300"/>
              </a:spcAft>
              <a:buNone/>
            </a:pPr>
            <a:r>
              <a:rPr lang="en-US" sz="2200" dirty="0" smtClean="0">
                <a:ea typeface="Times New Roman" charset="0"/>
                <a:cs typeface="Times New Roman" charset="0"/>
              </a:rPr>
              <a:t>XYZ Company</a:t>
            </a:r>
          </a:p>
          <a:p>
            <a:pPr marL="0" indent="0">
              <a:lnSpc>
                <a:spcPct val="120000"/>
              </a:lnSpc>
              <a:spcBef>
                <a:spcPts val="300"/>
              </a:spcBef>
              <a:spcAft>
                <a:spcPts val="300"/>
              </a:spcAft>
              <a:buNone/>
            </a:pPr>
            <a:endParaRPr lang="en-US" sz="2600" dirty="0" smtClean="0">
              <a:ea typeface="Times New Roman" charset="0"/>
              <a:cs typeface="Times New Roman" charset="0"/>
            </a:endParaRPr>
          </a:p>
        </p:txBody>
      </p:sp>
      <p:sp>
        <p:nvSpPr>
          <p:cNvPr id="4" name="Title 1"/>
          <p:cNvSpPr>
            <a:spLocks noGrp="1"/>
          </p:cNvSpPr>
          <p:nvPr>
            <p:ph type="title"/>
          </p:nvPr>
        </p:nvSpPr>
        <p:spPr>
          <a:xfrm>
            <a:off x="838200" y="365125"/>
            <a:ext cx="10515600" cy="1325563"/>
          </a:xfrm>
        </p:spPr>
        <p:txBody>
          <a:bodyPr/>
          <a:lstStyle/>
          <a:p>
            <a:pPr marL="0" indent="0" algn="r">
              <a:spcBef>
                <a:spcPts val="1600"/>
              </a:spcBef>
              <a:spcAft>
                <a:spcPts val="1800"/>
              </a:spcAft>
            </a:pPr>
            <a:r>
              <a:rPr lang="en-US" i="1" dirty="0">
                <a:ea typeface="Times New Roman" charset="0"/>
                <a:cs typeface="Times New Roman" charset="0"/>
              </a:rPr>
              <a:t>Activity </a:t>
            </a:r>
            <a:r>
              <a:rPr lang="en-US" i="1" dirty="0" smtClean="0">
                <a:ea typeface="Times New Roman" charset="0"/>
                <a:cs typeface="Times New Roman" charset="0"/>
              </a:rPr>
              <a:t>Three: </a:t>
            </a:r>
            <a:r>
              <a:rPr lang="en-US" i="1" dirty="0">
                <a:ea typeface="Times New Roman" charset="0"/>
                <a:cs typeface="Times New Roman" charset="0"/>
              </a:rPr>
              <a:t>Sample Problem Statement</a:t>
            </a:r>
          </a:p>
        </p:txBody>
      </p:sp>
    </p:spTree>
    <p:extLst>
      <p:ext uri="{BB962C8B-B14F-4D97-AF65-F5344CB8AC3E}">
        <p14:creationId xmlns:p14="http://schemas.microsoft.com/office/powerpoint/2010/main" val="453937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18167"/>
            <a:ext cx="10515600" cy="4058796"/>
          </a:xfrm>
        </p:spPr>
        <p:txBody>
          <a:bodyPr/>
          <a:lstStyle/>
          <a:p>
            <a:r>
              <a:rPr lang="en-US" dirty="0" smtClean="0"/>
              <a:t>Redo </a:t>
            </a:r>
            <a:r>
              <a:rPr lang="en-US" dirty="0"/>
              <a:t>your problem </a:t>
            </a:r>
            <a:r>
              <a:rPr lang="en-US" dirty="0" smtClean="0"/>
              <a:t>statement (from Activity One) making </a:t>
            </a:r>
            <a:r>
              <a:rPr lang="en-US" dirty="0"/>
              <a:t>the necessary correction to your original problem </a:t>
            </a:r>
            <a:r>
              <a:rPr lang="en-US" dirty="0" smtClean="0"/>
              <a:t>statement based on what you have learned so far. </a:t>
            </a:r>
            <a:endParaRPr lang="en-US" dirty="0"/>
          </a:p>
          <a:p>
            <a:endParaRPr lang="en-US" dirty="0"/>
          </a:p>
        </p:txBody>
      </p:sp>
      <p:sp>
        <p:nvSpPr>
          <p:cNvPr id="4" name="Title 1"/>
          <p:cNvSpPr>
            <a:spLocks noGrp="1"/>
          </p:cNvSpPr>
          <p:nvPr>
            <p:ph type="title"/>
          </p:nvPr>
        </p:nvSpPr>
        <p:spPr>
          <a:xfrm>
            <a:off x="838200" y="365125"/>
            <a:ext cx="10515600" cy="1325563"/>
          </a:xfrm>
        </p:spPr>
        <p:txBody>
          <a:bodyPr/>
          <a:lstStyle/>
          <a:p>
            <a:pPr algn="ctr"/>
            <a:r>
              <a:rPr lang="en-US" dirty="0"/>
              <a:t>Activities </a:t>
            </a:r>
            <a:r>
              <a:rPr lang="en-US" dirty="0" smtClean="0"/>
              <a:t>Four</a:t>
            </a:r>
            <a:endParaRPr lang="en-US" dirty="0"/>
          </a:p>
        </p:txBody>
      </p:sp>
    </p:spTree>
    <p:extLst>
      <p:ext uri="{BB962C8B-B14F-4D97-AF65-F5344CB8AC3E}">
        <p14:creationId xmlns:p14="http://schemas.microsoft.com/office/powerpoint/2010/main" val="1859419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Please write a Problem Statement asking a programmer to write a program that computes </a:t>
            </a:r>
            <a:r>
              <a:rPr lang="en-US" dirty="0"/>
              <a:t>the sum of first 10 </a:t>
            </a:r>
            <a:r>
              <a:rPr lang="en-US" dirty="0" smtClean="0"/>
              <a:t>integers. Please type and submit your </a:t>
            </a:r>
            <a:r>
              <a:rPr lang="en-US" dirty="0"/>
              <a:t>Problem Statement </a:t>
            </a:r>
            <a:r>
              <a:rPr lang="en-US" dirty="0" smtClean="0"/>
              <a:t>using MS word.</a:t>
            </a:r>
          </a:p>
          <a:p>
            <a:endParaRPr lang="en-US" dirty="0" smtClean="0"/>
          </a:p>
          <a:p>
            <a:r>
              <a:rPr lang="en-US" dirty="0" smtClean="0"/>
              <a:t>Evaluate the following Problem Statement. Please address at least comprehensiveness and clarity of it.</a:t>
            </a:r>
          </a:p>
          <a:p>
            <a:pPr marL="457200" lvl="1" indent="0">
              <a:buNone/>
            </a:pPr>
            <a:endParaRPr lang="en-US" dirty="0"/>
          </a:p>
          <a:p>
            <a:pPr marL="457200" lvl="1" indent="0">
              <a:buNone/>
            </a:pPr>
            <a:r>
              <a:rPr lang="en-US" i="1" dirty="0" smtClean="0"/>
              <a:t>	Automate </a:t>
            </a:r>
            <a:r>
              <a:rPr lang="en-US" i="1" dirty="0"/>
              <a:t>company’s payroll. </a:t>
            </a:r>
            <a:endParaRPr lang="en-US" i="1" dirty="0" smtClean="0"/>
          </a:p>
          <a:p>
            <a:pPr lvl="1"/>
            <a:endParaRPr lang="en-US" dirty="0"/>
          </a:p>
          <a:p>
            <a:r>
              <a:rPr lang="en-US" dirty="0"/>
              <a:t>Write a formal Problem Statement from XYZ company to the IT department asking them to design a database for keeping tack of </a:t>
            </a:r>
            <a:r>
              <a:rPr lang="en-US" dirty="0" smtClean="0"/>
              <a:t>the company </a:t>
            </a:r>
            <a:r>
              <a:rPr lang="en-US" dirty="0"/>
              <a:t>product.</a:t>
            </a:r>
          </a:p>
          <a:p>
            <a:pPr lvl="1"/>
            <a:endParaRPr lang="en-US" dirty="0"/>
          </a:p>
        </p:txBody>
      </p:sp>
    </p:spTree>
    <p:extLst>
      <p:ext uri="{BB962C8B-B14F-4D97-AF65-F5344CB8AC3E}">
        <p14:creationId xmlns:p14="http://schemas.microsoft.com/office/powerpoint/2010/main" val="1542022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383</Words>
  <Application>Microsoft Office PowerPoint</Application>
  <PresentationFormat>Custom</PresentationFormat>
  <Paragraphs>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Using Backward Design to Teach Computer Algorithm Design</vt:lpstr>
      <vt:lpstr>Audience</vt:lpstr>
      <vt:lpstr>Learning Goal</vt:lpstr>
      <vt:lpstr>Learning Outcome</vt:lpstr>
      <vt:lpstr>Activity One</vt:lpstr>
      <vt:lpstr>Activities Two</vt:lpstr>
      <vt:lpstr>Activity Three: Sample Problem Statement</vt:lpstr>
      <vt:lpstr>Activities Four</vt:lpstr>
      <vt:lpstr>Assessment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Backward Design to Teach Computer Algorithm Design</dc:title>
  <dc:creator>Mr. Edward C. Dillon, Jr.</dc:creator>
  <cp:lastModifiedBy>Gholam</cp:lastModifiedBy>
  <cp:revision>99</cp:revision>
  <dcterms:created xsi:type="dcterms:W3CDTF">2017-08-15T18:47:34Z</dcterms:created>
  <dcterms:modified xsi:type="dcterms:W3CDTF">2017-09-29T15:50:32Z</dcterms:modified>
</cp:coreProperties>
</file>