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8" r:id="rId3"/>
    <p:sldId id="295" r:id="rId4"/>
    <p:sldId id="329" r:id="rId5"/>
    <p:sldId id="330" r:id="rId6"/>
    <p:sldId id="334" r:id="rId7"/>
    <p:sldId id="332" r:id="rId8"/>
    <p:sldId id="333" r:id="rId9"/>
    <p:sldId id="33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105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4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5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B3413B-17AB-44D1-94D0-7AEB9CBBCF51}" type="datetime1">
              <a:rPr lang="en-US" smtClean="0"/>
              <a:t>9/2/2017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Tidbit 01 - Software Engineering FAQ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E0B09-251D-4B72-89AA-F33206213E5F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E0A2-0798-9745-87DA-7E77F2F38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E5D07-AEB7-4A8A-BC16-78A133575790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A154E-9DB1-494A-8AF2-8A9764AB2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a-I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7CDBD-AD1E-4C6A-AD00-5245E08909D0}" type="datetime1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Tidbit 01 - Software Engineering FAQ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0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5E253-B15E-4E42-B565-D24D86AAB8C5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FF1E1-6940-BA49-963A-85FADE0EAF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429A-2AAA-4EE6-8737-D3C98EE107D6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EA27-515E-094A-842B-7E18C3B58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DC48B-4759-4201-8861-16F499A38956}" type="datetime1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38100-995D-D845-AEB2-0A3B47AC4C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AEF2-808F-4225-AA3C-4C1185520564}" type="datetime1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AA34-E435-CB43-B1EC-D16A672B40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DC475-C184-4F8A-957A-C988EA7E2334}" type="datetime1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CC7AD-8559-7E43-A1EB-295EC20609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D532E-5F58-45E6-9BD4-A8E2A331F2EE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F4E67-007C-EC49-A171-0CCACA572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37D7C-8F57-4C1A-A3A7-3E33C4A65052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98F28-1EFD-694F-A2AA-842B889490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D41D4E-4083-4D8D-B1B9-4BB051D6B596}" type="datetime1">
              <a:rPr lang="en-US" smtClean="0"/>
              <a:t>9/2/2017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Tidbit 01 - Software Engineering FAQ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0CE10A-1ABB-4B47-8A20-2A1E99C99C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ver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67701" y="277814"/>
            <a:ext cx="923795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826" y="2613991"/>
            <a:ext cx="6400800" cy="1752600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/>
                </a:solidFill>
                <a:latin typeface="+mj-lt"/>
              </a:rPr>
              <a:t>Frequently Asked Questions about Software Engineering</a:t>
            </a:r>
            <a:endParaRPr lang="en-US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MSU Computer Science – Software Engineering (COSC 458)</a:t>
            </a:r>
            <a:endParaRPr lang="fa-IR" sz="2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Audience: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COSC seniors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anagement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thers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Learning Goal: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tudents will learn to describe the most Frequently Asked Questions (FAQ) in </a:t>
            </a:r>
            <a:r>
              <a:rPr lang="en-US" dirty="0"/>
              <a:t>s</a:t>
            </a:r>
            <a:r>
              <a:rPr lang="en-US" dirty="0" smtClean="0"/>
              <a:t>oftware engineering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Tidbit 01 - Software Engineering FAQ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Outcomes: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Students will </a:t>
            </a:r>
            <a:r>
              <a:rPr lang="en-US" dirty="0" smtClean="0"/>
              <a:t>understand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what is a computer program?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</a:t>
            </a:r>
            <a:r>
              <a:rPr lang="en-GB" dirty="0" smtClean="0"/>
              <a:t>hat </a:t>
            </a:r>
            <a:r>
              <a:rPr lang="en-GB" dirty="0"/>
              <a:t>is </a:t>
            </a:r>
            <a:r>
              <a:rPr lang="en-GB" dirty="0" smtClean="0"/>
              <a:t>computer software?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what are </a:t>
            </a:r>
            <a:r>
              <a:rPr lang="en-GB" dirty="0" smtClean="0"/>
              <a:t>essential </a:t>
            </a:r>
            <a:r>
              <a:rPr lang="en-GB" dirty="0"/>
              <a:t>attributes of good software</a:t>
            </a:r>
            <a:r>
              <a:rPr lang="en-GB" dirty="0" smtClean="0"/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what is software engineering?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what are software engineering activities?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w</a:t>
            </a:r>
            <a:r>
              <a:rPr lang="en-GB" dirty="0" smtClean="0"/>
              <a:t>hat </a:t>
            </a:r>
            <a:r>
              <a:rPr lang="en-GB" dirty="0"/>
              <a:t>is </a:t>
            </a:r>
            <a:r>
              <a:rPr lang="en-GB" dirty="0" smtClean="0"/>
              <a:t>computer program?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Email applications  </a:t>
            </a:r>
            <a:r>
              <a:rPr lang="en-US" dirty="0"/>
              <a:t>like Gmail </a:t>
            </a:r>
            <a:endParaRPr lang="en-US" dirty="0" smtClean="0"/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word processor like MS Word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eb browser like Google Chrome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list </a:t>
            </a:r>
            <a:r>
              <a:rPr lang="en-US" dirty="0"/>
              <a:t>of instructions that tells a computer how to do a task</a:t>
            </a:r>
          </a:p>
          <a:p>
            <a:pPr marL="914400" lvl="1" indent="-457200" algn="just">
              <a:spcAft>
                <a:spcPts val="0"/>
              </a:spcAft>
              <a:buFont typeface="+mj-lt"/>
              <a:buAutoNum type="arabicPeriod"/>
            </a:pPr>
            <a:endParaRPr lang="en-US" dirty="0" smtClean="0"/>
          </a:p>
          <a:p>
            <a:pPr lvl="1" algn="just">
              <a:spcAft>
                <a:spcPts val="0"/>
              </a:spcAft>
              <a:buFont typeface="Arial" pitchFamily="34" charset="0"/>
              <a:buChar char="•"/>
            </a:pPr>
            <a:endParaRPr lang="en-US" dirty="0" smtClean="0"/>
          </a:p>
          <a:p>
            <a:pPr lvl="1" algn="just">
              <a:spcAft>
                <a:spcPts val="0"/>
              </a:spcAft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1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w</a:t>
            </a:r>
            <a:r>
              <a:rPr lang="en-GB" dirty="0" smtClean="0"/>
              <a:t>hat </a:t>
            </a:r>
            <a:r>
              <a:rPr lang="en-GB" dirty="0"/>
              <a:t>is </a:t>
            </a:r>
            <a:r>
              <a:rPr lang="en-GB" dirty="0" smtClean="0"/>
              <a:t>computer software?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i</a:t>
            </a:r>
            <a:r>
              <a:rPr lang="en-GB" dirty="0" smtClean="0"/>
              <a:t>nstructions that makes a computer work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GB" dirty="0" smtClean="0"/>
              <a:t>computer programs </a:t>
            </a:r>
            <a:r>
              <a:rPr lang="en-GB" dirty="0"/>
              <a:t>and </a:t>
            </a:r>
            <a:r>
              <a:rPr lang="en-GB" dirty="0" smtClean="0"/>
              <a:t>associated documentation</a:t>
            </a:r>
            <a:endParaRPr lang="en-US" dirty="0" smtClean="0"/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consists </a:t>
            </a:r>
            <a:r>
              <a:rPr lang="en-US" dirty="0"/>
              <a:t>of data </a:t>
            </a:r>
            <a:r>
              <a:rPr lang="en-US" dirty="0" smtClean="0"/>
              <a:t>and computer instructions, in </a:t>
            </a:r>
            <a:r>
              <a:rPr lang="en-US" dirty="0"/>
              <a:t>contrast to the physical </a:t>
            </a:r>
            <a:r>
              <a:rPr lang="en-US" dirty="0" smtClean="0"/>
              <a:t>hardware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rganized operating system, utility and application programs </a:t>
            </a:r>
            <a:r>
              <a:rPr lang="en-US" dirty="0"/>
              <a:t>that </a:t>
            </a:r>
            <a:r>
              <a:rPr lang="en-US" dirty="0" smtClean="0"/>
              <a:t>enables </a:t>
            </a:r>
            <a:r>
              <a:rPr lang="en-US" dirty="0"/>
              <a:t>computers to </a:t>
            </a:r>
            <a:r>
              <a:rPr lang="en-US" dirty="0" smtClean="0"/>
              <a:t>work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GB" dirty="0" smtClean="0"/>
              <a:t>List 5 essential </a:t>
            </a:r>
            <a:r>
              <a:rPr lang="en-GB" dirty="0"/>
              <a:t>attributes of good software</a:t>
            </a:r>
            <a:r>
              <a:rPr lang="en-GB" dirty="0" smtClean="0"/>
              <a:t>?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GB" dirty="0" smtClean="0">
                <a:solidFill>
                  <a:srgbClr val="FF0000"/>
                </a:solidFill>
              </a:rPr>
              <a:t>aintainability</a:t>
            </a:r>
            <a:r>
              <a:rPr lang="en-GB" dirty="0" smtClean="0"/>
              <a:t>, </a:t>
            </a:r>
            <a:r>
              <a:rPr lang="en-US" dirty="0" smtClean="0"/>
              <a:t>it should </a:t>
            </a:r>
            <a:r>
              <a:rPr lang="en-US" dirty="0"/>
              <a:t>be </a:t>
            </a:r>
            <a:r>
              <a:rPr lang="en-US" dirty="0" smtClean="0"/>
              <a:t>written such that </a:t>
            </a:r>
            <a:r>
              <a:rPr lang="en-US" dirty="0"/>
              <a:t>it can evolve to meet the changing needs of </a:t>
            </a:r>
            <a:r>
              <a:rPr lang="en-US" dirty="0" smtClean="0"/>
              <a:t>customers</a:t>
            </a:r>
            <a:endParaRPr lang="en-GB" dirty="0" smtClean="0"/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dependability</a:t>
            </a:r>
            <a:r>
              <a:rPr lang="en-US" dirty="0" smtClean="0"/>
              <a:t>, including reliability, not </a:t>
            </a:r>
            <a:r>
              <a:rPr lang="en-US" dirty="0"/>
              <a:t>cause physical or economic damage in the event of system </a:t>
            </a:r>
            <a:r>
              <a:rPr lang="en-US" dirty="0" smtClean="0"/>
              <a:t>failure</a:t>
            </a:r>
            <a:endParaRPr lang="en-US" dirty="0"/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security,</a:t>
            </a:r>
            <a:r>
              <a:rPr lang="en-US" dirty="0" smtClean="0"/>
              <a:t> malicious </a:t>
            </a:r>
            <a:r>
              <a:rPr lang="en-US" dirty="0"/>
              <a:t>users should not be  able to access or damage the system</a:t>
            </a:r>
            <a:endParaRPr lang="en-US" dirty="0" smtClean="0"/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fficiency</a:t>
            </a:r>
            <a:r>
              <a:rPr lang="en-US" dirty="0"/>
              <a:t>, </a:t>
            </a:r>
            <a:r>
              <a:rPr lang="en-US" dirty="0" smtClean="0"/>
              <a:t>it should </a:t>
            </a:r>
            <a:r>
              <a:rPr lang="en-US" dirty="0"/>
              <a:t>not </a:t>
            </a:r>
            <a:r>
              <a:rPr lang="en-US" dirty="0" smtClean="0"/>
              <a:t>wasteful system </a:t>
            </a:r>
            <a:r>
              <a:rPr lang="en-US" dirty="0"/>
              <a:t>resources such as memory and processor </a:t>
            </a:r>
            <a:r>
              <a:rPr lang="en-US" dirty="0" smtClean="0"/>
              <a:t>cycles</a:t>
            </a:r>
            <a:endParaRPr lang="en-US" dirty="0"/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cceptability</a:t>
            </a:r>
            <a:r>
              <a:rPr lang="en-US" dirty="0" smtClean="0"/>
              <a:t>, </a:t>
            </a:r>
            <a:r>
              <a:rPr lang="en-GB" dirty="0" smtClean="0"/>
              <a:t>it must </a:t>
            </a:r>
            <a:r>
              <a:rPr lang="en-GB" dirty="0"/>
              <a:t>be acceptable </a:t>
            </a:r>
            <a:r>
              <a:rPr lang="en-GB" dirty="0" smtClean="0"/>
              <a:t>to </a:t>
            </a:r>
            <a:r>
              <a:rPr lang="en-GB" dirty="0"/>
              <a:t>users for which it is </a:t>
            </a:r>
            <a:r>
              <a:rPr lang="en-GB" dirty="0" smtClean="0"/>
              <a:t>created 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GB" dirty="0"/>
              <a:t>what is software engineering</a:t>
            </a:r>
            <a:r>
              <a:rPr lang="en-GB" dirty="0" smtClean="0"/>
              <a:t>?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performing software specification</a:t>
            </a:r>
            <a:endParaRPr lang="en-US" dirty="0"/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development of software </a:t>
            </a:r>
            <a:endParaRPr lang="en-US" dirty="0"/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performing software maintenance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performing software testing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is an engineering discipline that is concerned with all aspects of software </a:t>
            </a:r>
            <a:r>
              <a:rPr lang="en-US" dirty="0" smtClean="0">
                <a:solidFill>
                  <a:schemeClr val="tx1"/>
                </a:solidFill>
              </a:rPr>
              <a:t>production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software </a:t>
            </a:r>
            <a:r>
              <a:rPr lang="en-US" dirty="0"/>
              <a:t>engineering </a:t>
            </a:r>
            <a:r>
              <a:rPr lang="en-US" dirty="0" smtClean="0"/>
              <a:t>fundamental set of activities?</a:t>
            </a:r>
            <a:endParaRPr lang="en-GB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 smtClean="0">
                <a:solidFill>
                  <a:srgbClr val="FF0000"/>
                </a:solidFill>
              </a:rPr>
              <a:t>oftware </a:t>
            </a:r>
            <a:r>
              <a:rPr lang="en-GB" dirty="0">
                <a:solidFill>
                  <a:srgbClr val="FF0000"/>
                </a:solidFill>
              </a:rPr>
              <a:t>specification</a:t>
            </a:r>
            <a:r>
              <a:rPr lang="en-GB" dirty="0">
                <a:solidFill>
                  <a:srgbClr val="002060"/>
                </a:solidFill>
              </a:rPr>
              <a:t>, where customers and engineers define the software that is to be produced and the constraints on its </a:t>
            </a:r>
            <a:r>
              <a:rPr lang="en-GB" dirty="0" smtClean="0">
                <a:solidFill>
                  <a:srgbClr val="002060"/>
                </a:solidFill>
              </a:rPr>
              <a:t>operation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 smtClean="0">
                <a:solidFill>
                  <a:srgbClr val="FF0000"/>
                </a:solidFill>
              </a:rPr>
              <a:t>oftware </a:t>
            </a:r>
            <a:r>
              <a:rPr lang="en-GB" dirty="0">
                <a:solidFill>
                  <a:srgbClr val="FF0000"/>
                </a:solidFill>
              </a:rPr>
              <a:t>development, </a:t>
            </a:r>
            <a:r>
              <a:rPr lang="en-GB" dirty="0">
                <a:solidFill>
                  <a:srgbClr val="002060"/>
                </a:solidFill>
              </a:rPr>
              <a:t>where the software is designed and programmed </a:t>
            </a:r>
            <a:r>
              <a:rPr lang="en-US" dirty="0" smtClean="0">
                <a:solidFill>
                  <a:srgbClr val="002060"/>
                </a:solidFill>
              </a:rPr>
              <a:t>performing software maintenance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 smtClean="0">
                <a:solidFill>
                  <a:srgbClr val="FF0000"/>
                </a:solidFill>
              </a:rPr>
              <a:t>oftware </a:t>
            </a:r>
            <a:r>
              <a:rPr lang="en-GB" dirty="0">
                <a:solidFill>
                  <a:srgbClr val="FF0000"/>
                </a:solidFill>
              </a:rPr>
              <a:t>validation</a:t>
            </a:r>
            <a:r>
              <a:rPr lang="en-GB" dirty="0">
                <a:solidFill>
                  <a:srgbClr val="002060"/>
                </a:solidFill>
              </a:rPr>
              <a:t>, where the software is checked to ensure </a:t>
            </a:r>
            <a:r>
              <a:rPr lang="en-GB" dirty="0">
                <a:solidFill>
                  <a:schemeClr val="tx1"/>
                </a:solidFill>
              </a:rPr>
              <a:t>that it is what the customer </a:t>
            </a:r>
            <a:r>
              <a:rPr lang="en-GB" dirty="0" smtClean="0">
                <a:solidFill>
                  <a:schemeClr val="tx1"/>
                </a:solidFill>
              </a:rPr>
              <a:t>requires</a:t>
            </a:r>
            <a:endParaRPr lang="en-GB" dirty="0">
              <a:solidFill>
                <a:schemeClr val="tx1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 smtClean="0">
                <a:solidFill>
                  <a:srgbClr val="FF0000"/>
                </a:solidFill>
              </a:rPr>
              <a:t>oftware </a:t>
            </a:r>
            <a:r>
              <a:rPr lang="en-GB" dirty="0">
                <a:solidFill>
                  <a:srgbClr val="FF0000"/>
                </a:solidFill>
              </a:rPr>
              <a:t>evolution</a:t>
            </a:r>
            <a:r>
              <a:rPr lang="en-GB" dirty="0">
                <a:solidFill>
                  <a:srgbClr val="002060"/>
                </a:solidFill>
              </a:rPr>
              <a:t>, where the software is modified to reflect changing customer and market </a:t>
            </a:r>
            <a:r>
              <a:rPr lang="en-GB" dirty="0" smtClean="0">
                <a:solidFill>
                  <a:srgbClr val="002060"/>
                </a:solidFill>
              </a:rPr>
              <a:t>requirements</a:t>
            </a:r>
            <a:endParaRPr lang="en-GB" dirty="0">
              <a:solidFill>
                <a:srgbClr val="002060"/>
              </a:solidFill>
            </a:endParaRPr>
          </a:p>
          <a:p>
            <a:pPr marL="914400" lvl="1" indent="-457200" algn="just">
              <a:spcAft>
                <a:spcPts val="0"/>
              </a:spcAft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3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prstClr val="white">
                    <a:lumMod val="65000"/>
                  </a:prstClr>
                </a:solidFill>
                <a:latin typeface="Calibri"/>
              </a:rPr>
              <a:t>MSU Computer Science – Software Engineering (COSC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458)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Assessment:</a:t>
            </a:r>
            <a:r>
              <a:rPr lang="en-US" dirty="0"/>
              <a:t> </a:t>
            </a:r>
            <a:r>
              <a:rPr lang="en-US" smtClean="0"/>
              <a:t>On Blackboard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Tidbit 01 - Software Engineering FAQ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6A4D3DC4-9E7F-1C47-B729-896D53019E3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2284</TotalTime>
  <Words>476</Words>
  <Application>Microsoft Office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SE9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  <vt:lpstr>MSU Computer Science – Software Engineering (COSC 458)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Gholam</cp:lastModifiedBy>
  <cp:revision>103</cp:revision>
  <dcterms:created xsi:type="dcterms:W3CDTF">2009-12-29T10:39:27Z</dcterms:created>
  <dcterms:modified xsi:type="dcterms:W3CDTF">2017-09-02T12:30:00Z</dcterms:modified>
</cp:coreProperties>
</file>