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1"/>
  </p:sldMasterIdLst>
  <p:notesMasterIdLst>
    <p:notesMasterId r:id="rId13"/>
  </p:notesMasterIdLst>
  <p:sldIdLst>
    <p:sldId id="256" r:id="rId2"/>
    <p:sldId id="259" r:id="rId3"/>
    <p:sldId id="260" r:id="rId4"/>
    <p:sldId id="269" r:id="rId5"/>
    <p:sldId id="277" r:id="rId6"/>
    <p:sldId id="282" r:id="rId7"/>
    <p:sldId id="280" r:id="rId8"/>
    <p:sldId id="281" r:id="rId9"/>
    <p:sldId id="279" r:id="rId10"/>
    <p:sldId id="283"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Dixon" initials="JD" lastIdx="4" clrIdx="0">
    <p:extLst>
      <p:ext uri="{19B8F6BF-5375-455C-9EA6-DF929625EA0E}">
        <p15:presenceInfo xmlns:p15="http://schemas.microsoft.com/office/powerpoint/2012/main" userId="Jose Dix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954" autoAdjust="0"/>
  </p:normalViewPr>
  <p:slideViewPr>
    <p:cSldViewPr snapToGrid="0">
      <p:cViewPr>
        <p:scale>
          <a:sx n="90" d="100"/>
          <a:sy n="90" d="100"/>
        </p:scale>
        <p:origin x="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2T12:24:22.876" idx="1">
    <p:pos x="4133" y="1486"/>
    <p:text>Supervised learning is easier to manage.</p:text>
    <p:extLst>
      <p:ext uri="{C676402C-5697-4E1C-873F-D02D1690AC5C}">
        <p15:threadingInfo xmlns:p15="http://schemas.microsoft.com/office/powerpoint/2012/main" timeZoneBias="300"/>
      </p:ext>
    </p:extLst>
  </p:cm>
  <p:cm authorId="1" dt="2018-11-12T12:26:17.550" idx="2">
    <p:pos x="5345" y="1936"/>
    <p:text>Goal of this model is prediction</p:text>
    <p:extLst>
      <p:ext uri="{C676402C-5697-4E1C-873F-D02D1690AC5C}">
        <p15:threadingInfo xmlns:p15="http://schemas.microsoft.com/office/powerpoint/2012/main" timeZoneBias="300"/>
      </p:ext>
    </p:extLst>
  </p:cm>
  <p:cm authorId="1" dt="2018-11-12T12:27:00.340" idx="3">
    <p:pos x="693" y="787"/>
    <p:text>These graphics from Google search.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12T12:27:26.275" idx="4">
    <p:pos x="10" y="10"/>
    <p:text>Google search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68021-D5E5-4CD5-87E2-CAAE15D06736}" type="datetimeFigureOut">
              <a:rPr lang="en-US" smtClean="0"/>
              <a:t>11/12/2018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2D095-2F09-418D-9488-6D0E604C5C31}" type="slidenum">
              <a:rPr lang="en-US" smtClean="0"/>
              <a:t>‹#›</a:t>
            </a:fld>
            <a:endParaRPr lang="en-US"/>
          </a:p>
        </p:txBody>
      </p:sp>
    </p:spTree>
    <p:extLst>
      <p:ext uri="{BB962C8B-B14F-4D97-AF65-F5344CB8AC3E}">
        <p14:creationId xmlns:p14="http://schemas.microsoft.com/office/powerpoint/2010/main" val="245853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2D095-2F09-418D-9488-6D0E604C5C31}" type="slidenum">
              <a:rPr lang="en-US" smtClean="0"/>
              <a:t>5</a:t>
            </a:fld>
            <a:endParaRPr lang="en-US"/>
          </a:p>
        </p:txBody>
      </p:sp>
    </p:spTree>
    <p:extLst>
      <p:ext uri="{BB962C8B-B14F-4D97-AF65-F5344CB8AC3E}">
        <p14:creationId xmlns:p14="http://schemas.microsoft.com/office/powerpoint/2010/main" val="318506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6DFF08F-DC6B-4601-B491-B0F83F6DD2DA}" type="datetimeFigureOut">
              <a:rPr lang="en-US" smtClean="0"/>
              <a:t>11/12/2018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748210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173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175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212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6DFF08F-DC6B-4601-B491-B0F83F6DD2DA}" type="datetimeFigureOut">
              <a:rPr lang="en-US" smtClean="0"/>
              <a:pPr/>
              <a:t>11/12/2018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34485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288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942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417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41259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11/12/2018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048900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11/12/2018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6DFF08F-DC6B-4601-B491-B0F83F6DD2DA}" type="datetimeFigureOut">
              <a:rPr lang="en-US" smtClean="0"/>
              <a:pPr/>
              <a:t>11/12/2018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663269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mvovHJDnDL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docscan.com/medical-image-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D3BB76-8949-4CF0-A2AB-B9CB0B873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FF39634-9D58-45BA-8073-5E672C66D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3275668"/>
          </a:xfrm>
          <a:custGeom>
            <a:avLst/>
            <a:gdLst>
              <a:gd name="connsiteX0" fmla="*/ 3275668 w 3275668"/>
              <a:gd name="connsiteY0" fmla="*/ 3275668 h 3275668"/>
              <a:gd name="connsiteX1" fmla="*/ 655 w 3275668"/>
              <a:gd name="connsiteY1" fmla="*/ 3275668 h 3275668"/>
              <a:gd name="connsiteX2" fmla="*/ 0 w 3275668"/>
              <a:gd name="connsiteY2" fmla="*/ 2889925 h 3275668"/>
              <a:gd name="connsiteX3" fmla="*/ 2869894 w 3275668"/>
              <a:gd name="connsiteY3" fmla="*/ 2891248 h 3275668"/>
              <a:gd name="connsiteX4" fmla="*/ 2869894 w 3275668"/>
              <a:gd name="connsiteY4" fmla="*/ 0 h 3275668"/>
              <a:gd name="connsiteX5" fmla="*/ 3275668 w 3275668"/>
              <a:gd name="connsiteY5" fmla="*/ 0 h 327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3275668">
                <a:moveTo>
                  <a:pt x="3275668" y="3275668"/>
                </a:moveTo>
                <a:lnTo>
                  <a:pt x="655" y="3275668"/>
                </a:lnTo>
                <a:cubicBezTo>
                  <a:pt x="-655" y="3142531"/>
                  <a:pt x="1310" y="3023062"/>
                  <a:pt x="0" y="2889925"/>
                </a:cubicBezTo>
                <a:lnTo>
                  <a:pt x="2869894" y="2891248"/>
                </a:lnTo>
                <a:lnTo>
                  <a:pt x="2869894" y="0"/>
                </a:lnTo>
                <a:lnTo>
                  <a:pt x="3275668" y="0"/>
                </a:lnTo>
                <a:close/>
              </a:path>
            </a:pathLst>
          </a:custGeom>
          <a:solidFill>
            <a:schemeClr val="tx2"/>
          </a:solidFill>
          <a:ln w="0">
            <a:noFill/>
            <a:prstDash val="solid"/>
            <a:round/>
            <a:headEnd/>
            <a:tailEnd/>
          </a:ln>
        </p:spPr>
      </p:sp>
      <p:sp>
        <p:nvSpPr>
          <p:cNvPr id="12" name="Freeform: Shape 11">
            <a:extLst>
              <a:ext uri="{FF2B5EF4-FFF2-40B4-BE49-F238E27FC236}">
                <a16:creationId xmlns:a16="http://schemas.microsoft.com/office/drawing/2014/main" id="{1794DAEC-13A6-485F-AF0A-77F61AE6F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49045" y="3149435"/>
            <a:ext cx="3275013" cy="3275670"/>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311AC29-B705-4275-81AB-694634BB1B12}"/>
              </a:ext>
            </a:extLst>
          </p:cNvPr>
          <p:cNvSpPr>
            <a:spLocks noGrp="1"/>
          </p:cNvSpPr>
          <p:nvPr>
            <p:ph type="ctrTitle"/>
          </p:nvPr>
        </p:nvSpPr>
        <p:spPr>
          <a:xfrm>
            <a:off x="1536712" y="1487001"/>
            <a:ext cx="6074564" cy="4204392"/>
          </a:xfrm>
        </p:spPr>
        <p:style>
          <a:lnRef idx="0">
            <a:schemeClr val="accent4"/>
          </a:lnRef>
          <a:fillRef idx="3">
            <a:schemeClr val="accent4"/>
          </a:fillRef>
          <a:effectRef idx="3">
            <a:schemeClr val="accent4"/>
          </a:effectRef>
          <a:fontRef idx="minor">
            <a:schemeClr val="lt1"/>
          </a:fontRef>
        </p:style>
        <p:txBody>
          <a:bodyPr anchor="t">
            <a:normAutofit/>
          </a:bodyPr>
          <a:lstStyle/>
          <a:p>
            <a:pPr algn="l"/>
            <a:r>
              <a:rPr lang="en-US" sz="6100" dirty="0">
                <a:solidFill>
                  <a:schemeClr val="bg1"/>
                </a:solidFill>
              </a:rPr>
              <a:t>Deep Learning APPLICATIONS In Medical Image Analysis</a:t>
            </a:r>
          </a:p>
        </p:txBody>
      </p:sp>
      <p:sp>
        <p:nvSpPr>
          <p:cNvPr id="3" name="Subtitle 2">
            <a:extLst>
              <a:ext uri="{FF2B5EF4-FFF2-40B4-BE49-F238E27FC236}">
                <a16:creationId xmlns:a16="http://schemas.microsoft.com/office/drawing/2014/main" id="{6DBEECA3-A9A5-4D92-833C-D182BFD5F925}"/>
              </a:ext>
            </a:extLst>
          </p:cNvPr>
          <p:cNvSpPr>
            <a:spLocks noGrp="1"/>
          </p:cNvSpPr>
          <p:nvPr>
            <p:ph type="subTitle" idx="1"/>
          </p:nvPr>
        </p:nvSpPr>
        <p:spPr>
          <a:xfrm>
            <a:off x="8484926" y="3149435"/>
            <a:ext cx="3025202" cy="3275669"/>
          </a:xfrm>
        </p:spPr>
        <p:style>
          <a:lnRef idx="1">
            <a:schemeClr val="accent1"/>
          </a:lnRef>
          <a:fillRef idx="2">
            <a:schemeClr val="accent1"/>
          </a:fillRef>
          <a:effectRef idx="1">
            <a:schemeClr val="accent1"/>
          </a:effectRef>
          <a:fontRef idx="minor">
            <a:schemeClr val="dk1"/>
          </a:fontRef>
        </p:style>
        <p:txBody>
          <a:bodyPr>
            <a:normAutofit/>
          </a:bodyPr>
          <a:lstStyle/>
          <a:p>
            <a:pPr algn="l">
              <a:lnSpc>
                <a:spcPct val="102000"/>
              </a:lnSpc>
              <a:spcAft>
                <a:spcPts val="600"/>
              </a:spcAft>
            </a:pPr>
            <a:r>
              <a:rPr lang="en-US" sz="1400" b="1" dirty="0"/>
              <a:t>JOSE DIXON – CS470 – AI – FALL 2018</a:t>
            </a:r>
          </a:p>
          <a:p>
            <a:pPr algn="l">
              <a:lnSpc>
                <a:spcPct val="102000"/>
              </a:lnSpc>
              <a:spcAft>
                <a:spcPts val="600"/>
              </a:spcAft>
            </a:pPr>
            <a:r>
              <a:rPr lang="en-US" sz="1400" dirty="0"/>
              <a:t>JUSTIN KER1, LIPO WANG 2, JAI RAO1, AND TCHOYOSON LIM3</a:t>
            </a:r>
          </a:p>
          <a:p>
            <a:pPr algn="l">
              <a:lnSpc>
                <a:spcPct val="102000"/>
              </a:lnSpc>
              <a:spcAft>
                <a:spcPts val="600"/>
              </a:spcAft>
            </a:pPr>
            <a:r>
              <a:rPr lang="en-US" sz="1400" dirty="0"/>
              <a:t>1Department of Neurosurgery, National Neuroscience Institute, 308433 Singapore</a:t>
            </a:r>
          </a:p>
          <a:p>
            <a:pPr algn="l">
              <a:lnSpc>
                <a:spcPct val="102000"/>
              </a:lnSpc>
              <a:spcAft>
                <a:spcPts val="600"/>
              </a:spcAft>
            </a:pPr>
            <a:r>
              <a:rPr lang="en-US" sz="1400" dirty="0"/>
              <a:t>2School of Electrical and Electronic Engineering, Nanyang Technological University, 639798 Singapore</a:t>
            </a:r>
          </a:p>
          <a:p>
            <a:pPr algn="l">
              <a:lnSpc>
                <a:spcPct val="102000"/>
              </a:lnSpc>
              <a:spcAft>
                <a:spcPts val="600"/>
              </a:spcAft>
            </a:pPr>
            <a:r>
              <a:rPr lang="en-US" sz="1400" dirty="0"/>
              <a:t>3Department of Neuroradiology, National Neuroscience Institute, 308433 Singapore</a:t>
            </a:r>
          </a:p>
        </p:txBody>
      </p:sp>
    </p:spTree>
    <p:extLst>
      <p:ext uri="{BB962C8B-B14F-4D97-AF65-F5344CB8AC3E}">
        <p14:creationId xmlns:p14="http://schemas.microsoft.com/office/powerpoint/2010/main" val="253356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D29C-E6F6-4C6E-8601-2621647B5104}"/>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Closing Video</a:t>
            </a:r>
          </a:p>
        </p:txBody>
      </p:sp>
      <p:sp>
        <p:nvSpPr>
          <p:cNvPr id="3" name="Content Placeholder 2">
            <a:extLst>
              <a:ext uri="{FF2B5EF4-FFF2-40B4-BE49-F238E27FC236}">
                <a16:creationId xmlns:a16="http://schemas.microsoft.com/office/drawing/2014/main" id="{9B517AED-E08E-4EAE-8AE4-A4B1B7D08138}"/>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a:hlinkClick r:id="rId2"/>
              </a:rPr>
              <a:t>https://www.youtube.com/watc </a:t>
            </a:r>
            <a:r>
              <a:rPr lang="en-US" dirty="0" err="1">
                <a:hlinkClick r:id="rId2"/>
              </a:rPr>
              <a:t>h?v</a:t>
            </a:r>
            <a:r>
              <a:rPr lang="en-US" dirty="0">
                <a:hlinkClick r:id="rId2"/>
              </a:rPr>
              <a:t>=</a:t>
            </a:r>
            <a:r>
              <a:rPr lang="en-US" dirty="0" err="1">
                <a:hlinkClick r:id="rId2"/>
              </a:rPr>
              <a:t>mvovHJDnDLA</a:t>
            </a:r>
            <a:r>
              <a:rPr lang="en-US" dirty="0"/>
              <a:t> (</a:t>
            </a:r>
            <a:r>
              <a:rPr lang="en-US" dirty="0" err="1"/>
              <a:t>Crtl+Click</a:t>
            </a:r>
            <a:r>
              <a:rPr lang="en-US" dirty="0"/>
              <a:t>, Copy and Paste)</a:t>
            </a:r>
          </a:p>
        </p:txBody>
      </p:sp>
    </p:spTree>
    <p:extLst>
      <p:ext uri="{BB962C8B-B14F-4D97-AF65-F5344CB8AC3E}">
        <p14:creationId xmlns:p14="http://schemas.microsoft.com/office/powerpoint/2010/main" val="219322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2F6-5DC3-4775-8140-0516D0DF4220}"/>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References</a:t>
            </a:r>
          </a:p>
        </p:txBody>
      </p:sp>
      <p:sp>
        <p:nvSpPr>
          <p:cNvPr id="3" name="Content Placeholder 2">
            <a:extLst>
              <a:ext uri="{FF2B5EF4-FFF2-40B4-BE49-F238E27FC236}">
                <a16:creationId xmlns:a16="http://schemas.microsoft.com/office/drawing/2014/main" id="{48740E3D-BCFB-482F-A723-711259CD50F2}"/>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457200" indent="-457200">
              <a:buFont typeface="+mj-lt"/>
              <a:buAutoNum type="arabicPeriod"/>
            </a:pPr>
            <a:r>
              <a:rPr lang="en-US" dirty="0"/>
              <a:t>“A Gentle Introduction to Transfer Learning for Deep Learning.” </a:t>
            </a:r>
            <a:r>
              <a:rPr lang="en-US" i="1" dirty="0"/>
              <a:t>Machine Learning Mastery</a:t>
            </a:r>
            <a:r>
              <a:rPr lang="en-US" dirty="0"/>
              <a:t>, 21 Dec. 2017, machinelearningmastery.com/transfer-learning-for-deep-learning/.</a:t>
            </a:r>
          </a:p>
          <a:p>
            <a:pPr marL="457200" indent="-457200">
              <a:buFont typeface="+mj-lt"/>
              <a:buAutoNum type="arabicPeriod"/>
            </a:pPr>
            <a:r>
              <a:rPr lang="en-US" dirty="0"/>
              <a:t>Banerjee, </a:t>
            </a:r>
            <a:r>
              <a:rPr lang="en-US" dirty="0" err="1"/>
              <a:t>Suvro</a:t>
            </a:r>
            <a:r>
              <a:rPr lang="en-US" dirty="0"/>
              <a:t>. “An Introduction to Recurrent Neural Networks – Explore Artificial Intelligence – Medium.” </a:t>
            </a:r>
            <a:r>
              <a:rPr lang="en-US" i="1" dirty="0"/>
              <a:t>Medium</a:t>
            </a:r>
            <a:r>
              <a:rPr lang="en-US" dirty="0"/>
              <a:t>, Medium, 23 May 2018, medium.com/explore-artificial-intelligence/an-introduction-to-recurrent-neural-networks-72c97bf0912.</a:t>
            </a:r>
          </a:p>
          <a:p>
            <a:pPr marL="457200" indent="-457200">
              <a:buFont typeface="+mj-lt"/>
              <a:buAutoNum type="arabicPeriod"/>
            </a:pPr>
            <a:r>
              <a:rPr lang="en-US" dirty="0"/>
              <a:t>“Medical Image Analysis-The Wave of Future Diagnosis.” </a:t>
            </a:r>
            <a:r>
              <a:rPr lang="en-US" i="1" dirty="0"/>
              <a:t>Edocscan.com</a:t>
            </a:r>
            <a:r>
              <a:rPr lang="en-US" dirty="0"/>
              <a:t>, </a:t>
            </a:r>
            <a:r>
              <a:rPr lang="en-US" dirty="0">
                <a:hlinkClick r:id="rId2"/>
              </a:rPr>
              <a:t>www.edocscan.com/medical-image-analysis</a:t>
            </a:r>
            <a:r>
              <a:rPr lang="en-US" dirty="0"/>
              <a:t>.</a:t>
            </a:r>
          </a:p>
          <a:p>
            <a:pPr marL="457200" indent="-457200">
              <a:buFont typeface="+mj-lt"/>
              <a:buAutoNum type="arabicPeriod"/>
            </a:pPr>
            <a:r>
              <a:rPr lang="en-US" dirty="0"/>
              <a:t>Machado, Gustavo. “ML Basics: Supervised, Unsupervised and Reinforcement Learning.” </a:t>
            </a:r>
            <a:r>
              <a:rPr lang="en-US" i="1" dirty="0"/>
              <a:t>Medium</a:t>
            </a:r>
            <a:r>
              <a:rPr lang="en-US" dirty="0"/>
              <a:t>, Medium, 6 Oct. 2016, medium.com/@</a:t>
            </a:r>
            <a:r>
              <a:rPr lang="en-US" dirty="0" err="1"/>
              <a:t>machadogj</a:t>
            </a:r>
            <a:r>
              <a:rPr lang="en-US" dirty="0"/>
              <a:t>/ml-basics-supervised-unsupervised-and-reinforcement-learning-b18108487c5a.</a:t>
            </a:r>
          </a:p>
          <a:p>
            <a:pPr marL="457200" indent="-457200">
              <a:buFont typeface="+mj-lt"/>
              <a:buAutoNum type="arabicPeriod"/>
            </a:pPr>
            <a:r>
              <a:rPr lang="en-US" dirty="0"/>
              <a:t>“ML Wiki.” </a:t>
            </a:r>
            <a:r>
              <a:rPr lang="en-US" i="1" dirty="0"/>
              <a:t>Cosine Similarity - ML Wiki</a:t>
            </a:r>
            <a:r>
              <a:rPr lang="en-US" dirty="0"/>
              <a:t>, mlwiki.org/</a:t>
            </a:r>
            <a:r>
              <a:rPr lang="en-US" dirty="0" err="1"/>
              <a:t>index.php</a:t>
            </a:r>
            <a:r>
              <a:rPr lang="en-US" dirty="0"/>
              <a:t>/Semi-</a:t>
            </a:r>
            <a:r>
              <a:rPr lang="en-US" dirty="0" err="1"/>
              <a:t>Supervised_Clustering</a:t>
            </a:r>
            <a:r>
              <a:rPr lang="en-US" dirty="0"/>
              <a:t>.</a:t>
            </a:r>
          </a:p>
          <a:p>
            <a:pPr marL="457200" indent="-457200">
              <a:buFont typeface="+mj-lt"/>
              <a:buAutoNum type="arabicPeriod"/>
            </a:pPr>
            <a:r>
              <a:rPr lang="en-US" dirty="0"/>
              <a:t>Supervised and Unsupervised Machine Learning Algorithms.” </a:t>
            </a:r>
            <a:r>
              <a:rPr lang="en-US" i="1" dirty="0"/>
              <a:t>Machine Learning Mastery</a:t>
            </a:r>
            <a:r>
              <a:rPr lang="en-US" dirty="0"/>
              <a:t>, 22 Sept. 2016, machinelearningmastery.com/supervised-and-unsupervised-machine-learning-algorithms/.</a:t>
            </a:r>
          </a:p>
        </p:txBody>
      </p:sp>
    </p:spTree>
    <p:extLst>
      <p:ext uri="{BB962C8B-B14F-4D97-AF65-F5344CB8AC3E}">
        <p14:creationId xmlns:p14="http://schemas.microsoft.com/office/powerpoint/2010/main" val="36708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02CC-77D4-4EF1-B39D-20A3A2E4220E}"/>
              </a:ext>
            </a:extLst>
          </p:cNvPr>
          <p:cNvSpPr>
            <a:spLocks noGrp="1"/>
          </p:cNvSpPr>
          <p:nvPr>
            <p:ph type="title"/>
          </p:nvPr>
        </p:nvSpPr>
        <p:spPr>
          <a:xfrm>
            <a:off x="1023562" y="685800"/>
            <a:ext cx="10493524" cy="1485900"/>
          </a:xfr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t">
            <a:normAutofit/>
          </a:bodyPr>
          <a:lstStyle/>
          <a:p>
            <a:r>
              <a:rPr lang="en-US" dirty="0">
                <a:solidFill>
                  <a:schemeClr val="bg1"/>
                </a:solidFill>
                <a:latin typeface="+mj-lt"/>
                <a:ea typeface="+mj-ea"/>
                <a:cs typeface="+mj-cs"/>
              </a:rPr>
              <a:t>Purpose and Objective: Medical Image Analysis</a:t>
            </a:r>
          </a:p>
        </p:txBody>
      </p:sp>
      <p:sp>
        <p:nvSpPr>
          <p:cNvPr id="3" name="Content Placeholder 2">
            <a:extLst>
              <a:ext uri="{FF2B5EF4-FFF2-40B4-BE49-F238E27FC236}">
                <a16:creationId xmlns:a16="http://schemas.microsoft.com/office/drawing/2014/main" id="{6CEC67D1-950D-4FBF-94B3-C89FD8BC984B}"/>
              </a:ext>
            </a:extLst>
          </p:cNvPr>
          <p:cNvSpPr>
            <a:spLocks noGrp="1"/>
          </p:cNvSpPr>
          <p:nvPr>
            <p:ph sz="half" idx="1"/>
          </p:nvPr>
        </p:nvSpPr>
        <p:spPr>
          <a:xfrm>
            <a:off x="1023561" y="2286000"/>
            <a:ext cx="5622899" cy="3581400"/>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a:bodyPr>
          <a:lstStyle/>
          <a:p>
            <a:r>
              <a:rPr lang="en-US" sz="1800" dirty="0">
                <a:solidFill>
                  <a:schemeClr val="tx1"/>
                </a:solidFill>
              </a:rPr>
              <a:t>Increased use of electronic records leads to Machine learning algorithms and image recognition tasks becoming more successful.</a:t>
            </a:r>
          </a:p>
          <a:p>
            <a:r>
              <a:rPr lang="en-US" sz="1800" dirty="0">
                <a:solidFill>
                  <a:schemeClr val="tx1"/>
                </a:solidFill>
              </a:rPr>
              <a:t>Machine learning can discover data algorithmically without laborious hand-crafting of features. </a:t>
            </a:r>
          </a:p>
          <a:p>
            <a:r>
              <a:rPr lang="en-US" sz="1800" dirty="0"/>
              <a:t>Machine learning algorithms can help improve effectiveness and aid in decision making for doctors, patients and physicians for medical imaging. </a:t>
            </a:r>
          </a:p>
          <a:p>
            <a:r>
              <a:rPr lang="en-US" sz="1800" dirty="0">
                <a:solidFill>
                  <a:schemeClr val="tx1"/>
                </a:solidFill>
              </a:rPr>
              <a:t>Medical image analysis is a key area in medical image computing and machine learning. Scientific </a:t>
            </a:r>
            <a:r>
              <a:rPr lang="en-US" sz="1800" dirty="0"/>
              <a:t>methods are used for solving problems pertaining to images and their use for biomedical research and healthcare.</a:t>
            </a:r>
            <a:endParaRPr lang="en-US" sz="1800" dirty="0">
              <a:solidFill>
                <a:schemeClr val="tx1"/>
              </a:solidFill>
            </a:endParaRPr>
          </a:p>
        </p:txBody>
      </p:sp>
      <p:pic>
        <p:nvPicPr>
          <p:cNvPr id="6" name="Content Placeholder 5">
            <a:extLst>
              <a:ext uri="{FF2B5EF4-FFF2-40B4-BE49-F238E27FC236}">
                <a16:creationId xmlns:a16="http://schemas.microsoft.com/office/drawing/2014/main" id="{A3648C08-0B6A-4209-9718-4DFE3662ECBE}"/>
              </a:ext>
            </a:extLst>
          </p:cNvPr>
          <p:cNvPicPr>
            <a:picLocks noGrp="1" noChangeAspect="1"/>
          </p:cNvPicPr>
          <p:nvPr>
            <p:ph sz="half" idx="2"/>
          </p:nvPr>
        </p:nvPicPr>
        <p:blipFill>
          <a:blip r:embed="rId2"/>
          <a:stretch>
            <a:fillRect/>
          </a:stretch>
        </p:blipFill>
        <p:spPr>
          <a:xfrm>
            <a:off x="6646460" y="2286000"/>
            <a:ext cx="4870627"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798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0E2E-C3D5-49C8-82BD-9914B1CC7F28}"/>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solidFill>
                  <a:schemeClr val="bg1"/>
                </a:solidFill>
              </a:rPr>
              <a:t>Types: Medical Imaging and Modalities</a:t>
            </a:r>
          </a:p>
        </p:txBody>
      </p:sp>
      <p:sp>
        <p:nvSpPr>
          <p:cNvPr id="3" name="Content Placeholder 2">
            <a:extLst>
              <a:ext uri="{FF2B5EF4-FFF2-40B4-BE49-F238E27FC236}">
                <a16:creationId xmlns:a16="http://schemas.microsoft.com/office/drawing/2014/main" id="{0779C1C4-E4E2-4799-A772-4B9DAEAE56AF}"/>
              </a:ext>
            </a:extLst>
          </p:cNvPr>
          <p:cNvSpPr>
            <a:spLocks noGrp="1"/>
          </p:cNvSpPr>
          <p:nvPr>
            <p:ph sz="half" idx="1"/>
          </p:nvPr>
        </p:nvSpPr>
        <p:spPr>
          <a:xfrm>
            <a:off x="1371600" y="2285999"/>
            <a:ext cx="4724400" cy="3581401"/>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solidFill>
                  <a:schemeClr val="tx1"/>
                </a:solidFill>
              </a:rPr>
              <a:t>Some of these modalities examine multiple organs (such as CT, MRI) while others are organ speciﬁc (retinal photography, </a:t>
            </a:r>
            <a:r>
              <a:rPr lang="en-US" dirty="0" err="1">
                <a:solidFill>
                  <a:schemeClr val="tx1"/>
                </a:solidFill>
              </a:rPr>
              <a:t>dermoscopy</a:t>
            </a:r>
            <a:r>
              <a:rPr lang="en-US" dirty="0">
                <a:solidFill>
                  <a:schemeClr val="tx1"/>
                </a:solidFill>
              </a:rPr>
              <a:t>). </a:t>
            </a:r>
          </a:p>
          <a:p>
            <a:r>
              <a:rPr lang="en-US" dirty="0">
                <a:solidFill>
                  <a:schemeClr val="tx1"/>
                </a:solidFill>
              </a:rPr>
              <a:t>The amount of data generated from each study or image also varies.</a:t>
            </a:r>
          </a:p>
          <a:p>
            <a:r>
              <a:rPr lang="en-US" dirty="0">
                <a:solidFill>
                  <a:schemeClr val="tx1"/>
                </a:solidFill>
              </a:rPr>
              <a:t>A histology slide is an image ﬁle of a few megabytes while a single MRI may be a few hundred megabytes.  </a:t>
            </a:r>
          </a:p>
          <a:p>
            <a:endParaRPr lang="en-US" dirty="0"/>
          </a:p>
          <a:p>
            <a:endParaRPr lang="en-US" dirty="0"/>
          </a:p>
          <a:p>
            <a:endParaRPr lang="en-US" dirty="0"/>
          </a:p>
        </p:txBody>
      </p:sp>
      <p:sp>
        <p:nvSpPr>
          <p:cNvPr id="8" name="Content Placeholder 7">
            <a:extLst>
              <a:ext uri="{FF2B5EF4-FFF2-40B4-BE49-F238E27FC236}">
                <a16:creationId xmlns:a16="http://schemas.microsoft.com/office/drawing/2014/main" id="{8B3F20AA-2D1D-4D31-9AE2-E4254BA123F0}"/>
              </a:ext>
            </a:extLst>
          </p:cNvPr>
          <p:cNvSpPr>
            <a:spLocks noGrp="1"/>
          </p:cNvSpPr>
          <p:nvPr>
            <p:ph sz="half" idx="2"/>
          </p:nvPr>
        </p:nvSpPr>
        <p:spPr>
          <a:xfrm>
            <a:off x="6096000" y="2285999"/>
            <a:ext cx="4877189" cy="3581401"/>
          </a:xfrm>
        </p:spPr>
        <p:style>
          <a:lnRef idx="1">
            <a:schemeClr val="dk1"/>
          </a:lnRef>
          <a:fillRef idx="2">
            <a:schemeClr val="dk1"/>
          </a:fillRef>
          <a:effectRef idx="1">
            <a:schemeClr val="dk1"/>
          </a:effectRef>
          <a:fontRef idx="minor">
            <a:schemeClr val="dk1"/>
          </a:fontRef>
        </p:style>
        <p:txBody>
          <a:bodyPr>
            <a:normAutofit/>
          </a:bodyPr>
          <a:lstStyle/>
          <a:p>
            <a:endParaRPr lang="en-US" dirty="0"/>
          </a:p>
        </p:txBody>
      </p:sp>
      <p:pic>
        <p:nvPicPr>
          <p:cNvPr id="5" name="Picture 4">
            <a:extLst>
              <a:ext uri="{FF2B5EF4-FFF2-40B4-BE49-F238E27FC236}">
                <a16:creationId xmlns:a16="http://schemas.microsoft.com/office/drawing/2014/main" id="{063E955B-47BC-4123-BFA6-829151C88585}"/>
              </a:ext>
            </a:extLst>
          </p:cNvPr>
          <p:cNvPicPr>
            <a:picLocks noChangeAspect="1"/>
          </p:cNvPicPr>
          <p:nvPr/>
        </p:nvPicPr>
        <p:blipFill>
          <a:blip r:embed="rId2"/>
          <a:stretch>
            <a:fillRect/>
          </a:stretch>
        </p:blipFill>
        <p:spPr>
          <a:xfrm>
            <a:off x="6095610" y="2285999"/>
            <a:ext cx="4877189" cy="1596665"/>
          </a:xfrm>
          <a:prstGeom prst="rect">
            <a:avLst/>
          </a:prstGeom>
        </p:spPr>
      </p:pic>
      <p:pic>
        <p:nvPicPr>
          <p:cNvPr id="7" name="Picture 6">
            <a:extLst>
              <a:ext uri="{FF2B5EF4-FFF2-40B4-BE49-F238E27FC236}">
                <a16:creationId xmlns:a16="http://schemas.microsoft.com/office/drawing/2014/main" id="{43C5508C-C217-469F-917F-C42BD9196874}"/>
              </a:ext>
            </a:extLst>
          </p:cNvPr>
          <p:cNvPicPr>
            <a:picLocks noChangeAspect="1"/>
          </p:cNvPicPr>
          <p:nvPr/>
        </p:nvPicPr>
        <p:blipFill>
          <a:blip r:embed="rId3"/>
          <a:stretch>
            <a:fillRect/>
          </a:stretch>
        </p:blipFill>
        <p:spPr>
          <a:xfrm>
            <a:off x="6095610" y="3882664"/>
            <a:ext cx="4877189" cy="1984736"/>
          </a:xfrm>
          <a:prstGeom prst="rect">
            <a:avLst/>
          </a:prstGeom>
        </p:spPr>
      </p:pic>
    </p:spTree>
    <p:extLst>
      <p:ext uri="{BB962C8B-B14F-4D97-AF65-F5344CB8AC3E}">
        <p14:creationId xmlns:p14="http://schemas.microsoft.com/office/powerpoint/2010/main" val="406813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5"/>
            <a:ext cx="6256376" cy="1616245"/>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a:bodyPr>
          <a:lstStyle/>
          <a:p>
            <a:r>
              <a:rPr lang="en-US" sz="3700" dirty="0">
                <a:solidFill>
                  <a:schemeClr val="bg1"/>
                </a:solidFill>
                <a:latin typeface="+mj-lt"/>
                <a:ea typeface="+mj-ea"/>
                <a:cs typeface="+mj-cs"/>
              </a:rPr>
              <a:t>Supervised ML Architectures: CNNs, Transfer Learning, RNNs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285750" indent="-384048" defTabSz="914400">
              <a:lnSpc>
                <a:spcPct val="94000"/>
              </a:lnSpc>
              <a:spcAft>
                <a:spcPts val="200"/>
              </a:spcAft>
              <a:buFont typeface="Franklin Gothic Book" panose="020B0503020102020204" pitchFamily="34" charset="0"/>
              <a:buChar char="■"/>
            </a:pPr>
            <a:r>
              <a:rPr lang="en-US" dirty="0"/>
              <a:t>Supervised learning = input variables (X) + an output variable (Y) + algorithm for mapping function from input to the output. </a:t>
            </a:r>
          </a:p>
          <a:p>
            <a:pPr marL="285750" indent="-384048" defTabSz="914400">
              <a:lnSpc>
                <a:spcPct val="94000"/>
              </a:lnSpc>
              <a:spcAft>
                <a:spcPts val="200"/>
              </a:spcAft>
              <a:buFont typeface="Franklin Gothic Book" panose="020B0503020102020204" pitchFamily="34" charset="0"/>
              <a:buChar char="■"/>
            </a:pPr>
            <a:r>
              <a:rPr lang="en-US" dirty="0"/>
              <a:t>The goal is to approximate the mapping function so well for new input data (x) predicting output variables (Y)</a:t>
            </a:r>
          </a:p>
          <a:p>
            <a:pPr marL="285750" indent="-384048" defTabSz="914400">
              <a:lnSpc>
                <a:spcPct val="94000"/>
              </a:lnSpc>
              <a:spcAft>
                <a:spcPts val="200"/>
              </a:spcAft>
              <a:buFont typeface="Franklin Gothic Book" panose="020B0503020102020204" pitchFamily="34" charset="0"/>
              <a:buChar char="■"/>
            </a:pPr>
            <a:r>
              <a:rPr lang="en-US" dirty="0"/>
              <a:t>Three supervised ML models:</a:t>
            </a:r>
          </a:p>
          <a:p>
            <a:pPr marL="742950" lvl="1" indent="-384048" defTabSz="914400">
              <a:lnSpc>
                <a:spcPct val="94000"/>
              </a:lnSpc>
              <a:spcAft>
                <a:spcPts val="200"/>
              </a:spcAft>
              <a:buFont typeface="Franklin Gothic Book" panose="020B0503020102020204" pitchFamily="34" charset="0"/>
              <a:buChar char="■"/>
            </a:pPr>
            <a:r>
              <a:rPr lang="en-US" dirty="0"/>
              <a:t>Convolutional neural network: takes an input image of raw pixels, and transforms it via Convolutional Layers, Rectiﬁed Linear Unit (RELU) Layers, Pooling Layers, Fully Convolutional layers..</a:t>
            </a:r>
          </a:p>
          <a:p>
            <a:pPr marL="742950" lvl="1" indent="-384048" defTabSz="914400">
              <a:lnSpc>
                <a:spcPct val="94000"/>
              </a:lnSpc>
              <a:spcAft>
                <a:spcPts val="200"/>
              </a:spcAft>
              <a:buFont typeface="Franklin Gothic Book" panose="020B0503020102020204" pitchFamily="34" charset="0"/>
              <a:buChar char="■"/>
            </a:pPr>
            <a:r>
              <a:rPr lang="en-US" dirty="0"/>
              <a:t>Transfer Learning with CNNs: is a machine learning method where a model developed for a task is reused as the starting point for a model on a second task.</a:t>
            </a:r>
          </a:p>
          <a:p>
            <a:pPr marL="742950" lvl="1" indent="-384048" defTabSz="914400">
              <a:lnSpc>
                <a:spcPct val="94000"/>
              </a:lnSpc>
              <a:spcAft>
                <a:spcPts val="200"/>
              </a:spcAft>
              <a:buFont typeface="Franklin Gothic Book" panose="020B0503020102020204" pitchFamily="34" charset="0"/>
              <a:buChar char="■"/>
            </a:pPr>
            <a:r>
              <a:rPr lang="en-US" dirty="0"/>
              <a:t>Recurrent Neural Network: They are networks with loops in them, allowing information from the input to persist.</a:t>
            </a:r>
          </a:p>
          <a:p>
            <a:br>
              <a:rPr lang="en-US" dirty="0"/>
            </a:br>
            <a:endParaRPr lang="en-US" dirty="0"/>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34" name="Content Placeholder 33" descr="A picture containing screenshot&#10;&#10;Description automatically generated">
            <a:extLst>
              <a:ext uri="{FF2B5EF4-FFF2-40B4-BE49-F238E27FC236}">
                <a16:creationId xmlns:a16="http://schemas.microsoft.com/office/drawing/2014/main" id="{B7EBFB83-FBA0-4F8C-8F8A-73F3ABB3A3E3}"/>
              </a:ext>
            </a:extLst>
          </p:cNvPr>
          <p:cNvPicPr>
            <a:picLocks noGrp="1" noChangeAspect="1"/>
          </p:cNvPicPr>
          <p:nvPr>
            <p:ph sz="half" idx="1"/>
          </p:nvPr>
        </p:nvPicPr>
        <p:blipFill>
          <a:blip r:embed="rId2"/>
          <a:stretch>
            <a:fillRect/>
          </a:stretch>
        </p:blipFill>
        <p:spPr>
          <a:xfrm>
            <a:off x="118736" y="2497540"/>
            <a:ext cx="4127422" cy="1924472"/>
          </a:xfrm>
        </p:spPr>
      </p:pic>
      <p:pic>
        <p:nvPicPr>
          <p:cNvPr id="44" name="Content Placeholder 43" descr="A screenshot of a cell phone&#10;&#10;Description automatically generated">
            <a:extLst>
              <a:ext uri="{FF2B5EF4-FFF2-40B4-BE49-F238E27FC236}">
                <a16:creationId xmlns:a16="http://schemas.microsoft.com/office/drawing/2014/main" id="{8BE055B2-616D-4C8C-8445-DE45A9B43D8D}"/>
              </a:ext>
            </a:extLst>
          </p:cNvPr>
          <p:cNvPicPr>
            <a:picLocks noGrp="1" noChangeAspect="1"/>
          </p:cNvPicPr>
          <p:nvPr>
            <p:ph sz="half" idx="2"/>
          </p:nvPr>
        </p:nvPicPr>
        <p:blipFill>
          <a:blip r:embed="rId3"/>
          <a:stretch>
            <a:fillRect/>
          </a:stretch>
        </p:blipFill>
        <p:spPr>
          <a:xfrm>
            <a:off x="118736" y="144316"/>
            <a:ext cx="4127422" cy="2353224"/>
          </a:xfrm>
        </p:spPr>
      </p:pic>
      <p:pic>
        <p:nvPicPr>
          <p:cNvPr id="49" name="Picture 48" descr="A close up of text on a white background&#10;&#10;Description automatically generated">
            <a:extLst>
              <a:ext uri="{FF2B5EF4-FFF2-40B4-BE49-F238E27FC236}">
                <a16:creationId xmlns:a16="http://schemas.microsoft.com/office/drawing/2014/main" id="{6CA45C93-A336-4991-9E99-3D96371E3040}"/>
              </a:ext>
            </a:extLst>
          </p:cNvPr>
          <p:cNvPicPr>
            <a:picLocks noChangeAspect="1"/>
          </p:cNvPicPr>
          <p:nvPr/>
        </p:nvPicPr>
        <p:blipFill>
          <a:blip r:embed="rId4"/>
          <a:stretch>
            <a:fillRect/>
          </a:stretch>
        </p:blipFill>
        <p:spPr>
          <a:xfrm>
            <a:off x="118736" y="4422012"/>
            <a:ext cx="4127422" cy="2187288"/>
          </a:xfrm>
          <a:prstGeom prst="rect">
            <a:avLst/>
          </a:prstGeom>
        </p:spPr>
      </p:pic>
    </p:spTree>
    <p:extLst>
      <p:ext uri="{BB962C8B-B14F-4D97-AF65-F5344CB8AC3E}">
        <p14:creationId xmlns:p14="http://schemas.microsoft.com/office/powerpoint/2010/main" val="357042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Unsupervised ML Architectures: Autoencoders, RBMs, GANs, and DBNs</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marL="285750" indent="-384048" defTabSz="914400">
              <a:lnSpc>
                <a:spcPct val="94000"/>
              </a:lnSpc>
              <a:spcAft>
                <a:spcPts val="200"/>
              </a:spcAft>
              <a:buFont typeface="Franklin Gothic Book" panose="020B0503020102020204" pitchFamily="34" charset="0"/>
              <a:buChar char="■"/>
            </a:pPr>
            <a:r>
              <a:rPr lang="en-US" dirty="0"/>
              <a:t>Unsupervised learning is where you only have input data (X) and no corresponding output variables.</a:t>
            </a:r>
          </a:p>
          <a:p>
            <a:pPr marL="285750" indent="-384048" defTabSz="914400">
              <a:lnSpc>
                <a:spcPct val="94000"/>
              </a:lnSpc>
              <a:spcAft>
                <a:spcPts val="200"/>
              </a:spcAft>
              <a:buFont typeface="Franklin Gothic Book" panose="020B0503020102020204" pitchFamily="34" charset="0"/>
              <a:buChar char="■"/>
            </a:pPr>
            <a:r>
              <a:rPr lang="en-US" dirty="0"/>
              <a:t>The goal for unsupervised learning is to model the underlying structure or distribution in the data in order to learn more about the data.</a:t>
            </a:r>
          </a:p>
          <a:p>
            <a:pPr marL="285750" indent="-384048" defTabSz="914400">
              <a:lnSpc>
                <a:spcPct val="94000"/>
              </a:lnSpc>
              <a:spcAft>
                <a:spcPts val="200"/>
              </a:spcAft>
              <a:buFont typeface="Franklin Gothic Book" panose="020B0503020102020204" pitchFamily="34" charset="0"/>
              <a:buChar char="■"/>
            </a:pPr>
            <a:r>
              <a:rPr lang="en-US" dirty="0"/>
              <a:t>Three unsupervised ML models:</a:t>
            </a:r>
          </a:p>
          <a:p>
            <a:pPr marL="742950" lvl="1" indent="-384048" defTabSz="914400">
              <a:lnSpc>
                <a:spcPct val="94000"/>
              </a:lnSpc>
              <a:spcAft>
                <a:spcPts val="200"/>
              </a:spcAft>
              <a:buFont typeface="Franklin Gothic Book" panose="020B0503020102020204" pitchFamily="34" charset="0"/>
              <a:buChar char="■"/>
            </a:pPr>
            <a:r>
              <a:rPr lang="en-US" dirty="0"/>
              <a:t>Autoencoders: learn feature representations of input data (called </a:t>
            </a:r>
            <a:r>
              <a:rPr lang="en-US" dirty="0" err="1"/>
              <a:t>codings</a:t>
            </a:r>
            <a:r>
              <a:rPr lang="en-US" dirty="0"/>
              <a:t>) in an unsupervised manner without labelled data—different types: Stacked, Denoising, Sparse, Variational. </a:t>
            </a:r>
          </a:p>
          <a:p>
            <a:pPr marL="742950" lvl="1" indent="-384048" defTabSz="914400">
              <a:lnSpc>
                <a:spcPct val="94000"/>
              </a:lnSpc>
              <a:spcAft>
                <a:spcPts val="200"/>
              </a:spcAft>
              <a:buFont typeface="Franklin Gothic Book" panose="020B0503020102020204" pitchFamily="34" charset="0"/>
              <a:buChar char="■"/>
            </a:pPr>
            <a:r>
              <a:rPr lang="en-US" dirty="0"/>
              <a:t>Restricted Boltzmann Machines: is a generative stochastic artificial neural network that can learn a probability distribution over its set of inputs. Deep Belief Networks, variation of RBM--hidden layer output is input for the visible layer of a second RBM stacked on it.</a:t>
            </a:r>
          </a:p>
          <a:p>
            <a:pPr marL="742950" lvl="1" indent="-384048" defTabSz="914400">
              <a:lnSpc>
                <a:spcPct val="94000"/>
              </a:lnSpc>
              <a:spcAft>
                <a:spcPts val="200"/>
              </a:spcAft>
              <a:buFont typeface="Franklin Gothic Book" panose="020B0503020102020204" pitchFamily="34" charset="0"/>
              <a:buChar char="■"/>
            </a:pPr>
            <a:r>
              <a:rPr lang="en-US" dirty="0"/>
              <a:t>Generative Adversarial Networks: comprise of two simultaneously-trained, competing models, which may be multilayer </a:t>
            </a:r>
            <a:r>
              <a:rPr lang="en-US" dirty="0" err="1"/>
              <a:t>perceptrons</a:t>
            </a:r>
            <a:r>
              <a:rPr lang="en-US" dirty="0"/>
              <a:t> such as CNNs.</a:t>
            </a: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8" name="Content Placeholder 7" descr="A picture containing text&#10;&#10;Description automatically generated">
            <a:extLst>
              <a:ext uri="{FF2B5EF4-FFF2-40B4-BE49-F238E27FC236}">
                <a16:creationId xmlns:a16="http://schemas.microsoft.com/office/drawing/2014/main" id="{D3DE8536-50CD-4891-A163-48BEF0127AAA}"/>
              </a:ext>
            </a:extLst>
          </p:cNvPr>
          <p:cNvPicPr>
            <a:picLocks noGrp="1" noChangeAspect="1"/>
          </p:cNvPicPr>
          <p:nvPr>
            <p:ph sz="half" idx="1"/>
          </p:nvPr>
        </p:nvPicPr>
        <p:blipFill>
          <a:blip r:embed="rId3"/>
          <a:stretch>
            <a:fillRect/>
          </a:stretch>
        </p:blipFill>
        <p:spPr>
          <a:xfrm>
            <a:off x="209133" y="175030"/>
            <a:ext cx="3914981" cy="2141307"/>
          </a:xfrm>
        </p:spPr>
      </p:pic>
      <p:pic>
        <p:nvPicPr>
          <p:cNvPr id="14" name="Content Placeholder 13" descr="A close up of text on a white background&#10;&#10;Description automatically generated">
            <a:extLst>
              <a:ext uri="{FF2B5EF4-FFF2-40B4-BE49-F238E27FC236}">
                <a16:creationId xmlns:a16="http://schemas.microsoft.com/office/drawing/2014/main" id="{CD25CDC0-F72F-4536-AF2E-100344E57D10}"/>
              </a:ext>
            </a:extLst>
          </p:cNvPr>
          <p:cNvPicPr>
            <a:picLocks noGrp="1" noChangeAspect="1"/>
          </p:cNvPicPr>
          <p:nvPr>
            <p:ph sz="half" idx="2"/>
          </p:nvPr>
        </p:nvPicPr>
        <p:blipFill>
          <a:blip r:embed="rId4"/>
          <a:stretch>
            <a:fillRect/>
          </a:stretch>
        </p:blipFill>
        <p:spPr>
          <a:xfrm>
            <a:off x="209132" y="2285999"/>
            <a:ext cx="3914982" cy="2435750"/>
          </a:xfrm>
        </p:spPr>
      </p:pic>
      <p:pic>
        <p:nvPicPr>
          <p:cNvPr id="16" name="Picture 15" descr="A picture containing screenshot&#10;&#10;Description automatically generated">
            <a:extLst>
              <a:ext uri="{FF2B5EF4-FFF2-40B4-BE49-F238E27FC236}">
                <a16:creationId xmlns:a16="http://schemas.microsoft.com/office/drawing/2014/main" id="{944077C3-4168-4B06-8E11-C160384F419C}"/>
              </a:ext>
            </a:extLst>
          </p:cNvPr>
          <p:cNvPicPr>
            <a:picLocks noChangeAspect="1"/>
          </p:cNvPicPr>
          <p:nvPr/>
        </p:nvPicPr>
        <p:blipFill>
          <a:blip r:embed="rId5"/>
          <a:stretch>
            <a:fillRect/>
          </a:stretch>
        </p:blipFill>
        <p:spPr>
          <a:xfrm>
            <a:off x="209133" y="4722125"/>
            <a:ext cx="3914981" cy="1856095"/>
          </a:xfrm>
          <a:prstGeom prst="rect">
            <a:avLst/>
          </a:prstGeom>
        </p:spPr>
      </p:pic>
    </p:spTree>
    <p:extLst>
      <p:ext uri="{BB962C8B-B14F-4D97-AF65-F5344CB8AC3E}">
        <p14:creationId xmlns:p14="http://schemas.microsoft.com/office/powerpoint/2010/main" val="5160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4000" dirty="0">
                <a:solidFill>
                  <a:schemeClr val="bg1"/>
                </a:solidFill>
              </a:rPr>
              <a:t>Other ML Architectures: Semi-supervised and Reinforcement ML Models</a:t>
            </a:r>
            <a:endParaRPr lang="en-US" sz="3700" dirty="0">
              <a:solidFill>
                <a:schemeClr val="bg1"/>
              </a:solidFill>
              <a:latin typeface="+mj-lt"/>
              <a:ea typeface="+mj-ea"/>
              <a:cs typeface="+mj-cs"/>
            </a:endParaRP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Semi-supervised ML: Problems where you have a large amount of input data (X) and only some of the data is labeled (Y) are called semi-supervised learning problems.</a:t>
            </a:r>
          </a:p>
          <a:p>
            <a:pPr marL="285750" indent="-384048" defTabSz="914400">
              <a:lnSpc>
                <a:spcPct val="94000"/>
              </a:lnSpc>
              <a:spcAft>
                <a:spcPts val="200"/>
              </a:spcAft>
              <a:buFont typeface="Franklin Gothic Book" panose="020B0503020102020204" pitchFamily="34" charset="0"/>
              <a:buChar char="■"/>
            </a:pPr>
            <a:r>
              <a:rPr lang="en-US" dirty="0"/>
              <a:t>To make best guess predictions for the unlabeled data, feed that data back into the supervised learning algorithm as training data and use the model to make predictions on new unseen data.</a:t>
            </a:r>
          </a:p>
          <a:p>
            <a:pPr defTabSz="914400">
              <a:lnSpc>
                <a:spcPct val="94000"/>
              </a:lnSpc>
              <a:spcAft>
                <a:spcPts val="200"/>
              </a:spcAft>
            </a:pPr>
            <a:endParaRPr lang="en-US" dirty="0"/>
          </a:p>
          <a:p>
            <a:pPr marL="285750" indent="-384048" defTabSz="914400">
              <a:lnSpc>
                <a:spcPct val="94000"/>
              </a:lnSpc>
              <a:spcAft>
                <a:spcPts val="200"/>
              </a:spcAft>
              <a:buFont typeface="Franklin Gothic Book" panose="020B0503020102020204" pitchFamily="34" charset="0"/>
              <a:buChar char="■"/>
            </a:pPr>
            <a:r>
              <a:rPr lang="en-US" dirty="0"/>
              <a:t>Reinforcement learning: is the field that studies the problems and techniques that try to retro-feed it’s model in order to improve.</a:t>
            </a:r>
          </a:p>
          <a:p>
            <a:pPr marL="285750" indent="-384048" defTabSz="914400">
              <a:lnSpc>
                <a:spcPct val="94000"/>
              </a:lnSpc>
              <a:spcAft>
                <a:spcPts val="200"/>
              </a:spcAft>
              <a:buFont typeface="Franklin Gothic Book" panose="020B0503020102020204" pitchFamily="34" charset="0"/>
              <a:buChar char="■"/>
            </a:pPr>
            <a:r>
              <a:rPr lang="en-US" dirty="0"/>
              <a:t> It actually relies on being able to monitor the response of the actions taken, and measure against a definition of a “reward”.</a:t>
            </a:r>
          </a:p>
          <a:p>
            <a:pPr marL="285750" indent="-384048" defTabSz="914400">
              <a:lnSpc>
                <a:spcPct val="94000"/>
              </a:lnSpc>
              <a:spcAft>
                <a:spcPts val="200"/>
              </a:spcAft>
              <a:buFont typeface="Franklin Gothic Book" panose="020B0503020102020204" pitchFamily="34" charset="0"/>
              <a:buChar char="■"/>
            </a:pPr>
            <a:endParaRPr lang="en-US" dirty="0"/>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marL="285750" indent="-384048" defTabSz="914400">
              <a:lnSpc>
                <a:spcPct val="94000"/>
              </a:lnSpc>
              <a:spcAft>
                <a:spcPts val="200"/>
              </a:spcAft>
              <a:buFont typeface="Franklin Gothic Book" panose="020B0503020102020204" pitchFamily="34" charset="0"/>
              <a:buChar char="■"/>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8C182E72-BBFD-45C5-B0F7-8F2C56A136EC}"/>
              </a:ext>
            </a:extLst>
          </p:cNvPr>
          <p:cNvPicPr>
            <a:picLocks noGrp="1" noChangeAspect="1"/>
          </p:cNvPicPr>
          <p:nvPr>
            <p:ph sz="half" idx="1"/>
          </p:nvPr>
        </p:nvPicPr>
        <p:blipFill>
          <a:blip r:embed="rId2"/>
          <a:stretch>
            <a:fillRect/>
          </a:stretch>
        </p:blipFill>
        <p:spPr>
          <a:xfrm>
            <a:off x="150213" y="562477"/>
            <a:ext cx="4032819" cy="2219912"/>
          </a:xfrm>
        </p:spPr>
      </p:pic>
      <p:pic>
        <p:nvPicPr>
          <p:cNvPr id="11" name="Content Placeholder 10" descr="A screenshot of a cell phone&#10;&#10;Description automatically generated">
            <a:extLst>
              <a:ext uri="{FF2B5EF4-FFF2-40B4-BE49-F238E27FC236}">
                <a16:creationId xmlns:a16="http://schemas.microsoft.com/office/drawing/2014/main" id="{7F429197-17D3-4D05-B7E9-40F7BB99FDCE}"/>
              </a:ext>
            </a:extLst>
          </p:cNvPr>
          <p:cNvPicPr>
            <a:picLocks noGrp="1" noChangeAspect="1"/>
          </p:cNvPicPr>
          <p:nvPr>
            <p:ph sz="half" idx="2"/>
          </p:nvPr>
        </p:nvPicPr>
        <p:blipFill>
          <a:blip r:embed="rId3"/>
          <a:stretch>
            <a:fillRect/>
          </a:stretch>
        </p:blipFill>
        <p:spPr>
          <a:xfrm>
            <a:off x="150213" y="3594717"/>
            <a:ext cx="4032820" cy="1800537"/>
          </a:xfrm>
        </p:spPr>
      </p:pic>
    </p:spTree>
    <p:extLst>
      <p:ext uri="{BB962C8B-B14F-4D97-AF65-F5344CB8AC3E}">
        <p14:creationId xmlns:p14="http://schemas.microsoft.com/office/powerpoint/2010/main" val="170074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Applications in Medical Image Analysis: Classification, Localization, and Detection </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First three applications in medical image analysis are:</a:t>
            </a:r>
          </a:p>
          <a:p>
            <a:pPr marL="285750" indent="-384048" defTabSz="914400">
              <a:lnSpc>
                <a:spcPct val="94000"/>
              </a:lnSpc>
              <a:spcAft>
                <a:spcPts val="200"/>
              </a:spcAft>
              <a:buFont typeface="Franklin Gothic Book" panose="020B0503020102020204" pitchFamily="34" charset="0"/>
              <a:buChar char="■"/>
            </a:pPr>
            <a:r>
              <a:rPr lang="en-US" dirty="0"/>
              <a:t>Classification: Computer-aided diagnosis (</a:t>
            </a:r>
            <a:r>
              <a:rPr lang="en-US" dirty="0" err="1"/>
              <a:t>CADx</a:t>
            </a:r>
            <a:r>
              <a:rPr lang="en-US" dirty="0"/>
              <a:t>) is to improve the diagnostic accuracy and the consistency of the radiologists’ image interpretation and second opinion.</a:t>
            </a:r>
          </a:p>
          <a:p>
            <a:pPr marL="285750" indent="-384048" defTabSz="914400">
              <a:lnSpc>
                <a:spcPct val="94000"/>
              </a:lnSpc>
              <a:spcAft>
                <a:spcPts val="200"/>
              </a:spcAft>
              <a:buFont typeface="Franklin Gothic Book" panose="020B0503020102020204" pitchFamily="34" charset="0"/>
              <a:buChar char="■"/>
            </a:pPr>
            <a:r>
              <a:rPr lang="en-US" dirty="0"/>
              <a:t>Localization: Object localization aims to locate and predict the main (or most visible) object in an image and tries to find out all the objects and their boundaries.</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Detection: </a:t>
            </a:r>
            <a:r>
              <a:rPr lang="en-US" dirty="0"/>
              <a:t>Computer aided detection (</a:t>
            </a:r>
            <a:r>
              <a:rPr lang="en-US" dirty="0" err="1"/>
              <a:t>CADe</a:t>
            </a:r>
            <a:r>
              <a:rPr lang="en-US" dirty="0"/>
              <a:t>) is a technology designed to decrease observational oversights—and thus the false negative rates—of physicians interpreting medical images.</a:t>
            </a:r>
          </a:p>
          <a:p>
            <a:pPr marL="285750" indent="-384048" defTabSz="914400">
              <a:lnSpc>
                <a:spcPct val="94000"/>
              </a:lnSpc>
              <a:spcAft>
                <a:spcPts val="200"/>
              </a:spcAft>
              <a:buFont typeface="Franklin Gothic Book" panose="020B0503020102020204" pitchFamily="34" charset="0"/>
              <a:buChar char="■"/>
            </a:pPr>
            <a:r>
              <a:rPr lang="en-US" dirty="0">
                <a:solidFill>
                  <a:schemeClr val="tx2"/>
                </a:solidFill>
              </a:rPr>
              <a:t>Machine learning classifiers (Support Vector Machine, Random Forest) and feature extractors (Local Binary Patterns, Bag of Visual Words), convolutional neural networks (VGG, </a:t>
            </a:r>
            <a:r>
              <a:rPr lang="en-US" dirty="0" err="1">
                <a:solidFill>
                  <a:schemeClr val="tx2"/>
                </a:solidFill>
              </a:rPr>
              <a:t>ResNet</a:t>
            </a:r>
            <a:r>
              <a:rPr lang="en-US" dirty="0">
                <a:solidFill>
                  <a:schemeClr val="tx2"/>
                </a:solidFill>
              </a:rPr>
              <a:t>) are used possibly, with techniques such as data augmentation and stacked autoencoders.</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6" name="Content Placeholder 5">
            <a:extLst>
              <a:ext uri="{FF2B5EF4-FFF2-40B4-BE49-F238E27FC236}">
                <a16:creationId xmlns:a16="http://schemas.microsoft.com/office/drawing/2014/main" id="{3AC4B3C3-8D9A-4FD3-A1E3-75DDB135C667}"/>
              </a:ext>
            </a:extLst>
          </p:cNvPr>
          <p:cNvPicPr>
            <a:picLocks noGrp="1" noChangeAspect="1"/>
          </p:cNvPicPr>
          <p:nvPr>
            <p:ph sz="half" idx="1"/>
          </p:nvPr>
        </p:nvPicPr>
        <p:blipFill>
          <a:blip r:embed="rId2"/>
          <a:stretch>
            <a:fillRect/>
          </a:stretch>
        </p:blipFill>
        <p:spPr>
          <a:xfrm>
            <a:off x="288586" y="135200"/>
            <a:ext cx="3835528" cy="2150423"/>
          </a:xfrm>
        </p:spPr>
      </p:pic>
      <p:pic>
        <p:nvPicPr>
          <p:cNvPr id="11" name="Content Placeholder 10" descr="A screenshot of a cell phone&#10;&#10;Description automatically generated">
            <a:extLst>
              <a:ext uri="{FF2B5EF4-FFF2-40B4-BE49-F238E27FC236}">
                <a16:creationId xmlns:a16="http://schemas.microsoft.com/office/drawing/2014/main" id="{C96CCF09-AD5F-4A55-8D9E-8961C3B80CB1}"/>
              </a:ext>
            </a:extLst>
          </p:cNvPr>
          <p:cNvPicPr>
            <a:picLocks noGrp="1" noChangeAspect="1"/>
          </p:cNvPicPr>
          <p:nvPr>
            <p:ph sz="half" idx="2"/>
          </p:nvPr>
        </p:nvPicPr>
        <p:blipFill>
          <a:blip r:embed="rId3"/>
          <a:stretch>
            <a:fillRect/>
          </a:stretch>
        </p:blipFill>
        <p:spPr>
          <a:xfrm>
            <a:off x="288586" y="2285623"/>
            <a:ext cx="3835528" cy="2436126"/>
          </a:xfrm>
        </p:spPr>
      </p:pic>
      <p:pic>
        <p:nvPicPr>
          <p:cNvPr id="13" name="Picture 12" descr="A screen shot of a smart phone&#10;&#10;Description automatically generated">
            <a:extLst>
              <a:ext uri="{FF2B5EF4-FFF2-40B4-BE49-F238E27FC236}">
                <a16:creationId xmlns:a16="http://schemas.microsoft.com/office/drawing/2014/main" id="{DAD3674F-F3A3-4B22-A126-854BF9D89C82}"/>
              </a:ext>
            </a:extLst>
          </p:cNvPr>
          <p:cNvPicPr>
            <a:picLocks noChangeAspect="1"/>
          </p:cNvPicPr>
          <p:nvPr/>
        </p:nvPicPr>
        <p:blipFill>
          <a:blip r:embed="rId4"/>
          <a:stretch>
            <a:fillRect/>
          </a:stretch>
        </p:blipFill>
        <p:spPr>
          <a:xfrm>
            <a:off x="288586" y="4721749"/>
            <a:ext cx="3835528" cy="1942471"/>
          </a:xfrm>
          <a:prstGeom prst="rect">
            <a:avLst/>
          </a:prstGeom>
        </p:spPr>
      </p:pic>
    </p:spTree>
    <p:extLst>
      <p:ext uri="{BB962C8B-B14F-4D97-AF65-F5344CB8AC3E}">
        <p14:creationId xmlns:p14="http://schemas.microsoft.com/office/powerpoint/2010/main" val="304870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5CBB6-413F-4D69-BD69-0F6C011B7717}"/>
              </a:ext>
            </a:extLst>
          </p:cNvPr>
          <p:cNvSpPr>
            <a:spLocks noGrp="1"/>
          </p:cNvSpPr>
          <p:nvPr>
            <p:ph type="title"/>
          </p:nvPr>
        </p:nvSpPr>
        <p:spPr>
          <a:xfrm>
            <a:off x="5101007" y="144316"/>
            <a:ext cx="6256376" cy="1485900"/>
          </a:xfr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t">
            <a:normAutofit fontScale="90000"/>
          </a:bodyPr>
          <a:lstStyle/>
          <a:p>
            <a:r>
              <a:rPr lang="en-US" sz="3700" dirty="0">
                <a:solidFill>
                  <a:schemeClr val="bg1"/>
                </a:solidFill>
                <a:latin typeface="+mj-lt"/>
                <a:ea typeface="+mj-ea"/>
                <a:cs typeface="+mj-cs"/>
              </a:rPr>
              <a:t>Applications in Medical Image Analysis: Segmentation and Registration</a:t>
            </a:r>
          </a:p>
        </p:txBody>
      </p:sp>
      <p:sp>
        <p:nvSpPr>
          <p:cNvPr id="61" name="Rectangle 6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23A807FA-3A07-42C8-BF90-393F65FB18EB}"/>
              </a:ext>
            </a:extLst>
          </p:cNvPr>
          <p:cNvSpPr txBox="1"/>
          <p:nvPr/>
        </p:nvSpPr>
        <p:spPr>
          <a:xfrm>
            <a:off x="5101007" y="1876881"/>
            <a:ext cx="6176776" cy="445568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285750" indent="-384048" defTabSz="914400">
              <a:lnSpc>
                <a:spcPct val="94000"/>
              </a:lnSpc>
              <a:spcAft>
                <a:spcPts val="200"/>
              </a:spcAft>
              <a:buFont typeface="Franklin Gothic Book" panose="020B0503020102020204" pitchFamily="34" charset="0"/>
              <a:buChar char="■"/>
            </a:pPr>
            <a:r>
              <a:rPr lang="en-US" dirty="0"/>
              <a:t>Last two applications in medical image analysis are:</a:t>
            </a:r>
          </a:p>
          <a:p>
            <a:pPr marL="285750" indent="-384048" defTabSz="914400">
              <a:lnSpc>
                <a:spcPct val="94000"/>
              </a:lnSpc>
              <a:spcAft>
                <a:spcPts val="200"/>
              </a:spcAft>
              <a:buFont typeface="Franklin Gothic Book" panose="020B0503020102020204" pitchFamily="34" charset="0"/>
              <a:buChar char="■"/>
            </a:pPr>
            <a:r>
              <a:rPr lang="en-US" dirty="0"/>
              <a:t>Segmentation: Image Segmentation means creating parts of an image into segments which are conceptually meaningful or simple for further analysis. Usually we want to locate objects and boundaries in the images. </a:t>
            </a:r>
          </a:p>
          <a:p>
            <a:pPr marL="285750" indent="-384048" defTabSz="914400">
              <a:lnSpc>
                <a:spcPct val="94000"/>
              </a:lnSpc>
              <a:spcAft>
                <a:spcPts val="200"/>
              </a:spcAft>
              <a:buFont typeface="Franklin Gothic Book" panose="020B0503020102020204" pitchFamily="34" charset="0"/>
              <a:buChar char="■"/>
            </a:pPr>
            <a:r>
              <a:rPr lang="en-US" dirty="0"/>
              <a:t>Registration: Image registration is the process of overlaying images (two or more) of the same scene taken at different times, from different viewpoints, and/or by different sensors.</a:t>
            </a:r>
          </a:p>
          <a:p>
            <a:pPr marL="285750" indent="-384048" defTabSz="914400">
              <a:lnSpc>
                <a:spcPct val="94000"/>
              </a:lnSpc>
              <a:spcAft>
                <a:spcPts val="200"/>
              </a:spcAft>
              <a:buFont typeface="Franklin Gothic Book" panose="020B0503020102020204" pitchFamily="34" charset="0"/>
              <a:buChar char="■"/>
            </a:pPr>
            <a:r>
              <a:rPr lang="en-US" dirty="0"/>
              <a:t>This is relevant to two or three-dimensional convolutional neural network architectures and primarily used for CT and MRI scans.</a:t>
            </a:r>
          </a:p>
          <a:p>
            <a:pPr marL="285750" indent="-384048" defTabSz="914400">
              <a:lnSpc>
                <a:spcPct val="94000"/>
              </a:lnSpc>
              <a:spcAft>
                <a:spcPts val="200"/>
              </a:spcAft>
              <a:buFont typeface="Franklin Gothic Book" panose="020B0503020102020204" pitchFamily="34" charset="0"/>
              <a:buChar char="■"/>
            </a:pPr>
            <a:endParaRPr lang="en-US" dirty="0"/>
          </a:p>
          <a:p>
            <a:pPr indent="-384048" defTabSz="914400">
              <a:lnSpc>
                <a:spcPct val="94000"/>
              </a:lnSpc>
              <a:spcAft>
                <a:spcPts val="200"/>
              </a:spcAft>
              <a:buFont typeface="Franklin Gothic Book" panose="020B0503020102020204" pitchFamily="34" charset="0"/>
            </a:pPr>
            <a:endParaRPr lang="en-US" dirty="0">
              <a:solidFill>
                <a:schemeClr val="tx2"/>
              </a:solidFill>
            </a:endParaRPr>
          </a:p>
        </p:txBody>
      </p:sp>
      <p:pic>
        <p:nvPicPr>
          <p:cNvPr id="7" name="Content Placeholder 6" descr="A picture containing photo, clock, many, bunch&#10;&#10;Description automatically generated">
            <a:extLst>
              <a:ext uri="{FF2B5EF4-FFF2-40B4-BE49-F238E27FC236}">
                <a16:creationId xmlns:a16="http://schemas.microsoft.com/office/drawing/2014/main" id="{063B29F6-0D93-46C0-8874-20D1BC5F1EE1}"/>
              </a:ext>
            </a:extLst>
          </p:cNvPr>
          <p:cNvPicPr>
            <a:picLocks noGrp="1" noChangeAspect="1"/>
          </p:cNvPicPr>
          <p:nvPr>
            <p:ph sz="half" idx="1"/>
          </p:nvPr>
        </p:nvPicPr>
        <p:blipFill>
          <a:blip r:embed="rId2"/>
          <a:stretch>
            <a:fillRect/>
          </a:stretch>
        </p:blipFill>
        <p:spPr>
          <a:xfrm>
            <a:off x="153971" y="1205459"/>
            <a:ext cx="4032820" cy="2223541"/>
          </a:xfrm>
        </p:spPr>
      </p:pic>
      <p:pic>
        <p:nvPicPr>
          <p:cNvPr id="12" name="Content Placeholder 11" descr="A picture containing photo&#10;&#10;Description automatically generated">
            <a:extLst>
              <a:ext uri="{FF2B5EF4-FFF2-40B4-BE49-F238E27FC236}">
                <a16:creationId xmlns:a16="http://schemas.microsoft.com/office/drawing/2014/main" id="{FDA1EA72-9976-4879-BCB1-7C82D35081A4}"/>
              </a:ext>
            </a:extLst>
          </p:cNvPr>
          <p:cNvPicPr>
            <a:picLocks noGrp="1" noChangeAspect="1"/>
          </p:cNvPicPr>
          <p:nvPr>
            <p:ph sz="half" idx="2"/>
          </p:nvPr>
        </p:nvPicPr>
        <p:blipFill>
          <a:blip r:embed="rId3"/>
          <a:stretch>
            <a:fillRect/>
          </a:stretch>
        </p:blipFill>
        <p:spPr>
          <a:xfrm>
            <a:off x="153970" y="3879669"/>
            <a:ext cx="4032820" cy="1681432"/>
          </a:xfrm>
        </p:spPr>
      </p:pic>
    </p:spTree>
    <p:extLst>
      <p:ext uri="{BB962C8B-B14F-4D97-AF65-F5344CB8AC3E}">
        <p14:creationId xmlns:p14="http://schemas.microsoft.com/office/powerpoint/2010/main" val="153222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53C-A187-42F2-8385-F5A6A5AA6FB2}"/>
              </a:ext>
            </a:extLst>
          </p:cNvPr>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a:t>Conclusion: Future Work and Challenges Medical Image Analysis</a:t>
            </a:r>
          </a:p>
        </p:txBody>
      </p:sp>
      <p:sp>
        <p:nvSpPr>
          <p:cNvPr id="7" name="Content Placeholder 6">
            <a:extLst>
              <a:ext uri="{FF2B5EF4-FFF2-40B4-BE49-F238E27FC236}">
                <a16:creationId xmlns:a16="http://schemas.microsoft.com/office/drawing/2014/main" id="{B0D17ADA-7EB6-4880-8D25-BBF8A1F2F388}"/>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a:t>Challenges in medical image analysis: </a:t>
            </a:r>
          </a:p>
          <a:p>
            <a:pPr lvl="1"/>
            <a:r>
              <a:rPr lang="en-US" dirty="0"/>
              <a:t>Limit imposed by the lack of labelled datasets, which hampers training and task performance. </a:t>
            </a:r>
          </a:p>
          <a:p>
            <a:pPr lvl="1"/>
            <a:r>
              <a:rPr lang="en-US" dirty="0"/>
              <a:t>The lack of data is two-fold and more acute: there is general lack of publicly available data, and high-quality labelled data is even more scarce.</a:t>
            </a:r>
          </a:p>
          <a:p>
            <a:pPr lvl="1"/>
            <a:r>
              <a:rPr lang="en-US" dirty="0"/>
              <a:t>Data or class imbalance in the training set refers to the number of images in the training data being skewed towards normal and non-pathological images</a:t>
            </a:r>
          </a:p>
          <a:p>
            <a:r>
              <a:rPr lang="en-US" dirty="0"/>
              <a:t>Future work and research of medical image analysis include prognostication, content-based image retrieval, image report or caption generation, and manipulation of physical objects with LSTMs and reinforcement learning, involving surgical robots.</a:t>
            </a:r>
          </a:p>
        </p:txBody>
      </p:sp>
    </p:spTree>
    <p:extLst>
      <p:ext uri="{BB962C8B-B14F-4D97-AF65-F5344CB8AC3E}">
        <p14:creationId xmlns:p14="http://schemas.microsoft.com/office/powerpoint/2010/main" val="16050415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882</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Deep Learning APPLICATIONS In Medical Image Analysis</vt:lpstr>
      <vt:lpstr>Purpose and Objective: Medical Image Analysis</vt:lpstr>
      <vt:lpstr>Types: Medical Imaging and Modalities</vt:lpstr>
      <vt:lpstr>Supervised ML Architectures: CNNs, Transfer Learning, RNNs</vt:lpstr>
      <vt:lpstr>Unsupervised ML Architectures: Autoencoders, RBMs, GANs, and DBNs</vt:lpstr>
      <vt:lpstr>Other ML Architectures: Semi-supervised and Reinforcement ML Models</vt:lpstr>
      <vt:lpstr>Applications in Medical Image Analysis: Classification, Localization, and Detection </vt:lpstr>
      <vt:lpstr>Applications in Medical Image Analysis: Segmentation and Registration</vt:lpstr>
      <vt:lpstr>Conclusion: Future Work and Challenges Medical Image Analysis</vt:lpstr>
      <vt:lpstr>Closing Video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Analysis In Medical Image Analysis</dc:title>
  <dc:creator>Jose Dixon</dc:creator>
  <cp:lastModifiedBy>Jose Dixon</cp:lastModifiedBy>
  <cp:revision>39</cp:revision>
  <dcterms:created xsi:type="dcterms:W3CDTF">2018-11-08T03:49:30Z</dcterms:created>
  <dcterms:modified xsi:type="dcterms:W3CDTF">2018-11-12T17:29:37Z</dcterms:modified>
</cp:coreProperties>
</file>