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B0C7-4591-4460-98FA-C74E39383E8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C8CC-25F3-43B0-B1B3-49CC4404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4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B0C7-4591-4460-98FA-C74E39383E8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C8CC-25F3-43B0-B1B3-49CC4404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5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B0C7-4591-4460-98FA-C74E39383E8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C8CC-25F3-43B0-B1B3-49CC4404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6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B0C7-4591-4460-98FA-C74E39383E8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C8CC-25F3-43B0-B1B3-49CC4404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0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B0C7-4591-4460-98FA-C74E39383E8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C8CC-25F3-43B0-B1B3-49CC4404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B0C7-4591-4460-98FA-C74E39383E8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C8CC-25F3-43B0-B1B3-49CC4404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0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B0C7-4591-4460-98FA-C74E39383E8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C8CC-25F3-43B0-B1B3-49CC4404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4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B0C7-4591-4460-98FA-C74E39383E8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C8CC-25F3-43B0-B1B3-49CC4404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B0C7-4591-4460-98FA-C74E39383E8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C8CC-25F3-43B0-B1B3-49CC4404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0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B0C7-4591-4460-98FA-C74E39383E8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C8CC-25F3-43B0-B1B3-49CC4404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0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B0C7-4591-4460-98FA-C74E39383E8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C8CC-25F3-43B0-B1B3-49CC4404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1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5B0C7-4591-4460-98FA-C74E39383E8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DC8CC-25F3-43B0-B1B3-49CC4404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8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ding Images – Browse 2,163,471 Stock Photos, Vectors, and Video | Adobe 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" y="0"/>
            <a:ext cx="12192000" cy="686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7884" y="1184856"/>
            <a:ext cx="3618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TODAY’S TOPIC: 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461" y="1777287"/>
            <a:ext cx="36189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THIS</a:t>
            </a:r>
          </a:p>
          <a:p>
            <a:r>
              <a:rPr lang="en-US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KEYWORD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607" y="3284112"/>
            <a:ext cx="2530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 JAVASCRIPT</a:t>
            </a:r>
            <a:endParaRPr lang="en-US" sz="2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6366" y="5344732"/>
            <a:ext cx="353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GROUP: </a:t>
            </a:r>
            <a:r>
              <a:rPr lang="en-US" sz="2400" b="1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TLdevelopers</a:t>
            </a:r>
            <a:endParaRPr lang="en-US" sz="2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002" y="5769732"/>
            <a:ext cx="2476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LAIBA HAMID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TABASSUM RAZA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4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ding Images – Browse 2,163,471 Stock Photos, Vectors, and Video | Adobe 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1212" y="695460"/>
            <a:ext cx="4140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WHAT IS THIS KEYWORD?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181" y="1463040"/>
            <a:ext cx="50022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In </a:t>
            </a:r>
            <a:r>
              <a:rPr lang="en-US" sz="2000" dirty="0" err="1" smtClean="0">
                <a:solidFill>
                  <a:schemeClr val="bg1"/>
                </a:solidFill>
              </a:rPr>
              <a:t>Javascript</a:t>
            </a:r>
            <a:r>
              <a:rPr lang="en-US" sz="2000" dirty="0" smtClean="0">
                <a:solidFill>
                  <a:schemeClr val="bg1"/>
                </a:solidFill>
              </a:rPr>
              <a:t>, the “this” keyword refers to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   an </a:t>
            </a:r>
            <a:r>
              <a:rPr lang="en-US" sz="2000" b="1" dirty="0" smtClean="0">
                <a:solidFill>
                  <a:schemeClr val="bg1"/>
                </a:solidFill>
              </a:rPr>
              <a:t>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Which</a:t>
            </a:r>
            <a:r>
              <a:rPr lang="en-US" sz="2000" dirty="0" smtClean="0">
                <a:solidFill>
                  <a:schemeClr val="bg1"/>
                </a:solidFill>
              </a:rPr>
              <a:t> object depends on how this is being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  invoked</a:t>
            </a:r>
            <a:r>
              <a:rPr lang="en-US" sz="2000" dirty="0" smtClean="0">
                <a:solidFill>
                  <a:schemeClr val="bg1"/>
                </a:solidFill>
              </a:rPr>
              <a:t> (used or called).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968" y="3090928"/>
            <a:ext cx="525714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The this keyword refers to different object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depending on how it is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In an object method, this refers to the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In a function, this refers to the global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In an event, this refers to the element that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   received the event.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Methods like call(), apply(), and bind() can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   refer this to any object.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817" y="6117465"/>
            <a:ext cx="490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bg1"/>
                </a:solidFill>
              </a:rPr>
              <a:t>Let’s understand this better by some examples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03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oding Images – Browse 2,163,471 Stock Photos, Vectors, and Video | Adobe 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0303" y="2459865"/>
            <a:ext cx="50833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Note: ‘this’ is not a variable. 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It is a keyword. We cannot 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change the value of ‘this’.</a:t>
            </a:r>
            <a:endParaRPr lang="en-US" sz="28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81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9250" y="837127"/>
            <a:ext cx="48760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const</a:t>
            </a:r>
            <a:r>
              <a:rPr lang="en-US" sz="2000" dirty="0"/>
              <a:t> </a:t>
            </a:r>
            <a:r>
              <a:rPr lang="en-US" sz="2000" b="1" dirty="0"/>
              <a:t>person</a:t>
            </a:r>
            <a:r>
              <a:rPr lang="en-US" sz="2000" dirty="0"/>
              <a:t> = {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 </a:t>
            </a:r>
            <a:r>
              <a:rPr lang="en-US" sz="2000" dirty="0" err="1"/>
              <a:t>firstName</a:t>
            </a:r>
            <a:r>
              <a:rPr lang="en-US" sz="2000" dirty="0"/>
              <a:t>: "John",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 </a:t>
            </a:r>
            <a:r>
              <a:rPr lang="en-US" sz="2000" dirty="0" err="1"/>
              <a:t>lastName</a:t>
            </a:r>
            <a:r>
              <a:rPr lang="en-US" sz="2000" dirty="0"/>
              <a:t> : "Doe",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 id       : 5566,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 </a:t>
            </a:r>
            <a:r>
              <a:rPr lang="en-US" sz="2000" dirty="0" err="1"/>
              <a:t>fullName</a:t>
            </a:r>
            <a:r>
              <a:rPr lang="en-US" sz="2000" dirty="0"/>
              <a:t> : function() {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   return </a:t>
            </a:r>
            <a:r>
              <a:rPr lang="en-US" sz="2000" b="1" dirty="0" err="1"/>
              <a:t>this</a:t>
            </a:r>
            <a:r>
              <a:rPr lang="en-US" sz="2000" dirty="0" err="1"/>
              <a:t>.firstName</a:t>
            </a:r>
            <a:r>
              <a:rPr lang="en-US" sz="2000" dirty="0"/>
              <a:t> + " " + </a:t>
            </a:r>
            <a:r>
              <a:rPr lang="en-US" sz="2000" b="1" dirty="0" err="1"/>
              <a:t>this</a:t>
            </a:r>
            <a:r>
              <a:rPr lang="en-US" sz="2000" dirty="0" err="1"/>
              <a:t>.lastName</a:t>
            </a:r>
            <a:r>
              <a:rPr lang="en-US" sz="2000" dirty="0"/>
              <a:t>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 }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646" y="46779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EXAMPLE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7734" y="3554569"/>
            <a:ext cx="2483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 Rounded MT Bold" panose="020F0704030504030204" pitchFamily="34" charset="0"/>
              </a:rPr>
              <a:t>t</a:t>
            </a:r>
            <a:r>
              <a:rPr lang="en-US" sz="2000" b="1" dirty="0" smtClean="0">
                <a:latin typeface="Arial Rounded MT Bold" panose="020F0704030504030204" pitchFamily="34" charset="0"/>
              </a:rPr>
              <a:t>his in a Method</a:t>
            </a:r>
            <a:endParaRPr lang="en-US" sz="2000" b="1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2127" y="4031084"/>
            <a:ext cx="47605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fullName</a:t>
            </a:r>
            <a:r>
              <a:rPr lang="en-US" sz="2000" dirty="0"/>
              <a:t> : function() {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 return </a:t>
            </a:r>
            <a:r>
              <a:rPr lang="en-US" sz="2000" b="1" dirty="0" err="1"/>
              <a:t>this</a:t>
            </a:r>
            <a:r>
              <a:rPr lang="en-US" sz="2000" dirty="0" err="1"/>
              <a:t>.firstName</a:t>
            </a:r>
            <a:r>
              <a:rPr lang="en-US" sz="2000" dirty="0"/>
              <a:t> + " " + </a:t>
            </a:r>
            <a:r>
              <a:rPr lang="en-US" sz="2000" b="1" dirty="0" err="1"/>
              <a:t>this</a:t>
            </a:r>
            <a:r>
              <a:rPr lang="en-US" sz="2000" dirty="0" err="1"/>
              <a:t>.lastName</a:t>
            </a:r>
            <a:r>
              <a:rPr lang="en-US" sz="2000" dirty="0"/>
              <a:t>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62129" y="5293214"/>
            <a:ext cx="1338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Rounded MT Bold" panose="020F0704030504030204" pitchFamily="34" charset="0"/>
              </a:rPr>
              <a:t>OUTPUT:</a:t>
            </a:r>
          </a:p>
          <a:p>
            <a:r>
              <a:rPr lang="en-US" sz="2000" dirty="0" smtClean="0"/>
              <a:t>John Doe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4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6" y="373480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Rounded MT Bold" panose="020F0704030504030204" pitchFamily="34" charset="0"/>
              </a:rPr>
              <a:t>t</a:t>
            </a:r>
            <a:r>
              <a:rPr lang="en-US" sz="2400" b="1" dirty="0" smtClean="0">
                <a:latin typeface="Arial Rounded MT Bold" panose="020F0704030504030204" pitchFamily="34" charset="0"/>
              </a:rPr>
              <a:t>his Alone</a:t>
            </a:r>
            <a:endParaRPr lang="en-US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7734" y="2099256"/>
            <a:ext cx="1367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Let x = this;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7102" y="2547861"/>
            <a:ext cx="2490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Rounded MT Bold" panose="020F0704030504030204" pitchFamily="34" charset="0"/>
              </a:rPr>
              <a:t>OUTPUT:</a:t>
            </a:r>
          </a:p>
          <a:p>
            <a:r>
              <a:rPr lang="en-US" sz="2000" dirty="0" smtClean="0"/>
              <a:t>    [object Window]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176403" y="831653"/>
            <a:ext cx="62506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used alone, this refers to the global object.</a:t>
            </a:r>
          </a:p>
          <a:p>
            <a:r>
              <a:rPr lang="en-US" sz="2000" dirty="0" smtClean="0"/>
              <a:t>Because this is running in the global scope.</a:t>
            </a:r>
          </a:p>
          <a:p>
            <a:r>
              <a:rPr lang="en-US" sz="2000" dirty="0" smtClean="0"/>
              <a:t>In a browser window the global object is [object Window].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195586" y="1800889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Rounded MT Bold" panose="020F0704030504030204" pitchFamily="34" charset="0"/>
              </a:rPr>
              <a:t>EXAMPLE</a:t>
            </a:r>
            <a:endParaRPr lang="en-US" sz="2000" b="1" dirty="0">
              <a:latin typeface="Arial Rounded MT Bold" panose="020F07040305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4394" y="3446164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Rounded MT Bold" panose="020F0704030504030204" pitchFamily="34" charset="0"/>
              </a:rPr>
              <a:t>t</a:t>
            </a:r>
            <a:r>
              <a:rPr lang="en-US" sz="2400" b="1" dirty="0" smtClean="0">
                <a:latin typeface="Arial Rounded MT Bold" panose="020F0704030504030204" pitchFamily="34" charset="0"/>
              </a:rPr>
              <a:t>his in a Function</a:t>
            </a:r>
            <a:endParaRPr lang="en-US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7320" y="3843434"/>
            <a:ext cx="421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‘this’ when used in a function is undefined.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02266" y="4217716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Rounded MT Bold" panose="020F0704030504030204" pitchFamily="34" charset="0"/>
              </a:rPr>
              <a:t>EXAMPLE</a:t>
            </a:r>
            <a:endParaRPr lang="en-US" sz="2000" b="1" dirty="0">
              <a:latin typeface="Arial Rounded MT Bold" panose="020F07040305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24376" y="4547637"/>
            <a:ext cx="26196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err="1" smtClean="0"/>
              <a:t>myFunction</a:t>
            </a:r>
            <a:r>
              <a:rPr lang="en-US" sz="2000" dirty="0" smtClean="0"/>
              <a:t>(){</a:t>
            </a:r>
          </a:p>
          <a:p>
            <a:r>
              <a:rPr lang="en-US" sz="2000" dirty="0" smtClean="0"/>
              <a:t>        return this;</a:t>
            </a:r>
          </a:p>
          <a:p>
            <a:r>
              <a:rPr lang="en-US" sz="2000" dirty="0"/>
              <a:t>}</a:t>
            </a:r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199537" y="5640574"/>
            <a:ext cx="2490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Rounded MT Bold" panose="020F0704030504030204" pitchFamily="34" charset="0"/>
              </a:rPr>
              <a:t>OUTPUT:</a:t>
            </a:r>
          </a:p>
          <a:p>
            <a:r>
              <a:rPr lang="en-US" sz="2000" dirty="0" smtClean="0"/>
              <a:t>    undefined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636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0460" y="154537"/>
            <a:ext cx="377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Rounded MT Bold" panose="020F0704030504030204" pitchFamily="34" charset="0"/>
              </a:rPr>
              <a:t>t</a:t>
            </a:r>
            <a:r>
              <a:rPr lang="en-US" sz="2400" b="1" dirty="0" smtClean="0">
                <a:latin typeface="Arial Rounded MT Bold" panose="020F0704030504030204" pitchFamily="34" charset="0"/>
              </a:rPr>
              <a:t>his in Event Handlers</a:t>
            </a:r>
            <a:endParaRPr lang="en-US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3078" y="619850"/>
            <a:ext cx="772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HTML event handlers, this refers to the HTML element that received the event.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0287" y="933172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Rounded MT Bold" panose="020F0704030504030204" pitchFamily="34" charset="0"/>
              </a:rPr>
              <a:t>EXAMPLE</a:t>
            </a:r>
            <a:endParaRPr lang="en-US" sz="2000" b="1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2282" y="1219947"/>
            <a:ext cx="47538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&lt;button </a:t>
            </a:r>
            <a:r>
              <a:rPr lang="en-US" sz="2000" dirty="0" err="1"/>
              <a:t>onclick</a:t>
            </a:r>
            <a:r>
              <a:rPr lang="en-US" sz="2000" dirty="0"/>
              <a:t>="</a:t>
            </a:r>
            <a:r>
              <a:rPr lang="en-US" sz="2000" dirty="0" err="1"/>
              <a:t>this.style.display</a:t>
            </a:r>
            <a:r>
              <a:rPr lang="en-US" sz="2000" dirty="0"/>
              <a:t>='none'"&gt;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 Click to Remove Me!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&lt;/button&gt;</a:t>
            </a:r>
            <a:r>
              <a:rPr lang="en-US" sz="2000" dirty="0" smtClean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9133" y="2171215"/>
            <a:ext cx="2490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Rounded MT Bold" panose="020F0704030504030204" pitchFamily="34" charset="0"/>
              </a:rPr>
              <a:t>OUTPUT:</a:t>
            </a:r>
          </a:p>
          <a:p>
            <a:r>
              <a:rPr lang="en-US" sz="2000" dirty="0" smtClean="0"/>
              <a:t>   Click to Remove Me!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144394" y="2844073"/>
            <a:ext cx="19062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 Rounded MT Bold" panose="020F0704030504030204" pitchFamily="34" charset="0"/>
              </a:rPr>
              <a:t>Methods: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 smtClean="0">
                <a:latin typeface="Arial Rounded MT Bold" panose="020F0704030504030204" pitchFamily="34" charset="0"/>
              </a:rPr>
              <a:t>call()</a:t>
            </a:r>
            <a:endParaRPr lang="en-US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0287" y="3510887"/>
            <a:ext cx="54164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const</a:t>
            </a:r>
            <a:r>
              <a:rPr lang="en-US" sz="2000" dirty="0"/>
              <a:t> person = {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 </a:t>
            </a:r>
            <a:r>
              <a:rPr lang="en-US" sz="2000" dirty="0" err="1"/>
              <a:t>firstName</a:t>
            </a:r>
            <a:r>
              <a:rPr lang="en-US" sz="2000" dirty="0"/>
              <a:t>:"John",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 </a:t>
            </a:r>
            <a:r>
              <a:rPr lang="en-US" sz="2000" dirty="0" err="1"/>
              <a:t>lastName</a:t>
            </a:r>
            <a:r>
              <a:rPr lang="en-US" sz="2000" dirty="0"/>
              <a:t>: "Doe",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 </a:t>
            </a:r>
            <a:r>
              <a:rPr lang="en-US" sz="2000" dirty="0" err="1"/>
              <a:t>fullName</a:t>
            </a:r>
            <a:r>
              <a:rPr lang="en-US" sz="2000" dirty="0"/>
              <a:t>: function () {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   return </a:t>
            </a:r>
            <a:r>
              <a:rPr lang="en-US" sz="2000" dirty="0" err="1"/>
              <a:t>this.firstName</a:t>
            </a:r>
            <a:r>
              <a:rPr lang="en-US" sz="2000" dirty="0"/>
              <a:t> + " " + </a:t>
            </a:r>
            <a:r>
              <a:rPr lang="en-US" sz="2000" dirty="0" err="1"/>
              <a:t>this.lastName</a:t>
            </a:r>
            <a:r>
              <a:rPr lang="en-US" sz="2000" dirty="0"/>
              <a:t>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 }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person.fullName</a:t>
            </a:r>
            <a:r>
              <a:rPr lang="en-US" sz="2000" dirty="0"/>
              <a:t>(); </a:t>
            </a:r>
            <a:endParaRPr 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404106" y="5981221"/>
            <a:ext cx="8631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Rounded MT Bold" panose="020F0704030504030204" pitchFamily="34" charset="0"/>
              </a:rPr>
              <a:t>OUTPUT:           </a:t>
            </a:r>
            <a:r>
              <a:rPr lang="en-US" sz="2000" dirty="0" smtClean="0">
                <a:latin typeface="+mj-lt"/>
              </a:rPr>
              <a:t>// The </a:t>
            </a:r>
            <a:r>
              <a:rPr lang="en-US" sz="2000" dirty="0" err="1" smtClean="0">
                <a:latin typeface="+mj-lt"/>
              </a:rPr>
              <a:t>fullName</a:t>
            </a:r>
            <a:r>
              <a:rPr lang="en-US" sz="2000" dirty="0" smtClean="0">
                <a:latin typeface="+mj-lt"/>
              </a:rPr>
              <a:t> property is a method</a:t>
            </a:r>
          </a:p>
          <a:p>
            <a:r>
              <a:rPr lang="en-US" sz="2000" dirty="0" smtClean="0"/>
              <a:t>   John Doe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498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1515" y="48394"/>
            <a:ext cx="1459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 smtClean="0">
              <a:latin typeface="Arial Rounded MT Bold" panose="020F0704030504030204" pitchFamily="34" charset="0"/>
            </a:endParaRPr>
          </a:p>
          <a:p>
            <a:r>
              <a:rPr lang="en-US" sz="2400" b="1" dirty="0">
                <a:latin typeface="Arial Rounded MT Bold" panose="020F0704030504030204" pitchFamily="34" charset="0"/>
              </a:rPr>
              <a:t>i</a:t>
            </a:r>
            <a:r>
              <a:rPr lang="en-US" sz="2400" b="1" dirty="0" smtClean="0">
                <a:latin typeface="Arial Rounded MT Bold" panose="020F0704030504030204" pitchFamily="34" charset="0"/>
              </a:rPr>
              <a:t>i apply()</a:t>
            </a:r>
            <a:endParaRPr lang="en-US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3356" y="1378470"/>
            <a:ext cx="54164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const</a:t>
            </a:r>
            <a:r>
              <a:rPr lang="en-US" sz="2000" dirty="0"/>
              <a:t> person = {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 </a:t>
            </a:r>
            <a:r>
              <a:rPr lang="en-US" sz="2000" dirty="0" err="1"/>
              <a:t>fullName</a:t>
            </a:r>
            <a:r>
              <a:rPr lang="en-US" sz="2000" dirty="0"/>
              <a:t>: function() {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   return </a:t>
            </a:r>
            <a:r>
              <a:rPr lang="en-US" sz="2000" dirty="0" err="1"/>
              <a:t>this.firstName</a:t>
            </a:r>
            <a:r>
              <a:rPr lang="en-US" sz="2000" dirty="0"/>
              <a:t> + " " + </a:t>
            </a:r>
            <a:r>
              <a:rPr lang="en-US" sz="2000" dirty="0" err="1"/>
              <a:t>this.lastName</a:t>
            </a:r>
            <a:r>
              <a:rPr lang="en-US" sz="2000" dirty="0"/>
              <a:t>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 }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err="1"/>
              <a:t>const</a:t>
            </a:r>
            <a:r>
              <a:rPr lang="en-US" sz="2000" dirty="0"/>
              <a:t> person1 = {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 </a:t>
            </a:r>
            <a:r>
              <a:rPr lang="en-US" sz="2000" dirty="0" err="1"/>
              <a:t>firstName</a:t>
            </a:r>
            <a:r>
              <a:rPr lang="en-US" sz="2000" dirty="0"/>
              <a:t>: "Mary",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 </a:t>
            </a:r>
            <a:r>
              <a:rPr lang="en-US" sz="2000" dirty="0" err="1"/>
              <a:t>lastName</a:t>
            </a:r>
            <a:r>
              <a:rPr lang="en-US" sz="2000" dirty="0"/>
              <a:t>: "Doe"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person.fullName.apply</a:t>
            </a:r>
            <a:r>
              <a:rPr lang="en-US" sz="2000" dirty="0"/>
              <a:t>(person1);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12666" y="4518505"/>
            <a:ext cx="10094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Rounded MT Bold" panose="020F0704030504030204" pitchFamily="34" charset="0"/>
              </a:rPr>
              <a:t>OUTPUT:          </a:t>
            </a:r>
            <a:r>
              <a:rPr lang="en-US" sz="2000" dirty="0" smtClean="0">
                <a:latin typeface="+mj-lt"/>
              </a:rPr>
              <a:t>// the </a:t>
            </a:r>
            <a:r>
              <a:rPr lang="en-US" sz="2000" dirty="0" err="1" smtClean="0">
                <a:latin typeface="+mj-lt"/>
              </a:rPr>
              <a:t>fullName</a:t>
            </a:r>
            <a:r>
              <a:rPr lang="en-US" sz="2000" dirty="0" smtClean="0">
                <a:latin typeface="+mj-lt"/>
              </a:rPr>
              <a:t> method of person is applied on personal</a:t>
            </a:r>
          </a:p>
          <a:p>
            <a:r>
              <a:rPr lang="en-US" sz="2000" dirty="0" smtClean="0"/>
              <a:t>   Mary Doe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337579" y="957967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Rounded MT Bold" panose="020F0704030504030204" pitchFamily="34" charset="0"/>
              </a:rPr>
              <a:t>EXAMPLE</a:t>
            </a:r>
            <a:endParaRPr lang="en-US" sz="20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80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1515" y="48394"/>
            <a:ext cx="14606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 smtClean="0">
              <a:latin typeface="Arial Rounded MT Bold" panose="020F0704030504030204" pitchFamily="34" charset="0"/>
            </a:endParaRPr>
          </a:p>
          <a:p>
            <a:r>
              <a:rPr lang="en-US" sz="2400" b="1" dirty="0" smtClean="0">
                <a:latin typeface="Arial Rounded MT Bold" panose="020F0704030504030204" pitchFamily="34" charset="0"/>
              </a:rPr>
              <a:t>iii  bind()</a:t>
            </a:r>
            <a:endParaRPr lang="en-US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3356" y="1378470"/>
            <a:ext cx="541642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const</a:t>
            </a:r>
            <a:r>
              <a:rPr lang="en-US" sz="2000" dirty="0"/>
              <a:t> person = {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 </a:t>
            </a:r>
            <a:r>
              <a:rPr lang="en-US" sz="2000" dirty="0" err="1"/>
              <a:t>firstName</a:t>
            </a:r>
            <a:r>
              <a:rPr lang="en-US" sz="2000" dirty="0"/>
              <a:t>:"John",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 </a:t>
            </a:r>
            <a:r>
              <a:rPr lang="en-US" sz="2000" dirty="0" err="1"/>
              <a:t>lastName</a:t>
            </a:r>
            <a:r>
              <a:rPr lang="en-US" sz="2000" dirty="0"/>
              <a:t>: "Doe",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 </a:t>
            </a:r>
            <a:r>
              <a:rPr lang="en-US" sz="2000" dirty="0" err="1"/>
              <a:t>fullName</a:t>
            </a:r>
            <a:r>
              <a:rPr lang="en-US" sz="2000" dirty="0"/>
              <a:t>: function () {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   return </a:t>
            </a:r>
            <a:r>
              <a:rPr lang="en-US" sz="2000" dirty="0" err="1"/>
              <a:t>this.firstName</a:t>
            </a:r>
            <a:r>
              <a:rPr lang="en-US" sz="2000" dirty="0"/>
              <a:t> + " " + </a:t>
            </a:r>
            <a:r>
              <a:rPr lang="en-US" sz="2000" dirty="0" err="1"/>
              <a:t>this.lastName</a:t>
            </a:r>
            <a:r>
              <a:rPr lang="en-US" sz="2000" dirty="0"/>
              <a:t>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 }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err="1"/>
              <a:t>const</a:t>
            </a:r>
            <a:r>
              <a:rPr lang="en-US" sz="2000" dirty="0"/>
              <a:t> member = {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 </a:t>
            </a:r>
            <a:r>
              <a:rPr lang="en-US" sz="2000" dirty="0" err="1"/>
              <a:t>firstName</a:t>
            </a:r>
            <a:r>
              <a:rPr lang="en-US" sz="2000" dirty="0"/>
              <a:t>:"</a:t>
            </a:r>
            <a:r>
              <a:rPr lang="en-US" sz="2000" dirty="0" err="1"/>
              <a:t>Hege</a:t>
            </a:r>
            <a:r>
              <a:rPr lang="en-US" sz="2000" dirty="0"/>
              <a:t>",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 </a:t>
            </a:r>
            <a:r>
              <a:rPr lang="en-US" sz="2000" dirty="0" err="1"/>
              <a:t>lastName</a:t>
            </a:r>
            <a:r>
              <a:rPr lang="en-US" sz="2000" dirty="0"/>
              <a:t>: "</a:t>
            </a:r>
            <a:r>
              <a:rPr lang="en-US" sz="2000" dirty="0" err="1"/>
              <a:t>Nilsen</a:t>
            </a:r>
            <a:r>
              <a:rPr lang="en-US" sz="2000" dirty="0"/>
              <a:t>",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}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let </a:t>
            </a:r>
            <a:r>
              <a:rPr lang="en-US" sz="2000" dirty="0" err="1"/>
              <a:t>fullName</a:t>
            </a:r>
            <a:r>
              <a:rPr lang="en-US" sz="2000" dirty="0"/>
              <a:t> = </a:t>
            </a:r>
            <a:r>
              <a:rPr lang="en-US" sz="2000" dirty="0" err="1"/>
              <a:t>person.fullName.bind</a:t>
            </a:r>
            <a:r>
              <a:rPr lang="en-US" sz="2000" dirty="0"/>
              <a:t>(member);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12666" y="5524345"/>
            <a:ext cx="1036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Rounded MT Bold" panose="020F0704030504030204" pitchFamily="34" charset="0"/>
              </a:rPr>
              <a:t>OUTPUT:                </a:t>
            </a:r>
            <a:r>
              <a:rPr lang="en-US" sz="2000" dirty="0" smtClean="0">
                <a:latin typeface="Arial Rounded MT Bold" panose="020F0704030504030204" pitchFamily="34" charset="0"/>
              </a:rPr>
              <a:t> </a:t>
            </a:r>
            <a:r>
              <a:rPr lang="en-US" sz="2000" dirty="0" smtClean="0">
                <a:latin typeface="+mj-lt"/>
              </a:rPr>
              <a:t>// The member object borrows the </a:t>
            </a:r>
            <a:r>
              <a:rPr lang="en-US" sz="2000" dirty="0" err="1" smtClean="0">
                <a:latin typeface="+mj-lt"/>
              </a:rPr>
              <a:t>fullname</a:t>
            </a:r>
            <a:r>
              <a:rPr lang="en-US" sz="2000" dirty="0" smtClean="0">
                <a:latin typeface="+mj-lt"/>
              </a:rPr>
              <a:t> method from person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Hege</a:t>
            </a:r>
            <a:r>
              <a:rPr lang="en-US" sz="2000" dirty="0" smtClean="0"/>
              <a:t> </a:t>
            </a:r>
            <a:r>
              <a:rPr lang="en-US" sz="2000" dirty="0" err="1" smtClean="0"/>
              <a:t>Nilsen</a:t>
            </a:r>
            <a:r>
              <a:rPr lang="en-US" sz="2000" dirty="0" smtClean="0"/>
              <a:t> 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337579" y="957967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Rounded MT Bold" panose="020F0704030504030204" pitchFamily="34" charset="0"/>
              </a:rPr>
              <a:t>EXAMPLE</a:t>
            </a:r>
            <a:endParaRPr lang="en-US" sz="20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84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Best Stunning Thank You PPT Template and Google Sli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36" y="411790"/>
            <a:ext cx="9983153" cy="561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20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323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14</cp:revision>
  <dcterms:created xsi:type="dcterms:W3CDTF">2023-06-11T14:02:37Z</dcterms:created>
  <dcterms:modified xsi:type="dcterms:W3CDTF">2023-06-11T16:23:22Z</dcterms:modified>
</cp:coreProperties>
</file>