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ZA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ZA" sz="2000" spc="-1" strike="noStrike">
                <a:latin typeface="Arial"/>
              </a:rPr>
              <a:t>Click to edit the notes format</a:t>
            </a:r>
            <a:endParaRPr b="0" lang="en-ZA" sz="20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ZA" sz="1400" spc="-1" strike="noStrike">
                <a:latin typeface="Times New Roman"/>
              </a:rPr>
              <a:t>&lt;header&gt;</a:t>
            </a:r>
            <a:endParaRPr b="0" lang="en-ZA" sz="1400" spc="-1" strike="noStrike">
              <a:latin typeface="Times New Roman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ZA" sz="1400" spc="-1" strike="noStrike">
                <a:latin typeface="Times New Roman"/>
              </a:rPr>
              <a:t>&lt;date/time&gt;</a:t>
            </a:r>
            <a:endParaRPr b="0" lang="en-ZA" sz="1400" spc="-1" strike="noStrike">
              <a:latin typeface="Times New Roman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ZA" sz="1400" spc="-1" strike="noStrike">
                <a:latin typeface="Times New Roman"/>
              </a:rPr>
              <a:t>&lt;footer&gt;</a:t>
            </a:r>
            <a:endParaRPr b="0" lang="en-ZA" sz="1400" spc="-1" strike="noStrike">
              <a:latin typeface="Times New Roman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0D46CBEE-80A0-4D04-A514-AC8FB8212AB8}" type="slidenum">
              <a:rPr b="0" lang="en-ZA" sz="1400" spc="-1" strike="noStrike">
                <a:latin typeface="Times New Roman"/>
              </a:rPr>
              <a:t>&lt;number&gt;</a:t>
            </a:fld>
            <a:endParaRPr b="0" lang="en-ZA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endParaRPr b="0" lang="en-ZA" sz="2000" spc="-1" strike="noStrike">
              <a:latin typeface="Arial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FA449C1-3C91-44DF-A8A9-9E5AFB847F30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ZA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endParaRPr b="0" lang="en-ZA" sz="2000" spc="-1" strike="noStrike"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8107626-2337-48DA-B98A-3505F8C96AA8}" type="slidenum">
              <a:rPr b="0" lang="en-US" sz="1400" spc="-1" strike="noStrike">
                <a:latin typeface="Times New Roman"/>
              </a:rPr>
              <a:t>&lt;number&gt;</a:t>
            </a:fld>
            <a:endParaRPr b="0" lang="en-ZA" sz="14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Tip: Add your own speaker notes here.</a:t>
            </a:r>
            <a:endParaRPr b="0" lang="en-ZA" sz="1200" spc="-1" strike="noStrike">
              <a:latin typeface="Arial"/>
            </a:endParaRPr>
          </a:p>
        </p:txBody>
      </p:sp>
      <p:sp>
        <p:nvSpPr>
          <p:cNvPr id="15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27B96D0-B087-4C0D-9B30-B178772EE9D2}" type="slidenum">
              <a:rPr b="0" lang="en-US" sz="1400" spc="-1" strike="noStrike">
                <a:latin typeface="Times New Roman"/>
              </a:rPr>
              <a:t>&lt;number&gt;</a:t>
            </a:fld>
            <a:endParaRPr b="0" lang="en-ZA" sz="14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914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447920"/>
            <a:ext cx="8229240" cy="239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4074840"/>
            <a:ext cx="8229240" cy="239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914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447920"/>
            <a:ext cx="4015800" cy="239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447920"/>
            <a:ext cx="4015800" cy="239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4074840"/>
            <a:ext cx="4015800" cy="239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674240" y="4074840"/>
            <a:ext cx="4015800" cy="239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914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447920"/>
            <a:ext cx="2649600" cy="239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239640" y="1447920"/>
            <a:ext cx="2649600" cy="239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22080" y="1447920"/>
            <a:ext cx="2649600" cy="239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4074840"/>
            <a:ext cx="2649600" cy="239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239640" y="4074840"/>
            <a:ext cx="2649600" cy="239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022080" y="4074840"/>
            <a:ext cx="2649600" cy="239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914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7200" y="1447920"/>
            <a:ext cx="8229240" cy="502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914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447920"/>
            <a:ext cx="8229240" cy="502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914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447920"/>
            <a:ext cx="4015800" cy="502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447920"/>
            <a:ext cx="4015800" cy="502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914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457200" y="457200"/>
            <a:ext cx="8229240" cy="423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914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447920"/>
            <a:ext cx="4015800" cy="239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447920"/>
            <a:ext cx="4015800" cy="502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4074840"/>
            <a:ext cx="4015800" cy="239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914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447920"/>
            <a:ext cx="8229240" cy="502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914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447920"/>
            <a:ext cx="4015800" cy="502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447920"/>
            <a:ext cx="4015800" cy="239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4074840"/>
            <a:ext cx="4015800" cy="239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914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447920"/>
            <a:ext cx="4015800" cy="239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447920"/>
            <a:ext cx="4015800" cy="239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4074840"/>
            <a:ext cx="8229240" cy="239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914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447920"/>
            <a:ext cx="8229240" cy="239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4074840"/>
            <a:ext cx="8229240" cy="239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914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447920"/>
            <a:ext cx="4015800" cy="239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447920"/>
            <a:ext cx="4015800" cy="239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57200" y="4074840"/>
            <a:ext cx="4015800" cy="239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674240" y="4074840"/>
            <a:ext cx="4015800" cy="239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914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447920"/>
            <a:ext cx="2649600" cy="239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3239640" y="1447920"/>
            <a:ext cx="2649600" cy="239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22080" y="1447920"/>
            <a:ext cx="2649600" cy="239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57200" y="4074840"/>
            <a:ext cx="2649600" cy="239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3239640" y="4074840"/>
            <a:ext cx="2649600" cy="239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6022080" y="4074840"/>
            <a:ext cx="2649600" cy="239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914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447920"/>
            <a:ext cx="8229240" cy="502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914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447920"/>
            <a:ext cx="4015800" cy="502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447920"/>
            <a:ext cx="4015800" cy="502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914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457200"/>
            <a:ext cx="8229240" cy="423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914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447920"/>
            <a:ext cx="4015800" cy="239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447920"/>
            <a:ext cx="4015800" cy="502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4074840"/>
            <a:ext cx="4015800" cy="239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914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447920"/>
            <a:ext cx="4015800" cy="502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447920"/>
            <a:ext cx="4015800" cy="239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4074840"/>
            <a:ext cx="4015800" cy="239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914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447920"/>
            <a:ext cx="4015800" cy="239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447920"/>
            <a:ext cx="4015800" cy="239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4074840"/>
            <a:ext cx="8229240" cy="239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ecd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04920" y="328680"/>
            <a:ext cx="8532360" cy="6197400"/>
          </a:xfrm>
          <a:prstGeom prst="roundRect">
            <a:avLst>
              <a:gd name="adj" fmla="val 2081"/>
            </a:avLst>
          </a:prstGeom>
          <a:gradFill rotWithShape="0">
            <a:gsLst>
              <a:gs pos="98000">
                <a:srgbClr val="ffffff"/>
              </a:gs>
              <a:gs pos="100000">
                <a:srgbClr val="f6f6f6"/>
              </a:gs>
            </a:gsLst>
            <a:lin ang="5400000"/>
          </a:gradFill>
          <a:ln cap="rnd" w="9360">
            <a:solidFill>
              <a:srgbClr val="a2a0a0"/>
            </a:solidFill>
            <a:round/>
          </a:ln>
          <a:effectLst>
            <a:outerShdw algn="tl" blurRad="76200" dir="5400000" dist="50760" rotWithShape="0">
              <a:srgbClr val="000000">
                <a:alpha val="2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418680" y="435600"/>
            <a:ext cx="8306280" cy="6033600"/>
          </a:xfrm>
          <a:prstGeom prst="roundRect">
            <a:avLst>
              <a:gd name="adj" fmla="val 2127"/>
            </a:avLst>
          </a:prstGeom>
          <a:gradFill rotWithShape="0">
            <a:gsLst>
              <a:gs pos="0">
                <a:srgbClr val="ffffff"/>
              </a:gs>
              <a:gs pos="100000">
                <a:srgbClr val="9e9e9e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533520" y="1447920"/>
            <a:ext cx="807696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000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914040"/>
          </a:xfrm>
          <a:prstGeom prst="rect">
            <a:avLst/>
          </a:prstGeom>
        </p:spPr>
        <p:txBody>
          <a:bodyPr anchor="b">
            <a:noAutofit/>
          </a:bodyPr>
          <a:p>
            <a:pPr algn="ctr"/>
            <a:r>
              <a:rPr b="0" lang="en-ZA" sz="3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Z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447920"/>
            <a:ext cx="8229240" cy="5028840"/>
          </a:xfrm>
          <a:prstGeom prst="rect">
            <a:avLst/>
          </a:prstGeom>
        </p:spPr>
        <p:txBody>
          <a:bodyPr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ZA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ZA" sz="3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ZA" sz="3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3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ZA" sz="3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ZA" sz="3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ZA" sz="3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3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ZA" sz="3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3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ZA" sz="3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3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Z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>
            <a:noAutofit/>
          </a:bodyPr>
          <a:p>
            <a:endParaRPr b="0" lang="en-ZA" sz="24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>
            <a:noAutofit/>
          </a:bodyPr>
          <a:p>
            <a:endParaRPr b="0" lang="en-ZA" sz="24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E7DCF8E4-617B-45A2-8019-68B720C11FFC}" type="slidenum">
              <a:rPr b="0" lang="en-US" sz="14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&lt;number&gt;</a:t>
            </a:fld>
            <a:endParaRPr b="0" lang="en-ZA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ecd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304920" y="328680"/>
            <a:ext cx="8532360" cy="6197400"/>
          </a:xfrm>
          <a:prstGeom prst="roundRect">
            <a:avLst>
              <a:gd name="adj" fmla="val 2081"/>
            </a:avLst>
          </a:prstGeom>
          <a:gradFill rotWithShape="0">
            <a:gsLst>
              <a:gs pos="98000">
                <a:srgbClr val="ffffff"/>
              </a:gs>
              <a:gs pos="100000">
                <a:srgbClr val="f6f6f6"/>
              </a:gs>
            </a:gsLst>
            <a:lin ang="5400000"/>
          </a:gradFill>
          <a:ln cap="rnd" w="9360">
            <a:solidFill>
              <a:srgbClr val="a2a0a0"/>
            </a:solidFill>
            <a:round/>
          </a:ln>
          <a:effectLst>
            <a:outerShdw algn="tl" blurRad="76200" dir="5400000" dist="50760" rotWithShape="0">
              <a:srgbClr val="000000">
                <a:alpha val="2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5" name="CustomShape 2"/>
          <p:cNvSpPr/>
          <p:nvPr/>
        </p:nvSpPr>
        <p:spPr>
          <a:xfrm>
            <a:off x="418680" y="435600"/>
            <a:ext cx="8306280" cy="6033600"/>
          </a:xfrm>
          <a:prstGeom prst="roundRect">
            <a:avLst>
              <a:gd name="adj" fmla="val 2127"/>
            </a:avLst>
          </a:prstGeom>
          <a:gradFill rotWithShape="0">
            <a:gsLst>
              <a:gs pos="0">
                <a:srgbClr val="ffffff"/>
              </a:gs>
              <a:gs pos="100000">
                <a:srgbClr val="9e9e9e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3"/>
          <p:cNvSpPr/>
          <p:nvPr/>
        </p:nvSpPr>
        <p:spPr>
          <a:xfrm>
            <a:off x="533520" y="1447920"/>
            <a:ext cx="807696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000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914040"/>
          </a:xfrm>
          <a:prstGeom prst="rect">
            <a:avLst/>
          </a:prstGeom>
        </p:spPr>
        <p:txBody>
          <a:bodyPr anchor="b">
            <a:noAutofit/>
          </a:bodyPr>
          <a:p>
            <a:pPr algn="ctr"/>
            <a:r>
              <a:rPr b="0" lang="en-ZA" sz="3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Z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57200" y="1447920"/>
            <a:ext cx="8229240" cy="5028840"/>
          </a:xfrm>
          <a:prstGeom prst="rect">
            <a:avLst/>
          </a:prstGeom>
        </p:spPr>
        <p:txBody>
          <a:bodyPr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32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en-ZA" sz="3200" spc="-1" strike="noStrike">
                <a:solidFill>
                  <a:srgbClr val="000000"/>
                </a:solidFill>
                <a:latin typeface="Arial"/>
              </a:rPr>
              <a:t>outline text format</a:t>
            </a:r>
            <a:endParaRPr b="0" lang="en-ZA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ZA" sz="3200" spc="-1" strike="noStrike">
                <a:solidFill>
                  <a:srgbClr val="000000"/>
                </a:solidFill>
                <a:latin typeface="Arial"/>
              </a:rPr>
              <a:t>Second Outline </a:t>
            </a:r>
            <a:r>
              <a:rPr b="0" lang="en-ZA" sz="32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ZA" sz="3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3200" spc="-1" strike="noStrike">
                <a:solidFill>
                  <a:srgbClr val="000000"/>
                </a:solidFill>
                <a:latin typeface="Arial"/>
              </a:rPr>
              <a:t>Third Outline </a:t>
            </a:r>
            <a:r>
              <a:rPr b="0" lang="en-ZA" sz="32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ZA" sz="3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ZA" sz="3200" spc="-1" strike="noStrike">
                <a:solidFill>
                  <a:srgbClr val="000000"/>
                </a:solidFill>
                <a:latin typeface="Arial"/>
              </a:rPr>
              <a:t>Fourth </a:t>
            </a:r>
            <a:r>
              <a:rPr b="0" lang="en-ZA" sz="32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ZA" sz="32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ZA" sz="3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3200" spc="-1" strike="noStrike">
                <a:solidFill>
                  <a:srgbClr val="000000"/>
                </a:solidFill>
                <a:latin typeface="Arial"/>
              </a:rPr>
              <a:t>Fifth </a:t>
            </a:r>
            <a:r>
              <a:rPr b="0" lang="en-ZA" sz="32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ZA" sz="32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ZA" sz="3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3200" spc="-1" strike="noStrike">
                <a:solidFill>
                  <a:srgbClr val="000000"/>
                </a:solidFill>
                <a:latin typeface="Arial"/>
              </a:rPr>
              <a:t>Sixth </a:t>
            </a:r>
            <a:r>
              <a:rPr b="0" lang="en-ZA" sz="3200" spc="-1" strike="noStrike">
                <a:solidFill>
                  <a:srgbClr val="000000"/>
                </a:solidFill>
                <a:latin typeface="Arial"/>
              </a:rPr>
              <a:t>Outlin</a:t>
            </a:r>
            <a:r>
              <a:rPr b="0" lang="en-ZA" sz="32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ZA" sz="32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ZA" sz="3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3200" spc="-1" strike="noStrike">
                <a:solidFill>
                  <a:srgbClr val="000000"/>
                </a:solidFill>
                <a:latin typeface="Arial"/>
              </a:rPr>
              <a:t>Sev</a:t>
            </a:r>
            <a:r>
              <a:rPr b="0" lang="en-ZA" sz="3200" spc="-1" strike="noStrike">
                <a:solidFill>
                  <a:srgbClr val="000000"/>
                </a:solidFill>
                <a:latin typeface="Arial"/>
              </a:rPr>
              <a:t>enth </a:t>
            </a:r>
            <a:r>
              <a:rPr b="0" lang="en-ZA" sz="3200" spc="-1" strike="noStrike">
                <a:solidFill>
                  <a:srgbClr val="000000"/>
                </a:solidFill>
                <a:latin typeface="Arial"/>
              </a:rPr>
              <a:t>Outl</a:t>
            </a:r>
            <a:r>
              <a:rPr b="0" lang="en-ZA" sz="3200" spc="-1" strike="noStrike">
                <a:solidFill>
                  <a:srgbClr val="000000"/>
                </a:solidFill>
                <a:latin typeface="Arial"/>
              </a:rPr>
              <a:t>ine </a:t>
            </a:r>
            <a:r>
              <a:rPr b="0" lang="en-ZA" sz="3200" spc="-1" strike="noStrike">
                <a:solidFill>
                  <a:srgbClr val="000000"/>
                </a:solidFill>
                <a:latin typeface="Arial"/>
              </a:rPr>
              <a:t>Lev</a:t>
            </a:r>
            <a:r>
              <a:rPr b="0" lang="en-ZA" sz="3200" spc="-1" strike="noStrike">
                <a:solidFill>
                  <a:srgbClr val="000000"/>
                </a:solidFill>
                <a:latin typeface="Arial"/>
              </a:rPr>
              <a:t>el</a:t>
            </a:r>
            <a:endParaRPr b="0" lang="en-Z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>
            <a:noAutofit/>
          </a:bodyPr>
          <a:p>
            <a:endParaRPr b="0" lang="en-ZA" sz="2400" spc="-1" strike="noStrike">
              <a:latin typeface="Times New Roman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>
            <a:noAutofit/>
          </a:bodyPr>
          <a:p>
            <a:endParaRPr b="0" lang="en-ZA" sz="2400" spc="-1" strike="noStrike">
              <a:latin typeface="Times New Roman"/>
            </a:endParaRPr>
          </a:p>
        </p:txBody>
      </p:sp>
      <p:sp>
        <p:nvSpPr>
          <p:cNvPr id="51" name="PlaceHolder 8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B2A8F972-A58E-4B89-88C0-A5EE239E6DEB}" type="slidenum">
              <a:rPr b="0" lang="en-US" sz="14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&lt;number&gt;</a:t>
            </a:fld>
            <a:endParaRPr b="0" lang="en-ZA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04920" y="1452600"/>
            <a:ext cx="8532360" cy="3042720"/>
          </a:xfrm>
          <a:prstGeom prst="roundRect">
            <a:avLst>
              <a:gd name="adj" fmla="val 2081"/>
            </a:avLst>
          </a:prstGeom>
          <a:gradFill rotWithShape="0">
            <a:gsLst>
              <a:gs pos="98000">
                <a:srgbClr val="ffffff"/>
              </a:gs>
              <a:gs pos="100000">
                <a:srgbClr val="f6f6f6"/>
              </a:gs>
            </a:gsLst>
            <a:lin ang="5400000"/>
          </a:gradFill>
          <a:ln cap="rnd" w="9360">
            <a:solidFill>
              <a:srgbClr val="a2a0a0"/>
            </a:solidFill>
            <a:round/>
          </a:ln>
          <a:effectLst>
            <a:outerShdw algn="tl" blurRad="76200" dir="5400000" dist="50760" rotWithShape="0">
              <a:srgbClr val="000000">
                <a:alpha val="2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5" name="CustomShape 2"/>
          <p:cNvSpPr/>
          <p:nvPr/>
        </p:nvSpPr>
        <p:spPr>
          <a:xfrm>
            <a:off x="418680" y="1528200"/>
            <a:ext cx="8306280" cy="2889000"/>
          </a:xfrm>
          <a:prstGeom prst="roundRect">
            <a:avLst>
              <a:gd name="adj" fmla="val 2127"/>
            </a:avLst>
          </a:prstGeom>
          <a:gradFill rotWithShape="0">
            <a:gsLst>
              <a:gs pos="0">
                <a:srgbClr val="ffffff"/>
              </a:gs>
              <a:gs pos="100000">
                <a:srgbClr val="9e9e9e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TextShape 3"/>
          <p:cNvSpPr txBox="1"/>
          <p:nvPr/>
        </p:nvSpPr>
        <p:spPr>
          <a:xfrm>
            <a:off x="1944000" y="1745280"/>
            <a:ext cx="4837320" cy="213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Libre Franklin"/>
              </a:rPr>
              <a:t>Introduction to Learner Management System</a:t>
            </a:r>
            <a:endParaRPr b="1" lang="en-US" sz="3200" spc="-1" strike="noStrike">
              <a:solidFill>
                <a:srgbClr val="000000"/>
              </a:solidFill>
              <a:latin typeface="Libre Franklin"/>
              <a:ea typeface="Libre Franklin"/>
            </a:endParaRPr>
          </a:p>
        </p:txBody>
      </p:sp>
      <p:sp>
        <p:nvSpPr>
          <p:cNvPr id="97" name="TextShape 4"/>
          <p:cNvSpPr txBox="1"/>
          <p:nvPr/>
        </p:nvSpPr>
        <p:spPr>
          <a:xfrm>
            <a:off x="3048840" y="5112000"/>
            <a:ext cx="4079160" cy="474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Libre Franklin"/>
              </a:rPr>
              <a:t>Lesson 2</a:t>
            </a:r>
            <a:endParaRPr b="1" lang="en-US" sz="3200" spc="-1" strike="noStrike">
              <a:solidFill>
                <a:srgbClr val="000000"/>
              </a:solidFill>
              <a:latin typeface="Libre Franklin"/>
              <a:ea typeface="Libre Frankli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1259280" y="2436480"/>
            <a:ext cx="6012720" cy="2747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pPr>
              <a:lnSpc>
                <a:spcPct val="150000"/>
              </a:lnSpc>
            </a:pPr>
            <a:r>
              <a:rPr b="0" lang="en-ZA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ZA" sz="1400" spc="-1" strike="noStrike">
                <a:solidFill>
                  <a:srgbClr val="000000"/>
                </a:solidFill>
                <a:latin typeface="Arial"/>
              </a:rPr>
              <a:t>Moodle.</a:t>
            </a:r>
            <a:br/>
            <a:r>
              <a:rPr b="0" lang="en-ZA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ZA" sz="1400" spc="-1" strike="noStrike">
                <a:solidFill>
                  <a:srgbClr val="000000"/>
                </a:solidFill>
                <a:latin typeface="Arial"/>
              </a:rPr>
              <a:t>Chamilo.</a:t>
            </a:r>
            <a:br/>
            <a:r>
              <a:rPr b="0" lang="en-ZA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ZA" sz="1400" spc="-1" strike="noStrike">
                <a:solidFill>
                  <a:srgbClr val="000000"/>
                </a:solidFill>
                <a:latin typeface="Arial"/>
              </a:rPr>
              <a:t>Open edX.</a:t>
            </a:r>
            <a:br/>
            <a:r>
              <a:rPr b="0" lang="en-ZA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ZA" sz="1400" spc="-1" strike="noStrike">
                <a:solidFill>
                  <a:srgbClr val="000000"/>
                </a:solidFill>
                <a:latin typeface="Arial"/>
              </a:rPr>
              <a:t>Totara Learn.</a:t>
            </a:r>
            <a:br/>
            <a:r>
              <a:rPr b="0" lang="en-ZA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ZA" sz="1400" spc="-1" strike="noStrike">
                <a:solidFill>
                  <a:srgbClr val="000000"/>
                </a:solidFill>
                <a:latin typeface="Arial"/>
              </a:rPr>
              <a:t>Canvas.</a:t>
            </a:r>
            <a:br/>
            <a:r>
              <a:rPr b="0" lang="en-ZA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ZA" sz="1400" spc="-1" strike="noStrike">
                <a:solidFill>
                  <a:srgbClr val="000000"/>
                </a:solidFill>
                <a:latin typeface="Arial"/>
              </a:rPr>
              <a:t>Blackboard</a:t>
            </a:r>
            <a:br/>
            <a:r>
              <a:rPr b="0" lang="en-ZA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ZA" sz="1400" spc="-1" strike="noStrike">
                <a:solidFill>
                  <a:srgbClr val="000000"/>
                </a:solidFill>
                <a:latin typeface="Arial"/>
              </a:rPr>
              <a:t>Sakai</a:t>
            </a:r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770400" y="432000"/>
            <a:ext cx="8229600" cy="100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r>
              <a:rPr b="1" lang="en-US" sz="32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EXAMPLES OF LMS</a:t>
            </a:r>
            <a:endParaRPr b="0" lang="en-Z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marL="216000" indent="-216000"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OUR LMS- MOODLE</a:t>
            </a:r>
            <a:endParaRPr b="0" lang="en-Z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539640" y="1557360"/>
            <a:ext cx="8136000" cy="393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600" spc="-1" strike="noStrike">
                <a:latin typeface="Arial"/>
              </a:rPr>
              <a:t>Moodle Acronym: Modular Object Oriented Dynamic Learning Environment.</a:t>
            </a:r>
            <a:endParaRPr b="0" lang="en-ZA" sz="3600" spc="-1" strike="noStrike">
              <a:latin typeface="Arial"/>
            </a:endParaRPr>
          </a:p>
          <a:p>
            <a:pPr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600" spc="-1" strike="noStrike">
                <a:latin typeface="Arial"/>
              </a:rPr>
              <a:t>Moodle is a open source product that can be freely downloaded, modified and distributed.</a:t>
            </a:r>
            <a:endParaRPr b="0" lang="en-ZA" sz="3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ZA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marL="216000" indent="-216000"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MOODLE LINK</a:t>
            </a:r>
            <a:endParaRPr b="0" lang="en-Z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648000" y="2287080"/>
            <a:ext cx="7812360" cy="131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just"/>
            <a:r>
              <a:rPr b="0" lang="en-US" sz="4400" spc="-1" strike="noStrike">
                <a:solidFill>
                  <a:srgbClr val="000080"/>
                </a:solidFill>
                <a:latin typeface="Times New Roman"/>
                <a:ea typeface="Arial"/>
              </a:rPr>
              <a:t>https://academy.lifechoices.co.za</a:t>
            </a:r>
            <a:endParaRPr b="0" lang="zxx" sz="4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ZA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marL="216000" indent="-216000"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Log In</a:t>
            </a:r>
            <a:endParaRPr b="0" lang="en-Z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576000" y="1512000"/>
            <a:ext cx="8064000" cy="301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50000"/>
              </a:lnSpc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Use the username and password you received from your mentor</a:t>
            </a:r>
            <a:endParaRPr b="0" lang="en-ZA" sz="3200" spc="-1" strike="noStrike">
              <a:latin typeface="Arial"/>
            </a:endParaRPr>
          </a:p>
          <a:p>
            <a:pPr>
              <a:lnSpc>
                <a:spcPct val="150000"/>
              </a:lnSpc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Navigate through the platform to familiarise yourself with the tool</a:t>
            </a:r>
            <a:endParaRPr b="0" lang="en-ZA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1512000" y="576000"/>
            <a:ext cx="60948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216000" indent="-216000"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Libre Franklin"/>
              </a:rPr>
              <a:t>Practical Exercise</a:t>
            </a:r>
            <a:endParaRPr b="1" lang="en-US" sz="4000" spc="-1" strike="noStrike">
              <a:solidFill>
                <a:srgbClr val="000000"/>
              </a:solidFill>
              <a:latin typeface="Libre Franklin"/>
              <a:ea typeface="Libre Franklin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539640" y="1557360"/>
            <a:ext cx="8136000" cy="119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ZA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Z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2689560" y="457200"/>
            <a:ext cx="2782440" cy="9140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Using LMS</a:t>
            </a:r>
            <a:endParaRPr b="0" lang="en-Z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457200" y="1447920"/>
            <a:ext cx="8229240" cy="169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7000"/>
              </a:lnSpc>
              <a:spcBef>
                <a:spcPts val="799"/>
              </a:spcBef>
              <a:tabLst>
                <a:tab algn="l" pos="0"/>
              </a:tabLst>
            </a:pPr>
            <a:endParaRPr b="1" lang="en-US" sz="3200" spc="-1" strike="noStrike">
              <a:solidFill>
                <a:srgbClr val="000000"/>
              </a:solidFill>
              <a:latin typeface="Libre Franklin"/>
              <a:ea typeface="Libre Franklin"/>
            </a:endParaRPr>
          </a:p>
          <a:p>
            <a:pPr>
              <a:lnSpc>
                <a:spcPct val="107000"/>
              </a:lnSpc>
              <a:spcBef>
                <a:spcPts val="799"/>
              </a:spcBef>
              <a:tabLst>
                <a:tab algn="l" pos="0"/>
              </a:tabLst>
            </a:pPr>
            <a:endParaRPr b="1" lang="en-US" sz="3200" spc="-1" strike="noStrike">
              <a:solidFill>
                <a:srgbClr val="000000"/>
              </a:solidFill>
              <a:latin typeface="Libre Franklin"/>
              <a:ea typeface="Libre Franklin"/>
            </a:endParaRPr>
          </a:p>
          <a:p>
            <a:pPr>
              <a:lnSpc>
                <a:spcPct val="107000"/>
              </a:lnSpc>
              <a:spcBef>
                <a:spcPts val="799"/>
              </a:spcBef>
              <a:tabLst>
                <a:tab algn="l" pos="0"/>
              </a:tabLst>
            </a:pPr>
            <a:endParaRPr b="1" lang="en-US" sz="3200" spc="-1" strike="noStrike">
              <a:solidFill>
                <a:srgbClr val="000000"/>
              </a:solidFill>
              <a:latin typeface="Libre Franklin"/>
              <a:ea typeface="Libre Franklin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838080" y="3035160"/>
            <a:ext cx="7695720" cy="12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7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Duration</a:t>
            </a:r>
            <a:r>
              <a:rPr b="1" lang="en-US" sz="32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	</a:t>
            </a:r>
            <a:r>
              <a:rPr b="1" lang="en-US" sz="32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: 3.5 Hours</a:t>
            </a:r>
            <a:endParaRPr b="0" lang="en-ZA" sz="3200" spc="-1" strike="noStrike">
              <a:latin typeface="Arial"/>
            </a:endParaRPr>
          </a:p>
          <a:p>
            <a:pPr>
              <a:lnSpc>
                <a:spcPct val="107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Period</a:t>
            </a:r>
            <a:r>
              <a:rPr b="1" lang="en-US" sz="32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	</a:t>
            </a:r>
            <a:r>
              <a:rPr b="1" lang="en-US" sz="32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: We</a:t>
            </a:r>
            <a:r>
              <a:rPr b="1" lang="en-US" sz="32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ek1 Day 1 </a:t>
            </a:r>
            <a:endParaRPr b="0" lang="en-ZA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457200"/>
            <a:ext cx="8229240" cy="9140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r>
              <a:rPr b="1" lang="en-US" sz="32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Learning Outcomes: </a:t>
            </a:r>
            <a:endParaRPr b="0" lang="en-Z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457200" y="1447920"/>
            <a:ext cx="8229240" cy="5028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By the end of the lesson, </a:t>
            </a:r>
            <a:r>
              <a:rPr b="0" lang="en-US" sz="24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students ,must be able </a:t>
            </a:r>
            <a:r>
              <a:rPr b="0" lang="en-US" sz="24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to:</a:t>
            </a:r>
            <a:endParaRPr b="0" lang="en-ZA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50000"/>
              </a:lnSpc>
              <a:spcBef>
                <a:spcPts val="479"/>
              </a:spcBef>
              <a:buClr>
                <a:srgbClr val="0000cc"/>
              </a:buClr>
              <a:buFont typeface="Libre Franklin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Explain what a Learner </a:t>
            </a:r>
            <a:r>
              <a:rPr b="0" lang="en-US" sz="24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Management System </a:t>
            </a:r>
            <a:r>
              <a:rPr b="0" lang="en-US" sz="24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is. </a:t>
            </a:r>
            <a:endParaRPr b="0" lang="en-ZA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50000"/>
              </a:lnSpc>
              <a:spcBef>
                <a:spcPts val="479"/>
              </a:spcBef>
              <a:buClr>
                <a:srgbClr val="0000cc"/>
              </a:buClr>
              <a:buFont typeface="Libre Franklin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Create accounts, log </a:t>
            </a:r>
            <a:r>
              <a:rPr b="0" lang="en-US" sz="24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in to their profiles and </a:t>
            </a:r>
            <a:r>
              <a:rPr b="0" lang="en-US" sz="24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start communicate </a:t>
            </a:r>
            <a:r>
              <a:rPr b="0" lang="en-US" sz="24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with fellow students</a:t>
            </a:r>
            <a:endParaRPr b="0" lang="en-ZA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50000"/>
              </a:lnSpc>
              <a:spcBef>
                <a:spcPts val="479"/>
              </a:spcBef>
              <a:buClr>
                <a:srgbClr val="0000cc"/>
              </a:buClr>
              <a:buFont typeface="Libre Franklin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Navigate through the </a:t>
            </a:r>
            <a:r>
              <a:rPr b="0" lang="en-US" sz="24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LMS and know where </a:t>
            </a:r>
            <a:r>
              <a:rPr b="0" lang="en-US" sz="24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to find respective </a:t>
            </a:r>
            <a:r>
              <a:rPr b="0" lang="en-US" sz="24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content.</a:t>
            </a:r>
            <a:endParaRPr b="0" lang="en-ZA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13932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ZA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13932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ZA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1080000" y="2304000"/>
            <a:ext cx="7378200" cy="94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216000" indent="-216000"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Libre Franklin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Libre Franklin"/>
              </a:rPr>
              <a:t>Using Learner Management System (LMS)</a:t>
            </a:r>
            <a:endParaRPr b="1" lang="en-US" sz="3200" spc="-1" strike="noStrike">
              <a:solidFill>
                <a:srgbClr val="000000"/>
              </a:solidFill>
              <a:latin typeface="Libre Franklin"/>
              <a:ea typeface="Libre Frankli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"/>
          <p:cNvGrpSpPr/>
          <p:nvPr/>
        </p:nvGrpSpPr>
        <p:grpSpPr>
          <a:xfrm>
            <a:off x="720000" y="1944000"/>
            <a:ext cx="7332840" cy="3200400"/>
            <a:chOff x="720000" y="1944000"/>
            <a:chExt cx="7332840" cy="3200400"/>
          </a:xfrm>
        </p:grpSpPr>
        <p:cxnSp>
          <p:nvCxnSpPr>
            <p:cNvPr id="105" name="Line 2"/>
            <p:cNvCxnSpPr/>
            <p:nvPr/>
          </p:nvCxnSpPr>
          <p:spPr>
            <a:xfrm flipH="1" flipV="1">
              <a:off x="4386960" y="2401200"/>
              <a:ext cx="2704320" cy="228960"/>
            </a:xfrm>
            <a:prstGeom prst="bentConnector3">
              <a:avLst/>
            </a:prstGeom>
            <a:ln w="28440">
              <a:solidFill>
                <a:srgbClr val="000000"/>
              </a:solidFill>
              <a:miter/>
            </a:ln>
          </p:spPr>
        </p:cxnSp>
        <p:cxnSp>
          <p:nvCxnSpPr>
            <p:cNvPr id="106" name="Line 3"/>
            <p:cNvCxnSpPr/>
            <p:nvPr/>
          </p:nvCxnSpPr>
          <p:spPr>
            <a:xfrm flipH="1" flipV="1">
              <a:off x="4386960" y="2401200"/>
              <a:ext cx="1318680" cy="228960"/>
            </a:xfrm>
            <a:prstGeom prst="bentConnector3">
              <a:avLst/>
            </a:prstGeom>
            <a:ln w="28440">
              <a:solidFill>
                <a:srgbClr val="000000"/>
              </a:solidFill>
              <a:miter/>
            </a:ln>
          </p:spPr>
        </p:cxnSp>
        <p:cxnSp>
          <p:nvCxnSpPr>
            <p:cNvPr id="107" name="Line 4"/>
            <p:cNvCxnSpPr/>
            <p:nvPr/>
          </p:nvCxnSpPr>
          <p:spPr>
            <a:xfrm flipH="1" flipV="1">
              <a:off x="4594320" y="4458600"/>
              <a:ext cx="142560" cy="457560"/>
            </a:xfrm>
            <a:prstGeom prst="bentConnector3">
              <a:avLst/>
            </a:prstGeom>
            <a:ln w="28440">
              <a:solidFill>
                <a:srgbClr val="000000"/>
              </a:solidFill>
              <a:miter/>
            </a:ln>
          </p:spPr>
        </p:cxnSp>
        <p:cxnSp>
          <p:nvCxnSpPr>
            <p:cNvPr id="108" name="Line 5"/>
            <p:cNvCxnSpPr/>
            <p:nvPr/>
          </p:nvCxnSpPr>
          <p:spPr>
            <a:xfrm flipH="1" flipV="1">
              <a:off x="3902400" y="3772800"/>
              <a:ext cx="143280" cy="457560"/>
            </a:xfrm>
            <a:prstGeom prst="bentConnector3">
              <a:avLst/>
            </a:prstGeom>
            <a:ln w="28440">
              <a:solidFill>
                <a:srgbClr val="000000"/>
              </a:solidFill>
              <a:miter/>
            </a:ln>
          </p:spPr>
        </p:cxnSp>
        <p:cxnSp>
          <p:nvCxnSpPr>
            <p:cNvPr id="109" name="Line 6"/>
            <p:cNvCxnSpPr/>
            <p:nvPr/>
          </p:nvCxnSpPr>
          <p:spPr>
            <a:xfrm flipH="1" flipV="1">
              <a:off x="2933640" y="3087000"/>
              <a:ext cx="142200" cy="457560"/>
            </a:xfrm>
            <a:prstGeom prst="bentConnector3">
              <a:avLst/>
            </a:prstGeom>
            <a:ln w="28440">
              <a:solidFill>
                <a:srgbClr val="000000"/>
              </a:solidFill>
              <a:miter/>
            </a:ln>
          </p:spPr>
        </p:cxnSp>
        <p:cxnSp>
          <p:nvCxnSpPr>
            <p:cNvPr id="110" name="Line 7"/>
            <p:cNvCxnSpPr/>
            <p:nvPr/>
          </p:nvCxnSpPr>
          <p:spPr>
            <a:xfrm flipV="1">
              <a:off x="1546920" y="3087000"/>
              <a:ext cx="1080" cy="228960"/>
            </a:xfrm>
            <a:prstGeom prst="bentConnector3">
              <a:avLst/>
            </a:prstGeom>
            <a:ln w="28440">
              <a:solidFill>
                <a:srgbClr val="000000"/>
              </a:solidFill>
              <a:miter/>
            </a:ln>
          </p:spPr>
        </p:cxnSp>
        <p:cxnSp>
          <p:nvCxnSpPr>
            <p:cNvPr id="111" name="Line 8"/>
            <p:cNvCxnSpPr/>
            <p:nvPr/>
          </p:nvCxnSpPr>
          <p:spPr>
            <a:xfrm flipV="1">
              <a:off x="4319280" y="2401200"/>
              <a:ext cx="68040" cy="228960"/>
            </a:xfrm>
            <a:prstGeom prst="bentConnector3">
              <a:avLst/>
            </a:prstGeom>
            <a:ln w="28440">
              <a:solidFill>
                <a:srgbClr val="000000"/>
              </a:solidFill>
              <a:miter/>
            </a:ln>
          </p:spPr>
        </p:cxnSp>
        <p:cxnSp>
          <p:nvCxnSpPr>
            <p:cNvPr id="112" name="Line 9"/>
            <p:cNvCxnSpPr/>
            <p:nvPr/>
          </p:nvCxnSpPr>
          <p:spPr>
            <a:xfrm flipV="1">
              <a:off x="2933640" y="2401200"/>
              <a:ext cx="1453680" cy="228960"/>
            </a:xfrm>
            <a:prstGeom prst="bentConnector3">
              <a:avLst/>
            </a:prstGeom>
            <a:ln w="28440">
              <a:solidFill>
                <a:srgbClr val="000000"/>
              </a:solidFill>
              <a:miter/>
            </a:ln>
          </p:spPr>
        </p:cxnSp>
        <p:cxnSp>
          <p:nvCxnSpPr>
            <p:cNvPr id="113" name="Line 10"/>
            <p:cNvCxnSpPr/>
            <p:nvPr/>
          </p:nvCxnSpPr>
          <p:spPr>
            <a:xfrm flipV="1">
              <a:off x="1547640" y="2401200"/>
              <a:ext cx="2839680" cy="228960"/>
            </a:xfrm>
            <a:prstGeom prst="bentConnector3">
              <a:avLst/>
            </a:prstGeom>
            <a:ln w="28440">
              <a:solidFill>
                <a:srgbClr val="000000"/>
              </a:solidFill>
              <a:miter/>
            </a:ln>
          </p:spPr>
        </p:cxnSp>
        <p:sp>
          <p:nvSpPr>
            <p:cNvPr id="114" name="CustomShape 11"/>
            <p:cNvSpPr/>
            <p:nvPr/>
          </p:nvSpPr>
          <p:spPr>
            <a:xfrm>
              <a:off x="3713400" y="1944000"/>
              <a:ext cx="1347480" cy="457200"/>
            </a:xfrm>
            <a:custGeom>
              <a:avLst/>
              <a:gdLst/>
              <a:ahLst/>
              <a:rect l="0" t="0" r="r" b="b"/>
              <a:pathLst>
                <a:path w="3745" h="1272">
                  <a:moveTo>
                    <a:pt x="211" y="0"/>
                  </a:moveTo>
                  <a:lnTo>
                    <a:pt x="212" y="0"/>
                  </a:lnTo>
                  <a:cubicBezTo>
                    <a:pt x="175" y="0"/>
                    <a:pt x="138" y="10"/>
                    <a:pt x="106" y="28"/>
                  </a:cubicBezTo>
                  <a:cubicBezTo>
                    <a:pt x="74" y="47"/>
                    <a:pt x="47" y="74"/>
                    <a:pt x="28" y="106"/>
                  </a:cubicBezTo>
                  <a:cubicBezTo>
                    <a:pt x="10" y="138"/>
                    <a:pt x="0" y="175"/>
                    <a:pt x="0" y="212"/>
                  </a:cubicBezTo>
                  <a:lnTo>
                    <a:pt x="0" y="1059"/>
                  </a:lnTo>
                  <a:lnTo>
                    <a:pt x="0" y="1059"/>
                  </a:lnTo>
                  <a:cubicBezTo>
                    <a:pt x="0" y="1096"/>
                    <a:pt x="10" y="1133"/>
                    <a:pt x="28" y="1165"/>
                  </a:cubicBezTo>
                  <a:cubicBezTo>
                    <a:pt x="47" y="1197"/>
                    <a:pt x="74" y="1224"/>
                    <a:pt x="106" y="1243"/>
                  </a:cubicBezTo>
                  <a:cubicBezTo>
                    <a:pt x="138" y="1261"/>
                    <a:pt x="175" y="1271"/>
                    <a:pt x="212" y="1271"/>
                  </a:cubicBezTo>
                  <a:lnTo>
                    <a:pt x="3532" y="1271"/>
                  </a:lnTo>
                  <a:lnTo>
                    <a:pt x="3532" y="1271"/>
                  </a:lnTo>
                  <a:cubicBezTo>
                    <a:pt x="3569" y="1271"/>
                    <a:pt x="3606" y="1261"/>
                    <a:pt x="3638" y="1243"/>
                  </a:cubicBezTo>
                  <a:cubicBezTo>
                    <a:pt x="3670" y="1224"/>
                    <a:pt x="3697" y="1197"/>
                    <a:pt x="3716" y="1165"/>
                  </a:cubicBezTo>
                  <a:cubicBezTo>
                    <a:pt x="3734" y="1133"/>
                    <a:pt x="3744" y="1096"/>
                    <a:pt x="3744" y="1059"/>
                  </a:cubicBezTo>
                  <a:lnTo>
                    <a:pt x="3744" y="211"/>
                  </a:lnTo>
                  <a:lnTo>
                    <a:pt x="3744" y="212"/>
                  </a:lnTo>
                  <a:lnTo>
                    <a:pt x="3744" y="212"/>
                  </a:lnTo>
                  <a:cubicBezTo>
                    <a:pt x="3744" y="175"/>
                    <a:pt x="3734" y="138"/>
                    <a:pt x="3716" y="106"/>
                  </a:cubicBezTo>
                  <a:cubicBezTo>
                    <a:pt x="3697" y="74"/>
                    <a:pt x="3670" y="47"/>
                    <a:pt x="3638" y="28"/>
                  </a:cubicBezTo>
                  <a:cubicBezTo>
                    <a:pt x="3606" y="10"/>
                    <a:pt x="3569" y="0"/>
                    <a:pt x="3532" y="0"/>
                  </a:cubicBezTo>
                  <a:lnTo>
                    <a:pt x="211" y="0"/>
                  </a:lnTo>
                </a:path>
              </a:pathLst>
            </a:custGeom>
            <a:solidFill>
              <a:srgbClr val="99cc00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25200" rIns="25200" tIns="12600" bIns="12600" anchor="ctr">
              <a:noAutofit/>
            </a:bodyPr>
            <a:p>
              <a:pPr algn="ctr"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GB" sz="2000" spc="-1" strike="noStrike">
                  <a:solidFill>
                    <a:srgbClr val="000000"/>
                  </a:solidFill>
                  <a:latin typeface="Arial"/>
                </a:rPr>
                <a:t>E-Learning</a:t>
              </a:r>
              <a:endParaRPr b="0" lang="en-ZA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5" name="CustomShape 12"/>
            <p:cNvSpPr/>
            <p:nvPr/>
          </p:nvSpPr>
          <p:spPr>
            <a:xfrm>
              <a:off x="925920" y="2629800"/>
              <a:ext cx="1243440" cy="457200"/>
            </a:xfrm>
            <a:custGeom>
              <a:avLst/>
              <a:gdLst/>
              <a:ahLst/>
              <a:rect l="0" t="0" r="r" b="b"/>
              <a:pathLst>
                <a:path w="3456" h="1272">
                  <a:moveTo>
                    <a:pt x="211" y="0"/>
                  </a:moveTo>
                  <a:lnTo>
                    <a:pt x="212" y="0"/>
                  </a:lnTo>
                  <a:cubicBezTo>
                    <a:pt x="175" y="0"/>
                    <a:pt x="138" y="10"/>
                    <a:pt x="106" y="28"/>
                  </a:cubicBezTo>
                  <a:cubicBezTo>
                    <a:pt x="74" y="47"/>
                    <a:pt x="47" y="74"/>
                    <a:pt x="28" y="106"/>
                  </a:cubicBezTo>
                  <a:cubicBezTo>
                    <a:pt x="10" y="138"/>
                    <a:pt x="0" y="175"/>
                    <a:pt x="0" y="212"/>
                  </a:cubicBezTo>
                  <a:lnTo>
                    <a:pt x="0" y="1059"/>
                  </a:lnTo>
                  <a:lnTo>
                    <a:pt x="0" y="1059"/>
                  </a:lnTo>
                  <a:cubicBezTo>
                    <a:pt x="0" y="1096"/>
                    <a:pt x="10" y="1133"/>
                    <a:pt x="28" y="1165"/>
                  </a:cubicBezTo>
                  <a:cubicBezTo>
                    <a:pt x="47" y="1197"/>
                    <a:pt x="74" y="1224"/>
                    <a:pt x="106" y="1243"/>
                  </a:cubicBezTo>
                  <a:cubicBezTo>
                    <a:pt x="138" y="1261"/>
                    <a:pt x="175" y="1271"/>
                    <a:pt x="212" y="1271"/>
                  </a:cubicBezTo>
                  <a:lnTo>
                    <a:pt x="3243" y="1271"/>
                  </a:lnTo>
                  <a:lnTo>
                    <a:pt x="3243" y="1271"/>
                  </a:lnTo>
                  <a:cubicBezTo>
                    <a:pt x="3280" y="1271"/>
                    <a:pt x="3317" y="1261"/>
                    <a:pt x="3349" y="1243"/>
                  </a:cubicBezTo>
                  <a:cubicBezTo>
                    <a:pt x="3381" y="1224"/>
                    <a:pt x="3408" y="1197"/>
                    <a:pt x="3427" y="1165"/>
                  </a:cubicBezTo>
                  <a:cubicBezTo>
                    <a:pt x="3445" y="1133"/>
                    <a:pt x="3455" y="1096"/>
                    <a:pt x="3455" y="1059"/>
                  </a:cubicBezTo>
                  <a:lnTo>
                    <a:pt x="3455" y="211"/>
                  </a:lnTo>
                  <a:lnTo>
                    <a:pt x="3455" y="212"/>
                  </a:lnTo>
                  <a:lnTo>
                    <a:pt x="3455" y="212"/>
                  </a:lnTo>
                  <a:cubicBezTo>
                    <a:pt x="3455" y="175"/>
                    <a:pt x="3445" y="138"/>
                    <a:pt x="3427" y="106"/>
                  </a:cubicBezTo>
                  <a:cubicBezTo>
                    <a:pt x="3408" y="74"/>
                    <a:pt x="3381" y="47"/>
                    <a:pt x="3349" y="28"/>
                  </a:cubicBezTo>
                  <a:cubicBezTo>
                    <a:pt x="3317" y="10"/>
                    <a:pt x="3280" y="0"/>
                    <a:pt x="3243" y="0"/>
                  </a:cubicBezTo>
                  <a:lnTo>
                    <a:pt x="211" y="0"/>
                  </a:lnTo>
                </a:path>
              </a:pathLst>
            </a:custGeom>
            <a:solidFill>
              <a:srgbClr val="ffff00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25200" rIns="25200" tIns="12600" bIns="12600" anchor="ctr">
              <a:noAutofit/>
            </a:bodyPr>
            <a:p>
              <a:pPr algn="ctr"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GB" sz="1000" spc="-1" strike="noStrike">
                  <a:solidFill>
                    <a:srgbClr val="000000"/>
                  </a:solidFill>
                  <a:latin typeface="Arial"/>
                </a:rPr>
                <a:t>Transformation</a:t>
              </a:r>
              <a:endParaRPr b="0" lang="en-ZA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6" name="CustomShape 13"/>
            <p:cNvSpPr/>
            <p:nvPr/>
          </p:nvSpPr>
          <p:spPr>
            <a:xfrm>
              <a:off x="2312280" y="2629800"/>
              <a:ext cx="1243080" cy="457200"/>
            </a:xfrm>
            <a:custGeom>
              <a:avLst/>
              <a:gdLst/>
              <a:ahLst/>
              <a:rect l="0" t="0" r="r" b="b"/>
              <a:pathLst>
                <a:path w="3455" h="1272">
                  <a:moveTo>
                    <a:pt x="211" y="0"/>
                  </a:moveTo>
                  <a:lnTo>
                    <a:pt x="212" y="0"/>
                  </a:lnTo>
                  <a:cubicBezTo>
                    <a:pt x="175" y="0"/>
                    <a:pt x="138" y="10"/>
                    <a:pt x="106" y="28"/>
                  </a:cubicBezTo>
                  <a:cubicBezTo>
                    <a:pt x="74" y="47"/>
                    <a:pt x="47" y="74"/>
                    <a:pt x="28" y="106"/>
                  </a:cubicBezTo>
                  <a:cubicBezTo>
                    <a:pt x="10" y="138"/>
                    <a:pt x="0" y="175"/>
                    <a:pt x="0" y="212"/>
                  </a:cubicBezTo>
                  <a:lnTo>
                    <a:pt x="0" y="1059"/>
                  </a:lnTo>
                  <a:lnTo>
                    <a:pt x="0" y="1059"/>
                  </a:lnTo>
                  <a:cubicBezTo>
                    <a:pt x="0" y="1096"/>
                    <a:pt x="10" y="1133"/>
                    <a:pt x="28" y="1165"/>
                  </a:cubicBezTo>
                  <a:cubicBezTo>
                    <a:pt x="47" y="1197"/>
                    <a:pt x="74" y="1224"/>
                    <a:pt x="106" y="1243"/>
                  </a:cubicBezTo>
                  <a:cubicBezTo>
                    <a:pt x="138" y="1261"/>
                    <a:pt x="175" y="1271"/>
                    <a:pt x="212" y="1271"/>
                  </a:cubicBezTo>
                  <a:lnTo>
                    <a:pt x="3242" y="1271"/>
                  </a:lnTo>
                  <a:lnTo>
                    <a:pt x="3242" y="1271"/>
                  </a:lnTo>
                  <a:cubicBezTo>
                    <a:pt x="3279" y="1271"/>
                    <a:pt x="3316" y="1261"/>
                    <a:pt x="3348" y="1243"/>
                  </a:cubicBezTo>
                  <a:cubicBezTo>
                    <a:pt x="3380" y="1224"/>
                    <a:pt x="3407" y="1197"/>
                    <a:pt x="3426" y="1165"/>
                  </a:cubicBezTo>
                  <a:cubicBezTo>
                    <a:pt x="3444" y="1133"/>
                    <a:pt x="3454" y="1096"/>
                    <a:pt x="3454" y="1059"/>
                  </a:cubicBezTo>
                  <a:lnTo>
                    <a:pt x="3454" y="211"/>
                  </a:lnTo>
                  <a:lnTo>
                    <a:pt x="3454" y="212"/>
                  </a:lnTo>
                  <a:lnTo>
                    <a:pt x="3454" y="212"/>
                  </a:lnTo>
                  <a:cubicBezTo>
                    <a:pt x="3454" y="175"/>
                    <a:pt x="3444" y="138"/>
                    <a:pt x="3426" y="106"/>
                  </a:cubicBezTo>
                  <a:cubicBezTo>
                    <a:pt x="3407" y="74"/>
                    <a:pt x="3380" y="47"/>
                    <a:pt x="3348" y="28"/>
                  </a:cubicBezTo>
                  <a:cubicBezTo>
                    <a:pt x="3316" y="10"/>
                    <a:pt x="3279" y="0"/>
                    <a:pt x="3242" y="0"/>
                  </a:cubicBezTo>
                  <a:lnTo>
                    <a:pt x="211" y="0"/>
                  </a:lnTo>
                </a:path>
              </a:pathLst>
            </a:custGeom>
            <a:solidFill>
              <a:srgbClr val="00ccff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25200" rIns="25200" tIns="12600" bIns="12600" anchor="ctr">
              <a:noAutofit/>
            </a:bodyPr>
            <a:p>
              <a:pPr algn="ctr"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GB" sz="900" spc="-1" strike="noStrike">
                  <a:solidFill>
                    <a:srgbClr val="000000"/>
                  </a:solidFill>
                  <a:latin typeface="Arial"/>
                </a:rPr>
                <a:t>What is e-Learning?</a:t>
              </a:r>
              <a:endParaRPr b="0" lang="en-ZA" sz="9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7" name="CustomShape 14"/>
            <p:cNvSpPr/>
            <p:nvPr/>
          </p:nvSpPr>
          <p:spPr>
            <a:xfrm>
              <a:off x="3697920" y="2629800"/>
              <a:ext cx="1243080" cy="457200"/>
            </a:xfrm>
            <a:custGeom>
              <a:avLst/>
              <a:gdLst/>
              <a:ahLst/>
              <a:rect l="0" t="0" r="r" b="b"/>
              <a:pathLst>
                <a:path w="3455" h="1272">
                  <a:moveTo>
                    <a:pt x="211" y="0"/>
                  </a:moveTo>
                  <a:lnTo>
                    <a:pt x="212" y="0"/>
                  </a:lnTo>
                  <a:cubicBezTo>
                    <a:pt x="175" y="0"/>
                    <a:pt x="138" y="10"/>
                    <a:pt x="106" y="28"/>
                  </a:cubicBezTo>
                  <a:cubicBezTo>
                    <a:pt x="74" y="47"/>
                    <a:pt x="47" y="74"/>
                    <a:pt x="28" y="106"/>
                  </a:cubicBezTo>
                  <a:cubicBezTo>
                    <a:pt x="10" y="138"/>
                    <a:pt x="0" y="175"/>
                    <a:pt x="0" y="212"/>
                  </a:cubicBezTo>
                  <a:lnTo>
                    <a:pt x="0" y="1059"/>
                  </a:lnTo>
                  <a:lnTo>
                    <a:pt x="0" y="1059"/>
                  </a:lnTo>
                  <a:cubicBezTo>
                    <a:pt x="0" y="1096"/>
                    <a:pt x="10" y="1133"/>
                    <a:pt x="28" y="1165"/>
                  </a:cubicBezTo>
                  <a:cubicBezTo>
                    <a:pt x="47" y="1197"/>
                    <a:pt x="74" y="1224"/>
                    <a:pt x="106" y="1243"/>
                  </a:cubicBezTo>
                  <a:cubicBezTo>
                    <a:pt x="138" y="1261"/>
                    <a:pt x="175" y="1271"/>
                    <a:pt x="212" y="1271"/>
                  </a:cubicBezTo>
                  <a:lnTo>
                    <a:pt x="3242" y="1271"/>
                  </a:lnTo>
                  <a:lnTo>
                    <a:pt x="3242" y="1271"/>
                  </a:lnTo>
                  <a:cubicBezTo>
                    <a:pt x="3279" y="1271"/>
                    <a:pt x="3316" y="1261"/>
                    <a:pt x="3348" y="1243"/>
                  </a:cubicBezTo>
                  <a:cubicBezTo>
                    <a:pt x="3380" y="1224"/>
                    <a:pt x="3407" y="1197"/>
                    <a:pt x="3426" y="1165"/>
                  </a:cubicBezTo>
                  <a:cubicBezTo>
                    <a:pt x="3444" y="1133"/>
                    <a:pt x="3454" y="1096"/>
                    <a:pt x="3454" y="1059"/>
                  </a:cubicBezTo>
                  <a:lnTo>
                    <a:pt x="3454" y="211"/>
                  </a:lnTo>
                  <a:lnTo>
                    <a:pt x="3454" y="212"/>
                  </a:lnTo>
                  <a:lnTo>
                    <a:pt x="3454" y="212"/>
                  </a:lnTo>
                  <a:cubicBezTo>
                    <a:pt x="3454" y="175"/>
                    <a:pt x="3444" y="138"/>
                    <a:pt x="3426" y="106"/>
                  </a:cubicBezTo>
                  <a:cubicBezTo>
                    <a:pt x="3407" y="74"/>
                    <a:pt x="3380" y="47"/>
                    <a:pt x="3348" y="28"/>
                  </a:cubicBezTo>
                  <a:cubicBezTo>
                    <a:pt x="3316" y="10"/>
                    <a:pt x="3279" y="0"/>
                    <a:pt x="3242" y="0"/>
                  </a:cubicBezTo>
                  <a:lnTo>
                    <a:pt x="211" y="0"/>
                  </a:lnTo>
                </a:path>
              </a:pathLst>
            </a:custGeom>
            <a:solidFill>
              <a:srgbClr val="ffcc00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25200" rIns="25200" tIns="12600" bIns="12600" anchor="ctr">
              <a:noAutofit/>
            </a:bodyPr>
            <a:p>
              <a:pPr algn="ctr"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GB" sz="1000" spc="-1" strike="noStrike">
                  <a:solidFill>
                    <a:srgbClr val="000000"/>
                  </a:solidFill>
                  <a:latin typeface="Arial"/>
                </a:rPr>
                <a:t>LMS &amp; VLE</a:t>
              </a:r>
              <a:endParaRPr b="0" lang="en-ZA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8" name="CustomShape 15"/>
            <p:cNvSpPr/>
            <p:nvPr/>
          </p:nvSpPr>
          <p:spPr>
            <a:xfrm>
              <a:off x="720000" y="3315600"/>
              <a:ext cx="1654200" cy="457200"/>
            </a:xfrm>
            <a:custGeom>
              <a:avLst/>
              <a:gdLst/>
              <a:ahLst/>
              <a:rect l="0" t="0" r="r" b="b"/>
              <a:pathLst>
                <a:path w="4597" h="1272">
                  <a:moveTo>
                    <a:pt x="211" y="0"/>
                  </a:moveTo>
                  <a:lnTo>
                    <a:pt x="212" y="0"/>
                  </a:lnTo>
                  <a:cubicBezTo>
                    <a:pt x="175" y="0"/>
                    <a:pt x="138" y="10"/>
                    <a:pt x="106" y="28"/>
                  </a:cubicBezTo>
                  <a:cubicBezTo>
                    <a:pt x="74" y="47"/>
                    <a:pt x="47" y="74"/>
                    <a:pt x="28" y="106"/>
                  </a:cubicBezTo>
                  <a:cubicBezTo>
                    <a:pt x="10" y="138"/>
                    <a:pt x="0" y="175"/>
                    <a:pt x="0" y="212"/>
                  </a:cubicBezTo>
                  <a:lnTo>
                    <a:pt x="0" y="1059"/>
                  </a:lnTo>
                  <a:lnTo>
                    <a:pt x="0" y="1059"/>
                  </a:lnTo>
                  <a:cubicBezTo>
                    <a:pt x="0" y="1096"/>
                    <a:pt x="10" y="1133"/>
                    <a:pt x="28" y="1165"/>
                  </a:cubicBezTo>
                  <a:cubicBezTo>
                    <a:pt x="47" y="1197"/>
                    <a:pt x="74" y="1224"/>
                    <a:pt x="106" y="1243"/>
                  </a:cubicBezTo>
                  <a:cubicBezTo>
                    <a:pt x="138" y="1261"/>
                    <a:pt x="175" y="1271"/>
                    <a:pt x="212" y="1271"/>
                  </a:cubicBezTo>
                  <a:lnTo>
                    <a:pt x="4384" y="1271"/>
                  </a:lnTo>
                  <a:lnTo>
                    <a:pt x="4384" y="1271"/>
                  </a:lnTo>
                  <a:cubicBezTo>
                    <a:pt x="4421" y="1271"/>
                    <a:pt x="4458" y="1261"/>
                    <a:pt x="4490" y="1243"/>
                  </a:cubicBezTo>
                  <a:cubicBezTo>
                    <a:pt x="4522" y="1224"/>
                    <a:pt x="4549" y="1197"/>
                    <a:pt x="4568" y="1165"/>
                  </a:cubicBezTo>
                  <a:cubicBezTo>
                    <a:pt x="4586" y="1133"/>
                    <a:pt x="4596" y="1096"/>
                    <a:pt x="4596" y="1059"/>
                  </a:cubicBezTo>
                  <a:lnTo>
                    <a:pt x="4596" y="211"/>
                  </a:lnTo>
                  <a:lnTo>
                    <a:pt x="4596" y="212"/>
                  </a:lnTo>
                  <a:lnTo>
                    <a:pt x="4596" y="212"/>
                  </a:lnTo>
                  <a:cubicBezTo>
                    <a:pt x="4596" y="175"/>
                    <a:pt x="4586" y="138"/>
                    <a:pt x="4568" y="106"/>
                  </a:cubicBezTo>
                  <a:cubicBezTo>
                    <a:pt x="4549" y="74"/>
                    <a:pt x="4522" y="47"/>
                    <a:pt x="4490" y="28"/>
                  </a:cubicBezTo>
                  <a:cubicBezTo>
                    <a:pt x="4458" y="10"/>
                    <a:pt x="4421" y="0"/>
                    <a:pt x="4384" y="0"/>
                  </a:cubicBezTo>
                  <a:lnTo>
                    <a:pt x="211" y="0"/>
                  </a:lnTo>
                </a:path>
              </a:pathLst>
            </a:custGeom>
            <a:solidFill>
              <a:srgbClr val="00ff00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25200" rIns="25200" tIns="12600" bIns="12600" anchor="ctr">
              <a:noAutofit/>
            </a:bodyPr>
            <a:p>
              <a:pPr algn="ctr"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GB" sz="1000" spc="-1" strike="noStrike">
                  <a:solidFill>
                    <a:srgbClr val="000000"/>
                  </a:solidFill>
                  <a:latin typeface="Arial"/>
                </a:rPr>
                <a:t>Modern learners</a:t>
              </a:r>
              <a:endParaRPr b="0" lang="en-ZA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9" name="CustomShape 16"/>
            <p:cNvSpPr/>
            <p:nvPr/>
          </p:nvSpPr>
          <p:spPr>
            <a:xfrm>
              <a:off x="3075480" y="3315600"/>
              <a:ext cx="1654200" cy="457200"/>
            </a:xfrm>
            <a:custGeom>
              <a:avLst/>
              <a:gdLst/>
              <a:ahLst/>
              <a:rect l="0" t="0" r="r" b="b"/>
              <a:pathLst>
                <a:path w="4597" h="1272">
                  <a:moveTo>
                    <a:pt x="211" y="0"/>
                  </a:moveTo>
                  <a:lnTo>
                    <a:pt x="212" y="0"/>
                  </a:lnTo>
                  <a:cubicBezTo>
                    <a:pt x="175" y="0"/>
                    <a:pt x="138" y="10"/>
                    <a:pt x="106" y="28"/>
                  </a:cubicBezTo>
                  <a:cubicBezTo>
                    <a:pt x="74" y="47"/>
                    <a:pt x="47" y="74"/>
                    <a:pt x="28" y="106"/>
                  </a:cubicBezTo>
                  <a:cubicBezTo>
                    <a:pt x="10" y="138"/>
                    <a:pt x="0" y="175"/>
                    <a:pt x="0" y="212"/>
                  </a:cubicBezTo>
                  <a:lnTo>
                    <a:pt x="0" y="1059"/>
                  </a:lnTo>
                  <a:lnTo>
                    <a:pt x="0" y="1059"/>
                  </a:lnTo>
                  <a:cubicBezTo>
                    <a:pt x="0" y="1096"/>
                    <a:pt x="10" y="1133"/>
                    <a:pt x="28" y="1165"/>
                  </a:cubicBezTo>
                  <a:cubicBezTo>
                    <a:pt x="47" y="1197"/>
                    <a:pt x="74" y="1224"/>
                    <a:pt x="106" y="1243"/>
                  </a:cubicBezTo>
                  <a:cubicBezTo>
                    <a:pt x="138" y="1261"/>
                    <a:pt x="175" y="1271"/>
                    <a:pt x="212" y="1271"/>
                  </a:cubicBezTo>
                  <a:lnTo>
                    <a:pt x="4384" y="1271"/>
                  </a:lnTo>
                  <a:lnTo>
                    <a:pt x="4384" y="1271"/>
                  </a:lnTo>
                  <a:cubicBezTo>
                    <a:pt x="4421" y="1271"/>
                    <a:pt x="4458" y="1261"/>
                    <a:pt x="4490" y="1243"/>
                  </a:cubicBezTo>
                  <a:cubicBezTo>
                    <a:pt x="4522" y="1224"/>
                    <a:pt x="4549" y="1197"/>
                    <a:pt x="4568" y="1165"/>
                  </a:cubicBezTo>
                  <a:cubicBezTo>
                    <a:pt x="4586" y="1133"/>
                    <a:pt x="4596" y="1096"/>
                    <a:pt x="4596" y="1059"/>
                  </a:cubicBezTo>
                  <a:lnTo>
                    <a:pt x="4596" y="211"/>
                  </a:lnTo>
                  <a:lnTo>
                    <a:pt x="4596" y="212"/>
                  </a:lnTo>
                  <a:lnTo>
                    <a:pt x="4596" y="212"/>
                  </a:lnTo>
                  <a:cubicBezTo>
                    <a:pt x="4596" y="175"/>
                    <a:pt x="4586" y="138"/>
                    <a:pt x="4568" y="106"/>
                  </a:cubicBezTo>
                  <a:cubicBezTo>
                    <a:pt x="4549" y="74"/>
                    <a:pt x="4522" y="47"/>
                    <a:pt x="4490" y="28"/>
                  </a:cubicBezTo>
                  <a:cubicBezTo>
                    <a:pt x="4458" y="10"/>
                    <a:pt x="4421" y="0"/>
                    <a:pt x="4384" y="0"/>
                  </a:cubicBezTo>
                  <a:lnTo>
                    <a:pt x="211" y="0"/>
                  </a:lnTo>
                </a:path>
              </a:pathLst>
            </a:custGeom>
            <a:solidFill>
              <a:srgbClr val="cc99ff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25200" rIns="25200" tIns="12600" bIns="12600" anchor="ctr">
              <a:noAutofit/>
            </a:bodyPr>
            <a:p>
              <a:pPr algn="ctr"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GB" sz="1000" spc="-1" strike="noStrike">
                  <a:solidFill>
                    <a:srgbClr val="000000"/>
                  </a:solidFill>
                  <a:latin typeface="Arial"/>
                </a:rPr>
                <a:t>What E-Learning is not</a:t>
              </a:r>
              <a:endParaRPr b="0" lang="en-ZA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0" name="CustomShape 17"/>
            <p:cNvSpPr/>
            <p:nvPr/>
          </p:nvSpPr>
          <p:spPr>
            <a:xfrm>
              <a:off x="4045320" y="4001400"/>
              <a:ext cx="1098000" cy="457200"/>
            </a:xfrm>
            <a:custGeom>
              <a:avLst/>
              <a:gdLst/>
              <a:ahLst/>
              <a:rect l="0" t="0" r="r" b="b"/>
              <a:pathLst>
                <a:path w="3052" h="1272">
                  <a:moveTo>
                    <a:pt x="211" y="0"/>
                  </a:moveTo>
                  <a:lnTo>
                    <a:pt x="212" y="0"/>
                  </a:lnTo>
                  <a:cubicBezTo>
                    <a:pt x="175" y="0"/>
                    <a:pt x="138" y="10"/>
                    <a:pt x="106" y="28"/>
                  </a:cubicBezTo>
                  <a:cubicBezTo>
                    <a:pt x="74" y="47"/>
                    <a:pt x="47" y="74"/>
                    <a:pt x="28" y="106"/>
                  </a:cubicBezTo>
                  <a:cubicBezTo>
                    <a:pt x="10" y="138"/>
                    <a:pt x="0" y="175"/>
                    <a:pt x="0" y="212"/>
                  </a:cubicBezTo>
                  <a:lnTo>
                    <a:pt x="0" y="1059"/>
                  </a:lnTo>
                  <a:lnTo>
                    <a:pt x="0" y="1059"/>
                  </a:lnTo>
                  <a:cubicBezTo>
                    <a:pt x="0" y="1096"/>
                    <a:pt x="10" y="1133"/>
                    <a:pt x="28" y="1165"/>
                  </a:cubicBezTo>
                  <a:cubicBezTo>
                    <a:pt x="47" y="1197"/>
                    <a:pt x="74" y="1224"/>
                    <a:pt x="106" y="1243"/>
                  </a:cubicBezTo>
                  <a:cubicBezTo>
                    <a:pt x="138" y="1261"/>
                    <a:pt x="175" y="1271"/>
                    <a:pt x="212" y="1271"/>
                  </a:cubicBezTo>
                  <a:lnTo>
                    <a:pt x="2839" y="1271"/>
                  </a:lnTo>
                  <a:lnTo>
                    <a:pt x="2839" y="1271"/>
                  </a:lnTo>
                  <a:cubicBezTo>
                    <a:pt x="2876" y="1271"/>
                    <a:pt x="2913" y="1261"/>
                    <a:pt x="2945" y="1243"/>
                  </a:cubicBezTo>
                  <a:cubicBezTo>
                    <a:pt x="2977" y="1224"/>
                    <a:pt x="3004" y="1197"/>
                    <a:pt x="3023" y="1165"/>
                  </a:cubicBezTo>
                  <a:cubicBezTo>
                    <a:pt x="3041" y="1133"/>
                    <a:pt x="3051" y="1096"/>
                    <a:pt x="3051" y="1059"/>
                  </a:cubicBezTo>
                  <a:lnTo>
                    <a:pt x="3051" y="211"/>
                  </a:lnTo>
                  <a:lnTo>
                    <a:pt x="3051" y="212"/>
                  </a:lnTo>
                  <a:lnTo>
                    <a:pt x="3051" y="212"/>
                  </a:lnTo>
                  <a:cubicBezTo>
                    <a:pt x="3051" y="175"/>
                    <a:pt x="3041" y="138"/>
                    <a:pt x="3023" y="106"/>
                  </a:cubicBezTo>
                  <a:cubicBezTo>
                    <a:pt x="3004" y="74"/>
                    <a:pt x="2977" y="47"/>
                    <a:pt x="2945" y="28"/>
                  </a:cubicBezTo>
                  <a:cubicBezTo>
                    <a:pt x="2913" y="10"/>
                    <a:pt x="2876" y="0"/>
                    <a:pt x="2839" y="0"/>
                  </a:cubicBezTo>
                  <a:lnTo>
                    <a:pt x="211" y="0"/>
                  </a:lnTo>
                </a:path>
              </a:pathLst>
            </a:custGeom>
            <a:solidFill>
              <a:srgbClr val="ffcc99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25200" rIns="25200" tIns="12600" bIns="12600" anchor="ctr">
              <a:noAutofit/>
            </a:bodyPr>
            <a:p>
              <a:pPr algn="ctr"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GB" sz="1000" spc="-1" strike="noStrike">
                  <a:solidFill>
                    <a:srgbClr val="000000"/>
                  </a:solidFill>
                  <a:latin typeface="Arial"/>
                </a:rPr>
                <a:t>Why E-Learning?</a:t>
              </a:r>
              <a:endParaRPr b="0" lang="en-ZA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1" name="CustomShape 18"/>
            <p:cNvSpPr/>
            <p:nvPr/>
          </p:nvSpPr>
          <p:spPr>
            <a:xfrm>
              <a:off x="4736520" y="4687200"/>
              <a:ext cx="3316320" cy="457200"/>
            </a:xfrm>
            <a:custGeom>
              <a:avLst/>
              <a:gdLst/>
              <a:ahLst/>
              <a:rect l="0" t="0" r="r" b="b"/>
              <a:pathLst>
                <a:path w="9214" h="1272">
                  <a:moveTo>
                    <a:pt x="211" y="0"/>
                  </a:moveTo>
                  <a:lnTo>
                    <a:pt x="212" y="0"/>
                  </a:lnTo>
                  <a:cubicBezTo>
                    <a:pt x="175" y="0"/>
                    <a:pt x="138" y="10"/>
                    <a:pt x="106" y="28"/>
                  </a:cubicBezTo>
                  <a:cubicBezTo>
                    <a:pt x="74" y="47"/>
                    <a:pt x="47" y="74"/>
                    <a:pt x="28" y="106"/>
                  </a:cubicBezTo>
                  <a:cubicBezTo>
                    <a:pt x="10" y="138"/>
                    <a:pt x="0" y="175"/>
                    <a:pt x="0" y="212"/>
                  </a:cubicBezTo>
                  <a:lnTo>
                    <a:pt x="0" y="1059"/>
                  </a:lnTo>
                  <a:lnTo>
                    <a:pt x="0" y="1059"/>
                  </a:lnTo>
                  <a:cubicBezTo>
                    <a:pt x="0" y="1096"/>
                    <a:pt x="10" y="1133"/>
                    <a:pt x="28" y="1165"/>
                  </a:cubicBezTo>
                  <a:cubicBezTo>
                    <a:pt x="47" y="1197"/>
                    <a:pt x="74" y="1224"/>
                    <a:pt x="106" y="1243"/>
                  </a:cubicBezTo>
                  <a:cubicBezTo>
                    <a:pt x="138" y="1261"/>
                    <a:pt x="175" y="1271"/>
                    <a:pt x="212" y="1271"/>
                  </a:cubicBezTo>
                  <a:lnTo>
                    <a:pt x="9001" y="1271"/>
                  </a:lnTo>
                  <a:lnTo>
                    <a:pt x="9001" y="1271"/>
                  </a:lnTo>
                  <a:cubicBezTo>
                    <a:pt x="9038" y="1271"/>
                    <a:pt x="9075" y="1261"/>
                    <a:pt x="9107" y="1243"/>
                  </a:cubicBezTo>
                  <a:cubicBezTo>
                    <a:pt x="9139" y="1224"/>
                    <a:pt x="9166" y="1197"/>
                    <a:pt x="9185" y="1165"/>
                  </a:cubicBezTo>
                  <a:cubicBezTo>
                    <a:pt x="9203" y="1133"/>
                    <a:pt x="9213" y="1096"/>
                    <a:pt x="9213" y="1059"/>
                  </a:cubicBezTo>
                  <a:lnTo>
                    <a:pt x="9213" y="211"/>
                  </a:lnTo>
                  <a:lnTo>
                    <a:pt x="9213" y="212"/>
                  </a:lnTo>
                  <a:lnTo>
                    <a:pt x="9213" y="212"/>
                  </a:lnTo>
                  <a:cubicBezTo>
                    <a:pt x="9213" y="175"/>
                    <a:pt x="9203" y="138"/>
                    <a:pt x="9185" y="106"/>
                  </a:cubicBezTo>
                  <a:cubicBezTo>
                    <a:pt x="9166" y="74"/>
                    <a:pt x="9139" y="47"/>
                    <a:pt x="9107" y="28"/>
                  </a:cubicBezTo>
                  <a:cubicBezTo>
                    <a:pt x="9075" y="10"/>
                    <a:pt x="9038" y="0"/>
                    <a:pt x="9001" y="0"/>
                  </a:cubicBezTo>
                  <a:lnTo>
                    <a:pt x="211" y="0"/>
                  </a:lnTo>
                </a:path>
              </a:pathLst>
            </a:custGeom>
            <a:solidFill>
              <a:srgbClr val="bbe0e3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31320" rIns="31320" tIns="15840" bIns="15840" anchor="ctr">
              <a:noAutofit/>
            </a:bodyPr>
            <a:p>
              <a:pPr algn="ctr"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GB" sz="1000" spc="-1" strike="noStrike">
                  <a:solidFill>
                    <a:srgbClr val="000000"/>
                  </a:solidFill>
                  <a:latin typeface="Arial"/>
                </a:rPr>
                <a:t>Differences between e-Learning &amp; Conventional methods</a:t>
              </a:r>
              <a:endParaRPr b="0" lang="en-ZA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2" name="CustomShape 19"/>
            <p:cNvSpPr/>
            <p:nvPr/>
          </p:nvSpPr>
          <p:spPr>
            <a:xfrm>
              <a:off x="5083920" y="2629800"/>
              <a:ext cx="1243080" cy="457200"/>
            </a:xfrm>
            <a:custGeom>
              <a:avLst/>
              <a:gdLst/>
              <a:ahLst/>
              <a:rect l="0" t="0" r="r" b="b"/>
              <a:pathLst>
                <a:path w="3455" h="1272">
                  <a:moveTo>
                    <a:pt x="211" y="0"/>
                  </a:moveTo>
                  <a:lnTo>
                    <a:pt x="212" y="0"/>
                  </a:lnTo>
                  <a:cubicBezTo>
                    <a:pt x="175" y="0"/>
                    <a:pt x="138" y="10"/>
                    <a:pt x="106" y="28"/>
                  </a:cubicBezTo>
                  <a:cubicBezTo>
                    <a:pt x="74" y="47"/>
                    <a:pt x="47" y="74"/>
                    <a:pt x="28" y="106"/>
                  </a:cubicBezTo>
                  <a:cubicBezTo>
                    <a:pt x="10" y="138"/>
                    <a:pt x="0" y="175"/>
                    <a:pt x="0" y="212"/>
                  </a:cubicBezTo>
                  <a:lnTo>
                    <a:pt x="0" y="1059"/>
                  </a:lnTo>
                  <a:lnTo>
                    <a:pt x="0" y="1059"/>
                  </a:lnTo>
                  <a:cubicBezTo>
                    <a:pt x="0" y="1096"/>
                    <a:pt x="10" y="1133"/>
                    <a:pt x="28" y="1165"/>
                  </a:cubicBezTo>
                  <a:cubicBezTo>
                    <a:pt x="47" y="1197"/>
                    <a:pt x="74" y="1224"/>
                    <a:pt x="106" y="1243"/>
                  </a:cubicBezTo>
                  <a:cubicBezTo>
                    <a:pt x="138" y="1261"/>
                    <a:pt x="175" y="1271"/>
                    <a:pt x="212" y="1271"/>
                  </a:cubicBezTo>
                  <a:lnTo>
                    <a:pt x="3242" y="1271"/>
                  </a:lnTo>
                  <a:lnTo>
                    <a:pt x="3242" y="1271"/>
                  </a:lnTo>
                  <a:cubicBezTo>
                    <a:pt x="3279" y="1271"/>
                    <a:pt x="3316" y="1261"/>
                    <a:pt x="3348" y="1243"/>
                  </a:cubicBezTo>
                  <a:cubicBezTo>
                    <a:pt x="3380" y="1224"/>
                    <a:pt x="3407" y="1197"/>
                    <a:pt x="3426" y="1165"/>
                  </a:cubicBezTo>
                  <a:cubicBezTo>
                    <a:pt x="3444" y="1133"/>
                    <a:pt x="3454" y="1096"/>
                    <a:pt x="3454" y="1059"/>
                  </a:cubicBezTo>
                  <a:lnTo>
                    <a:pt x="3454" y="211"/>
                  </a:lnTo>
                  <a:lnTo>
                    <a:pt x="3454" y="212"/>
                  </a:lnTo>
                  <a:lnTo>
                    <a:pt x="3454" y="212"/>
                  </a:lnTo>
                  <a:cubicBezTo>
                    <a:pt x="3454" y="175"/>
                    <a:pt x="3444" y="138"/>
                    <a:pt x="3426" y="106"/>
                  </a:cubicBezTo>
                  <a:cubicBezTo>
                    <a:pt x="3407" y="74"/>
                    <a:pt x="3380" y="47"/>
                    <a:pt x="3348" y="28"/>
                  </a:cubicBezTo>
                  <a:cubicBezTo>
                    <a:pt x="3316" y="10"/>
                    <a:pt x="3279" y="0"/>
                    <a:pt x="3242" y="0"/>
                  </a:cubicBezTo>
                  <a:lnTo>
                    <a:pt x="211" y="0"/>
                  </a:lnTo>
                </a:path>
              </a:pathLst>
            </a:custGeom>
            <a:solidFill>
              <a:srgbClr val="ff99cc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47880" rIns="47880" tIns="23760" bIns="23760" anchor="ctr">
              <a:noAutofit/>
            </a:bodyPr>
            <a:p>
              <a:pPr algn="ctr"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GB" sz="1200" spc="-1" strike="noStrike">
                  <a:solidFill>
                    <a:srgbClr val="000000"/>
                  </a:solidFill>
                  <a:latin typeface="Arial"/>
                </a:rPr>
                <a:t>Examples</a:t>
              </a:r>
              <a:endParaRPr b="0" lang="en-ZA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3" name="CustomShape 20"/>
            <p:cNvSpPr/>
            <p:nvPr/>
          </p:nvSpPr>
          <p:spPr>
            <a:xfrm>
              <a:off x="6469560" y="2629800"/>
              <a:ext cx="1243080" cy="457200"/>
            </a:xfrm>
            <a:custGeom>
              <a:avLst/>
              <a:gdLst/>
              <a:ahLst/>
              <a:rect l="0" t="0" r="r" b="b"/>
              <a:pathLst>
                <a:path w="3455" h="1272">
                  <a:moveTo>
                    <a:pt x="211" y="0"/>
                  </a:moveTo>
                  <a:lnTo>
                    <a:pt x="212" y="0"/>
                  </a:lnTo>
                  <a:cubicBezTo>
                    <a:pt x="175" y="0"/>
                    <a:pt x="138" y="10"/>
                    <a:pt x="106" y="28"/>
                  </a:cubicBezTo>
                  <a:cubicBezTo>
                    <a:pt x="74" y="47"/>
                    <a:pt x="47" y="74"/>
                    <a:pt x="28" y="106"/>
                  </a:cubicBezTo>
                  <a:cubicBezTo>
                    <a:pt x="10" y="138"/>
                    <a:pt x="0" y="175"/>
                    <a:pt x="0" y="212"/>
                  </a:cubicBezTo>
                  <a:lnTo>
                    <a:pt x="0" y="1059"/>
                  </a:lnTo>
                  <a:lnTo>
                    <a:pt x="0" y="1059"/>
                  </a:lnTo>
                  <a:cubicBezTo>
                    <a:pt x="0" y="1096"/>
                    <a:pt x="10" y="1133"/>
                    <a:pt x="28" y="1165"/>
                  </a:cubicBezTo>
                  <a:cubicBezTo>
                    <a:pt x="47" y="1197"/>
                    <a:pt x="74" y="1224"/>
                    <a:pt x="106" y="1243"/>
                  </a:cubicBezTo>
                  <a:cubicBezTo>
                    <a:pt x="138" y="1261"/>
                    <a:pt x="175" y="1271"/>
                    <a:pt x="212" y="1271"/>
                  </a:cubicBezTo>
                  <a:lnTo>
                    <a:pt x="3242" y="1271"/>
                  </a:lnTo>
                  <a:lnTo>
                    <a:pt x="3242" y="1271"/>
                  </a:lnTo>
                  <a:cubicBezTo>
                    <a:pt x="3279" y="1271"/>
                    <a:pt x="3316" y="1261"/>
                    <a:pt x="3348" y="1243"/>
                  </a:cubicBezTo>
                  <a:cubicBezTo>
                    <a:pt x="3380" y="1224"/>
                    <a:pt x="3407" y="1197"/>
                    <a:pt x="3426" y="1165"/>
                  </a:cubicBezTo>
                  <a:cubicBezTo>
                    <a:pt x="3444" y="1133"/>
                    <a:pt x="3454" y="1096"/>
                    <a:pt x="3454" y="1059"/>
                  </a:cubicBezTo>
                  <a:lnTo>
                    <a:pt x="3454" y="211"/>
                  </a:lnTo>
                  <a:lnTo>
                    <a:pt x="3454" y="212"/>
                  </a:lnTo>
                  <a:lnTo>
                    <a:pt x="3454" y="212"/>
                  </a:lnTo>
                  <a:cubicBezTo>
                    <a:pt x="3454" y="175"/>
                    <a:pt x="3444" y="138"/>
                    <a:pt x="3426" y="106"/>
                  </a:cubicBezTo>
                  <a:cubicBezTo>
                    <a:pt x="3407" y="74"/>
                    <a:pt x="3380" y="47"/>
                    <a:pt x="3348" y="28"/>
                  </a:cubicBezTo>
                  <a:cubicBezTo>
                    <a:pt x="3316" y="10"/>
                    <a:pt x="3279" y="0"/>
                    <a:pt x="3242" y="0"/>
                  </a:cubicBezTo>
                  <a:lnTo>
                    <a:pt x="211" y="0"/>
                  </a:lnTo>
                </a:path>
              </a:pathLst>
            </a:custGeom>
            <a:solidFill>
              <a:srgbClr val="bbe0e3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53640" rIns="53640" tIns="26640" bIns="26640" anchor="ctr">
              <a:noAutofit/>
            </a:bodyPr>
            <a:p>
              <a:pPr algn="ctr"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GB" sz="1200" spc="-1" strike="noStrike">
                  <a:solidFill>
                    <a:srgbClr val="000000"/>
                  </a:solidFill>
                  <a:latin typeface="Arial"/>
                </a:rPr>
                <a:t>Moodle</a:t>
              </a:r>
              <a:endParaRPr b="0" lang="en-ZA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24" name="TextShape 21"/>
          <p:cNvSpPr txBox="1"/>
          <p:nvPr/>
        </p:nvSpPr>
        <p:spPr>
          <a:xfrm>
            <a:off x="757800" y="648000"/>
            <a:ext cx="7810200" cy="64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pPr marL="216000" indent="-216000"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Learner Management System (LMS)</a:t>
            </a:r>
            <a:endParaRPr b="0" lang="en-Z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82400" y="648000"/>
            <a:ext cx="82296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216000" indent="-216000"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Libre Franklin"/>
              </a:rPr>
              <a:t>What is e-learning?</a:t>
            </a:r>
            <a:endParaRPr b="1" lang="en-US" sz="3200" spc="-1" strike="noStrike">
              <a:solidFill>
                <a:srgbClr val="000000"/>
              </a:solidFill>
              <a:latin typeface="Libre Franklin"/>
              <a:ea typeface="Libre Franklin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457200" y="1600200"/>
            <a:ext cx="8229600" cy="3295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697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af-ZA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af-ZA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af-ZA" sz="2800" spc="-1" strike="noStrike">
                <a:solidFill>
                  <a:srgbClr val="000000"/>
                </a:solidFill>
                <a:latin typeface="Arial"/>
              </a:rPr>
              <a:t>A process that allows learners to take charge of their own learning.</a:t>
            </a:r>
            <a:endParaRPr b="0" lang="en-ZA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697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af-ZA" sz="28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af-ZA" sz="2800" spc="-1" strike="noStrike">
                <a:solidFill>
                  <a:srgbClr val="000000"/>
                </a:solidFill>
                <a:latin typeface="Arial"/>
              </a:rPr>
              <a:t>It can be customised to meet the individual needs to different learning styles – any place, any pace. It is learning on demand. </a:t>
            </a:r>
            <a:endParaRPr b="0" lang="en-ZA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697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af-ZA" sz="28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af-ZA" sz="2800" spc="-1" strike="noStrike">
                <a:solidFill>
                  <a:srgbClr val="000000"/>
                </a:solidFill>
                <a:latin typeface="Arial"/>
              </a:rPr>
              <a:t>Technology is not e – learning, rather a tool to deliver e – learning. </a:t>
            </a:r>
            <a:endParaRPr b="0" lang="en-ZA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pPr marL="216000" indent="-216000"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What e-learning is not</a:t>
            </a:r>
            <a:r>
              <a:rPr b="1" lang="en-ZA" sz="32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?</a:t>
            </a:r>
            <a:endParaRPr b="0" lang="en-Z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468360" y="1773360"/>
            <a:ext cx="8207280" cy="5072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spcBef>
                <a:spcPts val="15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E-Learning is not the </a:t>
            </a:r>
            <a:r>
              <a:rPr b="1" lang="en-GB" sz="2400" spc="-1" strike="noStrike">
                <a:solidFill>
                  <a:srgbClr val="000000"/>
                </a:solidFill>
                <a:latin typeface="Arial"/>
              </a:rPr>
              <a:t>mere use of computers or computer technology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ZA" sz="24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15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E-Learning is </a:t>
            </a:r>
            <a:r>
              <a:rPr b="1" lang="en-GB" sz="2400" spc="-1" strike="noStrike">
                <a:solidFill>
                  <a:srgbClr val="000000"/>
                </a:solidFill>
                <a:latin typeface="Arial"/>
              </a:rPr>
              <a:t>not just to put content on a computer / learning portal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 (LMS). </a:t>
            </a:r>
            <a:endParaRPr b="0" lang="en-ZA" sz="24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15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E-Learning is </a:t>
            </a:r>
            <a:r>
              <a:rPr b="1" lang="en-GB" sz="2400" spc="-1" strike="noStrike">
                <a:solidFill>
                  <a:srgbClr val="000000"/>
                </a:solidFill>
                <a:latin typeface="Arial"/>
              </a:rPr>
              <a:t>not an attempt to take over the job of a teacher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ZA" sz="24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15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E-Learning is </a:t>
            </a:r>
            <a:r>
              <a:rPr b="1" lang="en-GB" sz="2400" spc="-1" strike="noStrike">
                <a:solidFill>
                  <a:srgbClr val="000000"/>
                </a:solidFill>
                <a:latin typeface="Arial"/>
              </a:rPr>
              <a:t>not a quick fix to “educational problems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”.</a:t>
            </a:r>
            <a:endParaRPr b="0" lang="en-ZA" sz="24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15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E-Learning is </a:t>
            </a:r>
            <a:r>
              <a:rPr b="1" lang="en-GB" sz="2400" spc="-1" strike="noStrike">
                <a:solidFill>
                  <a:srgbClr val="000000"/>
                </a:solidFill>
                <a:latin typeface="Arial"/>
              </a:rPr>
              <a:t>not saving time in the short run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ZA" sz="24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1123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E-Learning is </a:t>
            </a:r>
            <a:r>
              <a:rPr b="1" lang="en-GB" sz="2400" spc="-1" strike="noStrike">
                <a:solidFill>
                  <a:srgbClr val="000000"/>
                </a:solidFill>
                <a:latin typeface="Arial"/>
              </a:rPr>
              <a:t>not something that all teachers will embrace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ZA" sz="18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1123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ZA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pPr marL="216000" indent="-216000"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Why e-learning?</a:t>
            </a:r>
            <a:endParaRPr b="0" lang="en-Z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1033200" y="1728000"/>
            <a:ext cx="7102800" cy="3141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Flexibility</a:t>
            </a:r>
            <a:endParaRPr b="0" lang="en-GB" sz="2400" spc="-1" strike="noStrike">
              <a:solidFill>
                <a:srgbClr val="000000"/>
              </a:solidFill>
              <a:latin typeface="Arial"/>
              <a:ea typeface="Noto Sans CJK SC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Through a range of online learning technologies,</a:t>
            </a:r>
            <a:endParaRPr b="0" lang="en-GB" sz="2400" spc="-1" strike="noStrike">
              <a:solidFill>
                <a:srgbClr val="000000"/>
              </a:solidFill>
              <a:latin typeface="Arial"/>
              <a:ea typeface="Noto Sans CJK SC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learners and teachers can engage in synchronous as well as asynchronous interaction across space, time, and pace.</a:t>
            </a:r>
            <a:endParaRPr b="0" lang="en-GB" sz="2400" spc="-1" strike="noStrike">
              <a:solidFill>
                <a:srgbClr val="000000"/>
              </a:solidFill>
              <a:latin typeface="Arial"/>
              <a:ea typeface="Noto Sans CJK SC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Preparing learners for tertiary institutions </a:t>
            </a:r>
            <a:endParaRPr b="0" lang="en-GB" sz="2400" spc="-1" strike="noStrike">
              <a:solidFill>
                <a:srgbClr val="000000"/>
              </a:solidFill>
              <a:latin typeface="Arial"/>
              <a:ea typeface="Noto Sans CJK SC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GB" sz="2400" spc="-1" strike="noStrike">
              <a:solidFill>
                <a:srgbClr val="000000"/>
              </a:solidFill>
              <a:latin typeface="Arial"/>
              <a:ea typeface="Noto Sans CJK S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10400" y="504000"/>
            <a:ext cx="8229600" cy="72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r>
              <a:rPr b="0" lang="en-ZA" sz="3600" spc="-1" strike="noStrike">
                <a:solidFill>
                  <a:srgbClr val="000000"/>
                </a:solidFill>
                <a:latin typeface="Arial"/>
                <a:ea typeface="Arial"/>
              </a:rPr>
              <a:t>Conventional teaching vs </a:t>
            </a:r>
            <a:r>
              <a:rPr b="0" lang="en-ZA" sz="3600" spc="-1" strike="noStrike">
                <a:solidFill>
                  <a:srgbClr val="000000"/>
                </a:solidFill>
                <a:latin typeface="Arial"/>
              </a:rPr>
              <a:t> e-learning ?</a:t>
            </a:r>
            <a:endParaRPr b="0" lang="en-ZA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457200" y="1600200"/>
            <a:ext cx="403848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>
              <a:lnSpc>
                <a:spcPct val="90000"/>
              </a:lnSpc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af-ZA" sz="2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ZA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TextShape 3"/>
          <p:cNvSpPr txBox="1"/>
          <p:nvPr/>
        </p:nvSpPr>
        <p:spPr>
          <a:xfrm>
            <a:off x="4716000" y="1483920"/>
            <a:ext cx="4032360" cy="420408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lIns="90000" rIns="90000" tIns="46800" bIns="46800">
            <a:normAutofit/>
          </a:bodyPr>
          <a:p>
            <a:pPr marL="457200" indent="-4572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Leaner centred</a:t>
            </a:r>
            <a:endParaRPr b="0" lang="en-ZA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Learn</a:t>
            </a:r>
            <a:endParaRPr b="0" lang="en-ZA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Learning on demand</a:t>
            </a:r>
            <a:endParaRPr b="0" lang="en-ZA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ZA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Integration of concepts &amp; knowledge</a:t>
            </a:r>
            <a:endParaRPr b="0" lang="en-ZA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ZA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Two way medium</a:t>
            </a:r>
            <a:endParaRPr b="0" lang="en-ZA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ZA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Lots of voices</a:t>
            </a:r>
            <a:endParaRPr b="0" lang="en-ZA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Asynchronous</a:t>
            </a:r>
            <a:endParaRPr b="0" lang="en-ZA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468360" y="1484280"/>
            <a:ext cx="4032360" cy="4275720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533160" indent="-533160">
              <a:spcBef>
                <a:spcPts val="499"/>
              </a:spcBef>
              <a:buClr>
                <a:srgbClr val="000000"/>
              </a:buClr>
              <a:buFont typeface="Arial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Teacher centred</a:t>
            </a:r>
            <a:endParaRPr b="0" lang="en-ZA" sz="2000" spc="-1" strike="noStrike">
              <a:solidFill>
                <a:srgbClr val="000000"/>
              </a:solidFill>
              <a:latin typeface="Arial"/>
            </a:endParaRPr>
          </a:p>
          <a:p>
            <a:pPr marL="533160" indent="-533160">
              <a:spcBef>
                <a:spcPts val="499"/>
              </a:spcBef>
              <a:buClr>
                <a:srgbClr val="000000"/>
              </a:buClr>
              <a:buFont typeface="Arial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Teach</a:t>
            </a:r>
            <a:endParaRPr b="0" lang="en-ZA" sz="2000" spc="-1" strike="noStrike">
              <a:solidFill>
                <a:srgbClr val="000000"/>
              </a:solidFill>
              <a:latin typeface="Arial"/>
            </a:endParaRPr>
          </a:p>
          <a:p>
            <a:pPr marL="533160" indent="-533160">
              <a:spcBef>
                <a:spcPts val="499"/>
              </a:spcBef>
              <a:buClr>
                <a:srgbClr val="000000"/>
              </a:buClr>
              <a:buFont typeface="Arial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Learning when we want</a:t>
            </a:r>
            <a:endParaRPr b="0" lang="en-ZA" sz="2000" spc="-1" strike="noStrike">
              <a:solidFill>
                <a:srgbClr val="000000"/>
              </a:solidFill>
              <a:latin typeface="Arial"/>
            </a:endParaRPr>
          </a:p>
          <a:p>
            <a:pPr marL="533160" indent="-533160">
              <a:spcBef>
                <a:spcPts val="499"/>
              </a:spcBef>
              <a:buClr>
                <a:srgbClr val="000000"/>
              </a:buClr>
              <a:buFont typeface="Arial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ZA" sz="2000" spc="-1" strike="noStrike">
              <a:solidFill>
                <a:srgbClr val="000000"/>
              </a:solidFill>
              <a:latin typeface="Arial"/>
            </a:endParaRPr>
          </a:p>
          <a:p>
            <a:pPr marL="533160" indent="-533160">
              <a:spcBef>
                <a:spcPts val="499"/>
              </a:spcBef>
              <a:buClr>
                <a:srgbClr val="000000"/>
              </a:buClr>
              <a:buFont typeface="Arial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No Integration of concepts &amp; knowledge (repetition)</a:t>
            </a:r>
            <a:endParaRPr b="0" lang="en-ZA" sz="2000" spc="-1" strike="noStrike">
              <a:solidFill>
                <a:srgbClr val="000000"/>
              </a:solidFill>
              <a:latin typeface="Arial"/>
            </a:endParaRPr>
          </a:p>
          <a:p>
            <a:pPr marL="533160" indent="-533160">
              <a:spcBef>
                <a:spcPts val="499"/>
              </a:spcBef>
              <a:buClr>
                <a:srgbClr val="000000"/>
              </a:buClr>
              <a:buFont typeface="Arial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ZA" sz="2000" spc="-1" strike="noStrike">
              <a:solidFill>
                <a:srgbClr val="000000"/>
              </a:solidFill>
              <a:latin typeface="Arial"/>
            </a:endParaRPr>
          </a:p>
          <a:p>
            <a:pPr marL="533160" indent="-533160">
              <a:spcBef>
                <a:spcPts val="499"/>
              </a:spcBef>
              <a:buClr>
                <a:srgbClr val="000000"/>
              </a:buClr>
              <a:buFont typeface="Arial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One way medium</a:t>
            </a:r>
            <a:endParaRPr b="0" lang="en-ZA" sz="2000" spc="-1" strike="noStrike">
              <a:solidFill>
                <a:srgbClr val="000000"/>
              </a:solidFill>
              <a:latin typeface="Arial"/>
            </a:endParaRPr>
          </a:p>
          <a:p>
            <a:pPr marL="533160" indent="-533160">
              <a:spcBef>
                <a:spcPts val="499"/>
              </a:spcBef>
              <a:buClr>
                <a:srgbClr val="000000"/>
              </a:buClr>
              <a:buFont typeface="Arial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One voice speaks</a:t>
            </a:r>
            <a:endParaRPr b="0" lang="en-ZA" sz="2000" spc="-1" strike="noStrike">
              <a:solidFill>
                <a:srgbClr val="000000"/>
              </a:solidFill>
              <a:latin typeface="Arial"/>
            </a:endParaRPr>
          </a:p>
          <a:p>
            <a:pPr marL="533160" indent="-533160">
              <a:spcBef>
                <a:spcPts val="499"/>
              </a:spcBef>
              <a:buClr>
                <a:srgbClr val="000000"/>
              </a:buClr>
              <a:buFont typeface="Arial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Synchronous</a:t>
            </a:r>
            <a:endParaRPr b="0" lang="en-ZA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>
                <p:childTnLst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2011-03-27T18:00:15Z</dcterms:created>
  <dc:creator/>
  <dc:description/>
  <dc:language>en-ZA</dc:language>
  <cp:lastModifiedBy/>
  <dcterms:modified xsi:type="dcterms:W3CDTF">2021-02-25T12:57:44Z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TC100822959990</vt:lpwstr>
  </property>
</Properties>
</file>