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9144000"/>
  <p:notesSz cx="6858000" cy="9144000"/>
  <p:embeddedFontLst>
    <p:embeddedFont>
      <p:font typeface="Libre Franklin"/>
      <p:regular r:id="rId26"/>
      <p:bold r:id="rId27"/>
      <p:italic r:id="rId28"/>
      <p:boldItalic r:id="rId29"/>
    </p:embeddedFont>
    <p:embeddedFont>
      <p:font typeface="Libre Franklin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j/km6WmNQhEbmwYoDMvoyxzjWC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ason Wandra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LibreFranklin-regular.fntdata"/><Relationship Id="rId25" Type="http://schemas.openxmlformats.org/officeDocument/2006/relationships/slide" Target="slides/slide18.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ibreFranklin-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ibreFranklinMedium-bold.fntdata"/><Relationship Id="rId30" Type="http://schemas.openxmlformats.org/officeDocument/2006/relationships/font" Target="fonts/LibreFranklinMedium-regular.fntdata"/><Relationship Id="rId11" Type="http://schemas.openxmlformats.org/officeDocument/2006/relationships/slide" Target="slides/slide4.xml"/><Relationship Id="rId33" Type="http://schemas.openxmlformats.org/officeDocument/2006/relationships/font" Target="fonts/LibreFranklinMedium-boldItalic.fntdata"/><Relationship Id="rId10" Type="http://schemas.openxmlformats.org/officeDocument/2006/relationships/slide" Target="slides/slide3.xml"/><Relationship Id="rId32" Type="http://schemas.openxmlformats.org/officeDocument/2006/relationships/font" Target="fonts/LibreFranklinMedium-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2-27T06:41:57.771">
    <p:pos x="6000" y="0"/>
    <p:text>This lesson does not go over differences between source control and version control, which should not be used interchangeably. Will make ammendments to my lesson to accomodate this</p:text>
    <p:extLst>
      <p:ext uri="{C676402C-5697-4E1C-873F-D02D1690AC5C}">
        <p15:threadingInfo timeZoneBias="0"/>
      </p:ext>
      <p:ext uri="http://customooxmlschemas.google.com/">
        <go:slidesCustomData xmlns:go="http://customooxmlschemas.google.com/" commentPostId="AAAAGP3J27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for-windows.github.io/"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ssian.com/software/jir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0" name="Google Shape;1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61" name="Google Shape;16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27" name="Google Shape;22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A </a:t>
            </a:r>
            <a:r>
              <a:rPr b="1" lang="en-US"/>
              <a:t>text editor</a:t>
            </a:r>
            <a:r>
              <a:rPr lang="en-US"/>
              <a:t>: a window for the input, arrangement, and commenting of programming language code.</a:t>
            </a:r>
            <a:endParaRPr/>
          </a:p>
          <a:p>
            <a:pPr indent="-228600" lvl="0" marL="457200" marR="0" rtl="0" algn="l">
              <a:lnSpc>
                <a:spcPct val="100000"/>
              </a:lnSpc>
              <a:spcBef>
                <a:spcPts val="0"/>
              </a:spcBef>
              <a:spcAft>
                <a:spcPts val="0"/>
              </a:spcAft>
              <a:buSzPts val="1400"/>
              <a:buNone/>
            </a:pPr>
            <a:r>
              <a:rPr lang="en-US"/>
              <a:t>A </a:t>
            </a:r>
            <a:r>
              <a:rPr b="1" lang="en-US"/>
              <a:t>project editor</a:t>
            </a:r>
            <a:r>
              <a:rPr lang="en-US"/>
              <a:t>: a window that lists all of the files that make up the software project.</a:t>
            </a:r>
            <a:endParaRPr/>
          </a:p>
          <a:p>
            <a:pPr indent="-228600" lvl="0" marL="457200" marR="0" rtl="0" algn="l">
              <a:lnSpc>
                <a:spcPct val="100000"/>
              </a:lnSpc>
              <a:spcBef>
                <a:spcPts val="0"/>
              </a:spcBef>
              <a:spcAft>
                <a:spcPts val="0"/>
              </a:spcAft>
              <a:buSzPts val="1400"/>
              <a:buNone/>
            </a:pPr>
            <a:r>
              <a:rPr lang="en-US"/>
              <a:t>A </a:t>
            </a:r>
            <a:r>
              <a:rPr b="1" lang="en-US"/>
              <a:t>tool bar</a:t>
            </a:r>
            <a:r>
              <a:rPr lang="en-US"/>
              <a:t>: a set of buttons that represent the functions the environment can perform.</a:t>
            </a:r>
            <a:endParaRPr/>
          </a:p>
          <a:p>
            <a:pPr indent="-228600" lvl="0" marL="457200" marR="0" rtl="0" algn="l">
              <a:lnSpc>
                <a:spcPct val="100000"/>
              </a:lnSpc>
              <a:spcBef>
                <a:spcPts val="0"/>
              </a:spcBef>
              <a:spcAft>
                <a:spcPts val="0"/>
              </a:spcAft>
              <a:buSzPts val="1400"/>
              <a:buNone/>
            </a:pPr>
            <a:r>
              <a:rPr lang="en-US"/>
              <a:t>An </a:t>
            </a:r>
            <a:r>
              <a:rPr b="1" lang="en-US"/>
              <a:t>output viewer</a:t>
            </a:r>
            <a:r>
              <a:rPr lang="en-US"/>
              <a:t>: a window that displays any messages that the environment generates during the operations it undertakes.</a:t>
            </a:r>
            <a:endParaRPr/>
          </a:p>
          <a:p>
            <a:pPr indent="-228600" lvl="0" marL="457200" rtl="0" algn="l">
              <a:lnSpc>
                <a:spcPct val="90000"/>
              </a:lnSpc>
              <a:spcBef>
                <a:spcPts val="0"/>
              </a:spcBef>
              <a:spcAft>
                <a:spcPts val="0"/>
              </a:spcAft>
              <a:buSzPts val="1400"/>
              <a:buNone/>
            </a:pPr>
            <a:r>
              <a:t/>
            </a:r>
            <a:endParaRPr sz="1000"/>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34" name="Google Shape;23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9387" lvl="0" marL="715963" rtl="0" algn="just">
              <a:lnSpc>
                <a:spcPct val="150000"/>
              </a:lnSpc>
              <a:spcBef>
                <a:spcPts val="0"/>
              </a:spcBef>
              <a:spcAft>
                <a:spcPts val="0"/>
              </a:spcAft>
              <a:buSzPts val="1400"/>
              <a:buNone/>
            </a:pPr>
            <a:r>
              <a:rPr lang="en-US" sz="1200"/>
              <a:t>Syntax highlighting-</a:t>
            </a:r>
            <a:r>
              <a:rPr b="0" i="0" lang="en-US" sz="1200" u="none" cap="none" strike="noStrike">
                <a:solidFill>
                  <a:schemeClr val="dk1"/>
                </a:solidFill>
                <a:latin typeface="Calibri"/>
                <a:ea typeface="Calibri"/>
                <a:cs typeface="Calibri"/>
                <a:sym typeface="Calibri"/>
              </a:rPr>
              <a:t> it can show both the structures, the language keywords and the syntax errors with visually distinct colors and font effects</a:t>
            </a:r>
            <a:endParaRPr sz="1200"/>
          </a:p>
          <a:p>
            <a:pPr indent="-179387" lvl="0" marL="715963" rtl="0" algn="just">
              <a:lnSpc>
                <a:spcPct val="150000"/>
              </a:lnSpc>
              <a:spcBef>
                <a:spcPts val="0"/>
              </a:spcBef>
              <a:spcAft>
                <a:spcPts val="0"/>
              </a:spcAft>
              <a:buSzPts val="1400"/>
              <a:buNone/>
            </a:pPr>
            <a:r>
              <a:rPr lang="en-US" sz="1200"/>
              <a:t>Code completion (through intellisense)- provide complete syntax when programmer types </a:t>
            </a:r>
            <a:r>
              <a:rPr lang="en-US"/>
              <a:t>keywords</a:t>
            </a:r>
            <a:endParaRPr sz="1200"/>
          </a:p>
          <a:p>
            <a:pPr indent="-179387" lvl="0" marL="715963" rtl="0" algn="just">
              <a:lnSpc>
                <a:spcPct val="150000"/>
              </a:lnSpc>
              <a:spcBef>
                <a:spcPts val="0"/>
              </a:spcBef>
              <a:spcAft>
                <a:spcPts val="0"/>
              </a:spcAft>
              <a:buSzPts val="1400"/>
              <a:buNone/>
            </a:pPr>
            <a:r>
              <a:rPr lang="en-US" sz="1200"/>
              <a:t>Refactoring-design is changed without changing the behaviour</a:t>
            </a:r>
            <a:endParaRPr sz="1200"/>
          </a:p>
          <a:p>
            <a:pPr indent="-179387" lvl="0" marL="715963" rtl="0" algn="just">
              <a:lnSpc>
                <a:spcPct val="150000"/>
              </a:lnSpc>
              <a:spcBef>
                <a:spcPts val="0"/>
              </a:spcBef>
              <a:spcAft>
                <a:spcPts val="0"/>
              </a:spcAft>
              <a:buSzPts val="1400"/>
              <a:buNone/>
            </a:pPr>
            <a:r>
              <a:rPr lang="en-US" sz="1200"/>
              <a:t>Version control- tracking changes</a:t>
            </a:r>
            <a:endParaRPr/>
          </a:p>
          <a:p>
            <a:pPr indent="-179387" lvl="0" marL="715963" rtl="0" algn="just">
              <a:lnSpc>
                <a:spcPct val="150000"/>
              </a:lnSpc>
              <a:spcBef>
                <a:spcPts val="0"/>
              </a:spcBef>
              <a:spcAft>
                <a:spcPts val="0"/>
              </a:spcAft>
              <a:buSzPts val="1400"/>
              <a:buNone/>
            </a:pPr>
            <a:r>
              <a:rPr lang="en-US" sz="1200"/>
              <a:t>Debugging- error/bug checking</a:t>
            </a:r>
            <a:endParaRPr/>
          </a:p>
          <a:p>
            <a:pPr indent="-179387" lvl="0" marL="715963" rtl="0" algn="just">
              <a:lnSpc>
                <a:spcPct val="150000"/>
              </a:lnSpc>
              <a:spcBef>
                <a:spcPts val="0"/>
              </a:spcBef>
              <a:spcAft>
                <a:spcPts val="0"/>
              </a:spcAft>
              <a:buSzPts val="1400"/>
              <a:buNone/>
            </a:pPr>
            <a:r>
              <a:rPr lang="en-US" sz="1200"/>
              <a:t>Code search-Some </a:t>
            </a:r>
            <a:r>
              <a:rPr b="0" i="0" lang="en-US" sz="1200" u="none" cap="none" strike="noStrike">
                <a:solidFill>
                  <a:schemeClr val="dk1"/>
                </a:solidFill>
                <a:latin typeface="Calibri"/>
                <a:ea typeface="Calibri"/>
                <a:cs typeface="Calibri"/>
                <a:sym typeface="Calibri"/>
              </a:rPr>
              <a:t>IDEs can use different kinds of user interface for code search, for example form-based widgets and natural-language based interfaces</a:t>
            </a:r>
            <a:endParaRPr sz="1200"/>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41" name="Google Shape;24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In this code, we will be using Visual Studio Code and PyCharm. However, the IDEs do possess different advantages and disadvantages which may differ from one user to another.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48" name="Google Shape;24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It is very important to write test for you code so that after refactoring, you can also test that you have not broken anything.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55" name="Google Shape;25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62" name="Google Shape;26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270" name="Google Shape;270;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Install Git on Windows</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Git for Windows stand-alone installer</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Download the latest </a:t>
            </a:r>
            <a:r>
              <a:rPr b="0" i="0" lang="en-US" sz="1200" u="sng" cap="none" strike="noStrike">
                <a:solidFill>
                  <a:schemeClr val="dk1"/>
                </a:solidFill>
                <a:latin typeface="Calibri"/>
                <a:ea typeface="Calibri"/>
                <a:cs typeface="Calibri"/>
                <a:sym typeface="Calibri"/>
                <a:hlinkClick r:id="rId2"/>
              </a:rPr>
              <a:t>Git for Windows installer</a:t>
            </a:r>
            <a:r>
              <a:rPr b="0" i="0" lang="en-US" sz="1200" u="none" cap="none" strike="noStrike">
                <a:solidFill>
                  <a:schemeClr val="dk1"/>
                </a:solidFill>
                <a:latin typeface="Calibri"/>
                <a:ea typeface="Calibri"/>
                <a:cs typeface="Calibri"/>
                <a:sym typeface="Calibri"/>
              </a:rPr>
              <a:t>.</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When you've successfully started the installer, you should see the </a:t>
            </a:r>
            <a:r>
              <a:rPr b="1" i="0" lang="en-US" sz="1200" u="none" cap="none" strike="noStrike">
                <a:solidFill>
                  <a:schemeClr val="dk1"/>
                </a:solidFill>
                <a:latin typeface="Calibri"/>
                <a:ea typeface="Calibri"/>
                <a:cs typeface="Calibri"/>
                <a:sym typeface="Calibri"/>
              </a:rPr>
              <a:t>Git Setup</a:t>
            </a:r>
            <a:r>
              <a:rPr b="0" i="0" lang="en-US" sz="1200" u="none" cap="none" strike="noStrike">
                <a:solidFill>
                  <a:schemeClr val="dk1"/>
                </a:solidFill>
                <a:latin typeface="Calibri"/>
                <a:ea typeface="Calibri"/>
                <a:cs typeface="Calibri"/>
                <a:sym typeface="Calibri"/>
              </a:rPr>
              <a:t> wizard screen. </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Follow the </a:t>
            </a:r>
            <a:r>
              <a:rPr b="1" i="0" lang="en-US" sz="1200" u="none" cap="none" strike="noStrike">
                <a:solidFill>
                  <a:schemeClr val="dk1"/>
                </a:solidFill>
                <a:latin typeface="Calibri"/>
                <a:ea typeface="Calibri"/>
                <a:cs typeface="Calibri"/>
                <a:sym typeface="Calibri"/>
              </a:rPr>
              <a:t>Next</a:t>
            </a:r>
            <a:r>
              <a:rPr b="0" i="0" lang="en-US" sz="1200" u="none" cap="none" strike="noStrike">
                <a:solidFill>
                  <a:schemeClr val="dk1"/>
                </a:solidFill>
                <a:latin typeface="Calibri"/>
                <a:ea typeface="Calibri"/>
                <a:cs typeface="Calibri"/>
                <a:sym typeface="Calibri"/>
              </a:rPr>
              <a:t> and </a:t>
            </a:r>
            <a:r>
              <a:rPr b="1" i="0" lang="en-US" sz="1200" u="none" cap="none" strike="noStrike">
                <a:solidFill>
                  <a:schemeClr val="dk1"/>
                </a:solidFill>
                <a:latin typeface="Calibri"/>
                <a:ea typeface="Calibri"/>
                <a:cs typeface="Calibri"/>
                <a:sym typeface="Calibri"/>
              </a:rPr>
              <a:t>Finish</a:t>
            </a:r>
            <a:r>
              <a:rPr b="0" i="0" lang="en-US" sz="1200" u="none" cap="none" strike="noStrike">
                <a:solidFill>
                  <a:schemeClr val="dk1"/>
                </a:solidFill>
                <a:latin typeface="Calibri"/>
                <a:ea typeface="Calibri"/>
                <a:cs typeface="Calibri"/>
                <a:sym typeface="Calibri"/>
              </a:rPr>
              <a:t> prompts to complete the installation. The default options are pretty sensible for most users.</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Open a Command Prompt (or Git Bash if during installation you elected not to use Git from the Windows Command Prompt).</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Run the following commands to configure your Git username and email using the following commands, replacing Emma's name with your own. </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These details will be associated with any commits that you create:</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git config --global user.name "Emma Paris" </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git config --global user.email "eparis@atlassian.com“</a:t>
            </a:r>
            <a:endParaRPr/>
          </a:p>
          <a:p>
            <a:pPr indent="-228600" lvl="0" marL="45720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rPr b="0" i="1" lang="en-US" sz="1200" u="none" cap="none" strike="noStrike">
                <a:solidFill>
                  <a:schemeClr val="dk1"/>
                </a:solidFill>
                <a:latin typeface="Calibri"/>
                <a:ea typeface="Calibri"/>
                <a:cs typeface="Calibri"/>
                <a:sym typeface="Calibri"/>
              </a:rPr>
              <a:t>Optional: Install the Git credential helper on Windows</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Bitbucket supports pushing and pulling over HTTP to your remote Git repositories on Bitbucket. Every time you interact with the remote repository, you must supply a username/password combination. You can store these credentials, instead of supplying the combination every time, with the Git Credential Manager for Windows.</a:t>
            </a:r>
            <a:endParaRPr/>
          </a:p>
          <a:p>
            <a:pPr indent="-228600" lvl="0" marL="45720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8" name="Google Shape;278;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0" name="Google Shape;17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178" name="Google Shape;17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 component of software configuration management, version control, also known as revision control or source control, is the management of changes to documents, computer programs, large web sites, and other collections of information. Changes are usually identified by a number or letter code, termed the "revision number", "revision level", or simply "revision". For example, an initial set of files is "revision 1". When the first change is made, the resulting set is "revision 2", and so on. Each revision is associated with a timestamp and the person making the change. Revisions can be compared, restored, and with some types of files, merged.</a:t>
            </a:r>
            <a:endParaRPr b="0" i="0" sz="1200" u="none" cap="none" strike="noStrike">
              <a:solidFill>
                <a:schemeClr val="dk1"/>
              </a:solidFill>
              <a:latin typeface="Calibri"/>
              <a:ea typeface="Calibri"/>
              <a:cs typeface="Calibri"/>
              <a:sym typeface="Calibri"/>
            </a:endParaRPr>
          </a:p>
        </p:txBody>
      </p:sp>
      <p:sp>
        <p:nvSpPr>
          <p:cNvPr id="185" name="Google Shape;18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191" name="Google Shape;19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198" name="Google Shape;19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1" marL="914400" rtl="0" algn="l">
              <a:lnSpc>
                <a:spcPct val="130000"/>
              </a:lnSpc>
              <a:spcBef>
                <a:spcPts val="0"/>
              </a:spcBef>
              <a:spcAft>
                <a:spcPts val="0"/>
              </a:spcAft>
              <a:buSzPts val="1400"/>
              <a:buNone/>
            </a:pPr>
            <a:r>
              <a:rPr lang="en-US" sz="1400"/>
              <a:t>copy-modify-merge system- multiple people can work on a single file at a time. </a:t>
            </a:r>
            <a:endParaRPr/>
          </a:p>
          <a:p>
            <a:pPr indent="-228600" lvl="2" marL="1371600" rtl="0" algn="l">
              <a:lnSpc>
                <a:spcPct val="130000"/>
              </a:lnSpc>
              <a:spcBef>
                <a:spcPts val="0"/>
              </a:spcBef>
              <a:spcAft>
                <a:spcPts val="0"/>
              </a:spcAft>
              <a:buSzPts val="1400"/>
              <a:buNone/>
            </a:pPr>
            <a:r>
              <a:rPr lang="en-US" sz="1260"/>
              <a:t>When a programmer wants to update the repository with his changes, he retrieves all changes which have occurred to the checked out files and reconciles any of them which conflict with changes he made before updating the repository.</a:t>
            </a:r>
            <a:endParaRPr/>
          </a:p>
          <a:p>
            <a:pPr indent="-228600" lvl="1" marL="914400" rtl="0" algn="l">
              <a:lnSpc>
                <a:spcPct val="130000"/>
              </a:lnSpc>
              <a:spcBef>
                <a:spcPts val="0"/>
              </a:spcBef>
              <a:spcAft>
                <a:spcPts val="0"/>
              </a:spcAft>
              <a:buSzPts val="1400"/>
              <a:buNone/>
            </a:pPr>
            <a:r>
              <a:rPr lang="en-US" sz="1400"/>
              <a:t>In a lock-modify-unlock system, only one person can work on any file at a time.</a:t>
            </a:r>
            <a:endParaRPr/>
          </a:p>
          <a:p>
            <a:pPr indent="-228600" lvl="2" marL="1371600" rtl="0" algn="l">
              <a:lnSpc>
                <a:spcPct val="130000"/>
              </a:lnSpc>
              <a:spcBef>
                <a:spcPts val="0"/>
              </a:spcBef>
              <a:spcAft>
                <a:spcPts val="0"/>
              </a:spcAft>
              <a:buSzPts val="1400"/>
              <a:buNone/>
            </a:pPr>
            <a:r>
              <a:rPr lang="en-US" sz="1260"/>
              <a:t>A programmer must check a file out of the repository before it can be modified. The system prevents anyone else from modifying any file until it is checked back in.</a:t>
            </a:r>
            <a:endParaRPr/>
          </a:p>
          <a:p>
            <a:pPr indent="-228600" lvl="2" marL="1371600" rtl="0" algn="l">
              <a:lnSpc>
                <a:spcPct val="130000"/>
              </a:lnSpc>
              <a:spcBef>
                <a:spcPts val="0"/>
              </a:spcBef>
              <a:spcAft>
                <a:spcPts val="0"/>
              </a:spcAft>
              <a:buSzPts val="1400"/>
              <a:buNone/>
            </a:pPr>
            <a:r>
              <a:rPr lang="en-US" sz="1260"/>
              <a:t>On large projects, the team can run into delays because one programmer is often stuck waiting for a file to be available</a:t>
            </a:r>
            <a:endParaRPr/>
          </a:p>
          <a:p>
            <a:pPr indent="-228600" lvl="0" marL="457200" marR="0" rtl="0" algn="l">
              <a:lnSpc>
                <a:spcPct val="80000"/>
              </a:lnSpc>
              <a:spcBef>
                <a:spcPts val="0"/>
              </a:spcBef>
              <a:spcAft>
                <a:spcPts val="0"/>
              </a:spcAft>
              <a:buSzPts val="1400"/>
              <a:buNone/>
            </a:pPr>
            <a:r>
              <a:t/>
            </a:r>
            <a:endParaRPr sz="839"/>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Version Control Systems are sometimes known as SCM (Source Code Management) tools or RCS (Revision Control System). </a:t>
            </a:r>
            <a:endParaRPr/>
          </a:p>
        </p:txBody>
      </p:sp>
      <p:sp>
        <p:nvSpPr>
          <p:cNvPr id="206" name="Google Shape;20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None/>
            </a:pPr>
            <a:r>
              <a:rPr lang="en-US" sz="2000"/>
              <a:t>RCS (Revision Control System)</a:t>
            </a:r>
            <a:endParaRPr sz="2000"/>
          </a:p>
          <a:p>
            <a:pPr indent="-228600" lvl="0" marL="457200" rtl="0" algn="l">
              <a:lnSpc>
                <a:spcPct val="100000"/>
              </a:lnSpc>
              <a:spcBef>
                <a:spcPts val="0"/>
              </a:spcBef>
              <a:spcAft>
                <a:spcPts val="0"/>
              </a:spcAft>
              <a:buSzPts val="1400"/>
              <a:buNone/>
            </a:pPr>
            <a:r>
              <a:rPr lang="en-US" sz="2000"/>
              <a:t>	- it is a set of unix commands that allow multiple users to develop and maintain program code or documents.</a:t>
            </a:r>
            <a:endParaRPr sz="2000"/>
          </a:p>
          <a:p>
            <a:pPr indent="-228600" lvl="0" marL="457200" rtl="0" algn="l">
              <a:lnSpc>
                <a:spcPct val="100000"/>
              </a:lnSpc>
              <a:spcBef>
                <a:spcPts val="0"/>
              </a:spcBef>
              <a:spcAft>
                <a:spcPts val="0"/>
              </a:spcAft>
              <a:buSzPts val="1400"/>
              <a:buNone/>
            </a:pPr>
            <a:r>
              <a:rPr lang="en-US" sz="2000"/>
              <a:t>CVS (Concurrent Versions </a:t>
            </a:r>
            <a:r>
              <a:rPr lang="en-US" sz="2000"/>
              <a:t>System</a:t>
            </a:r>
            <a:r>
              <a:rPr lang="en-US" sz="2000"/>
              <a:t>)</a:t>
            </a:r>
            <a:endParaRPr/>
          </a:p>
          <a:p>
            <a:pPr indent="-228600" lvl="1" marL="914400" rtl="0" algn="l">
              <a:lnSpc>
                <a:spcPct val="100000"/>
              </a:lnSpc>
              <a:spcBef>
                <a:spcPts val="0"/>
              </a:spcBef>
              <a:spcAft>
                <a:spcPts val="0"/>
              </a:spcAft>
              <a:buSzPts val="1400"/>
              <a:buNone/>
            </a:pPr>
            <a:r>
              <a:rPr lang="en-US" sz="2000"/>
              <a:t>first release in 1986</a:t>
            </a:r>
            <a:endParaRPr/>
          </a:p>
          <a:p>
            <a:pPr indent="-228600" lvl="0" marL="457200" rtl="0" algn="l">
              <a:lnSpc>
                <a:spcPct val="100000"/>
              </a:lnSpc>
              <a:spcBef>
                <a:spcPts val="0"/>
              </a:spcBef>
              <a:spcAft>
                <a:spcPts val="0"/>
              </a:spcAft>
              <a:buSzPts val="1400"/>
              <a:buNone/>
            </a:pPr>
            <a:r>
              <a:rPr lang="en-US" sz="2000"/>
              <a:t>Subversion ()</a:t>
            </a:r>
            <a:endParaRPr/>
          </a:p>
          <a:p>
            <a:pPr indent="-228600" lvl="1" marL="914400" rtl="0" algn="l">
              <a:lnSpc>
                <a:spcPct val="100000"/>
              </a:lnSpc>
              <a:spcBef>
                <a:spcPts val="0"/>
              </a:spcBef>
              <a:spcAft>
                <a:spcPts val="0"/>
              </a:spcAft>
              <a:buSzPts val="1400"/>
              <a:buNone/>
            </a:pPr>
            <a:r>
              <a:rPr lang="en-US" sz="1800"/>
              <a:t>widest adoption</a:t>
            </a:r>
            <a:endParaRPr/>
          </a:p>
          <a:p>
            <a:pPr indent="-228600" lvl="1" marL="914400" rtl="0" algn="l">
              <a:lnSpc>
                <a:spcPct val="100000"/>
              </a:lnSpc>
              <a:spcBef>
                <a:spcPts val="0"/>
              </a:spcBef>
              <a:spcAft>
                <a:spcPts val="0"/>
              </a:spcAft>
              <a:buSzPts val="1400"/>
              <a:buNone/>
            </a:pPr>
            <a:r>
              <a:rPr lang="en-US" sz="1800"/>
              <a:t> many open-source projects use Subversion as a repository (Apache, Python, Ruby,…)</a:t>
            </a:r>
            <a:endParaRPr/>
          </a:p>
          <a:p>
            <a:pPr indent="-228600" lvl="0" marL="457200" rtl="0" algn="l">
              <a:lnSpc>
                <a:spcPct val="100000"/>
              </a:lnSpc>
              <a:spcBef>
                <a:spcPts val="0"/>
              </a:spcBef>
              <a:spcAft>
                <a:spcPts val="0"/>
              </a:spcAft>
              <a:buSzPts val="1400"/>
              <a:buNone/>
            </a:pPr>
            <a:r>
              <a:rPr lang="en-US" sz="2000"/>
              <a:t>Git</a:t>
            </a:r>
            <a:endParaRPr sz="2000"/>
          </a:p>
          <a:p>
            <a:pPr indent="-228600" lvl="1" marL="914400" rtl="0" algn="l">
              <a:lnSpc>
                <a:spcPct val="100000"/>
              </a:lnSpc>
              <a:spcBef>
                <a:spcPts val="0"/>
              </a:spcBef>
              <a:spcAft>
                <a:spcPts val="0"/>
              </a:spcAft>
              <a:buSzPts val="1400"/>
              <a:buNone/>
            </a:pPr>
            <a:r>
              <a:rPr lang="en-US" sz="1800"/>
              <a:t>Used by the Linux kernel, wine, Fedora, …</a:t>
            </a:r>
            <a:endParaRPr/>
          </a:p>
          <a:p>
            <a:pPr indent="-228600" lvl="0" marL="457200" rtl="0" algn="l">
              <a:lnSpc>
                <a:spcPct val="100000"/>
              </a:lnSpc>
              <a:spcBef>
                <a:spcPts val="0"/>
              </a:spcBef>
              <a:spcAft>
                <a:spcPts val="0"/>
              </a:spcAft>
              <a:buSzPts val="1400"/>
              <a:buNone/>
            </a:pPr>
            <a:r>
              <a:rPr lang="en-US" sz="2000"/>
              <a:t>Mercurial</a:t>
            </a:r>
            <a:endParaRPr/>
          </a:p>
          <a:p>
            <a:pPr indent="-228600" lvl="1" marL="914400" rtl="0" algn="l">
              <a:lnSpc>
                <a:spcPct val="100000"/>
              </a:lnSpc>
              <a:spcBef>
                <a:spcPts val="0"/>
              </a:spcBef>
              <a:spcAft>
                <a:spcPts val="0"/>
              </a:spcAft>
              <a:buSzPts val="1400"/>
              <a:buNone/>
            </a:pPr>
            <a:r>
              <a:rPr lang="en-US" sz="1800"/>
              <a:t>open-source distributed version control</a:t>
            </a:r>
            <a:endParaRPr/>
          </a:p>
          <a:p>
            <a:pPr indent="-228600" lvl="1" marL="914400" rtl="0" algn="l">
              <a:lnSpc>
                <a:spcPct val="100000"/>
              </a:lnSpc>
              <a:spcBef>
                <a:spcPts val="0"/>
              </a:spcBef>
              <a:spcAft>
                <a:spcPts val="0"/>
              </a:spcAft>
              <a:buSzPts val="1400"/>
              <a:buNone/>
            </a:pPr>
            <a:r>
              <a:rPr lang="en-US" sz="1800"/>
              <a:t>can be used for small and large projects</a:t>
            </a:r>
            <a:endParaRPr/>
          </a:p>
          <a:p>
            <a:pPr indent="-228600" lvl="0" marL="457200" rtl="0" algn="l">
              <a:lnSpc>
                <a:spcPct val="100000"/>
              </a:lnSpc>
              <a:spcBef>
                <a:spcPts val="0"/>
              </a:spcBef>
              <a:spcAft>
                <a:spcPts val="0"/>
              </a:spcAft>
              <a:buSzPts val="1400"/>
              <a:buNone/>
            </a:pPr>
            <a:r>
              <a:rPr lang="en-US" sz="2000"/>
              <a:t>Bazaar</a:t>
            </a:r>
            <a:endParaRPr/>
          </a:p>
          <a:p>
            <a:pPr indent="-228600" lvl="1" marL="914400" rtl="0" algn="l">
              <a:lnSpc>
                <a:spcPct val="100000"/>
              </a:lnSpc>
              <a:spcBef>
                <a:spcPts val="0"/>
              </a:spcBef>
              <a:spcAft>
                <a:spcPts val="0"/>
              </a:spcAft>
              <a:buSzPts val="1400"/>
              <a:buNone/>
            </a:pPr>
            <a:r>
              <a:rPr lang="en-US" sz="1600"/>
              <a:t>user  friendly, good setup flexibility</a:t>
            </a:r>
            <a:endParaRPr/>
          </a:p>
          <a:p>
            <a:pPr indent="-228600" lvl="1" marL="914400" rtl="0" algn="l">
              <a:lnSpc>
                <a:spcPct val="100000"/>
              </a:lnSpc>
              <a:spcBef>
                <a:spcPts val="0"/>
              </a:spcBef>
              <a:spcAft>
                <a:spcPts val="0"/>
              </a:spcAft>
              <a:buSzPts val="1400"/>
              <a:buNone/>
            </a:pPr>
            <a:r>
              <a:rPr lang="en-US" sz="1600"/>
              <a:t>used by Ubuntu, MySQL, Squid, …</a:t>
            </a:r>
            <a:endParaRPr/>
          </a:p>
        </p:txBody>
      </p:sp>
      <p:sp>
        <p:nvSpPr>
          <p:cNvPr id="213" name="Google Shape;213;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220" name="Google Shape;22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A complete long-term change history of every file. This means every change made by many individuals over the years. Changes include the creation and deletion of files as well as edits to their contents. Different VCS tools differ on how well they handle renaming and moving of files. This history should also include the author, date and written notes on the purpose of each change. Having the complete history enables going back to previous versions to help in root cause analysis for bugs and it is crucial when needing to fix problems in older versions of software. If the software is being actively worked on, almost everything can be considered an "older version" of the software.</a:t>
            </a:r>
            <a:endParaRPr b="0" i="0" sz="1020" u="none" cap="none" strike="noStrike">
              <a:solidFill>
                <a:schemeClr val="dk1"/>
              </a:solidFill>
              <a:latin typeface="Calibri"/>
              <a:ea typeface="Calibri"/>
              <a:cs typeface="Calibri"/>
              <a:sym typeface="Calibri"/>
            </a:endParaRPr>
          </a:p>
          <a:p>
            <a:pPr indent="-228600" lvl="0" marL="457200" marR="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 </a:t>
            </a:r>
            <a:endParaRPr b="0" i="0" sz="1020" u="none" cap="none" strike="noStrike">
              <a:solidFill>
                <a:schemeClr val="dk1"/>
              </a:solidFill>
              <a:latin typeface="Calibri"/>
              <a:ea typeface="Calibri"/>
              <a:cs typeface="Calibri"/>
              <a:sym typeface="Calibri"/>
            </a:endParaRPr>
          </a:p>
          <a:p>
            <a:pPr indent="-228600" lvl="0" marL="457200" marR="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 </a:t>
            </a:r>
            <a:endParaRPr b="0" i="0" sz="1020" u="none" cap="none" strike="noStrike">
              <a:solidFill>
                <a:schemeClr val="dk1"/>
              </a:solidFill>
              <a:latin typeface="Calibri"/>
              <a:ea typeface="Calibri"/>
              <a:cs typeface="Calibri"/>
              <a:sym typeface="Calibri"/>
            </a:endParaRPr>
          </a:p>
          <a:p>
            <a:pPr indent="-228600" lvl="0" marL="45720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Branching and merging. Having team members work concurrently is a no-brainer, but even individuals working on their own can benefit from the ability to work on independent streams of changes. Creating a "branch" in VCS tools keeps multiple streams of work independent from each other while also providing the facility to merge that work back together, enabling developers to verify that the changes on each branch do not conflict. Many software teams adopt a practice of branching for each feature or perhaps branching for each release, or both. There are many different workflows that teams can choose from when they decide how to make use of branching and merging facilities in VCS.</a:t>
            </a:r>
            <a:endParaRPr b="0" i="0" sz="1020" u="none" cap="none" strike="noStrike">
              <a:solidFill>
                <a:schemeClr val="dk1"/>
              </a:solidFill>
              <a:latin typeface="Calibri"/>
              <a:ea typeface="Calibri"/>
              <a:cs typeface="Calibri"/>
              <a:sym typeface="Calibri"/>
            </a:endParaRPr>
          </a:p>
          <a:p>
            <a:pPr indent="-228600" lvl="0" marL="457200" marR="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 </a:t>
            </a:r>
            <a:endParaRPr b="0" i="0" sz="1020" u="none" cap="none" strike="noStrike">
              <a:solidFill>
                <a:schemeClr val="dk1"/>
              </a:solidFill>
              <a:latin typeface="Calibri"/>
              <a:ea typeface="Calibri"/>
              <a:cs typeface="Calibri"/>
              <a:sym typeface="Calibri"/>
            </a:endParaRPr>
          </a:p>
          <a:p>
            <a:pPr indent="-228600" lvl="0" marL="457200" rtl="0" algn="l">
              <a:lnSpc>
                <a:spcPct val="90000"/>
              </a:lnSpc>
              <a:spcBef>
                <a:spcPts val="0"/>
              </a:spcBef>
              <a:spcAft>
                <a:spcPts val="0"/>
              </a:spcAft>
              <a:buSzPts val="1400"/>
              <a:buNone/>
            </a:pPr>
            <a:r>
              <a:rPr b="0" i="0" lang="en-US" sz="1020" u="none" cap="none" strike="noStrike">
                <a:solidFill>
                  <a:schemeClr val="dk1"/>
                </a:solidFill>
                <a:latin typeface="Calibri"/>
                <a:ea typeface="Calibri"/>
                <a:cs typeface="Calibri"/>
                <a:sym typeface="Calibri"/>
              </a:rPr>
              <a:t>Traceability. Being able to trace each change made to the software and connect it to project management and bug tracking software such as </a:t>
            </a:r>
            <a:r>
              <a:rPr b="0" i="0" lang="en-US" sz="1020" u="sng" cap="none" strike="noStrike">
                <a:solidFill>
                  <a:schemeClr val="dk1"/>
                </a:solidFill>
                <a:latin typeface="Calibri"/>
                <a:ea typeface="Calibri"/>
                <a:cs typeface="Calibri"/>
                <a:sym typeface="Calibri"/>
                <a:hlinkClick r:id="rId2"/>
              </a:rPr>
              <a:t>Jira</a:t>
            </a:r>
            <a:r>
              <a:rPr b="0" i="0" lang="en-US" sz="1020" u="none" cap="none" strike="noStrike">
                <a:solidFill>
                  <a:schemeClr val="dk1"/>
                </a:solidFill>
                <a:latin typeface="Calibri"/>
                <a:ea typeface="Calibri"/>
                <a:cs typeface="Calibri"/>
                <a:sym typeface="Calibri"/>
              </a:rPr>
              <a:t>, and being able to annotate each change with a message describing the purpose and intent of the change can help not only with root cause analysis and other forensics. Having the annotated history of the code at your fingertips when you are reading the code, trying to understand what it is doing and why it is so designed can enable developers to make correct and harmonious changes that are in accord with the intended long-term design of the system. This can be especially important for working effectively with legacy code and is crucial in enabling developers to estimate future work with any accuracy.</a:t>
            </a:r>
            <a:endParaRPr b="0" i="0" sz="1020" u="none" cap="none" strike="noStrike">
              <a:solidFill>
                <a:schemeClr val="dk1"/>
              </a:solidFill>
              <a:latin typeface="Calibri"/>
              <a:ea typeface="Calibri"/>
              <a:cs typeface="Calibri"/>
              <a:sym typeface="Calibri"/>
            </a:endParaRPr>
          </a:p>
          <a:p>
            <a:pPr indent="-228600" lvl="0" marL="457200" marR="0" rtl="0" algn="l">
              <a:lnSpc>
                <a:spcPct val="90000"/>
              </a:lnSpc>
              <a:spcBef>
                <a:spcPts val="0"/>
              </a:spcBef>
              <a:spcAft>
                <a:spcPts val="0"/>
              </a:spcAft>
              <a:buSzPts val="1400"/>
              <a:buNone/>
            </a:pPr>
            <a:r>
              <a:t/>
            </a:r>
            <a:endParaRPr sz="102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87" name="Shape 87"/>
        <p:cNvGrpSpPr/>
        <p:nvPr/>
      </p:nvGrpSpPr>
      <p:grpSpPr>
        <a:xfrm>
          <a:off x="0" y="0"/>
          <a:ext cx="0" cy="0"/>
          <a:chOff x="0" y="0"/>
          <a:chExt cx="0" cy="0"/>
        </a:xfrm>
      </p:grpSpPr>
      <p:sp>
        <p:nvSpPr>
          <p:cNvPr id="88" name="Google Shape;88;p5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3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7" name="Shape 107"/>
        <p:cNvGrpSpPr/>
        <p:nvPr/>
      </p:nvGrpSpPr>
      <p:grpSpPr>
        <a:xfrm>
          <a:off x="0" y="0"/>
          <a:ext cx="0" cy="0"/>
          <a:chOff x="0" y="0"/>
          <a:chExt cx="0" cy="0"/>
        </a:xfrm>
      </p:grpSpPr>
      <p:sp>
        <p:nvSpPr>
          <p:cNvPr id="108" name="Google Shape;108;p3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2" name="Shape 112"/>
        <p:cNvGrpSpPr/>
        <p:nvPr/>
      </p:nvGrpSpPr>
      <p:grpSpPr>
        <a:xfrm>
          <a:off x="0" y="0"/>
          <a:ext cx="0" cy="0"/>
          <a:chOff x="0" y="0"/>
          <a:chExt cx="0" cy="0"/>
        </a:xfrm>
      </p:grpSpPr>
      <p:sp>
        <p:nvSpPr>
          <p:cNvPr id="113" name="Google Shape;113;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115" name="Google Shape;115;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8" name="Shape 118"/>
        <p:cNvGrpSpPr/>
        <p:nvPr/>
      </p:nvGrpSpPr>
      <p:grpSpPr>
        <a:xfrm>
          <a:off x="0" y="0"/>
          <a:ext cx="0" cy="0"/>
          <a:chOff x="0" y="0"/>
          <a:chExt cx="0" cy="0"/>
        </a:xfrm>
      </p:grpSpPr>
      <p:sp>
        <p:nvSpPr>
          <p:cNvPr id="119" name="Google Shape;119;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21" name="Google Shape;121;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22" name="Google Shape;122;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23" name="Google Shape;123;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24" name="Google Shape;12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130" name="Google Shape;130;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31" name="Google Shape;131;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137" name="Google Shape;137;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38" name="Google Shape;138;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1" name="Shape 141"/>
        <p:cNvGrpSpPr/>
        <p:nvPr/>
      </p:nvGrpSpPr>
      <p:grpSpPr>
        <a:xfrm>
          <a:off x="0" y="0"/>
          <a:ext cx="0" cy="0"/>
          <a:chOff x="0" y="0"/>
          <a:chExt cx="0" cy="0"/>
        </a:xfrm>
      </p:grpSpPr>
      <p:sp>
        <p:nvSpPr>
          <p:cNvPr id="142" name="Google Shape;142;p4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2"/>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4" name="Google Shape;144;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45"/>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27" name="Google Shape;27;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43"/>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3"/>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53" name="Shape 153"/>
        <p:cNvGrpSpPr/>
        <p:nvPr/>
      </p:nvGrpSpPr>
      <p:grpSpPr>
        <a:xfrm>
          <a:off x="0" y="0"/>
          <a:ext cx="0" cy="0"/>
          <a:chOff x="0" y="0"/>
          <a:chExt cx="0" cy="0"/>
        </a:xfrm>
      </p:grpSpPr>
      <p:sp>
        <p:nvSpPr>
          <p:cNvPr id="154" name="Google Shape;154;p4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33" name="Google Shape;33;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4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39" name="Google Shape;39;p47"/>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40" name="Google Shape;4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4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6" name="Google Shape;46;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7" name="Google Shape;47;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8" name="Google Shape;48;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9" name="Google Shape;4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4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64" name="Google Shape;64;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65" name="Google Shape;6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71" name="Google Shape;71;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72" name="Google Shape;7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 name="Shape 9"/>
        <p:cNvGrpSpPr/>
        <p:nvPr/>
      </p:nvGrpSpPr>
      <p:grpSpPr>
        <a:xfrm>
          <a:off x="0" y="0"/>
          <a:ext cx="0" cy="0"/>
          <a:chOff x="0" y="0"/>
          <a:chExt cx="0" cy="0"/>
        </a:xfrm>
      </p:grpSpPr>
      <p:sp>
        <p:nvSpPr>
          <p:cNvPr id="10" name="Google Shape;10;p29"/>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 name="Google Shape;11;p29"/>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2" name="Google Shape;12;p29"/>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13" name="Google Shape;13;p2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14" name="Google Shape;14;p2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15" name="Google Shape;15;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 name="Google Shape;16;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2" name="Shape 92"/>
        <p:cNvGrpSpPr/>
        <p:nvPr/>
      </p:nvGrpSpPr>
      <p:grpSpPr>
        <a:xfrm>
          <a:off x="0" y="0"/>
          <a:ext cx="0" cy="0"/>
          <a:chOff x="0" y="0"/>
          <a:chExt cx="0" cy="0"/>
        </a:xfrm>
      </p:grpSpPr>
      <p:sp>
        <p:nvSpPr>
          <p:cNvPr id="93" name="Google Shape;93;p31"/>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4" name="Google Shape;94;p31"/>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95" name="Google Shape;95;p31"/>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96" name="Google Shape;96;p3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97" name="Google Shape;97;p3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98" name="Google Shape;98;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2" name="Shape 162"/>
        <p:cNvGrpSpPr/>
        <p:nvPr/>
      </p:nvGrpSpPr>
      <p:grpSpPr>
        <a:xfrm>
          <a:off x="0" y="0"/>
          <a:ext cx="0" cy="0"/>
          <a:chOff x="0" y="0"/>
          <a:chExt cx="0" cy="0"/>
        </a:xfrm>
      </p:grpSpPr>
      <p:sp>
        <p:nvSpPr>
          <p:cNvPr id="163" name="Google Shape;163;p1"/>
          <p:cNvSpPr/>
          <p:nvPr/>
        </p:nvSpPr>
        <p:spPr>
          <a:xfrm>
            <a:off x="304800" y="1452563"/>
            <a:ext cx="8532813" cy="3043237"/>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64" name="Google Shape;164;p1"/>
          <p:cNvSpPr/>
          <p:nvPr/>
        </p:nvSpPr>
        <p:spPr>
          <a:xfrm>
            <a:off x="418596" y="1528074"/>
            <a:ext cx="8306809" cy="2889482"/>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65" name="Google Shape;165;p1"/>
          <p:cNvSpPr txBox="1"/>
          <p:nvPr>
            <p:ph idx="4294967295" type="ctrTitle"/>
          </p:nvPr>
        </p:nvSpPr>
        <p:spPr>
          <a:xfrm>
            <a:off x="0" y="2286000"/>
            <a:ext cx="8534400" cy="898525"/>
          </a:xfrm>
          <a:prstGeom prst="rect">
            <a:avLst/>
          </a:prstGeom>
          <a:noFill/>
          <a:ln>
            <a:noFill/>
          </a:ln>
        </p:spPr>
        <p:txBody>
          <a:bodyPr anchorCtr="0" anchor="b" bIns="45700" lIns="45700" spcFirstLastPara="1" rIns="45700" wrap="square" tIns="45700">
            <a:normAutofit/>
          </a:bodyPr>
          <a:lstStyle/>
          <a:p>
            <a:pPr indent="0" lvl="0" marL="0" marR="0" rtl="0" algn="r">
              <a:lnSpc>
                <a:spcPct val="100000"/>
              </a:lnSpc>
              <a:spcBef>
                <a:spcPts val="0"/>
              </a:spcBef>
              <a:spcAft>
                <a:spcPts val="0"/>
              </a:spcAft>
              <a:buClr>
                <a:srgbClr val="000000"/>
              </a:buClr>
              <a:buSzPts val="1400"/>
              <a:buFont typeface="Arial"/>
              <a:buNone/>
            </a:pPr>
            <a:r>
              <a:rPr b="1" i="0" lang="en-US" sz="3200" u="none" cap="none" strike="noStrike">
                <a:solidFill>
                  <a:srgbClr val="0000CC"/>
                </a:solidFill>
                <a:latin typeface="Libre Franklin Medium"/>
                <a:ea typeface="Libre Franklin Medium"/>
                <a:cs typeface="Libre Franklin Medium"/>
                <a:sym typeface="Libre Franklin Medium"/>
              </a:rPr>
              <a:t>Software Basics</a:t>
            </a:r>
            <a:endParaRPr b="0" i="0" sz="4200" u="none" cap="none" strike="noStrike">
              <a:solidFill>
                <a:srgbClr val="0000CC"/>
              </a:solidFill>
              <a:latin typeface="Libre Franklin Medium"/>
              <a:ea typeface="Libre Franklin Medium"/>
              <a:cs typeface="Libre Franklin Medium"/>
              <a:sym typeface="Libre Franklin Medium"/>
            </a:endParaRPr>
          </a:p>
        </p:txBody>
      </p:sp>
      <p:sp>
        <p:nvSpPr>
          <p:cNvPr id="166" name="Google Shape;166;p1"/>
          <p:cNvSpPr txBox="1"/>
          <p:nvPr>
            <p:ph idx="1" type="body"/>
          </p:nvPr>
        </p:nvSpPr>
        <p:spPr>
          <a:xfrm>
            <a:off x="304800" y="3124200"/>
            <a:ext cx="8183563" cy="1066800"/>
          </a:xfrm>
          <a:prstGeom prst="rect">
            <a:avLst/>
          </a:prstGeom>
          <a:noFill/>
          <a:ln>
            <a:noFill/>
          </a:ln>
        </p:spPr>
        <p:txBody>
          <a:bodyPr anchorCtr="0" anchor="t" bIns="45700" lIns="182875" spcFirstLastPara="1" rIns="91425" wrap="square" tIns="0">
            <a:noAutofit/>
          </a:bodyPr>
          <a:lstStyle/>
          <a:p>
            <a:pPr indent="0" lvl="0" marL="36513" rtl="0" algn="r">
              <a:lnSpc>
                <a:spcPct val="100000"/>
              </a:lnSpc>
              <a:spcBef>
                <a:spcPts val="0"/>
              </a:spcBef>
              <a:spcAft>
                <a:spcPts val="0"/>
              </a:spcAft>
              <a:buSzPts val="2800"/>
              <a:buFont typeface="Libre Franklin"/>
              <a:buNone/>
            </a:pPr>
            <a:r>
              <a:rPr lang="en-US" sz="2800"/>
              <a:t>Lesson 3: Source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62"/>
          <p:cNvSpPr txBox="1"/>
          <p:nvPr>
            <p:ph type="title"/>
          </p:nvPr>
        </p:nvSpPr>
        <p:spPr>
          <a:xfrm>
            <a:off x="457199" y="457200"/>
            <a:ext cx="9056077"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INTEGRATED DEVELOPMENT ENVIRONMENT</a:t>
            </a:r>
            <a:endParaRPr/>
          </a:p>
        </p:txBody>
      </p:sp>
      <p:sp>
        <p:nvSpPr>
          <p:cNvPr id="231" name="Google Shape;231;p62"/>
          <p:cNvSpPr txBox="1"/>
          <p:nvPr>
            <p:ph idx="1" type="body"/>
          </p:nvPr>
        </p:nvSpPr>
        <p:spPr>
          <a:xfrm>
            <a:off x="361244" y="1490133"/>
            <a:ext cx="8325556" cy="4834467"/>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Char char="•"/>
            </a:pPr>
            <a:r>
              <a:rPr b="1" lang="en-US" sz="2400"/>
              <a:t>Integrated Development Environment (IDE)</a:t>
            </a:r>
            <a:r>
              <a:rPr lang="en-US" sz="2400"/>
              <a:t> is a software application that combines all of the features and tools needed by a software developer. It's graphical in nature, meaning that it uses windows and controls like buttons to display information and accept input from the user. For example, tools can include: text editor, project editor, </a:t>
            </a:r>
            <a:r>
              <a:rPr lang="en-US" sz="2400"/>
              <a:t>toolbar</a:t>
            </a:r>
            <a:r>
              <a:rPr lang="en-US" sz="2400"/>
              <a:t> and output viewer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63"/>
          <p:cNvSpPr txBox="1"/>
          <p:nvPr>
            <p:ph type="title"/>
          </p:nvPr>
        </p:nvSpPr>
        <p:spPr>
          <a:xfrm>
            <a:off x="457199" y="457200"/>
            <a:ext cx="9056077"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INTEGRATED DEVELOPMENT ENVIRONMENT</a:t>
            </a:r>
            <a:endParaRPr/>
          </a:p>
        </p:txBody>
      </p:sp>
      <p:sp>
        <p:nvSpPr>
          <p:cNvPr id="238" name="Google Shape;238;p63"/>
          <p:cNvSpPr txBox="1"/>
          <p:nvPr>
            <p:ph idx="1" type="body"/>
          </p:nvPr>
        </p:nvSpPr>
        <p:spPr>
          <a:xfrm>
            <a:off x="361244" y="1490133"/>
            <a:ext cx="8325556" cy="4834467"/>
          </a:xfrm>
          <a:prstGeom prst="rect">
            <a:avLst/>
          </a:prstGeom>
          <a:noFill/>
          <a:ln>
            <a:noFill/>
          </a:ln>
        </p:spPr>
        <p:txBody>
          <a:bodyPr anchorCtr="0" anchor="t" bIns="45700" lIns="91425" spcFirstLastPara="1" rIns="91425" wrap="square" tIns="45700">
            <a:noAutofit/>
          </a:bodyPr>
          <a:lstStyle/>
          <a:p>
            <a:pPr indent="0" lvl="0" marL="114300" rtl="0" algn="just">
              <a:lnSpc>
                <a:spcPct val="150000"/>
              </a:lnSpc>
              <a:spcBef>
                <a:spcPts val="360"/>
              </a:spcBef>
              <a:spcAft>
                <a:spcPts val="0"/>
              </a:spcAft>
              <a:buSzPts val="1800"/>
              <a:buNone/>
            </a:pPr>
            <a:r>
              <a:rPr lang="en-US" sz="2400"/>
              <a:t>Most  IDEs provide:</a:t>
            </a:r>
            <a:endParaRPr/>
          </a:p>
          <a:p>
            <a:pPr indent="-179387" lvl="0" marL="715963" rtl="0" algn="just">
              <a:lnSpc>
                <a:spcPct val="150000"/>
              </a:lnSpc>
              <a:spcBef>
                <a:spcPts val="360"/>
              </a:spcBef>
              <a:spcAft>
                <a:spcPts val="0"/>
              </a:spcAft>
              <a:buSzPts val="1800"/>
              <a:buChar char="•"/>
            </a:pPr>
            <a:r>
              <a:rPr lang="en-US" sz="2400"/>
              <a:t>Syntax highlighting</a:t>
            </a:r>
            <a:endParaRPr/>
          </a:p>
          <a:p>
            <a:pPr indent="-179387" lvl="0" marL="715963" rtl="0" algn="just">
              <a:lnSpc>
                <a:spcPct val="150000"/>
              </a:lnSpc>
              <a:spcBef>
                <a:spcPts val="360"/>
              </a:spcBef>
              <a:spcAft>
                <a:spcPts val="0"/>
              </a:spcAft>
              <a:buSzPts val="1800"/>
              <a:buChar char="•"/>
            </a:pPr>
            <a:r>
              <a:rPr lang="en-US" sz="2400"/>
              <a:t>Code completion (through intellisense)</a:t>
            </a:r>
            <a:endParaRPr/>
          </a:p>
          <a:p>
            <a:pPr indent="-179387" lvl="0" marL="715963" rtl="0" algn="just">
              <a:lnSpc>
                <a:spcPct val="150000"/>
              </a:lnSpc>
              <a:spcBef>
                <a:spcPts val="360"/>
              </a:spcBef>
              <a:spcAft>
                <a:spcPts val="0"/>
              </a:spcAft>
              <a:buSzPts val="1800"/>
              <a:buChar char="•"/>
            </a:pPr>
            <a:r>
              <a:rPr lang="en-US" sz="2400"/>
              <a:t>Refactoring</a:t>
            </a:r>
            <a:endParaRPr/>
          </a:p>
          <a:p>
            <a:pPr indent="-179387" lvl="0" marL="715963" rtl="0" algn="just">
              <a:lnSpc>
                <a:spcPct val="150000"/>
              </a:lnSpc>
              <a:spcBef>
                <a:spcPts val="360"/>
              </a:spcBef>
              <a:spcAft>
                <a:spcPts val="0"/>
              </a:spcAft>
              <a:buSzPts val="1800"/>
              <a:buChar char="•"/>
            </a:pPr>
            <a:r>
              <a:rPr lang="en-US" sz="2400"/>
              <a:t>Version control</a:t>
            </a:r>
            <a:endParaRPr/>
          </a:p>
          <a:p>
            <a:pPr indent="-179387" lvl="0" marL="715963" rtl="0" algn="just">
              <a:lnSpc>
                <a:spcPct val="150000"/>
              </a:lnSpc>
              <a:spcBef>
                <a:spcPts val="360"/>
              </a:spcBef>
              <a:spcAft>
                <a:spcPts val="0"/>
              </a:spcAft>
              <a:buSzPts val="1800"/>
              <a:buChar char="•"/>
            </a:pPr>
            <a:r>
              <a:rPr lang="en-US" sz="2400"/>
              <a:t>Debugging</a:t>
            </a:r>
            <a:endParaRPr/>
          </a:p>
          <a:p>
            <a:pPr indent="-179387" lvl="0" marL="715963" rtl="0" algn="just">
              <a:lnSpc>
                <a:spcPct val="150000"/>
              </a:lnSpc>
              <a:spcBef>
                <a:spcPts val="360"/>
              </a:spcBef>
              <a:spcAft>
                <a:spcPts val="0"/>
              </a:spcAft>
              <a:buSzPts val="1800"/>
              <a:buChar char="•"/>
            </a:pPr>
            <a:r>
              <a:rPr lang="en-US" sz="2400"/>
              <a:t>Code search</a:t>
            </a:r>
            <a:endParaRPr/>
          </a:p>
          <a:p>
            <a:pPr indent="-228600" lvl="0" marL="457200" rtl="0" algn="just">
              <a:lnSpc>
                <a:spcPct val="150000"/>
              </a:lnSpc>
              <a:spcBef>
                <a:spcPts val="360"/>
              </a:spcBef>
              <a:spcAft>
                <a:spcPts val="0"/>
              </a:spcAft>
              <a:buSzPts val="18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64"/>
          <p:cNvSpPr txBox="1"/>
          <p:nvPr>
            <p:ph type="title"/>
          </p:nvPr>
        </p:nvSpPr>
        <p:spPr>
          <a:xfrm>
            <a:off x="457199" y="457200"/>
            <a:ext cx="9056077"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COMMON IDE’</a:t>
            </a:r>
            <a:r>
              <a:rPr lang="en-US"/>
              <a:t>s</a:t>
            </a:r>
            <a:endParaRPr/>
          </a:p>
        </p:txBody>
      </p:sp>
      <p:sp>
        <p:nvSpPr>
          <p:cNvPr id="245" name="Google Shape;245;p64"/>
          <p:cNvSpPr txBox="1"/>
          <p:nvPr>
            <p:ph idx="1" type="body"/>
          </p:nvPr>
        </p:nvSpPr>
        <p:spPr>
          <a:xfrm>
            <a:off x="361244" y="1490133"/>
            <a:ext cx="8325556" cy="4834467"/>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lang="en-US" sz="2400"/>
              <a:t>Eclipse</a:t>
            </a:r>
            <a:endParaRPr sz="2400"/>
          </a:p>
          <a:p>
            <a:pPr indent="-342900" lvl="0" marL="457200" rtl="0" algn="just">
              <a:lnSpc>
                <a:spcPct val="100000"/>
              </a:lnSpc>
              <a:spcBef>
                <a:spcPts val="360"/>
              </a:spcBef>
              <a:spcAft>
                <a:spcPts val="0"/>
              </a:spcAft>
              <a:buSzPts val="1800"/>
              <a:buChar char="•"/>
            </a:pPr>
            <a:r>
              <a:rPr lang="en-US" sz="2400"/>
              <a:t>Vscode</a:t>
            </a:r>
            <a:endParaRPr sz="2400"/>
          </a:p>
          <a:p>
            <a:pPr indent="-342900" lvl="0" marL="457200" rtl="0" algn="just">
              <a:lnSpc>
                <a:spcPct val="100000"/>
              </a:lnSpc>
              <a:spcBef>
                <a:spcPts val="360"/>
              </a:spcBef>
              <a:spcAft>
                <a:spcPts val="0"/>
              </a:spcAft>
              <a:buSzPts val="1800"/>
              <a:buChar char="•"/>
            </a:pPr>
            <a:r>
              <a:rPr lang="en-US" sz="2400"/>
              <a:t>NetBeans</a:t>
            </a:r>
            <a:endParaRPr/>
          </a:p>
          <a:p>
            <a:pPr indent="-342900" lvl="0" marL="457200" rtl="0" algn="just">
              <a:lnSpc>
                <a:spcPct val="100000"/>
              </a:lnSpc>
              <a:spcBef>
                <a:spcPts val="360"/>
              </a:spcBef>
              <a:spcAft>
                <a:spcPts val="0"/>
              </a:spcAft>
              <a:buSzPts val="1800"/>
              <a:buChar char="•"/>
            </a:pPr>
            <a:r>
              <a:rPr lang="en-US" sz="2400"/>
              <a:t>IntelliJ IDEA</a:t>
            </a:r>
            <a:endParaRPr/>
          </a:p>
          <a:p>
            <a:pPr indent="-342900" lvl="0" marL="457200" rtl="0" algn="just">
              <a:lnSpc>
                <a:spcPct val="100000"/>
              </a:lnSpc>
              <a:spcBef>
                <a:spcPts val="360"/>
              </a:spcBef>
              <a:spcAft>
                <a:spcPts val="0"/>
              </a:spcAft>
              <a:buSzPts val="1800"/>
              <a:buChar char="•"/>
            </a:pPr>
            <a:r>
              <a:rPr lang="en-US" sz="2400"/>
              <a:t>PyCharm</a:t>
            </a:r>
            <a:endParaRPr/>
          </a:p>
          <a:p>
            <a:pPr indent="-342900" lvl="0" marL="457200" rtl="0" algn="just">
              <a:lnSpc>
                <a:spcPct val="100000"/>
              </a:lnSpc>
              <a:spcBef>
                <a:spcPts val="360"/>
              </a:spcBef>
              <a:spcAft>
                <a:spcPts val="0"/>
              </a:spcAft>
              <a:buSzPts val="1800"/>
              <a:buChar char="•"/>
            </a:pPr>
            <a:r>
              <a:rPr lang="en-US" sz="2400"/>
              <a:t>Atom</a:t>
            </a:r>
            <a:endParaRPr/>
          </a:p>
          <a:p>
            <a:pPr indent="-342900" lvl="0" marL="457200" rtl="0" algn="just">
              <a:lnSpc>
                <a:spcPct val="100000"/>
              </a:lnSpc>
              <a:spcBef>
                <a:spcPts val="360"/>
              </a:spcBef>
              <a:spcAft>
                <a:spcPts val="0"/>
              </a:spcAft>
              <a:buSzPts val="1800"/>
              <a:buChar char="•"/>
            </a:pPr>
            <a:r>
              <a:rPr lang="en-US" sz="2400"/>
              <a:t>IDLE</a:t>
            </a:r>
            <a:endParaRPr/>
          </a:p>
          <a:p>
            <a:pPr indent="-342900" lvl="0" marL="457200" rtl="0" algn="just">
              <a:lnSpc>
                <a:spcPct val="100000"/>
              </a:lnSpc>
              <a:spcBef>
                <a:spcPts val="360"/>
              </a:spcBef>
              <a:spcAft>
                <a:spcPts val="0"/>
              </a:spcAft>
              <a:buSzPts val="1800"/>
              <a:buChar char="•"/>
            </a:pPr>
            <a:r>
              <a:rPr lang="en-US" sz="2400"/>
              <a:t>Xcode</a:t>
            </a:r>
            <a:endParaRPr/>
          </a:p>
          <a:p>
            <a:pPr indent="-342900" lvl="0" marL="457200" rtl="0" algn="just">
              <a:lnSpc>
                <a:spcPct val="100000"/>
              </a:lnSpc>
              <a:spcBef>
                <a:spcPts val="360"/>
              </a:spcBef>
              <a:spcAft>
                <a:spcPts val="0"/>
              </a:spcAft>
              <a:buSzPts val="1800"/>
              <a:buChar char="•"/>
            </a:pPr>
            <a:r>
              <a:rPr lang="en-US" sz="2400"/>
              <a:t>Komodo edit</a:t>
            </a:r>
            <a:endParaRPr/>
          </a:p>
          <a:p>
            <a:pPr indent="-342900" lvl="0" marL="457200" rtl="0" algn="just">
              <a:lnSpc>
                <a:spcPct val="100000"/>
              </a:lnSpc>
              <a:spcBef>
                <a:spcPts val="360"/>
              </a:spcBef>
              <a:spcAft>
                <a:spcPts val="0"/>
              </a:spcAft>
              <a:buSzPts val="1800"/>
              <a:buChar char="•"/>
            </a:pPr>
            <a:r>
              <a:rPr lang="en-US" sz="2400"/>
              <a:t>BlueJ etc</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6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REFACTORING (REVISITED)</a:t>
            </a:r>
            <a:endParaRPr cap="none"/>
          </a:p>
        </p:txBody>
      </p:sp>
      <p:sp>
        <p:nvSpPr>
          <p:cNvPr id="252" name="Google Shape;252;p65"/>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360"/>
              </a:spcBef>
              <a:spcAft>
                <a:spcPts val="0"/>
              </a:spcAft>
              <a:buSzPts val="1800"/>
              <a:buChar char="•"/>
            </a:pPr>
            <a:r>
              <a:rPr i="1" lang="en-US" sz="2400"/>
              <a:t>Refactoring </a:t>
            </a:r>
            <a:r>
              <a:rPr lang="en-US" sz="2400"/>
              <a:t>is a programming technique in which the design of the software is improved without changing its behavior.</a:t>
            </a:r>
            <a:endParaRPr/>
          </a:p>
          <a:p>
            <a:pPr indent="-342900" lvl="1" marL="914400" rtl="0" algn="l">
              <a:lnSpc>
                <a:spcPct val="150000"/>
              </a:lnSpc>
              <a:spcBef>
                <a:spcPts val="360"/>
              </a:spcBef>
              <a:spcAft>
                <a:spcPts val="0"/>
              </a:spcAft>
              <a:buSzPts val="1800"/>
              <a:buChar char="–"/>
            </a:pPr>
            <a:r>
              <a:rPr lang="en-US" sz="2000"/>
              <a:t>There are many choices that programmers make which do not affect the behavior of the software but which can have an enormous impact on how easy the code is to read and understand.</a:t>
            </a:r>
            <a:endParaRPr/>
          </a:p>
          <a:p>
            <a:pPr indent="-342900" lvl="1" marL="914400" rtl="0" algn="l">
              <a:lnSpc>
                <a:spcPct val="150000"/>
              </a:lnSpc>
              <a:spcBef>
                <a:spcPts val="360"/>
              </a:spcBef>
              <a:spcAft>
                <a:spcPts val="0"/>
              </a:spcAft>
              <a:buSzPts val="1800"/>
              <a:buChar char="–"/>
            </a:pPr>
            <a:r>
              <a:rPr lang="en-US" sz="2000"/>
              <a:t>Refactoring works especially well during code reviews.</a:t>
            </a:r>
            <a:endParaRPr/>
          </a:p>
          <a:p>
            <a:pPr indent="-342900" lvl="1" marL="914400" rtl="0" algn="l">
              <a:lnSpc>
                <a:spcPct val="150000"/>
              </a:lnSpc>
              <a:spcBef>
                <a:spcPts val="360"/>
              </a:spcBef>
              <a:spcAft>
                <a:spcPts val="0"/>
              </a:spcAft>
              <a:buSzPts val="1800"/>
              <a:buChar char="–"/>
            </a:pPr>
            <a:r>
              <a:rPr lang="en-US" sz="2000"/>
              <a:t>Because refactoring is a change to the design, it may impact the design review process. If previously reviewed code is refactored, changes to that should be distributed to the review team.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6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REFACTORING</a:t>
            </a:r>
            <a:endParaRPr/>
          </a:p>
        </p:txBody>
      </p:sp>
      <p:sp>
        <p:nvSpPr>
          <p:cNvPr id="259" name="Google Shape;259;p6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360"/>
              </a:spcBef>
              <a:spcAft>
                <a:spcPts val="0"/>
              </a:spcAft>
              <a:buSzPts val="1800"/>
              <a:buChar char="•"/>
            </a:pPr>
            <a:r>
              <a:rPr lang="en-US" sz="2000"/>
              <a:t>Benefits to the activity of refactoring.</a:t>
            </a:r>
            <a:endParaRPr sz="1600"/>
          </a:p>
          <a:p>
            <a:pPr indent="-342900" lvl="1" marL="914400" rtl="0" algn="l">
              <a:lnSpc>
                <a:spcPct val="90000"/>
              </a:lnSpc>
              <a:spcBef>
                <a:spcPts val="360"/>
              </a:spcBef>
              <a:spcAft>
                <a:spcPts val="0"/>
              </a:spcAft>
              <a:buSzPts val="1800"/>
              <a:buChar char="–"/>
            </a:pPr>
            <a:r>
              <a:rPr lang="en-US" sz="1800"/>
              <a:t>Maintainability</a:t>
            </a:r>
            <a:endParaRPr/>
          </a:p>
          <a:p>
            <a:pPr indent="-342900" lvl="1" marL="914400" rtl="0" algn="l">
              <a:lnSpc>
                <a:spcPct val="90000"/>
              </a:lnSpc>
              <a:spcBef>
                <a:spcPts val="360"/>
              </a:spcBef>
              <a:spcAft>
                <a:spcPts val="0"/>
              </a:spcAft>
              <a:buSzPts val="1800"/>
              <a:buChar char="–"/>
            </a:pPr>
            <a:r>
              <a:rPr lang="en-US" sz="1800"/>
              <a:t>Extensibility</a:t>
            </a:r>
            <a:endParaRPr/>
          </a:p>
          <a:p>
            <a:pPr indent="-228600" lvl="1" marL="914400" rtl="0" algn="l">
              <a:lnSpc>
                <a:spcPct val="90000"/>
              </a:lnSpc>
              <a:spcBef>
                <a:spcPts val="360"/>
              </a:spcBef>
              <a:spcAft>
                <a:spcPts val="0"/>
              </a:spcAft>
              <a:buSzPts val="1800"/>
              <a:buNone/>
            </a:pPr>
            <a:r>
              <a:t/>
            </a:r>
            <a:endParaRPr sz="1200"/>
          </a:p>
          <a:p>
            <a:pPr indent="-228600" lvl="0" marL="457200" rtl="0" algn="l">
              <a:lnSpc>
                <a:spcPct val="90000"/>
              </a:lnSpc>
              <a:spcBef>
                <a:spcPts val="360"/>
              </a:spcBef>
              <a:spcAft>
                <a:spcPts val="0"/>
              </a:spcAft>
              <a:buSzPts val="1800"/>
              <a:buNone/>
            </a:pPr>
            <a:r>
              <a:t/>
            </a:r>
            <a:endParaRPr sz="1600"/>
          </a:p>
          <a:p>
            <a:pPr indent="-342900" lvl="0" marL="457200" rtl="0" algn="l">
              <a:lnSpc>
                <a:spcPct val="90000"/>
              </a:lnSpc>
              <a:spcBef>
                <a:spcPts val="360"/>
              </a:spcBef>
              <a:spcAft>
                <a:spcPts val="0"/>
              </a:spcAft>
              <a:buSzPts val="1800"/>
              <a:buChar char="•"/>
            </a:pPr>
            <a:r>
              <a:rPr lang="en-US" sz="2000"/>
              <a:t>Refactoring techniques</a:t>
            </a:r>
            <a:endParaRPr/>
          </a:p>
          <a:p>
            <a:pPr indent="-342900" lvl="1" marL="914400" rtl="0" algn="l">
              <a:lnSpc>
                <a:spcPct val="90000"/>
              </a:lnSpc>
              <a:spcBef>
                <a:spcPts val="360"/>
              </a:spcBef>
              <a:spcAft>
                <a:spcPts val="0"/>
              </a:spcAft>
              <a:buSzPts val="1800"/>
              <a:buChar char="–"/>
            </a:pPr>
            <a:r>
              <a:rPr lang="en-US" sz="1600"/>
              <a:t>Techniques that allow for more abstraction</a:t>
            </a:r>
            <a:endParaRPr/>
          </a:p>
          <a:p>
            <a:pPr indent="-342900" lvl="1" marL="914400" rtl="0" algn="l">
              <a:lnSpc>
                <a:spcPct val="90000"/>
              </a:lnSpc>
              <a:spcBef>
                <a:spcPts val="360"/>
              </a:spcBef>
              <a:spcAft>
                <a:spcPts val="0"/>
              </a:spcAft>
              <a:buSzPts val="1800"/>
              <a:buChar char="–"/>
            </a:pPr>
            <a:r>
              <a:rPr lang="en-US" sz="1600"/>
              <a:t>Techniques for breaking code apart into more logical pieces </a:t>
            </a:r>
            <a:endParaRPr/>
          </a:p>
          <a:p>
            <a:pPr indent="-342900" lvl="1" marL="914400" rtl="0" algn="l">
              <a:lnSpc>
                <a:spcPct val="90000"/>
              </a:lnSpc>
              <a:spcBef>
                <a:spcPts val="360"/>
              </a:spcBef>
              <a:spcAft>
                <a:spcPts val="0"/>
              </a:spcAft>
              <a:buSzPts val="1800"/>
              <a:buChar char="–"/>
            </a:pPr>
            <a:r>
              <a:rPr lang="en-US" sz="1600"/>
              <a:t>Techniques for improving names and location of code </a:t>
            </a:r>
            <a:endParaRPr/>
          </a:p>
          <a:p>
            <a:pPr indent="-228600" lvl="1" marL="914400" rtl="0" algn="l">
              <a:lnSpc>
                <a:spcPct val="90000"/>
              </a:lnSpc>
              <a:spcBef>
                <a:spcPts val="360"/>
              </a:spcBef>
              <a:spcAft>
                <a:spcPts val="0"/>
              </a:spcAft>
              <a:buSzPts val="1800"/>
              <a:buNone/>
            </a:pPr>
            <a:r>
              <a:t/>
            </a:r>
            <a:endParaRPr sz="1600"/>
          </a:p>
          <a:p>
            <a:pPr indent="-228600" lvl="1" marL="914400" rtl="0" algn="l">
              <a:lnSpc>
                <a:spcPct val="90000"/>
              </a:lnSpc>
              <a:spcBef>
                <a:spcPts val="360"/>
              </a:spcBef>
              <a:spcAft>
                <a:spcPts val="0"/>
              </a:spcAft>
              <a:buSzPts val="1800"/>
              <a:buNone/>
            </a:pPr>
            <a:r>
              <a:t/>
            </a:r>
            <a:endParaRPr sz="1600"/>
          </a:p>
          <a:p>
            <a:pPr indent="-342900" lvl="0" marL="457200" rtl="0" algn="l">
              <a:lnSpc>
                <a:spcPct val="90000"/>
              </a:lnSpc>
              <a:spcBef>
                <a:spcPts val="360"/>
              </a:spcBef>
              <a:spcAft>
                <a:spcPts val="0"/>
              </a:spcAft>
              <a:buSzPts val="1800"/>
              <a:buChar char="•"/>
            </a:pPr>
            <a:r>
              <a:rPr lang="en-US" sz="2000"/>
              <a:t>Automated code refactoring </a:t>
            </a:r>
            <a:endParaRPr/>
          </a:p>
          <a:p>
            <a:pPr indent="-342900" lvl="1" marL="914400" rtl="0" algn="l">
              <a:lnSpc>
                <a:spcPct val="90000"/>
              </a:lnSpc>
              <a:spcBef>
                <a:spcPts val="360"/>
              </a:spcBef>
              <a:spcAft>
                <a:spcPts val="0"/>
              </a:spcAft>
              <a:buSzPts val="1800"/>
              <a:buChar char="–"/>
            </a:pPr>
            <a:r>
              <a:rPr lang="en-US" sz="1600"/>
              <a:t>Eclipse, NetBeans</a:t>
            </a:r>
            <a:endParaRPr/>
          </a:p>
          <a:p>
            <a:pPr indent="-342900" lvl="1" marL="914400" rtl="0" algn="l">
              <a:lnSpc>
                <a:spcPct val="90000"/>
              </a:lnSpc>
              <a:spcBef>
                <a:spcPts val="360"/>
              </a:spcBef>
              <a:spcAft>
                <a:spcPts val="0"/>
              </a:spcAft>
              <a:buSzPts val="1800"/>
              <a:buChar char="–"/>
            </a:pPr>
            <a:r>
              <a:rPr lang="en-US" sz="1600"/>
              <a:t>Visual Studio add-ons (ReSharper, Coderush)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6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REFACTORING</a:t>
            </a:r>
            <a:endParaRPr/>
          </a:p>
        </p:txBody>
      </p:sp>
      <p:sp>
        <p:nvSpPr>
          <p:cNvPr id="266" name="Google Shape;266;p67"/>
          <p:cNvSpPr txBox="1"/>
          <p:nvPr>
            <p:ph idx="1" type="body"/>
          </p:nvPr>
        </p:nvSpPr>
        <p:spPr>
          <a:xfrm>
            <a:off x="685800" y="1676400"/>
            <a:ext cx="7772400" cy="4648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360"/>
              </a:spcBef>
              <a:spcAft>
                <a:spcPts val="0"/>
              </a:spcAft>
              <a:buSzPts val="1800"/>
              <a:buChar char="•"/>
            </a:pPr>
            <a:r>
              <a:rPr b="1" lang="en-US" sz="2000"/>
              <a:t>code smell</a:t>
            </a:r>
            <a:r>
              <a:rPr lang="en-US" sz="2000"/>
              <a:t> is any symptom in the source code of a program that possibly indicates a deeper problem</a:t>
            </a:r>
            <a:endParaRPr/>
          </a:p>
          <a:p>
            <a:pPr indent="-342900" lvl="1" marL="914400" rtl="0" algn="l">
              <a:lnSpc>
                <a:spcPct val="90000"/>
              </a:lnSpc>
              <a:spcBef>
                <a:spcPts val="360"/>
              </a:spcBef>
              <a:spcAft>
                <a:spcPts val="0"/>
              </a:spcAft>
              <a:buSzPts val="1800"/>
              <a:buChar char="–"/>
            </a:pPr>
            <a:r>
              <a:rPr lang="en-US" sz="1600"/>
              <a:t>Duplicated code:  very similar code exists in more than one location.</a:t>
            </a:r>
            <a:endParaRPr/>
          </a:p>
          <a:p>
            <a:pPr indent="-342900" lvl="1" marL="914400" rtl="0" algn="l">
              <a:lnSpc>
                <a:spcPct val="90000"/>
              </a:lnSpc>
              <a:spcBef>
                <a:spcPts val="360"/>
              </a:spcBef>
              <a:spcAft>
                <a:spcPts val="0"/>
              </a:spcAft>
              <a:buSzPts val="1800"/>
              <a:buChar char="–"/>
            </a:pPr>
            <a:r>
              <a:rPr lang="en-US" sz="1600"/>
              <a:t>Long method</a:t>
            </a:r>
            <a:endParaRPr/>
          </a:p>
          <a:p>
            <a:pPr indent="-342900" lvl="1" marL="914400" rtl="0" algn="l">
              <a:lnSpc>
                <a:spcPct val="90000"/>
              </a:lnSpc>
              <a:spcBef>
                <a:spcPts val="360"/>
              </a:spcBef>
              <a:spcAft>
                <a:spcPts val="0"/>
              </a:spcAft>
              <a:buSzPts val="1800"/>
              <a:buChar char="–"/>
            </a:pPr>
            <a:r>
              <a:rPr lang="en-US" sz="1600"/>
              <a:t>Large class</a:t>
            </a:r>
            <a:endParaRPr/>
          </a:p>
          <a:p>
            <a:pPr indent="-342900" lvl="1" marL="914400" rtl="0" algn="l">
              <a:lnSpc>
                <a:spcPct val="90000"/>
              </a:lnSpc>
              <a:spcBef>
                <a:spcPts val="360"/>
              </a:spcBef>
              <a:spcAft>
                <a:spcPts val="0"/>
              </a:spcAft>
              <a:buSzPts val="1800"/>
              <a:buChar char="–"/>
            </a:pPr>
            <a:r>
              <a:rPr lang="en-US" sz="1600"/>
              <a:t>Too many parameters: a long list of parameters in a function make readability worse.</a:t>
            </a:r>
            <a:endParaRPr/>
          </a:p>
          <a:p>
            <a:pPr indent="-342900" lvl="1" marL="914400" rtl="0" algn="l">
              <a:lnSpc>
                <a:spcPct val="90000"/>
              </a:lnSpc>
              <a:spcBef>
                <a:spcPts val="360"/>
              </a:spcBef>
              <a:spcAft>
                <a:spcPts val="0"/>
              </a:spcAft>
              <a:buSzPts val="1800"/>
              <a:buChar char="–"/>
            </a:pPr>
            <a:r>
              <a:rPr lang="en-US" sz="1600"/>
              <a:t>A class that has dependencies on implementation details of another class.</a:t>
            </a:r>
            <a:endParaRPr/>
          </a:p>
          <a:p>
            <a:pPr indent="-342900" lvl="1" marL="914400" rtl="0" algn="l">
              <a:lnSpc>
                <a:spcPct val="90000"/>
              </a:lnSpc>
              <a:spcBef>
                <a:spcPts val="360"/>
              </a:spcBef>
              <a:spcAft>
                <a:spcPts val="0"/>
              </a:spcAft>
              <a:buSzPts val="1800"/>
              <a:buChar char="–"/>
            </a:pPr>
            <a:r>
              <a:rPr lang="en-US" sz="1600"/>
              <a:t>Lazy class: a class that does too little.</a:t>
            </a:r>
            <a:endParaRPr/>
          </a:p>
          <a:p>
            <a:pPr indent="-342900" lvl="1" marL="914400" rtl="0" algn="l">
              <a:lnSpc>
                <a:spcPct val="90000"/>
              </a:lnSpc>
              <a:spcBef>
                <a:spcPts val="360"/>
              </a:spcBef>
              <a:spcAft>
                <a:spcPts val="0"/>
              </a:spcAft>
              <a:buSzPts val="1800"/>
              <a:buChar char="–"/>
            </a:pPr>
            <a:r>
              <a:rPr lang="en-US" sz="1600"/>
              <a:t>Contrived complexity: forced usage of overly complicated design patterns where simpler design would suffice.</a:t>
            </a:r>
            <a:endParaRPr/>
          </a:p>
          <a:p>
            <a:pPr indent="-342900" lvl="1" marL="914400" rtl="0" algn="l">
              <a:lnSpc>
                <a:spcPct val="90000"/>
              </a:lnSpc>
              <a:spcBef>
                <a:spcPts val="360"/>
              </a:spcBef>
              <a:spcAft>
                <a:spcPts val="0"/>
              </a:spcAft>
              <a:buSzPts val="1800"/>
              <a:buChar char="–"/>
            </a:pPr>
            <a:r>
              <a:rPr lang="en-US" sz="1600"/>
              <a:t>Excessively long identifiers </a:t>
            </a:r>
            <a:endParaRPr/>
          </a:p>
          <a:p>
            <a:pPr indent="-342900" lvl="1" marL="914400" rtl="0" algn="l">
              <a:lnSpc>
                <a:spcPct val="90000"/>
              </a:lnSpc>
              <a:spcBef>
                <a:spcPts val="360"/>
              </a:spcBef>
              <a:spcAft>
                <a:spcPts val="0"/>
              </a:spcAft>
              <a:buSzPts val="1800"/>
              <a:buChar char="–"/>
            </a:pPr>
            <a:r>
              <a:rPr lang="en-US" sz="1600"/>
              <a:t>Excessively short identifiers</a:t>
            </a:r>
            <a:endParaRPr sz="2000"/>
          </a:p>
          <a:p>
            <a:pPr indent="-228600" lvl="0" marL="457200" rtl="0" algn="l">
              <a:lnSpc>
                <a:spcPct val="90000"/>
              </a:lnSpc>
              <a:spcBef>
                <a:spcPts val="360"/>
              </a:spcBef>
              <a:spcAft>
                <a:spcPts val="0"/>
              </a:spcAft>
              <a:buSzPts val="18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6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RECAP</a:t>
            </a:r>
            <a:endParaRPr/>
          </a:p>
        </p:txBody>
      </p:sp>
      <p:sp>
        <p:nvSpPr>
          <p:cNvPr id="273" name="Google Shape;273;p68"/>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74" name="Google Shape;274;p68"/>
          <p:cNvSpPr txBox="1"/>
          <p:nvPr/>
        </p:nvSpPr>
        <p:spPr>
          <a:xfrm>
            <a:off x="547511" y="1478844"/>
            <a:ext cx="8229600" cy="481471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Define source control</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List the different source control tools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Define what an Integrated Development Environment is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List the different IDEs.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Installing Git and IDE plugins.</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Advantages of each user </a:t>
            </a:r>
            <a:r>
              <a:rPr lang="en-US" sz="2400"/>
              <a:t>source control </a:t>
            </a:r>
            <a:r>
              <a:rPr b="0" i="0" lang="en-US" sz="2400" u="none" cap="none" strike="noStrike">
                <a:solidFill>
                  <a:srgbClr val="000000"/>
                </a:solidFill>
                <a:latin typeface="Arial"/>
                <a:ea typeface="Arial"/>
                <a:cs typeface="Arial"/>
                <a:sym typeface="Arial"/>
              </a:rPr>
              <a:t>over the others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Practical</a:t>
            </a:r>
            <a:endParaRPr/>
          </a:p>
        </p:txBody>
      </p:sp>
      <p:sp>
        <p:nvSpPr>
          <p:cNvPr id="281" name="Google Shape;281;p69"/>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82" name="Google Shape;282;p69"/>
          <p:cNvSpPr txBox="1"/>
          <p:nvPr/>
        </p:nvSpPr>
        <p:spPr>
          <a:xfrm>
            <a:off x="547511" y="1478844"/>
            <a:ext cx="8229600" cy="481471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Installing Git. </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Installing Visual Studio Code plugins -Day 1</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The lecturer will guide you through the installation process of Git and IDE plugins</a:t>
            </a:r>
            <a:r>
              <a:rPr lang="en-US" sz="2400"/>
              <a:t>-</a:t>
            </a:r>
            <a:r>
              <a:rPr b="0" i="0" lang="en-US" sz="2400" u="none" cap="none" strike="noStrike">
                <a:solidFill>
                  <a:srgbClr val="000000"/>
                </a:solidFill>
                <a:latin typeface="Arial"/>
                <a:ea typeface="Arial"/>
                <a:cs typeface="Arial"/>
                <a:sym typeface="Arial"/>
              </a:rPr>
              <a:t>Day 2,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7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Questions?</a:t>
            </a:r>
            <a:endParaRPr/>
          </a:p>
        </p:txBody>
      </p:sp>
      <p:sp>
        <p:nvSpPr>
          <p:cNvPr id="288" name="Google Shape;288;p70"/>
          <p:cNvSpPr/>
          <p:nvPr/>
        </p:nvSpPr>
        <p:spPr>
          <a:xfrm>
            <a:off x="2246313" y="2325688"/>
            <a:ext cx="4525962" cy="3641725"/>
          </a:xfrm>
          <a:prstGeom prst="rect">
            <a:avLst/>
          </a:prstGeom>
        </p:spPr>
        <p:txBody>
          <a:bodyPr>
            <a:prstTxWarp prst="textPlain"/>
          </a:bodyPr>
          <a:lstStyle/>
          <a:p>
            <a:pPr lvl="0" algn="ctr"/>
            <a:r>
              <a:rPr b="0"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Arial Black"/>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
          <p:cNvSpPr txBox="1"/>
          <p:nvPr>
            <p:ph type="title"/>
          </p:nvPr>
        </p:nvSpPr>
        <p:spPr>
          <a:xfrm>
            <a:off x="457200" y="5334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UNDERSTANDING VERSION CONTROL</a:t>
            </a:r>
            <a:endParaRPr cap="none"/>
          </a:p>
        </p:txBody>
      </p:sp>
      <p:sp>
        <p:nvSpPr>
          <p:cNvPr id="173" name="Google Shape;173;p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95250" lvl="1" marL="742950" rtl="0" algn="l">
              <a:lnSpc>
                <a:spcPct val="100000"/>
              </a:lnSpc>
              <a:spcBef>
                <a:spcPts val="0"/>
              </a:spcBef>
              <a:spcAft>
                <a:spcPts val="0"/>
              </a:spcAft>
              <a:buSzPts val="3000"/>
              <a:buFont typeface="Libre Franklin"/>
              <a:buNone/>
            </a:pPr>
            <a:r>
              <a:t/>
            </a:r>
            <a:endParaRPr/>
          </a:p>
          <a:p>
            <a:pPr indent="203200" lvl="1" marL="0" rtl="0" algn="l">
              <a:lnSpc>
                <a:spcPct val="107000"/>
              </a:lnSpc>
              <a:spcBef>
                <a:spcPts val="640"/>
              </a:spcBef>
              <a:spcAft>
                <a:spcPts val="0"/>
              </a:spcAft>
              <a:buSzPts val="3200"/>
              <a:buFont typeface="Libre Franklin"/>
              <a:buNone/>
            </a:pPr>
            <a:r>
              <a:t/>
            </a:r>
            <a:endParaRPr b="1" sz="3200"/>
          </a:p>
        </p:txBody>
      </p:sp>
      <p:sp>
        <p:nvSpPr>
          <p:cNvPr id="174" name="Google Shape;174;p2"/>
          <p:cNvSpPr/>
          <p:nvPr/>
        </p:nvSpPr>
        <p:spPr>
          <a:xfrm>
            <a:off x="838200" y="3035176"/>
            <a:ext cx="7696200" cy="20949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200"/>
              <a:buFont typeface="Arial"/>
              <a:buNone/>
            </a:pPr>
            <a:r>
              <a:rPr b="0" i="0" lang="en-US" sz="3200" u="sng" cap="none" strike="noStrike">
                <a:solidFill>
                  <a:srgbClr val="0000CC"/>
                </a:solidFill>
                <a:latin typeface="Libre Franklin Medium"/>
                <a:ea typeface="Libre Franklin Medium"/>
                <a:cs typeface="Libre Franklin Medium"/>
                <a:sym typeface="Libre Franklin Medium"/>
              </a:rPr>
              <a:t>Duration</a:t>
            </a:r>
            <a:r>
              <a:rPr b="0" i="0" lang="en-US" sz="18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Libre Franklin"/>
                <a:ea typeface="Libre Franklin"/>
                <a:cs typeface="Libre Franklin"/>
                <a:sym typeface="Libre Franklin"/>
              </a:rPr>
              <a:t>3 Hours</a:t>
            </a:r>
            <a:endParaRPr b="0" i="0" sz="3200" u="none" cap="none" strike="noStrike">
              <a:solidFill>
                <a:schemeClr val="dk1"/>
              </a:solidFill>
              <a:latin typeface="Libre Franklin"/>
              <a:ea typeface="Libre Franklin"/>
              <a:cs typeface="Libre Franklin"/>
              <a:sym typeface="Libre Franklin"/>
            </a:endParaRPr>
          </a:p>
          <a:p>
            <a:pPr indent="0" lvl="0" marL="0" marR="0" rtl="0" algn="l">
              <a:lnSpc>
                <a:spcPct val="107000"/>
              </a:lnSpc>
              <a:spcBef>
                <a:spcPts val="800"/>
              </a:spcBef>
              <a:spcAft>
                <a:spcPts val="0"/>
              </a:spcAft>
              <a:buClr>
                <a:srgbClr val="000000"/>
              </a:buClr>
              <a:buSzPts val="3200"/>
              <a:buFont typeface="Arial"/>
              <a:buNone/>
            </a:pPr>
            <a:r>
              <a:rPr b="0" i="0" lang="en-US" sz="3200" u="sng" cap="none" strike="noStrike">
                <a:solidFill>
                  <a:srgbClr val="0000CC"/>
                </a:solidFill>
                <a:latin typeface="Libre Franklin Medium"/>
                <a:ea typeface="Libre Franklin Medium"/>
                <a:cs typeface="Libre Franklin Medium"/>
                <a:sym typeface="Libre Franklin Medium"/>
              </a:rPr>
              <a:t>Period</a:t>
            </a:r>
            <a:r>
              <a:rPr b="0" i="0" lang="en-US" sz="1800" u="none" cap="none" strike="noStrike">
                <a:solidFill>
                  <a:schemeClr val="dk1"/>
                </a:solidFill>
                <a:latin typeface="Times New Roman"/>
                <a:ea typeface="Times New Roman"/>
                <a:cs typeface="Times New Roman"/>
                <a:sym typeface="Times New Roman"/>
              </a:rPr>
              <a:t>		: </a:t>
            </a:r>
            <a:r>
              <a:rPr b="0" i="0" lang="en-US" sz="3200" u="none" cap="none" strike="noStrike">
                <a:solidFill>
                  <a:schemeClr val="dk1"/>
                </a:solidFill>
                <a:latin typeface="Libre Franklin"/>
                <a:ea typeface="Libre Franklin"/>
                <a:cs typeface="Libre Franklin"/>
                <a:sym typeface="Libre Franklin"/>
              </a:rPr>
              <a:t>Week </a:t>
            </a:r>
            <a:r>
              <a:rPr lang="en-US" sz="3200">
                <a:solidFill>
                  <a:schemeClr val="dk1"/>
                </a:solidFill>
                <a:latin typeface="Libre Franklin"/>
                <a:ea typeface="Libre Franklin"/>
                <a:cs typeface="Libre Franklin"/>
                <a:sym typeface="Libre Franklin"/>
              </a:rPr>
              <a:t>2 </a:t>
            </a:r>
            <a:r>
              <a:rPr b="0" i="0" lang="en-US" sz="3200" u="none" cap="none" strike="noStrike">
                <a:solidFill>
                  <a:schemeClr val="dk1"/>
                </a:solidFill>
                <a:latin typeface="Libre Franklin"/>
                <a:ea typeface="Libre Franklin"/>
                <a:cs typeface="Libre Franklin"/>
                <a:sym typeface="Libre Franklin"/>
              </a:rPr>
              <a:t>Day 4 </a:t>
            </a:r>
            <a:endParaRPr b="0" i="0" sz="3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LEARNING OUTCOMES</a:t>
            </a:r>
            <a:r>
              <a:rPr b="1" lang="en-US" cap="none"/>
              <a:t>: </a:t>
            </a:r>
            <a:endParaRPr cap="none"/>
          </a:p>
        </p:txBody>
      </p:sp>
      <p:sp>
        <p:nvSpPr>
          <p:cNvPr id="181" name="Google Shape;181;p3"/>
          <p:cNvSpPr txBox="1"/>
          <p:nvPr>
            <p:ph idx="1" type="body"/>
          </p:nvPr>
        </p:nvSpPr>
        <p:spPr>
          <a:xfrm>
            <a:off x="457200" y="1878900"/>
            <a:ext cx="8011200" cy="4273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Font typeface="Libre Franklin"/>
              <a:buNone/>
            </a:pPr>
            <a:r>
              <a:rPr lang="en-US" sz="2400"/>
              <a:t>By the end of the lesson, students ,must be able to:</a:t>
            </a:r>
            <a:endParaRPr/>
          </a:p>
          <a:p>
            <a:pPr indent="-342900" lvl="0" marL="457200" rtl="0" algn="l">
              <a:lnSpc>
                <a:spcPct val="150000"/>
              </a:lnSpc>
              <a:spcBef>
                <a:spcPts val="360"/>
              </a:spcBef>
              <a:spcAft>
                <a:spcPts val="0"/>
              </a:spcAft>
              <a:buSzPts val="1800"/>
              <a:buChar char="•"/>
            </a:pPr>
            <a:r>
              <a:rPr lang="en-US" sz="2400"/>
              <a:t>Define version control</a:t>
            </a:r>
            <a:endParaRPr/>
          </a:p>
          <a:p>
            <a:pPr indent="-342900" lvl="0" marL="457200" rtl="0" algn="l">
              <a:lnSpc>
                <a:spcPct val="150000"/>
              </a:lnSpc>
              <a:spcBef>
                <a:spcPts val="360"/>
              </a:spcBef>
              <a:spcAft>
                <a:spcPts val="0"/>
              </a:spcAft>
              <a:buSzPts val="1800"/>
              <a:buChar char="•"/>
            </a:pPr>
            <a:r>
              <a:rPr lang="en-US" sz="2400"/>
              <a:t>Source Control goals</a:t>
            </a:r>
            <a:endParaRPr/>
          </a:p>
          <a:p>
            <a:pPr indent="-342900" lvl="0" marL="457200" rtl="0" algn="l">
              <a:lnSpc>
                <a:spcPct val="150000"/>
              </a:lnSpc>
              <a:spcBef>
                <a:spcPts val="360"/>
              </a:spcBef>
              <a:spcAft>
                <a:spcPts val="0"/>
              </a:spcAft>
              <a:buSzPts val="1800"/>
              <a:buChar char="•"/>
            </a:pPr>
            <a:r>
              <a:rPr lang="en-US" sz="2400"/>
              <a:t>List source control tools</a:t>
            </a:r>
            <a:endParaRPr sz="2400"/>
          </a:p>
          <a:p>
            <a:pPr indent="-381000" lvl="0" marL="457200" rtl="0" algn="l">
              <a:lnSpc>
                <a:spcPct val="150000"/>
              </a:lnSpc>
              <a:spcBef>
                <a:spcPts val="360"/>
              </a:spcBef>
              <a:spcAft>
                <a:spcPts val="0"/>
              </a:spcAft>
              <a:buSzPts val="2400"/>
              <a:buChar char="•"/>
            </a:pPr>
            <a:r>
              <a:rPr lang="en-US" sz="2400"/>
              <a:t>Installing Git</a:t>
            </a:r>
            <a:endParaRPr sz="2400"/>
          </a:p>
          <a:p>
            <a:pPr indent="-342900" lvl="0" marL="457200" rtl="0" algn="l">
              <a:lnSpc>
                <a:spcPct val="150000"/>
              </a:lnSpc>
              <a:spcBef>
                <a:spcPts val="360"/>
              </a:spcBef>
              <a:spcAft>
                <a:spcPts val="0"/>
              </a:spcAft>
              <a:buSzPts val="1800"/>
              <a:buChar char="•"/>
            </a:pPr>
            <a:r>
              <a:rPr lang="en-US" sz="2400"/>
              <a:t>Recap</a:t>
            </a:r>
            <a:endParaRPr sz="2400"/>
          </a:p>
          <a:p>
            <a:pPr indent="-139700" lvl="0" marL="342900" rtl="0" algn="l">
              <a:lnSpc>
                <a:spcPct val="100000"/>
              </a:lnSpc>
              <a:spcBef>
                <a:spcPts val="640"/>
              </a:spcBef>
              <a:spcAft>
                <a:spcPts val="0"/>
              </a:spcAft>
              <a:buSzPts val="3200"/>
              <a:buFont typeface="Libre Franklin"/>
              <a:buNone/>
            </a:pPr>
            <a:r>
              <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5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WHAT IS A VERSION CONTROL?</a:t>
            </a:r>
            <a:endParaRPr cap="none"/>
          </a:p>
        </p:txBody>
      </p:sp>
      <p:sp>
        <p:nvSpPr>
          <p:cNvPr id="188" name="Google Shape;188;p56"/>
          <p:cNvSpPr txBox="1"/>
          <p:nvPr>
            <p:ph idx="1" type="body"/>
          </p:nvPr>
        </p:nvSpPr>
        <p:spPr>
          <a:xfrm>
            <a:off x="457200" y="1371599"/>
            <a:ext cx="8229600" cy="5264331"/>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640"/>
              </a:spcBef>
              <a:spcAft>
                <a:spcPts val="0"/>
              </a:spcAft>
              <a:buSzPts val="3200"/>
              <a:buChar char="•"/>
            </a:pPr>
            <a:r>
              <a:rPr lang="en-US" sz="2400"/>
              <a:t>Version control is a mechanism by which developers keep track of any changes on software source code.</a:t>
            </a:r>
            <a:endParaRPr/>
          </a:p>
          <a:p>
            <a:pPr indent="-342900" lvl="0" marL="342900" rtl="0" algn="l">
              <a:lnSpc>
                <a:spcPct val="150000"/>
              </a:lnSpc>
              <a:spcBef>
                <a:spcPts val="640"/>
              </a:spcBef>
              <a:spcAft>
                <a:spcPts val="0"/>
              </a:spcAft>
              <a:buSzPts val="3200"/>
              <a:buChar char="•"/>
            </a:pPr>
            <a:r>
              <a:rPr lang="en-US" sz="2400"/>
              <a:t>Every time when software is made there should be version reference. This include date and time of changes, purpose and person who did the change etc.</a:t>
            </a:r>
            <a:endParaRPr/>
          </a:p>
          <a:p>
            <a:pPr indent="-342900" lvl="0" marL="342900" rtl="0" algn="l">
              <a:lnSpc>
                <a:spcPct val="150000"/>
              </a:lnSpc>
              <a:spcBef>
                <a:spcPts val="640"/>
              </a:spcBef>
              <a:spcAft>
                <a:spcPts val="0"/>
              </a:spcAft>
              <a:buSzPts val="3200"/>
              <a:buChar char="•"/>
            </a:pPr>
            <a:r>
              <a:rPr lang="en-US" sz="2400"/>
              <a:t>At any given point the developer can roll back to the previous desired version</a:t>
            </a:r>
            <a:r>
              <a:rPr lang="en-US"/>
              <a:t>.</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5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VERSION CONTROL</a:t>
            </a:r>
            <a:endParaRPr/>
          </a:p>
        </p:txBody>
      </p:sp>
      <p:sp>
        <p:nvSpPr>
          <p:cNvPr id="195" name="Google Shape;195;p57"/>
          <p:cNvSpPr txBox="1"/>
          <p:nvPr>
            <p:ph idx="1" type="body"/>
          </p:nvPr>
        </p:nvSpPr>
        <p:spPr>
          <a:xfrm>
            <a:off x="203201" y="1371600"/>
            <a:ext cx="8669866" cy="5130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A </a:t>
            </a:r>
            <a:r>
              <a:rPr i="1" lang="en-US" sz="2400"/>
              <a:t>version control system</a:t>
            </a:r>
            <a:r>
              <a:rPr lang="en-US" sz="2400"/>
              <a:t> allows programmers to keep track of every revision of all source code files</a:t>
            </a:r>
            <a:endParaRPr/>
          </a:p>
          <a:p>
            <a:pPr indent="-342900" lvl="1" marL="914400" rtl="0" algn="l">
              <a:lnSpc>
                <a:spcPct val="150000"/>
              </a:lnSpc>
              <a:spcBef>
                <a:spcPts val="360"/>
              </a:spcBef>
              <a:spcAft>
                <a:spcPts val="0"/>
              </a:spcAft>
              <a:buSzPts val="1800"/>
              <a:buChar char="–"/>
            </a:pPr>
            <a:r>
              <a:rPr lang="en-US" sz="2000"/>
              <a:t>The main element of the version control system is the </a:t>
            </a:r>
            <a:r>
              <a:rPr i="1" lang="en-US" sz="2000"/>
              <a:t>repository</a:t>
            </a:r>
            <a:r>
              <a:rPr lang="en-US" sz="2000"/>
              <a:t>, a database or directory which contains each of the files contained in the system.</a:t>
            </a:r>
            <a:endParaRPr/>
          </a:p>
          <a:p>
            <a:pPr indent="-342900" lvl="1" marL="914400" rtl="0" algn="l">
              <a:lnSpc>
                <a:spcPct val="150000"/>
              </a:lnSpc>
              <a:spcBef>
                <a:spcPts val="360"/>
              </a:spcBef>
              <a:spcAft>
                <a:spcPts val="0"/>
              </a:spcAft>
              <a:buSzPts val="1800"/>
              <a:buChar char="–"/>
            </a:pPr>
            <a:r>
              <a:rPr lang="en-US" sz="2000"/>
              <a:t>A programmer can pick a point at any time in the history of the project and see exactly what those files looked like at the time.</a:t>
            </a:r>
            <a:endParaRPr/>
          </a:p>
          <a:p>
            <a:pPr indent="-342900" lvl="1" marL="914400" rtl="0" algn="l">
              <a:lnSpc>
                <a:spcPct val="150000"/>
              </a:lnSpc>
              <a:spcBef>
                <a:spcPts val="360"/>
              </a:spcBef>
              <a:spcAft>
                <a:spcPts val="0"/>
              </a:spcAft>
              <a:buSzPts val="1800"/>
              <a:buChar char="–"/>
            </a:pPr>
            <a:r>
              <a:rPr lang="en-US" sz="2000"/>
              <a:t>Changing a file will not unexpectedly overwrite any previous changes to that file; any change can be rolled 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5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VERSION CONTROL</a:t>
            </a:r>
            <a:endParaRPr/>
          </a:p>
        </p:txBody>
      </p:sp>
      <p:sp>
        <p:nvSpPr>
          <p:cNvPr id="202" name="Google Shape;202;p58"/>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There are two common models for version control systems</a:t>
            </a:r>
            <a:endParaRPr/>
          </a:p>
          <a:p>
            <a:pPr indent="-342900" lvl="1" marL="914400" rtl="0" algn="l">
              <a:lnSpc>
                <a:spcPct val="150000"/>
              </a:lnSpc>
              <a:spcBef>
                <a:spcPts val="360"/>
              </a:spcBef>
              <a:spcAft>
                <a:spcPts val="0"/>
              </a:spcAft>
              <a:buSzPts val="1800"/>
              <a:buChar char="–"/>
            </a:pPr>
            <a:r>
              <a:rPr lang="en-US" sz="2400"/>
              <a:t>In a copy-modify-merge system, multiple people can work on a single file at a time. </a:t>
            </a:r>
            <a:endParaRPr/>
          </a:p>
          <a:p>
            <a:pPr indent="-342900" lvl="1" marL="914400" rtl="0" algn="l">
              <a:lnSpc>
                <a:spcPct val="150000"/>
              </a:lnSpc>
              <a:spcBef>
                <a:spcPts val="360"/>
              </a:spcBef>
              <a:spcAft>
                <a:spcPts val="0"/>
              </a:spcAft>
              <a:buSzPts val="1800"/>
              <a:buChar char="–"/>
            </a:pPr>
            <a:r>
              <a:rPr lang="en-US" sz="2400"/>
              <a:t>In a lock-modify-unlock system, only one person can work on any file at a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5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SOURCE CONTROL  GOALS</a:t>
            </a:r>
            <a:endParaRPr/>
          </a:p>
        </p:txBody>
      </p:sp>
      <p:sp>
        <p:nvSpPr>
          <p:cNvPr id="209" name="Google Shape;209;p5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360"/>
              </a:spcBef>
              <a:spcAft>
                <a:spcPts val="0"/>
              </a:spcAft>
              <a:buSzPts val="1800"/>
              <a:buChar char="•"/>
            </a:pPr>
            <a:r>
              <a:rPr lang="en-US" sz="2400"/>
              <a:t>Manage the changes to documents, programs, files, etc.</a:t>
            </a:r>
            <a:endParaRPr/>
          </a:p>
          <a:p>
            <a:pPr indent="-342900" lvl="0" marL="457200" rtl="0" algn="l">
              <a:lnSpc>
                <a:spcPct val="150000"/>
              </a:lnSpc>
              <a:spcBef>
                <a:spcPts val="360"/>
              </a:spcBef>
              <a:spcAft>
                <a:spcPts val="0"/>
              </a:spcAft>
              <a:buSzPts val="1800"/>
              <a:buChar char="•"/>
            </a:pPr>
            <a:r>
              <a:rPr lang="en-US" sz="2400"/>
              <a:t>Track history</a:t>
            </a:r>
            <a:endParaRPr/>
          </a:p>
          <a:p>
            <a:pPr indent="-342900" lvl="0" marL="457200" rtl="0" algn="l">
              <a:lnSpc>
                <a:spcPct val="150000"/>
              </a:lnSpc>
              <a:spcBef>
                <a:spcPts val="360"/>
              </a:spcBef>
              <a:spcAft>
                <a:spcPts val="0"/>
              </a:spcAft>
              <a:buSzPts val="1800"/>
              <a:buChar char="•"/>
            </a:pPr>
            <a:r>
              <a:rPr lang="en-US" sz="2400"/>
              <a:t>Identify person responsible for each change, and reasons</a:t>
            </a:r>
            <a:endParaRPr/>
          </a:p>
          <a:p>
            <a:pPr indent="-342900" lvl="0" marL="457200" rtl="0" algn="l">
              <a:lnSpc>
                <a:spcPct val="150000"/>
              </a:lnSpc>
              <a:spcBef>
                <a:spcPts val="360"/>
              </a:spcBef>
              <a:spcAft>
                <a:spcPts val="0"/>
              </a:spcAft>
              <a:buSzPts val="1800"/>
              <a:buChar char="•"/>
            </a:pPr>
            <a:r>
              <a:rPr lang="en-US" sz="2400"/>
              <a:t>Recover (roll back to) previous versions as necessary</a:t>
            </a:r>
            <a:endParaRPr/>
          </a:p>
          <a:p>
            <a:pPr indent="-342900" lvl="0" marL="457200" rtl="0" algn="l">
              <a:lnSpc>
                <a:spcPct val="150000"/>
              </a:lnSpc>
              <a:spcBef>
                <a:spcPts val="360"/>
              </a:spcBef>
              <a:spcAft>
                <a:spcPts val="0"/>
              </a:spcAft>
              <a:buSzPts val="1800"/>
              <a:buChar char="•"/>
            </a:pPr>
            <a:r>
              <a:rPr lang="en-US" sz="2400"/>
              <a:t>Maintain sets of compatible versions of files (configurations)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6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SOURCE CONTROL TOOLS</a:t>
            </a:r>
            <a:endParaRPr/>
          </a:p>
        </p:txBody>
      </p:sp>
      <p:sp>
        <p:nvSpPr>
          <p:cNvPr id="216" name="Google Shape;216;p6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RCS</a:t>
            </a:r>
            <a:endParaRPr/>
          </a:p>
          <a:p>
            <a:pPr indent="-342900" lvl="0" marL="457200" rtl="0" algn="l">
              <a:lnSpc>
                <a:spcPct val="150000"/>
              </a:lnSpc>
              <a:spcBef>
                <a:spcPts val="360"/>
              </a:spcBef>
              <a:spcAft>
                <a:spcPts val="0"/>
              </a:spcAft>
              <a:buSzPts val="1800"/>
              <a:buChar char="•"/>
            </a:pPr>
            <a:r>
              <a:rPr lang="en-US" sz="2400"/>
              <a:t>CVS</a:t>
            </a:r>
            <a:endParaRPr/>
          </a:p>
          <a:p>
            <a:pPr indent="-342900" lvl="0" marL="457200" rtl="0" algn="l">
              <a:lnSpc>
                <a:spcPct val="150000"/>
              </a:lnSpc>
              <a:spcBef>
                <a:spcPts val="360"/>
              </a:spcBef>
              <a:spcAft>
                <a:spcPts val="0"/>
              </a:spcAft>
              <a:buSzPts val="1800"/>
              <a:buChar char="•"/>
            </a:pPr>
            <a:r>
              <a:rPr lang="en-US" sz="2400"/>
              <a:t>Subversion (svn)</a:t>
            </a:r>
            <a:endParaRPr/>
          </a:p>
          <a:p>
            <a:pPr indent="-342900" lvl="0" marL="457200" rtl="0" algn="l">
              <a:lnSpc>
                <a:spcPct val="150000"/>
              </a:lnSpc>
              <a:spcBef>
                <a:spcPts val="360"/>
              </a:spcBef>
              <a:spcAft>
                <a:spcPts val="0"/>
              </a:spcAft>
              <a:buSzPts val="1800"/>
              <a:buChar char="•"/>
            </a:pPr>
            <a:r>
              <a:rPr lang="en-US" sz="2400"/>
              <a:t>Git</a:t>
            </a:r>
            <a:endParaRPr sz="2400"/>
          </a:p>
          <a:p>
            <a:pPr indent="-342900" lvl="0" marL="457200" rtl="0" algn="l">
              <a:lnSpc>
                <a:spcPct val="150000"/>
              </a:lnSpc>
              <a:spcBef>
                <a:spcPts val="360"/>
              </a:spcBef>
              <a:spcAft>
                <a:spcPts val="0"/>
              </a:spcAft>
              <a:buSzPts val="1800"/>
              <a:buChar char="•"/>
            </a:pPr>
            <a:r>
              <a:rPr lang="en-US" sz="2400"/>
              <a:t>Mercurial (hg)</a:t>
            </a:r>
            <a:endParaRPr/>
          </a:p>
          <a:p>
            <a:pPr indent="-342900" lvl="0" marL="457200" rtl="0" algn="l">
              <a:lnSpc>
                <a:spcPct val="150000"/>
              </a:lnSpc>
              <a:spcBef>
                <a:spcPts val="360"/>
              </a:spcBef>
              <a:spcAft>
                <a:spcPts val="0"/>
              </a:spcAft>
              <a:buSzPts val="1800"/>
              <a:buChar char="•"/>
            </a:pPr>
            <a:r>
              <a:rPr lang="en-US" sz="2400"/>
              <a:t>Bazaar (bzr)</a:t>
            </a:r>
            <a:endParaRPr/>
          </a:p>
          <a:p>
            <a:pPr indent="-342900" lvl="0" marL="457200" rtl="0" algn="l">
              <a:lnSpc>
                <a:spcPct val="150000"/>
              </a:lnSpc>
              <a:spcBef>
                <a:spcPts val="360"/>
              </a:spcBef>
              <a:spcAft>
                <a:spcPts val="0"/>
              </a:spcAft>
              <a:buSzPts val="1800"/>
              <a:buChar char="•"/>
            </a:pPr>
            <a:r>
              <a:rPr lang="en-US" sz="2400"/>
              <a:t>… many more</a:t>
            </a:r>
            <a:endParaRPr sz="2400"/>
          </a:p>
        </p:txBody>
      </p:sp>
      <p:pic>
        <p:nvPicPr>
          <p:cNvPr id="217" name="Google Shape;217;p60"/>
          <p:cNvPicPr preferRelativeResize="0"/>
          <p:nvPr/>
        </p:nvPicPr>
        <p:blipFill rotWithShape="1">
          <a:blip r:embed="rId3">
            <a:alphaModFix/>
          </a:blip>
          <a:srcRect b="0" l="0" r="0" t="0"/>
          <a:stretch/>
        </p:blipFill>
        <p:spPr>
          <a:xfrm>
            <a:off x="4357270" y="2598197"/>
            <a:ext cx="4131733" cy="3476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6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cap="none"/>
              <a:t>BENEFITS OF VERSION CONTROL</a:t>
            </a:r>
            <a:endParaRPr cap="none"/>
          </a:p>
        </p:txBody>
      </p:sp>
      <p:sp>
        <p:nvSpPr>
          <p:cNvPr id="224" name="Google Shape;224;p61"/>
          <p:cNvSpPr txBox="1"/>
          <p:nvPr>
            <p:ph idx="1" type="body"/>
          </p:nvPr>
        </p:nvSpPr>
        <p:spPr>
          <a:xfrm>
            <a:off x="361244" y="1490133"/>
            <a:ext cx="8325556" cy="4834467"/>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sz="2400"/>
              <a:t>A complete long-term change history of every file.  </a:t>
            </a:r>
            <a:endParaRPr sz="2400"/>
          </a:p>
          <a:p>
            <a:pPr indent="-342900" lvl="0" marL="457200" rtl="0" algn="l">
              <a:lnSpc>
                <a:spcPct val="150000"/>
              </a:lnSpc>
              <a:spcBef>
                <a:spcPts val="360"/>
              </a:spcBef>
              <a:spcAft>
                <a:spcPts val="0"/>
              </a:spcAft>
              <a:buSzPts val="1800"/>
              <a:buChar char="•"/>
            </a:pPr>
            <a:r>
              <a:rPr lang="en-US" sz="2400"/>
              <a:t>Branching and merging.</a:t>
            </a:r>
            <a:endParaRPr/>
          </a:p>
          <a:p>
            <a:pPr indent="-342900" lvl="0" marL="457200" rtl="0" algn="l">
              <a:lnSpc>
                <a:spcPct val="150000"/>
              </a:lnSpc>
              <a:spcBef>
                <a:spcPts val="360"/>
              </a:spcBef>
              <a:spcAft>
                <a:spcPts val="0"/>
              </a:spcAft>
              <a:buSzPts val="1800"/>
              <a:buChar char="•"/>
            </a:pPr>
            <a:r>
              <a:rPr lang="en-US" sz="2400"/>
              <a:t>  Traceability of bugs</a:t>
            </a:r>
            <a:endParaRPr sz="2400"/>
          </a:p>
          <a:p>
            <a:pPr indent="-381000" lvl="0" marL="457200" rtl="0" algn="l">
              <a:lnSpc>
                <a:spcPct val="150000"/>
              </a:lnSpc>
              <a:spcBef>
                <a:spcPts val="360"/>
              </a:spcBef>
              <a:spcAft>
                <a:spcPts val="0"/>
              </a:spcAft>
              <a:buSzPts val="2400"/>
              <a:buChar char="•"/>
            </a:pPr>
            <a:r>
              <a:rPr lang="en-US" sz="2400"/>
              <a:t>Compare files</a:t>
            </a:r>
            <a:endParaRPr sz="2400"/>
          </a:p>
          <a:p>
            <a:pPr indent="-381000" lvl="0" marL="457200" rtl="0" algn="l">
              <a:lnSpc>
                <a:spcPct val="150000"/>
              </a:lnSpc>
              <a:spcBef>
                <a:spcPts val="360"/>
              </a:spcBef>
              <a:spcAft>
                <a:spcPts val="0"/>
              </a:spcAft>
              <a:buSzPts val="2400"/>
              <a:buChar char="•"/>
            </a:pPr>
            <a:r>
              <a:rPr lang="en-US" sz="2400"/>
              <a:t>Keep track of application builds.</a:t>
            </a:r>
            <a:endParaRPr sz="2400"/>
          </a:p>
          <a:p>
            <a:pPr indent="-228600" lvl="0" marL="457200" rtl="0" algn="l">
              <a:lnSpc>
                <a:spcPct val="90000"/>
              </a:lnSpc>
              <a:spcBef>
                <a:spcPts val="360"/>
              </a:spcBef>
              <a:spcAft>
                <a:spcPts val="0"/>
              </a:spcAft>
              <a:buSzPts val="18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