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Libre Franklin"/>
      <p:regular r:id="rId23"/>
      <p:bold r:id="rId24"/>
      <p:italic r:id="rId25"/>
      <p:boldItalic r:id="rId26"/>
    </p:embeddedFont>
    <p:embeddedFont>
      <p:font typeface="Libre Franklin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jjDEeBYkN6F/z8I7pI9mtoXz/u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ibreFranklinMedium-bold.fntdata"/><Relationship Id="rId27" Type="http://schemas.openxmlformats.org/officeDocument/2006/relationships/font" Target="fonts/LibreFranklin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ibreFranklinMedium-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LibreFranklin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fechoicesacademy.com/about-salesian-life-choic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8" name="Google Shape;17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solidFill>
                  <a:srgbClr val="222222"/>
                </a:solidFill>
                <a:highlight>
                  <a:srgbClr val="FFFFFF"/>
                </a:highlight>
                <a:latin typeface="Arial"/>
                <a:ea typeface="Arial"/>
                <a:cs typeface="Arial"/>
                <a:sym typeface="Arial"/>
              </a:rPr>
              <a:t>The key difference between a library and a framework is "Inversion of Control". When you call a method from a library, you are in control. But with a framework, the control is inverted: the framework calls you.</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rPr lang="en-US" sz="1100">
                <a:solidFill>
                  <a:srgbClr val="0A0A23"/>
                </a:solidFill>
                <a:highlight>
                  <a:srgbClr val="FFFFFF"/>
                </a:highlight>
                <a:latin typeface="Arial"/>
                <a:ea typeface="Arial"/>
                <a:cs typeface="Arial"/>
                <a:sym typeface="Arial"/>
              </a:rPr>
              <a:t>When you use a library, you are in charge of the flow of the application. You are choosing when and where to call the library. When you use a framework, th</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rPr lang="en-US" sz="1100">
                <a:solidFill>
                  <a:srgbClr val="0A0A23"/>
                </a:solidFill>
                <a:highlight>
                  <a:srgbClr val="FFFFFF"/>
                </a:highlight>
                <a:latin typeface="Arial"/>
                <a:ea typeface="Arial"/>
                <a:cs typeface="Arial"/>
                <a:sym typeface="Arial"/>
              </a:rPr>
              <a:t>e framework is in charge of the flow. It provides some places for you to plug in your code, but it calls the code you plugged in as needed.</a:t>
            </a:r>
            <a:endParaRPr sz="1100"/>
          </a:p>
        </p:txBody>
      </p:sp>
      <p:sp>
        <p:nvSpPr>
          <p:cNvPr id="278" name="Google Shape;2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See how a portfolio looks like.</a:t>
            </a:r>
            <a:endParaRPr/>
          </a:p>
        </p:txBody>
      </p:sp>
      <p:sp>
        <p:nvSpPr>
          <p:cNvPr id="291" name="Google Shape;29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It is your duty to perform to the best of your ability. Past experiences have shown that some companies end up employing their interns on a full time basis. So it depends on your work etiquette.</a:t>
            </a:r>
            <a:endParaRPr/>
          </a:p>
          <a:p>
            <a:pPr indent="0" lvl="0" marL="0" rtl="0" algn="l">
              <a:lnSpc>
                <a:spcPct val="100000"/>
              </a:lnSpc>
              <a:spcBef>
                <a:spcPts val="0"/>
              </a:spcBef>
              <a:spcAft>
                <a:spcPts val="0"/>
              </a:spcAft>
              <a:buSzPts val="1400"/>
              <a:buNone/>
            </a:pPr>
            <a:r>
              <a:t/>
            </a:r>
            <a:endParaRPr/>
          </a:p>
        </p:txBody>
      </p:sp>
      <p:sp>
        <p:nvSpPr>
          <p:cNvPr id="298" name="Google Shape;2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So, have you decided which route you want to take? You can also consider broad roles such as Frontend developer, Backend developer, Fullstack developer, Quality testers, Project leaders, data scientist and many others</a:t>
            </a:r>
            <a:endParaRPr/>
          </a:p>
        </p:txBody>
      </p:sp>
      <p:sp>
        <p:nvSpPr>
          <p:cNvPr id="305" name="Google Shape;30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What is your take on Lifechoices initiative towards upskilling of youth?</a:t>
            </a:r>
            <a:endParaRPr/>
          </a:p>
        </p:txBody>
      </p:sp>
      <p:sp>
        <p:nvSpPr>
          <p:cNvPr id="312" name="Google Shape;31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19" name="Google Shape;3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7" name="Google Shape;18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195" name="Google Shape;19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202" name="Google Shape;20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Bootcamp is at its infancy  in South Africa geared towards  meeting demand from the labour market.</a:t>
            </a:r>
            <a:endParaRPr/>
          </a:p>
          <a:p>
            <a:pPr indent="0" lvl="0" marL="0" marR="0" rtl="0" algn="l">
              <a:lnSpc>
                <a:spcPct val="100000"/>
              </a:lnSpc>
              <a:spcBef>
                <a:spcPts val="0"/>
              </a:spcBef>
              <a:spcAft>
                <a:spcPts val="0"/>
              </a:spcAft>
              <a:buClr>
                <a:schemeClr val="dk1"/>
              </a:buClr>
              <a:buSzPts val="1200"/>
              <a:buFont typeface="Calibri"/>
              <a:buNone/>
            </a:pPr>
            <a:r>
              <a:rPr lang="en-US"/>
              <a:t>It is a direct challenge to the academic mainstream.</a:t>
            </a:r>
            <a:endParaRPr/>
          </a:p>
        </p:txBody>
      </p:sp>
      <p:sp>
        <p:nvSpPr>
          <p:cNvPr id="209" name="Google Shape;20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But there's a growing transparency movement within bootcamps. </a:t>
            </a:r>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Some bootcamps want to self-regulate the industry before the government is forced to step in and regulate it for them.</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6" name="Google Shape;21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Research has shown that graduates from academic mainstream lacked significant practical internship with majority of their experience done in simulated environment.</a:t>
            </a:r>
            <a:endParaRPr/>
          </a:p>
          <a:p>
            <a:pPr indent="0" lvl="0" marL="0" rtl="0" algn="l">
              <a:lnSpc>
                <a:spcPct val="100000"/>
              </a:lnSpc>
              <a:spcBef>
                <a:spcPts val="0"/>
              </a:spcBef>
              <a:spcAft>
                <a:spcPts val="0"/>
              </a:spcAft>
              <a:buSzPts val="1400"/>
              <a:buNone/>
            </a:pPr>
            <a:r>
              <a:rPr lang="en-US"/>
              <a:t>So at Lifechoices, our curriculum is designed to respond directly to the market. We even included suggestions from different companies which are  our partners.</a:t>
            </a:r>
            <a:endParaRPr/>
          </a:p>
          <a:p>
            <a:pPr indent="0" lvl="0" marL="0" rtl="0" algn="l">
              <a:lnSpc>
                <a:spcPct val="100000"/>
              </a:lnSpc>
              <a:spcBef>
                <a:spcPts val="0"/>
              </a:spcBef>
              <a:spcAft>
                <a:spcPts val="0"/>
              </a:spcAft>
              <a:buSzPts val="1400"/>
              <a:buNone/>
            </a:pPr>
            <a:r>
              <a:rPr b="1" i="0" lang="en-US" sz="1200">
                <a:solidFill>
                  <a:schemeClr val="dk1"/>
                </a:solidFill>
                <a:latin typeface="Calibri"/>
                <a:ea typeface="Calibri"/>
                <a:cs typeface="Calibri"/>
                <a:sym typeface="Calibri"/>
              </a:rPr>
              <a:t>We run the academy like a social enterprise aiming to be self-sustainable in few years time. We empower young people to change their lives, tying our success to theirs (</a:t>
            </a:r>
            <a:r>
              <a:rPr lang="en-US" u="sng">
                <a:solidFill>
                  <a:schemeClr val="hlink"/>
                </a:solidFill>
                <a:hlinkClick r:id="rId2"/>
              </a:rPr>
              <a:t>https://lifechoicesacademy.com/about-salesian-life-choices/</a:t>
            </a:r>
            <a:r>
              <a:rPr lang="en-US"/>
              <a:t>)</a:t>
            </a:r>
            <a:endParaRPr/>
          </a:p>
        </p:txBody>
      </p:sp>
      <p:sp>
        <p:nvSpPr>
          <p:cNvPr id="223" name="Google Shape;22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sz="1200"/>
              <a:t>You will be asked to register on Snapscan for your contributions. You can get a tax certificate for SARS filling </a:t>
            </a:r>
            <a:endParaRPr/>
          </a:p>
          <a:p>
            <a:pPr indent="0" lvl="0" marL="0" rtl="0" algn="l">
              <a:lnSpc>
                <a:spcPct val="100000"/>
              </a:lnSpc>
              <a:spcBef>
                <a:spcPts val="0"/>
              </a:spcBef>
              <a:spcAft>
                <a:spcPts val="0"/>
              </a:spcAft>
              <a:buSzPts val="1400"/>
              <a:buNone/>
            </a:pPr>
            <a:r>
              <a:t/>
            </a:r>
            <a:endParaRPr sz="1200"/>
          </a:p>
        </p:txBody>
      </p:sp>
      <p:sp>
        <p:nvSpPr>
          <p:cNvPr id="230" name="Google Shape;23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There are two major subjects i.e. Web design and Software development. The Web design covers our Front End development while the Software development covers our Back End development. With regards to frameworks, REACTJS is used for Front End while Django is used for Back End.</a:t>
            </a:r>
            <a:endParaRPr/>
          </a:p>
        </p:txBody>
      </p:sp>
      <p:sp>
        <p:nvSpPr>
          <p:cNvPr id="237" name="Google Shape;23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4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1"/>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87" name="Shape 87"/>
        <p:cNvGrpSpPr/>
        <p:nvPr/>
      </p:nvGrpSpPr>
      <p:grpSpPr>
        <a:xfrm>
          <a:off x="0" y="0"/>
          <a:ext cx="0" cy="0"/>
          <a:chOff x="0" y="0"/>
          <a:chExt cx="0" cy="0"/>
        </a:xfrm>
      </p:grpSpPr>
      <p:sp>
        <p:nvSpPr>
          <p:cNvPr id="88" name="Google Shape;88;p4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2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7" name="Shape 107"/>
        <p:cNvGrpSpPr/>
        <p:nvPr/>
      </p:nvGrpSpPr>
      <p:grpSpPr>
        <a:xfrm>
          <a:off x="0" y="0"/>
          <a:ext cx="0" cy="0"/>
          <a:chOff x="0" y="0"/>
          <a:chExt cx="0" cy="0"/>
        </a:xfrm>
      </p:grpSpPr>
      <p:sp>
        <p:nvSpPr>
          <p:cNvPr id="108" name="Google Shape;108;p21"/>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110" name="Google Shape;110;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Google Shape;114;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116" name="Google Shape;116;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122" name="Google Shape;122;p23"/>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123" name="Google Shape;123;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6" name="Shape 126"/>
        <p:cNvGrpSpPr/>
        <p:nvPr/>
      </p:nvGrpSpPr>
      <p:grpSpPr>
        <a:xfrm>
          <a:off x="0" y="0"/>
          <a:ext cx="0" cy="0"/>
          <a:chOff x="0" y="0"/>
          <a:chExt cx="0" cy="0"/>
        </a:xfrm>
      </p:grpSpPr>
      <p:sp>
        <p:nvSpPr>
          <p:cNvPr id="127" name="Google Shape;127;p2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29" name="Google Shape;129;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0" name="Google Shape;130;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31" name="Google Shape;131;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2" name="Google Shape;132;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32"/>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27" name="Google Shape;27;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147" name="Google Shape;14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48" name="Google Shape;14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154" name="Google Shape;15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55" name="Google Shape;155;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8" name="Shape 158"/>
        <p:cNvGrpSpPr/>
        <p:nvPr/>
      </p:nvGrpSpPr>
      <p:grpSpPr>
        <a:xfrm>
          <a:off x="0" y="0"/>
          <a:ext cx="0" cy="0"/>
          <a:chOff x="0" y="0"/>
          <a:chExt cx="0" cy="0"/>
        </a:xfrm>
      </p:grpSpPr>
      <p:sp>
        <p:nvSpPr>
          <p:cNvPr id="159" name="Google Shape;159;p2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9"/>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1" name="Google Shape;16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30"/>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0"/>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7" name="Google Shape;167;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70" name="Shape 170"/>
        <p:cNvGrpSpPr/>
        <p:nvPr/>
      </p:nvGrpSpPr>
      <p:grpSpPr>
        <a:xfrm>
          <a:off x="0" y="0"/>
          <a:ext cx="0" cy="0"/>
          <a:chOff x="0" y="0"/>
          <a:chExt cx="0" cy="0"/>
        </a:xfrm>
      </p:grpSpPr>
      <p:sp>
        <p:nvSpPr>
          <p:cNvPr id="171" name="Google Shape;171;p3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33" name="Google Shape;33;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3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4"/>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39" name="Google Shape;39;p34"/>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40" name="Google Shape;40;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3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6" name="Google Shape;46;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7" name="Google Shape;47;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8" name="Google Shape;48;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9" name="Google Shape;4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3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64" name="Google Shape;64;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65" name="Google Shape;6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71" name="Google Shape;71;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72" name="Google Shape;7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 name="Shape 9"/>
        <p:cNvGrpSpPr/>
        <p:nvPr/>
      </p:nvGrpSpPr>
      <p:grpSpPr>
        <a:xfrm>
          <a:off x="0" y="0"/>
          <a:ext cx="0" cy="0"/>
          <a:chOff x="0" y="0"/>
          <a:chExt cx="0" cy="0"/>
        </a:xfrm>
      </p:grpSpPr>
      <p:sp>
        <p:nvSpPr>
          <p:cNvPr id="10" name="Google Shape;10;p17"/>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 name="Google Shape;11;p17"/>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2" name="Google Shape;12;p17"/>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13" name="Google Shape;13;p1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14" name="Google Shape;14;p1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15" name="Google Shape;15;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 name="Google Shape;16;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2" name="Shape 92"/>
        <p:cNvGrpSpPr/>
        <p:nvPr/>
      </p:nvGrpSpPr>
      <p:grpSpPr>
        <a:xfrm>
          <a:off x="0" y="0"/>
          <a:ext cx="0" cy="0"/>
          <a:chOff x="0" y="0"/>
          <a:chExt cx="0" cy="0"/>
        </a:xfrm>
      </p:grpSpPr>
      <p:sp>
        <p:nvSpPr>
          <p:cNvPr id="93" name="Google Shape;93;p19"/>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4" name="Google Shape;94;p19"/>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95" name="Google Shape;95;p19"/>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96" name="Google Shape;96;p1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97" name="Google Shape;97;p1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98" name="Google Shape;98;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smashingmagazine.com/2013/06/workflow-design-develop-modern-portfolio-website/" TargetMode="External"/><Relationship Id="rId4" Type="http://schemas.openxmlformats.org/officeDocument/2006/relationships/hyperlink" Target="https://www.smashingmagazine.com/2013/06/workflow-design-develop-modern-portfolio-websi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9" name="Shape 179"/>
        <p:cNvGrpSpPr/>
        <p:nvPr/>
      </p:nvGrpSpPr>
      <p:grpSpPr>
        <a:xfrm>
          <a:off x="0" y="0"/>
          <a:ext cx="0" cy="0"/>
          <a:chOff x="0" y="0"/>
          <a:chExt cx="0" cy="0"/>
        </a:xfrm>
      </p:grpSpPr>
      <p:sp>
        <p:nvSpPr>
          <p:cNvPr id="180" name="Google Shape;180;p1"/>
          <p:cNvSpPr/>
          <p:nvPr/>
        </p:nvSpPr>
        <p:spPr>
          <a:xfrm>
            <a:off x="304800" y="1452563"/>
            <a:ext cx="8532813" cy="3043237"/>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1" name="Google Shape;181;p1"/>
          <p:cNvSpPr/>
          <p:nvPr/>
        </p:nvSpPr>
        <p:spPr>
          <a:xfrm>
            <a:off x="418596" y="1528074"/>
            <a:ext cx="8306809" cy="2889482"/>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2" name="Google Shape;182;p1"/>
          <p:cNvSpPr txBox="1"/>
          <p:nvPr>
            <p:ph idx="4294967295" type="ctrTitle"/>
          </p:nvPr>
        </p:nvSpPr>
        <p:spPr>
          <a:xfrm>
            <a:off x="0" y="2286000"/>
            <a:ext cx="8534400" cy="898525"/>
          </a:xfrm>
          <a:prstGeom prst="rect">
            <a:avLst/>
          </a:prstGeom>
          <a:noFill/>
          <a:ln>
            <a:noFill/>
          </a:ln>
        </p:spPr>
        <p:txBody>
          <a:bodyPr anchorCtr="0" anchor="b" bIns="45700" lIns="45700" spcFirstLastPara="1" rIns="45700" wrap="square" tIns="45700">
            <a:normAutofit/>
          </a:bodyPr>
          <a:lstStyle/>
          <a:p>
            <a:pPr indent="0" lvl="0" marL="0" marR="0" rtl="0" algn="r">
              <a:lnSpc>
                <a:spcPct val="100000"/>
              </a:lnSpc>
              <a:spcBef>
                <a:spcPts val="0"/>
              </a:spcBef>
              <a:spcAft>
                <a:spcPts val="0"/>
              </a:spcAft>
              <a:buClr>
                <a:srgbClr val="000000"/>
              </a:buClr>
              <a:buSzPts val="1400"/>
              <a:buFont typeface="Arial"/>
              <a:buNone/>
            </a:pPr>
            <a:r>
              <a:rPr b="1" i="0" lang="en-US" sz="3200" u="none" cap="none" strike="noStrike">
                <a:solidFill>
                  <a:srgbClr val="0000CC"/>
                </a:solidFill>
                <a:latin typeface="Libre Franklin Medium"/>
                <a:ea typeface="Libre Franklin Medium"/>
                <a:cs typeface="Libre Franklin Medium"/>
                <a:sym typeface="Libre Franklin Medium"/>
              </a:rPr>
              <a:t>Technology Infrastructure</a:t>
            </a:r>
            <a:endParaRPr b="0" i="0" sz="4200" u="none" cap="none" strike="noStrike">
              <a:solidFill>
                <a:srgbClr val="0000CC"/>
              </a:solidFill>
              <a:latin typeface="Libre Franklin Medium"/>
              <a:ea typeface="Libre Franklin Medium"/>
              <a:cs typeface="Libre Franklin Medium"/>
              <a:sym typeface="Libre Franklin Medium"/>
            </a:endParaRPr>
          </a:p>
        </p:txBody>
      </p:sp>
      <p:sp>
        <p:nvSpPr>
          <p:cNvPr id="183" name="Google Shape;183;p1"/>
          <p:cNvSpPr txBox="1"/>
          <p:nvPr>
            <p:ph idx="1" type="body"/>
          </p:nvPr>
        </p:nvSpPr>
        <p:spPr>
          <a:xfrm>
            <a:off x="304800" y="3124200"/>
            <a:ext cx="8183563" cy="1066800"/>
          </a:xfrm>
          <a:prstGeom prst="rect">
            <a:avLst/>
          </a:prstGeom>
          <a:noFill/>
          <a:ln>
            <a:noFill/>
          </a:ln>
        </p:spPr>
        <p:txBody>
          <a:bodyPr anchorCtr="0" anchor="t" bIns="45700" lIns="182875" spcFirstLastPara="1" rIns="91425" wrap="square" tIns="0">
            <a:noAutofit/>
          </a:bodyPr>
          <a:lstStyle/>
          <a:p>
            <a:pPr indent="0" lvl="0" marL="36513" rtl="0" algn="r">
              <a:lnSpc>
                <a:spcPct val="100000"/>
              </a:lnSpc>
              <a:spcBef>
                <a:spcPts val="0"/>
              </a:spcBef>
              <a:spcAft>
                <a:spcPts val="0"/>
              </a:spcAft>
              <a:buSzPts val="2800"/>
              <a:buFont typeface="Libre Franklin"/>
              <a:buNone/>
            </a:pPr>
            <a:r>
              <a:rPr lang="en-US" sz="2800"/>
              <a:t>Lesson 9</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Final project (POE): expected.</a:t>
            </a:r>
            <a:endParaRPr/>
          </a:p>
        </p:txBody>
      </p:sp>
      <p:sp>
        <p:nvSpPr>
          <p:cNvPr id="281" name="Google Shape;281;p1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SzPts val="3200"/>
              <a:buFont typeface="Libre Franklin"/>
              <a:buNone/>
            </a:pPr>
            <a:r>
              <a:t/>
            </a:r>
            <a:endParaRPr/>
          </a:p>
          <a:p>
            <a:pPr indent="-342900" lvl="0" marL="342900" rtl="0" algn="l">
              <a:lnSpc>
                <a:spcPct val="100000"/>
              </a:lnSpc>
              <a:spcBef>
                <a:spcPts val="640"/>
              </a:spcBef>
              <a:spcAft>
                <a:spcPts val="0"/>
              </a:spcAft>
              <a:buSzPts val="3200"/>
              <a:buFont typeface="Libre Franklin"/>
              <a:buChar char="•"/>
            </a:pPr>
            <a:r>
              <a:rPr lang="en-US"/>
              <a:t>HTML, CSS and JavaScript</a:t>
            </a:r>
            <a:endParaRPr/>
          </a:p>
          <a:p>
            <a:pPr indent="-342900" lvl="0" marL="342900" rtl="0" algn="l">
              <a:lnSpc>
                <a:spcPct val="100000"/>
              </a:lnSpc>
              <a:spcBef>
                <a:spcPts val="640"/>
              </a:spcBef>
              <a:spcAft>
                <a:spcPts val="0"/>
              </a:spcAft>
              <a:buSzPts val="3200"/>
              <a:buFont typeface="Libre Franklin"/>
              <a:buChar char="•"/>
            </a:pPr>
            <a:r>
              <a:rPr lang="en-US"/>
              <a:t>Python MySQL</a:t>
            </a:r>
            <a:endParaRPr/>
          </a:p>
          <a:p>
            <a:pPr indent="-342900" lvl="0" marL="342900" rtl="0" algn="l">
              <a:lnSpc>
                <a:spcPct val="100000"/>
              </a:lnSpc>
              <a:spcBef>
                <a:spcPts val="640"/>
              </a:spcBef>
              <a:spcAft>
                <a:spcPts val="0"/>
              </a:spcAft>
              <a:buSzPts val="3200"/>
              <a:buFont typeface="Libre Franklin"/>
              <a:buChar char="•"/>
            </a:pPr>
            <a:r>
              <a:rPr lang="en-US"/>
              <a:t>Frameworks- REACTJS, DJANGO</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Portfolio of Evidence</a:t>
            </a:r>
            <a:endParaRPr/>
          </a:p>
        </p:txBody>
      </p:sp>
      <p:sp>
        <p:nvSpPr>
          <p:cNvPr id="287" name="Google Shape;287;p1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Libre Franklin"/>
              <a:buChar char="•"/>
            </a:pPr>
            <a:r>
              <a:rPr lang="en-US" sz="2400"/>
              <a:t>You are expected to develop a web based application (e-commerce, CRM, social media e.t.c).</a:t>
            </a:r>
            <a:endParaRPr/>
          </a:p>
          <a:p>
            <a:pPr indent="-342900" lvl="0" marL="342900" rtl="0" algn="l">
              <a:lnSpc>
                <a:spcPct val="100000"/>
              </a:lnSpc>
              <a:spcBef>
                <a:spcPts val="480"/>
              </a:spcBef>
              <a:spcAft>
                <a:spcPts val="0"/>
              </a:spcAft>
              <a:buSzPts val="2400"/>
              <a:buFont typeface="Libre Franklin"/>
              <a:buChar char="•"/>
            </a:pPr>
            <a:r>
              <a:rPr lang="en-US" sz="2400"/>
              <a:t>Examples includes airline reservation, online bookstore, CRM systems, social media systems, Health systems and others.</a:t>
            </a:r>
            <a:endParaRPr/>
          </a:p>
          <a:p>
            <a:pPr indent="-342900" lvl="0" marL="342900" rtl="0" algn="l">
              <a:lnSpc>
                <a:spcPct val="100000"/>
              </a:lnSpc>
              <a:spcBef>
                <a:spcPts val="480"/>
              </a:spcBef>
              <a:spcAft>
                <a:spcPts val="0"/>
              </a:spcAft>
              <a:buSzPts val="2400"/>
              <a:buFont typeface="Libre Franklin"/>
              <a:buChar char="•"/>
            </a:pPr>
            <a:r>
              <a:rPr lang="en-US" sz="2400"/>
              <a:t>Portfolios must be </a:t>
            </a:r>
            <a:r>
              <a:rPr b="1" lang="en-US" sz="2400" u="sng"/>
              <a:t>UNIQUE</a:t>
            </a:r>
            <a:endParaRPr/>
          </a:p>
          <a:p>
            <a:pPr indent="-342900" lvl="0" marL="342900" rtl="0" algn="l">
              <a:lnSpc>
                <a:spcPct val="100000"/>
              </a:lnSpc>
              <a:spcBef>
                <a:spcPts val="480"/>
              </a:spcBef>
              <a:spcAft>
                <a:spcPts val="0"/>
              </a:spcAft>
              <a:buSzPts val="2400"/>
              <a:buFont typeface="Libre Franklin"/>
              <a:buChar char="•"/>
            </a:pPr>
            <a:r>
              <a:rPr lang="en-US" sz="2400"/>
              <a:t>Expected: login , forms, navigation, DB Management, theming, cart or ticketing, documentation.</a:t>
            </a:r>
            <a:endParaRPr/>
          </a:p>
          <a:p>
            <a:pPr indent="-342900" lvl="0" marL="342900" rtl="0" algn="l">
              <a:lnSpc>
                <a:spcPct val="100000"/>
              </a:lnSpc>
              <a:spcBef>
                <a:spcPts val="480"/>
              </a:spcBef>
              <a:spcAft>
                <a:spcPts val="0"/>
              </a:spcAft>
              <a:buSzPts val="2400"/>
              <a:buFont typeface="Libre Franklin"/>
              <a:buChar char="•"/>
            </a:pPr>
            <a:r>
              <a:rPr lang="en-US" sz="2400"/>
              <a:t>You can do more than the required.</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Lets have a look</a:t>
            </a:r>
            <a:endParaRPr/>
          </a:p>
        </p:txBody>
      </p:sp>
      <p:sp>
        <p:nvSpPr>
          <p:cNvPr id="294" name="Google Shape;294;p1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SzPts val="3200"/>
              <a:buFont typeface="Libre Franklin"/>
              <a:buNone/>
            </a:pPr>
            <a:r>
              <a:t/>
            </a:r>
            <a:endParaRPr u="sng">
              <a:solidFill>
                <a:schemeClr val="hlink"/>
              </a:solidFill>
              <a:hlinkClick r:id="rId3"/>
            </a:endParaRPr>
          </a:p>
          <a:p>
            <a:pPr indent="-342900" lvl="0" marL="342900" rtl="0" algn="l">
              <a:lnSpc>
                <a:spcPct val="100000"/>
              </a:lnSpc>
              <a:spcBef>
                <a:spcPts val="640"/>
              </a:spcBef>
              <a:spcAft>
                <a:spcPts val="0"/>
              </a:spcAft>
              <a:buSzPts val="3200"/>
              <a:buFont typeface="Libre Franklin"/>
              <a:buChar char="•"/>
            </a:pPr>
            <a:r>
              <a:rPr lang="en-US" u="sng">
                <a:solidFill>
                  <a:schemeClr val="hlink"/>
                </a:solidFill>
                <a:hlinkClick r:id="rId4"/>
              </a:rPr>
              <a:t>https://www.smashingmagazine.com/2013/06/workflow-design-develop-modern-portfolio-website/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Six months internship</a:t>
            </a:r>
            <a:endParaRPr/>
          </a:p>
        </p:txBody>
      </p:sp>
      <p:sp>
        <p:nvSpPr>
          <p:cNvPr id="301" name="Google Shape;301;p1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Libre Franklin"/>
              <a:buChar char="•"/>
            </a:pPr>
            <a:r>
              <a:rPr lang="en-US" sz="2400"/>
              <a:t>The company will place you at a company for a six month period.</a:t>
            </a:r>
            <a:endParaRPr/>
          </a:p>
          <a:p>
            <a:pPr indent="-342900" lvl="0" marL="342900" rtl="0" algn="l">
              <a:lnSpc>
                <a:spcPct val="100000"/>
              </a:lnSpc>
              <a:spcBef>
                <a:spcPts val="480"/>
              </a:spcBef>
              <a:spcAft>
                <a:spcPts val="0"/>
              </a:spcAft>
              <a:buSzPts val="2400"/>
              <a:buFont typeface="Libre Franklin"/>
              <a:buChar char="•"/>
            </a:pPr>
            <a:r>
              <a:rPr lang="en-US" sz="2400"/>
              <a:t>You are expected to perform to your best ability.</a:t>
            </a:r>
            <a:endParaRPr/>
          </a:p>
          <a:p>
            <a:pPr indent="-342900" lvl="0" marL="342900" rtl="0" algn="l">
              <a:lnSpc>
                <a:spcPct val="100000"/>
              </a:lnSpc>
              <a:spcBef>
                <a:spcPts val="480"/>
              </a:spcBef>
              <a:spcAft>
                <a:spcPts val="0"/>
              </a:spcAft>
              <a:buSzPts val="2400"/>
              <a:buFont typeface="Libre Franklin"/>
              <a:buChar char="•"/>
            </a:pPr>
            <a:r>
              <a:rPr lang="en-US" sz="2400"/>
              <a:t>History have shown us that some end up being employed at the very companies.</a:t>
            </a:r>
            <a:endParaRPr/>
          </a:p>
          <a:p>
            <a:pPr indent="-342900" lvl="0" marL="342900" rtl="0" algn="l">
              <a:lnSpc>
                <a:spcPct val="100000"/>
              </a:lnSpc>
              <a:spcBef>
                <a:spcPts val="480"/>
              </a:spcBef>
              <a:spcAft>
                <a:spcPts val="0"/>
              </a:spcAft>
              <a:buSzPts val="2400"/>
              <a:buFont typeface="Libre Franklin"/>
              <a:buChar char="•"/>
            </a:pPr>
            <a:r>
              <a:rPr lang="en-US" sz="2400"/>
              <a:t>However, the company is not obligated to give you a permanent job after the internship.</a:t>
            </a:r>
            <a:endParaRPr/>
          </a:p>
          <a:p>
            <a:pPr indent="-342900" lvl="0" marL="342900" rtl="0" algn="l">
              <a:lnSpc>
                <a:spcPct val="100000"/>
              </a:lnSpc>
              <a:spcBef>
                <a:spcPts val="480"/>
              </a:spcBef>
              <a:spcAft>
                <a:spcPts val="0"/>
              </a:spcAft>
              <a:buSzPts val="2400"/>
              <a:buFont typeface="Libre Franklin"/>
              <a:buChar char="•"/>
            </a:pPr>
            <a:r>
              <a:rPr lang="en-US" sz="2400"/>
              <a:t>While you are at the organization, you are not only expected to follow also the company rules but Lifechoices rules as well.</a:t>
            </a:r>
            <a:endParaRPr/>
          </a:p>
          <a:p>
            <a:pPr indent="-342900" lvl="0" marL="342900" rtl="0" algn="l">
              <a:lnSpc>
                <a:spcPct val="100000"/>
              </a:lnSpc>
              <a:spcBef>
                <a:spcPts val="480"/>
              </a:spcBef>
              <a:spcAft>
                <a:spcPts val="0"/>
              </a:spcAft>
              <a:buSzPts val="2400"/>
              <a:buFont typeface="Libre Franklin"/>
              <a:buChar char="•"/>
            </a:pPr>
            <a:r>
              <a:rPr lang="en-US" sz="2400"/>
              <a:t>Certification after successful completion of internship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Possible carrier paths</a:t>
            </a:r>
            <a:endParaRPr/>
          </a:p>
        </p:txBody>
      </p:sp>
      <p:pic>
        <p:nvPicPr>
          <p:cNvPr id="308" name="Google Shape;308;p14"/>
          <p:cNvPicPr preferRelativeResize="0"/>
          <p:nvPr>
            <p:ph idx="1" type="body"/>
          </p:nvPr>
        </p:nvPicPr>
        <p:blipFill rotWithShape="1">
          <a:blip r:embed="rId3">
            <a:alphaModFix/>
          </a:blip>
          <a:srcRect b="0" l="0" r="0" t="0"/>
          <a:stretch/>
        </p:blipFill>
        <p:spPr>
          <a:xfrm>
            <a:off x="990600" y="1600200"/>
            <a:ext cx="6781800" cy="43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Contributions/ Suggestions/thoughts</a:t>
            </a:r>
            <a:endParaRPr/>
          </a:p>
        </p:txBody>
      </p:sp>
      <p:sp>
        <p:nvSpPr>
          <p:cNvPr id="315" name="Google Shape;315;p15"/>
          <p:cNvSpPr/>
          <p:nvPr/>
        </p:nvSpPr>
        <p:spPr>
          <a:xfrm>
            <a:off x="3429000" y="2362200"/>
            <a:ext cx="2286000" cy="240065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0"/>
              <a:buFont typeface="Arial"/>
              <a:buNone/>
            </a:pPr>
            <a:r>
              <a:rPr b="1" i="0" lang="en-US" sz="15000" u="none" cap="none" strike="noStrike">
                <a:solidFill>
                  <a:srgbClr val="92D050"/>
                </a:solidFill>
                <a:latin typeface="Libre Franklin"/>
                <a:ea typeface="Libre Franklin"/>
                <a:cs typeface="Libre Franklin"/>
                <a:sym typeface="Libre Franklin"/>
              </a:rPr>
              <a:t>?</a:t>
            </a:r>
            <a:endParaRPr b="1" i="0" sz="15000" u="none" cap="none" strike="noStrike">
              <a:solidFill>
                <a:srgbClr val="92D050"/>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References</a:t>
            </a:r>
            <a:endParaRPr/>
          </a:p>
        </p:txBody>
      </p:sp>
      <p:sp>
        <p:nvSpPr>
          <p:cNvPr id="322" name="Google Shape;322;p1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Libre Franklin"/>
              <a:buChar char="•"/>
            </a:pPr>
            <a:r>
              <a:rPr lang="en-US" sz="2400"/>
              <a:t>Thayer, K., &amp; Ko, A. J. (2017, August). Barriers faced by coding bootcamp students. In </a:t>
            </a:r>
            <a:r>
              <a:rPr i="1" lang="en-US" sz="2400"/>
              <a:t>Proceedings of the 2017 ACM Conference on International Computing Education Research</a:t>
            </a:r>
            <a:r>
              <a:rPr lang="en-US" sz="2400"/>
              <a:t> (pp. 245-253).</a:t>
            </a:r>
            <a:endParaRPr/>
          </a:p>
          <a:p>
            <a:pPr indent="-190500" lvl="0" marL="342900" rtl="0" algn="l">
              <a:lnSpc>
                <a:spcPct val="100000"/>
              </a:lnSpc>
              <a:spcBef>
                <a:spcPts val="480"/>
              </a:spcBef>
              <a:spcAft>
                <a:spcPts val="0"/>
              </a:spcAft>
              <a:buSzPts val="2400"/>
              <a:buFont typeface="Libre Franklin"/>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Career Paths</a:t>
            </a:r>
            <a:endParaRPr/>
          </a:p>
        </p:txBody>
      </p:sp>
      <p:sp>
        <p:nvSpPr>
          <p:cNvPr id="190" name="Google Shape;190;p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36513" rtl="0" algn="l">
              <a:lnSpc>
                <a:spcPct val="100000"/>
              </a:lnSpc>
              <a:spcBef>
                <a:spcPts val="0"/>
              </a:spcBef>
              <a:spcAft>
                <a:spcPts val="0"/>
              </a:spcAft>
              <a:buSzPts val="3200"/>
              <a:buFont typeface="Libre Franklin"/>
              <a:buNone/>
            </a:pPr>
            <a:r>
              <a:rPr b="1" lang="en-US"/>
              <a:t>Differentiate front end vs backend.</a:t>
            </a:r>
            <a:endParaRPr/>
          </a:p>
          <a:p>
            <a:pPr indent="-95250" lvl="1" marL="742950" rtl="0" algn="l">
              <a:lnSpc>
                <a:spcPct val="100000"/>
              </a:lnSpc>
              <a:spcBef>
                <a:spcPts val="600"/>
              </a:spcBef>
              <a:spcAft>
                <a:spcPts val="0"/>
              </a:spcAft>
              <a:buSzPts val="3000"/>
              <a:buFont typeface="Libre Franklin"/>
              <a:buNone/>
            </a:pPr>
            <a:r>
              <a:t/>
            </a:r>
            <a:endParaRPr/>
          </a:p>
          <a:p>
            <a:pPr indent="203200" lvl="1" marL="0" rtl="0" algn="l">
              <a:lnSpc>
                <a:spcPct val="107000"/>
              </a:lnSpc>
              <a:spcBef>
                <a:spcPts val="640"/>
              </a:spcBef>
              <a:spcAft>
                <a:spcPts val="0"/>
              </a:spcAft>
              <a:buSzPts val="3200"/>
              <a:buFont typeface="Libre Franklin"/>
              <a:buNone/>
            </a:pPr>
            <a:r>
              <a:t/>
            </a:r>
            <a:endParaRPr b="1" sz="3200"/>
          </a:p>
        </p:txBody>
      </p:sp>
      <p:sp>
        <p:nvSpPr>
          <p:cNvPr id="191" name="Google Shape;191;p2"/>
          <p:cNvSpPr/>
          <p:nvPr/>
        </p:nvSpPr>
        <p:spPr>
          <a:xfrm>
            <a:off x="838200" y="3035174"/>
            <a:ext cx="7696200" cy="124880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200"/>
              <a:buFont typeface="Arial"/>
              <a:buNone/>
            </a:pPr>
            <a:r>
              <a:rPr b="1" i="0" lang="en-US" sz="3200" u="sng" cap="none" strike="noStrike">
                <a:solidFill>
                  <a:srgbClr val="0000CC"/>
                </a:solidFill>
                <a:latin typeface="Libre Franklin Medium"/>
                <a:ea typeface="Libre Franklin Medium"/>
                <a:cs typeface="Libre Franklin Medium"/>
                <a:sym typeface="Libre Franklin Medium"/>
              </a:rPr>
              <a:t>Duration</a:t>
            </a:r>
            <a:r>
              <a:rPr b="1" i="0" lang="en-US" sz="1800" u="none" cap="none" strike="noStrike">
                <a:solidFill>
                  <a:schemeClr val="dk1"/>
                </a:solidFill>
                <a:latin typeface="Times New Roman"/>
                <a:ea typeface="Times New Roman"/>
                <a:cs typeface="Times New Roman"/>
                <a:sym typeface="Times New Roman"/>
              </a:rPr>
              <a:t>	: </a:t>
            </a:r>
            <a:r>
              <a:rPr b="1" i="0" lang="en-US" sz="3200" u="none" cap="none" strike="noStrike">
                <a:solidFill>
                  <a:schemeClr val="dk1"/>
                </a:solidFill>
                <a:latin typeface="Libre Franklin"/>
                <a:ea typeface="Libre Franklin"/>
                <a:cs typeface="Libre Franklin"/>
                <a:sym typeface="Libre Franklin"/>
              </a:rPr>
              <a:t>3.5 Hours</a:t>
            </a:r>
            <a:endParaRPr b="1" i="0" sz="3200" u="none" cap="none" strike="noStrike">
              <a:solidFill>
                <a:schemeClr val="dk1"/>
              </a:solidFill>
              <a:latin typeface="Libre Franklin"/>
              <a:ea typeface="Libre Franklin"/>
              <a:cs typeface="Libre Franklin"/>
              <a:sym typeface="Libre Franklin"/>
            </a:endParaRPr>
          </a:p>
          <a:p>
            <a:pPr indent="0" lvl="0" marL="0" marR="0" rtl="0" algn="l">
              <a:lnSpc>
                <a:spcPct val="107000"/>
              </a:lnSpc>
              <a:spcBef>
                <a:spcPts val="800"/>
              </a:spcBef>
              <a:spcAft>
                <a:spcPts val="0"/>
              </a:spcAft>
              <a:buClr>
                <a:srgbClr val="000000"/>
              </a:buClr>
              <a:buSzPts val="3200"/>
              <a:buFont typeface="Arial"/>
              <a:buNone/>
            </a:pPr>
            <a:r>
              <a:rPr b="1" i="0" lang="en-US" sz="3200" u="sng" cap="none" strike="noStrike">
                <a:solidFill>
                  <a:srgbClr val="0000CC"/>
                </a:solidFill>
                <a:latin typeface="Libre Franklin Medium"/>
                <a:ea typeface="Libre Franklin Medium"/>
                <a:cs typeface="Libre Franklin Medium"/>
                <a:sym typeface="Libre Franklin Medium"/>
              </a:rPr>
              <a:t>Period</a:t>
            </a:r>
            <a:r>
              <a:rPr b="1" i="0" lang="en-US" sz="1800" u="none" cap="none" strike="noStrike">
                <a:solidFill>
                  <a:schemeClr val="dk1"/>
                </a:solidFill>
                <a:latin typeface="Times New Roman"/>
                <a:ea typeface="Times New Roman"/>
                <a:cs typeface="Times New Roman"/>
                <a:sym typeface="Times New Roman"/>
              </a:rPr>
              <a:t>	: </a:t>
            </a:r>
            <a:r>
              <a:rPr b="1" i="0" lang="en-US" sz="3200" u="none" cap="none" strike="noStrike">
                <a:solidFill>
                  <a:schemeClr val="dk1"/>
                </a:solidFill>
                <a:latin typeface="Libre Franklin"/>
                <a:ea typeface="Libre Franklin"/>
                <a:cs typeface="Libre Franklin"/>
                <a:sym typeface="Libre Franklin"/>
              </a:rPr>
              <a:t>Week1 Day 5</a:t>
            </a:r>
            <a:endParaRPr b="1" i="0" sz="3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Learning Outcomes: </a:t>
            </a:r>
            <a:endParaRPr/>
          </a:p>
        </p:txBody>
      </p:sp>
      <p:sp>
        <p:nvSpPr>
          <p:cNvPr id="198" name="Google Shape;198;p3"/>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Libre Franklin"/>
              <a:buNone/>
            </a:pPr>
            <a:r>
              <a:rPr lang="en-US" sz="2400"/>
              <a:t>By the end of the lesson, students ,must be able to:</a:t>
            </a:r>
            <a:endParaRPr/>
          </a:p>
          <a:p>
            <a:pPr indent="-342900" lvl="0" marL="342900" rtl="0" algn="l">
              <a:lnSpc>
                <a:spcPct val="100000"/>
              </a:lnSpc>
              <a:spcBef>
                <a:spcPts val="480"/>
              </a:spcBef>
              <a:spcAft>
                <a:spcPts val="0"/>
              </a:spcAft>
              <a:buSzPts val="2400"/>
              <a:buFont typeface="Libre Franklin"/>
              <a:buChar char="•"/>
            </a:pPr>
            <a:r>
              <a:rPr lang="en-US" sz="2400"/>
              <a:t>Explain the concepts of bootcamp</a:t>
            </a:r>
            <a:endParaRPr/>
          </a:p>
          <a:p>
            <a:pPr indent="-342900" lvl="0" marL="342900" rtl="0" algn="l">
              <a:lnSpc>
                <a:spcPct val="100000"/>
              </a:lnSpc>
              <a:spcBef>
                <a:spcPts val="480"/>
              </a:spcBef>
              <a:spcAft>
                <a:spcPts val="0"/>
              </a:spcAft>
              <a:buSzPts val="2400"/>
              <a:buFont typeface="Libre Franklin"/>
              <a:buChar char="•"/>
            </a:pPr>
            <a:r>
              <a:rPr lang="en-US" sz="2400"/>
              <a:t>Understand how bootcamp operate and their position within skill shortage and mismatch in South Africa</a:t>
            </a:r>
            <a:endParaRPr/>
          </a:p>
          <a:p>
            <a:pPr indent="-139700" lvl="0" marL="34290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Introduction</a:t>
            </a:r>
            <a:endParaRPr/>
          </a:p>
        </p:txBody>
      </p:sp>
      <p:sp>
        <p:nvSpPr>
          <p:cNvPr id="205" name="Google Shape;205;p4"/>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Libre Franklin"/>
              <a:buChar char="•"/>
            </a:pPr>
            <a:r>
              <a:rPr lang="en-US" sz="2400"/>
              <a:t>You are aware that technology keeps improving month in month out to the point that learners enrolled at colleges and universities may end up learning technologies which are no longer widely supported by industries. </a:t>
            </a:r>
            <a:endParaRPr/>
          </a:p>
          <a:p>
            <a:pPr indent="-342900" lvl="0" marL="342900" rtl="0" algn="l">
              <a:lnSpc>
                <a:spcPct val="150000"/>
              </a:lnSpc>
              <a:spcBef>
                <a:spcPts val="480"/>
              </a:spcBef>
              <a:spcAft>
                <a:spcPts val="0"/>
              </a:spcAft>
              <a:buSzPts val="2400"/>
              <a:buFont typeface="Libre Franklin"/>
              <a:buChar char="•"/>
            </a:pPr>
            <a:r>
              <a:rPr lang="en-US" sz="2400"/>
              <a:t>By this, we mean that, mainstream tertiary institutions take longer to produce graduates who can be absorbed by the market. A possible solution could be bootcamps</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 what is a bootcamp?</a:t>
            </a:r>
            <a:endParaRPr/>
          </a:p>
        </p:txBody>
      </p:sp>
      <p:sp>
        <p:nvSpPr>
          <p:cNvPr id="212" name="Google Shape;212;p5"/>
          <p:cNvSpPr txBox="1"/>
          <p:nvPr>
            <p:ph idx="1" type="body"/>
          </p:nvPr>
        </p:nvSpPr>
        <p:spPr>
          <a:xfrm>
            <a:off x="457200" y="1447800"/>
            <a:ext cx="8458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Libre Franklin"/>
              <a:buChar char="•"/>
            </a:pPr>
            <a:r>
              <a:rPr lang="en-US"/>
              <a:t>Bootcamps are schools where you learn to code full-time - usually in person.</a:t>
            </a:r>
            <a:endParaRPr/>
          </a:p>
          <a:p>
            <a:pPr indent="-203200" lvl="0" marL="342900" rtl="0" algn="l">
              <a:lnSpc>
                <a:spcPct val="100000"/>
              </a:lnSpc>
              <a:spcBef>
                <a:spcPts val="0"/>
              </a:spcBef>
              <a:spcAft>
                <a:spcPts val="0"/>
              </a:spcAft>
              <a:buSzPts val="3200"/>
              <a:buFont typeface="Libre Franklin"/>
              <a:buChar char="•"/>
            </a:pPr>
            <a:r>
              <a:rPr lang="en-US"/>
              <a:t>The goal of a bootcamp is to take a classroom full of people who have never worked in tech before and help them get their first developer job.</a:t>
            </a:r>
            <a:endParaRPr/>
          </a:p>
          <a:p>
            <a:pPr indent="-342900" lvl="0" marL="342900" rtl="0" algn="l">
              <a:lnSpc>
                <a:spcPct val="100000"/>
              </a:lnSpc>
              <a:spcBef>
                <a:spcPts val="640"/>
              </a:spcBef>
              <a:spcAft>
                <a:spcPts val="0"/>
              </a:spcAft>
              <a:buSzPts val="3200"/>
              <a:buFont typeface="Libre Franklin"/>
              <a:buChar char="•"/>
            </a:pPr>
            <a:r>
              <a:rPr lang="en-US"/>
              <a:t>Success of bootcamps is largely dependent on the teaching staff, placement officers and how are they regulated?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t>Accreditation of bootcamps</a:t>
            </a:r>
            <a:endParaRPr/>
          </a:p>
        </p:txBody>
      </p:sp>
      <p:sp>
        <p:nvSpPr>
          <p:cNvPr id="219" name="Google Shape;219;p6"/>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Libre Franklin"/>
              <a:buChar char="•"/>
            </a:pPr>
            <a:r>
              <a:rPr lang="en-US" sz="2400"/>
              <a:t>Most programs are accredited and registered with SAQA and quality assured for the purposes of horizontal and vertical articulation. Is it necessary?</a:t>
            </a:r>
            <a:endParaRPr/>
          </a:p>
          <a:p>
            <a:pPr indent="-342900" lvl="0" marL="342900" rtl="0" algn="l">
              <a:lnSpc>
                <a:spcPct val="150000"/>
              </a:lnSpc>
              <a:spcBef>
                <a:spcPts val="480"/>
              </a:spcBef>
              <a:spcAft>
                <a:spcPts val="0"/>
              </a:spcAft>
              <a:buSzPts val="2400"/>
              <a:buFont typeface="Libre Franklin"/>
              <a:buChar char="•"/>
            </a:pPr>
            <a:r>
              <a:rPr lang="en-US" sz="2400"/>
              <a:t>Our bootcamp is not accredited but largely influenced by your future employers.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Timelines for the course</a:t>
            </a:r>
            <a:endParaRPr/>
          </a:p>
        </p:txBody>
      </p:sp>
      <p:sp>
        <p:nvSpPr>
          <p:cNvPr id="226" name="Google Shape;226;p7"/>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Libre Franklin"/>
              <a:buChar char="•"/>
            </a:pPr>
            <a:r>
              <a:rPr lang="en-US"/>
              <a:t>The course duration is one year split in to two parts:</a:t>
            </a:r>
            <a:endParaRPr/>
          </a:p>
          <a:p>
            <a:pPr indent="-203200" lvl="0" marL="893763" rtl="0" algn="l">
              <a:lnSpc>
                <a:spcPct val="100000"/>
              </a:lnSpc>
              <a:spcBef>
                <a:spcPts val="640"/>
              </a:spcBef>
              <a:spcAft>
                <a:spcPts val="0"/>
              </a:spcAft>
              <a:buSzPts val="3200"/>
              <a:buFont typeface="Libre Franklin"/>
              <a:buChar char="•"/>
            </a:pPr>
            <a:r>
              <a:rPr lang="en-US"/>
              <a:t>Six months tuition (face-to-face)</a:t>
            </a:r>
            <a:endParaRPr/>
          </a:p>
          <a:p>
            <a:pPr indent="-274638" lvl="0" marL="985838" rtl="0" algn="l">
              <a:lnSpc>
                <a:spcPct val="100000"/>
              </a:lnSpc>
              <a:spcBef>
                <a:spcPts val="640"/>
              </a:spcBef>
              <a:spcAft>
                <a:spcPts val="0"/>
              </a:spcAft>
              <a:buSzPts val="3200"/>
              <a:buFont typeface="Libre Franklin"/>
              <a:buChar char="•"/>
            </a:pPr>
            <a:r>
              <a:rPr lang="en-US"/>
              <a:t>Six months –industrial attachment/internship.</a:t>
            </a:r>
            <a:endParaRPr/>
          </a:p>
          <a:p>
            <a:pPr indent="0" lvl="0" marL="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Six months Tuition</a:t>
            </a:r>
            <a:endParaRPr/>
          </a:p>
        </p:txBody>
      </p:sp>
      <p:sp>
        <p:nvSpPr>
          <p:cNvPr id="233" name="Google Shape;233;p8"/>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Libre Franklin"/>
              <a:buChar char="•"/>
            </a:pPr>
            <a:r>
              <a:rPr lang="en-US" sz="2400"/>
              <a:t>You are expected to attend lectures (not optional)</a:t>
            </a:r>
            <a:endParaRPr/>
          </a:p>
          <a:p>
            <a:pPr indent="-342900" lvl="0" marL="342900" rtl="0" algn="l">
              <a:lnSpc>
                <a:spcPct val="100000"/>
              </a:lnSpc>
              <a:spcBef>
                <a:spcPts val="480"/>
              </a:spcBef>
              <a:spcAft>
                <a:spcPts val="0"/>
              </a:spcAft>
              <a:buSzPts val="2400"/>
              <a:buFont typeface="Libre Franklin"/>
              <a:buChar char="•"/>
            </a:pPr>
            <a:r>
              <a:rPr lang="en-US" sz="2400"/>
              <a:t>Being punctual, present and respectful</a:t>
            </a:r>
            <a:endParaRPr/>
          </a:p>
          <a:p>
            <a:pPr indent="-342900" lvl="0" marL="342900" rtl="0" algn="l">
              <a:lnSpc>
                <a:spcPct val="100000"/>
              </a:lnSpc>
              <a:spcBef>
                <a:spcPts val="480"/>
              </a:spcBef>
              <a:spcAft>
                <a:spcPts val="0"/>
              </a:spcAft>
              <a:buSzPts val="2400"/>
              <a:buFont typeface="Libre Franklin"/>
              <a:buChar char="•"/>
            </a:pPr>
            <a:r>
              <a:rPr lang="en-US" sz="2400"/>
              <a:t>You will do two major subjects and prepare a portfolio of evidence.</a:t>
            </a:r>
            <a:endParaRPr/>
          </a:p>
          <a:p>
            <a:pPr indent="-342900" lvl="0" marL="342900" rtl="0" algn="l">
              <a:lnSpc>
                <a:spcPct val="100000"/>
              </a:lnSpc>
              <a:spcBef>
                <a:spcPts val="480"/>
              </a:spcBef>
              <a:spcAft>
                <a:spcPts val="0"/>
              </a:spcAft>
              <a:buSzPts val="2400"/>
              <a:buFont typeface="Libre Franklin"/>
              <a:buChar char="•"/>
            </a:pPr>
            <a:r>
              <a:rPr lang="en-US" sz="2400"/>
              <a:t>POE will be shared  with prospective employers.</a:t>
            </a:r>
            <a:endParaRPr/>
          </a:p>
          <a:p>
            <a:pPr indent="-342900" lvl="0" marL="342900" rtl="0" algn="l">
              <a:lnSpc>
                <a:spcPct val="100000"/>
              </a:lnSpc>
              <a:spcBef>
                <a:spcPts val="480"/>
              </a:spcBef>
              <a:spcAft>
                <a:spcPts val="0"/>
              </a:spcAft>
              <a:buSzPts val="2400"/>
              <a:buFont typeface="Libre Franklin"/>
              <a:buChar char="•"/>
            </a:pPr>
            <a:r>
              <a:rPr lang="en-US" sz="2400"/>
              <a:t>Building the POE must be a continuous process.</a:t>
            </a:r>
            <a:endParaRPr/>
          </a:p>
          <a:p>
            <a:pPr indent="-342900" lvl="0" marL="342900" rtl="0" algn="l">
              <a:lnSpc>
                <a:spcPct val="100000"/>
              </a:lnSpc>
              <a:spcBef>
                <a:spcPts val="480"/>
              </a:spcBef>
              <a:spcAft>
                <a:spcPts val="0"/>
              </a:spcAft>
              <a:buSzPts val="2400"/>
              <a:buFont typeface="Libre Franklin"/>
              <a:buChar char="•"/>
            </a:pPr>
            <a:r>
              <a:rPr b="1" lang="en-US" sz="2400" u="sng"/>
              <a:t>No POE- no internship (Due first two weeks of month6)</a:t>
            </a:r>
            <a:endParaRPr/>
          </a:p>
          <a:p>
            <a:pPr indent="-342900" lvl="0" marL="342900" rtl="0" algn="l">
              <a:lnSpc>
                <a:spcPct val="100000"/>
              </a:lnSpc>
              <a:spcBef>
                <a:spcPts val="480"/>
              </a:spcBef>
              <a:spcAft>
                <a:spcPts val="0"/>
              </a:spcAft>
              <a:buSzPts val="2400"/>
              <a:buFont typeface="Libre Franklin"/>
              <a:buChar char="•"/>
            </a:pPr>
            <a:r>
              <a:rPr lang="en-US" sz="2400"/>
              <a:t>Fees - You are encouraged to contribute to the organization once you start working as a sign of appreciation on the value  from the course.</a:t>
            </a:r>
            <a:endParaRPr/>
          </a:p>
          <a:p>
            <a:pPr indent="-342900" lvl="0" marL="342900" rtl="0" algn="l">
              <a:lnSpc>
                <a:spcPct val="100000"/>
              </a:lnSpc>
              <a:spcBef>
                <a:spcPts val="480"/>
              </a:spcBef>
              <a:spcAft>
                <a:spcPts val="0"/>
              </a:spcAft>
              <a:buSzPts val="2400"/>
              <a:buFont typeface="Libre Franklin"/>
              <a:buChar char="•"/>
            </a:pPr>
            <a:r>
              <a:rPr lang="en-US" sz="2400"/>
              <a:t>There are optional subjects after submission of the Portfolios.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Structure of our boot camp</a:t>
            </a:r>
            <a:endParaRPr/>
          </a:p>
        </p:txBody>
      </p:sp>
      <p:grpSp>
        <p:nvGrpSpPr>
          <p:cNvPr id="240" name="Google Shape;240;p9"/>
          <p:cNvGrpSpPr/>
          <p:nvPr/>
        </p:nvGrpSpPr>
        <p:grpSpPr>
          <a:xfrm>
            <a:off x="459057" y="2544456"/>
            <a:ext cx="8225885" cy="2844396"/>
            <a:chOff x="1857" y="1096656"/>
            <a:chExt cx="8225885" cy="2844396"/>
          </a:xfrm>
        </p:grpSpPr>
        <p:sp>
          <p:nvSpPr>
            <p:cNvPr id="241" name="Google Shape;241;p9"/>
            <p:cNvSpPr/>
            <p:nvPr/>
          </p:nvSpPr>
          <p:spPr>
            <a:xfrm>
              <a:off x="6222079" y="2804205"/>
              <a:ext cx="1337109" cy="318171"/>
            </a:xfrm>
            <a:custGeom>
              <a:rect b="b" l="l" r="r" t="t"/>
              <a:pathLst>
                <a:path extrusionOk="0" h="120000" w="120000">
                  <a:moveTo>
                    <a:pt x="0" y="0"/>
                  </a:moveTo>
                  <a:lnTo>
                    <a:pt x="0" y="81776"/>
                  </a:lnTo>
                  <a:lnTo>
                    <a:pt x="120000" y="81776"/>
                  </a:lnTo>
                  <a:lnTo>
                    <a:pt x="120000" y="120000"/>
                  </a:lnTo>
                </a:path>
              </a:pathLst>
            </a:custGeom>
            <a:noFill/>
            <a:ln cap="flat" cmpd="sng" w="25400">
              <a:solidFill>
                <a:srgbClr val="A8CACD"/>
              </a:solidFill>
              <a:prstDash val="solid"/>
              <a:round/>
              <a:headEnd len="sm" w="sm" type="none"/>
              <a:tailEnd len="sm" w="sm" type="none"/>
            </a:ln>
          </p:spPr>
        </p:sp>
        <p:sp>
          <p:nvSpPr>
            <p:cNvPr id="242" name="Google Shape;242;p9"/>
            <p:cNvSpPr/>
            <p:nvPr/>
          </p:nvSpPr>
          <p:spPr>
            <a:xfrm>
              <a:off x="6176359" y="2804205"/>
              <a:ext cx="91440" cy="263929"/>
            </a:xfrm>
            <a:custGeom>
              <a:rect b="b" l="l" r="r" t="t"/>
              <a:pathLst>
                <a:path extrusionOk="0" h="120000" w="120000">
                  <a:moveTo>
                    <a:pt x="60000" y="0"/>
                  </a:moveTo>
                  <a:lnTo>
                    <a:pt x="60000" y="73921"/>
                  </a:lnTo>
                  <a:lnTo>
                    <a:pt x="96280" y="73921"/>
                  </a:lnTo>
                  <a:lnTo>
                    <a:pt x="96280" y="120000"/>
                  </a:lnTo>
                </a:path>
              </a:pathLst>
            </a:custGeom>
            <a:noFill/>
            <a:ln cap="flat" cmpd="sng" w="25400">
              <a:solidFill>
                <a:srgbClr val="A8CACD"/>
              </a:solidFill>
              <a:prstDash val="solid"/>
              <a:round/>
              <a:headEnd len="sm" w="sm" type="none"/>
              <a:tailEnd len="sm" w="sm" type="none"/>
            </a:ln>
          </p:spPr>
        </p:sp>
        <p:sp>
          <p:nvSpPr>
            <p:cNvPr id="243" name="Google Shape;243;p9"/>
            <p:cNvSpPr/>
            <p:nvPr/>
          </p:nvSpPr>
          <p:spPr>
            <a:xfrm>
              <a:off x="4848988" y="2804205"/>
              <a:ext cx="1373090" cy="326681"/>
            </a:xfrm>
            <a:custGeom>
              <a:rect b="b" l="l" r="r" t="t"/>
              <a:pathLst>
                <a:path extrusionOk="0" h="120000" w="120000">
                  <a:moveTo>
                    <a:pt x="120000" y="0"/>
                  </a:moveTo>
                  <a:lnTo>
                    <a:pt x="120000" y="82772"/>
                  </a:lnTo>
                  <a:lnTo>
                    <a:pt x="0" y="82772"/>
                  </a:lnTo>
                  <a:lnTo>
                    <a:pt x="0" y="120000"/>
                  </a:lnTo>
                </a:path>
              </a:pathLst>
            </a:custGeom>
            <a:noFill/>
            <a:ln cap="flat" cmpd="sng" w="25400">
              <a:solidFill>
                <a:srgbClr val="A8CACD"/>
              </a:solidFill>
              <a:prstDash val="solid"/>
              <a:round/>
              <a:headEnd len="sm" w="sm" type="none"/>
              <a:tailEnd len="sm" w="sm" type="none"/>
            </a:ln>
          </p:spPr>
        </p:sp>
        <p:sp>
          <p:nvSpPr>
            <p:cNvPr id="244" name="Google Shape;244;p9"/>
            <p:cNvSpPr/>
            <p:nvPr/>
          </p:nvSpPr>
          <p:spPr>
            <a:xfrm>
              <a:off x="4447145" y="1791345"/>
              <a:ext cx="1774933" cy="318171"/>
            </a:xfrm>
            <a:custGeom>
              <a:rect b="b" l="l" r="r" t="t"/>
              <a:pathLst>
                <a:path extrusionOk="0" h="120000" w="120000">
                  <a:moveTo>
                    <a:pt x="0" y="0"/>
                  </a:moveTo>
                  <a:lnTo>
                    <a:pt x="0" y="81776"/>
                  </a:lnTo>
                  <a:lnTo>
                    <a:pt x="120000" y="81776"/>
                  </a:lnTo>
                  <a:lnTo>
                    <a:pt x="120000" y="120000"/>
                  </a:lnTo>
                </a:path>
              </a:pathLst>
            </a:custGeom>
            <a:noFill/>
            <a:ln cap="flat" cmpd="sng" w="25400">
              <a:solidFill>
                <a:srgbClr val="93B1B3"/>
              </a:solidFill>
              <a:prstDash val="solid"/>
              <a:round/>
              <a:headEnd len="sm" w="sm" type="none"/>
              <a:tailEnd len="sm" w="sm" type="none"/>
            </a:ln>
          </p:spPr>
        </p:sp>
        <p:sp>
          <p:nvSpPr>
            <p:cNvPr id="245" name="Google Shape;245;p9"/>
            <p:cNvSpPr/>
            <p:nvPr/>
          </p:nvSpPr>
          <p:spPr>
            <a:xfrm>
              <a:off x="2048358" y="2804205"/>
              <a:ext cx="1337109" cy="318171"/>
            </a:xfrm>
            <a:custGeom>
              <a:rect b="b" l="l" r="r" t="t"/>
              <a:pathLst>
                <a:path extrusionOk="0" h="120000" w="120000">
                  <a:moveTo>
                    <a:pt x="0" y="0"/>
                  </a:moveTo>
                  <a:lnTo>
                    <a:pt x="0" y="81776"/>
                  </a:lnTo>
                  <a:lnTo>
                    <a:pt x="120000" y="81776"/>
                  </a:lnTo>
                  <a:lnTo>
                    <a:pt x="120000" y="120000"/>
                  </a:lnTo>
                </a:path>
              </a:pathLst>
            </a:custGeom>
            <a:noFill/>
            <a:ln cap="flat" cmpd="sng" w="25400">
              <a:solidFill>
                <a:srgbClr val="A8CACD"/>
              </a:solidFill>
              <a:prstDash val="solid"/>
              <a:round/>
              <a:headEnd len="sm" w="sm" type="none"/>
              <a:tailEnd len="sm" w="sm" type="none"/>
            </a:ln>
          </p:spPr>
        </p:sp>
        <p:sp>
          <p:nvSpPr>
            <p:cNvPr id="246" name="Google Shape;246;p9"/>
            <p:cNvSpPr/>
            <p:nvPr/>
          </p:nvSpPr>
          <p:spPr>
            <a:xfrm>
              <a:off x="1816682" y="2804205"/>
              <a:ext cx="231676" cy="326681"/>
            </a:xfrm>
            <a:custGeom>
              <a:rect b="b" l="l" r="r" t="t"/>
              <a:pathLst>
                <a:path extrusionOk="0" h="120000" w="120000">
                  <a:moveTo>
                    <a:pt x="120000" y="0"/>
                  </a:moveTo>
                  <a:lnTo>
                    <a:pt x="120000" y="82772"/>
                  </a:lnTo>
                  <a:lnTo>
                    <a:pt x="0" y="82772"/>
                  </a:lnTo>
                  <a:lnTo>
                    <a:pt x="0" y="120000"/>
                  </a:lnTo>
                </a:path>
              </a:pathLst>
            </a:custGeom>
            <a:noFill/>
            <a:ln cap="flat" cmpd="sng" w="25400">
              <a:solidFill>
                <a:srgbClr val="A8CACD"/>
              </a:solidFill>
              <a:prstDash val="solid"/>
              <a:round/>
              <a:headEnd len="sm" w="sm" type="none"/>
              <a:tailEnd len="sm" w="sm" type="none"/>
            </a:ln>
          </p:spPr>
        </p:sp>
        <p:sp>
          <p:nvSpPr>
            <p:cNvPr id="247" name="Google Shape;247;p9"/>
            <p:cNvSpPr/>
            <p:nvPr/>
          </p:nvSpPr>
          <p:spPr>
            <a:xfrm>
              <a:off x="548856" y="2804205"/>
              <a:ext cx="1499502" cy="318171"/>
            </a:xfrm>
            <a:custGeom>
              <a:rect b="b" l="l" r="r" t="t"/>
              <a:pathLst>
                <a:path extrusionOk="0" h="120000" w="120000">
                  <a:moveTo>
                    <a:pt x="120000" y="0"/>
                  </a:moveTo>
                  <a:lnTo>
                    <a:pt x="120000" y="81776"/>
                  </a:lnTo>
                  <a:lnTo>
                    <a:pt x="0" y="81776"/>
                  </a:lnTo>
                  <a:lnTo>
                    <a:pt x="0" y="120000"/>
                  </a:lnTo>
                </a:path>
              </a:pathLst>
            </a:custGeom>
            <a:noFill/>
            <a:ln cap="flat" cmpd="sng" w="25400">
              <a:solidFill>
                <a:srgbClr val="A8CACD"/>
              </a:solidFill>
              <a:prstDash val="solid"/>
              <a:round/>
              <a:headEnd len="sm" w="sm" type="none"/>
              <a:tailEnd len="sm" w="sm" type="none"/>
            </a:ln>
          </p:spPr>
        </p:sp>
        <p:sp>
          <p:nvSpPr>
            <p:cNvPr id="248" name="Google Shape;248;p9"/>
            <p:cNvSpPr/>
            <p:nvPr/>
          </p:nvSpPr>
          <p:spPr>
            <a:xfrm>
              <a:off x="2048358" y="1791345"/>
              <a:ext cx="2398786" cy="318171"/>
            </a:xfrm>
            <a:custGeom>
              <a:rect b="b" l="l" r="r" t="t"/>
              <a:pathLst>
                <a:path extrusionOk="0" h="120000" w="120000">
                  <a:moveTo>
                    <a:pt x="120000" y="0"/>
                  </a:moveTo>
                  <a:lnTo>
                    <a:pt x="120000" y="81776"/>
                  </a:lnTo>
                  <a:lnTo>
                    <a:pt x="0" y="81776"/>
                  </a:lnTo>
                  <a:lnTo>
                    <a:pt x="0" y="120000"/>
                  </a:lnTo>
                </a:path>
              </a:pathLst>
            </a:custGeom>
            <a:noFill/>
            <a:ln cap="flat" cmpd="sng" w="25400">
              <a:solidFill>
                <a:srgbClr val="93B1B3"/>
              </a:solidFill>
              <a:prstDash val="solid"/>
              <a:round/>
              <a:headEnd len="sm" w="sm" type="none"/>
              <a:tailEnd len="sm" w="sm" type="none"/>
            </a:ln>
          </p:spPr>
        </p:sp>
        <p:sp>
          <p:nvSpPr>
            <p:cNvPr id="249" name="Google Shape;249;p9"/>
            <p:cNvSpPr/>
            <p:nvPr/>
          </p:nvSpPr>
          <p:spPr>
            <a:xfrm>
              <a:off x="3665056" y="1096656"/>
              <a:ext cx="1564176"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3786612" y="1212134"/>
              <a:ext cx="1564176"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txBox="1"/>
            <p:nvPr/>
          </p:nvSpPr>
          <p:spPr>
            <a:xfrm>
              <a:off x="3806959" y="1232481"/>
              <a:ext cx="1523482" cy="653994"/>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Coding bootcamp</a:t>
              </a:r>
              <a:endParaRPr b="0" i="0" sz="2000" u="none" cap="none" strike="noStrike">
                <a:solidFill>
                  <a:schemeClr val="dk1"/>
                </a:solidFill>
                <a:latin typeface="Libre Franklin"/>
                <a:ea typeface="Libre Franklin"/>
                <a:cs typeface="Libre Franklin"/>
                <a:sym typeface="Libre Franklin"/>
              </a:endParaRPr>
            </a:p>
          </p:txBody>
        </p:sp>
        <p:sp>
          <p:nvSpPr>
            <p:cNvPr id="252" name="Google Shape;252;p9"/>
            <p:cNvSpPr/>
            <p:nvPr/>
          </p:nvSpPr>
          <p:spPr>
            <a:xfrm>
              <a:off x="1274289" y="2109516"/>
              <a:ext cx="154813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1395844" y="2224994"/>
              <a:ext cx="154813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txBox="1"/>
            <p:nvPr/>
          </p:nvSpPr>
          <p:spPr>
            <a:xfrm>
              <a:off x="1416191" y="2245341"/>
              <a:ext cx="150744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Web Design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 (200 hrs</a:t>
              </a:r>
              <a:r>
                <a:rPr b="0" i="0" lang="en-US" sz="2000" u="none" cap="none" strike="noStrike">
                  <a:solidFill>
                    <a:schemeClr val="dk1"/>
                  </a:solidFill>
                  <a:latin typeface="Libre Franklin"/>
                  <a:ea typeface="Libre Franklin"/>
                  <a:cs typeface="Libre Franklin"/>
                  <a:sym typeface="Libre Franklin"/>
                </a:rPr>
                <a:t>)</a:t>
              </a:r>
              <a:endParaRPr b="0" i="0" sz="2000" u="none" cap="none" strike="noStrike">
                <a:solidFill>
                  <a:schemeClr val="dk1"/>
                </a:solidFill>
                <a:latin typeface="Libre Franklin"/>
                <a:ea typeface="Libre Franklin"/>
                <a:cs typeface="Libre Franklin"/>
                <a:sym typeface="Libre Franklin"/>
              </a:endParaRPr>
            </a:p>
          </p:txBody>
        </p:sp>
        <p:sp>
          <p:nvSpPr>
            <p:cNvPr id="255" name="Google Shape;255;p9"/>
            <p:cNvSpPr/>
            <p:nvPr/>
          </p:nvSpPr>
          <p:spPr>
            <a:xfrm>
              <a:off x="1857" y="3122376"/>
              <a:ext cx="109399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
            <p:cNvSpPr/>
            <p:nvPr/>
          </p:nvSpPr>
          <p:spPr>
            <a:xfrm>
              <a:off x="123412" y="3237854"/>
              <a:ext cx="109399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txBox="1"/>
            <p:nvPr/>
          </p:nvSpPr>
          <p:spPr>
            <a:xfrm>
              <a:off x="143759" y="3258201"/>
              <a:ext cx="105330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HTML</a:t>
              </a:r>
              <a:endParaRPr b="0" i="0" sz="1800" u="none" cap="none" strike="noStrike">
                <a:solidFill>
                  <a:schemeClr val="dk1"/>
                </a:solidFill>
                <a:latin typeface="Libre Franklin"/>
                <a:ea typeface="Libre Franklin"/>
                <a:cs typeface="Libre Franklin"/>
                <a:sym typeface="Libre Franklin"/>
              </a:endParaRPr>
            </a:p>
          </p:txBody>
        </p:sp>
        <p:sp>
          <p:nvSpPr>
            <p:cNvPr id="258" name="Google Shape;258;p9"/>
            <p:cNvSpPr/>
            <p:nvPr/>
          </p:nvSpPr>
          <p:spPr>
            <a:xfrm>
              <a:off x="1269683" y="3130886"/>
              <a:ext cx="109399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1391238" y="3246364"/>
              <a:ext cx="109399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txBox="1"/>
            <p:nvPr/>
          </p:nvSpPr>
          <p:spPr>
            <a:xfrm>
              <a:off x="1411585" y="3266711"/>
              <a:ext cx="105330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CSS</a:t>
              </a:r>
              <a:endParaRPr b="0" i="0" sz="1800" u="none" cap="none" strike="noStrike">
                <a:solidFill>
                  <a:schemeClr val="dk1"/>
                </a:solidFill>
                <a:latin typeface="Libre Franklin"/>
                <a:ea typeface="Libre Franklin"/>
                <a:cs typeface="Libre Franklin"/>
                <a:sym typeface="Libre Franklin"/>
              </a:endParaRPr>
            </a:p>
          </p:txBody>
        </p:sp>
        <p:sp>
          <p:nvSpPr>
            <p:cNvPr id="261" name="Google Shape;261;p9"/>
            <p:cNvSpPr/>
            <p:nvPr/>
          </p:nvSpPr>
          <p:spPr>
            <a:xfrm>
              <a:off x="2676075" y="3122376"/>
              <a:ext cx="1418784"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2797630" y="3237854"/>
              <a:ext cx="1418784"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txBox="1"/>
            <p:nvPr/>
          </p:nvSpPr>
          <p:spPr>
            <a:xfrm>
              <a:off x="2817977" y="3258201"/>
              <a:ext cx="1378090"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JavaScript</a:t>
              </a:r>
              <a:endParaRPr b="0" i="0" sz="1800" u="none" cap="none" strike="noStrike">
                <a:solidFill>
                  <a:schemeClr val="dk1"/>
                </a:solidFill>
                <a:latin typeface="Libre Franklin"/>
                <a:ea typeface="Libre Franklin"/>
                <a:cs typeface="Libre Franklin"/>
                <a:sym typeface="Libre Franklin"/>
              </a:endParaRPr>
            </a:p>
          </p:txBody>
        </p:sp>
        <p:sp>
          <p:nvSpPr>
            <p:cNvPr id="264" name="Google Shape;264;p9"/>
            <p:cNvSpPr/>
            <p:nvPr/>
          </p:nvSpPr>
          <p:spPr>
            <a:xfrm>
              <a:off x="4824157" y="2109516"/>
              <a:ext cx="2795844"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4945712" y="2224994"/>
              <a:ext cx="2795844"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
            <p:cNvSpPr txBox="1"/>
            <p:nvPr/>
          </p:nvSpPr>
          <p:spPr>
            <a:xfrm>
              <a:off x="4966059" y="2245341"/>
              <a:ext cx="2755150"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3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Development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3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(200 hrs)</a:t>
              </a:r>
              <a:endParaRPr b="0" i="0" sz="1800" u="none" cap="none" strike="noStrike">
                <a:solidFill>
                  <a:schemeClr val="dk1"/>
                </a:solidFill>
                <a:latin typeface="Libre Franklin"/>
                <a:ea typeface="Libre Franklin"/>
                <a:cs typeface="Libre Franklin"/>
                <a:sym typeface="Libre Franklin"/>
              </a:endParaRPr>
            </a:p>
          </p:txBody>
        </p:sp>
        <p:sp>
          <p:nvSpPr>
            <p:cNvPr id="267" name="Google Shape;267;p9"/>
            <p:cNvSpPr/>
            <p:nvPr/>
          </p:nvSpPr>
          <p:spPr>
            <a:xfrm>
              <a:off x="4301989" y="3130886"/>
              <a:ext cx="109399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4423544" y="3246364"/>
              <a:ext cx="109399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txBox="1"/>
            <p:nvPr/>
          </p:nvSpPr>
          <p:spPr>
            <a:xfrm>
              <a:off x="4443891" y="3266711"/>
              <a:ext cx="105330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Python</a:t>
              </a:r>
              <a:endParaRPr b="0" i="0" sz="1800" u="none" cap="none" strike="noStrike">
                <a:solidFill>
                  <a:schemeClr val="dk1"/>
                </a:solidFill>
                <a:latin typeface="Libre Franklin"/>
                <a:ea typeface="Libre Franklin"/>
                <a:cs typeface="Libre Franklin"/>
                <a:sym typeface="Libre Franklin"/>
              </a:endParaRPr>
            </a:p>
          </p:txBody>
        </p:sp>
        <p:sp>
          <p:nvSpPr>
            <p:cNvPr id="270" name="Google Shape;270;p9"/>
            <p:cNvSpPr/>
            <p:nvPr/>
          </p:nvSpPr>
          <p:spPr>
            <a:xfrm>
              <a:off x="5702725" y="3068135"/>
              <a:ext cx="109399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5824280" y="3183613"/>
              <a:ext cx="109399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txBox="1"/>
            <p:nvPr/>
          </p:nvSpPr>
          <p:spPr>
            <a:xfrm>
              <a:off x="5844627" y="3203960"/>
              <a:ext cx="105330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Django</a:t>
              </a:r>
              <a:endParaRPr b="0" i="0" sz="1800" u="none" cap="none" strike="noStrike">
                <a:solidFill>
                  <a:schemeClr val="dk1"/>
                </a:solidFill>
                <a:latin typeface="Libre Franklin"/>
                <a:ea typeface="Libre Franklin"/>
                <a:cs typeface="Libre Franklin"/>
                <a:sym typeface="Libre Franklin"/>
              </a:endParaRPr>
            </a:p>
          </p:txBody>
        </p:sp>
        <p:sp>
          <p:nvSpPr>
            <p:cNvPr id="273" name="Google Shape;273;p9"/>
            <p:cNvSpPr/>
            <p:nvPr/>
          </p:nvSpPr>
          <p:spPr>
            <a:xfrm>
              <a:off x="7012188" y="3122376"/>
              <a:ext cx="1093998" cy="69468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7133744" y="3237854"/>
              <a:ext cx="1093998" cy="694688"/>
            </a:xfrm>
            <a:prstGeom prst="roundRect">
              <a:avLst>
                <a:gd fmla="val 10000" name="adj"/>
              </a:avLst>
            </a:prstGeom>
            <a:solidFill>
              <a:schemeClr val="lt1">
                <a:alpha val="89019"/>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txBox="1"/>
            <p:nvPr/>
          </p:nvSpPr>
          <p:spPr>
            <a:xfrm>
              <a:off x="7154091" y="3258201"/>
              <a:ext cx="1053304" cy="653994"/>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MySQL</a:t>
              </a:r>
              <a:endParaRPr b="0" i="0" sz="18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