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6858000" cy="9144000"/>
  <p:embeddedFontLst>
    <p:embeddedFont>
      <p:font typeface="Libre Franklin"/>
      <p:regular r:id="rId52"/>
      <p:bold r:id="rId53"/>
      <p:italic r:id="rId54"/>
      <p:boldItalic r:id="rId55"/>
    </p:embeddedFont>
    <p:embeddedFont>
      <p:font typeface="Libre Franklin Thin"/>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0" roundtripDataSignature="AMtx7miPrdIgkJozn1N9odMyaQY5k9Sh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ibreFranklin-bold.fntdata"/><Relationship Id="rId52" Type="http://schemas.openxmlformats.org/officeDocument/2006/relationships/font" Target="fonts/LibreFranklin-regular.fntdata"/><Relationship Id="rId11" Type="http://schemas.openxmlformats.org/officeDocument/2006/relationships/slide" Target="slides/slide5.xml"/><Relationship Id="rId55" Type="http://schemas.openxmlformats.org/officeDocument/2006/relationships/font" Target="fonts/LibreFranklin-boldItalic.fntdata"/><Relationship Id="rId10" Type="http://schemas.openxmlformats.org/officeDocument/2006/relationships/slide" Target="slides/slide4.xml"/><Relationship Id="rId54" Type="http://schemas.openxmlformats.org/officeDocument/2006/relationships/font" Target="fonts/LibreFranklin-italic.fntdata"/><Relationship Id="rId13" Type="http://schemas.openxmlformats.org/officeDocument/2006/relationships/slide" Target="slides/slide7.xml"/><Relationship Id="rId57" Type="http://schemas.openxmlformats.org/officeDocument/2006/relationships/font" Target="fonts/LibreFranklinThin-bold.fntdata"/><Relationship Id="rId12" Type="http://schemas.openxmlformats.org/officeDocument/2006/relationships/slide" Target="slides/slide6.xml"/><Relationship Id="rId56" Type="http://schemas.openxmlformats.org/officeDocument/2006/relationships/font" Target="fonts/LibreFranklinThin-regular.fntdata"/><Relationship Id="rId15" Type="http://schemas.openxmlformats.org/officeDocument/2006/relationships/slide" Target="slides/slide9.xml"/><Relationship Id="rId59" Type="http://schemas.openxmlformats.org/officeDocument/2006/relationships/font" Target="fonts/LibreFranklinThin-boldItalic.fntdata"/><Relationship Id="rId14" Type="http://schemas.openxmlformats.org/officeDocument/2006/relationships/slide" Target="slides/slide8.xml"/><Relationship Id="rId58" Type="http://schemas.openxmlformats.org/officeDocument/2006/relationships/font" Target="fonts/LibreFranklinTh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 name="Google Shape;1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2" name="Google Shape;17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48" name="Google Shape;24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On a linux machine, when the cli is waiting for the command, you will see a blinker in a white colour(default)</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You can always change colours by visiting the preferences page.</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55" name="Google Shape;25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t>The command prompt is always focused on a specific folder</a:t>
            </a:r>
            <a:endParaRPr/>
          </a:p>
          <a:p>
            <a:pPr indent="-228600" lvl="1" marL="914400" rtl="0" algn="l">
              <a:lnSpc>
                <a:spcPct val="100000"/>
              </a:lnSpc>
              <a:spcBef>
                <a:spcPts val="0"/>
              </a:spcBef>
              <a:spcAft>
                <a:spcPts val="0"/>
              </a:spcAft>
              <a:buSzPts val="1400"/>
              <a:buNone/>
            </a:pPr>
            <a:r>
              <a:rPr lang="en-US"/>
              <a:t>Any commands operate on the files and folders in the folder in which you are focused</a:t>
            </a:r>
            <a:endParaRPr/>
          </a:p>
          <a:p>
            <a:pPr indent="-228600" lvl="1" marL="914400" rtl="0" algn="l">
              <a:lnSpc>
                <a:spcPct val="100000"/>
              </a:lnSpc>
              <a:spcBef>
                <a:spcPts val="0"/>
              </a:spcBef>
              <a:spcAft>
                <a:spcPts val="0"/>
              </a:spcAft>
              <a:buSzPts val="1400"/>
              <a:buNone/>
            </a:pPr>
            <a:r>
              <a:rPr lang="en-US"/>
              <a:t>You must first focus on the drive and folder where you want to work</a:t>
            </a:r>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If the cmd line is not available under “All programs”, we can use the “search bar” to locate the cmd and it will show up under Best match .(Demonstrate).</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ac077c38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63" name="Google Shape;263;gcac077c38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gcac077c38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lang="en-US"/>
              <a:t>The command prompt is always focused on a specific folder</a:t>
            </a:r>
            <a:endParaRPr/>
          </a:p>
          <a:p>
            <a:pPr indent="-228600" lvl="1" marL="914400" rtl="0" algn="l">
              <a:lnSpc>
                <a:spcPct val="100000"/>
              </a:lnSpc>
              <a:spcBef>
                <a:spcPts val="0"/>
              </a:spcBef>
              <a:spcAft>
                <a:spcPts val="0"/>
              </a:spcAft>
              <a:buSzPts val="1400"/>
              <a:buNone/>
            </a:pPr>
            <a:r>
              <a:rPr lang="en-US"/>
              <a:t>Any commands operate on the files and folders in the folder in which you are focused</a:t>
            </a:r>
            <a:endParaRPr/>
          </a:p>
          <a:p>
            <a:pPr indent="-228600" lvl="1" marL="914400" rtl="0" algn="l">
              <a:lnSpc>
                <a:spcPct val="100000"/>
              </a:lnSpc>
              <a:spcBef>
                <a:spcPts val="0"/>
              </a:spcBef>
              <a:spcAft>
                <a:spcPts val="0"/>
              </a:spcAft>
              <a:buSzPts val="1400"/>
              <a:buNone/>
            </a:pPr>
            <a:r>
              <a:rPr lang="en-US"/>
              <a:t>You must first focus on the drive and folder where you want to work</a:t>
            </a:r>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If the cmd line is not available under “All programs”, we can use the “search bar” to locate the cmd and it will show up under Best match .(Demonstrate).</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Demonstrate</a:t>
            </a:r>
            <a:r>
              <a:rPr lang="en-US">
                <a:latin typeface="Arial"/>
                <a:ea typeface="Arial"/>
                <a:cs typeface="Arial"/>
                <a:sym typeface="Arial"/>
              </a:rPr>
              <a:t> how to add the terminal to the Navigation menu.</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71" name="Google Shape;27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1" marL="914400" rtl="0" algn="l">
              <a:lnSpc>
                <a:spcPct val="90000"/>
              </a:lnSpc>
              <a:spcBef>
                <a:spcPts val="0"/>
              </a:spcBef>
              <a:spcAft>
                <a:spcPts val="0"/>
              </a:spcAft>
              <a:buSzPts val="1400"/>
              <a:buNone/>
            </a:pPr>
            <a:r>
              <a:rPr lang="en-US" sz="2400"/>
              <a:t>Filename</a:t>
            </a:r>
            <a:endParaRPr/>
          </a:p>
          <a:p>
            <a:pPr indent="-228600" lvl="2" marL="1371600" rtl="0" algn="l">
              <a:lnSpc>
                <a:spcPct val="90000"/>
              </a:lnSpc>
              <a:spcBef>
                <a:spcPts val="0"/>
              </a:spcBef>
              <a:spcAft>
                <a:spcPts val="0"/>
              </a:spcAft>
              <a:buSzPts val="1400"/>
              <a:buNone/>
            </a:pPr>
            <a:r>
              <a:rPr lang="en-US"/>
              <a:t>In DOS, up to 8 characters long</a:t>
            </a:r>
            <a:endParaRPr/>
          </a:p>
          <a:p>
            <a:pPr indent="-228600" lvl="1" marL="914400" rtl="0" algn="l">
              <a:lnSpc>
                <a:spcPct val="90000"/>
              </a:lnSpc>
              <a:spcBef>
                <a:spcPts val="0"/>
              </a:spcBef>
              <a:spcAft>
                <a:spcPts val="0"/>
              </a:spcAft>
              <a:buSzPts val="1400"/>
              <a:buNone/>
            </a:pPr>
            <a:r>
              <a:rPr lang="en-US" sz="2400"/>
              <a:t>Extension</a:t>
            </a:r>
            <a:endParaRPr/>
          </a:p>
          <a:p>
            <a:pPr indent="-228600" lvl="2" marL="1371600" rtl="0" algn="l">
              <a:lnSpc>
                <a:spcPct val="90000"/>
              </a:lnSpc>
              <a:spcBef>
                <a:spcPts val="0"/>
              </a:spcBef>
              <a:spcAft>
                <a:spcPts val="0"/>
              </a:spcAft>
              <a:buSzPts val="1400"/>
              <a:buNone/>
            </a:pPr>
            <a:r>
              <a:rPr lang="en-US"/>
              <a:t>In DOS, up to 3 characters long</a:t>
            </a:r>
            <a:endParaRPr/>
          </a:p>
          <a:p>
            <a:pPr indent="-228600" lvl="2" marL="1371600" rtl="0" algn="l">
              <a:lnSpc>
                <a:spcPct val="90000"/>
              </a:lnSpc>
              <a:spcBef>
                <a:spcPts val="0"/>
              </a:spcBef>
              <a:spcAft>
                <a:spcPts val="0"/>
              </a:spcAft>
              <a:buSzPts val="1400"/>
              <a:buNone/>
            </a:pPr>
            <a:r>
              <a:rPr lang="en-US"/>
              <a:t>Optional</a:t>
            </a:r>
            <a:endParaRPr/>
          </a:p>
          <a:p>
            <a:pPr indent="-228600" lvl="0" marL="457200" rtl="0" algn="l">
              <a:lnSpc>
                <a:spcPct val="90000"/>
              </a:lnSpc>
              <a:spcBef>
                <a:spcPts val="0"/>
              </a:spcBef>
              <a:spcAft>
                <a:spcPts val="0"/>
              </a:spcAft>
              <a:buSzPts val="1400"/>
              <a:buNone/>
            </a:pPr>
            <a:r>
              <a:rPr lang="en-US"/>
              <a:t>The filename and extension are separated by a dot</a:t>
            </a:r>
            <a:endParaRPr/>
          </a:p>
          <a:p>
            <a:pPr indent="-228600" lvl="1" marL="914400" rtl="0" algn="l">
              <a:lnSpc>
                <a:spcPct val="90000"/>
              </a:lnSpc>
              <a:spcBef>
                <a:spcPts val="0"/>
              </a:spcBef>
              <a:spcAft>
                <a:spcPts val="0"/>
              </a:spcAft>
              <a:buSzPts val="1400"/>
              <a:buNone/>
            </a:pPr>
            <a:r>
              <a:rPr lang="en-US" sz="2400"/>
              <a:t>Called the 8.3 naming system</a:t>
            </a:r>
            <a:endParaRPr/>
          </a:p>
          <a:p>
            <a:pPr indent="-228600" lvl="0" marL="457200" rtl="0" algn="l">
              <a:lnSpc>
                <a:spcPct val="100000"/>
              </a:lnSpc>
              <a:spcBef>
                <a:spcPts val="0"/>
              </a:spcBef>
              <a:spcAft>
                <a:spcPts val="0"/>
              </a:spcAft>
              <a:buSzPts val="1400"/>
              <a:buNone/>
            </a:pPr>
            <a:r>
              <a:t/>
            </a:r>
            <a:endParaRPr b="1">
              <a:latin typeface="Arial"/>
              <a:ea typeface="Arial"/>
              <a:cs typeface="Arial"/>
              <a:sym typeface="Arial"/>
            </a:endParaRPr>
          </a:p>
          <a:p>
            <a:pPr indent="-228600" lvl="0" marL="457200" rtl="0" algn="l">
              <a:lnSpc>
                <a:spcPct val="100000"/>
              </a:lnSpc>
              <a:spcBef>
                <a:spcPts val="0"/>
              </a:spcBef>
              <a:spcAft>
                <a:spcPts val="0"/>
              </a:spcAft>
              <a:buSzPts val="1400"/>
              <a:buNone/>
            </a:pPr>
            <a:r>
              <a:rPr b="1" lang="en-US">
                <a:latin typeface="Arial"/>
                <a:ea typeface="Arial"/>
                <a:cs typeface="Arial"/>
                <a:sym typeface="Arial"/>
              </a:rPr>
              <a:t>Windows Filenames</a:t>
            </a:r>
            <a:endParaRPr/>
          </a:p>
          <a:p>
            <a:pPr indent="-228600" lvl="0" marL="457200" rtl="0" algn="l">
              <a:lnSpc>
                <a:spcPct val="100000"/>
              </a:lnSpc>
              <a:spcBef>
                <a:spcPts val="0"/>
              </a:spcBef>
              <a:spcAft>
                <a:spcPts val="0"/>
              </a:spcAft>
              <a:buSzPts val="1400"/>
              <a:buFont typeface="Arial"/>
              <a:buChar char="•"/>
            </a:pPr>
            <a:r>
              <a:rPr lang="en-US">
                <a:latin typeface="Arial"/>
                <a:ea typeface="Arial"/>
                <a:cs typeface="Arial"/>
                <a:sym typeface="Arial"/>
              </a:rPr>
              <a:t>Windows allows a lot of freedom in file naming, but it still has a handful of characters that you can’t use for file or folder names: </a:t>
            </a:r>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 / \  [ ] | </a:t>
            </a:r>
            <a:r>
              <a:rPr lang="en-US" sz="1300">
                <a:latin typeface="Arial"/>
                <a:ea typeface="Arial"/>
                <a:cs typeface="Arial"/>
                <a:sym typeface="Arial"/>
              </a:rPr>
              <a:t>÷</a:t>
            </a:r>
            <a:r>
              <a:rPr lang="en-US">
                <a:latin typeface="Arial"/>
                <a:ea typeface="Arial"/>
                <a:cs typeface="Arial"/>
                <a:sym typeface="Arial"/>
              </a:rPr>
              <a:t> + = ; , * ?</a:t>
            </a:r>
            <a:endParaRPr/>
          </a:p>
          <a:p>
            <a:pPr indent="-228600" lvl="0" marL="457200" rtl="0" algn="l">
              <a:lnSpc>
                <a:spcPct val="100000"/>
              </a:lnSpc>
              <a:spcBef>
                <a:spcPts val="0"/>
              </a:spcBef>
              <a:spcAft>
                <a:spcPts val="0"/>
              </a:spcAft>
              <a:buSzPts val="1400"/>
              <a:buFont typeface="Arial"/>
              <a:buChar char="•"/>
            </a:pPr>
            <a:r>
              <a:rPr lang="en-US">
                <a:latin typeface="Arial"/>
                <a:ea typeface="Arial"/>
                <a:cs typeface="Arial"/>
                <a:sym typeface="Arial"/>
              </a:rPr>
              <a:t>Filenames may be up to 255 characters in length</a:t>
            </a:r>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78" name="Google Shape;27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Remember, in day 1, we spoke about computer data storage. And some of the format include: binary, hexadecimal, ASCII, UNICODE etc</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ASCII - Is a character encoding standard for electronic communication</a:t>
            </a:r>
            <a:endParaRPr>
              <a:latin typeface="Arial"/>
              <a:ea typeface="Arial"/>
              <a:cs typeface="Arial"/>
              <a:sym typeface="Arial"/>
            </a:endParaRPr>
          </a:p>
          <a:p>
            <a:pPr indent="-317500" lvl="0" marL="914400" rtl="0" algn="l">
              <a:lnSpc>
                <a:spcPct val="100000"/>
              </a:lnSpc>
              <a:spcBef>
                <a:spcPts val="0"/>
              </a:spcBef>
              <a:spcAft>
                <a:spcPts val="0"/>
              </a:spcAft>
              <a:buSzPts val="1400"/>
              <a:buFont typeface="Arial"/>
              <a:buChar char="-"/>
            </a:pPr>
            <a:r>
              <a:rPr lang="en-US">
                <a:latin typeface="Arial"/>
                <a:ea typeface="Arial"/>
                <a:cs typeface="Arial"/>
                <a:sym typeface="Arial"/>
              </a:rPr>
              <a:t>Represent text in computers, telecommunications equipment,  etc.</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lang="en-US">
                <a:latin typeface="Arial"/>
                <a:ea typeface="Arial"/>
                <a:cs typeface="Arial"/>
                <a:sym typeface="Arial"/>
              </a:rPr>
              <a:t>ASCII and Unicode are two character encodings. Basically, they are standards on how to represent different characters in binary so that they can be written, stored, transmitted, and read in digital media.</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85" name="Google Shape;28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sz="1200">
                <a:solidFill>
                  <a:srgbClr val="0000FF"/>
                </a:solidFill>
                <a:latin typeface="Arial"/>
                <a:ea typeface="Arial"/>
                <a:cs typeface="Arial"/>
                <a:sym typeface="Arial"/>
              </a:rPr>
              <a:t>Interaction is through commands. </a:t>
            </a:r>
            <a:r>
              <a:rPr b="0" i="0" lang="en-US" sz="1200" u="none" cap="none" strike="noStrike">
                <a:solidFill>
                  <a:schemeClr val="dk1"/>
                </a:solidFill>
                <a:latin typeface="Calibri"/>
                <a:ea typeface="Calibri"/>
                <a:cs typeface="Calibri"/>
                <a:sym typeface="Calibri"/>
              </a:rPr>
              <a:t>Although using a command line interface requires the memorization of dozens of different commands, it can be valuable resource and should not be ignored. Using a command line, you can perform almost all the same tasks that can be done with a GUI. However, many tasks can be performed quicker and can be much easier to automate and do remotely.</a:t>
            </a:r>
            <a:endParaRPr/>
          </a:p>
          <a:p>
            <a:pPr indent="-228600" lvl="0" marL="457200" marR="0" rtl="0" algn="l">
              <a:lnSpc>
                <a:spcPct val="100000"/>
              </a:lnSpc>
              <a:spcBef>
                <a:spcPts val="0"/>
              </a:spcBef>
              <a:spcAft>
                <a:spcPts val="0"/>
              </a:spcAft>
              <a:buClr>
                <a:srgbClr val="000000"/>
              </a:buClr>
              <a:buSzPts val="1400"/>
              <a:buFont typeface="Arial"/>
              <a:buNone/>
            </a:pPr>
            <a:r>
              <a:t/>
            </a:r>
            <a:endParaRPr sz="1200">
              <a:solidFill>
                <a:srgbClr val="0000FF"/>
              </a:solidFill>
              <a:latin typeface="Arial"/>
              <a:ea typeface="Arial"/>
              <a:cs typeface="Arial"/>
              <a:sym typeface="Arial"/>
            </a:endParaRPr>
          </a:p>
          <a:p>
            <a:pPr indent="-228600" lvl="0" marL="457200" marR="0" rtl="0" algn="l">
              <a:lnSpc>
                <a:spcPct val="100000"/>
              </a:lnSpc>
              <a:spcBef>
                <a:spcPts val="0"/>
              </a:spcBef>
              <a:spcAft>
                <a:spcPts val="0"/>
              </a:spcAft>
              <a:buSzPts val="1400"/>
              <a:buNone/>
            </a:pPr>
            <a:r>
              <a:rPr lang="en-US"/>
              <a:t>This is what a command line looks like on a windows operating systems.</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en-US"/>
              <a:t>Demonstrate</a:t>
            </a:r>
            <a:r>
              <a:rPr lang="en-US"/>
              <a:t> how the linux one looks.</a:t>
            </a:r>
            <a:endParaRPr/>
          </a:p>
        </p:txBody>
      </p:sp>
      <p:sp>
        <p:nvSpPr>
          <p:cNvPr id="293" name="Google Shape;293;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Some students might not have notepad installed for some weird reason.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make a </a:t>
            </a:r>
            <a:r>
              <a:rPr lang="en-US"/>
              <a:t>demonstration</a:t>
            </a:r>
            <a:r>
              <a:rPr lang="en-US"/>
              <a:t> by using </a:t>
            </a:r>
            <a:r>
              <a:rPr b="1" lang="en-US"/>
              <a:t>firefox</a:t>
            </a:r>
            <a:r>
              <a:rPr lang="en-US"/>
              <a:t>. or </a:t>
            </a:r>
            <a:r>
              <a:rPr b="1" lang="en-US"/>
              <a:t>time firefox</a:t>
            </a:r>
            <a:endParaRPr b="1"/>
          </a:p>
        </p:txBody>
      </p:sp>
      <p:sp>
        <p:nvSpPr>
          <p:cNvPr id="299" name="Google Shape;29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05" name="Google Shape;30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11" name="Google Shape;31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1" name="Google Shape;18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18" name="Google Shape;31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t>Help with any command is readily available in one of three ways</a:t>
            </a:r>
            <a:endParaRPr/>
          </a:p>
          <a:p>
            <a:pPr indent="-228600" lvl="1" marL="914400" rtl="0" algn="l">
              <a:lnSpc>
                <a:spcPct val="100000"/>
              </a:lnSpc>
              <a:spcBef>
                <a:spcPts val="0"/>
              </a:spcBef>
              <a:spcAft>
                <a:spcPts val="0"/>
              </a:spcAft>
              <a:buSzPts val="1400"/>
              <a:buNone/>
            </a:pPr>
            <a:r>
              <a:rPr lang="en-US">
                <a:solidFill>
                  <a:srgbClr val="A50021"/>
                </a:solidFill>
              </a:rPr>
              <a:t>help</a:t>
            </a:r>
            <a:r>
              <a:rPr lang="en-US"/>
              <a:t> gives a one-line description of each command.</a:t>
            </a:r>
            <a:endParaRPr/>
          </a:p>
          <a:p>
            <a:pPr indent="-228600" lvl="1" marL="914400" rtl="0" algn="l">
              <a:lnSpc>
                <a:spcPct val="100000"/>
              </a:lnSpc>
              <a:spcBef>
                <a:spcPts val="0"/>
              </a:spcBef>
              <a:spcAft>
                <a:spcPts val="0"/>
              </a:spcAft>
              <a:buSzPts val="1400"/>
              <a:buNone/>
            </a:pPr>
            <a:r>
              <a:rPr lang="en-US">
                <a:solidFill>
                  <a:srgbClr val="A50021"/>
                </a:solidFill>
              </a:rPr>
              <a:t>help</a:t>
            </a:r>
            <a:r>
              <a:rPr lang="en-US">
                <a:solidFill>
                  <a:srgbClr val="A50021"/>
                </a:solidFill>
              </a:rPr>
              <a:t> </a:t>
            </a:r>
            <a:r>
              <a:rPr i="1" lang="en-US">
                <a:solidFill>
                  <a:srgbClr val="A50021"/>
                </a:solidFill>
              </a:rPr>
              <a:t>command</a:t>
            </a:r>
            <a:r>
              <a:rPr i="1" lang="en-US"/>
              <a:t> </a:t>
            </a:r>
            <a:r>
              <a:rPr lang="en-US"/>
              <a:t>gives specific help for that specific command.</a:t>
            </a:r>
            <a:endParaRPr i="1"/>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25" name="Google Shape;32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b="1" lang="en-US">
                <a:latin typeface="Arial"/>
                <a:ea typeface="Arial"/>
                <a:cs typeface="Arial"/>
                <a:sym typeface="Arial"/>
              </a:rPr>
              <a:t>Tech Tip</a:t>
            </a:r>
            <a:endParaRPr/>
          </a:p>
          <a:p>
            <a:pPr indent="-228600" lvl="0" marL="457200" rtl="0" algn="l">
              <a:lnSpc>
                <a:spcPct val="100000"/>
              </a:lnSpc>
              <a:spcBef>
                <a:spcPts val="0"/>
              </a:spcBef>
              <a:spcAft>
                <a:spcPts val="0"/>
              </a:spcAft>
              <a:buSzPts val="1400"/>
              <a:buNone/>
            </a:pPr>
            <a:r>
              <a:rPr b="1" lang="en-US">
                <a:latin typeface="Arial"/>
                <a:ea typeface="Arial"/>
                <a:cs typeface="Arial"/>
                <a:sym typeface="Arial"/>
              </a:rPr>
              <a:t>Error messages are good!</a:t>
            </a:r>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Let’s talk about errors in general for a moment, not just command-prompt errors like “Invalid directory,” but any error, including Windows errors. Many new computer users freeze in horror when they see an error message. Error messages are good! They will save you. You absolutely cannot hurt your PC in any way by typing the DIR or CD commands incorrectly. Take advantage of this knowledge and really experiment. Intentionally make mistakes to familiarize yourself with the error messages. Have fun. Learn from errors. BUT there is a dangerous command (rm) command. It does not even send files to the dustbin. It deletes them </a:t>
            </a:r>
            <a:r>
              <a:rPr lang="en-US">
                <a:latin typeface="Arial"/>
                <a:ea typeface="Arial"/>
                <a:cs typeface="Arial"/>
                <a:sym typeface="Arial"/>
              </a:rPr>
              <a:t>immediately.</a:t>
            </a:r>
            <a:endParaRPr b="1">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1">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33" name="Google Shape;33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If you do not know the options/switches for a specific command(s), you can always use the help command.</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40" name="Google Shape;34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The command line</a:t>
            </a:r>
            <a:r>
              <a:rPr lang="en-US">
                <a:latin typeface="Arial"/>
                <a:ea typeface="Arial"/>
                <a:cs typeface="Arial"/>
                <a:sym typeface="Arial"/>
              </a:rPr>
              <a:t> interface almost never tells you that a command has been performed successfully. But be assured it will complain when you do something wrong! The old adage is, “DOS never pats you on the back, but it will slap you in the head!”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On windows </a:t>
            </a:r>
            <a:r>
              <a:rPr lang="en-US">
                <a:latin typeface="Arial"/>
                <a:ea typeface="Arial"/>
                <a:cs typeface="Arial"/>
                <a:sym typeface="Arial"/>
              </a:rPr>
              <a:t>you can switch a drive by writing the name of the drive, followed by semicolons.</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47" name="Google Shape;34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Demonstrate</a:t>
            </a:r>
            <a:r>
              <a:rPr lang="en-US">
                <a:latin typeface="Arial"/>
                <a:ea typeface="Arial"/>
                <a:cs typeface="Arial"/>
                <a:sym typeface="Arial"/>
              </a:rPr>
              <a:t> the usage of mkdir and specific the name of a directory.</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Demonstrate</a:t>
            </a:r>
            <a:r>
              <a:rPr lang="en-US">
                <a:latin typeface="Arial"/>
                <a:ea typeface="Arial"/>
                <a:cs typeface="Arial"/>
                <a:sym typeface="Arial"/>
              </a:rPr>
              <a:t> that you can specify multiple </a:t>
            </a:r>
            <a:r>
              <a:rPr lang="en-US">
                <a:latin typeface="Arial"/>
                <a:ea typeface="Arial"/>
                <a:cs typeface="Arial"/>
                <a:sym typeface="Arial"/>
              </a:rPr>
              <a:t>directories</a:t>
            </a:r>
            <a:r>
              <a:rPr lang="en-US">
                <a:latin typeface="Arial"/>
                <a:ea typeface="Arial"/>
                <a:cs typeface="Arial"/>
                <a:sym typeface="Arial"/>
              </a:rPr>
              <a:t> and they will be created for you.</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54" name="Google Shape;35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By and large, you can’t run Windows GUI-based applications within a command-line environment. Most will simply pop open in their own window, just as if you opened them from the Start menu.</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Atom is a alternative IDE</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61" name="Google Shape;36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67" name="Google Shape;36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75" name="Google Shape;37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82" name="Google Shape;38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A user interface is a point of interaction between the user and the computer. There a four main types of user interfaces.</a:t>
            </a:r>
            <a:endParaRPr/>
          </a:p>
        </p:txBody>
      </p:sp>
      <p:sp>
        <p:nvSpPr>
          <p:cNvPr id="189" name="Google Shape;18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89" name="Google Shape;38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96" name="Google Shape;396;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Batch files are text files that store a series of commands.</a:t>
            </a:r>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04" name="Google Shape;404;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Most of the keyboard shortcuts used in WordPad, Word, and so on, were first used in the EDIT program. If you know keyboard shortcuts for WordPad or Word, many will work in EDIT.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When using edit, you need to specify the name of the fille that you want to edit. Please do a live </a:t>
            </a:r>
            <a:r>
              <a:rPr lang="en-US">
                <a:latin typeface="Arial"/>
                <a:ea typeface="Arial"/>
                <a:cs typeface="Arial"/>
                <a:sym typeface="Arial"/>
              </a:rPr>
              <a:t>demonstration</a:t>
            </a:r>
            <a:r>
              <a:rPr lang="en-US">
                <a:latin typeface="Arial"/>
                <a:ea typeface="Arial"/>
                <a:cs typeface="Arial"/>
                <a:sym typeface="Arial"/>
              </a:rPr>
              <a:t>.</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12" name="Google Shape;4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Don’t try using the </a:t>
            </a:r>
            <a:r>
              <a:rPr b="1" lang="en-US">
                <a:latin typeface="Arial"/>
                <a:ea typeface="Arial"/>
                <a:cs typeface="Arial"/>
                <a:sym typeface="Arial"/>
              </a:rPr>
              <a:t>TYPE</a:t>
            </a:r>
            <a:r>
              <a:rPr lang="en-US">
                <a:latin typeface="Arial"/>
                <a:ea typeface="Arial"/>
                <a:cs typeface="Arial"/>
                <a:sym typeface="Arial"/>
              </a:rPr>
              <a:t> command on anything other than a text files—the results will be unpredictable.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19" name="Google Shape;41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Don’t try using the </a:t>
            </a:r>
            <a:r>
              <a:rPr b="1" lang="en-US">
                <a:latin typeface="Arial"/>
                <a:ea typeface="Arial"/>
                <a:cs typeface="Arial"/>
                <a:sym typeface="Arial"/>
              </a:rPr>
              <a:t>TYPE</a:t>
            </a:r>
            <a:r>
              <a:rPr lang="en-US">
                <a:latin typeface="Arial"/>
                <a:ea typeface="Arial"/>
                <a:cs typeface="Arial"/>
                <a:sym typeface="Arial"/>
              </a:rPr>
              <a:t> command on anything other than a text files—the results will be unpredictable.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26" name="Google Shape;42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33" name="Google Shape;43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40" name="Google Shape;44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46" name="Google Shape;446;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With Windows 2000/XP, you can use the up and down arrow keys on the keyboard to scroll through previously typed commands.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53" name="Google Shape;45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196" name="Google Shape;19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61" name="Google Shape;46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1" marL="914400" rtl="0" algn="l">
              <a:lnSpc>
                <a:spcPct val="100000"/>
              </a:lnSpc>
              <a:spcBef>
                <a:spcPts val="0"/>
              </a:spcBef>
              <a:spcAft>
                <a:spcPts val="0"/>
              </a:spcAft>
              <a:buSzPts val="1400"/>
              <a:buNone/>
            </a:pPr>
            <a:r>
              <a:rPr lang="en-US"/>
              <a:t>Displays or alters the encryption state of files</a:t>
            </a:r>
            <a:endParaRPr/>
          </a:p>
          <a:p>
            <a:pPr indent="-228600" lvl="1" marL="914400" rtl="0" algn="l">
              <a:lnSpc>
                <a:spcPct val="100000"/>
              </a:lnSpc>
              <a:spcBef>
                <a:spcPts val="0"/>
              </a:spcBef>
              <a:spcAft>
                <a:spcPts val="0"/>
              </a:spcAft>
              <a:buSzPts val="1400"/>
              <a:buNone/>
            </a:pPr>
            <a:r>
              <a:rPr lang="en-US"/>
              <a:t>/e specifies encryption operation</a:t>
            </a:r>
            <a:endParaRPr/>
          </a:p>
          <a:p>
            <a:pPr indent="-228600" lvl="1" marL="914400" rtl="0" algn="l">
              <a:lnSpc>
                <a:spcPct val="100000"/>
              </a:lnSpc>
              <a:spcBef>
                <a:spcPts val="0"/>
              </a:spcBef>
              <a:spcAft>
                <a:spcPts val="0"/>
              </a:spcAft>
              <a:buSzPts val="1400"/>
              <a:buNone/>
            </a:pPr>
            <a:r>
              <a:rPr lang="en-US"/>
              <a:t>/a says to apply it to the files as well as the directory</a:t>
            </a:r>
            <a:endParaRPr/>
          </a:p>
          <a:p>
            <a:pPr indent="-228600" lvl="0" marL="457200" rtl="0" algn="l">
              <a:lnSpc>
                <a:spcPct val="100000"/>
              </a:lnSpc>
              <a:spcBef>
                <a:spcPts val="0"/>
              </a:spcBef>
              <a:spcAft>
                <a:spcPts val="0"/>
              </a:spcAft>
              <a:buSzPts val="1400"/>
              <a:buNone/>
            </a:pPr>
            <a:r>
              <a:rPr lang="en-US">
                <a:latin typeface="Arial"/>
                <a:ea typeface="Arial"/>
                <a:cs typeface="Arial"/>
                <a:sym typeface="Arial"/>
              </a:rPr>
              <a:t>When using the COMPACT and CIPHER commands, you must type in spaces between multiple parameters (for example, switches and filenames).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As mentioned earlier, commands are OS dependent. For the purposes of this lecture, since we will be working with windows as our OS, we will concentrate on DOS commands.</a:t>
            </a:r>
            <a:endParaRPr/>
          </a:p>
        </p:txBody>
      </p:sp>
      <p:sp>
        <p:nvSpPr>
          <p:cNvPr id="470" name="Google Shape;470;p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76" name="Google Shape;476;p93:notes"/>
          <p:cNvSpPr/>
          <p:nvPr/>
        </p:nvSpPr>
        <p:spPr>
          <a:xfrm>
            <a:off x="3886200" y="-1588"/>
            <a:ext cx="2971800" cy="457201"/>
          </a:xfrm>
          <a:prstGeom prst="rect">
            <a:avLst/>
          </a:prstGeom>
          <a:noFill/>
          <a:ln>
            <a:noFill/>
          </a:ln>
        </p:spPr>
        <p:txBody>
          <a:bodyPr anchorCtr="0" anchor="t"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Arial"/>
              <a:buNone/>
            </a:pPr>
            <a:r>
              <a:rPr b="0" i="1" lang="en-US" sz="1000" u="none" cap="none" strike="noStrike">
                <a:solidFill>
                  <a:srgbClr val="000000"/>
                </a:solidFill>
                <a:latin typeface="Arial"/>
                <a:ea typeface="Arial"/>
                <a:cs typeface="Arial"/>
                <a:sym typeface="Arial"/>
              </a:rPr>
              <a:t>09/22/97</a:t>
            </a:r>
            <a:endParaRPr b="0" i="0" sz="1400" u="none" cap="none" strike="noStrike">
              <a:solidFill>
                <a:srgbClr val="000000"/>
              </a:solidFill>
              <a:latin typeface="Arial"/>
              <a:ea typeface="Arial"/>
              <a:cs typeface="Arial"/>
              <a:sym typeface="Arial"/>
            </a:endParaRPr>
          </a:p>
        </p:txBody>
      </p:sp>
      <p:sp>
        <p:nvSpPr>
          <p:cNvPr id="477" name="Google Shape;477;p93:notes"/>
          <p:cNvSpPr/>
          <p:nvPr/>
        </p:nvSpPr>
        <p:spPr>
          <a:xfrm>
            <a:off x="3886200" y="8683625"/>
            <a:ext cx="2971800" cy="460375"/>
          </a:xfrm>
          <a:prstGeom prst="rect">
            <a:avLst/>
          </a:prstGeom>
          <a:noFill/>
          <a:ln>
            <a:noFill/>
          </a:ln>
        </p:spPr>
        <p:txBody>
          <a:bodyPr anchorCtr="0" anchor="b"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Arial"/>
              <a:buNone/>
            </a:pPr>
            <a:r>
              <a:rPr b="0" i="1"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78" name="Google Shape;478;p93:notes"/>
          <p:cNvSpPr/>
          <p:nvPr/>
        </p:nvSpPr>
        <p:spPr>
          <a:xfrm>
            <a:off x="0" y="8683625"/>
            <a:ext cx="2971800" cy="460375"/>
          </a:xfrm>
          <a:prstGeom prst="rect">
            <a:avLst/>
          </a:prstGeom>
          <a:noFill/>
          <a:ln>
            <a:noFill/>
          </a:ln>
        </p:spPr>
        <p:txBody>
          <a:bodyPr anchorCtr="0" anchor="b"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Arial"/>
              <a:buNone/>
            </a:pPr>
            <a:r>
              <a:rPr b="0" i="1" lang="en-US" sz="1000" u="none" cap="none" strike="noStrike">
                <a:solidFill>
                  <a:srgbClr val="000000"/>
                </a:solidFill>
                <a:latin typeface="Arial"/>
                <a:ea typeface="Arial"/>
                <a:cs typeface="Arial"/>
                <a:sym typeface="Arial"/>
              </a:rPr>
              <a:t>University of Minnesota Extension Service</a:t>
            </a:r>
            <a:endParaRPr b="0" i="0" sz="1400" u="none" cap="none" strike="noStrike">
              <a:solidFill>
                <a:srgbClr val="000000"/>
              </a:solidFill>
              <a:latin typeface="Arial"/>
              <a:ea typeface="Arial"/>
              <a:cs typeface="Arial"/>
              <a:sym typeface="Arial"/>
            </a:endParaRPr>
          </a:p>
        </p:txBody>
      </p:sp>
      <p:sp>
        <p:nvSpPr>
          <p:cNvPr id="479" name="Google Shape;479;p93:notes"/>
          <p:cNvSpPr/>
          <p:nvPr/>
        </p:nvSpPr>
        <p:spPr>
          <a:xfrm>
            <a:off x="0" y="-1588"/>
            <a:ext cx="2971800" cy="457201"/>
          </a:xfrm>
          <a:prstGeom prst="rect">
            <a:avLst/>
          </a:prstGeom>
          <a:noFill/>
          <a:ln>
            <a:noFill/>
          </a:ln>
        </p:spPr>
        <p:txBody>
          <a:bodyPr anchorCtr="0" anchor="t"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Arial"/>
              <a:buNone/>
            </a:pPr>
            <a:r>
              <a:rPr b="0" i="1" lang="en-US" sz="1000" u="none" cap="none" strike="noStrike">
                <a:solidFill>
                  <a:srgbClr val="000000"/>
                </a:solidFill>
                <a:latin typeface="Arial"/>
                <a:ea typeface="Arial"/>
                <a:cs typeface="Arial"/>
                <a:sym typeface="Arial"/>
              </a:rPr>
              <a:t>Master Internet Volunteer Program</a:t>
            </a:r>
            <a:endParaRPr b="0" i="0" sz="1400" u="none" cap="none" strike="noStrike">
              <a:solidFill>
                <a:srgbClr val="000000"/>
              </a:solidFill>
              <a:latin typeface="Arial"/>
              <a:ea typeface="Arial"/>
              <a:cs typeface="Arial"/>
              <a:sym typeface="Arial"/>
            </a:endParaRPr>
          </a:p>
        </p:txBody>
      </p:sp>
      <p:sp>
        <p:nvSpPr>
          <p:cNvPr id="480" name="Google Shape;480;p93:notes"/>
          <p:cNvSpPr/>
          <p:nvPr>
            <p:ph idx="2" type="sldImg"/>
          </p:nvPr>
        </p:nvSpPr>
        <p:spPr>
          <a:xfrm>
            <a:off x="1150938" y="690563"/>
            <a:ext cx="4556125" cy="34178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481" name="Google Shape;481;p93:notes"/>
          <p:cNvSpPr txBox="1"/>
          <p:nvPr>
            <p:ph idx="1" type="body"/>
          </p:nvPr>
        </p:nvSpPr>
        <p:spPr>
          <a:xfrm>
            <a:off x="914400" y="4340225"/>
            <a:ext cx="5029200" cy="4116388"/>
          </a:xfrm>
          <a:prstGeom prst="rect">
            <a:avLst/>
          </a:prstGeom>
          <a:noFill/>
          <a:ln>
            <a:noFill/>
          </a:ln>
        </p:spPr>
        <p:txBody>
          <a:bodyPr anchorCtr="0" anchor="t" bIns="44450" lIns="90475" spcFirstLastPara="1" rIns="90475" wrap="square" tIns="44450">
            <a:normAutofit/>
          </a:bodyPr>
          <a:lstStyle/>
          <a:p>
            <a:pPr indent="-139700" lvl="0" marL="457200" rtl="0" algn="l">
              <a:lnSpc>
                <a:spcPct val="100000"/>
              </a:lnSpc>
              <a:spcBef>
                <a:spcPts val="0"/>
              </a:spcBef>
              <a:spcAft>
                <a:spcPts val="0"/>
              </a:spcAft>
              <a:buSzPts val="1400"/>
              <a:buFont typeface="Calibri"/>
              <a:buNone/>
            </a:pPr>
            <a:r>
              <a:t/>
            </a:r>
            <a:endParaRPr sz="2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Use Quotes-</a:t>
            </a:r>
            <a:r>
              <a:rPr b="0" i="0" lang="en-US" sz="1200" u="none" cap="none" strike="noStrike">
                <a:solidFill>
                  <a:schemeClr val="dk1"/>
                </a:solidFill>
                <a:latin typeface="Calibri"/>
                <a:ea typeface="Calibri"/>
                <a:cs typeface="Calibri"/>
                <a:sym typeface="Calibri"/>
              </a:rPr>
              <a:t>When searching for something specific, try using quotes to minimize the guesswork for Google search.</a:t>
            </a:r>
            <a:endParaRPr/>
          </a:p>
        </p:txBody>
      </p:sp>
      <p:sp>
        <p:nvSpPr>
          <p:cNvPr id="495" name="Google Shape;495;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sz="1110"/>
              <a:t>There are different ways of interacting with computer systems which have evolved over the years.  </a:t>
            </a:r>
            <a:endParaRPr sz="1110"/>
          </a:p>
          <a:p>
            <a:pPr indent="-228600" lvl="0" marL="457200" marR="0" rtl="0" algn="l">
              <a:lnSpc>
                <a:spcPct val="100000"/>
              </a:lnSpc>
              <a:spcBef>
                <a:spcPts val="0"/>
              </a:spcBef>
              <a:spcAft>
                <a:spcPts val="0"/>
              </a:spcAft>
              <a:buSzPts val="1400"/>
              <a:buNone/>
            </a:pPr>
            <a:r>
              <a:t/>
            </a:r>
            <a:endParaRPr b="1" sz="1110"/>
          </a:p>
          <a:p>
            <a:pPr indent="-228600" lvl="0" marL="457200" marR="0" rtl="0" algn="l">
              <a:lnSpc>
                <a:spcPct val="100000"/>
              </a:lnSpc>
              <a:spcBef>
                <a:spcPts val="0"/>
              </a:spcBef>
              <a:spcAft>
                <a:spcPts val="0"/>
              </a:spcAft>
              <a:buSzPts val="1400"/>
              <a:buNone/>
            </a:pPr>
            <a:r>
              <a:rPr b="1" i="0" lang="en-US" sz="1110" u="none" cap="none" strike="noStrike">
                <a:solidFill>
                  <a:schemeClr val="dk1"/>
                </a:solidFill>
                <a:latin typeface="Calibri"/>
                <a:ea typeface="Calibri"/>
                <a:cs typeface="Calibri"/>
                <a:sym typeface="Calibri"/>
              </a:rPr>
              <a:t>Graphical User Interface (GUI)-</a:t>
            </a:r>
            <a:r>
              <a:rPr b="0" i="0" lang="en-US" sz="1110" u="none" cap="none" strike="noStrike">
                <a:solidFill>
                  <a:schemeClr val="dk1"/>
                </a:solidFill>
                <a:latin typeface="Calibri"/>
                <a:ea typeface="Calibri"/>
                <a:cs typeface="Calibri"/>
                <a:sym typeface="Calibri"/>
              </a:rPr>
              <a:t>A user interface, also sometimes called a human-computer interface, comprises both hardware and software components. It handles the interaction between the user and the system. An example is your windows interfaces where user interacts with the computer by clicking icons and images.</a:t>
            </a:r>
            <a:endParaRPr/>
          </a:p>
          <a:p>
            <a:pPr indent="-228600" lvl="0" marL="457200" marR="0" rtl="0" algn="l">
              <a:lnSpc>
                <a:spcPct val="100000"/>
              </a:lnSpc>
              <a:spcBef>
                <a:spcPts val="0"/>
              </a:spcBef>
              <a:spcAft>
                <a:spcPts val="0"/>
              </a:spcAft>
              <a:buClr>
                <a:srgbClr val="000000"/>
              </a:buClr>
              <a:buSzPts val="1400"/>
              <a:buFont typeface="Arial"/>
              <a:buNone/>
            </a:pPr>
            <a:r>
              <a:rPr b="1" i="0" lang="en-US" sz="1110" u="none" cap="none" strike="noStrike">
                <a:solidFill>
                  <a:schemeClr val="dk1"/>
                </a:solidFill>
                <a:latin typeface="Calibri"/>
                <a:ea typeface="Calibri"/>
                <a:cs typeface="Calibri"/>
                <a:sym typeface="Calibri"/>
              </a:rPr>
              <a:t>Text Based User Interface (TBI)-</a:t>
            </a:r>
            <a:r>
              <a:rPr b="0" i="0" lang="en-US" sz="1110" u="none" cap="none" strike="noStrike">
                <a:solidFill>
                  <a:schemeClr val="dk1"/>
                </a:solidFill>
                <a:latin typeface="Calibri"/>
                <a:ea typeface="Calibri"/>
                <a:cs typeface="Calibri"/>
                <a:sym typeface="Calibri"/>
              </a:rPr>
              <a:t>Text-based user interfaces (TUI), alternately terminal user interfaces, to reflect a dependence upon the properties of computer terminals and not just text, is a retronym parallel to the concept of graphical user interfaces (GUI). Like GUIs, they may use the entire screen area and accept mouse and other inputs. TBI is mainly used by the technical support,  software developers and system administrators. Example of the TBI is the BIOS screen where user changes options by making use of up and down arrows.</a:t>
            </a:r>
            <a:endParaRPr/>
          </a:p>
          <a:p>
            <a:pPr indent="-228600" lvl="0" marL="457200" marR="0" rtl="0" algn="l">
              <a:lnSpc>
                <a:spcPct val="100000"/>
              </a:lnSpc>
              <a:spcBef>
                <a:spcPts val="0"/>
              </a:spcBef>
              <a:spcAft>
                <a:spcPts val="0"/>
              </a:spcAft>
              <a:buClr>
                <a:srgbClr val="000000"/>
              </a:buClr>
              <a:buSzPts val="1400"/>
              <a:buFont typeface="Arial"/>
              <a:buNone/>
            </a:pPr>
            <a:r>
              <a:rPr b="1" i="0" lang="en-US" sz="1110" u="none" cap="none" strike="noStrike">
                <a:solidFill>
                  <a:schemeClr val="dk1"/>
                </a:solidFill>
                <a:latin typeface="Calibri"/>
                <a:ea typeface="Calibri"/>
                <a:cs typeface="Calibri"/>
                <a:sym typeface="Calibri"/>
              </a:rPr>
              <a:t>Web Based User Interface (WBUI)-</a:t>
            </a:r>
            <a:r>
              <a:rPr b="0" i="0" lang="en-US" sz="1110" u="none" cap="none" strike="noStrike">
                <a:solidFill>
                  <a:schemeClr val="dk1"/>
                </a:solidFill>
                <a:latin typeface="Calibri"/>
                <a:ea typeface="Calibri"/>
                <a:cs typeface="Calibri"/>
                <a:sym typeface="Calibri"/>
              </a:rPr>
              <a:t> is a method of interacting with an application, typically hosted on a remote device, via controls presented within a web browser. This is an alternative to providing controls via a separate application with a dedicated graphical user interface (GUI) or command-line interface (CLI).</a:t>
            </a:r>
            <a:endParaRPr/>
          </a:p>
          <a:p>
            <a:pPr indent="-228600" lvl="0" marL="457200" marR="0" rtl="0" algn="l">
              <a:lnSpc>
                <a:spcPct val="100000"/>
              </a:lnSpc>
              <a:spcBef>
                <a:spcPts val="0"/>
              </a:spcBef>
              <a:spcAft>
                <a:spcPts val="0"/>
              </a:spcAft>
              <a:buClr>
                <a:srgbClr val="000000"/>
              </a:buClr>
              <a:buSzPts val="1400"/>
              <a:buFont typeface="Arial"/>
              <a:buNone/>
            </a:pPr>
            <a:r>
              <a:rPr b="0" i="0" lang="en-US" sz="1110" u="none" cap="none" strike="noStrike">
                <a:solidFill>
                  <a:schemeClr val="dk1"/>
                </a:solidFill>
                <a:latin typeface="Calibri"/>
                <a:ea typeface="Calibri"/>
                <a:cs typeface="Calibri"/>
                <a:sym typeface="Calibri"/>
              </a:rPr>
              <a:t>WBUI have become common for devices that have their own embedded microprocessor and network interface, such as a printer or network router.</a:t>
            </a:r>
            <a:endParaRPr/>
          </a:p>
          <a:p>
            <a:pPr indent="-228600" lvl="0" marL="457200" marR="0" rtl="0" algn="l">
              <a:lnSpc>
                <a:spcPct val="100000"/>
              </a:lnSpc>
              <a:spcBef>
                <a:spcPts val="0"/>
              </a:spcBef>
              <a:spcAft>
                <a:spcPts val="0"/>
              </a:spcAft>
              <a:buClr>
                <a:srgbClr val="000000"/>
              </a:buClr>
              <a:buSzPts val="1400"/>
              <a:buFont typeface="Arial"/>
              <a:buNone/>
            </a:pPr>
            <a:r>
              <a:rPr b="1" i="0" lang="en-US" sz="1110" u="none" cap="none" strike="noStrike">
                <a:solidFill>
                  <a:schemeClr val="dk1"/>
                </a:solidFill>
                <a:latin typeface="Calibri"/>
                <a:ea typeface="Calibri"/>
                <a:cs typeface="Calibri"/>
                <a:sym typeface="Calibri"/>
              </a:rPr>
              <a:t>Command Line Interface-</a:t>
            </a:r>
            <a:r>
              <a:rPr b="0" i="0" lang="en-US" sz="1110" u="none" cap="none" strike="noStrike">
                <a:solidFill>
                  <a:schemeClr val="dk1"/>
                </a:solidFill>
                <a:latin typeface="Calibri"/>
                <a:ea typeface="Calibri"/>
                <a:cs typeface="Calibri"/>
                <a:sym typeface="Calibri"/>
              </a:rPr>
              <a:t>CLI is a command line program that accepts text input to execute operating system functions. C</a:t>
            </a:r>
            <a:r>
              <a:rPr b="1" i="0" lang="en-US" sz="1110" u="none" cap="none" strike="noStrike">
                <a:solidFill>
                  <a:schemeClr val="dk1"/>
                </a:solidFill>
                <a:latin typeface="Calibri"/>
                <a:ea typeface="Calibri"/>
                <a:cs typeface="Calibri"/>
                <a:sym typeface="Calibri"/>
              </a:rPr>
              <a:t>ommand line</a:t>
            </a:r>
            <a:r>
              <a:rPr b="0" i="0" lang="en-US" sz="1110" u="none" cap="none" strike="noStrike">
                <a:solidFill>
                  <a:schemeClr val="dk1"/>
                </a:solidFill>
                <a:latin typeface="Calibri"/>
                <a:ea typeface="Calibri"/>
                <a:cs typeface="Calibri"/>
                <a:sym typeface="Calibri"/>
              </a:rPr>
              <a:t>, also called the </a:t>
            </a:r>
            <a:r>
              <a:rPr b="1" i="0" lang="en-US" sz="1110" u="none" cap="none" strike="noStrike">
                <a:solidFill>
                  <a:schemeClr val="dk1"/>
                </a:solidFill>
                <a:latin typeface="Calibri"/>
                <a:ea typeface="Calibri"/>
                <a:cs typeface="Calibri"/>
                <a:sym typeface="Calibri"/>
              </a:rPr>
              <a:t>Windows command line</a:t>
            </a:r>
            <a:r>
              <a:rPr b="0" i="0" lang="en-US" sz="1110" u="none" cap="none" strike="noStrike">
                <a:solidFill>
                  <a:schemeClr val="dk1"/>
                </a:solidFill>
                <a:latin typeface="Calibri"/>
                <a:ea typeface="Calibri"/>
                <a:cs typeface="Calibri"/>
                <a:sym typeface="Calibri"/>
              </a:rPr>
              <a:t>, is a user interface that is navigated by typing commands at prompts, instead of using the mouse. For example, the Windows folder in a Windows command line is "C:\Windows&gt;" (as shown in the picture). Unlike a GUI (graphical user interface) operating system, a command line only uses a keyboard to navigate by entering commands and does not utilize a mouse for navigating.</a:t>
            </a:r>
            <a:endParaRPr/>
          </a:p>
          <a:p>
            <a:pPr indent="-228600" lvl="0" marL="457200" marR="0" rtl="0" algn="l">
              <a:lnSpc>
                <a:spcPct val="100000"/>
              </a:lnSpc>
              <a:spcBef>
                <a:spcPts val="0"/>
              </a:spcBef>
              <a:spcAft>
                <a:spcPts val="0"/>
              </a:spcAft>
              <a:buClr>
                <a:srgbClr val="000000"/>
              </a:buClr>
              <a:buSzPts val="1400"/>
              <a:buFont typeface="Arial"/>
              <a:buNone/>
            </a:pPr>
            <a:r>
              <a:t/>
            </a:r>
            <a:endParaRPr b="1" i="0" sz="111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t/>
            </a:r>
            <a:endParaRPr b="0" i="0" sz="1110" u="none" cap="none" strike="noStrike">
              <a:solidFill>
                <a:schemeClr val="dk1"/>
              </a:solidFill>
              <a:latin typeface="Calibri"/>
              <a:ea typeface="Calibri"/>
              <a:cs typeface="Calibri"/>
              <a:sym typeface="Calibri"/>
            </a:endParaRPr>
          </a:p>
        </p:txBody>
      </p:sp>
      <p:sp>
        <p:nvSpPr>
          <p:cNvPr id="203" name="Google Shape;203;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The slide presents how a GUI looks like. Majority of end users use GUI because they are user-friendly especially for people without computer experience.</a:t>
            </a:r>
            <a:endParaRPr/>
          </a:p>
        </p:txBody>
      </p:sp>
      <p:sp>
        <p:nvSpPr>
          <p:cNvPr id="210" name="Google Shape;210;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just">
              <a:lnSpc>
                <a:spcPct val="150000"/>
              </a:lnSpc>
              <a:spcBef>
                <a:spcPts val="0"/>
              </a:spcBef>
              <a:spcAft>
                <a:spcPts val="0"/>
              </a:spcAft>
              <a:buClr>
                <a:srgbClr val="000000"/>
              </a:buClr>
              <a:buSzPts val="1400"/>
              <a:buFont typeface="Arial"/>
              <a:buNone/>
            </a:pPr>
            <a:r>
              <a:rPr lang="en-US"/>
              <a:t>Have you ever noticed in the movies when the “super hacker,”—you know, the guy who     can break into the ultra-secure military computer in under thirty seconds—sits down at     the computer, he never touches a mouse? It's because movie makers realize that we, as human beings, instinctively know the only way to really get anything done on a computer is by typing on a keyboard!</a:t>
            </a:r>
            <a:endParaRPr/>
          </a:p>
          <a:p>
            <a:pPr indent="-228600" lvl="0" marL="45720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9" name="Google Shape;22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CLI commands are operating system  dependent. What works on windows(command) does not work say linux machine.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en-US"/>
              <a:t>One mistake, you can delete everything on you machine. So when running commands be very careful. (sudo rm -r . - in the root directory)</a:t>
            </a:r>
            <a:endParaRPr/>
          </a:p>
        </p:txBody>
      </p:sp>
      <p:sp>
        <p:nvSpPr>
          <p:cNvPr id="242" name="Google Shape;242;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4"/>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87" name="Shape 87"/>
        <p:cNvGrpSpPr/>
        <p:nvPr/>
      </p:nvGrpSpPr>
      <p:grpSpPr>
        <a:xfrm>
          <a:off x="0" y="0"/>
          <a:ext cx="0" cy="0"/>
          <a:chOff x="0" y="0"/>
          <a:chExt cx="0" cy="0"/>
        </a:xfrm>
      </p:grpSpPr>
      <p:sp>
        <p:nvSpPr>
          <p:cNvPr id="88" name="Google Shape;88;p5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3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9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9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9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3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98"/>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9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None/>
              <a:defRPr/>
            </a:lvl1pPr>
            <a:lvl2pPr lvl="1" algn="ctr">
              <a:lnSpc>
                <a:spcPct val="100000"/>
              </a:lnSpc>
              <a:spcBef>
                <a:spcPts val="600"/>
              </a:spcBef>
              <a:spcAft>
                <a:spcPts val="0"/>
              </a:spcAft>
              <a:buSzPts val="3000"/>
              <a:buNone/>
              <a:defRPr/>
            </a:lvl2pPr>
            <a:lvl3pPr lvl="2" algn="ctr">
              <a:lnSpc>
                <a:spcPct val="100000"/>
              </a:lnSpc>
              <a:spcBef>
                <a:spcPts val="560"/>
              </a:spcBef>
              <a:spcAft>
                <a:spcPts val="0"/>
              </a:spcAft>
              <a:buSzPts val="2800"/>
              <a:buNone/>
              <a:defRPr/>
            </a:lvl3pPr>
            <a:lvl4pPr lvl="3" algn="ctr">
              <a:lnSpc>
                <a:spcPct val="100000"/>
              </a:lnSpc>
              <a:spcBef>
                <a:spcPts val="400"/>
              </a:spcBef>
              <a:spcAft>
                <a:spcPts val="0"/>
              </a:spcAft>
              <a:buSzPts val="2000"/>
              <a:buNone/>
              <a:defRPr/>
            </a:lvl4pPr>
            <a:lvl5pPr lvl="4" algn="ctr">
              <a:lnSpc>
                <a:spcPct val="100000"/>
              </a:lnSpc>
              <a:spcBef>
                <a:spcPts val="400"/>
              </a:spcBef>
              <a:spcAft>
                <a:spcPts val="0"/>
              </a:spcAft>
              <a:buSzPts val="2000"/>
              <a:buNone/>
              <a:defRPr/>
            </a:lvl5pPr>
            <a:lvl6pPr lvl="5" algn="ctr">
              <a:lnSpc>
                <a:spcPct val="100000"/>
              </a:lnSpc>
              <a:spcBef>
                <a:spcPts val="400"/>
              </a:spcBef>
              <a:spcAft>
                <a:spcPts val="0"/>
              </a:spcAft>
              <a:buSzPts val="2000"/>
              <a:buNone/>
              <a:defRPr/>
            </a:lvl6pPr>
            <a:lvl7pPr lvl="6" algn="ctr">
              <a:lnSpc>
                <a:spcPct val="100000"/>
              </a:lnSpc>
              <a:spcBef>
                <a:spcPts val="400"/>
              </a:spcBef>
              <a:spcAft>
                <a:spcPts val="0"/>
              </a:spcAft>
              <a:buSzPts val="2000"/>
              <a:buNone/>
              <a:defRPr/>
            </a:lvl7pPr>
            <a:lvl8pPr lvl="7" algn="ctr">
              <a:lnSpc>
                <a:spcPct val="100000"/>
              </a:lnSpc>
              <a:spcBef>
                <a:spcPts val="400"/>
              </a:spcBef>
              <a:spcAft>
                <a:spcPts val="0"/>
              </a:spcAft>
              <a:buSzPts val="2000"/>
              <a:buNone/>
              <a:defRPr/>
            </a:lvl8pPr>
            <a:lvl9pPr lvl="8" algn="ctr">
              <a:lnSpc>
                <a:spcPct val="100000"/>
              </a:lnSpc>
              <a:spcBef>
                <a:spcPts val="400"/>
              </a:spcBef>
              <a:spcAft>
                <a:spcPts val="0"/>
              </a:spcAft>
              <a:buSzPts val="2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19" name="Shape 119"/>
        <p:cNvGrpSpPr/>
        <p:nvPr/>
      </p:nvGrpSpPr>
      <p:grpSpPr>
        <a:xfrm>
          <a:off x="0" y="0"/>
          <a:ext cx="0" cy="0"/>
          <a:chOff x="0" y="0"/>
          <a:chExt cx="0" cy="0"/>
        </a:xfrm>
      </p:grpSpPr>
      <p:sp>
        <p:nvSpPr>
          <p:cNvPr id="120" name="Google Shape;120;p99"/>
          <p:cNvSpPr txBox="1"/>
          <p:nvPr>
            <p:ph type="title"/>
          </p:nvPr>
        </p:nvSpPr>
        <p:spPr>
          <a:xfrm>
            <a:off x="1828800" y="274638"/>
            <a:ext cx="6781800" cy="5635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99"/>
          <p:cNvSpPr txBox="1"/>
          <p:nvPr>
            <p:ph idx="1" type="body"/>
          </p:nvPr>
        </p:nvSpPr>
        <p:spPr>
          <a:xfrm>
            <a:off x="457200" y="1295400"/>
            <a:ext cx="4038600" cy="51054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19100" lvl="1" marL="914400" algn="l">
              <a:lnSpc>
                <a:spcPct val="100000"/>
              </a:lnSpc>
              <a:spcBef>
                <a:spcPts val="600"/>
              </a:spcBef>
              <a:spcAft>
                <a:spcPts val="0"/>
              </a:spcAft>
              <a:buSzPts val="3000"/>
              <a:buChar char="–"/>
              <a:defRPr/>
            </a:lvl2pPr>
            <a:lvl3pPr indent="-406400" lvl="2" marL="1371600" algn="l">
              <a:lnSpc>
                <a:spcPct val="100000"/>
              </a:lnSpc>
              <a:spcBef>
                <a:spcPts val="560"/>
              </a:spcBef>
              <a:spcAft>
                <a:spcPts val="0"/>
              </a:spcAft>
              <a:buSzPts val="28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122" name="Google Shape;122;p99"/>
          <p:cNvSpPr txBox="1"/>
          <p:nvPr>
            <p:ph idx="2" type="body"/>
          </p:nvPr>
        </p:nvSpPr>
        <p:spPr>
          <a:xfrm>
            <a:off x="4648200" y="1295400"/>
            <a:ext cx="4038600" cy="51054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19100" lvl="1" marL="914400" algn="l">
              <a:lnSpc>
                <a:spcPct val="100000"/>
              </a:lnSpc>
              <a:spcBef>
                <a:spcPts val="600"/>
              </a:spcBef>
              <a:spcAft>
                <a:spcPts val="0"/>
              </a:spcAft>
              <a:buSzPts val="3000"/>
              <a:buChar char="–"/>
              <a:defRPr/>
            </a:lvl2pPr>
            <a:lvl3pPr indent="-406400" lvl="2" marL="1371600" algn="l">
              <a:lnSpc>
                <a:spcPct val="100000"/>
              </a:lnSpc>
              <a:spcBef>
                <a:spcPts val="560"/>
              </a:spcBef>
              <a:spcAft>
                <a:spcPts val="0"/>
              </a:spcAft>
              <a:buSzPts val="28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3" name="Shape 123"/>
        <p:cNvGrpSpPr/>
        <p:nvPr/>
      </p:nvGrpSpPr>
      <p:grpSpPr>
        <a:xfrm>
          <a:off x="0" y="0"/>
          <a:ext cx="0" cy="0"/>
          <a:chOff x="0" y="0"/>
          <a:chExt cx="0" cy="0"/>
        </a:xfrm>
      </p:grpSpPr>
      <p:sp>
        <p:nvSpPr>
          <p:cNvPr id="124" name="Google Shape;124;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126" name="Google Shape;126;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3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32" name="Google Shape;132;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33" name="Google Shape;133;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34" name="Google Shape;134;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35" name="Google Shape;135;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5"/>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27" name="Google Shape;27;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141" name="Google Shape;14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42" name="Google Shape;142;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148" name="Google Shape;14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49" name="Google Shape;149;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4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42"/>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43"/>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3"/>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1" name="Google Shape;161;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64" name="Shape 164"/>
        <p:cNvGrpSpPr/>
        <p:nvPr/>
      </p:nvGrpSpPr>
      <p:grpSpPr>
        <a:xfrm>
          <a:off x="0" y="0"/>
          <a:ext cx="0" cy="0"/>
          <a:chOff x="0" y="0"/>
          <a:chExt cx="0" cy="0"/>
        </a:xfrm>
      </p:grpSpPr>
      <p:sp>
        <p:nvSpPr>
          <p:cNvPr id="165" name="Google Shape;165;p4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33" name="Google Shape;33;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4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39" name="Google Shape;39;p47"/>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40" name="Google Shape;4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4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6" name="Google Shape;46;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7" name="Google Shape;47;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8" name="Google Shape;48;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9" name="Google Shape;49;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4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64" name="Google Shape;64;p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65" name="Google Shape;65;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71" name="Google Shape;71;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72" name="Google Shape;7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CDCB"/>
        </a:solidFill>
      </p:bgPr>
    </p:bg>
    <p:spTree>
      <p:nvGrpSpPr>
        <p:cNvPr id="9" name="Shape 9"/>
        <p:cNvGrpSpPr/>
        <p:nvPr/>
      </p:nvGrpSpPr>
      <p:grpSpPr>
        <a:xfrm>
          <a:off x="0" y="0"/>
          <a:ext cx="0" cy="0"/>
          <a:chOff x="0" y="0"/>
          <a:chExt cx="0" cy="0"/>
        </a:xfrm>
      </p:grpSpPr>
      <p:sp>
        <p:nvSpPr>
          <p:cNvPr id="10" name="Google Shape;10;p29"/>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 name="Google Shape;11;p29"/>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12" name="Google Shape;12;p29"/>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13" name="Google Shape;13;p2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9pPr>
          </a:lstStyle>
          <a:p/>
        </p:txBody>
      </p:sp>
      <p:sp>
        <p:nvSpPr>
          <p:cNvPr id="14" name="Google Shape;14;p2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15" name="Google Shape;15;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6" name="Google Shape;16;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7" name="Google Shape;17;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CDCB"/>
        </a:solidFill>
      </p:bgPr>
    </p:bg>
    <p:spTree>
      <p:nvGrpSpPr>
        <p:cNvPr id="92" name="Shape 92"/>
        <p:cNvGrpSpPr/>
        <p:nvPr/>
      </p:nvGrpSpPr>
      <p:grpSpPr>
        <a:xfrm>
          <a:off x="0" y="0"/>
          <a:ext cx="0" cy="0"/>
          <a:chOff x="0" y="0"/>
          <a:chExt cx="0" cy="0"/>
        </a:xfrm>
      </p:grpSpPr>
      <p:sp>
        <p:nvSpPr>
          <p:cNvPr id="93" name="Google Shape;93;p31"/>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94" name="Google Shape;94;p31"/>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95" name="Google Shape;95;p31"/>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96" name="Google Shape;96;p3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Thin"/>
                <a:ea typeface="Libre Franklin Thin"/>
                <a:cs typeface="Libre Franklin Thin"/>
                <a:sym typeface="Libre Franklin Thin"/>
              </a:defRPr>
            </a:lvl9pPr>
          </a:lstStyle>
          <a:p/>
        </p:txBody>
      </p:sp>
      <p:sp>
        <p:nvSpPr>
          <p:cNvPr id="97" name="Google Shape;97;p3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98" name="Google Shape;98;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0" name="Google Shape;100;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
          <p:cNvSpPr/>
          <p:nvPr/>
        </p:nvSpPr>
        <p:spPr>
          <a:xfrm>
            <a:off x="304800" y="1452563"/>
            <a:ext cx="8532813" cy="3043237"/>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75" name="Google Shape;175;p1"/>
          <p:cNvSpPr/>
          <p:nvPr/>
        </p:nvSpPr>
        <p:spPr>
          <a:xfrm>
            <a:off x="418596" y="1528074"/>
            <a:ext cx="8306809" cy="2889482"/>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76" name="Google Shape;176;p1"/>
          <p:cNvSpPr txBox="1"/>
          <p:nvPr>
            <p:ph idx="4294967295" type="ctrTitle"/>
          </p:nvPr>
        </p:nvSpPr>
        <p:spPr>
          <a:xfrm>
            <a:off x="0" y="2286000"/>
            <a:ext cx="8534400" cy="898525"/>
          </a:xfrm>
          <a:prstGeom prst="rect">
            <a:avLst/>
          </a:prstGeom>
          <a:noFill/>
          <a:ln>
            <a:noFill/>
          </a:ln>
        </p:spPr>
        <p:txBody>
          <a:bodyPr anchorCtr="0" anchor="b" bIns="45700" lIns="45700" spcFirstLastPara="1" rIns="45700" wrap="square" tIns="45700">
            <a:normAutofit/>
          </a:bodyPr>
          <a:lstStyle/>
          <a:p>
            <a:pPr indent="0" lvl="0" marL="0" marR="0" rtl="0" algn="r">
              <a:lnSpc>
                <a:spcPct val="100000"/>
              </a:lnSpc>
              <a:spcBef>
                <a:spcPts val="0"/>
              </a:spcBef>
              <a:spcAft>
                <a:spcPts val="0"/>
              </a:spcAft>
              <a:buClr>
                <a:srgbClr val="000000"/>
              </a:buClr>
              <a:buSzPts val="1400"/>
              <a:buFont typeface="Arial"/>
              <a:buNone/>
            </a:pPr>
            <a:r>
              <a:rPr b="1" i="0" lang="en-US" sz="3200" u="none" cap="none" strike="noStrike">
                <a:solidFill>
                  <a:srgbClr val="0000CC"/>
                </a:solidFill>
                <a:latin typeface="Libre Franklin Thin"/>
                <a:ea typeface="Libre Franklin Thin"/>
                <a:cs typeface="Libre Franklin Thin"/>
                <a:sym typeface="Libre Franklin Thin"/>
              </a:rPr>
              <a:t>Software Basics</a:t>
            </a:r>
            <a:endParaRPr b="0" i="0" sz="4200" u="none" cap="none" strike="noStrike">
              <a:solidFill>
                <a:srgbClr val="0000CC"/>
              </a:solidFill>
              <a:latin typeface="Libre Franklin Thin"/>
              <a:ea typeface="Libre Franklin Thin"/>
              <a:cs typeface="Libre Franklin Thin"/>
              <a:sym typeface="Libre Franklin Thin"/>
            </a:endParaRPr>
          </a:p>
        </p:txBody>
      </p:sp>
      <p:sp>
        <p:nvSpPr>
          <p:cNvPr id="177" name="Google Shape;177;p1"/>
          <p:cNvSpPr txBox="1"/>
          <p:nvPr>
            <p:ph idx="1" type="body"/>
          </p:nvPr>
        </p:nvSpPr>
        <p:spPr>
          <a:xfrm>
            <a:off x="304800" y="3124200"/>
            <a:ext cx="8183563" cy="1066800"/>
          </a:xfrm>
          <a:prstGeom prst="rect">
            <a:avLst/>
          </a:prstGeom>
          <a:noFill/>
          <a:ln>
            <a:noFill/>
          </a:ln>
        </p:spPr>
        <p:txBody>
          <a:bodyPr anchorCtr="0" anchor="t" bIns="45700" lIns="182875" spcFirstLastPara="1" rIns="91425" wrap="square" tIns="0">
            <a:noAutofit/>
          </a:bodyPr>
          <a:lstStyle/>
          <a:p>
            <a:pPr indent="0" lvl="0" marL="36513" rtl="0" algn="r">
              <a:lnSpc>
                <a:spcPct val="100000"/>
              </a:lnSpc>
              <a:spcBef>
                <a:spcPts val="0"/>
              </a:spcBef>
              <a:spcAft>
                <a:spcPts val="0"/>
              </a:spcAft>
              <a:buSzPts val="2800"/>
              <a:buFont typeface="Libre Franklin"/>
              <a:buNone/>
            </a:pPr>
            <a:r>
              <a:rPr lang="en-US" sz="2800"/>
              <a:t>Lesson 2: Command Line Interface(CLI)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62"/>
          <p:cNvSpPr txBox="1"/>
          <p:nvPr>
            <p:ph type="title"/>
          </p:nvPr>
        </p:nvSpPr>
        <p:spPr>
          <a:xfrm>
            <a:off x="457200" y="349956"/>
            <a:ext cx="8489244" cy="9397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does a command-line interface work?</a:t>
            </a:r>
            <a:endParaRPr/>
          </a:p>
        </p:txBody>
      </p:sp>
      <p:sp>
        <p:nvSpPr>
          <p:cNvPr id="252" name="Google Shape;252;p62"/>
          <p:cNvSpPr txBox="1"/>
          <p:nvPr>
            <p:ph idx="1" type="body"/>
          </p:nvPr>
        </p:nvSpPr>
        <p:spPr>
          <a:xfrm>
            <a:off x="457200" y="1569156"/>
            <a:ext cx="8229600" cy="5060244"/>
          </a:xfrm>
          <a:prstGeom prst="rect">
            <a:avLst/>
          </a:prstGeom>
          <a:noFill/>
          <a:ln>
            <a:noFill/>
          </a:ln>
        </p:spPr>
        <p:txBody>
          <a:bodyPr anchorCtr="0" anchor="t" bIns="45700" lIns="91425" spcFirstLastPara="1" rIns="91425" wrap="square" tIns="45700">
            <a:noAutofit/>
          </a:bodyPr>
          <a:lstStyle/>
          <a:p>
            <a:pPr indent="-342900" lvl="1" marL="914400" rtl="0" algn="l">
              <a:lnSpc>
                <a:spcPct val="90000"/>
              </a:lnSpc>
              <a:spcBef>
                <a:spcPts val="360"/>
              </a:spcBef>
              <a:spcAft>
                <a:spcPts val="0"/>
              </a:spcAft>
              <a:buSzPts val="1800"/>
              <a:buChar char="–"/>
            </a:pPr>
            <a:r>
              <a:rPr lang="en-US" sz="2400"/>
              <a:t>Begins with a </a:t>
            </a:r>
            <a:r>
              <a:rPr lang="en-US" sz="2400">
                <a:solidFill>
                  <a:srgbClr val="A50021"/>
                </a:solidFill>
              </a:rPr>
              <a:t>prompt</a:t>
            </a:r>
            <a:r>
              <a:rPr lang="en-US" sz="2400"/>
              <a:t> indicating the computer is ready for a command.</a:t>
            </a:r>
            <a:endParaRPr/>
          </a:p>
          <a:p>
            <a:pPr indent="-342900" lvl="1" marL="914400" rtl="0" algn="l">
              <a:lnSpc>
                <a:spcPct val="90000"/>
              </a:lnSpc>
              <a:spcBef>
                <a:spcPts val="360"/>
              </a:spcBef>
              <a:spcAft>
                <a:spcPts val="0"/>
              </a:spcAft>
              <a:buSzPts val="1800"/>
              <a:buChar char="–"/>
            </a:pPr>
            <a:r>
              <a:rPr lang="en-US" sz="2400"/>
              <a:t>Type in a command and press ENTER on your keyboard.</a:t>
            </a:r>
            <a:endParaRPr/>
          </a:p>
          <a:p>
            <a:pPr indent="-342900" lvl="1" marL="914400" rtl="0" algn="l">
              <a:lnSpc>
                <a:spcPct val="90000"/>
              </a:lnSpc>
              <a:spcBef>
                <a:spcPts val="360"/>
              </a:spcBef>
              <a:spcAft>
                <a:spcPts val="0"/>
              </a:spcAft>
              <a:buSzPts val="1800"/>
              <a:buChar char="–"/>
            </a:pPr>
            <a:r>
              <a:rPr lang="en-US" sz="2400"/>
              <a:t>The command is executed</a:t>
            </a:r>
            <a:endParaRPr/>
          </a:p>
          <a:p>
            <a:pPr indent="-342900" lvl="1" marL="914400" rtl="0" algn="l">
              <a:lnSpc>
                <a:spcPct val="90000"/>
              </a:lnSpc>
              <a:spcBef>
                <a:spcPts val="360"/>
              </a:spcBef>
              <a:spcAft>
                <a:spcPts val="0"/>
              </a:spcAft>
              <a:buSzPts val="1800"/>
              <a:buChar char="–"/>
            </a:pPr>
            <a:r>
              <a:rPr lang="en-US" sz="2400"/>
              <a:t>A new prompt is displayed—ready for the next command.</a:t>
            </a:r>
            <a:endParaRPr/>
          </a:p>
          <a:p>
            <a:pPr indent="-342900" lvl="1" marL="914400" rtl="0" algn="l">
              <a:lnSpc>
                <a:spcPct val="90000"/>
              </a:lnSpc>
              <a:spcBef>
                <a:spcPts val="360"/>
              </a:spcBef>
              <a:spcAft>
                <a:spcPts val="0"/>
              </a:spcAft>
              <a:buSzPts val="1800"/>
              <a:buChar char="–"/>
            </a:pPr>
            <a:r>
              <a:rPr lang="en-US" sz="2400"/>
              <a:t>CLI executes commands like the GUI’s</a:t>
            </a:r>
            <a:endParaRPr/>
          </a:p>
          <a:p>
            <a:pPr indent="-342900" lvl="2" marL="1371600" rtl="0" algn="l">
              <a:lnSpc>
                <a:spcPct val="90000"/>
              </a:lnSpc>
              <a:spcBef>
                <a:spcPts val="360"/>
              </a:spcBef>
              <a:spcAft>
                <a:spcPts val="0"/>
              </a:spcAft>
              <a:buSzPts val="1800"/>
              <a:buChar char="•"/>
            </a:pPr>
            <a:r>
              <a:rPr lang="en-US" sz="2400"/>
              <a:t>In CLI’s, type the command and press ENTER.</a:t>
            </a:r>
            <a:endParaRPr/>
          </a:p>
          <a:p>
            <a:pPr indent="-342900" lvl="2" marL="1371600" rtl="0" algn="l">
              <a:lnSpc>
                <a:spcPct val="90000"/>
              </a:lnSpc>
              <a:spcBef>
                <a:spcPts val="360"/>
              </a:spcBef>
              <a:spcAft>
                <a:spcPts val="0"/>
              </a:spcAft>
              <a:buSzPts val="1800"/>
              <a:buChar char="•"/>
            </a:pPr>
            <a:r>
              <a:rPr lang="en-US"/>
              <a:t>In GUI’s, point and click to execute commands.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Accessing the Command Line(Windows)</a:t>
            </a:r>
            <a:endParaRPr/>
          </a:p>
        </p:txBody>
      </p:sp>
      <p:sp>
        <p:nvSpPr>
          <p:cNvPr id="259" name="Google Shape;259;p6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In Windows GUI type run from the search bar to bring  the </a:t>
            </a:r>
            <a:r>
              <a:rPr lang="en-US">
                <a:solidFill>
                  <a:srgbClr val="A50021"/>
                </a:solidFill>
              </a:rPr>
              <a:t>Run dialog box</a:t>
            </a:r>
            <a:endParaRPr/>
          </a:p>
          <a:p>
            <a:pPr indent="-342900" lvl="1" marL="914400" rtl="0" algn="l">
              <a:lnSpc>
                <a:spcPct val="100000"/>
              </a:lnSpc>
              <a:spcBef>
                <a:spcPts val="360"/>
              </a:spcBef>
              <a:spcAft>
                <a:spcPts val="0"/>
              </a:spcAft>
              <a:buSzPts val="1800"/>
              <a:buChar char="–"/>
            </a:pPr>
            <a:r>
              <a:rPr lang="en-US"/>
              <a:t>Start + Run</a:t>
            </a:r>
            <a:endParaRPr/>
          </a:p>
          <a:p>
            <a:pPr indent="-342900" lvl="1" marL="914400" rtl="0" algn="l">
              <a:lnSpc>
                <a:spcPct val="100000"/>
              </a:lnSpc>
              <a:spcBef>
                <a:spcPts val="360"/>
              </a:spcBef>
              <a:spcAft>
                <a:spcPts val="0"/>
              </a:spcAft>
              <a:buSzPts val="1800"/>
              <a:buChar char="–"/>
            </a:pPr>
            <a:r>
              <a:rPr lang="en-US"/>
              <a:t>Type </a:t>
            </a:r>
            <a:r>
              <a:rPr lang="en-US">
                <a:solidFill>
                  <a:srgbClr val="A50021"/>
                </a:solidFill>
              </a:rPr>
              <a:t>cmd</a:t>
            </a:r>
            <a:endParaRPr>
              <a:solidFill>
                <a:srgbClr val="A50021"/>
              </a:solidFill>
            </a:endParaRPr>
          </a:p>
          <a:p>
            <a:pPr indent="-228600" lvl="2" marL="13716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Char char="•"/>
            </a:pPr>
            <a:r>
              <a:rPr lang="en-US"/>
              <a:t>You may also access the command line through the Start | All Programs menu</a:t>
            </a:r>
            <a:endParaRPr/>
          </a:p>
        </p:txBody>
      </p:sp>
      <p:pic>
        <p:nvPicPr>
          <p:cNvPr descr="F13-05" id="260" name="Google Shape;260;p63"/>
          <p:cNvPicPr preferRelativeResize="0"/>
          <p:nvPr/>
        </p:nvPicPr>
        <p:blipFill rotWithShape="1">
          <a:blip r:embed="rId3">
            <a:alphaModFix/>
          </a:blip>
          <a:srcRect b="0" l="0" r="0" t="0"/>
          <a:stretch/>
        </p:blipFill>
        <p:spPr>
          <a:xfrm>
            <a:off x="4171243" y="2641599"/>
            <a:ext cx="3403601" cy="16137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cac077c388_0_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Accessing the Command Line</a:t>
            </a:r>
            <a:endParaRPr/>
          </a:p>
        </p:txBody>
      </p:sp>
      <p:sp>
        <p:nvSpPr>
          <p:cNvPr id="267" name="Google Shape;267;gcac077c388_0_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On a Linux/Unix Operating system, you press the windows key and</a:t>
            </a:r>
            <a:r>
              <a:rPr lang="en-US"/>
              <a:t> search for </a:t>
            </a:r>
            <a:r>
              <a:rPr b="1" lang="en-US"/>
              <a:t>Terminal</a:t>
            </a:r>
            <a:endParaRPr b="1"/>
          </a:p>
          <a:p>
            <a:pPr indent="0" lvl="0" marL="0" rtl="0" algn="l">
              <a:lnSpc>
                <a:spcPct val="100000"/>
              </a:lnSpc>
              <a:spcBef>
                <a:spcPts val="360"/>
              </a:spcBef>
              <a:spcAft>
                <a:spcPts val="0"/>
              </a:spcAft>
              <a:buNone/>
            </a:pPr>
            <a:r>
              <a:t/>
            </a:r>
            <a:endParaRPr b="1"/>
          </a:p>
          <a:p>
            <a:pPr indent="-228600" lvl="2" marL="13716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Char char="•"/>
            </a:pPr>
            <a:r>
              <a:rPr lang="en-US"/>
              <a:t>You may also access the command line through the Navigation.</a:t>
            </a:r>
            <a:endParaRPr/>
          </a:p>
        </p:txBody>
      </p:sp>
      <p:pic>
        <p:nvPicPr>
          <p:cNvPr id="268" name="Google Shape;268;gcac077c388_0_0"/>
          <p:cNvPicPr preferRelativeResize="0"/>
          <p:nvPr/>
        </p:nvPicPr>
        <p:blipFill>
          <a:blip r:embed="rId3">
            <a:alphaModFix/>
          </a:blip>
          <a:stretch>
            <a:fillRect/>
          </a:stretch>
        </p:blipFill>
        <p:spPr>
          <a:xfrm>
            <a:off x="3499213" y="2539300"/>
            <a:ext cx="4829175" cy="19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Filenames and File Formats</a:t>
            </a:r>
            <a:endParaRPr/>
          </a:p>
        </p:txBody>
      </p:sp>
      <p:sp>
        <p:nvSpPr>
          <p:cNvPr id="275" name="Google Shape;275;p6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360"/>
              </a:spcBef>
              <a:spcAft>
                <a:spcPts val="0"/>
              </a:spcAft>
              <a:buSzPts val="1800"/>
              <a:buChar char="•"/>
            </a:pPr>
            <a:r>
              <a:rPr lang="en-US"/>
              <a:t>Each program or piece of data is stored as a file on the drive.</a:t>
            </a:r>
            <a:endParaRPr/>
          </a:p>
          <a:p>
            <a:pPr indent="-342900" lvl="0" marL="457200" rtl="0" algn="l">
              <a:lnSpc>
                <a:spcPct val="90000"/>
              </a:lnSpc>
              <a:spcBef>
                <a:spcPts val="360"/>
              </a:spcBef>
              <a:spcAft>
                <a:spcPts val="0"/>
              </a:spcAft>
              <a:buSzPts val="1800"/>
              <a:buChar char="•"/>
            </a:pPr>
            <a:r>
              <a:rPr lang="en-US"/>
              <a:t>Filenames have two parts</a:t>
            </a:r>
            <a:endParaRPr/>
          </a:p>
          <a:p>
            <a:pPr indent="-342900" lvl="1" marL="914400" rtl="0" algn="l">
              <a:lnSpc>
                <a:spcPct val="90000"/>
              </a:lnSpc>
              <a:spcBef>
                <a:spcPts val="360"/>
              </a:spcBef>
              <a:spcAft>
                <a:spcPts val="0"/>
              </a:spcAft>
              <a:buSzPts val="1800"/>
              <a:buChar char="–"/>
            </a:pPr>
            <a:r>
              <a:rPr lang="en-US" sz="2400"/>
              <a:t>Filename</a:t>
            </a:r>
            <a:endParaRPr/>
          </a:p>
          <a:p>
            <a:pPr indent="-342900" lvl="1" marL="914400" rtl="0" algn="l">
              <a:lnSpc>
                <a:spcPct val="90000"/>
              </a:lnSpc>
              <a:spcBef>
                <a:spcPts val="360"/>
              </a:spcBef>
              <a:spcAft>
                <a:spcPts val="0"/>
              </a:spcAft>
              <a:buSzPts val="1800"/>
              <a:buChar char="–"/>
            </a:pPr>
            <a:r>
              <a:rPr lang="en-US" sz="2400"/>
              <a:t>Extension</a:t>
            </a:r>
            <a:endParaRPr/>
          </a:p>
          <a:p>
            <a:pPr indent="-342900" lvl="0" marL="457200" rtl="0" algn="l">
              <a:lnSpc>
                <a:spcPct val="90000"/>
              </a:lnSpc>
              <a:spcBef>
                <a:spcPts val="360"/>
              </a:spcBef>
              <a:spcAft>
                <a:spcPts val="0"/>
              </a:spcAft>
              <a:buSzPts val="1800"/>
              <a:buChar char="•"/>
            </a:pPr>
            <a:r>
              <a:rPr lang="en-US"/>
              <a:t>The filename and extension are separated by a dot</a:t>
            </a:r>
            <a:endParaRPr/>
          </a:p>
          <a:p>
            <a:pPr indent="-342900" lvl="1" marL="457200" rtl="0" algn="l">
              <a:lnSpc>
                <a:spcPct val="90000"/>
              </a:lnSpc>
              <a:spcBef>
                <a:spcPts val="360"/>
              </a:spcBef>
              <a:spcAft>
                <a:spcPts val="0"/>
              </a:spcAft>
              <a:buSzPts val="1800"/>
              <a:buFont typeface="Libre Franklin"/>
              <a:buChar char="•"/>
            </a:pPr>
            <a:r>
              <a:rPr lang="en-US"/>
              <a:t>Special characters such as  </a:t>
            </a:r>
            <a:r>
              <a:rPr lang="en-US" sz="2400"/>
              <a:t>/ \ [ ] | ÷ + = ; , * ?</a:t>
            </a:r>
            <a:endParaRPr sz="2400">
              <a:latin typeface="MS Mincho"/>
              <a:ea typeface="MS Mincho"/>
              <a:cs typeface="MS Mincho"/>
              <a:sym typeface="MS Mincho"/>
            </a:endParaRPr>
          </a:p>
          <a:p>
            <a:pPr indent="0" lvl="0" marL="114300" rtl="0" algn="l">
              <a:lnSpc>
                <a:spcPct val="90000"/>
              </a:lnSpc>
              <a:spcBef>
                <a:spcPts val="360"/>
              </a:spcBef>
              <a:spcAft>
                <a:spcPts val="0"/>
              </a:spcAft>
              <a:buSzPts val="1800"/>
              <a:buNone/>
            </a:pPr>
            <a:r>
              <a:rPr lang="en-US"/>
              <a:t> may not be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File Formats</a:t>
            </a:r>
            <a:endParaRPr/>
          </a:p>
        </p:txBody>
      </p:sp>
      <p:sp>
        <p:nvSpPr>
          <p:cNvPr id="282" name="Google Shape;282;p65"/>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All files can be written in binary format</a:t>
            </a:r>
            <a:endParaRPr/>
          </a:p>
          <a:p>
            <a:pPr indent="-342900" lvl="0" marL="457200" rtl="0" algn="l">
              <a:lnSpc>
                <a:spcPct val="100000"/>
              </a:lnSpc>
              <a:spcBef>
                <a:spcPts val="360"/>
              </a:spcBef>
              <a:spcAft>
                <a:spcPts val="0"/>
              </a:spcAft>
              <a:buSzPts val="1800"/>
              <a:buChar char="•"/>
            </a:pPr>
            <a:r>
              <a:rPr lang="en-US"/>
              <a:t>American Standard Code for Information Interchange (ASCII) used for text</a:t>
            </a:r>
            <a:endParaRPr/>
          </a:p>
          <a:p>
            <a:pPr indent="-342900" lvl="1" marL="914400" rtl="0" algn="l">
              <a:lnSpc>
                <a:spcPct val="100000"/>
              </a:lnSpc>
              <a:spcBef>
                <a:spcPts val="360"/>
              </a:spcBef>
              <a:spcAft>
                <a:spcPts val="0"/>
              </a:spcAft>
              <a:buSzPts val="1800"/>
              <a:buChar char="–"/>
            </a:pPr>
            <a:r>
              <a:rPr lang="en-US"/>
              <a:t>Universal file format</a:t>
            </a:r>
            <a:endParaRPr/>
          </a:p>
          <a:p>
            <a:pPr indent="-342900" lvl="1" marL="914400" rtl="0" algn="l">
              <a:lnSpc>
                <a:spcPct val="100000"/>
              </a:lnSpc>
              <a:spcBef>
                <a:spcPts val="360"/>
              </a:spcBef>
              <a:spcAft>
                <a:spcPts val="0"/>
              </a:spcAft>
              <a:buSzPts val="1800"/>
              <a:buChar char="–"/>
            </a:pPr>
            <a:r>
              <a:rPr lang="en-US"/>
              <a:t>Defines 256 8-bit characters</a:t>
            </a:r>
            <a:endParaRPr/>
          </a:p>
          <a:p>
            <a:pPr indent="-342900" lvl="0" marL="457200" rtl="0" algn="l">
              <a:lnSpc>
                <a:spcPct val="100000"/>
              </a:lnSpc>
              <a:spcBef>
                <a:spcPts val="360"/>
              </a:spcBef>
              <a:spcAft>
                <a:spcPts val="0"/>
              </a:spcAft>
              <a:buSzPts val="1800"/>
              <a:buChar char="•"/>
            </a:pPr>
            <a:r>
              <a:rPr lang="en-US"/>
              <a:t>Unicode</a:t>
            </a:r>
            <a:endParaRPr/>
          </a:p>
          <a:p>
            <a:pPr indent="-342900" lvl="1" marL="914400" rtl="0" algn="l">
              <a:lnSpc>
                <a:spcPct val="100000"/>
              </a:lnSpc>
              <a:spcBef>
                <a:spcPts val="360"/>
              </a:spcBef>
              <a:spcAft>
                <a:spcPts val="0"/>
              </a:spcAft>
              <a:buSzPts val="1800"/>
              <a:buChar char="–"/>
            </a:pPr>
            <a:r>
              <a:rPr lang="en-US"/>
              <a:t>Uses 16-bit code to cover every character for the most common languages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ASCII Character Chart</a:t>
            </a:r>
            <a:endParaRPr/>
          </a:p>
        </p:txBody>
      </p:sp>
      <p:pic>
        <p:nvPicPr>
          <p:cNvPr descr="F13-10" id="289" name="Google Shape;289;p66"/>
          <p:cNvPicPr preferRelativeResize="0"/>
          <p:nvPr>
            <p:ph idx="1" type="body"/>
          </p:nvPr>
        </p:nvPicPr>
        <p:blipFill rotWithShape="1">
          <a:blip r:embed="rId3">
            <a:alphaModFix/>
          </a:blip>
          <a:srcRect b="0" l="0" r="0" t="0"/>
          <a:stretch/>
        </p:blipFill>
        <p:spPr>
          <a:xfrm>
            <a:off x="838200" y="1535289"/>
            <a:ext cx="7391400" cy="4965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Command Line Interface(WIndows)</a:t>
            </a:r>
            <a:endParaRPr/>
          </a:p>
        </p:txBody>
      </p:sp>
      <p:pic>
        <p:nvPicPr>
          <p:cNvPr id="296" name="Google Shape;296;p67"/>
          <p:cNvPicPr preferRelativeResize="0"/>
          <p:nvPr/>
        </p:nvPicPr>
        <p:blipFill rotWithShape="1">
          <a:blip r:embed="rId3">
            <a:alphaModFix/>
          </a:blip>
          <a:srcRect b="0" l="0" r="0" t="0"/>
          <a:stretch/>
        </p:blipFill>
        <p:spPr>
          <a:xfrm>
            <a:off x="457200" y="1457102"/>
            <a:ext cx="8043333" cy="47489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t>COMMON MS-DOS COMMANDS </a:t>
            </a:r>
            <a:endParaRPr b="0"/>
          </a:p>
        </p:txBody>
      </p:sp>
      <p:sp>
        <p:nvSpPr>
          <p:cNvPr id="302" name="Google Shape;302;p68"/>
          <p:cNvSpPr txBox="1"/>
          <p:nvPr>
            <p:ph idx="1" type="body"/>
          </p:nvPr>
        </p:nvSpPr>
        <p:spPr>
          <a:xfrm>
            <a:off x="665339" y="1473200"/>
            <a:ext cx="8235950" cy="4992688"/>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2400"/>
              <a:t>cd </a:t>
            </a:r>
            <a:r>
              <a:rPr lang="en-US" sz="2400"/>
              <a:t>: Change directory or display current directory path.</a:t>
            </a:r>
            <a:endParaRPr/>
          </a:p>
          <a:p>
            <a:pPr indent="-342900" lvl="0" marL="457200" rtl="0" algn="l">
              <a:lnSpc>
                <a:spcPct val="100000"/>
              </a:lnSpc>
              <a:spcBef>
                <a:spcPts val="360"/>
              </a:spcBef>
              <a:spcAft>
                <a:spcPts val="0"/>
              </a:spcAft>
              <a:buSzPts val="1800"/>
              <a:buChar char="•"/>
            </a:pPr>
            <a:r>
              <a:rPr b="1" lang="en-US" sz="2400"/>
              <a:t>clear</a:t>
            </a:r>
            <a:r>
              <a:rPr lang="en-US" sz="2400"/>
              <a:t>: Clear the window.</a:t>
            </a:r>
            <a:endParaRPr/>
          </a:p>
          <a:p>
            <a:pPr indent="-342900" lvl="0" marL="457200" rtl="0" algn="l">
              <a:lnSpc>
                <a:spcPct val="100000"/>
              </a:lnSpc>
              <a:spcBef>
                <a:spcPts val="360"/>
              </a:spcBef>
              <a:spcAft>
                <a:spcPts val="0"/>
              </a:spcAft>
              <a:buSzPts val="1800"/>
              <a:buChar char="•"/>
            </a:pPr>
            <a:r>
              <a:rPr b="1" lang="en-US" sz="2400"/>
              <a:t>dir</a:t>
            </a:r>
            <a:r>
              <a:rPr lang="en-US" sz="2400"/>
              <a:t> : Display list of contents of current directory.</a:t>
            </a:r>
            <a:endParaRPr/>
          </a:p>
          <a:p>
            <a:pPr indent="-342900" lvl="0" marL="457200" rtl="0" algn="l">
              <a:lnSpc>
                <a:spcPct val="100000"/>
              </a:lnSpc>
              <a:spcBef>
                <a:spcPts val="360"/>
              </a:spcBef>
              <a:spcAft>
                <a:spcPts val="0"/>
              </a:spcAft>
              <a:buSzPts val="1800"/>
              <a:buChar char="•"/>
            </a:pPr>
            <a:r>
              <a:rPr b="1" lang="en-US" sz="2400"/>
              <a:t>help </a:t>
            </a:r>
            <a:r>
              <a:rPr lang="en-US" sz="2400"/>
              <a:t>: Display list of commands or help about a command.</a:t>
            </a:r>
            <a:endParaRPr/>
          </a:p>
          <a:p>
            <a:pPr indent="-342900" lvl="0" marL="457200" rtl="0" algn="l">
              <a:lnSpc>
                <a:spcPct val="100000"/>
              </a:lnSpc>
              <a:spcBef>
                <a:spcPts val="360"/>
              </a:spcBef>
              <a:spcAft>
                <a:spcPts val="0"/>
              </a:spcAft>
              <a:buSzPts val="1800"/>
              <a:buChar char="•"/>
            </a:pPr>
            <a:r>
              <a:rPr b="1" lang="en-US" sz="2400"/>
              <a:t>firefox</a:t>
            </a:r>
            <a:r>
              <a:rPr lang="en-US" sz="2400"/>
              <a:t>: Run the firefox web browser.</a:t>
            </a:r>
            <a:endParaRPr/>
          </a:p>
          <a:p>
            <a:pPr indent="-342900" lvl="0" marL="457200" rtl="0" algn="l">
              <a:lnSpc>
                <a:spcPct val="100000"/>
              </a:lnSpc>
              <a:spcBef>
                <a:spcPts val="360"/>
              </a:spcBef>
              <a:spcAft>
                <a:spcPts val="0"/>
              </a:spcAft>
              <a:buSzPts val="1800"/>
              <a:buChar char="•"/>
            </a:pPr>
            <a:r>
              <a:rPr b="1" lang="en-US" sz="2400"/>
              <a:t>cat</a:t>
            </a:r>
            <a:r>
              <a:rPr lang="en-US" sz="2400"/>
              <a:t>: Displays the contents of a file.</a:t>
            </a:r>
            <a:endParaRPr/>
          </a:p>
          <a:p>
            <a:pPr indent="-342900" lvl="0" marL="457200" rtl="0" algn="l">
              <a:lnSpc>
                <a:spcPct val="150000"/>
              </a:lnSpc>
              <a:spcBef>
                <a:spcPts val="360"/>
              </a:spcBef>
              <a:spcAft>
                <a:spcPts val="0"/>
              </a:spcAft>
              <a:buSzPts val="1800"/>
              <a:buChar char="•"/>
            </a:pPr>
            <a:r>
              <a:rPr b="1" lang="en-US" sz="2400"/>
              <a:t>time</a:t>
            </a:r>
            <a:r>
              <a:rPr lang="en-US" sz="2400"/>
              <a:t>: Displays current time.</a:t>
            </a:r>
            <a:endParaRPr/>
          </a:p>
          <a:p>
            <a:pPr indent="-342900" lvl="0" marL="457200" rtl="0" algn="l">
              <a:lnSpc>
                <a:spcPct val="150000"/>
              </a:lnSpc>
              <a:spcBef>
                <a:spcPts val="360"/>
              </a:spcBef>
              <a:spcAft>
                <a:spcPts val="0"/>
              </a:spcAft>
              <a:buSzPts val="1800"/>
              <a:buChar char="•"/>
            </a:pPr>
            <a:r>
              <a:rPr b="1" lang="en-US" sz="2400"/>
              <a:t>date</a:t>
            </a:r>
            <a:r>
              <a:rPr lang="en-US" sz="2400"/>
              <a:t> : Displays the current date.</a:t>
            </a:r>
            <a:endParaRPr/>
          </a:p>
          <a:p>
            <a:pPr indent="-342900" lvl="0" marL="457200" rtl="0" algn="l">
              <a:lnSpc>
                <a:spcPct val="150000"/>
              </a:lnSpc>
              <a:spcBef>
                <a:spcPts val="360"/>
              </a:spcBef>
              <a:spcAft>
                <a:spcPts val="0"/>
              </a:spcAft>
              <a:buSzPts val="1800"/>
              <a:buChar char="•"/>
            </a:pPr>
            <a:r>
              <a:rPr b="1" lang="en-US" sz="2400"/>
              <a:t>help</a:t>
            </a:r>
            <a:r>
              <a:rPr lang="en-US" sz="2400"/>
              <a:t>: displays a list of cli commands.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9"/>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rPr>
              <a:t>Mastering Fundamental Commands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Structure: Syntax and Switches</a:t>
            </a:r>
            <a:endParaRPr/>
          </a:p>
        </p:txBody>
      </p:sp>
      <p:sp>
        <p:nvSpPr>
          <p:cNvPr id="315" name="Google Shape;315;p7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The command line requires the exact syntax for each command</a:t>
            </a:r>
            <a:endParaRPr/>
          </a:p>
          <a:p>
            <a:pPr indent="-342900" lvl="0" marL="457200" rtl="0" algn="l">
              <a:lnSpc>
                <a:spcPct val="100000"/>
              </a:lnSpc>
              <a:spcBef>
                <a:spcPts val="360"/>
              </a:spcBef>
              <a:spcAft>
                <a:spcPts val="0"/>
              </a:spcAft>
              <a:buSzPts val="1800"/>
              <a:buChar char="•"/>
            </a:pPr>
            <a:r>
              <a:rPr lang="en-US" sz="2400"/>
              <a:t>Type the name of the command and desired or allowed </a:t>
            </a:r>
            <a:r>
              <a:rPr lang="en-US" sz="2400">
                <a:solidFill>
                  <a:srgbClr val="A50021"/>
                </a:solidFill>
              </a:rPr>
              <a:t>switches</a:t>
            </a:r>
            <a:endParaRPr sz="2400"/>
          </a:p>
          <a:p>
            <a:pPr indent="-228600" lvl="0" marL="457200" rtl="0" algn="l">
              <a:lnSpc>
                <a:spcPct val="100000"/>
              </a:lnSpc>
              <a:spcBef>
                <a:spcPts val="360"/>
              </a:spcBef>
              <a:spcAft>
                <a:spcPts val="0"/>
              </a:spcAft>
              <a:buSzPts val="1800"/>
              <a:buNone/>
            </a:pPr>
            <a:r>
              <a:t/>
            </a:r>
            <a:endParaRPr sz="2400"/>
          </a:p>
          <a:p>
            <a:pPr indent="-342900" lvl="1" marL="914400" rtl="0" algn="l">
              <a:lnSpc>
                <a:spcPct val="100000"/>
              </a:lnSpc>
              <a:spcBef>
                <a:spcPts val="360"/>
              </a:spcBef>
              <a:spcAft>
                <a:spcPts val="0"/>
              </a:spcAft>
              <a:buSzPts val="1800"/>
              <a:buChar char="–"/>
            </a:pPr>
            <a:r>
              <a:rPr lang="en-US" sz="2400"/>
              <a:t>Switches modify the behavior of the command</a:t>
            </a:r>
            <a:endParaRPr/>
          </a:p>
          <a:p>
            <a:pPr indent="-342900" lvl="1" marL="914400" rtl="0" algn="l">
              <a:lnSpc>
                <a:spcPct val="100000"/>
              </a:lnSpc>
              <a:spcBef>
                <a:spcPts val="360"/>
              </a:spcBef>
              <a:spcAft>
                <a:spcPts val="0"/>
              </a:spcAft>
              <a:buSzPts val="1800"/>
              <a:buChar char="–"/>
            </a:pPr>
            <a:r>
              <a:rPr lang="en-US" sz="2400"/>
              <a:t>Multiple switches may be allowable</a:t>
            </a:r>
            <a:endParaRPr/>
          </a:p>
          <a:p>
            <a:pPr indent="-228600" lvl="1" marL="914400" rtl="0" algn="l">
              <a:lnSpc>
                <a:spcPct val="100000"/>
              </a:lnSpc>
              <a:spcBef>
                <a:spcPts val="360"/>
              </a:spcBef>
              <a:spcAft>
                <a:spcPts val="0"/>
              </a:spcAft>
              <a:buSzPts val="1800"/>
              <a:buNone/>
            </a:pPr>
            <a:r>
              <a:t/>
            </a:r>
            <a:endParaRPr sz="2400"/>
          </a:p>
          <a:p>
            <a:pPr indent="-342900" lvl="1" marL="914400" rtl="0" algn="l">
              <a:lnSpc>
                <a:spcPct val="100000"/>
              </a:lnSpc>
              <a:spcBef>
                <a:spcPts val="360"/>
              </a:spcBef>
              <a:spcAft>
                <a:spcPts val="0"/>
              </a:spcAft>
              <a:buSzPts val="1800"/>
              <a:buChar char="–"/>
            </a:pPr>
            <a:r>
              <a:rPr b="1" lang="en-US" sz="2400"/>
              <a:t>ls -al</a:t>
            </a:r>
            <a:r>
              <a:rPr lang="en-US" sz="2400"/>
              <a:t> (-al is what we call a command switch).</a:t>
            </a:r>
            <a:br>
              <a:rPr lang="en-US" sz="2400"/>
            </a:br>
            <a:r>
              <a:rPr lang="en-US" sz="2400"/>
              <a:t>Displays the directory with extra information like </a:t>
            </a:r>
            <a:r>
              <a:rPr lang="en-US" sz="2400"/>
              <a:t>the owner of the file, date last modified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457200" y="5334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UNDERSTANDING COMMAND LINE</a:t>
            </a:r>
            <a:endParaRPr cap="none"/>
          </a:p>
        </p:txBody>
      </p:sp>
      <p:sp>
        <p:nvSpPr>
          <p:cNvPr id="184" name="Google Shape;184;p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95250" lvl="1" marL="742950" rtl="0" algn="l">
              <a:lnSpc>
                <a:spcPct val="100000"/>
              </a:lnSpc>
              <a:spcBef>
                <a:spcPts val="0"/>
              </a:spcBef>
              <a:spcAft>
                <a:spcPts val="0"/>
              </a:spcAft>
              <a:buSzPts val="3000"/>
              <a:buFont typeface="Libre Franklin"/>
              <a:buNone/>
            </a:pPr>
            <a:r>
              <a:t/>
            </a:r>
            <a:endParaRPr/>
          </a:p>
          <a:p>
            <a:pPr indent="203200" lvl="1" marL="0" rtl="0" algn="l">
              <a:lnSpc>
                <a:spcPct val="107000"/>
              </a:lnSpc>
              <a:spcBef>
                <a:spcPts val="640"/>
              </a:spcBef>
              <a:spcAft>
                <a:spcPts val="0"/>
              </a:spcAft>
              <a:buSzPts val="3200"/>
              <a:buFont typeface="Libre Franklin"/>
              <a:buNone/>
            </a:pPr>
            <a:r>
              <a:t/>
            </a:r>
            <a:endParaRPr b="1" sz="3200"/>
          </a:p>
        </p:txBody>
      </p:sp>
      <p:sp>
        <p:nvSpPr>
          <p:cNvPr id="185" name="Google Shape;185;p2"/>
          <p:cNvSpPr/>
          <p:nvPr/>
        </p:nvSpPr>
        <p:spPr>
          <a:xfrm>
            <a:off x="838200" y="3035174"/>
            <a:ext cx="7696200" cy="124880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200"/>
              <a:buFont typeface="Arial"/>
              <a:buNone/>
            </a:pPr>
            <a:r>
              <a:rPr b="0" i="0" lang="en-US" sz="3200" u="sng" cap="none" strike="noStrike">
                <a:solidFill>
                  <a:srgbClr val="0000CC"/>
                </a:solidFill>
                <a:latin typeface="Libre Franklin Thin"/>
                <a:ea typeface="Libre Franklin Thin"/>
                <a:cs typeface="Libre Franklin Thin"/>
                <a:sym typeface="Libre Franklin Thin"/>
              </a:rPr>
              <a:t>Duration</a:t>
            </a:r>
            <a:r>
              <a:rPr b="0" i="0" lang="en-US" sz="18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Libre Franklin"/>
                <a:ea typeface="Libre Franklin"/>
                <a:cs typeface="Libre Franklin"/>
                <a:sym typeface="Libre Franklin"/>
              </a:rPr>
              <a:t>3 Hours</a:t>
            </a:r>
            <a:endParaRPr b="0" i="0" sz="3200" u="none" cap="none" strike="noStrike">
              <a:solidFill>
                <a:schemeClr val="dk1"/>
              </a:solidFill>
              <a:latin typeface="Libre Franklin"/>
              <a:ea typeface="Libre Franklin"/>
              <a:cs typeface="Libre Franklin"/>
              <a:sym typeface="Libre Franklin"/>
            </a:endParaRPr>
          </a:p>
          <a:p>
            <a:pPr indent="0" lvl="0" marL="0" marR="0" rtl="0" algn="l">
              <a:lnSpc>
                <a:spcPct val="107000"/>
              </a:lnSpc>
              <a:spcBef>
                <a:spcPts val="800"/>
              </a:spcBef>
              <a:spcAft>
                <a:spcPts val="0"/>
              </a:spcAft>
              <a:buClr>
                <a:srgbClr val="000000"/>
              </a:buClr>
              <a:buSzPts val="3200"/>
              <a:buFont typeface="Arial"/>
              <a:buNone/>
            </a:pPr>
            <a:r>
              <a:rPr b="0" i="0" lang="en-US" sz="3200" u="sng" cap="none" strike="noStrike">
                <a:solidFill>
                  <a:srgbClr val="0000CC"/>
                </a:solidFill>
                <a:latin typeface="Libre Franklin Thin"/>
                <a:ea typeface="Libre Franklin Thin"/>
                <a:cs typeface="Libre Franklin Thin"/>
                <a:sym typeface="Libre Franklin Thin"/>
              </a:rPr>
              <a:t>Period</a:t>
            </a:r>
            <a:r>
              <a:rPr b="0" i="0" lang="en-US" sz="1800" u="none" cap="none" strike="noStrike">
                <a:solidFill>
                  <a:schemeClr val="dk1"/>
                </a:solidFill>
                <a:latin typeface="Times New Roman"/>
                <a:ea typeface="Times New Roman"/>
                <a:cs typeface="Times New Roman"/>
                <a:sym typeface="Times New Roman"/>
              </a:rPr>
              <a:t>	: </a:t>
            </a:r>
            <a:r>
              <a:rPr b="0" i="0" lang="en-US" sz="3200" u="none" cap="none" strike="noStrike">
                <a:solidFill>
                  <a:schemeClr val="dk1"/>
                </a:solidFill>
                <a:latin typeface="Libre Franklin"/>
                <a:ea typeface="Libre Franklin"/>
                <a:cs typeface="Libre Franklin"/>
                <a:sym typeface="Libre Franklin"/>
              </a:rPr>
              <a:t>Week </a:t>
            </a:r>
            <a:r>
              <a:rPr lang="en-US" sz="3200">
                <a:solidFill>
                  <a:schemeClr val="dk1"/>
                </a:solidFill>
                <a:latin typeface="Libre Franklin"/>
                <a:ea typeface="Libre Franklin"/>
                <a:cs typeface="Libre Franklin"/>
                <a:sym typeface="Libre Franklin"/>
              </a:rPr>
              <a:t>1</a:t>
            </a:r>
            <a:r>
              <a:rPr b="0" i="0" lang="en-US" sz="3200" u="none" cap="none" strike="noStrike">
                <a:solidFill>
                  <a:schemeClr val="dk1"/>
                </a:solidFill>
                <a:latin typeface="Libre Franklin"/>
                <a:ea typeface="Libre Franklin"/>
                <a:cs typeface="Libre Franklin"/>
                <a:sym typeface="Libre Franklin"/>
              </a:rPr>
              <a:t> Day 2</a:t>
            </a:r>
            <a:endParaRPr b="0" i="0" sz="32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1"/>
          <p:cNvSpPr txBox="1"/>
          <p:nvPr>
            <p:ph type="title"/>
          </p:nvPr>
        </p:nvSpPr>
        <p:spPr>
          <a:xfrm>
            <a:off x="959555" y="731838"/>
            <a:ext cx="6781800" cy="563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Help command</a:t>
            </a:r>
            <a:endParaRPr/>
          </a:p>
        </p:txBody>
      </p:sp>
      <p:sp>
        <p:nvSpPr>
          <p:cNvPr id="322" name="Google Shape;322;p71"/>
          <p:cNvSpPr txBox="1"/>
          <p:nvPr>
            <p:ph idx="1" type="body"/>
          </p:nvPr>
        </p:nvSpPr>
        <p:spPr>
          <a:xfrm>
            <a:off x="457200" y="1295400"/>
            <a:ext cx="8153400" cy="510540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t/>
            </a:r>
            <a:endParaRPr i="1"/>
          </a:p>
          <a:p>
            <a:pPr indent="0" lvl="0" marL="25400" rtl="0" algn="l">
              <a:lnSpc>
                <a:spcPct val="100000"/>
              </a:lnSpc>
              <a:spcBef>
                <a:spcPts val="640"/>
              </a:spcBef>
              <a:spcAft>
                <a:spcPts val="0"/>
              </a:spcAft>
              <a:buSzPts val="3200"/>
              <a:buNone/>
            </a:pPr>
            <a:r>
              <a:t/>
            </a:r>
            <a:endParaRPr i="1"/>
          </a:p>
          <a:p>
            <a:pPr indent="0" lvl="0" marL="25400" rtl="0" algn="l">
              <a:lnSpc>
                <a:spcPct val="100000"/>
              </a:lnSpc>
              <a:spcBef>
                <a:spcPts val="640"/>
              </a:spcBef>
              <a:spcAft>
                <a:spcPts val="0"/>
              </a:spcAft>
              <a:buSzPts val="3200"/>
              <a:buNone/>
            </a:pPr>
            <a:r>
              <a:t/>
            </a:r>
            <a:endParaRPr i="1"/>
          </a:p>
          <a:p>
            <a:pPr indent="0" lvl="0" marL="0" rtl="0" algn="l">
              <a:lnSpc>
                <a:spcPct val="100000"/>
              </a:lnSpc>
              <a:spcBef>
                <a:spcPts val="640"/>
              </a:spcBef>
              <a:spcAft>
                <a:spcPts val="0"/>
              </a:spcAft>
              <a:buSzPts val="3200"/>
              <a:buNone/>
            </a:pPr>
            <a:r>
              <a:t/>
            </a:r>
            <a:endParaRPr i="1"/>
          </a:p>
          <a:p>
            <a:pPr indent="0" lvl="0" marL="0" rtl="0" algn="l">
              <a:lnSpc>
                <a:spcPct val="100000"/>
              </a:lnSpc>
              <a:spcBef>
                <a:spcPts val="640"/>
              </a:spcBef>
              <a:spcAft>
                <a:spcPts val="0"/>
              </a:spcAft>
              <a:buSzPts val="3200"/>
              <a:buNone/>
            </a:pPr>
            <a:r>
              <a:rPr b="1" i="1" lang="en-US"/>
              <a:t>Demonstrate</a:t>
            </a:r>
            <a:r>
              <a:rPr b="1" i="1" lang="en-US"/>
              <a:t> help command on the CLI</a:t>
            </a:r>
            <a:endParaRPr b="1"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DIR Command </a:t>
            </a:r>
            <a:endParaRPr/>
          </a:p>
        </p:txBody>
      </p:sp>
      <p:sp>
        <p:nvSpPr>
          <p:cNvPr id="329" name="Google Shape;329;p7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The </a:t>
            </a:r>
            <a:r>
              <a:rPr lang="en-US" sz="2400">
                <a:solidFill>
                  <a:srgbClr val="A50021"/>
                </a:solidFill>
              </a:rPr>
              <a:t>dir</a:t>
            </a:r>
            <a:r>
              <a:rPr lang="en-US" sz="2400"/>
              <a:t> command lists the contents of a particular directory.</a:t>
            </a:r>
            <a:endParaRPr/>
          </a:p>
          <a:p>
            <a:pPr indent="0" lvl="0" marL="0" rtl="0" algn="l">
              <a:lnSpc>
                <a:spcPct val="100000"/>
              </a:lnSpc>
              <a:spcBef>
                <a:spcPts val="360"/>
              </a:spcBef>
              <a:spcAft>
                <a:spcPts val="0"/>
              </a:spcAft>
              <a:buNone/>
            </a:pPr>
            <a:r>
              <a:t/>
            </a:r>
            <a:endParaRPr/>
          </a:p>
        </p:txBody>
      </p:sp>
      <p:pic>
        <p:nvPicPr>
          <p:cNvPr id="330" name="Google Shape;330;p72"/>
          <p:cNvPicPr preferRelativeResize="0"/>
          <p:nvPr/>
        </p:nvPicPr>
        <p:blipFill>
          <a:blip r:embed="rId3">
            <a:alphaModFix/>
          </a:blip>
          <a:stretch>
            <a:fillRect/>
          </a:stretch>
        </p:blipFill>
        <p:spPr>
          <a:xfrm>
            <a:off x="696275" y="3311125"/>
            <a:ext cx="7879401" cy="69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73"/>
          <p:cNvSpPr txBox="1"/>
          <p:nvPr>
            <p:ph type="title"/>
          </p:nvPr>
        </p:nvSpPr>
        <p:spPr>
          <a:xfrm>
            <a:off x="457200" y="5334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DIR Command Switches/Options</a:t>
            </a:r>
            <a:endParaRPr/>
          </a:p>
        </p:txBody>
      </p:sp>
      <p:pic>
        <p:nvPicPr>
          <p:cNvPr id="337" name="Google Shape;337;p73"/>
          <p:cNvPicPr preferRelativeResize="0"/>
          <p:nvPr/>
        </p:nvPicPr>
        <p:blipFill>
          <a:blip r:embed="rId3">
            <a:alphaModFix/>
          </a:blip>
          <a:stretch>
            <a:fillRect/>
          </a:stretch>
        </p:blipFill>
        <p:spPr>
          <a:xfrm>
            <a:off x="838200" y="1524000"/>
            <a:ext cx="7297775" cy="4909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7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Directories: cd Command </a:t>
            </a:r>
            <a:endParaRPr/>
          </a:p>
        </p:txBody>
      </p:sp>
      <p:sp>
        <p:nvSpPr>
          <p:cNvPr id="344" name="Google Shape;344;p7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60"/>
              </a:spcBef>
              <a:spcAft>
                <a:spcPts val="0"/>
              </a:spcAft>
              <a:buNone/>
            </a:pPr>
            <a:r>
              <a:t/>
            </a:r>
            <a:endParaRPr sz="2400"/>
          </a:p>
          <a:p>
            <a:pPr indent="0" lvl="0" marL="0" rtl="0" algn="l">
              <a:lnSpc>
                <a:spcPct val="90000"/>
              </a:lnSpc>
              <a:spcBef>
                <a:spcPts val="360"/>
              </a:spcBef>
              <a:spcAft>
                <a:spcPts val="0"/>
              </a:spcAft>
              <a:buNone/>
            </a:pPr>
            <a:r>
              <a:t/>
            </a:r>
            <a:endParaRPr sz="2400"/>
          </a:p>
          <a:p>
            <a:pPr indent="-342900" lvl="0" marL="457200" rtl="0" algn="l">
              <a:lnSpc>
                <a:spcPct val="90000"/>
              </a:lnSpc>
              <a:spcBef>
                <a:spcPts val="360"/>
              </a:spcBef>
              <a:spcAft>
                <a:spcPts val="0"/>
              </a:spcAft>
              <a:buSzPts val="1800"/>
              <a:buChar char="•"/>
            </a:pPr>
            <a:r>
              <a:rPr lang="en-US" sz="2400"/>
              <a:t>The </a:t>
            </a:r>
            <a:r>
              <a:rPr lang="en-US" sz="2400">
                <a:solidFill>
                  <a:srgbClr val="A50021"/>
                </a:solidFill>
              </a:rPr>
              <a:t>cd</a:t>
            </a:r>
            <a:r>
              <a:rPr lang="en-US" sz="2400">
                <a:solidFill>
                  <a:srgbClr val="A50021"/>
                </a:solidFill>
              </a:rPr>
              <a:t> (with a path)</a:t>
            </a:r>
            <a:r>
              <a:rPr lang="en-US" sz="2400"/>
              <a:t> command is used to change the focus to a different directory.</a:t>
            </a:r>
            <a:endParaRPr/>
          </a:p>
          <a:p>
            <a:pPr indent="-228600" lvl="0" marL="457200" rtl="0" algn="l">
              <a:lnSpc>
                <a:spcPct val="90000"/>
              </a:lnSpc>
              <a:spcBef>
                <a:spcPts val="360"/>
              </a:spcBef>
              <a:spcAft>
                <a:spcPts val="0"/>
              </a:spcAft>
              <a:buSzPts val="1800"/>
              <a:buNone/>
            </a:pPr>
            <a:r>
              <a:t/>
            </a:r>
            <a:endParaRPr sz="2400"/>
          </a:p>
          <a:p>
            <a:pPr indent="-342900" lvl="0" marL="457200" rtl="0" algn="l">
              <a:lnSpc>
                <a:spcPct val="90000"/>
              </a:lnSpc>
              <a:spcBef>
                <a:spcPts val="360"/>
              </a:spcBef>
              <a:spcAft>
                <a:spcPts val="0"/>
              </a:spcAft>
              <a:buSzPts val="1800"/>
              <a:buChar char="•"/>
            </a:pPr>
            <a:r>
              <a:rPr lang="en-US" sz="2400"/>
              <a:t>The </a:t>
            </a:r>
            <a:r>
              <a:rPr lang="en-US" sz="2400">
                <a:solidFill>
                  <a:srgbClr val="A50021"/>
                </a:solidFill>
              </a:rPr>
              <a:t>cd</a:t>
            </a:r>
            <a:r>
              <a:rPr lang="en-US" sz="2400"/>
              <a:t> command without specifying a directory is used to return to the </a:t>
            </a:r>
            <a:r>
              <a:rPr lang="en-US" sz="2400">
                <a:solidFill>
                  <a:srgbClr val="A50021"/>
                </a:solidFill>
              </a:rPr>
              <a:t>root directory.</a:t>
            </a:r>
            <a:endParaRPr sz="2400"/>
          </a:p>
          <a:p>
            <a:pPr indent="-228600" lvl="0" marL="457200" rtl="0" algn="l">
              <a:lnSpc>
                <a:spcPct val="90000"/>
              </a:lnSpc>
              <a:spcBef>
                <a:spcPts val="360"/>
              </a:spcBef>
              <a:spcAft>
                <a:spcPts val="0"/>
              </a:spcAft>
              <a:buSzPts val="1800"/>
              <a:buNone/>
            </a:pPr>
            <a:r>
              <a:t/>
            </a:r>
            <a:endParaRPr sz="2400"/>
          </a:p>
          <a:p>
            <a:pPr indent="-342900" lvl="0" marL="457200" rtl="0" algn="l">
              <a:lnSpc>
                <a:spcPct val="90000"/>
              </a:lnSpc>
              <a:spcBef>
                <a:spcPts val="360"/>
              </a:spcBef>
              <a:spcAft>
                <a:spcPts val="0"/>
              </a:spcAft>
              <a:buSzPts val="1800"/>
              <a:buChar char="•"/>
            </a:pPr>
            <a:r>
              <a:rPr lang="en-US" sz="2400">
                <a:solidFill>
                  <a:srgbClr val="A50021"/>
                </a:solidFill>
              </a:rPr>
              <a:t>cd</a:t>
            </a:r>
            <a:r>
              <a:rPr lang="en-US" sz="2400">
                <a:solidFill>
                  <a:srgbClr val="A50021"/>
                </a:solidFill>
              </a:rPr>
              <a:t> ..</a:t>
            </a:r>
            <a:r>
              <a:rPr lang="en-US" sz="2400"/>
              <a:t> Goes up one directory.(Notice the two full stops.)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Making and Removing Directories </a:t>
            </a:r>
            <a:endParaRPr/>
          </a:p>
        </p:txBody>
      </p:sp>
      <p:sp>
        <p:nvSpPr>
          <p:cNvPr id="351" name="Google Shape;351;p75"/>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360"/>
              </a:spcBef>
              <a:spcAft>
                <a:spcPts val="0"/>
              </a:spcAft>
              <a:buSzPts val="2400"/>
              <a:buChar char="•"/>
            </a:pPr>
            <a:r>
              <a:rPr lang="en-US" sz="2400"/>
              <a:t>The </a:t>
            </a:r>
            <a:r>
              <a:rPr lang="en-US" sz="2400">
                <a:solidFill>
                  <a:srgbClr val="A50021"/>
                </a:solidFill>
              </a:rPr>
              <a:t>mkdir &lt;dirname&gt;</a:t>
            </a:r>
            <a:r>
              <a:rPr lang="en-US" sz="2400"/>
              <a:t> </a:t>
            </a:r>
            <a:r>
              <a:rPr lang="en-US" sz="2400"/>
              <a:t>command is used for creating a directory/folders.</a:t>
            </a:r>
            <a:endParaRPr/>
          </a:p>
          <a:p>
            <a:pPr indent="-228600" lvl="0" marL="457200" rtl="0" algn="l">
              <a:lnSpc>
                <a:spcPct val="100000"/>
              </a:lnSpc>
              <a:spcBef>
                <a:spcPts val="360"/>
              </a:spcBef>
              <a:spcAft>
                <a:spcPts val="0"/>
              </a:spcAft>
              <a:buSzPts val="1800"/>
              <a:buNone/>
            </a:pPr>
            <a:r>
              <a:t/>
            </a:r>
            <a:endParaRPr sz="2400"/>
          </a:p>
          <a:p>
            <a:pPr indent="-381000" lvl="0" marL="457200" rtl="0" algn="l">
              <a:lnSpc>
                <a:spcPct val="100000"/>
              </a:lnSpc>
              <a:spcBef>
                <a:spcPts val="360"/>
              </a:spcBef>
              <a:spcAft>
                <a:spcPts val="0"/>
              </a:spcAft>
              <a:buSzPts val="2400"/>
              <a:buChar char="•"/>
            </a:pPr>
            <a:r>
              <a:rPr lang="en-US" sz="2400"/>
              <a:t>The </a:t>
            </a:r>
            <a:r>
              <a:rPr lang="en-US" sz="2400">
                <a:solidFill>
                  <a:srgbClr val="A50021"/>
                </a:solidFill>
              </a:rPr>
              <a:t>rm &lt;filename&gt;</a:t>
            </a:r>
            <a:r>
              <a:rPr lang="en-US" sz="2400"/>
              <a:t> command is used for deleting/removing files, and the </a:t>
            </a:r>
            <a:r>
              <a:rPr lang="en-US" sz="2400">
                <a:solidFill>
                  <a:srgbClr val="A50021"/>
                </a:solidFill>
              </a:rPr>
              <a:t>rm -r &lt;dirname&gt;</a:t>
            </a:r>
            <a:r>
              <a:rPr lang="en-US" sz="2400"/>
              <a:t> command is used for deleting directories and subdirectories</a:t>
            </a:r>
            <a:r>
              <a:rPr lang="en-US"/>
              <a: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Running a Program </a:t>
            </a:r>
            <a:endParaRPr/>
          </a:p>
        </p:txBody>
      </p:sp>
      <p:sp>
        <p:nvSpPr>
          <p:cNvPr id="358" name="Google Shape;358;p7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Font typeface="Libre Franklin"/>
              <a:buNone/>
            </a:pPr>
            <a:r>
              <a:t/>
            </a:r>
            <a:endParaRPr sz="2400"/>
          </a:p>
          <a:p>
            <a:pPr indent="-342900" lvl="0" marL="457200" rtl="0" algn="l">
              <a:lnSpc>
                <a:spcPct val="100000"/>
              </a:lnSpc>
              <a:spcBef>
                <a:spcPts val="360"/>
              </a:spcBef>
              <a:spcAft>
                <a:spcPts val="0"/>
              </a:spcAft>
              <a:buSzPts val="1800"/>
              <a:buFont typeface="Libre Franklin"/>
              <a:buNone/>
            </a:pPr>
            <a:r>
              <a:rPr lang="en-US" sz="2400"/>
              <a:t>To run a program:</a:t>
            </a:r>
            <a:endParaRPr/>
          </a:p>
          <a:p>
            <a:pPr indent="-342900" lvl="1" marL="914400" rtl="0" algn="l">
              <a:lnSpc>
                <a:spcPct val="100000"/>
              </a:lnSpc>
              <a:spcBef>
                <a:spcPts val="360"/>
              </a:spcBef>
              <a:spcAft>
                <a:spcPts val="0"/>
              </a:spcAft>
              <a:buSzPts val="1800"/>
              <a:buChar char="–"/>
            </a:pPr>
            <a:r>
              <a:rPr lang="en-US" sz="2400"/>
              <a:t>Use cd to navigate to the specific program folder</a:t>
            </a:r>
            <a:endParaRPr/>
          </a:p>
          <a:p>
            <a:pPr indent="-342900" lvl="1" marL="914400" rtl="0" algn="l">
              <a:lnSpc>
                <a:spcPct val="100000"/>
              </a:lnSpc>
              <a:spcBef>
                <a:spcPts val="360"/>
              </a:spcBef>
              <a:spcAft>
                <a:spcPts val="0"/>
              </a:spcAft>
              <a:buSzPts val="1800"/>
              <a:buFont typeface="Libre Franklin"/>
              <a:buNone/>
            </a:pPr>
            <a:r>
              <a:rPr lang="en-US" sz="2400">
                <a:solidFill>
                  <a:srgbClr val="A50021"/>
                </a:solidFill>
              </a:rPr>
              <a:t>     cd Documents/my-programs/</a:t>
            </a:r>
            <a:endParaRPr/>
          </a:p>
          <a:p>
            <a:pPr indent="-228600" lvl="1" marL="914400" rtl="0" algn="l">
              <a:lnSpc>
                <a:spcPct val="100000"/>
              </a:lnSpc>
              <a:spcBef>
                <a:spcPts val="360"/>
              </a:spcBef>
              <a:spcAft>
                <a:spcPts val="0"/>
              </a:spcAft>
              <a:buSzPts val="1800"/>
              <a:buNone/>
            </a:pPr>
            <a:r>
              <a:t/>
            </a:r>
            <a:endParaRPr sz="2400"/>
          </a:p>
          <a:p>
            <a:pPr indent="-342900" lvl="1" marL="914400" rtl="0" algn="l">
              <a:lnSpc>
                <a:spcPct val="100000"/>
              </a:lnSpc>
              <a:spcBef>
                <a:spcPts val="360"/>
              </a:spcBef>
              <a:spcAft>
                <a:spcPts val="0"/>
              </a:spcAft>
              <a:buSzPts val="1800"/>
              <a:buChar char="–"/>
            </a:pPr>
            <a:r>
              <a:rPr lang="en-US" sz="2400"/>
              <a:t>Type the filename without its extension and press ENTER</a:t>
            </a:r>
            <a:endParaRPr/>
          </a:p>
          <a:p>
            <a:pPr indent="-342900" lvl="1" marL="914400" rtl="0" algn="l">
              <a:lnSpc>
                <a:spcPct val="100000"/>
              </a:lnSpc>
              <a:spcBef>
                <a:spcPts val="360"/>
              </a:spcBef>
              <a:spcAft>
                <a:spcPts val="0"/>
              </a:spcAft>
              <a:buSzPts val="1800"/>
              <a:buFont typeface="Libre Franklin"/>
              <a:buNone/>
            </a:pPr>
            <a:r>
              <a:rPr lang="en-US" sz="2400">
                <a:solidFill>
                  <a:srgbClr val="A50021"/>
                </a:solidFill>
              </a:rPr>
              <a:t>      </a:t>
            </a:r>
            <a:r>
              <a:rPr lang="en-US" sz="2400">
                <a:solidFill>
                  <a:srgbClr val="A50021"/>
                </a:solidFill>
              </a:rPr>
              <a:t>atom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7"/>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rPr>
              <a:t>                    </a:t>
            </a:r>
            <a:r>
              <a:rPr b="1" lang="en-US">
                <a:solidFill>
                  <a:schemeClr val="dk1"/>
                </a:solidFill>
                <a:latin typeface="Libre Franklin"/>
                <a:ea typeface="Libre Franklin"/>
                <a:cs typeface="Libre Franklin"/>
                <a:sym typeface="Libre Franklin"/>
              </a:rPr>
              <a:t>Working with Files</a:t>
            </a:r>
            <a:endParaRPr b="1">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9" name="Shape 369"/>
        <p:cNvGrpSpPr/>
        <p:nvPr/>
      </p:nvGrpSpPr>
      <p:grpSpPr>
        <a:xfrm>
          <a:off x="0" y="0"/>
          <a:ext cx="0" cy="0"/>
          <a:chOff x="0" y="0"/>
          <a:chExt cx="0" cy="0"/>
        </a:xfrm>
      </p:grpSpPr>
      <p:sp>
        <p:nvSpPr>
          <p:cNvPr id="370" name="Google Shape;370;p7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Working with Files </a:t>
            </a:r>
            <a:endParaRPr/>
          </a:p>
        </p:txBody>
      </p:sp>
      <p:sp>
        <p:nvSpPr>
          <p:cNvPr id="371" name="Google Shape;371;p78"/>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solidFill>
                  <a:srgbClr val="A50021"/>
                </a:solidFill>
              </a:rPr>
              <a:t>Attributes</a:t>
            </a:r>
            <a:r>
              <a:rPr lang="en-US" sz="2400"/>
              <a:t> (H, R, S, A) are special values assigned to a file</a:t>
            </a:r>
            <a:endParaRPr/>
          </a:p>
          <a:p>
            <a:pPr indent="-342900" lvl="1" marL="914400" rtl="0" algn="l">
              <a:lnSpc>
                <a:spcPct val="100000"/>
              </a:lnSpc>
              <a:spcBef>
                <a:spcPts val="360"/>
              </a:spcBef>
              <a:spcAft>
                <a:spcPts val="0"/>
              </a:spcAft>
              <a:buSzPts val="1800"/>
              <a:buChar char="–"/>
            </a:pPr>
            <a:r>
              <a:rPr lang="en-US" sz="2400">
                <a:solidFill>
                  <a:srgbClr val="A50021"/>
                </a:solidFill>
              </a:rPr>
              <a:t>Hidden</a:t>
            </a:r>
            <a:r>
              <a:rPr lang="en-US" sz="2400"/>
              <a:t>: hides the file</a:t>
            </a:r>
            <a:endParaRPr/>
          </a:p>
          <a:p>
            <a:pPr indent="-342900" lvl="1" marL="914400" rtl="0" algn="l">
              <a:lnSpc>
                <a:spcPct val="100000"/>
              </a:lnSpc>
              <a:spcBef>
                <a:spcPts val="360"/>
              </a:spcBef>
              <a:spcAft>
                <a:spcPts val="0"/>
              </a:spcAft>
              <a:buSzPts val="1800"/>
              <a:buChar char="–"/>
            </a:pPr>
            <a:r>
              <a:rPr lang="en-US" sz="2400">
                <a:solidFill>
                  <a:srgbClr val="A50021"/>
                </a:solidFill>
              </a:rPr>
              <a:t>Read-only</a:t>
            </a:r>
            <a:r>
              <a:rPr lang="en-US" sz="2400"/>
              <a:t>: protects a file </a:t>
            </a:r>
            <a:br>
              <a:rPr lang="en-US" sz="2400"/>
            </a:br>
            <a:r>
              <a:rPr lang="en-US" sz="2400"/>
              <a:t>from being deleted or modified</a:t>
            </a:r>
            <a:endParaRPr/>
          </a:p>
          <a:p>
            <a:pPr indent="-342900" lvl="1" marL="914400" rtl="0" algn="l">
              <a:lnSpc>
                <a:spcPct val="100000"/>
              </a:lnSpc>
              <a:spcBef>
                <a:spcPts val="360"/>
              </a:spcBef>
              <a:spcAft>
                <a:spcPts val="0"/>
              </a:spcAft>
              <a:buSzPts val="1800"/>
              <a:buChar char="–"/>
            </a:pPr>
            <a:r>
              <a:rPr lang="en-US" sz="2400">
                <a:solidFill>
                  <a:srgbClr val="A50021"/>
                </a:solidFill>
              </a:rPr>
              <a:t>System</a:t>
            </a:r>
            <a:r>
              <a:rPr lang="en-US" sz="2400"/>
              <a:t>: identifies system files</a:t>
            </a:r>
            <a:endParaRPr/>
          </a:p>
          <a:p>
            <a:pPr indent="-342900" lvl="1" marL="914400" rtl="0" algn="l">
              <a:lnSpc>
                <a:spcPct val="100000"/>
              </a:lnSpc>
              <a:spcBef>
                <a:spcPts val="360"/>
              </a:spcBef>
              <a:spcAft>
                <a:spcPts val="0"/>
              </a:spcAft>
              <a:buSzPts val="1800"/>
              <a:buChar char="–"/>
            </a:pPr>
            <a:r>
              <a:rPr lang="en-US" sz="2400">
                <a:solidFill>
                  <a:srgbClr val="A50021"/>
                </a:solidFill>
              </a:rPr>
              <a:t>Archive</a:t>
            </a:r>
            <a:r>
              <a:rPr lang="en-US" sz="2400"/>
              <a:t>: identifies files that </a:t>
            </a:r>
            <a:br>
              <a:rPr lang="en-US" sz="2400"/>
            </a:br>
            <a:r>
              <a:rPr lang="en-US" sz="2400"/>
              <a:t>have not been backed up </a:t>
            </a:r>
            <a:endParaRPr/>
          </a:p>
          <a:p>
            <a:pPr indent="-228600" lvl="1" marL="914400" rtl="0" algn="l">
              <a:lnSpc>
                <a:spcPct val="100000"/>
              </a:lnSpc>
              <a:spcBef>
                <a:spcPts val="360"/>
              </a:spcBef>
              <a:spcAft>
                <a:spcPts val="0"/>
              </a:spcAft>
              <a:buSzPts val="1800"/>
              <a:buNone/>
            </a:pPr>
            <a:r>
              <a:t/>
            </a:r>
            <a:endParaRPr sz="2400"/>
          </a:p>
          <a:p>
            <a:pPr indent="-342900" lvl="0" marL="457200" rtl="0" algn="l">
              <a:lnSpc>
                <a:spcPct val="100000"/>
              </a:lnSpc>
              <a:spcBef>
                <a:spcPts val="360"/>
              </a:spcBef>
              <a:spcAft>
                <a:spcPts val="0"/>
              </a:spcAft>
              <a:buSzPts val="1800"/>
              <a:buChar char="•"/>
            </a:pPr>
            <a:r>
              <a:rPr lang="en-US" sz="2400"/>
              <a:t>The </a:t>
            </a:r>
            <a:r>
              <a:rPr lang="en-US" sz="2400">
                <a:solidFill>
                  <a:srgbClr val="A50021"/>
                </a:solidFill>
              </a:rPr>
              <a:t>ATTRIB.EXE</a:t>
            </a:r>
            <a:r>
              <a:rPr lang="en-US" sz="2400"/>
              <a:t> program is used to inspect and change file attributes</a:t>
            </a:r>
            <a:endParaRPr/>
          </a:p>
        </p:txBody>
      </p:sp>
      <p:pic>
        <p:nvPicPr>
          <p:cNvPr id="372" name="Google Shape;372;p78"/>
          <p:cNvPicPr preferRelativeResize="0"/>
          <p:nvPr/>
        </p:nvPicPr>
        <p:blipFill rotWithShape="1">
          <a:blip r:embed="rId3">
            <a:alphaModFix/>
          </a:blip>
          <a:srcRect b="0" l="0" r="0" t="0"/>
          <a:stretch/>
        </p:blipFill>
        <p:spPr>
          <a:xfrm>
            <a:off x="5839178" y="1955447"/>
            <a:ext cx="2762956" cy="1552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sp>
        <p:nvSpPr>
          <p:cNvPr id="378" name="Google Shape;378;p7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Attrib</a:t>
            </a:r>
            <a:endParaRPr/>
          </a:p>
        </p:txBody>
      </p:sp>
      <p:sp>
        <p:nvSpPr>
          <p:cNvPr id="379" name="Google Shape;379;p79"/>
          <p:cNvSpPr txBox="1"/>
          <p:nvPr>
            <p:ph idx="1" type="body"/>
          </p:nvPr>
        </p:nvSpPr>
        <p:spPr>
          <a:xfrm>
            <a:off x="457200" y="1295400"/>
            <a:ext cx="8458200" cy="5105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Attrib can be used to change the attributes</a:t>
            </a:r>
            <a:endParaRPr/>
          </a:p>
          <a:p>
            <a:pPr indent="-228600" lvl="0" marL="457200" rtl="0" algn="l">
              <a:lnSpc>
                <a:spcPct val="100000"/>
              </a:lnSpc>
              <a:spcBef>
                <a:spcPts val="360"/>
              </a:spcBef>
              <a:spcAft>
                <a:spcPts val="0"/>
              </a:spcAft>
              <a:buSzPts val="1800"/>
              <a:buNone/>
            </a:pPr>
            <a:r>
              <a:t/>
            </a:r>
            <a:endParaRPr sz="2400"/>
          </a:p>
          <a:p>
            <a:pPr indent="-342900" lvl="1" marL="914400" rtl="0" algn="l">
              <a:lnSpc>
                <a:spcPct val="100000"/>
              </a:lnSpc>
              <a:spcBef>
                <a:spcPts val="360"/>
              </a:spcBef>
              <a:spcAft>
                <a:spcPts val="0"/>
              </a:spcAft>
              <a:buSzPts val="1800"/>
              <a:buChar char="–"/>
            </a:pPr>
            <a:r>
              <a:rPr lang="en-US" sz="2400"/>
              <a:t>Use </a:t>
            </a:r>
            <a:r>
              <a:rPr lang="en-US" sz="2400">
                <a:solidFill>
                  <a:srgbClr val="A50021"/>
                </a:solidFill>
              </a:rPr>
              <a:t>+</a:t>
            </a:r>
            <a:r>
              <a:rPr lang="en-US" sz="2400"/>
              <a:t> to add attribute</a:t>
            </a:r>
            <a:endParaRPr/>
          </a:p>
          <a:p>
            <a:pPr indent="-342900" lvl="1" marL="914400" rtl="0" algn="l">
              <a:lnSpc>
                <a:spcPct val="100000"/>
              </a:lnSpc>
              <a:spcBef>
                <a:spcPts val="360"/>
              </a:spcBef>
              <a:spcAft>
                <a:spcPts val="0"/>
              </a:spcAft>
              <a:buSzPts val="1800"/>
              <a:buFont typeface="Libre Franklin"/>
              <a:buChar char="-"/>
            </a:pPr>
            <a:r>
              <a:rPr lang="en-US" sz="2400"/>
              <a:t>Use </a:t>
            </a:r>
            <a:r>
              <a:rPr lang="en-US" sz="2400">
                <a:solidFill>
                  <a:srgbClr val="A50021"/>
                </a:solidFill>
              </a:rPr>
              <a:t>–</a:t>
            </a:r>
            <a:r>
              <a:rPr lang="en-US" sz="2400"/>
              <a:t>  to remove attribute</a:t>
            </a:r>
            <a:endParaRPr/>
          </a:p>
          <a:p>
            <a:pPr indent="-228600" lvl="1" marL="914400" rtl="0" algn="l">
              <a:lnSpc>
                <a:spcPct val="100000"/>
              </a:lnSpc>
              <a:spcBef>
                <a:spcPts val="360"/>
              </a:spcBef>
              <a:spcAft>
                <a:spcPts val="0"/>
              </a:spcAft>
              <a:buSzPts val="1800"/>
              <a:buFont typeface="Libre Franklin"/>
              <a:buNone/>
            </a:pPr>
            <a:r>
              <a:t/>
            </a:r>
            <a:endParaRPr sz="2400"/>
          </a:p>
          <a:p>
            <a:pPr indent="-342900" lvl="1" marL="914400" rtl="0" algn="l">
              <a:lnSpc>
                <a:spcPct val="100000"/>
              </a:lnSpc>
              <a:spcBef>
                <a:spcPts val="360"/>
              </a:spcBef>
              <a:spcAft>
                <a:spcPts val="0"/>
              </a:spcAft>
              <a:buSzPts val="1800"/>
              <a:buFont typeface="Libre Franklin"/>
              <a:buNone/>
            </a:pPr>
            <a:r>
              <a:rPr lang="en-US" sz="2400">
                <a:solidFill>
                  <a:srgbClr val="A50021"/>
                </a:solidFill>
              </a:rPr>
              <a:t>Attrib +R AILOG.TXT</a:t>
            </a:r>
            <a:r>
              <a:rPr lang="en-US" sz="2400"/>
              <a:t>	Makes it read only</a:t>
            </a:r>
            <a:endParaRPr/>
          </a:p>
          <a:p>
            <a:pPr indent="-342900" lvl="1" marL="914400" rtl="0" algn="l">
              <a:lnSpc>
                <a:spcPct val="100000"/>
              </a:lnSpc>
              <a:spcBef>
                <a:spcPts val="360"/>
              </a:spcBef>
              <a:spcAft>
                <a:spcPts val="0"/>
              </a:spcAft>
              <a:buSzPts val="1800"/>
              <a:buFont typeface="Libre Franklin"/>
              <a:buNone/>
            </a:pPr>
            <a:r>
              <a:t/>
            </a:r>
            <a:endParaRPr sz="2400"/>
          </a:p>
          <a:p>
            <a:pPr indent="-342900" lvl="1" marL="914400" rtl="0" algn="l">
              <a:lnSpc>
                <a:spcPct val="100000"/>
              </a:lnSpc>
              <a:spcBef>
                <a:spcPts val="360"/>
              </a:spcBef>
              <a:spcAft>
                <a:spcPts val="0"/>
              </a:spcAft>
              <a:buSzPts val="1800"/>
              <a:buFont typeface="Libre Franklin"/>
              <a:buNone/>
            </a:pPr>
            <a:r>
              <a:rPr lang="en-US" sz="2400">
                <a:solidFill>
                  <a:srgbClr val="A50021"/>
                </a:solidFill>
              </a:rPr>
              <a:t>Attrib –H AILOG.TXT	</a:t>
            </a:r>
            <a:r>
              <a:rPr lang="en-US" sz="2400"/>
              <a:t>Makes it no longer hidden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Working with Files </a:t>
            </a:r>
            <a:endParaRPr/>
          </a:p>
        </p:txBody>
      </p:sp>
      <p:sp>
        <p:nvSpPr>
          <p:cNvPr id="386" name="Google Shape;386;p8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Font typeface="Libre Franklin"/>
              <a:buNone/>
            </a:pPr>
            <a:r>
              <a:rPr lang="en-US" sz="2400">
                <a:solidFill>
                  <a:srgbClr val="A50021"/>
                </a:solidFill>
              </a:rPr>
              <a:t>Wildcards</a:t>
            </a:r>
            <a:r>
              <a:rPr lang="en-US" sz="2400"/>
              <a:t>:</a:t>
            </a:r>
            <a:endParaRPr/>
          </a:p>
          <a:p>
            <a:pPr indent="-342900" lvl="1" marL="914400" rtl="0" algn="l">
              <a:lnSpc>
                <a:spcPct val="100000"/>
              </a:lnSpc>
              <a:spcBef>
                <a:spcPts val="360"/>
              </a:spcBef>
              <a:spcAft>
                <a:spcPts val="0"/>
              </a:spcAft>
              <a:buSzPts val="1800"/>
              <a:buChar char="–"/>
            </a:pPr>
            <a:r>
              <a:rPr lang="en-US" sz="2400"/>
              <a:t>Wildcards are special characters that enable commands to act on more than one file at a time</a:t>
            </a:r>
            <a:endParaRPr/>
          </a:p>
          <a:p>
            <a:pPr indent="-342900" lvl="1" marL="914400" rtl="0" algn="l">
              <a:lnSpc>
                <a:spcPct val="100000"/>
              </a:lnSpc>
              <a:spcBef>
                <a:spcPts val="360"/>
              </a:spcBef>
              <a:spcAft>
                <a:spcPts val="0"/>
              </a:spcAft>
              <a:buSzPts val="1800"/>
              <a:buChar char="–"/>
            </a:pPr>
            <a:r>
              <a:rPr lang="en-US" sz="2400"/>
              <a:t>The </a:t>
            </a:r>
            <a:r>
              <a:rPr lang="en-US" sz="2400">
                <a:solidFill>
                  <a:srgbClr val="A50021"/>
                </a:solidFill>
              </a:rPr>
              <a:t>*</a:t>
            </a:r>
            <a:r>
              <a:rPr lang="en-US" sz="2400"/>
              <a:t> represents any number of characters</a:t>
            </a:r>
            <a:endParaRPr/>
          </a:p>
          <a:p>
            <a:pPr indent="-342900" lvl="1" marL="914400" rtl="0" algn="l">
              <a:lnSpc>
                <a:spcPct val="100000"/>
              </a:lnSpc>
              <a:spcBef>
                <a:spcPts val="360"/>
              </a:spcBef>
              <a:spcAft>
                <a:spcPts val="0"/>
              </a:spcAft>
              <a:buSzPts val="1800"/>
              <a:buChar char="–"/>
            </a:pPr>
            <a:r>
              <a:rPr lang="en-US" sz="2400"/>
              <a:t>The </a:t>
            </a:r>
            <a:r>
              <a:rPr lang="en-US" sz="2400">
                <a:solidFill>
                  <a:srgbClr val="A50021"/>
                </a:solidFill>
              </a:rPr>
              <a:t>?</a:t>
            </a:r>
            <a:r>
              <a:rPr lang="en-US" sz="2400"/>
              <a:t> represents a single character</a:t>
            </a:r>
            <a:endParaRPr/>
          </a:p>
          <a:p>
            <a:pPr indent="-228600" lvl="1" marL="914400" rtl="0" algn="l">
              <a:lnSpc>
                <a:spcPct val="100000"/>
              </a:lnSpc>
              <a:spcBef>
                <a:spcPts val="360"/>
              </a:spcBef>
              <a:spcAft>
                <a:spcPts val="0"/>
              </a:spcAft>
              <a:buSzPts val="1800"/>
              <a:buNone/>
            </a:pPr>
            <a:r>
              <a:t/>
            </a:r>
            <a:endParaRPr sz="2400"/>
          </a:p>
          <a:p>
            <a:pPr indent="-342900" lvl="1" marL="914400" rtl="0" algn="l">
              <a:lnSpc>
                <a:spcPct val="100000"/>
              </a:lnSpc>
              <a:spcBef>
                <a:spcPts val="360"/>
              </a:spcBef>
              <a:spcAft>
                <a:spcPts val="0"/>
              </a:spcAft>
              <a:buSzPts val="1800"/>
              <a:buFont typeface="Libre Franklin"/>
              <a:buNone/>
            </a:pPr>
            <a:r>
              <a:rPr lang="en-US" sz="2400">
                <a:solidFill>
                  <a:srgbClr val="A50021"/>
                </a:solidFill>
              </a:rPr>
              <a:t>dir</a:t>
            </a:r>
            <a:r>
              <a:rPr lang="en-US" sz="2400">
                <a:solidFill>
                  <a:srgbClr val="A50021"/>
                </a:solidFill>
              </a:rPr>
              <a:t> *.txt</a:t>
            </a:r>
            <a:r>
              <a:rPr lang="en-US" sz="2400"/>
              <a:t>	Lists all files that end in .txt</a:t>
            </a:r>
            <a:endParaRPr/>
          </a:p>
          <a:p>
            <a:pPr indent="-342900" lvl="1" marL="914400" rtl="0" algn="l">
              <a:lnSpc>
                <a:spcPct val="100000"/>
              </a:lnSpc>
              <a:spcBef>
                <a:spcPts val="360"/>
              </a:spcBef>
              <a:spcAft>
                <a:spcPts val="0"/>
              </a:spcAft>
              <a:buSzPts val="1800"/>
              <a:buFont typeface="Libre Franklin"/>
              <a:buNone/>
            </a:pPr>
            <a:r>
              <a:rPr lang="en-US" sz="2400">
                <a:solidFill>
                  <a:srgbClr val="A50021"/>
                </a:solidFill>
              </a:rPr>
              <a:t>dir</a:t>
            </a:r>
            <a:r>
              <a:rPr lang="en-US" sz="2400">
                <a:solidFill>
                  <a:srgbClr val="A50021"/>
                </a:solidFill>
              </a:rPr>
              <a:t> *.?xt</a:t>
            </a:r>
            <a:r>
              <a:rPr lang="en-US" sz="2400"/>
              <a:t>	Lists all files that end in 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WHAT IS A USER INTERFACE?</a:t>
            </a:r>
            <a:endParaRPr cap="none"/>
          </a:p>
        </p:txBody>
      </p:sp>
      <p:sp>
        <p:nvSpPr>
          <p:cNvPr id="192" name="Google Shape;192;p56"/>
          <p:cNvSpPr txBox="1"/>
          <p:nvPr>
            <p:ph idx="1" type="body"/>
          </p:nvPr>
        </p:nvSpPr>
        <p:spPr>
          <a:xfrm>
            <a:off x="457200" y="1371599"/>
            <a:ext cx="8229600" cy="5264331"/>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640"/>
              </a:spcBef>
              <a:spcAft>
                <a:spcPts val="0"/>
              </a:spcAft>
              <a:buSzPts val="3200"/>
              <a:buChar char="•"/>
            </a:pPr>
            <a:r>
              <a:rPr lang="en-US" sz="2400"/>
              <a:t>A user interface, also sometimes called a human-computer interface, comprises both hardware and software components.</a:t>
            </a:r>
            <a:endParaRPr/>
          </a:p>
          <a:p>
            <a:pPr indent="-342900" lvl="0" marL="342900" rtl="0" algn="just">
              <a:lnSpc>
                <a:spcPct val="150000"/>
              </a:lnSpc>
              <a:spcBef>
                <a:spcPts val="640"/>
              </a:spcBef>
              <a:spcAft>
                <a:spcPts val="0"/>
              </a:spcAft>
              <a:buSzPts val="3200"/>
              <a:buChar char="•"/>
            </a:pPr>
            <a:r>
              <a:rPr lang="en-US" sz="2400"/>
              <a:t> It handles the interaction between the user and the system.</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Working with Files </a:t>
            </a:r>
            <a:endParaRPr/>
          </a:p>
        </p:txBody>
      </p:sp>
      <p:sp>
        <p:nvSpPr>
          <p:cNvPr id="393" name="Google Shape;393;p8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360"/>
              </a:spcBef>
              <a:spcAft>
                <a:spcPts val="0"/>
              </a:spcAft>
              <a:buNone/>
            </a:pPr>
            <a:r>
              <a:t/>
            </a:r>
            <a:endParaRPr sz="2400">
              <a:solidFill>
                <a:srgbClr val="A50021"/>
              </a:solidFill>
            </a:endParaRPr>
          </a:p>
          <a:p>
            <a:pPr indent="-342900" lvl="0" marL="457200" rtl="0" algn="l">
              <a:lnSpc>
                <a:spcPct val="90000"/>
              </a:lnSpc>
              <a:spcBef>
                <a:spcPts val="360"/>
              </a:spcBef>
              <a:spcAft>
                <a:spcPts val="0"/>
              </a:spcAft>
              <a:buSzPts val="1800"/>
              <a:buChar char="•"/>
            </a:pPr>
            <a:r>
              <a:rPr lang="en-US" sz="2400">
                <a:solidFill>
                  <a:srgbClr val="A50021"/>
                </a:solidFill>
              </a:rPr>
              <a:t>rm </a:t>
            </a:r>
            <a:r>
              <a:rPr lang="en-US" sz="2400"/>
              <a:t>command is used to delete files/directories.</a:t>
            </a:r>
            <a:endParaRPr/>
          </a:p>
          <a:p>
            <a:pPr indent="-228600" lvl="3" marL="1828800" rtl="0" algn="l">
              <a:lnSpc>
                <a:spcPct val="90000"/>
              </a:lnSpc>
              <a:spcBef>
                <a:spcPts val="360"/>
              </a:spcBef>
              <a:spcAft>
                <a:spcPts val="0"/>
              </a:spcAft>
              <a:buSzPts val="1800"/>
              <a:buNone/>
            </a:pPr>
            <a:r>
              <a:t/>
            </a:r>
            <a:endParaRPr sz="2400"/>
          </a:p>
          <a:p>
            <a:pPr indent="-342900" lvl="0" marL="457200" rtl="0" algn="l">
              <a:lnSpc>
                <a:spcPct val="90000"/>
              </a:lnSpc>
              <a:spcBef>
                <a:spcPts val="360"/>
              </a:spcBef>
              <a:spcAft>
                <a:spcPts val="0"/>
              </a:spcAft>
              <a:buSzPts val="1800"/>
              <a:buChar char="•"/>
            </a:pPr>
            <a:r>
              <a:rPr lang="en-US" sz="2400">
                <a:solidFill>
                  <a:srgbClr val="A50021"/>
                </a:solidFill>
              </a:rPr>
              <a:t>cp</a:t>
            </a:r>
            <a:r>
              <a:rPr lang="en-US" sz="2400"/>
              <a:t> command is used for making a copy of the file in a new location. cp -R will copy everything, including hidden files.</a:t>
            </a:r>
            <a:endParaRPr/>
          </a:p>
          <a:p>
            <a:pPr indent="-228600" lvl="3" marL="1828800" rtl="0" algn="l">
              <a:lnSpc>
                <a:spcPct val="90000"/>
              </a:lnSpc>
              <a:spcBef>
                <a:spcPts val="360"/>
              </a:spcBef>
              <a:spcAft>
                <a:spcPts val="0"/>
              </a:spcAft>
              <a:buSzPts val="1800"/>
              <a:buNone/>
            </a:pPr>
            <a:r>
              <a:t/>
            </a:r>
            <a:endParaRPr sz="2400">
              <a:solidFill>
                <a:srgbClr val="A50021"/>
              </a:solidFill>
            </a:endParaRPr>
          </a:p>
          <a:p>
            <a:pPr indent="-342900" lvl="0" marL="457200" rtl="0" algn="l">
              <a:lnSpc>
                <a:spcPct val="90000"/>
              </a:lnSpc>
              <a:spcBef>
                <a:spcPts val="360"/>
              </a:spcBef>
              <a:spcAft>
                <a:spcPts val="0"/>
              </a:spcAft>
              <a:buSzPts val="1800"/>
              <a:buChar char="•"/>
            </a:pPr>
            <a:r>
              <a:rPr lang="en-US" sz="2400">
                <a:solidFill>
                  <a:srgbClr val="A50021"/>
                </a:solidFill>
              </a:rPr>
              <a:t>mv</a:t>
            </a:r>
            <a:r>
              <a:rPr lang="en-US" sz="2400"/>
              <a:t> command is used for moving the file to a new location. You can also used the command to rename a directory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8" name="Shape 398"/>
        <p:cNvGrpSpPr/>
        <p:nvPr/>
      </p:nvGrpSpPr>
      <p:grpSpPr>
        <a:xfrm>
          <a:off x="0" y="0"/>
          <a:ext cx="0" cy="0"/>
          <a:chOff x="0" y="0"/>
          <a:chExt cx="0" cy="0"/>
        </a:xfrm>
      </p:grpSpPr>
      <p:sp>
        <p:nvSpPr>
          <p:cNvPr id="399" name="Google Shape;399;p8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Working with BASH shell scripts</a:t>
            </a:r>
            <a:endParaRPr/>
          </a:p>
        </p:txBody>
      </p:sp>
      <p:sp>
        <p:nvSpPr>
          <p:cNvPr id="400" name="Google Shape;400;p8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1" marL="914400" rtl="0" algn="l">
              <a:lnSpc>
                <a:spcPct val="100000"/>
              </a:lnSpc>
              <a:spcBef>
                <a:spcPts val="360"/>
              </a:spcBef>
              <a:spcAft>
                <a:spcPts val="0"/>
              </a:spcAft>
              <a:buSzPts val="1800"/>
              <a:buChar char="–"/>
            </a:pPr>
            <a:r>
              <a:rPr lang="en-US" sz="2400"/>
              <a:t>One command on each line</a:t>
            </a:r>
            <a:endParaRPr/>
          </a:p>
          <a:p>
            <a:pPr indent="-342900" lvl="1" marL="914400" rtl="0" algn="l">
              <a:lnSpc>
                <a:spcPct val="100000"/>
              </a:lnSpc>
              <a:spcBef>
                <a:spcPts val="360"/>
              </a:spcBef>
              <a:spcAft>
                <a:spcPts val="0"/>
              </a:spcAft>
              <a:buSzPts val="1800"/>
              <a:buChar char="–"/>
            </a:pPr>
            <a:r>
              <a:rPr lang="en-US" sz="2400"/>
              <a:t>Batch files use the </a:t>
            </a:r>
            <a:r>
              <a:rPr lang="en-US" sz="2400">
                <a:solidFill>
                  <a:srgbClr val="A50021"/>
                </a:solidFill>
              </a:rPr>
              <a:t>.BAT</a:t>
            </a:r>
            <a:r>
              <a:rPr lang="en-US" sz="2400"/>
              <a:t> extension</a:t>
            </a:r>
            <a:endParaRPr/>
          </a:p>
          <a:p>
            <a:pPr indent="-342900" lvl="1" marL="914400" rtl="0" algn="l">
              <a:lnSpc>
                <a:spcPct val="100000"/>
              </a:lnSpc>
              <a:spcBef>
                <a:spcPts val="360"/>
              </a:spcBef>
              <a:spcAft>
                <a:spcPts val="0"/>
              </a:spcAft>
              <a:buSzPts val="1800"/>
              <a:buChar char="–"/>
            </a:pPr>
            <a:r>
              <a:rPr lang="en-US" sz="2400"/>
              <a:t>Batch files may be edited with any text editor</a:t>
            </a:r>
            <a:endParaRPr/>
          </a:p>
          <a:p>
            <a:pPr indent="-342900" lvl="2" marL="1371600" rtl="0" algn="l">
              <a:lnSpc>
                <a:spcPct val="100000"/>
              </a:lnSpc>
              <a:spcBef>
                <a:spcPts val="360"/>
              </a:spcBef>
              <a:spcAft>
                <a:spcPts val="0"/>
              </a:spcAft>
              <a:buSzPts val="1800"/>
              <a:buChar char="•"/>
            </a:pPr>
            <a:r>
              <a:rPr lang="en-US" sz="2400"/>
              <a:t>Notepad</a:t>
            </a:r>
            <a:endParaRPr/>
          </a:p>
          <a:p>
            <a:pPr indent="-342900" lvl="2" marL="1371600" rtl="0" algn="l">
              <a:lnSpc>
                <a:spcPct val="100000"/>
              </a:lnSpc>
              <a:spcBef>
                <a:spcPts val="360"/>
              </a:spcBef>
              <a:spcAft>
                <a:spcPts val="0"/>
              </a:spcAft>
              <a:buSzPts val="1800"/>
              <a:buChar char="•"/>
            </a:pPr>
            <a:r>
              <a:rPr lang="en-US" sz="2400"/>
              <a:t>EDIT</a:t>
            </a:r>
            <a:endParaRPr/>
          </a:p>
          <a:p>
            <a:pPr indent="-342900" lvl="1" marL="914400" rtl="0" algn="l">
              <a:lnSpc>
                <a:spcPct val="100000"/>
              </a:lnSpc>
              <a:spcBef>
                <a:spcPts val="360"/>
              </a:spcBef>
              <a:spcAft>
                <a:spcPts val="0"/>
              </a:spcAft>
              <a:buSzPts val="1800"/>
              <a:buChar char="–"/>
            </a:pPr>
            <a:r>
              <a:rPr lang="en-US" sz="2400"/>
              <a:t>Batch files get their own type of icon</a:t>
            </a:r>
            <a:endParaRPr/>
          </a:p>
        </p:txBody>
      </p:sp>
      <p:pic>
        <p:nvPicPr>
          <p:cNvPr descr="F13-17" id="401" name="Google Shape;401;p82"/>
          <p:cNvPicPr preferRelativeResize="0"/>
          <p:nvPr/>
        </p:nvPicPr>
        <p:blipFill rotWithShape="1">
          <a:blip r:embed="rId3">
            <a:alphaModFix/>
          </a:blip>
          <a:srcRect b="0" l="0" r="0" t="0"/>
          <a:stretch/>
        </p:blipFill>
        <p:spPr>
          <a:xfrm>
            <a:off x="1981200" y="4419600"/>
            <a:ext cx="3886200" cy="21097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EDIT</a:t>
            </a:r>
            <a:endParaRPr/>
          </a:p>
        </p:txBody>
      </p:sp>
      <p:sp>
        <p:nvSpPr>
          <p:cNvPr id="408" name="Google Shape;408;p8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solidFill>
                  <a:srgbClr val="A50021"/>
                </a:solidFill>
              </a:rPr>
              <a:t>edit</a:t>
            </a:r>
            <a:r>
              <a:rPr lang="en-US" sz="2400"/>
              <a:t> is a command-line command that starts a basic text editor.</a:t>
            </a:r>
            <a:endParaRPr/>
          </a:p>
        </p:txBody>
      </p:sp>
      <p:pic>
        <p:nvPicPr>
          <p:cNvPr id="409" name="Google Shape;409;p83"/>
          <p:cNvPicPr preferRelativeResize="0"/>
          <p:nvPr/>
        </p:nvPicPr>
        <p:blipFill>
          <a:blip r:embed="rId3">
            <a:alphaModFix/>
          </a:blip>
          <a:stretch>
            <a:fillRect/>
          </a:stretch>
        </p:blipFill>
        <p:spPr>
          <a:xfrm>
            <a:off x="947475" y="2324752"/>
            <a:ext cx="7444526" cy="3928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4" name="Shape 414"/>
        <p:cNvGrpSpPr/>
        <p:nvPr/>
      </p:nvGrpSpPr>
      <p:grpSpPr>
        <a:xfrm>
          <a:off x="0" y="0"/>
          <a:ext cx="0" cy="0"/>
          <a:chOff x="0" y="0"/>
          <a:chExt cx="0" cy="0"/>
        </a:xfrm>
      </p:grpSpPr>
      <p:sp>
        <p:nvSpPr>
          <p:cNvPr id="415" name="Google Shape;415;p8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Creating a Batch File</a:t>
            </a:r>
            <a:endParaRPr/>
          </a:p>
        </p:txBody>
      </p:sp>
      <p:sp>
        <p:nvSpPr>
          <p:cNvPr id="416" name="Google Shape;416;p8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Using EDIT, type in some commands on their own line (such as cd:\ and Dir) for Windows 7 use notepad rather.</a:t>
            </a:r>
            <a:endParaRPr/>
          </a:p>
          <a:p>
            <a:pPr indent="-228600" lvl="0" marL="457200" rtl="0" algn="l">
              <a:lnSpc>
                <a:spcPct val="100000"/>
              </a:lnSpc>
              <a:spcBef>
                <a:spcPts val="360"/>
              </a:spcBef>
              <a:spcAft>
                <a:spcPts val="0"/>
              </a:spcAft>
              <a:buSzPts val="1800"/>
              <a:buNone/>
            </a:pPr>
            <a:r>
              <a:t/>
            </a:r>
            <a:endParaRPr sz="2400"/>
          </a:p>
          <a:p>
            <a:pPr indent="-342900" lvl="0" marL="457200" rtl="0" algn="l">
              <a:lnSpc>
                <a:spcPct val="100000"/>
              </a:lnSpc>
              <a:spcBef>
                <a:spcPts val="360"/>
              </a:spcBef>
              <a:spcAft>
                <a:spcPts val="0"/>
              </a:spcAft>
              <a:buSzPts val="1800"/>
              <a:buChar char="•"/>
            </a:pPr>
            <a:r>
              <a:rPr lang="en-US" sz="2400"/>
              <a:t>Save the file with a .BAT extension</a:t>
            </a:r>
            <a:endParaRPr/>
          </a:p>
          <a:p>
            <a:pPr indent="-342900" lvl="1" marL="914400" rtl="0" algn="l">
              <a:lnSpc>
                <a:spcPct val="100000"/>
              </a:lnSpc>
              <a:spcBef>
                <a:spcPts val="360"/>
              </a:spcBef>
              <a:spcAft>
                <a:spcPts val="0"/>
              </a:spcAft>
              <a:buSzPts val="1800"/>
              <a:buChar char="–"/>
            </a:pPr>
            <a:r>
              <a:rPr lang="en-US" sz="2400"/>
              <a:t>C:\test.bat</a:t>
            </a:r>
            <a:endParaRPr/>
          </a:p>
          <a:p>
            <a:pPr indent="-228600" lvl="0" marL="457200" rtl="0" algn="l">
              <a:lnSpc>
                <a:spcPct val="100000"/>
              </a:lnSpc>
              <a:spcBef>
                <a:spcPts val="360"/>
              </a:spcBef>
              <a:spcAft>
                <a:spcPts val="0"/>
              </a:spcAft>
              <a:buSzPts val="1800"/>
              <a:buNone/>
            </a:pPr>
            <a:r>
              <a:t/>
            </a:r>
            <a:endParaRPr sz="2400"/>
          </a:p>
          <a:p>
            <a:pPr indent="-342900" lvl="0" marL="457200" rtl="0" algn="l">
              <a:lnSpc>
                <a:spcPct val="100000"/>
              </a:lnSpc>
              <a:spcBef>
                <a:spcPts val="360"/>
              </a:spcBef>
              <a:spcAft>
                <a:spcPts val="0"/>
              </a:spcAft>
              <a:buSzPts val="1800"/>
              <a:buChar char="•"/>
            </a:pPr>
            <a:r>
              <a:rPr lang="en-US" sz="2400"/>
              <a:t>Launch a command prompt and run the batch file</a:t>
            </a:r>
            <a:endParaRPr/>
          </a:p>
          <a:p>
            <a:pPr indent="-342900" lvl="1" marL="914400" rtl="0" algn="l">
              <a:lnSpc>
                <a:spcPct val="100000"/>
              </a:lnSpc>
              <a:spcBef>
                <a:spcPts val="360"/>
              </a:spcBef>
              <a:spcAft>
                <a:spcPts val="0"/>
              </a:spcAft>
              <a:buSzPts val="1800"/>
              <a:buFont typeface="Libre Franklin"/>
              <a:buNone/>
            </a:pPr>
            <a:r>
              <a:rPr b="1" lang="en-US" sz="2400"/>
              <a:t>C:\&gt; </a:t>
            </a:r>
            <a:r>
              <a:rPr b="1" lang="en-US" sz="2400">
                <a:solidFill>
                  <a:srgbClr val="A50021"/>
                </a:solidFill>
              </a:rPr>
              <a:t>CD  users\administrator\desktop</a:t>
            </a:r>
            <a:endParaRPr/>
          </a:p>
          <a:p>
            <a:pPr indent="-342900" lvl="1" marL="914400" rtl="0" algn="l">
              <a:lnSpc>
                <a:spcPct val="100000"/>
              </a:lnSpc>
              <a:spcBef>
                <a:spcPts val="360"/>
              </a:spcBef>
              <a:spcAft>
                <a:spcPts val="0"/>
              </a:spcAft>
              <a:buSzPts val="1800"/>
              <a:buFont typeface="Libre Franklin"/>
              <a:buNone/>
            </a:pPr>
            <a:r>
              <a:rPr b="1" lang="en-US" sz="2400"/>
              <a:t>C:\&gt; </a:t>
            </a:r>
            <a:r>
              <a:rPr b="1" lang="en-US" sz="2400">
                <a:solidFill>
                  <a:srgbClr val="A50021"/>
                </a:solidFill>
              </a:rPr>
              <a:t>Test.bat</a:t>
            </a:r>
            <a:endParaRPr/>
          </a:p>
          <a:p>
            <a:pPr indent="-342900" lvl="1" marL="914400" rtl="0" algn="l">
              <a:lnSpc>
                <a:spcPct val="100000"/>
              </a:lnSpc>
              <a:spcBef>
                <a:spcPts val="360"/>
              </a:spcBef>
              <a:spcAft>
                <a:spcPts val="0"/>
              </a:spcAft>
              <a:buSzPts val="1800"/>
              <a:buFont typeface="Libre Franklin"/>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1" name="Shape 421"/>
        <p:cNvGrpSpPr/>
        <p:nvPr/>
      </p:nvGrpSpPr>
      <p:grpSpPr>
        <a:xfrm>
          <a:off x="0" y="0"/>
          <a:ext cx="0" cy="0"/>
          <a:chOff x="0" y="0"/>
          <a:chExt cx="0" cy="0"/>
        </a:xfrm>
      </p:grpSpPr>
      <p:sp>
        <p:nvSpPr>
          <p:cNvPr id="422" name="Google Shape;422;p8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Additional Commands</a:t>
            </a:r>
            <a:endParaRPr/>
          </a:p>
        </p:txBody>
      </p:sp>
      <p:sp>
        <p:nvSpPr>
          <p:cNvPr id="423" name="Google Shape;423;p85"/>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t>Some additional commands are</a:t>
            </a:r>
            <a:endParaRPr/>
          </a:p>
          <a:p>
            <a:pPr indent="-228600" lvl="2" marL="1371600" rtl="0" algn="l">
              <a:lnSpc>
                <a:spcPct val="100000"/>
              </a:lnSpc>
              <a:spcBef>
                <a:spcPts val="360"/>
              </a:spcBef>
              <a:spcAft>
                <a:spcPts val="0"/>
              </a:spcAft>
              <a:buSzPts val="1800"/>
              <a:buNone/>
            </a:pPr>
            <a:r>
              <a:t/>
            </a:r>
            <a:endParaRPr sz="2400"/>
          </a:p>
          <a:p>
            <a:pPr indent="-342900" lvl="1" marL="914400" rtl="0" algn="l">
              <a:lnSpc>
                <a:spcPct val="100000"/>
              </a:lnSpc>
              <a:spcBef>
                <a:spcPts val="360"/>
              </a:spcBef>
              <a:spcAft>
                <a:spcPts val="0"/>
              </a:spcAft>
              <a:buSzPts val="1800"/>
              <a:buChar char="–"/>
            </a:pPr>
            <a:r>
              <a:rPr lang="en-US" sz="2400">
                <a:solidFill>
                  <a:srgbClr val="A50021"/>
                </a:solidFill>
              </a:rPr>
              <a:t>VER</a:t>
            </a:r>
            <a:r>
              <a:rPr lang="en-US" sz="2400"/>
              <a:t> shows the current version of Windows</a:t>
            </a:r>
            <a:endParaRPr/>
          </a:p>
          <a:p>
            <a:pPr indent="-228600" lvl="1" marL="914400" rtl="0" algn="l">
              <a:lnSpc>
                <a:spcPct val="100000"/>
              </a:lnSpc>
              <a:spcBef>
                <a:spcPts val="360"/>
              </a:spcBef>
              <a:spcAft>
                <a:spcPts val="0"/>
              </a:spcAft>
              <a:buSzPts val="1800"/>
              <a:buNone/>
            </a:pPr>
            <a:r>
              <a:t/>
            </a:r>
            <a:endParaRPr sz="2400">
              <a:solidFill>
                <a:srgbClr val="A50021"/>
              </a:solidFill>
            </a:endParaRPr>
          </a:p>
          <a:p>
            <a:pPr indent="-342900" lvl="1" marL="914400" rtl="0" algn="l">
              <a:lnSpc>
                <a:spcPct val="100000"/>
              </a:lnSpc>
              <a:spcBef>
                <a:spcPts val="360"/>
              </a:spcBef>
              <a:spcAft>
                <a:spcPts val="0"/>
              </a:spcAft>
              <a:buSzPts val="1800"/>
              <a:buChar char="–"/>
            </a:pPr>
            <a:r>
              <a:rPr lang="en-US" sz="2400">
                <a:solidFill>
                  <a:srgbClr val="A50021"/>
                </a:solidFill>
              </a:rPr>
              <a:t>ECHO</a:t>
            </a:r>
            <a:r>
              <a:rPr lang="en-US" sz="2400"/>
              <a:t> tells the batch file to put text on the screen</a:t>
            </a:r>
            <a:endParaRPr/>
          </a:p>
          <a:p>
            <a:pPr indent="-228600" lvl="1" marL="914400" rtl="0" algn="l">
              <a:lnSpc>
                <a:spcPct val="100000"/>
              </a:lnSpc>
              <a:spcBef>
                <a:spcPts val="360"/>
              </a:spcBef>
              <a:spcAft>
                <a:spcPts val="0"/>
              </a:spcAft>
              <a:buSzPts val="1800"/>
              <a:buNone/>
            </a:pPr>
            <a:r>
              <a:t/>
            </a:r>
            <a:endParaRPr sz="2400">
              <a:solidFill>
                <a:srgbClr val="A50021"/>
              </a:solidFill>
            </a:endParaRPr>
          </a:p>
          <a:p>
            <a:pPr indent="-342900" lvl="1" marL="914400" rtl="0" algn="l">
              <a:lnSpc>
                <a:spcPct val="100000"/>
              </a:lnSpc>
              <a:spcBef>
                <a:spcPts val="360"/>
              </a:spcBef>
              <a:spcAft>
                <a:spcPts val="0"/>
              </a:spcAft>
              <a:buSzPts val="1800"/>
              <a:buChar char="–"/>
            </a:pPr>
            <a:r>
              <a:rPr lang="en-US" sz="2400">
                <a:solidFill>
                  <a:srgbClr val="A50021"/>
                </a:solidFill>
              </a:rPr>
              <a:t>TYPE</a:t>
            </a:r>
            <a:r>
              <a:rPr lang="en-US" sz="2400"/>
              <a:t> displays the contents of a batch file on </a:t>
            </a:r>
            <a:br>
              <a:rPr lang="en-US" sz="2400"/>
            </a:br>
            <a:r>
              <a:rPr lang="en-US" sz="2400"/>
              <a:t>the screen</a:t>
            </a:r>
            <a:endParaRPr/>
          </a:p>
          <a:p>
            <a:pPr indent="-228600" lvl="1" marL="914400" rtl="0" algn="l">
              <a:lnSpc>
                <a:spcPct val="100000"/>
              </a:lnSpc>
              <a:spcBef>
                <a:spcPts val="360"/>
              </a:spcBef>
              <a:spcAft>
                <a:spcPts val="0"/>
              </a:spcAft>
              <a:buSzPts val="1800"/>
              <a:buNone/>
            </a:pPr>
            <a:r>
              <a:t/>
            </a:r>
            <a:endParaRPr sz="2400">
              <a:solidFill>
                <a:srgbClr val="A50021"/>
              </a:solidFill>
            </a:endParaRPr>
          </a:p>
          <a:p>
            <a:pPr indent="-342900" lvl="1" marL="914400" rtl="0" algn="l">
              <a:lnSpc>
                <a:spcPct val="100000"/>
              </a:lnSpc>
              <a:spcBef>
                <a:spcPts val="360"/>
              </a:spcBef>
              <a:spcAft>
                <a:spcPts val="0"/>
              </a:spcAft>
              <a:buSzPts val="1800"/>
              <a:buChar char="–"/>
            </a:pPr>
            <a:r>
              <a:rPr lang="en-US" sz="2400">
                <a:solidFill>
                  <a:srgbClr val="A50021"/>
                </a:solidFill>
              </a:rPr>
              <a:t>SET</a:t>
            </a:r>
            <a:r>
              <a:rPr lang="en-US" sz="2400"/>
              <a:t> display settings that Windows has loaded </a:t>
            </a:r>
            <a:br>
              <a:rPr lang="en-US" sz="2400"/>
            </a:br>
            <a:r>
              <a:rPr lang="en-US" sz="2400"/>
              <a:t>by default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p8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ECHO Command</a:t>
            </a:r>
            <a:endParaRPr/>
          </a:p>
        </p:txBody>
      </p:sp>
      <p:sp>
        <p:nvSpPr>
          <p:cNvPr id="430" name="Google Shape;430;p8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360"/>
              </a:spcBef>
              <a:spcAft>
                <a:spcPts val="0"/>
              </a:spcAft>
              <a:buSzPts val="1800"/>
              <a:buChar char="•"/>
            </a:pPr>
            <a:r>
              <a:rPr lang="en-US" sz="2400">
                <a:solidFill>
                  <a:srgbClr val="A50021"/>
                </a:solidFill>
              </a:rPr>
              <a:t>ECHO</a:t>
            </a:r>
            <a:r>
              <a:rPr lang="en-US" sz="2400"/>
              <a:t> will display text on the screen</a:t>
            </a:r>
            <a:endParaRPr/>
          </a:p>
          <a:p>
            <a:pPr indent="-228600" lvl="0" marL="457200" rtl="0" algn="l">
              <a:lnSpc>
                <a:spcPct val="90000"/>
              </a:lnSpc>
              <a:spcBef>
                <a:spcPts val="360"/>
              </a:spcBef>
              <a:spcAft>
                <a:spcPts val="0"/>
              </a:spcAft>
              <a:buSzPts val="1800"/>
              <a:buNone/>
            </a:pPr>
            <a:r>
              <a:t/>
            </a:r>
            <a:endParaRPr sz="2400">
              <a:solidFill>
                <a:srgbClr val="A50021"/>
              </a:solidFill>
            </a:endParaRPr>
          </a:p>
          <a:p>
            <a:pPr indent="-342900" lvl="0" marL="457200" rtl="0" algn="l">
              <a:lnSpc>
                <a:spcPct val="90000"/>
              </a:lnSpc>
              <a:spcBef>
                <a:spcPts val="360"/>
              </a:spcBef>
              <a:spcAft>
                <a:spcPts val="0"/>
              </a:spcAft>
              <a:buSzPts val="1800"/>
              <a:buChar char="•"/>
            </a:pPr>
            <a:r>
              <a:rPr lang="en-US" sz="2400">
                <a:solidFill>
                  <a:srgbClr val="A50021"/>
                </a:solidFill>
              </a:rPr>
              <a:t>ECHO OFF</a:t>
            </a:r>
            <a:r>
              <a:rPr lang="en-US" sz="2400"/>
              <a:t> turns off the display of text on the screen</a:t>
            </a:r>
            <a:endParaRPr/>
          </a:p>
          <a:p>
            <a:pPr indent="-228600" lvl="0" marL="457200" rtl="0" algn="l">
              <a:lnSpc>
                <a:spcPct val="90000"/>
              </a:lnSpc>
              <a:spcBef>
                <a:spcPts val="360"/>
              </a:spcBef>
              <a:spcAft>
                <a:spcPts val="0"/>
              </a:spcAft>
              <a:buSzPts val="1800"/>
              <a:buNone/>
            </a:pPr>
            <a:r>
              <a:t/>
            </a:r>
            <a:endParaRPr sz="2400">
              <a:solidFill>
                <a:srgbClr val="A50021"/>
              </a:solidFill>
            </a:endParaRPr>
          </a:p>
          <a:p>
            <a:pPr indent="-342900" lvl="0" marL="457200" rtl="0" algn="l">
              <a:lnSpc>
                <a:spcPct val="90000"/>
              </a:lnSpc>
              <a:spcBef>
                <a:spcPts val="360"/>
              </a:spcBef>
              <a:spcAft>
                <a:spcPts val="0"/>
              </a:spcAft>
              <a:buSzPts val="1800"/>
              <a:buChar char="•"/>
            </a:pPr>
            <a:r>
              <a:rPr lang="en-US" sz="2400">
                <a:solidFill>
                  <a:srgbClr val="A50021"/>
                </a:solidFill>
              </a:rPr>
              <a:t>@</a:t>
            </a:r>
            <a:r>
              <a:rPr lang="en-US" sz="2400"/>
              <a:t> at the beginning of a line prevents displaying the command, but not the result of the command</a:t>
            </a:r>
            <a:endParaRPr/>
          </a:p>
          <a:p>
            <a:pPr indent="-228600" lvl="0" marL="457200" rtl="0" algn="l">
              <a:lnSpc>
                <a:spcPct val="90000"/>
              </a:lnSpc>
              <a:spcBef>
                <a:spcPts val="360"/>
              </a:spcBef>
              <a:spcAft>
                <a:spcPts val="0"/>
              </a:spcAft>
              <a:buSzPts val="1800"/>
              <a:buNone/>
            </a:pPr>
            <a:r>
              <a:t/>
            </a:r>
            <a:endParaRPr sz="2400"/>
          </a:p>
          <a:p>
            <a:pPr indent="-342900" lvl="0" marL="457200" rtl="0" algn="l">
              <a:lnSpc>
                <a:spcPct val="90000"/>
              </a:lnSpc>
              <a:spcBef>
                <a:spcPts val="360"/>
              </a:spcBef>
              <a:spcAft>
                <a:spcPts val="0"/>
              </a:spcAft>
              <a:buSzPts val="1800"/>
              <a:buChar char="•"/>
            </a:pPr>
            <a:r>
              <a:rPr lang="en-US" sz="2400">
                <a:solidFill>
                  <a:srgbClr val="A50021"/>
                </a:solidFill>
              </a:rPr>
              <a:t>@ECHO OFF</a:t>
            </a:r>
            <a:r>
              <a:rPr lang="en-US" sz="2400"/>
              <a:t> is frequently used in batch files to “clean up” the appearance when the batch file is run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5" name="Shape 435"/>
        <p:cNvGrpSpPr/>
        <p:nvPr/>
      </p:nvGrpSpPr>
      <p:grpSpPr>
        <a:xfrm>
          <a:off x="0" y="0"/>
          <a:ext cx="0" cy="0"/>
          <a:chOff x="0" y="0"/>
          <a:chExt cx="0" cy="0"/>
        </a:xfrm>
      </p:grpSpPr>
      <p:sp>
        <p:nvSpPr>
          <p:cNvPr id="436" name="Google Shape;436;p8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SET and PATH Commands</a:t>
            </a:r>
            <a:endParaRPr/>
          </a:p>
        </p:txBody>
      </p:sp>
      <p:sp>
        <p:nvSpPr>
          <p:cNvPr id="437" name="Google Shape;437;p8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400">
                <a:solidFill>
                  <a:srgbClr val="A50021"/>
                </a:solidFill>
              </a:rPr>
              <a:t>SET</a:t>
            </a:r>
            <a:r>
              <a:rPr lang="en-US" sz="2400"/>
              <a:t> will display the list of settings that Windows loads by default</a:t>
            </a:r>
            <a:endParaRPr/>
          </a:p>
          <a:p>
            <a:pPr indent="-342900" lvl="0" marL="457200" rtl="0" algn="l">
              <a:lnSpc>
                <a:spcPct val="100000"/>
              </a:lnSpc>
              <a:spcBef>
                <a:spcPts val="360"/>
              </a:spcBef>
              <a:spcAft>
                <a:spcPts val="0"/>
              </a:spcAft>
              <a:buSzPts val="1800"/>
              <a:buChar char="•"/>
            </a:pPr>
            <a:r>
              <a:rPr lang="en-US" sz="2400"/>
              <a:t>Programs (and batch files) are run from the location where the prompt is</a:t>
            </a:r>
            <a:endParaRPr/>
          </a:p>
          <a:p>
            <a:pPr indent="-342900" lvl="1" marL="914400" rtl="0" algn="l">
              <a:lnSpc>
                <a:spcPct val="100000"/>
              </a:lnSpc>
              <a:spcBef>
                <a:spcPts val="360"/>
              </a:spcBef>
              <a:spcAft>
                <a:spcPts val="0"/>
              </a:spcAft>
              <a:buSzPts val="1800"/>
              <a:buChar char="–"/>
            </a:pPr>
            <a:r>
              <a:rPr lang="en-US" sz="2400"/>
              <a:t>If the program is not located in the current folder, you receive an error message</a:t>
            </a:r>
            <a:endParaRPr/>
          </a:p>
          <a:p>
            <a:pPr indent="-342900" lvl="1" marL="914400" rtl="0" algn="l">
              <a:lnSpc>
                <a:spcPct val="100000"/>
              </a:lnSpc>
              <a:spcBef>
                <a:spcPts val="360"/>
              </a:spcBef>
              <a:spcAft>
                <a:spcPts val="0"/>
              </a:spcAft>
              <a:buSzPts val="1800"/>
              <a:buChar char="–"/>
            </a:pPr>
            <a:r>
              <a:rPr lang="en-US" sz="2400"/>
              <a:t>To tell your command to look in other places, use the </a:t>
            </a:r>
            <a:r>
              <a:rPr lang="en-US" sz="2400">
                <a:solidFill>
                  <a:srgbClr val="A50021"/>
                </a:solidFill>
              </a:rPr>
              <a:t>PATH</a:t>
            </a:r>
            <a:r>
              <a:rPr lang="en-US" sz="2400"/>
              <a:t> command</a:t>
            </a:r>
            <a:endParaRPr/>
          </a:p>
          <a:p>
            <a:pPr indent="-342900" lvl="2" marL="1371600" rtl="0" algn="l">
              <a:lnSpc>
                <a:spcPct val="100000"/>
              </a:lnSpc>
              <a:spcBef>
                <a:spcPts val="360"/>
              </a:spcBef>
              <a:spcAft>
                <a:spcPts val="0"/>
              </a:spcAft>
              <a:buSzPts val="1800"/>
              <a:buChar char="•"/>
            </a:pPr>
            <a:r>
              <a:rPr lang="en-US" sz="2400"/>
              <a:t>PATH by itself lists the current list of places to look for </a:t>
            </a:r>
            <a:br>
              <a:rPr lang="en-US" sz="2400"/>
            </a:br>
            <a:r>
              <a:rPr lang="en-US" sz="2400"/>
              <a:t>a program</a:t>
            </a:r>
            <a:endParaRPr/>
          </a:p>
          <a:p>
            <a:pPr indent="-342900" lvl="2" marL="1371600" rtl="0" algn="l">
              <a:lnSpc>
                <a:spcPct val="100000"/>
              </a:lnSpc>
              <a:spcBef>
                <a:spcPts val="360"/>
              </a:spcBef>
              <a:spcAft>
                <a:spcPts val="0"/>
              </a:spcAft>
              <a:buSzPts val="1800"/>
              <a:buChar char="•"/>
            </a:pPr>
            <a:r>
              <a:rPr lang="en-US" sz="2400">
                <a:solidFill>
                  <a:srgbClr val="A50021"/>
                </a:solidFill>
              </a:rPr>
              <a:t>PATH= </a:t>
            </a:r>
            <a:r>
              <a:rPr i="1" lang="en-US" sz="2400">
                <a:solidFill>
                  <a:srgbClr val="A50021"/>
                </a:solidFill>
              </a:rPr>
              <a:t>location; location; location; …</a:t>
            </a:r>
            <a:r>
              <a:rPr lang="en-US" sz="2400"/>
              <a:t> will add locations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2" name="Shape 442"/>
        <p:cNvGrpSpPr/>
        <p:nvPr/>
      </p:nvGrpSpPr>
      <p:grpSpPr>
        <a:xfrm>
          <a:off x="0" y="0"/>
          <a:ext cx="0" cy="0"/>
          <a:chOff x="0" y="0"/>
          <a:chExt cx="0" cy="0"/>
        </a:xfrm>
      </p:grpSpPr>
      <p:sp>
        <p:nvSpPr>
          <p:cNvPr id="443" name="Google Shape;443;p88"/>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rPr>
              <a:t>Beyond 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8" name="Shape 448"/>
        <p:cNvGrpSpPr/>
        <p:nvPr/>
      </p:nvGrpSpPr>
      <p:grpSpPr>
        <a:xfrm>
          <a:off x="0" y="0"/>
          <a:ext cx="0" cy="0"/>
          <a:chOff x="0" y="0"/>
          <a:chExt cx="0" cy="0"/>
        </a:xfrm>
      </p:grpSpPr>
      <p:sp>
        <p:nvSpPr>
          <p:cNvPr id="449" name="Google Shape;449;p8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Using Special Keys </a:t>
            </a:r>
            <a:endParaRPr/>
          </a:p>
        </p:txBody>
      </p:sp>
      <p:sp>
        <p:nvSpPr>
          <p:cNvPr id="450" name="Google Shape;450;p8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solidFill>
                  <a:srgbClr val="A50021"/>
                </a:solidFill>
              </a:rPr>
              <a:t>F1</a:t>
            </a:r>
            <a:r>
              <a:rPr lang="en-US"/>
              <a:t> function key brings back the previous command one letter at a time</a:t>
            </a:r>
            <a:endParaRPr/>
          </a:p>
          <a:p>
            <a:pPr indent="-2286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Char char="•"/>
            </a:pPr>
            <a:r>
              <a:rPr lang="en-US">
                <a:solidFill>
                  <a:srgbClr val="A50021"/>
                </a:solidFill>
              </a:rPr>
              <a:t>F3</a:t>
            </a:r>
            <a:r>
              <a:rPr lang="en-US"/>
              <a:t> function key brings back the entire command at once</a:t>
            </a:r>
            <a:endParaRPr/>
          </a:p>
          <a:p>
            <a:pPr indent="-2286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Char char="•"/>
            </a:pPr>
            <a:r>
              <a:rPr lang="en-US"/>
              <a:t>The </a:t>
            </a:r>
            <a:r>
              <a:rPr lang="en-US">
                <a:solidFill>
                  <a:srgbClr val="A50021"/>
                </a:solidFill>
              </a:rPr>
              <a:t>DOSKEY</a:t>
            </a:r>
            <a:r>
              <a:rPr lang="en-US"/>
              <a:t> command stores a list of all previously typed commands and can be accessed by using the up arrow key</a:t>
            </a:r>
            <a:endParaRPr/>
          </a:p>
          <a:p>
            <a:pPr indent="-342900" lvl="1" marL="914400" rtl="0" algn="l">
              <a:lnSpc>
                <a:spcPct val="100000"/>
              </a:lnSpc>
              <a:spcBef>
                <a:spcPts val="360"/>
              </a:spcBef>
              <a:spcAft>
                <a:spcPts val="0"/>
              </a:spcAft>
              <a:buSzPts val="1800"/>
              <a:buChar char="–"/>
            </a:pPr>
            <a:r>
              <a:rPr lang="en-US"/>
              <a:t>Type </a:t>
            </a:r>
            <a:r>
              <a:rPr b="1" lang="en-US"/>
              <a:t>DOSKEY</a:t>
            </a:r>
            <a:endParaRPr/>
          </a:p>
          <a:p>
            <a:pPr indent="-342900" lvl="1" marL="914400" rtl="0" algn="l">
              <a:lnSpc>
                <a:spcPct val="100000"/>
              </a:lnSpc>
              <a:spcBef>
                <a:spcPts val="360"/>
              </a:spcBef>
              <a:spcAft>
                <a:spcPts val="0"/>
              </a:spcAft>
              <a:buSzPts val="1800"/>
              <a:buChar char="–"/>
            </a:pPr>
            <a:r>
              <a:rPr lang="en-US"/>
              <a:t>Windows XP/2000 automatically starts the program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5" name="Shape 455"/>
        <p:cNvGrpSpPr/>
        <p:nvPr/>
      </p:nvGrpSpPr>
      <p:grpSpPr>
        <a:xfrm>
          <a:off x="0" y="0"/>
          <a:ext cx="0" cy="0"/>
          <a:chOff x="0" y="0"/>
          <a:chExt cx="0" cy="0"/>
        </a:xfrm>
      </p:grpSpPr>
      <p:sp>
        <p:nvSpPr>
          <p:cNvPr id="456" name="Google Shape;456;p9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COMPACT Command</a:t>
            </a:r>
            <a:endParaRPr/>
          </a:p>
        </p:txBody>
      </p:sp>
      <p:sp>
        <p:nvSpPr>
          <p:cNvPr id="457" name="Google Shape;457;p9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solidFill>
                  <a:srgbClr val="A50021"/>
                </a:solidFill>
              </a:rPr>
              <a:t>COMPACT</a:t>
            </a:r>
            <a:endParaRPr/>
          </a:p>
          <a:p>
            <a:pPr indent="-342900" lvl="1" marL="914400" rtl="0" algn="l">
              <a:lnSpc>
                <a:spcPct val="100000"/>
              </a:lnSpc>
              <a:spcBef>
                <a:spcPts val="360"/>
              </a:spcBef>
              <a:spcAft>
                <a:spcPts val="0"/>
              </a:spcAft>
              <a:buSzPts val="1800"/>
              <a:buChar char="–"/>
            </a:pPr>
            <a:r>
              <a:rPr lang="en-US"/>
              <a:t>Displays or alters the compression state of files</a:t>
            </a:r>
            <a:endParaRPr/>
          </a:p>
          <a:p>
            <a:pPr indent="-342900" lvl="1" marL="914400" rtl="0" algn="l">
              <a:lnSpc>
                <a:spcPct val="100000"/>
              </a:lnSpc>
              <a:spcBef>
                <a:spcPts val="360"/>
              </a:spcBef>
              <a:spcAft>
                <a:spcPts val="0"/>
              </a:spcAft>
              <a:buSzPts val="1800"/>
              <a:buChar char="–"/>
            </a:pPr>
            <a:r>
              <a:rPr lang="en-US"/>
              <a:t>compact /c</a:t>
            </a:r>
            <a:endParaRPr/>
          </a:p>
        </p:txBody>
      </p:sp>
      <p:pic>
        <p:nvPicPr>
          <p:cNvPr descr="F13-30" id="458" name="Google Shape;458;p90"/>
          <p:cNvPicPr preferRelativeResize="0"/>
          <p:nvPr/>
        </p:nvPicPr>
        <p:blipFill rotWithShape="1">
          <a:blip r:embed="rId3">
            <a:alphaModFix/>
          </a:blip>
          <a:srcRect b="0" l="0" r="0" t="0"/>
          <a:stretch/>
        </p:blipFill>
        <p:spPr>
          <a:xfrm>
            <a:off x="1055512" y="3592336"/>
            <a:ext cx="7391400" cy="29608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LEARNING OUTCOMES</a:t>
            </a:r>
            <a:r>
              <a:rPr b="1" lang="en-US" cap="none"/>
              <a:t>: </a:t>
            </a:r>
            <a:endParaRPr cap="none"/>
          </a:p>
        </p:txBody>
      </p:sp>
      <p:sp>
        <p:nvSpPr>
          <p:cNvPr id="199" name="Google Shape;199;p3"/>
          <p:cNvSpPr txBox="1"/>
          <p:nvPr>
            <p:ph idx="1" type="body"/>
          </p:nvPr>
        </p:nvSpPr>
        <p:spPr>
          <a:xfrm>
            <a:off x="320038" y="1362374"/>
            <a:ext cx="8503800" cy="5264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Font typeface="Libre Franklin"/>
              <a:buNone/>
            </a:pPr>
            <a:r>
              <a:rPr lang="en-US" sz="2400"/>
              <a:t>By the end of the lesson, students should be able to:</a:t>
            </a:r>
            <a:endParaRPr/>
          </a:p>
          <a:p>
            <a:pPr indent="-381000" lvl="0" marL="457200" rtl="0" algn="l">
              <a:lnSpc>
                <a:spcPct val="150000"/>
              </a:lnSpc>
              <a:spcBef>
                <a:spcPts val="360"/>
              </a:spcBef>
              <a:spcAft>
                <a:spcPts val="0"/>
              </a:spcAft>
              <a:buSzPts val="2400"/>
              <a:buChar char="•"/>
            </a:pPr>
            <a:r>
              <a:rPr lang="en-US" sz="2400"/>
              <a:t>List the different types of User Interfaces(UI).</a:t>
            </a:r>
            <a:endParaRPr/>
          </a:p>
          <a:p>
            <a:pPr indent="-381000" lvl="0" marL="457200" rtl="0" algn="l">
              <a:lnSpc>
                <a:spcPct val="100000"/>
              </a:lnSpc>
              <a:spcBef>
                <a:spcPts val="0"/>
              </a:spcBef>
              <a:spcAft>
                <a:spcPts val="0"/>
              </a:spcAft>
              <a:buSzPts val="2400"/>
              <a:buChar char="•"/>
            </a:pPr>
            <a:r>
              <a:rPr lang="en-US" sz="2400"/>
              <a:t>Demonstrate an understanding of command line commands and how they work.</a:t>
            </a:r>
            <a:endParaRPr/>
          </a:p>
          <a:p>
            <a:pPr indent="-381000" lvl="0" marL="457200" rtl="0" algn="l">
              <a:lnSpc>
                <a:spcPct val="150000"/>
              </a:lnSpc>
              <a:spcBef>
                <a:spcPts val="0"/>
              </a:spcBef>
              <a:spcAft>
                <a:spcPts val="0"/>
              </a:spcAft>
              <a:buSzPts val="2400"/>
              <a:buChar char="•"/>
            </a:pPr>
            <a:r>
              <a:rPr lang="en-US" sz="2400"/>
              <a:t>Explain how the CLI works</a:t>
            </a:r>
            <a:endParaRPr sz="2400"/>
          </a:p>
          <a:p>
            <a:pPr indent="-381000" lvl="0" marL="457200" rtl="0" algn="l">
              <a:lnSpc>
                <a:spcPct val="150000"/>
              </a:lnSpc>
              <a:spcBef>
                <a:spcPts val="0"/>
              </a:spcBef>
              <a:spcAft>
                <a:spcPts val="0"/>
              </a:spcAft>
              <a:buSzPts val="2400"/>
              <a:buChar char="•"/>
            </a:pPr>
            <a:r>
              <a:rPr lang="en-US" sz="2400"/>
              <a:t>Execute fundamental commands from the Command Line Interface</a:t>
            </a:r>
            <a:endParaRPr sz="2400"/>
          </a:p>
          <a:p>
            <a:pPr indent="-381000" lvl="0" marL="457200" rtl="0" algn="l">
              <a:lnSpc>
                <a:spcPct val="150000"/>
              </a:lnSpc>
              <a:spcBef>
                <a:spcPts val="0"/>
              </a:spcBef>
              <a:spcAft>
                <a:spcPts val="0"/>
              </a:spcAft>
              <a:buSzPts val="2400"/>
              <a:buChar char="•"/>
            </a:pPr>
            <a:r>
              <a:rPr lang="en-US" sz="2400"/>
              <a:t>Manipulate files and folders from the command line. </a:t>
            </a:r>
            <a:endParaRPr/>
          </a:p>
          <a:p>
            <a:pPr indent="-342900" lvl="0" marL="457200" rtl="0" algn="l">
              <a:lnSpc>
                <a:spcPct val="150000"/>
              </a:lnSpc>
              <a:spcBef>
                <a:spcPts val="360"/>
              </a:spcBef>
              <a:spcAft>
                <a:spcPts val="0"/>
              </a:spcAft>
              <a:buSzPts val="1800"/>
              <a:buChar char="•"/>
            </a:pPr>
            <a:r>
              <a:rPr lang="en-US" sz="2400"/>
              <a:t>Recap</a:t>
            </a:r>
            <a:endParaRPr sz="2400"/>
          </a:p>
          <a:p>
            <a:pPr indent="-139700" lvl="0" marL="342900" rtl="0" algn="l">
              <a:lnSpc>
                <a:spcPct val="100000"/>
              </a:lnSpc>
              <a:spcBef>
                <a:spcPts val="640"/>
              </a:spcBef>
              <a:spcAft>
                <a:spcPts val="0"/>
              </a:spcAft>
              <a:buSzPts val="3200"/>
              <a:buFont typeface="Libre Franklin"/>
              <a:buNone/>
            </a:pPr>
            <a:r>
              <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3" name="Shape 463"/>
        <p:cNvGrpSpPr/>
        <p:nvPr/>
      </p:nvGrpSpPr>
      <p:grpSpPr>
        <a:xfrm>
          <a:off x="0" y="0"/>
          <a:ext cx="0" cy="0"/>
          <a:chOff x="0" y="0"/>
          <a:chExt cx="0" cy="0"/>
        </a:xfrm>
      </p:grpSpPr>
      <p:sp>
        <p:nvSpPr>
          <p:cNvPr id="464" name="Google Shape;464;p9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CIPHER Command</a:t>
            </a:r>
            <a:endParaRPr/>
          </a:p>
        </p:txBody>
      </p:sp>
      <p:sp>
        <p:nvSpPr>
          <p:cNvPr id="465" name="Google Shape;465;p91"/>
          <p:cNvSpPr txBox="1"/>
          <p:nvPr>
            <p:ph idx="1" type="body"/>
          </p:nvPr>
        </p:nvSpPr>
        <p:spPr>
          <a:xfrm>
            <a:off x="457200" y="1625600"/>
            <a:ext cx="8229600" cy="4622800"/>
          </a:xfrm>
          <a:prstGeom prst="rect">
            <a:avLst/>
          </a:prstGeom>
          <a:noFill/>
          <a:ln>
            <a:noFill/>
          </a:ln>
        </p:spPr>
        <p:txBody>
          <a:bodyPr anchorCtr="0" anchor="t" bIns="45700" lIns="91425" spcFirstLastPara="1" rIns="91425" wrap="square" tIns="45700">
            <a:noAutofit/>
          </a:bodyPr>
          <a:lstStyle/>
          <a:p>
            <a:pPr indent="-342900" lvl="1" marL="914400" rtl="0" algn="l">
              <a:lnSpc>
                <a:spcPct val="100000"/>
              </a:lnSpc>
              <a:spcBef>
                <a:spcPts val="360"/>
              </a:spcBef>
              <a:spcAft>
                <a:spcPts val="0"/>
              </a:spcAft>
              <a:buSzPts val="1800"/>
              <a:buChar char="–"/>
            </a:pPr>
            <a:r>
              <a:rPr lang="en-US"/>
              <a:t>Displays or alters the encryption state of files</a:t>
            </a:r>
            <a:endParaRPr/>
          </a:p>
        </p:txBody>
      </p:sp>
      <p:pic>
        <p:nvPicPr>
          <p:cNvPr descr="F13-33" id="466" name="Google Shape;466;p91"/>
          <p:cNvPicPr preferRelativeResize="0"/>
          <p:nvPr/>
        </p:nvPicPr>
        <p:blipFill rotWithShape="1">
          <a:blip r:embed="rId3">
            <a:alphaModFix/>
          </a:blip>
          <a:srcRect b="0" l="0" r="0" t="0"/>
          <a:stretch/>
        </p:blipFill>
        <p:spPr>
          <a:xfrm>
            <a:off x="1295400" y="2850445"/>
            <a:ext cx="6172200" cy="32877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1" name="Shape 471"/>
        <p:cNvGrpSpPr/>
        <p:nvPr/>
      </p:nvGrpSpPr>
      <p:grpSpPr>
        <a:xfrm>
          <a:off x="0" y="0"/>
          <a:ext cx="0" cy="0"/>
          <a:chOff x="0" y="0"/>
          <a:chExt cx="0" cy="0"/>
        </a:xfrm>
      </p:grpSpPr>
      <p:sp>
        <p:nvSpPr>
          <p:cNvPr id="472" name="Google Shape;472;p92"/>
          <p:cNvSpPr txBox="1"/>
          <p:nvPr>
            <p:ph type="title"/>
          </p:nvPr>
        </p:nvSpPr>
        <p:spPr>
          <a:xfrm>
            <a:off x="914400" y="836613"/>
            <a:ext cx="80010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0" lang="en-US"/>
              <a:t>Common Linux Commands</a:t>
            </a:r>
            <a:endParaRPr b="0"/>
          </a:p>
        </p:txBody>
      </p:sp>
      <p:sp>
        <p:nvSpPr>
          <p:cNvPr id="473" name="Google Shape;473;p92"/>
          <p:cNvSpPr txBox="1"/>
          <p:nvPr>
            <p:ph idx="1" type="body"/>
          </p:nvPr>
        </p:nvSpPr>
        <p:spPr>
          <a:xfrm>
            <a:off x="762000" y="1676400"/>
            <a:ext cx="7919156" cy="3945467"/>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 date: display current date.</a:t>
            </a:r>
            <a:endParaRPr/>
          </a:p>
          <a:p>
            <a:pPr indent="-342900" lvl="0" marL="457200" rtl="0" algn="l">
              <a:lnSpc>
                <a:spcPct val="150000"/>
              </a:lnSpc>
              <a:spcBef>
                <a:spcPts val="360"/>
              </a:spcBef>
              <a:spcAft>
                <a:spcPts val="0"/>
              </a:spcAft>
              <a:buSzPts val="1800"/>
              <a:buChar char="•"/>
            </a:pPr>
            <a:r>
              <a:rPr lang="en-US" sz="2400"/>
              <a:t>$ cal :by default, displays a calendar of the current month.</a:t>
            </a:r>
            <a:endParaRPr/>
          </a:p>
          <a:p>
            <a:pPr indent="-342900" lvl="0" marL="457200" rtl="0" algn="l">
              <a:lnSpc>
                <a:spcPct val="150000"/>
              </a:lnSpc>
              <a:spcBef>
                <a:spcPts val="360"/>
              </a:spcBef>
              <a:spcAft>
                <a:spcPts val="0"/>
              </a:spcAft>
              <a:buSzPts val="1800"/>
              <a:buChar char="•"/>
            </a:pPr>
            <a:r>
              <a:rPr lang="en-US" sz="2400"/>
              <a:t>$ df :used to see the current amount of free space on your disk drives</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9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0" lang="en-US"/>
              <a:t>Exercises</a:t>
            </a:r>
            <a:endParaRPr b="0"/>
          </a:p>
        </p:txBody>
      </p:sp>
      <p:sp>
        <p:nvSpPr>
          <p:cNvPr id="484" name="Google Shape;484;p93"/>
          <p:cNvSpPr txBox="1"/>
          <p:nvPr>
            <p:ph idx="1" type="body"/>
          </p:nvPr>
        </p:nvSpPr>
        <p:spPr>
          <a:xfrm>
            <a:off x="547511" y="1478844"/>
            <a:ext cx="8229600" cy="4814711"/>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Viewing the Contents of a Directory</a:t>
            </a:r>
            <a:endParaRPr/>
          </a:p>
          <a:p>
            <a:pPr indent="-342900" lvl="0" marL="457200" rtl="0" algn="l">
              <a:lnSpc>
                <a:spcPct val="150000"/>
              </a:lnSpc>
              <a:spcBef>
                <a:spcPts val="360"/>
              </a:spcBef>
              <a:spcAft>
                <a:spcPts val="0"/>
              </a:spcAft>
              <a:buSzPts val="1800"/>
              <a:buChar char="•"/>
            </a:pPr>
            <a:r>
              <a:rPr lang="en-US" sz="2400"/>
              <a:t>Changing Directories</a:t>
            </a:r>
            <a:endParaRPr/>
          </a:p>
          <a:p>
            <a:pPr indent="-342900" lvl="0" marL="457200" rtl="0" algn="l">
              <a:lnSpc>
                <a:spcPct val="150000"/>
              </a:lnSpc>
              <a:spcBef>
                <a:spcPts val="360"/>
              </a:spcBef>
              <a:spcAft>
                <a:spcPts val="0"/>
              </a:spcAft>
              <a:buSzPts val="1800"/>
              <a:buChar char="•"/>
            </a:pPr>
            <a:r>
              <a:rPr lang="en-US" sz="2400"/>
              <a:t>Changing Back to the Root Directory</a:t>
            </a:r>
            <a:endParaRPr/>
          </a:p>
          <a:p>
            <a:pPr indent="-342900" lvl="0" marL="457200" rtl="0" algn="l">
              <a:lnSpc>
                <a:spcPct val="150000"/>
              </a:lnSpc>
              <a:spcBef>
                <a:spcPts val="360"/>
              </a:spcBef>
              <a:spcAft>
                <a:spcPts val="0"/>
              </a:spcAft>
              <a:buSzPts val="1800"/>
              <a:buChar char="•"/>
            </a:pPr>
            <a:r>
              <a:rPr lang="en-US" sz="2400"/>
              <a:t>Creating a Directory</a:t>
            </a:r>
            <a:endParaRPr/>
          </a:p>
          <a:p>
            <a:pPr indent="-342900" lvl="0" marL="457200" rtl="0" algn="l">
              <a:lnSpc>
                <a:spcPct val="150000"/>
              </a:lnSpc>
              <a:spcBef>
                <a:spcPts val="360"/>
              </a:spcBef>
              <a:spcAft>
                <a:spcPts val="0"/>
              </a:spcAft>
              <a:buSzPts val="1800"/>
              <a:buChar char="•"/>
            </a:pPr>
            <a:r>
              <a:rPr lang="en-US" sz="2400"/>
              <a:t>Deleting a Directory</a:t>
            </a:r>
            <a:endParaRPr/>
          </a:p>
          <a:p>
            <a:pPr indent="-342900" lvl="0" marL="457200" rtl="0" algn="l">
              <a:lnSpc>
                <a:spcPct val="150000"/>
              </a:lnSpc>
              <a:spcBef>
                <a:spcPts val="360"/>
              </a:spcBef>
              <a:spcAft>
                <a:spcPts val="0"/>
              </a:spcAft>
              <a:buSzPts val="1800"/>
              <a:buChar char="•"/>
            </a:pPr>
            <a:r>
              <a:rPr lang="en-US" sz="2400"/>
              <a:t>Copying Files &amp; </a:t>
            </a:r>
            <a:r>
              <a:rPr lang="en-US" sz="2400"/>
              <a:t>directories (google exercise).</a:t>
            </a:r>
            <a:endParaRPr sz="2400"/>
          </a:p>
          <a:p>
            <a:pPr indent="-342900" lvl="0" marL="457200" rtl="0" algn="l">
              <a:lnSpc>
                <a:spcPct val="150000"/>
              </a:lnSpc>
              <a:spcBef>
                <a:spcPts val="360"/>
              </a:spcBef>
              <a:spcAft>
                <a:spcPts val="0"/>
              </a:spcAft>
              <a:buSzPts val="1800"/>
              <a:buChar char="•"/>
            </a:pPr>
            <a:r>
              <a:rPr lang="en-US" sz="2400"/>
              <a:t>Renaming Files &amp; directories (google exercise).</a:t>
            </a:r>
            <a:endParaRPr sz="2400"/>
          </a:p>
        </p:txBody>
      </p:sp>
      <p:sp>
        <p:nvSpPr>
          <p:cNvPr id="485" name="Google Shape;485;p93"/>
          <p:cNvSpPr/>
          <p:nvPr/>
        </p:nvSpPr>
        <p:spPr>
          <a:xfrm>
            <a:off x="3124200" y="64008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folHlink"/>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9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Exercises (cont)</a:t>
            </a:r>
            <a:endParaRPr/>
          </a:p>
        </p:txBody>
      </p:sp>
      <p:sp>
        <p:nvSpPr>
          <p:cNvPr id="491" name="Google Shape;491;p9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Deleting Files</a:t>
            </a:r>
            <a:endParaRPr/>
          </a:p>
          <a:p>
            <a:pPr indent="-342900" lvl="0" marL="457200" rtl="0" algn="l">
              <a:lnSpc>
                <a:spcPct val="100000"/>
              </a:lnSpc>
              <a:spcBef>
                <a:spcPts val="360"/>
              </a:spcBef>
              <a:spcAft>
                <a:spcPts val="0"/>
              </a:spcAft>
              <a:buSzPts val="1800"/>
              <a:buChar char="•"/>
            </a:pPr>
            <a:r>
              <a:rPr lang="en-US"/>
              <a:t>Check for version of python installed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9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RECAP</a:t>
            </a:r>
            <a:endParaRPr/>
          </a:p>
        </p:txBody>
      </p:sp>
      <p:sp>
        <p:nvSpPr>
          <p:cNvPr id="498" name="Google Shape;498;p95"/>
          <p:cNvSpPr txBox="1"/>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499" name="Google Shape;499;p95"/>
          <p:cNvSpPr txBox="1"/>
          <p:nvPr/>
        </p:nvSpPr>
        <p:spPr>
          <a:xfrm>
            <a:off x="547511" y="1478844"/>
            <a:ext cx="8229600" cy="481471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Types of user interfaces.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Advantages of each user interface over the others.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9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Questions?</a:t>
            </a:r>
            <a:endParaRPr/>
          </a:p>
        </p:txBody>
      </p:sp>
      <p:sp>
        <p:nvSpPr>
          <p:cNvPr id="505" name="Google Shape;505;p96"/>
          <p:cNvSpPr/>
          <p:nvPr/>
        </p:nvSpPr>
        <p:spPr>
          <a:xfrm>
            <a:off x="2246313" y="2325688"/>
            <a:ext cx="4525962" cy="3641725"/>
          </a:xfrm>
          <a:prstGeom prst="rect">
            <a:avLst/>
          </a:prstGeom>
        </p:spPr>
        <p:txBody>
          <a:bodyPr>
            <a:prstTxWarp prst="textPlain"/>
          </a:bodyPr>
          <a:lstStyle/>
          <a:p>
            <a:pPr lvl="0" algn="ctr"/>
            <a:r>
              <a:rPr b="0" i="0">
                <a:ln cap="flat" cmpd="sng" w="12700">
                  <a:solidFill>
                    <a:srgbClr val="EAEAEA"/>
                  </a:solidFill>
                  <a:prstDash val="solid"/>
                  <a:round/>
                  <a:headEnd len="sm" w="sm" type="none"/>
                  <a:tailEnd len="sm" w="sm" type="none"/>
                </a:ln>
                <a:gradFill>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0"/>
                </a:gradFill>
                <a:latin typeface="Arial Black"/>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different user interfaces</a:t>
            </a:r>
            <a:endParaRPr/>
          </a:p>
        </p:txBody>
      </p:sp>
      <p:sp>
        <p:nvSpPr>
          <p:cNvPr id="206" name="Google Shape;206;p5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Char char="•"/>
            </a:pPr>
            <a:r>
              <a:rPr lang="en-US"/>
              <a:t>Graphical User Interface (GUI)</a:t>
            </a:r>
            <a:endParaRPr/>
          </a:p>
          <a:p>
            <a:pPr indent="-342900" lvl="0" marL="457200" rtl="0" algn="l">
              <a:lnSpc>
                <a:spcPct val="100000"/>
              </a:lnSpc>
              <a:spcBef>
                <a:spcPts val="360"/>
              </a:spcBef>
              <a:spcAft>
                <a:spcPts val="0"/>
              </a:spcAft>
              <a:buSzPts val="1800"/>
              <a:buChar char="•"/>
            </a:pPr>
            <a:r>
              <a:rPr lang="en-US"/>
              <a:t>Text Based User Interface (TBUI)</a:t>
            </a:r>
            <a:endParaRPr/>
          </a:p>
          <a:p>
            <a:pPr indent="-342900" lvl="0" marL="457200" rtl="0" algn="l">
              <a:lnSpc>
                <a:spcPct val="100000"/>
              </a:lnSpc>
              <a:spcBef>
                <a:spcPts val="360"/>
              </a:spcBef>
              <a:spcAft>
                <a:spcPts val="0"/>
              </a:spcAft>
              <a:buSzPts val="1800"/>
              <a:buChar char="•"/>
            </a:pPr>
            <a:r>
              <a:rPr lang="en-US"/>
              <a:t>Web Based User Interface (WBUI)</a:t>
            </a:r>
            <a:endParaRPr/>
          </a:p>
          <a:p>
            <a:pPr indent="-342900" lvl="0" marL="457200" rtl="0" algn="l">
              <a:lnSpc>
                <a:spcPct val="100000"/>
              </a:lnSpc>
              <a:spcBef>
                <a:spcPts val="360"/>
              </a:spcBef>
              <a:spcAft>
                <a:spcPts val="0"/>
              </a:spcAft>
              <a:buSzPts val="1800"/>
              <a:buChar char="•"/>
            </a:pPr>
            <a:r>
              <a:rPr lang="en-US"/>
              <a:t>Command Line Interface (CLI)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6" id="212" name="Google Shape;212;p58"/>
          <p:cNvPicPr preferRelativeResize="0"/>
          <p:nvPr/>
        </p:nvPicPr>
        <p:blipFill rotWithShape="1">
          <a:blip r:embed="rId3">
            <a:alphaModFix/>
          </a:blip>
          <a:srcRect b="0" l="0" r="0" t="0"/>
          <a:stretch/>
        </p:blipFill>
        <p:spPr>
          <a:xfrm>
            <a:off x="647700" y="1495954"/>
            <a:ext cx="8078788" cy="4940124"/>
          </a:xfrm>
          <a:prstGeom prst="rect">
            <a:avLst/>
          </a:prstGeom>
          <a:noFill/>
          <a:ln>
            <a:noFill/>
          </a:ln>
        </p:spPr>
      </p:pic>
      <p:grpSp>
        <p:nvGrpSpPr>
          <p:cNvPr id="213" name="Google Shape;213;p58"/>
          <p:cNvGrpSpPr/>
          <p:nvPr/>
        </p:nvGrpSpPr>
        <p:grpSpPr>
          <a:xfrm>
            <a:off x="595310" y="1456266"/>
            <a:ext cx="1919289" cy="4933245"/>
            <a:chOff x="0" y="0"/>
            <a:chExt cx="1584" cy="4128"/>
          </a:xfrm>
        </p:grpSpPr>
        <p:pic>
          <p:nvPicPr>
            <p:cNvPr descr="6" id="214" name="Google Shape;214;p58"/>
            <p:cNvPicPr preferRelativeResize="0"/>
            <p:nvPr/>
          </p:nvPicPr>
          <p:blipFill rotWithShape="1">
            <a:blip r:embed="rId3">
              <a:alphaModFix/>
            </a:blip>
            <a:srcRect b="4487" l="56667" r="29166" t="0"/>
            <a:stretch/>
          </p:blipFill>
          <p:spPr>
            <a:xfrm>
              <a:off x="0" y="0"/>
              <a:ext cx="816" cy="4128"/>
            </a:xfrm>
            <a:prstGeom prst="rect">
              <a:avLst/>
            </a:prstGeom>
            <a:noFill/>
            <a:ln>
              <a:noFill/>
            </a:ln>
          </p:spPr>
        </p:pic>
        <p:pic>
          <p:nvPicPr>
            <p:cNvPr descr="6" id="215" name="Google Shape;215;p58"/>
            <p:cNvPicPr preferRelativeResize="0"/>
            <p:nvPr/>
          </p:nvPicPr>
          <p:blipFill rotWithShape="1">
            <a:blip r:embed="rId3">
              <a:alphaModFix/>
            </a:blip>
            <a:srcRect b="4487" l="27501" r="52499" t="0"/>
            <a:stretch/>
          </p:blipFill>
          <p:spPr>
            <a:xfrm>
              <a:off x="432" y="0"/>
              <a:ext cx="1152" cy="4128"/>
            </a:xfrm>
            <a:prstGeom prst="rect">
              <a:avLst/>
            </a:prstGeom>
            <a:noFill/>
            <a:ln>
              <a:noFill/>
            </a:ln>
          </p:spPr>
        </p:pic>
      </p:grpSp>
      <p:grpSp>
        <p:nvGrpSpPr>
          <p:cNvPr id="216" name="Google Shape;216;p58"/>
          <p:cNvGrpSpPr/>
          <p:nvPr/>
        </p:nvGrpSpPr>
        <p:grpSpPr>
          <a:xfrm>
            <a:off x="3810000" y="3579813"/>
            <a:ext cx="4805363" cy="1754187"/>
            <a:chOff x="2400" y="2255"/>
            <a:chExt cx="3027" cy="1105"/>
          </a:xfrm>
        </p:grpSpPr>
        <p:sp>
          <p:nvSpPr>
            <p:cNvPr id="217" name="Google Shape;217;p58"/>
            <p:cNvSpPr txBox="1"/>
            <p:nvPr/>
          </p:nvSpPr>
          <p:spPr>
            <a:xfrm>
              <a:off x="3648" y="2255"/>
              <a:ext cx="1779" cy="7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Or, icons can 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double-clicked 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launch  programs.</a:t>
              </a:r>
              <a:endParaRPr b="0" i="0" sz="1400" u="none" cap="none" strike="noStrike">
                <a:solidFill>
                  <a:srgbClr val="000000"/>
                </a:solidFill>
                <a:latin typeface="Arial"/>
                <a:ea typeface="Arial"/>
                <a:cs typeface="Arial"/>
                <a:sym typeface="Arial"/>
              </a:endParaRPr>
            </a:p>
          </p:txBody>
        </p:sp>
        <p:cxnSp>
          <p:nvCxnSpPr>
            <p:cNvPr id="218" name="Google Shape;218;p58"/>
            <p:cNvCxnSpPr/>
            <p:nvPr/>
          </p:nvCxnSpPr>
          <p:spPr>
            <a:xfrm rot="10800000">
              <a:off x="2448" y="2352"/>
              <a:ext cx="1152" cy="384"/>
            </a:xfrm>
            <a:prstGeom prst="straightConnector1">
              <a:avLst/>
            </a:prstGeom>
            <a:noFill/>
            <a:ln cap="flat" cmpd="sng" w="28575">
              <a:solidFill>
                <a:schemeClr val="lt1"/>
              </a:solidFill>
              <a:prstDash val="solid"/>
              <a:round/>
              <a:headEnd len="sm" w="sm" type="none"/>
              <a:tailEnd len="med" w="med" type="triangle"/>
            </a:ln>
          </p:spPr>
        </p:cxnSp>
        <p:cxnSp>
          <p:nvCxnSpPr>
            <p:cNvPr id="219" name="Google Shape;219;p58"/>
            <p:cNvCxnSpPr/>
            <p:nvPr/>
          </p:nvCxnSpPr>
          <p:spPr>
            <a:xfrm flipH="1">
              <a:off x="2400" y="2736"/>
              <a:ext cx="1200" cy="96"/>
            </a:xfrm>
            <a:prstGeom prst="straightConnector1">
              <a:avLst/>
            </a:prstGeom>
            <a:noFill/>
            <a:ln cap="flat" cmpd="sng" w="28575">
              <a:solidFill>
                <a:schemeClr val="lt1"/>
              </a:solidFill>
              <a:prstDash val="solid"/>
              <a:round/>
              <a:headEnd len="sm" w="sm" type="none"/>
              <a:tailEnd len="med" w="med" type="triangle"/>
            </a:ln>
          </p:spPr>
        </p:cxnSp>
        <p:cxnSp>
          <p:nvCxnSpPr>
            <p:cNvPr id="220" name="Google Shape;220;p58"/>
            <p:cNvCxnSpPr/>
            <p:nvPr/>
          </p:nvCxnSpPr>
          <p:spPr>
            <a:xfrm flipH="1">
              <a:off x="2448" y="2736"/>
              <a:ext cx="1152" cy="624"/>
            </a:xfrm>
            <a:prstGeom prst="straightConnector1">
              <a:avLst/>
            </a:prstGeom>
            <a:noFill/>
            <a:ln cap="flat" cmpd="sng" w="28575">
              <a:solidFill>
                <a:schemeClr val="lt1"/>
              </a:solidFill>
              <a:prstDash val="solid"/>
              <a:round/>
              <a:headEnd len="sm" w="sm" type="none"/>
              <a:tailEnd len="med" w="med" type="triangle"/>
            </a:ln>
          </p:spPr>
        </p:cxnSp>
      </p:grpSp>
      <p:pic>
        <p:nvPicPr>
          <p:cNvPr descr="6" id="221" name="Google Shape;221;p58"/>
          <p:cNvPicPr preferRelativeResize="0"/>
          <p:nvPr/>
        </p:nvPicPr>
        <p:blipFill rotWithShape="1">
          <a:blip r:embed="rId3">
            <a:alphaModFix/>
          </a:blip>
          <a:srcRect b="4489" l="0" r="74167" t="7033"/>
          <a:stretch/>
        </p:blipFill>
        <p:spPr>
          <a:xfrm>
            <a:off x="595311" y="1502833"/>
            <a:ext cx="1872721" cy="5071534"/>
          </a:xfrm>
          <a:prstGeom prst="rect">
            <a:avLst/>
          </a:prstGeom>
          <a:noFill/>
          <a:ln>
            <a:noFill/>
          </a:ln>
        </p:spPr>
      </p:pic>
      <p:grpSp>
        <p:nvGrpSpPr>
          <p:cNvPr id="222" name="Google Shape;222;p58"/>
          <p:cNvGrpSpPr/>
          <p:nvPr/>
        </p:nvGrpSpPr>
        <p:grpSpPr>
          <a:xfrm>
            <a:off x="457200" y="1868488"/>
            <a:ext cx="7621588" cy="4760912"/>
            <a:chOff x="288" y="1177"/>
            <a:chExt cx="4801" cy="2999"/>
          </a:xfrm>
        </p:grpSpPr>
        <p:sp>
          <p:nvSpPr>
            <p:cNvPr id="223" name="Google Shape;223;p58"/>
            <p:cNvSpPr txBox="1"/>
            <p:nvPr/>
          </p:nvSpPr>
          <p:spPr>
            <a:xfrm>
              <a:off x="3129" y="1177"/>
              <a:ext cx="1960" cy="7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The Windows start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button can be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to launch programs.</a:t>
              </a:r>
              <a:endParaRPr b="0" i="0" sz="1400" u="none" cap="none" strike="noStrike">
                <a:solidFill>
                  <a:srgbClr val="000000"/>
                </a:solidFill>
                <a:latin typeface="Arial"/>
                <a:ea typeface="Arial"/>
                <a:cs typeface="Arial"/>
                <a:sym typeface="Arial"/>
              </a:endParaRPr>
            </a:p>
          </p:txBody>
        </p:sp>
        <p:cxnSp>
          <p:nvCxnSpPr>
            <p:cNvPr id="224" name="Google Shape;224;p58"/>
            <p:cNvCxnSpPr/>
            <p:nvPr/>
          </p:nvCxnSpPr>
          <p:spPr>
            <a:xfrm flipH="1">
              <a:off x="288" y="1536"/>
              <a:ext cx="2784" cy="2640"/>
            </a:xfrm>
            <a:prstGeom prst="straightConnector1">
              <a:avLst/>
            </a:prstGeom>
            <a:noFill/>
            <a:ln cap="flat" cmpd="sng" w="38100">
              <a:solidFill>
                <a:schemeClr val="lt1"/>
              </a:solidFill>
              <a:prstDash val="solid"/>
              <a:round/>
              <a:headEnd len="sm" w="sm" type="none"/>
              <a:tailEnd len="med" w="med" type="triangle"/>
            </a:ln>
          </p:spPr>
        </p:cxnSp>
      </p:grpSp>
      <p:sp>
        <p:nvSpPr>
          <p:cNvPr id="225" name="Google Shape;225;p58"/>
          <p:cNvSpPr txBox="1"/>
          <p:nvPr/>
        </p:nvSpPr>
        <p:spPr>
          <a:xfrm>
            <a:off x="457200" y="457200"/>
            <a:ext cx="82296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000" u="none" cap="none" strike="noStrike">
                <a:solidFill>
                  <a:srgbClr val="0000CC"/>
                </a:solidFill>
                <a:latin typeface="Libre Franklin Thin"/>
                <a:ea typeface="Libre Franklin Thin"/>
                <a:cs typeface="Libre Franklin Thin"/>
                <a:sym typeface="Libre Franklin Thin"/>
              </a:rPr>
              <a:t>Graphical User Interface(Windows Machine)</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ppt_w</p:attrName>
                                        </p:attrNameLst>
                                      </p:cBhvr>
                                      <p:tavLst>
                                        <p:tav fmla="" tm="0">
                                          <p:val>
                                            <p:strVal val="0"/>
                                          </p:val>
                                        </p:tav>
                                        <p:tav fmla="" tm="100000">
                                          <p:val>
                                            <p:strVal val="#ppt_w"/>
                                          </p:val>
                                        </p:tav>
                                      </p:tavLst>
                                    </p:anim>
                                    <p:anim calcmode="lin" valueType="num">
                                      <p:cBhvr additive="base">
                                        <p:cTn dur="500"/>
                                        <p:tgtEl>
                                          <p:spTgt spid="21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Command Line Interface (CLI)</a:t>
            </a:r>
            <a:br>
              <a:rPr lang="en-US"/>
            </a:br>
            <a:endParaRPr/>
          </a:p>
        </p:txBody>
      </p:sp>
      <p:sp>
        <p:nvSpPr>
          <p:cNvPr id="232" name="Google Shape;232;p5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Char char="•"/>
            </a:pPr>
            <a:r>
              <a:rPr lang="en-US" sz="2400"/>
              <a:t>CLI is a command line program that accepts text input to execute operating system functions.</a:t>
            </a:r>
            <a:endParaRPr sz="2400"/>
          </a:p>
          <a:p>
            <a:pPr indent="-381000" lvl="0" marL="457200" rtl="0" algn="just">
              <a:lnSpc>
                <a:spcPct val="150000"/>
              </a:lnSpc>
              <a:spcBef>
                <a:spcPts val="360"/>
              </a:spcBef>
              <a:spcAft>
                <a:spcPts val="0"/>
              </a:spcAft>
              <a:buSzPts val="2400"/>
              <a:buChar char="•"/>
            </a:pPr>
            <a:r>
              <a:rPr lang="en-US" sz="2400"/>
              <a:t>In the 1960s, using only computer terminals, this was the only way to interact with computers</a:t>
            </a:r>
            <a:endParaRPr sz="2400"/>
          </a:p>
          <a:p>
            <a:pPr indent="-381000" lvl="0" marL="457200" rtl="0" algn="just">
              <a:lnSpc>
                <a:spcPct val="150000"/>
              </a:lnSpc>
              <a:spcBef>
                <a:spcPts val="360"/>
              </a:spcBef>
              <a:spcAft>
                <a:spcPts val="0"/>
              </a:spcAft>
              <a:buSzPts val="2400"/>
              <a:buChar char="•"/>
            </a:pPr>
            <a:r>
              <a:rPr lang="en-US" sz="2400"/>
              <a:t>Today, with GUI, most users never have to use (CLI)</a:t>
            </a:r>
            <a:endParaRPr sz="2400"/>
          </a:p>
          <a:p>
            <a:pPr indent="-381000" lvl="0" marL="457200" rtl="0" algn="just">
              <a:lnSpc>
                <a:spcPct val="150000"/>
              </a:lnSpc>
              <a:spcBef>
                <a:spcPts val="360"/>
              </a:spcBef>
              <a:spcAft>
                <a:spcPts val="0"/>
              </a:spcAft>
              <a:buSzPts val="2400"/>
              <a:buChar char="•"/>
            </a:pPr>
            <a:r>
              <a:rPr lang="en-US" sz="2400"/>
              <a:t>CLI is still used by software developers to configure computers, install software dependencies(etc).</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0"/>
          <p:cNvSpPr txBox="1"/>
          <p:nvPr>
            <p:ph type="title"/>
          </p:nvPr>
        </p:nvSpPr>
        <p:spPr>
          <a:xfrm>
            <a:off x="383822" y="316089"/>
            <a:ext cx="8760178" cy="112694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Advantages of Command Line Interface</a:t>
            </a:r>
            <a:endParaRPr/>
          </a:p>
        </p:txBody>
      </p:sp>
      <p:sp>
        <p:nvSpPr>
          <p:cNvPr id="238" name="Google Shape;238;p60"/>
          <p:cNvSpPr txBox="1"/>
          <p:nvPr/>
        </p:nvSpPr>
        <p:spPr>
          <a:xfrm>
            <a:off x="457200" y="1614310"/>
            <a:ext cx="8229600" cy="428977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400"/>
              <a:buFont typeface="Arial"/>
              <a:buChar char="•"/>
            </a:pPr>
            <a:r>
              <a:rPr lang="en-US" sz="2400">
                <a:solidFill>
                  <a:schemeClr val="dk1"/>
                </a:solidFill>
              </a:rPr>
              <a:t>G</a:t>
            </a:r>
            <a:r>
              <a:rPr b="0" i="0" lang="en-US" sz="2400" u="none" cap="none" strike="noStrike">
                <a:solidFill>
                  <a:schemeClr val="dk1"/>
                </a:solidFill>
                <a:latin typeface="Arial"/>
                <a:ea typeface="Arial"/>
                <a:cs typeface="Arial"/>
                <a:sym typeface="Arial"/>
              </a:rPr>
              <a:t>ranular control of an OS or application;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chemeClr val="dk1"/>
                </a:solidFill>
              </a:rPr>
              <a:t>F</a:t>
            </a:r>
            <a:r>
              <a:rPr b="0" i="0" lang="en-US" sz="2400" u="none" cap="none" strike="noStrike">
                <a:solidFill>
                  <a:schemeClr val="dk1"/>
                </a:solidFill>
                <a:latin typeface="Arial"/>
                <a:ea typeface="Arial"/>
                <a:cs typeface="Arial"/>
                <a:sym typeface="Arial"/>
              </a:rPr>
              <a:t>aster management of a large number of operating systems;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chemeClr val="dk1"/>
                </a:solidFill>
              </a:rPr>
              <a:t>A</a:t>
            </a:r>
            <a:r>
              <a:rPr b="0" i="0" lang="en-US" sz="2400" u="none" cap="none" strike="noStrike">
                <a:solidFill>
                  <a:schemeClr val="dk1"/>
                </a:solidFill>
                <a:latin typeface="Arial"/>
                <a:ea typeface="Arial"/>
                <a:cs typeface="Arial"/>
                <a:sym typeface="Arial"/>
              </a:rPr>
              <a:t>bility to store scripts to automate regular tasks; and</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chemeClr val="dk1"/>
                </a:solidFill>
              </a:rPr>
              <a:t>B</a:t>
            </a:r>
            <a:r>
              <a:rPr b="0" i="0" lang="en-US" sz="2400" u="none" cap="none" strike="noStrike">
                <a:solidFill>
                  <a:schemeClr val="dk1"/>
                </a:solidFill>
                <a:latin typeface="Arial"/>
                <a:ea typeface="Arial"/>
                <a:cs typeface="Arial"/>
                <a:sym typeface="Arial"/>
              </a:rPr>
              <a:t>asic command line interface knowledge to help with troubleshooting, such as network connection issues.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61"/>
          <p:cNvSpPr txBox="1"/>
          <p:nvPr>
            <p:ph type="title"/>
          </p:nvPr>
        </p:nvSpPr>
        <p:spPr>
          <a:xfrm>
            <a:off x="383822" y="316089"/>
            <a:ext cx="8760178" cy="112694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Disadvantages of Command Line Interface</a:t>
            </a:r>
            <a:endParaRPr/>
          </a:p>
        </p:txBody>
      </p:sp>
      <p:sp>
        <p:nvSpPr>
          <p:cNvPr id="245" name="Google Shape;245;p61"/>
          <p:cNvSpPr txBox="1"/>
          <p:nvPr/>
        </p:nvSpPr>
        <p:spPr>
          <a:xfrm>
            <a:off x="457200" y="1614310"/>
            <a:ext cx="8229600" cy="428977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2400">
              <a:solidFill>
                <a:schemeClr val="dk1"/>
              </a:solidFill>
            </a:endParaRPr>
          </a:p>
          <a:p>
            <a:pPr indent="0" lvl="0" marL="457200" marR="0" rtl="0" algn="l">
              <a:lnSpc>
                <a:spcPct val="150000"/>
              </a:lnSpc>
              <a:spcBef>
                <a:spcPts val="0"/>
              </a:spcBef>
              <a:spcAft>
                <a:spcPts val="0"/>
              </a:spcAft>
              <a:buNone/>
            </a:pPr>
            <a:r>
              <a:t/>
            </a:r>
            <a:endParaRPr sz="2400">
              <a:solidFill>
                <a:schemeClr val="dk1"/>
              </a:solidFill>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Arial"/>
                <a:ea typeface="Arial"/>
                <a:cs typeface="Arial"/>
                <a:sym typeface="Arial"/>
              </a:rPr>
              <a:t>Steeper learning curve.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Arial"/>
                <a:ea typeface="Arial"/>
                <a:cs typeface="Arial"/>
                <a:sym typeface="Arial"/>
              </a:rPr>
              <a:t>CLI is not user-friendly.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Arial"/>
                <a:ea typeface="Arial"/>
                <a:cs typeface="Arial"/>
                <a:sym typeface="Arial"/>
              </a:rPr>
              <a:t>Different commands used in different shells.(Some requires configuration).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2011-03-27T18:00:15Z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