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7" r:id="rId7"/>
    <p:sldId id="260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1" r:id="rId19"/>
    <p:sldId id="262" r:id="rId20"/>
    <p:sldId id="263" r:id="rId21"/>
    <p:sldId id="264" r:id="rId22"/>
    <p:sldId id="265" r:id="rId23"/>
    <p:sldId id="266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Libre Franklin" panose="00000500000000000000" charset="0"/>
      <p:regular r:id="rId30"/>
      <p:bold r:id="rId31"/>
      <p:italic r:id="rId32"/>
      <p:boldItalic r:id="rId33"/>
    </p:embeddedFont>
    <p:embeddedFont>
      <p:font typeface="Libre Franklin Medium" panose="020B0604020202020204" charset="0"/>
      <p:regular r:id="rId34"/>
      <p:bold r:id="rId35"/>
      <p:italic r:id="rId36"/>
      <p:boldItalic r:id="rId37"/>
    </p:embeddedFont>
    <p:embeddedFont>
      <p:font typeface="Arial Black" panose="020B0A04020102020204" pitchFamily="34" charset="0"/>
      <p:bold r:id="rId38"/>
    </p:embeddedFont>
    <p:embeddedFont>
      <p:font typeface="Trebuchet MS" panose="020B0603020202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ht1/jrSXrRcM5dzJkDsfoEJQCn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3" name="Google Shape;1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Precise – 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knows the exact and correct steps to execute.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– 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input for the current instructions comes only from the preceding instruction.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Finite – 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algorithm ends giving the result after the execution of a finite number of instructions.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Generality –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The algorithm holds good to set of inputs and not strictly one input.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Tip: Add your own speaker notes here.</a:t>
            </a:r>
            <a:endParaRPr/>
          </a:p>
        </p:txBody>
      </p:sp>
      <p:sp>
        <p:nvSpPr>
          <p:cNvPr id="181" name="Google Shape;18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400"/>
              <a:buFont typeface="Calibri"/>
              <a:buChar char="•"/>
            </a:pPr>
            <a:r>
              <a:rPr lang="en-US" sz="1200">
                <a:solidFill>
                  <a:srgbClr val="000099"/>
                </a:solidFill>
              </a:rPr>
              <a:t>In computer science, the word algorithm refers to a special method useable by a computer for solution of a problem. The statement of the problem specifies in general terms the desired input/output relationship.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rgbClr val="000099"/>
              </a:solidFill>
            </a:endParaRPr>
          </a:p>
          <a:p>
            <a:pPr marL="457200" lvl="0" indent="-2286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400"/>
              <a:buFont typeface="Calibri"/>
              <a:buChar char="•"/>
            </a:pPr>
            <a:r>
              <a:rPr lang="en-US" sz="1200">
                <a:solidFill>
                  <a:srgbClr val="000099"/>
                </a:solidFill>
              </a:rPr>
              <a:t>For example, sorting a given sequence of numbers into nondecreasing order provides fertile ground for introducing many standard design techniques and analysis tools.  </a:t>
            </a:r>
            <a:endParaRPr sz="1200" b="1">
              <a:solidFill>
                <a:srgbClr val="000099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10" b="1" dirty="0"/>
              <a:t>Brute force algorithms-</a:t>
            </a:r>
            <a:r>
              <a:rPr lang="en-US" sz="111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are straight forward trial and error approach of solving problems? </a:t>
            </a:r>
            <a:endParaRPr dirty="0"/>
          </a:p>
          <a:p>
            <a:pPr marL="4572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1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Greedy algorithms- </a:t>
            </a:r>
            <a:r>
              <a:rPr lang="en-US" sz="111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follow a problem-solving heuristic to reach the next best state to find the final best state as the result.</a:t>
            </a:r>
            <a:endParaRPr dirty="0"/>
          </a:p>
          <a:p>
            <a:pPr marL="4572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10" b="1" dirty="0"/>
              <a:t>Divide and conquer algorithm- </a:t>
            </a:r>
            <a:r>
              <a:rPr lang="en-US" sz="111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break the problem into small sub problems and then combine the result of each sub problem to get the final result. </a:t>
            </a:r>
            <a:endParaRPr dirty="0"/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1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programming-</a:t>
            </a:r>
            <a:r>
              <a:rPr lang="en-US" sz="111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approach which is same as divide and conquers but divides the problem into sub problems such that their results are reusable for other sub problems.</a:t>
            </a:r>
            <a:endParaRPr sz="1110" dirty="0"/>
          </a:p>
          <a:p>
            <a:r>
              <a:rPr lang="en-US" altLang="en-US" sz="1100" dirty="0" smtClean="0"/>
              <a:t>Simple recursive algorithms -</a:t>
            </a:r>
            <a:r>
              <a:rPr lang="en-US" altLang="en-US" dirty="0" smtClean="0"/>
              <a:t>A simple </a:t>
            </a:r>
            <a:r>
              <a:rPr lang="en-US" altLang="en-US" dirty="0" smtClean="0">
                <a:solidFill>
                  <a:schemeClr val="tx2"/>
                </a:solidFill>
              </a:rPr>
              <a:t>recursive algorithm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Solves the base cases directly</a:t>
            </a:r>
          </a:p>
          <a:p>
            <a:pPr lvl="1"/>
            <a:r>
              <a:rPr lang="en-US" altLang="en-US" dirty="0" smtClean="0"/>
              <a:t>Recurs with a simpler </a:t>
            </a:r>
            <a:r>
              <a:rPr lang="en-US" altLang="en-US" dirty="0" err="1" smtClean="0"/>
              <a:t>subproblem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Does some extra work to convert the solution to the simpler </a:t>
            </a:r>
            <a:r>
              <a:rPr lang="en-US" altLang="en-US" dirty="0" err="1" smtClean="0"/>
              <a:t>subproblem</a:t>
            </a:r>
            <a:r>
              <a:rPr lang="en-US" altLang="en-US" dirty="0" smtClean="0"/>
              <a:t> into a solution to the given problem</a:t>
            </a:r>
          </a:p>
          <a:p>
            <a:r>
              <a:rPr lang="en-US" altLang="en-US" dirty="0" smtClean="0"/>
              <a:t>I call these “simple” because several of the other algorithm types are inherently recursive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10" dirty="0"/>
          </a:p>
        </p:txBody>
      </p:sp>
      <p:sp>
        <p:nvSpPr>
          <p:cNvPr id="195" name="Google Shape;195;p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E87E97-21AA-4A5F-85C3-82D4889E253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/>
              <a:t>2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143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98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6EB94D-D941-4854-A443-274EC7350B2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/>
              <a:t>3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694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AC7F8-D16F-4A95-A336-2B9233E6D35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/>
              <a:t>4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06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C42472-DF08-48BE-82F1-A5723BE43D5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/>
              <a:t>2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35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14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3"/>
          <p:cNvSpPr txBox="1">
            <a:spLocks noGrp="1"/>
          </p:cNvSpPr>
          <p:nvPr>
            <p:ph type="body" idx="1"/>
          </p:nvPr>
        </p:nvSpPr>
        <p:spPr>
          <a:xfrm rot="5400000">
            <a:off x="2057400" y="-152400"/>
            <a:ext cx="5029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8" name="Google Shape;78;p5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4"/>
          <p:cNvSpPr txBox="1">
            <a:spLocks noGrp="1"/>
          </p:cNvSpPr>
          <p:nvPr>
            <p:ph type="title"/>
          </p:nvPr>
        </p:nvSpPr>
        <p:spPr>
          <a:xfrm rot="5400000">
            <a:off x="4648200" y="2438400"/>
            <a:ext cx="6019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4"/>
          <p:cNvSpPr txBox="1">
            <a:spLocks noGrp="1"/>
          </p:cNvSpPr>
          <p:nvPr>
            <p:ph type="body" idx="1"/>
          </p:nvPr>
        </p:nvSpPr>
        <p:spPr>
          <a:xfrm rot="5400000">
            <a:off x="457200" y="457200"/>
            <a:ext cx="60198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4" name="Google Shape;84;p5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2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1 column">
  <p:cSld name="Title and 1 colum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3"/>
          <p:cNvSpPr txBox="1">
            <a:spLocks noGrp="1"/>
          </p:cNvSpPr>
          <p:nvPr>
            <p:ph type="body" idx="1"/>
          </p:nvPr>
        </p:nvSpPr>
        <p:spPr>
          <a:xfrm>
            <a:off x="396875" y="1800000"/>
            <a:ext cx="8351839" cy="3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–"/>
              <a:defRPr/>
            </a:lvl2pPr>
            <a:lvl3pPr marL="1371600" lvl="2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9pPr>
          </a:lstStyle>
          <a:p>
            <a:endParaRPr/>
          </a:p>
        </p:txBody>
      </p:sp>
      <p:sp>
        <p:nvSpPr>
          <p:cNvPr id="109" name="Google Shape;109;p63"/>
          <p:cNvSpPr txBox="1"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Libre Franklin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Libre Franklin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Libre Franklin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/>
            </a:lvl9pPr>
          </a:lstStyle>
          <a:p>
            <a:endParaRPr/>
          </a:p>
        </p:txBody>
      </p:sp>
      <p:sp>
        <p:nvSpPr>
          <p:cNvPr id="118" name="Google Shape;118;p3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Libre Franklin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Libre Franklin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Libre Franklin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Libre Franklin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9pPr>
          </a:lstStyle>
          <a:p>
            <a:endParaRPr/>
          </a:p>
        </p:txBody>
      </p:sp>
      <p:sp>
        <p:nvSpPr>
          <p:cNvPr id="125" name="Google Shape;125;p3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Libre Franklin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Libre Franklin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p3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Libre Franklin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Libre Franklin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9pPr>
          </a:lstStyle>
          <a:p>
            <a:endParaRPr/>
          </a:p>
        </p:txBody>
      </p:sp>
      <p:sp>
        <p:nvSpPr>
          <p:cNvPr id="127" name="Google Shape;127;p3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Libre Franklin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/>
            </a:lvl9pPr>
          </a:lstStyle>
          <a:p>
            <a:endParaRPr/>
          </a:p>
        </p:txBody>
      </p:sp>
      <p:sp>
        <p:nvSpPr>
          <p:cNvPr id="133" name="Google Shape;133;p4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Libre Franklin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Libre Franklin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Font typeface="Libre Franklin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4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Libre Franklin"/>
              <a:buNone/>
              <a:defRPr sz="3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sz="2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sz="2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sz="2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sz="2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sz="2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sz="2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0" name="Google Shape;140;p4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Libre Franklin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Libre Franklin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Font typeface="Libre Franklin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9pPr>
          </a:lstStyle>
          <a:p>
            <a:endParaRPr/>
          </a:p>
        </p:txBody>
      </p:sp>
      <p:sp>
        <p:nvSpPr>
          <p:cNvPr id="141" name="Google Shape;141;p4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Libre Franklin"/>
              <a:buNone/>
              <a:defRPr/>
            </a:lvl2pPr>
            <a:lvl3pPr lvl="2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Libre Franklin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2"/>
          <p:cNvSpPr txBox="1">
            <a:spLocks noGrp="1"/>
          </p:cNvSpPr>
          <p:nvPr>
            <p:ph type="body" idx="1"/>
          </p:nvPr>
        </p:nvSpPr>
        <p:spPr>
          <a:xfrm rot="5400000">
            <a:off x="2057400" y="-152400"/>
            <a:ext cx="5029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47" name="Google Shape;147;p4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3"/>
          <p:cNvSpPr txBox="1">
            <a:spLocks noGrp="1"/>
          </p:cNvSpPr>
          <p:nvPr>
            <p:ph type="title"/>
          </p:nvPr>
        </p:nvSpPr>
        <p:spPr>
          <a:xfrm rot="5400000">
            <a:off x="4648200" y="2438400"/>
            <a:ext cx="6019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3"/>
          <p:cNvSpPr txBox="1">
            <a:spLocks noGrp="1"/>
          </p:cNvSpPr>
          <p:nvPr>
            <p:ph type="body" idx="1"/>
          </p:nvPr>
        </p:nvSpPr>
        <p:spPr>
          <a:xfrm rot="5400000">
            <a:off x="457200" y="457200"/>
            <a:ext cx="60198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53" name="Google Shape;153;p4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4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Libre Franklin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Libre Franklin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Libre Franklin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4038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Libre Franklin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Libre Franklin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body" idx="2"/>
          </p:nvPr>
        </p:nvSpPr>
        <p:spPr>
          <a:xfrm>
            <a:off x="4648200" y="1447800"/>
            <a:ext cx="4038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Libre Franklin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Libre Franklin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Libre Franklin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Libre Franklin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Libre Franklin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Libre Franklin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9pPr>
          </a:lstStyle>
          <a:p>
            <a:endParaRPr/>
          </a:p>
        </p:txBody>
      </p:sp>
      <p:sp>
        <p:nvSpPr>
          <p:cNvPr id="47" name="Google Shape;47;p4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Libre Franklin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Libre Franklin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Libre Franklin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Libre Franklin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9pPr>
          </a:lstStyle>
          <a:p>
            <a:endParaRPr/>
          </a:p>
        </p:txBody>
      </p:sp>
      <p:sp>
        <p:nvSpPr>
          <p:cNvPr id="49" name="Google Shape;49;p4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Libre Franklin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/>
            </a:lvl9pPr>
          </a:lstStyle>
          <a:p>
            <a:endParaRPr/>
          </a:p>
        </p:txBody>
      </p:sp>
      <p:sp>
        <p:nvSpPr>
          <p:cNvPr id="64" name="Google Shape;64;p5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Libre Franklin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Libre Franklin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Font typeface="Libre Franklin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Libre Franklin"/>
              <a:buNone/>
              <a:defRPr sz="3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sz="2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sz="2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sz="2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sz="2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sz="2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sz="2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1" name="Google Shape;71;p5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Libre Franklin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Libre Franklin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Font typeface="Libre Franklin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5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DC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w="9525" cap="rnd" cmpd="sng">
            <a:solidFill>
              <a:srgbClr val="A2A0A0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50800" dir="54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" name="Google Shape;11;p29"/>
          <p:cNvSpPr/>
          <p:nvPr/>
        </p:nvSpPr>
        <p:spPr>
          <a:xfrm>
            <a:off x="418596" y="435546"/>
            <a:ext cx="8306809" cy="6033870"/>
          </a:xfrm>
          <a:prstGeom prst="roundRect">
            <a:avLst>
              <a:gd name="adj" fmla="val 2127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2" name="Google Shape;12;p29"/>
          <p:cNvCxnSpPr/>
          <p:nvPr/>
        </p:nvCxnSpPr>
        <p:spPr>
          <a:xfrm>
            <a:off x="533400" y="1447800"/>
            <a:ext cx="8077200" cy="1588"/>
          </a:xfrm>
          <a:prstGeom prst="straightConnector1">
            <a:avLst/>
          </a:prstGeom>
          <a:noFill/>
          <a:ln w="57150" cap="flat" cmpd="sng">
            <a:solidFill>
              <a:srgbClr val="0000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Libre Franklin"/>
              <a:buChar char="•"/>
              <a:defRPr sz="3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ts val="3000"/>
              <a:buFont typeface="Libre Franklin"/>
              <a:buChar char="–"/>
              <a:defRPr sz="3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–"/>
              <a:defRPr sz="2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5" name="Google Shape;15;p2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DCB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w="9525" cap="rnd" cmpd="sng">
            <a:solidFill>
              <a:srgbClr val="A2A0A0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50800" dir="54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4" name="Google Shape;94;p31"/>
          <p:cNvSpPr/>
          <p:nvPr/>
        </p:nvSpPr>
        <p:spPr>
          <a:xfrm>
            <a:off x="418596" y="435546"/>
            <a:ext cx="8306809" cy="6033870"/>
          </a:xfrm>
          <a:prstGeom prst="roundRect">
            <a:avLst>
              <a:gd name="adj" fmla="val 2127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95" name="Google Shape;95;p31"/>
          <p:cNvCxnSpPr/>
          <p:nvPr/>
        </p:nvCxnSpPr>
        <p:spPr>
          <a:xfrm>
            <a:off x="533400" y="1447800"/>
            <a:ext cx="8077200" cy="1588"/>
          </a:xfrm>
          <a:prstGeom prst="straightConnector1">
            <a:avLst/>
          </a:prstGeom>
          <a:noFill/>
          <a:ln w="57150" cap="flat" cmpd="sng">
            <a:solidFill>
              <a:srgbClr val="0000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3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97" name="Google Shape;97;p31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Libre Franklin"/>
              <a:buChar char="•"/>
              <a:defRPr sz="3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ts val="3000"/>
              <a:buFont typeface="Libre Franklin"/>
              <a:buChar char="–"/>
              <a:defRPr sz="3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–"/>
              <a:defRPr sz="2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8" name="Google Shape;98;p3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"/>
          <p:cNvSpPr/>
          <p:nvPr/>
        </p:nvSpPr>
        <p:spPr>
          <a:xfrm>
            <a:off x="304800" y="1452563"/>
            <a:ext cx="8532813" cy="3043237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w="9525" cap="rnd" cmpd="sng">
            <a:solidFill>
              <a:srgbClr val="A2A0A0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50800" dir="54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418596" y="1528074"/>
            <a:ext cx="8306809" cy="2889482"/>
          </a:xfrm>
          <a:prstGeom prst="roundRect">
            <a:avLst>
              <a:gd name="adj" fmla="val 2127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8" name="Google Shape;168;p1"/>
          <p:cNvSpPr txBox="1">
            <a:spLocks noGrp="1"/>
          </p:cNvSpPr>
          <p:nvPr>
            <p:ph type="ctrTitle" idx="4294967295"/>
          </p:nvPr>
        </p:nvSpPr>
        <p:spPr>
          <a:xfrm>
            <a:off x="0" y="2286000"/>
            <a:ext cx="8534400" cy="89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200" b="1" i="0" u="none" strike="noStrike" cap="non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Basic Design Structure</a:t>
            </a:r>
            <a:endParaRPr sz="4200" b="0" i="0" u="none" strike="noStrike" cap="none">
              <a:solidFill>
                <a:srgbClr val="0000CC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69" name="Google Shape;169;p1"/>
          <p:cNvSpPr txBox="1">
            <a:spLocks noGrp="1"/>
          </p:cNvSpPr>
          <p:nvPr>
            <p:ph type="body" idx="1"/>
          </p:nvPr>
        </p:nvSpPr>
        <p:spPr>
          <a:xfrm>
            <a:off x="304800" y="3124200"/>
            <a:ext cx="818356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91425" bIns="45700" anchor="t" anchorCtr="0">
            <a:noAutofit/>
          </a:bodyPr>
          <a:lstStyle/>
          <a:p>
            <a:pPr marL="36513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ibre Franklin"/>
              <a:buNone/>
            </a:pPr>
            <a:r>
              <a:rPr lang="en-US" sz="2800"/>
              <a:t>Lesson 1B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Divide and Conquer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33400" indent="-533400"/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chemeClr val="tx2"/>
                </a:solidFill>
              </a:rPr>
              <a:t>divide and conquer algorithm</a:t>
            </a:r>
            <a:r>
              <a:rPr lang="en-US" altLang="en-US" sz="2400" dirty="0"/>
              <a:t> consists of two parts:</a:t>
            </a:r>
          </a:p>
          <a:p>
            <a:pPr marL="914400" lvl="1" indent="-266700"/>
            <a:r>
              <a:rPr lang="en-US" altLang="en-US" sz="2400" dirty="0"/>
              <a:t>Divide the problem into smaller </a:t>
            </a:r>
            <a:r>
              <a:rPr lang="en-US" altLang="en-US" sz="2400" dirty="0" err="1"/>
              <a:t>subproblems</a:t>
            </a:r>
            <a:r>
              <a:rPr lang="en-US" altLang="en-US" sz="2400" dirty="0"/>
              <a:t> of the same type, and solve these </a:t>
            </a:r>
            <a:r>
              <a:rPr lang="en-US" altLang="en-US" sz="2400" dirty="0" err="1"/>
              <a:t>subproblems</a:t>
            </a:r>
            <a:r>
              <a:rPr lang="en-US" altLang="en-US" sz="2400" dirty="0"/>
              <a:t> recursively</a:t>
            </a:r>
          </a:p>
          <a:p>
            <a:pPr marL="914400" lvl="1" indent="-266700"/>
            <a:r>
              <a:rPr lang="en-US" altLang="en-US" sz="2400" dirty="0"/>
              <a:t>Combine the solutions to the </a:t>
            </a:r>
            <a:r>
              <a:rPr lang="en-US" altLang="en-US" sz="2400" dirty="0" err="1"/>
              <a:t>subproblems</a:t>
            </a:r>
            <a:r>
              <a:rPr lang="en-US" altLang="en-US" sz="2400" dirty="0"/>
              <a:t> into a solution to the original problem</a:t>
            </a:r>
          </a:p>
          <a:p>
            <a:pPr marL="533400" indent="-533400"/>
            <a:r>
              <a:rPr lang="en-US" altLang="en-US" sz="2400" dirty="0"/>
              <a:t>Traditionally, an algorithm is only called divide and conquer if it contains two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5471731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Examples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33400" indent="-533400"/>
            <a:r>
              <a:rPr lang="en-US" altLang="en-US" sz="3200"/>
              <a:t>Quicksort:</a:t>
            </a:r>
          </a:p>
          <a:p>
            <a:pPr marL="914400" lvl="1" indent="-266700"/>
            <a:r>
              <a:rPr lang="en-US" altLang="en-US"/>
              <a:t>Partition the array into two parts, and quicksort each of the parts</a:t>
            </a:r>
          </a:p>
          <a:p>
            <a:pPr marL="914400" lvl="1" indent="-266700"/>
            <a:r>
              <a:rPr lang="en-US" altLang="en-US"/>
              <a:t>No additional work is required to combine the two sorted parts</a:t>
            </a:r>
          </a:p>
          <a:p>
            <a:pPr marL="533400" indent="-533400"/>
            <a:r>
              <a:rPr lang="en-US" altLang="en-US" sz="3200"/>
              <a:t>Mergesort:</a:t>
            </a:r>
            <a:endParaRPr lang="en-US" altLang="en-US"/>
          </a:p>
          <a:p>
            <a:pPr marL="914400" lvl="1" indent="-266700"/>
            <a:r>
              <a:rPr lang="en-US" altLang="en-US"/>
              <a:t>Cut the array in half, and mergesort each half</a:t>
            </a:r>
          </a:p>
          <a:p>
            <a:pPr marL="914400" lvl="1" indent="-266700"/>
            <a:r>
              <a:rPr lang="en-US" altLang="en-US"/>
              <a:t>Combine the two sorted arrays into a single sorted array by merging them</a:t>
            </a:r>
          </a:p>
        </p:txBody>
      </p:sp>
    </p:spTree>
    <p:extLst>
      <p:ext uri="{BB962C8B-B14F-4D97-AF65-F5344CB8AC3E}">
        <p14:creationId xmlns:p14="http://schemas.microsoft.com/office/powerpoint/2010/main" val="40620961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Binary tree lookup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400" dirty="0"/>
              <a:t>Here’s how to look up something in a sorted binary tree: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Compare the key to the value in the root</a:t>
            </a:r>
          </a:p>
          <a:p>
            <a:pPr lvl="2"/>
            <a:r>
              <a:rPr lang="en-US" alt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If the two values are equal, report success</a:t>
            </a:r>
          </a:p>
          <a:p>
            <a:pPr lvl="2"/>
            <a:r>
              <a:rPr lang="en-US" alt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If the key is less, search the left subtree</a:t>
            </a:r>
          </a:p>
          <a:p>
            <a:pPr lvl="2"/>
            <a:r>
              <a:rPr lang="en-US" alt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If the key is greater, search the right subtree</a:t>
            </a:r>
            <a:endParaRPr lang="en-US" altLang="en-US" sz="2400" dirty="0">
              <a:solidFill>
                <a:schemeClr val="tx1"/>
              </a:solidFill>
            </a:endParaRPr>
          </a:p>
          <a:p>
            <a:r>
              <a:rPr lang="en-US" altLang="en-US" sz="2400" dirty="0"/>
              <a:t>This is </a:t>
            </a:r>
            <a:r>
              <a:rPr lang="en-US" altLang="en-US" sz="2400" i="1" dirty="0"/>
              <a:t>not</a:t>
            </a:r>
            <a:r>
              <a:rPr lang="en-US" altLang="en-US" sz="2400" dirty="0"/>
              <a:t> a divide and conquer algorithm because, although there are two recursive calls, only one is used at each level of the recursion</a:t>
            </a:r>
          </a:p>
        </p:txBody>
      </p:sp>
    </p:spTree>
    <p:extLst>
      <p:ext uri="{BB962C8B-B14F-4D97-AF65-F5344CB8AC3E}">
        <p14:creationId xmlns:p14="http://schemas.microsoft.com/office/powerpoint/2010/main" val="8882157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Fibonacci numbers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To find the n</a:t>
            </a:r>
            <a:r>
              <a:rPr lang="en-US" altLang="en-US" baseline="30000" dirty="0">
                <a:solidFill>
                  <a:schemeClr val="tx1"/>
                </a:solidFill>
              </a:rPr>
              <a:t>th</a:t>
            </a:r>
            <a:r>
              <a:rPr lang="en-US" altLang="en-US" dirty="0">
                <a:solidFill>
                  <a:schemeClr val="tx1"/>
                </a:solidFill>
              </a:rPr>
              <a:t> Fibonacci number: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If n is zero or one, return one; otherwise,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Compute </a:t>
            </a:r>
            <a:r>
              <a:rPr lang="en-US" alt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fibonacci</a:t>
            </a:r>
            <a:r>
              <a:rPr lang="en-US" alt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(n-1)</a:t>
            </a:r>
            <a:r>
              <a:rPr lang="en-US" altLang="en-US" dirty="0">
                <a:solidFill>
                  <a:schemeClr val="tx1"/>
                </a:solidFill>
              </a:rPr>
              <a:t> and </a:t>
            </a:r>
            <a:r>
              <a:rPr lang="en-US" alt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fibonacci</a:t>
            </a:r>
            <a:r>
              <a:rPr lang="en-US" alt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(n-2)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Return the sum of these two numbers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This is an expensive algorithm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It requires </a:t>
            </a:r>
            <a:r>
              <a:rPr lang="en-US" alt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O(</a:t>
            </a:r>
            <a:r>
              <a:rPr lang="en-US" alt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fibonacci</a:t>
            </a:r>
            <a:r>
              <a:rPr lang="en-US" alt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(n))</a:t>
            </a:r>
            <a:r>
              <a:rPr lang="en-US" altLang="en-US" dirty="0">
                <a:solidFill>
                  <a:schemeClr val="tx1"/>
                </a:solidFill>
              </a:rPr>
              <a:t> time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This is equivalent to exponential time, that is, </a:t>
            </a:r>
            <a:r>
              <a:rPr lang="en-US" alt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O(2</a:t>
            </a:r>
            <a:r>
              <a:rPr lang="en-US" altLang="en-US" baseline="30000" dirty="0">
                <a:solidFill>
                  <a:schemeClr val="tx1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514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programming algorithms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/>
              <a:t>A </a:t>
            </a:r>
            <a:r>
              <a:rPr lang="en-US" altLang="en-US" sz="2400">
                <a:solidFill>
                  <a:schemeClr val="tx2"/>
                </a:solidFill>
              </a:rPr>
              <a:t>dynamic programming algorithm</a:t>
            </a:r>
            <a:r>
              <a:rPr lang="en-US" altLang="en-US" sz="2400"/>
              <a:t> remembers past results and uses them to find new results</a:t>
            </a:r>
          </a:p>
          <a:p>
            <a:r>
              <a:rPr lang="en-US" altLang="en-US" sz="2400"/>
              <a:t>Dynamic programming is generally used for optimization problems</a:t>
            </a:r>
          </a:p>
          <a:p>
            <a:pPr lvl="1"/>
            <a:r>
              <a:rPr lang="en-US" altLang="en-US" sz="2000"/>
              <a:t>Multiple solutions exist, need to find the “best” one</a:t>
            </a:r>
          </a:p>
          <a:p>
            <a:pPr lvl="1"/>
            <a:r>
              <a:rPr lang="en-US" altLang="en-US" sz="2000"/>
              <a:t>Requires “optimal substructure” and “overlapping subproblems”</a:t>
            </a:r>
          </a:p>
          <a:p>
            <a:pPr lvl="2"/>
            <a:r>
              <a:rPr lang="en-US" altLang="en-US" sz="2000">
                <a:solidFill>
                  <a:schemeClr val="tx2"/>
                </a:solidFill>
              </a:rPr>
              <a:t>Optimal substructure</a:t>
            </a:r>
            <a:r>
              <a:rPr lang="en-US" altLang="en-US" sz="2000"/>
              <a:t>: Optimal solution contains optimal solutions to subproblems</a:t>
            </a:r>
          </a:p>
          <a:p>
            <a:pPr lvl="2"/>
            <a:r>
              <a:rPr lang="en-US" altLang="en-US" sz="2000">
                <a:solidFill>
                  <a:schemeClr val="tx2"/>
                </a:solidFill>
              </a:rPr>
              <a:t>Overlapping subproblems</a:t>
            </a:r>
            <a:r>
              <a:rPr lang="en-US" altLang="en-US" sz="2000"/>
              <a:t>: Solutions to subproblems can be stored and reused in a bottom-up fashion</a:t>
            </a:r>
          </a:p>
          <a:p>
            <a:r>
              <a:rPr lang="en-US" altLang="en-US" sz="2400"/>
              <a:t>This differs from Divide and Conquer, where subproblems generally need not overlap</a:t>
            </a:r>
          </a:p>
        </p:txBody>
      </p:sp>
    </p:spTree>
    <p:extLst>
      <p:ext uri="{BB962C8B-B14F-4D97-AF65-F5344CB8AC3E}">
        <p14:creationId xmlns:p14="http://schemas.microsoft.com/office/powerpoint/2010/main" val="33840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Fibonacci numbers again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</a:rPr>
              <a:t>To find the n</a:t>
            </a:r>
            <a:r>
              <a:rPr lang="en-US" altLang="en-US" sz="2400" baseline="30000" dirty="0">
                <a:solidFill>
                  <a:schemeClr val="tx1"/>
                </a:solidFill>
              </a:rPr>
              <a:t>th</a:t>
            </a:r>
            <a:r>
              <a:rPr lang="en-US" altLang="en-US" sz="2400" dirty="0">
                <a:solidFill>
                  <a:schemeClr val="tx1"/>
                </a:solidFill>
              </a:rPr>
              <a:t> Fibonacci number: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If n is zero or one, return one; otherwise,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Compute, </a:t>
            </a:r>
            <a:r>
              <a:rPr lang="en-US" altLang="en-US" sz="2400" i="1" dirty="0">
                <a:solidFill>
                  <a:schemeClr val="tx1"/>
                </a:solidFill>
              </a:rPr>
              <a:t>or look up in a table,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fibonacci</a:t>
            </a:r>
            <a:r>
              <a:rPr lang="en-US" alt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(n-1)</a:t>
            </a:r>
            <a:r>
              <a:rPr lang="en-US" altLang="en-US" sz="2400" dirty="0">
                <a:solidFill>
                  <a:schemeClr val="tx1"/>
                </a:solidFill>
              </a:rPr>
              <a:t> and </a:t>
            </a:r>
            <a:r>
              <a:rPr lang="en-US" altLang="en-US" sz="2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fibonacci</a:t>
            </a:r>
            <a:r>
              <a:rPr lang="en-US" alt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(n-2)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Find the sum of these two numbers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Store the result in a table and return it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Since finding the n</a:t>
            </a:r>
            <a:r>
              <a:rPr lang="en-US" altLang="en-US" sz="2400" baseline="30000" dirty="0">
                <a:solidFill>
                  <a:schemeClr val="tx1"/>
                </a:solidFill>
              </a:rPr>
              <a:t>th</a:t>
            </a:r>
            <a:r>
              <a:rPr lang="en-US" altLang="en-US" sz="2400" dirty="0">
                <a:solidFill>
                  <a:schemeClr val="tx1"/>
                </a:solidFill>
              </a:rPr>
              <a:t> Fibonacci number involves finding all smaller Fibonacci numbers, the second recursive call has little work to do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The table may be preserved and used again later</a:t>
            </a:r>
          </a:p>
        </p:txBody>
      </p:sp>
    </p:spTree>
    <p:extLst>
      <p:ext uri="{BB962C8B-B14F-4D97-AF65-F5344CB8AC3E}">
        <p14:creationId xmlns:p14="http://schemas.microsoft.com/office/powerpoint/2010/main" val="4037917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Greedy algorithms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95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400" dirty="0"/>
              <a:t>An </a:t>
            </a:r>
            <a:r>
              <a:rPr lang="en-US" altLang="en-US" sz="2400" dirty="0">
                <a:solidFill>
                  <a:schemeClr val="tx2"/>
                </a:solidFill>
              </a:rPr>
              <a:t>optimization problem</a:t>
            </a:r>
            <a:r>
              <a:rPr lang="en-US" altLang="en-US" sz="2400" dirty="0"/>
              <a:t> is one in which you want to find, not just </a:t>
            </a:r>
            <a:r>
              <a:rPr lang="en-US" altLang="en-US" sz="2400" i="1" dirty="0"/>
              <a:t>a</a:t>
            </a:r>
            <a:r>
              <a:rPr lang="en-US" altLang="en-US" sz="2400" dirty="0"/>
              <a:t> solution, but the </a:t>
            </a:r>
            <a:r>
              <a:rPr lang="en-US" altLang="en-US" sz="2400" i="1" dirty="0"/>
              <a:t>best</a:t>
            </a:r>
            <a:r>
              <a:rPr lang="en-US" altLang="en-US" sz="2400" dirty="0"/>
              <a:t> solution</a:t>
            </a:r>
          </a:p>
          <a:p>
            <a:r>
              <a:rPr lang="en-US" altLang="en-US" sz="2400" dirty="0"/>
              <a:t>A “greedy algorithm” sometimes works well for optimization problems</a:t>
            </a:r>
          </a:p>
          <a:p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chemeClr val="tx2"/>
                </a:solidFill>
              </a:rPr>
              <a:t>greedy algorithm</a:t>
            </a:r>
            <a:r>
              <a:rPr lang="en-US" altLang="en-US" sz="2400" dirty="0"/>
              <a:t> works in phases: At each phase:</a:t>
            </a:r>
          </a:p>
          <a:p>
            <a:pPr lvl="1"/>
            <a:r>
              <a:rPr lang="en-US" altLang="en-US" sz="2400" dirty="0"/>
              <a:t>You take the best you can get right now, without regard for future consequences</a:t>
            </a:r>
          </a:p>
          <a:p>
            <a:pPr lvl="1"/>
            <a:r>
              <a:rPr lang="en-US" altLang="en-US" sz="2400" dirty="0"/>
              <a:t>You hope that by choosing a </a:t>
            </a:r>
            <a:r>
              <a:rPr lang="en-US" altLang="en-US" sz="2400" i="1" dirty="0"/>
              <a:t>local</a:t>
            </a:r>
            <a:r>
              <a:rPr lang="en-US" altLang="en-US" sz="2400" dirty="0"/>
              <a:t> optimum at each step, you will end up at a </a:t>
            </a:r>
            <a:r>
              <a:rPr lang="en-US" altLang="en-US" sz="2400" i="1" dirty="0"/>
              <a:t>global</a:t>
            </a:r>
            <a:r>
              <a:rPr lang="en-US" altLang="en-US" sz="2400" dirty="0"/>
              <a:t> optimum</a:t>
            </a:r>
          </a:p>
        </p:txBody>
      </p:sp>
    </p:spTree>
    <p:extLst>
      <p:ext uri="{BB962C8B-B14F-4D97-AF65-F5344CB8AC3E}">
        <p14:creationId xmlns:p14="http://schemas.microsoft.com/office/powerpoint/2010/main" val="165970936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8"/>
          <p:cNvSpPr txBox="1">
            <a:spLocks noGrp="1"/>
          </p:cNvSpPr>
          <p:nvPr>
            <p:ph type="body" idx="1"/>
          </p:nvPr>
        </p:nvSpPr>
        <p:spPr>
          <a:xfrm>
            <a:off x="393701" y="1486492"/>
            <a:ext cx="8351839" cy="4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9625"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Precise</a:t>
            </a:r>
            <a:endParaRPr/>
          </a:p>
          <a:p>
            <a:pPr marL="809625"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Unique</a:t>
            </a:r>
            <a:endParaRPr/>
          </a:p>
          <a:p>
            <a:pPr marL="809625"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Finite</a:t>
            </a:r>
            <a:endParaRPr/>
          </a:p>
          <a:p>
            <a:pPr marL="809625"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Generality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/>
          </a:p>
        </p:txBody>
      </p:sp>
      <p:sp>
        <p:nvSpPr>
          <p:cNvPr id="205" name="Google Shape;205;p58"/>
          <p:cNvSpPr txBox="1"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QUALITIES OF A GOOD ALGORITHM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5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58091" y="1854927"/>
            <a:ext cx="6544492" cy="378822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59"/>
          <p:cNvSpPr txBox="1">
            <a:spLocks noGrp="1"/>
          </p:cNvSpPr>
          <p:nvPr>
            <p:ph type="title"/>
          </p:nvPr>
        </p:nvSpPr>
        <p:spPr>
          <a:xfrm>
            <a:off x="393700" y="239713"/>
            <a:ext cx="8355013" cy="108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Task 1:</a:t>
            </a:r>
            <a:r>
              <a:rPr lang="en-US" sz="2400" b="1"/>
              <a:t>Write an algorithm to find the factorial of a number entered by user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6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81832" y="1800203"/>
            <a:ext cx="3857625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60"/>
          <p:cNvSpPr txBox="1">
            <a:spLocks noGrp="1"/>
          </p:cNvSpPr>
          <p:nvPr>
            <p:ph type="title"/>
          </p:nvPr>
        </p:nvSpPr>
        <p:spPr>
          <a:xfrm>
            <a:off x="393700" y="239713"/>
            <a:ext cx="8355013" cy="108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Task 2: </a:t>
            </a:r>
            <a:r>
              <a:rPr lang="en-US" sz="2400" b="1"/>
              <a:t>Write an algorithm to check whether a number entered by user is prime or not.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Understanding algorithms</a:t>
            </a:r>
            <a:endParaRPr/>
          </a:p>
        </p:txBody>
      </p:sp>
      <p:sp>
        <p:nvSpPr>
          <p:cNvPr id="176" name="Google Shape;176;p2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ibre Franklin"/>
              <a:buNone/>
            </a:pPr>
            <a:endParaRPr/>
          </a:p>
          <a:p>
            <a:pPr marL="0" lvl="1" indent="203200" algn="l" rtl="0">
              <a:lnSpc>
                <a:spcPct val="107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None/>
            </a:pPr>
            <a:endParaRPr sz="3200" b="1"/>
          </a:p>
        </p:txBody>
      </p:sp>
      <p:sp>
        <p:nvSpPr>
          <p:cNvPr id="177" name="Google Shape;177;p2"/>
          <p:cNvSpPr/>
          <p:nvPr/>
        </p:nvSpPr>
        <p:spPr>
          <a:xfrm>
            <a:off x="838200" y="3035174"/>
            <a:ext cx="7696200" cy="124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sng" strike="noStrike" cap="non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Duration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:</a:t>
            </a:r>
            <a:r>
              <a:rPr lang="en-US" sz="3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 Hours</a:t>
            </a:r>
            <a:endParaRPr sz="32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sng" strike="noStrike" cap="non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Period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: </a:t>
            </a:r>
            <a:r>
              <a:rPr lang="en-US" sz="3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Week 2 Day 1 </a:t>
            </a:r>
            <a:endParaRPr sz="32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DCB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1"/>
          <p:cNvSpPr txBox="1">
            <a:spLocks noGrp="1"/>
          </p:cNvSpPr>
          <p:nvPr>
            <p:ph type="body" idx="1"/>
          </p:nvPr>
        </p:nvSpPr>
        <p:spPr>
          <a:xfrm>
            <a:off x="393701" y="1604283"/>
            <a:ext cx="8351838" cy="445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400">
                <a:solidFill>
                  <a:schemeClr val="dk1"/>
                </a:solidFill>
              </a:rPr>
              <a:t>Write an algorithm to find the Fibonacci series till term≤1000</a:t>
            </a:r>
            <a:endParaRPr/>
          </a:p>
          <a:p>
            <a:pPr marL="457200" lvl="0" indent="-4318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400">
                <a:solidFill>
                  <a:schemeClr val="dk1"/>
                </a:solidFill>
              </a:rPr>
              <a:t>Write an algorithm to find the largest among three different numbers entered by user.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24" name="Google Shape;224;p61"/>
          <p:cNvSpPr txBox="1"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Challenges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231" name="Google Shape;231;p62"/>
          <p:cNvSpPr txBox="1"/>
          <p:nvPr/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an algorithm.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609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use of algorithms really necessary in software development?</a:t>
            </a:r>
            <a:endParaRPr/>
          </a:p>
          <a:p>
            <a:pPr marL="609600" marR="0" lvl="0" indent="-609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the guidelines for developing an algorithm?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2246313" y="2325688"/>
            <a:ext cx="4525962" cy="36417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2700" cap="flat" cmpd="sng">
                  <a:solidFill>
                    <a:srgbClr val="EAEAEA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0"/>
                </a:gradFill>
                <a:latin typeface="Arial Black"/>
              </a:rPr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Learning Outcomes</a:t>
            </a:r>
            <a:r>
              <a:rPr lang="en-US" b="1"/>
              <a:t>: </a:t>
            </a:r>
            <a:endParaRPr/>
          </a:p>
        </p:txBody>
      </p:sp>
      <p:sp>
        <p:nvSpPr>
          <p:cNvPr id="184" name="Google Shape;184;p3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50392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None/>
            </a:pPr>
            <a:r>
              <a:rPr lang="en-US" sz="2400"/>
              <a:t>By the end of the lesson, students ,must be able to: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Define an algorithm and explain what it is used for.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Identify inputs, processes and outputs needed to construct an algorithm.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Draw an IPO chart for a given problem.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Identify the algorithmic structures needed to produce a feasible algorithm to solve a given problem. </a:t>
            </a:r>
            <a:endParaRPr sz="2400"/>
          </a:p>
          <a:p>
            <a:pPr marL="4572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Recap</a:t>
            </a:r>
            <a:endParaRPr sz="2400"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None/>
            </a:pP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DCB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6"/>
          <p:cNvSpPr txBox="1">
            <a:spLocks noGrp="1"/>
          </p:cNvSpPr>
          <p:nvPr>
            <p:ph type="body" idx="1"/>
          </p:nvPr>
        </p:nvSpPr>
        <p:spPr>
          <a:xfrm>
            <a:off x="396875" y="1800225"/>
            <a:ext cx="8351838" cy="445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50000"/>
              </a:lnSpc>
              <a:spcBef>
                <a:spcPts val="11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An algorithm is a well-defined step by step solution or a series of instructions to solve a problem.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dirty="0"/>
          </a:p>
        </p:txBody>
      </p:sp>
      <p:sp>
        <p:nvSpPr>
          <p:cNvPr id="191" name="Google Shape;191;p56"/>
          <p:cNvSpPr txBox="1"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is an algorithm?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classification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Algorithms that use a similar problem-solving approach can be grouped together</a:t>
            </a:r>
          </a:p>
          <a:p>
            <a:r>
              <a:rPr lang="en-US" altLang="en-US" dirty="0"/>
              <a:t>This classification scheme is neither exhaustive nor disjoint</a:t>
            </a:r>
          </a:p>
          <a:p>
            <a:r>
              <a:rPr lang="en-US" altLang="en-US" dirty="0"/>
              <a:t>The purpose is not to be able to classify an algorithm as one type or another, but to highlight the various ways in which a problem can be attacked</a:t>
            </a:r>
          </a:p>
        </p:txBody>
      </p:sp>
    </p:spTree>
    <p:extLst>
      <p:ext uri="{BB962C8B-B14F-4D97-AF65-F5344CB8AC3E}">
        <p14:creationId xmlns:p14="http://schemas.microsoft.com/office/powerpoint/2010/main" val="372128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7"/>
          <p:cNvSpPr txBox="1"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Different kinds of algorithms</a:t>
            </a:r>
            <a:endParaRPr/>
          </a:p>
        </p:txBody>
      </p:sp>
      <p:sp>
        <p:nvSpPr>
          <p:cNvPr id="198" name="Google Shape;198;p57"/>
          <p:cNvSpPr txBox="1"/>
          <p:nvPr/>
        </p:nvSpPr>
        <p:spPr>
          <a:xfrm>
            <a:off x="760210" y="1721623"/>
            <a:ext cx="7704521" cy="46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Libre Franklin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Greedy algorithms</a:t>
            </a:r>
            <a:endParaRPr dirty="0"/>
          </a:p>
          <a:p>
            <a:pPr marL="457200" marR="0" lvl="0" indent="-4318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Libre Franklin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Bru</a:t>
            </a:r>
            <a:r>
              <a:rPr lang="en-US" sz="24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 force algorithms</a:t>
            </a:r>
            <a:endParaRPr dirty="0"/>
          </a:p>
          <a:p>
            <a:pPr marL="457200" marR="0" lvl="0" indent="-4318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Libre Franklin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Divide and conquer algorithm</a:t>
            </a:r>
            <a:endParaRPr dirty="0"/>
          </a:p>
          <a:p>
            <a:pPr marL="457200" marR="0" lvl="0" indent="-4318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Libre Franklin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Dynamic programming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algorithm</a:t>
            </a:r>
          </a:p>
          <a:p>
            <a:pPr marL="457200" marR="0" lvl="0" indent="-4318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Libre Franklin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Simple recursive algorithms</a:t>
            </a:r>
          </a:p>
          <a:p>
            <a:pPr marL="457200" marR="0" lvl="0" indent="-4318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Libre Franklin"/>
              <a:buChar char="•"/>
            </a:pPr>
            <a:r>
              <a:rPr lang="en-US" sz="2400" dirty="0" err="1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Randomised</a:t>
            </a:r>
            <a:r>
              <a:rPr lang="en-US" sz="24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algorithms</a:t>
            </a:r>
          </a:p>
          <a:p>
            <a:pPr marL="457200" marR="0" lvl="0" indent="-4318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Libre Franklin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recursive algorithms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To count the number of elements in a list:</a:t>
            </a:r>
          </a:p>
          <a:p>
            <a:pPr lvl="1"/>
            <a:r>
              <a:rPr lang="en-US" altLang="en-US" sz="2400" dirty="0"/>
              <a:t>If the list is empty, return zero; otherwise,</a:t>
            </a:r>
          </a:p>
          <a:p>
            <a:pPr lvl="1"/>
            <a:r>
              <a:rPr lang="en-US" altLang="en-US" sz="2400" dirty="0"/>
              <a:t>Step past the first element, and count the remaining elements in the list</a:t>
            </a:r>
          </a:p>
          <a:p>
            <a:pPr lvl="1"/>
            <a:r>
              <a:rPr lang="en-US" altLang="en-US" sz="2400" dirty="0"/>
              <a:t>Add one to the result</a:t>
            </a:r>
          </a:p>
          <a:p>
            <a:r>
              <a:rPr lang="en-US" altLang="en-US" sz="2400" dirty="0"/>
              <a:t>To test if a value occurs in a list:</a:t>
            </a:r>
          </a:p>
          <a:p>
            <a:pPr lvl="1"/>
            <a:r>
              <a:rPr lang="en-US" altLang="en-US" sz="2400" dirty="0"/>
              <a:t>If the list is empty, return false; otherwise,</a:t>
            </a:r>
          </a:p>
          <a:p>
            <a:pPr lvl="1"/>
            <a:r>
              <a:rPr lang="en-US" altLang="en-US" sz="2400" dirty="0"/>
              <a:t>If the first thing in the list is the given value, return true; otherwise</a:t>
            </a:r>
          </a:p>
          <a:p>
            <a:pPr lvl="1"/>
            <a:r>
              <a:rPr lang="en-US" altLang="en-US" sz="2400" dirty="0"/>
              <a:t>Step past the first element, and test whether the value occurs in the remainder of the list</a:t>
            </a:r>
          </a:p>
        </p:txBody>
      </p:sp>
    </p:spTree>
    <p:extLst>
      <p:ext uri="{BB962C8B-B14F-4D97-AF65-F5344CB8AC3E}">
        <p14:creationId xmlns:p14="http://schemas.microsoft.com/office/powerpoint/2010/main" val="5486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 algorithms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chemeClr val="tx2"/>
                </a:solidFill>
              </a:rPr>
              <a:t>Backtracking algorithms</a:t>
            </a:r>
            <a:r>
              <a:rPr lang="en-US" altLang="en-US" sz="2400" dirty="0"/>
              <a:t> are based on a depth-first recursive search</a:t>
            </a:r>
          </a:p>
          <a:p>
            <a:r>
              <a:rPr lang="en-US" altLang="en-US" sz="2400" dirty="0"/>
              <a:t>A backtracking algorithm:</a:t>
            </a:r>
          </a:p>
          <a:p>
            <a:pPr lvl="1"/>
            <a:r>
              <a:rPr lang="en-US" altLang="en-US" sz="2400" dirty="0"/>
              <a:t>Tests to see if a solution has been found, and if so, returns it; otherwise</a:t>
            </a:r>
          </a:p>
          <a:p>
            <a:pPr lvl="1"/>
            <a:r>
              <a:rPr lang="en-US" altLang="en-US" sz="2400" dirty="0"/>
              <a:t>For each choice that can be made at this point,</a:t>
            </a:r>
          </a:p>
          <a:p>
            <a:pPr lvl="2"/>
            <a:r>
              <a:rPr lang="en-US" altLang="en-US" sz="2400" dirty="0"/>
              <a:t>Make that choice</a:t>
            </a:r>
          </a:p>
          <a:p>
            <a:pPr lvl="2"/>
            <a:r>
              <a:rPr lang="en-US" altLang="en-US" sz="2400" dirty="0"/>
              <a:t>Recur</a:t>
            </a:r>
          </a:p>
          <a:p>
            <a:pPr lvl="2"/>
            <a:r>
              <a:rPr lang="en-US" altLang="en-US" sz="2400" dirty="0"/>
              <a:t>If the recursion returns a solution, return it</a:t>
            </a:r>
          </a:p>
          <a:p>
            <a:pPr lvl="1"/>
            <a:r>
              <a:rPr lang="en-US" altLang="en-US" sz="2400" dirty="0"/>
              <a:t>If no choice</a:t>
            </a:r>
            <a:r>
              <a:rPr lang="en-US" altLang="en-US" dirty="0"/>
              <a:t>s remain, return failure</a:t>
            </a:r>
          </a:p>
        </p:txBody>
      </p:sp>
    </p:spTree>
    <p:extLst>
      <p:ext uri="{BB962C8B-B14F-4D97-AF65-F5344CB8AC3E}">
        <p14:creationId xmlns:p14="http://schemas.microsoft.com/office/powerpoint/2010/main" val="129184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backtracking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To color a map with no more than four colors:</a:t>
            </a:r>
          </a:p>
          <a:p>
            <a:pPr lvl="1"/>
            <a:r>
              <a:rPr lang="en-US" altLang="en-US"/>
              <a:t>color(Country n)</a:t>
            </a:r>
          </a:p>
          <a:p>
            <a:pPr lvl="2"/>
            <a:r>
              <a:rPr lang="en-US" altLang="en-US"/>
              <a:t>If all countries have been colored (n &gt; number of countries) return success; otherwise,</a:t>
            </a:r>
          </a:p>
          <a:p>
            <a:pPr lvl="2"/>
            <a:r>
              <a:rPr lang="en-US" altLang="en-US"/>
              <a:t>For each color c of four colors,</a:t>
            </a:r>
          </a:p>
          <a:p>
            <a:pPr lvl="3"/>
            <a:r>
              <a:rPr lang="en-US" altLang="en-US" sz="2400"/>
              <a:t>If country n is not adjacent to a country that has been colored c</a:t>
            </a:r>
          </a:p>
          <a:p>
            <a:pPr lvl="4"/>
            <a:r>
              <a:rPr lang="en-US" altLang="en-US" sz="2400"/>
              <a:t>Color country n with color c</a:t>
            </a:r>
          </a:p>
          <a:p>
            <a:pPr lvl="4"/>
            <a:r>
              <a:rPr lang="en-US" altLang="en-US" sz="2400"/>
              <a:t>recursivly color country n+1</a:t>
            </a:r>
          </a:p>
          <a:p>
            <a:pPr lvl="4"/>
            <a:r>
              <a:rPr lang="en-US" altLang="en-US" sz="2400"/>
              <a:t>If successful, return success</a:t>
            </a:r>
          </a:p>
          <a:p>
            <a:pPr lvl="2"/>
            <a:r>
              <a:rPr lang="en-US" altLang="en-US"/>
              <a:t>Return failure (if loop exits)</a:t>
            </a:r>
          </a:p>
        </p:txBody>
      </p:sp>
    </p:spTree>
    <p:extLst>
      <p:ext uri="{BB962C8B-B14F-4D97-AF65-F5344CB8AC3E}">
        <p14:creationId xmlns:p14="http://schemas.microsoft.com/office/powerpoint/2010/main" val="417979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1218</Words>
  <Application>Microsoft Office PowerPoint</Application>
  <PresentationFormat>On-screen Show (4:3)</PresentationFormat>
  <Paragraphs>161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Times New Roman</vt:lpstr>
      <vt:lpstr>Calibri</vt:lpstr>
      <vt:lpstr>Libre Franklin</vt:lpstr>
      <vt:lpstr>Libre Franklin Medium</vt:lpstr>
      <vt:lpstr>Arial Black</vt:lpstr>
      <vt:lpstr>Trebuchet MS</vt:lpstr>
      <vt:lpstr>Arial</vt:lpstr>
      <vt:lpstr>1_Custom Design</vt:lpstr>
      <vt:lpstr>Custom Design</vt:lpstr>
      <vt:lpstr>Basic Design Structure</vt:lpstr>
      <vt:lpstr>Understanding algorithms</vt:lpstr>
      <vt:lpstr>Learning Outcomes: </vt:lpstr>
      <vt:lpstr>What is an algorithm?</vt:lpstr>
      <vt:lpstr>Algorithm classification</vt:lpstr>
      <vt:lpstr>Different kinds of algorithms</vt:lpstr>
      <vt:lpstr>Example recursive algorithms</vt:lpstr>
      <vt:lpstr>Backtracking algorithms</vt:lpstr>
      <vt:lpstr>Example backtracking algorithm</vt:lpstr>
      <vt:lpstr>Divide and Conquer</vt:lpstr>
      <vt:lpstr>Examples</vt:lpstr>
      <vt:lpstr>Binary tree lookup</vt:lpstr>
      <vt:lpstr>Fibonacci numbers</vt:lpstr>
      <vt:lpstr>Dynamic programming algorithms</vt:lpstr>
      <vt:lpstr>Fibonacci numbers again</vt:lpstr>
      <vt:lpstr>Greedy algorithms</vt:lpstr>
      <vt:lpstr>QUALITIES OF A GOOD ALGORITHM</vt:lpstr>
      <vt:lpstr>Task 1:Write an algorithm to find the factorial of a number entered by user</vt:lpstr>
      <vt:lpstr>Task 2: Write an algorithm to check whether a number entered by user is prime or not.</vt:lpstr>
      <vt:lpstr>Challenges</vt:lpstr>
      <vt:lpstr>RECAP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Design Structure</dc:title>
  <dc:creator>Administrator</dc:creator>
  <cp:lastModifiedBy>User</cp:lastModifiedBy>
  <cp:revision>1</cp:revision>
  <dcterms:created xsi:type="dcterms:W3CDTF">2011-03-27T18:00:15Z</dcterms:created>
  <dcterms:modified xsi:type="dcterms:W3CDTF">2020-08-17T12:53:36Z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