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Libre Franklin"/>
      <p:regular r:id="rId35"/>
      <p:bold r:id="rId36"/>
      <p:italic r:id="rId37"/>
      <p:boldItalic r:id="rId38"/>
    </p:embeddedFont>
    <p:embeddedFont>
      <p:font typeface="Arial Narrow"/>
      <p:regular r:id="rId39"/>
      <p:bold r:id="rId40"/>
      <p:italic r:id="rId41"/>
      <p:boldItalic r:id="rId42"/>
    </p:embeddedFont>
    <p:embeddedFont>
      <p:font typeface="Libre Franklin Medium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jNcbT/z59UnxEiNd7RF1VVmPjY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bold.fntdata"/><Relationship Id="rId20" Type="http://schemas.openxmlformats.org/officeDocument/2006/relationships/slide" Target="slides/slide14.xml"/><Relationship Id="rId42" Type="http://schemas.openxmlformats.org/officeDocument/2006/relationships/font" Target="fonts/ArialNarrow-boldItalic.fntdata"/><Relationship Id="rId41" Type="http://schemas.openxmlformats.org/officeDocument/2006/relationships/font" Target="fonts/ArialNarrow-italic.fntdata"/><Relationship Id="rId22" Type="http://schemas.openxmlformats.org/officeDocument/2006/relationships/slide" Target="slides/slide16.xml"/><Relationship Id="rId44" Type="http://schemas.openxmlformats.org/officeDocument/2006/relationships/font" Target="fonts/LibreFranklinMedium-bold.fntdata"/><Relationship Id="rId21" Type="http://schemas.openxmlformats.org/officeDocument/2006/relationships/slide" Target="slides/slide15.xml"/><Relationship Id="rId43" Type="http://schemas.openxmlformats.org/officeDocument/2006/relationships/font" Target="fonts/LibreFranklinMedium-regular.fntdata"/><Relationship Id="rId24" Type="http://schemas.openxmlformats.org/officeDocument/2006/relationships/slide" Target="slides/slide18.xml"/><Relationship Id="rId46" Type="http://schemas.openxmlformats.org/officeDocument/2006/relationships/font" Target="fonts/LibreFranklinMedium-boldItalic.fntdata"/><Relationship Id="rId23" Type="http://schemas.openxmlformats.org/officeDocument/2006/relationships/slide" Target="slides/slide17.xml"/><Relationship Id="rId45" Type="http://schemas.openxmlformats.org/officeDocument/2006/relationships/font" Target="fonts/LibreFranklin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ibreFranklin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ibreFranklin-italic.fntdata"/><Relationship Id="rId14" Type="http://schemas.openxmlformats.org/officeDocument/2006/relationships/slide" Target="slides/slide8.xml"/><Relationship Id="rId36" Type="http://schemas.openxmlformats.org/officeDocument/2006/relationships/font" Target="fonts/LibreFranklin-bold.fntdata"/><Relationship Id="rId17" Type="http://schemas.openxmlformats.org/officeDocument/2006/relationships/slide" Target="slides/slide11.xml"/><Relationship Id="rId39" Type="http://schemas.openxmlformats.org/officeDocument/2006/relationships/font" Target="fonts/ArialNarrow-regular.fntdata"/><Relationship Id="rId16" Type="http://schemas.openxmlformats.org/officeDocument/2006/relationships/slide" Target="slides/slide10.xml"/><Relationship Id="rId38" Type="http://schemas.openxmlformats.org/officeDocument/2006/relationships/font" Target="fonts/LibreFranklin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techterms.com/definition/ipv6" TargetMode="External"/><Relationship Id="rId10" Type="http://schemas.openxmlformats.org/officeDocument/2006/relationships/hyperlink" Target="https://techterms.com/definition/ipv4" TargetMode="External"/><Relationship Id="rId13" Type="http://schemas.openxmlformats.org/officeDocument/2006/relationships/hyperlink" Target="https://techterms.com/definition/udp" TargetMode="External"/><Relationship Id="rId12" Type="http://schemas.openxmlformats.org/officeDocument/2006/relationships/hyperlink" Target="https://techterms.com/definition/tcp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chterms.com/definition/wired" TargetMode="External"/><Relationship Id="rId3" Type="http://schemas.openxmlformats.org/officeDocument/2006/relationships/hyperlink" Target="https://techterms.com/definition/ethernet" TargetMode="External"/><Relationship Id="rId4" Type="http://schemas.openxmlformats.org/officeDocument/2006/relationships/hyperlink" Target="https://techterms.com/definition/wireless" TargetMode="External"/><Relationship Id="rId9" Type="http://schemas.openxmlformats.org/officeDocument/2006/relationships/hyperlink" Target="https://techterms.com/definition/wi-fi" TargetMode="External"/><Relationship Id="rId15" Type="http://schemas.openxmlformats.org/officeDocument/2006/relationships/hyperlink" Target="https://techterms.com/definition/imap" TargetMode="External"/><Relationship Id="rId14" Type="http://schemas.openxmlformats.org/officeDocument/2006/relationships/hyperlink" Target="https://techterms.com/definition/http" TargetMode="External"/><Relationship Id="rId16" Type="http://schemas.openxmlformats.org/officeDocument/2006/relationships/hyperlink" Target="https://techterms.com/definition/ftp" TargetMode="External"/><Relationship Id="rId5" Type="http://schemas.openxmlformats.org/officeDocument/2006/relationships/hyperlink" Target="https://techterms.com/definition/80211ac" TargetMode="External"/><Relationship Id="rId6" Type="http://schemas.openxmlformats.org/officeDocument/2006/relationships/hyperlink" Target="https://techterms.com/definition/ip" TargetMode="External"/><Relationship Id="rId7" Type="http://schemas.openxmlformats.org/officeDocument/2006/relationships/hyperlink" Target="https://techterms.com/definition/ppp" TargetMode="External"/><Relationship Id="rId8" Type="http://schemas.openxmlformats.org/officeDocument/2006/relationships/hyperlink" Target="https://techterms.com/definition/ds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HTML" TargetMode="External"/><Relationship Id="rId10" Type="http://schemas.openxmlformats.org/officeDocument/2006/relationships/hyperlink" Target="https://en.wikipedia.org/wiki/Hypertext_Transfer_Protocol" TargetMode="External"/><Relationship Id="rId13" Type="http://schemas.openxmlformats.org/officeDocument/2006/relationships/hyperlink" Target="https://en.wikipedia.org/wiki/Style_sheet_(web_development)" TargetMode="External"/><Relationship Id="rId12" Type="http://schemas.openxmlformats.org/officeDocument/2006/relationships/hyperlink" Target="https://en.wikipedia.org/wiki/Image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erver_software" TargetMode="External"/><Relationship Id="rId3" Type="http://schemas.openxmlformats.org/officeDocument/2006/relationships/hyperlink" Target="https://en.wikipedia.org/wiki/World_Wide_Web" TargetMode="External"/><Relationship Id="rId4" Type="http://schemas.openxmlformats.org/officeDocument/2006/relationships/hyperlink" Target="https://en.wikipedia.org/wiki/Website" TargetMode="External"/><Relationship Id="rId9" Type="http://schemas.openxmlformats.org/officeDocument/2006/relationships/hyperlink" Target="https://en.wikipedia.org/wiki/Client_(computing)" TargetMode="External"/><Relationship Id="rId14" Type="http://schemas.openxmlformats.org/officeDocument/2006/relationships/hyperlink" Target="https://en.wikipedia.org/wiki/JavaScript" TargetMode="External"/><Relationship Id="rId5" Type="http://schemas.openxmlformats.org/officeDocument/2006/relationships/hyperlink" Target="https://en.wikipedia.org/wiki/Computer_network" TargetMode="External"/><Relationship Id="rId6" Type="http://schemas.openxmlformats.org/officeDocument/2006/relationships/hyperlink" Target="https://en.wikipedia.org/wiki/Hypertext_Transfer_Protocol" TargetMode="External"/><Relationship Id="rId7" Type="http://schemas.openxmlformats.org/officeDocument/2006/relationships/hyperlink" Target="https://en.wikipedia.org/wiki/Communication_protocol" TargetMode="External"/><Relationship Id="rId8" Type="http://schemas.openxmlformats.org/officeDocument/2006/relationships/hyperlink" Target="https://en.wikipedia.org/wiki/Web_pag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ing.com/" TargetMode="External"/><Relationship Id="rId3" Type="http://schemas.openxmlformats.org/officeDocument/2006/relationships/hyperlink" Target="https://duckduckgo.com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earchmicroservices.techtarget.com/definition/virtual-hosting" TargetMode="External"/><Relationship Id="rId3" Type="http://schemas.openxmlformats.org/officeDocument/2006/relationships/hyperlink" Target="https://searchtelecom.techtarget.com/definition/point-of-presence-POP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Dial-Up-Slowest and least expensive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Cell modem Available through cellular telephone providers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Digital Subscriber Line (DSL)- high speed digital connection over regular telephone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Cable Modem-High speed connection over the cable TV network.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Leased lines- available for most telephone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Satelite-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DNS is also </a:t>
            </a:r>
            <a:r>
              <a:rPr lang="en-US" sz="2380"/>
              <a:t>a globally distributed, scalable, reliable database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80"/>
              <a:t>Comprised of three components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/>
              <a:t>A “name space”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/>
              <a:t>Servers making that name space available</a:t>
            </a:r>
            <a:endParaRPr/>
          </a:p>
          <a:p>
            <a:pPr indent="-342900" lvl="1" marL="8001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en-US" sz="2040"/>
              <a:t>Resolvers (clients) which query the servers about the name space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DNS as a lookup mechanism: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Users generally prefer names to numbers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Computers prefer numbers to names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DNS provides the mapping between the two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/>
              <a:t>I have “x”, give me “y”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A </a:t>
            </a:r>
            <a:r>
              <a:rPr i="1" lang="en-US" sz="1700"/>
              <a:t>domain name</a:t>
            </a:r>
            <a:r>
              <a:rPr lang="en-US" sz="1700"/>
              <a:t> is the sequence of labels from a node to the root, separated by dots (“.”s), read left to right. </a:t>
            </a:r>
            <a:r>
              <a:rPr lang="en-US" sz="1530"/>
              <a:t>The name space has a maximum depth of 127 levels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0"/>
              <a:t>Domain names are limited to 255 characters in length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A node’s domain name identifies its position in the name space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</p:txBody>
      </p:sp>
      <p:sp>
        <p:nvSpPr>
          <p:cNvPr id="272" name="Google Shape;27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South Africa uses .za</a:t>
            </a:r>
            <a:endParaRPr/>
          </a:p>
        </p:txBody>
      </p:sp>
      <p:sp>
        <p:nvSpPr>
          <p:cNvPr id="286" name="Google Shape;28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 “high-level protocol” attempts to distinguish protocols designed to control the computing processes involved in an application from “low-level protocols” designed primarily to control communication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Protocols exist for several different applications. Examples include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wired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networking (e.g.,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Ethernet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wireless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networking (e.g.,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802.11ac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and Internet communication (e.g.,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IP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Internet protocol suite, which is used for transmitting data over the Internet, contains dozens of protocols. These protocols may be broken up into four catagories: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layer -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PPP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DSL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Wi-Fi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layer -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IPv4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IPv6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 -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TCP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UDP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layer -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IMAP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FTP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internet address of a website, file, or document in the general format</a:t>
            </a: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http://www.address/directories/filename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computer connected to the internet has its unique web address, without which it cannot be reached by other computers.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universal resource locator or Uniform Resource Locator (URL).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more: http://www.businessdictionary.com/definition/web-address.html</a:t>
            </a:r>
            <a:endParaRPr/>
          </a:p>
        </p:txBody>
      </p:sp>
      <p:sp>
        <p:nvSpPr>
          <p:cNvPr id="322" name="Google Shape;32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ISPs can also provides web hosting facilities to its customers.</a:t>
            </a:r>
            <a:endParaRPr/>
          </a:p>
        </p:txBody>
      </p:sp>
      <p:sp>
        <p:nvSpPr>
          <p:cNvPr id="329" name="Google Shape;32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hosting-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shared costs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Dedicated hosting-one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 per server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Private Server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(VPS) hosting-space on many virtul servers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Based Web Hosting-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hundreds of individual servers work together so that it looks like one giant server.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Colocation Web Hosting-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rent rack space from a data center. You bring in your own server hardware and they provide power, cooling, physical security, and an internet uplink. 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Service Web Hosting-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relative link means that it is relative to the current document. The Web server knows the location of the current document so it knows how to find relative links.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An absolute link defines the location of the document including the protocol required to get the document, the server, the directory and the name of the document.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The W3C mission is to lead the World Wide Web to its full potential by developing protocols and guidelines that ensure the long-term growth of the Web.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Tip: Add your own speaker notes here.</a:t>
            </a:r>
            <a:endParaRPr/>
          </a:p>
        </p:txBody>
      </p:sp>
      <p:sp>
        <p:nvSpPr>
          <p:cNvPr id="201" name="Google Shape;2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Website- A collection of web pages which are grouped together and usually connected together in various ways. Often called a "web site" or simply a "site."web server A computer that hosts a website on the Internet.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serverA computer that hosts a website on the Internet.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server software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hardware dedicated to running said software, that can satisfy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World Wide Web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client requests. A web server can, in general, contain one or more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websites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web server processes incoming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network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requests over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 several other related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protocols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function of a web server is to store, process and deliver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web pages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to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clients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The communication between client and server takes place using the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Hypertext Transfer Protocol (HTTP)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Pages delivered are most frequently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HTML documents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may include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images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style sheets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scripts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addition to the text content.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 browser is installed on the client computer.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browser stores the cookies for different websites. The web browser act as an interface between the server and the client and displays a web document to the client.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 browser requests the server for the web documents and services.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service that helps you find other web pages, such as </a:t>
            </a:r>
            <a:r>
              <a:rPr b="1" lang="en-US"/>
              <a:t>Google, Bing, Yahoo, or DuckDuckGo</a:t>
            </a:r>
            <a:r>
              <a:rPr lang="en-US"/>
              <a:t>. Search engines are normally accessed through a web browser (e.g. you can perform search engine searches directly in the address bar of Firefox, Chrome, etc.) or through a web page (e.g.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bing.com</a:t>
            </a:r>
            <a:r>
              <a:rPr lang="en-US"/>
              <a:t> or </a:t>
            </a:r>
            <a:r>
              <a:rPr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duckduckgo.com</a:t>
            </a:r>
            <a:r>
              <a:rPr lang="en-US"/>
              <a:t>).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look at a simple analogy — a public library. This is what you would generally do when visiting a library: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search index and look for the title of the book you want.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note of the catalog number of the book.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particular section containing the book, find the right catalog number, and get the book.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ISP (Internet service provider) is a company that provides individuals and other companies access to the Internet and other related services such as Web site building and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virtual hosting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ISP has the equipment and the telecommunication line access required to have a </a:t>
            </a:r>
            <a:r>
              <a:rPr b="0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point-of-presence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on the Internet for the geographic area served. The larger ISPs have their own high-speed leased lines so that they are less dependent on the telecommunication providers and can provide better service to their customers. Among the largest national and regional ISPs are AT&amp;T WorldNet, IBM Global Network, MCI, Netcom, UUNet, and PSINet.</a:t>
            </a:r>
            <a:endParaRPr/>
          </a:p>
        </p:txBody>
      </p:sp>
      <p:sp>
        <p:nvSpPr>
          <p:cNvPr id="249" name="Google Shape;24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providers offer the same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internet services 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customers, including: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name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hosting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co-location (or data centre services)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providing services to their customers, many internet service providers (ISPs) introduce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level agreements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against their offerings (Uptime</a:t>
            </a:r>
            <a:endParaRPr/>
          </a:p>
        </p:txBody>
      </p:sp>
      <p:sp>
        <p:nvSpPr>
          <p:cNvPr id="257" name="Google Shape;25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3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" type="body"/>
          </p:nvPr>
        </p:nvSpPr>
        <p:spPr>
          <a:xfrm rot="5400000">
            <a:off x="2057400" y="-152400"/>
            <a:ext cx="5029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4"/>
          <p:cNvSpPr txBox="1"/>
          <p:nvPr>
            <p:ph type="title"/>
          </p:nvPr>
        </p:nvSpPr>
        <p:spPr>
          <a:xfrm rot="5400000">
            <a:off x="4648200" y="24384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" type="body"/>
          </p:nvPr>
        </p:nvSpPr>
        <p:spPr>
          <a:xfrm rot="5400000">
            <a:off x="457200" y="4572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5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SzPts val="3000"/>
              <a:buFont typeface="Libre Franklin"/>
              <a:buNone/>
              <a:defRPr/>
            </a:lvl2pPr>
            <a:lvl3pPr lvl="2" algn="ctr"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Libre Frankli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9pPr>
          </a:lstStyle>
          <a:p/>
        </p:txBody>
      </p:sp>
      <p:sp>
        <p:nvSpPr>
          <p:cNvPr id="131" name="Google Shape;131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457200" y="14478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9pPr>
          </a:lstStyle>
          <a:p/>
        </p:txBody>
      </p:sp>
      <p:sp>
        <p:nvSpPr>
          <p:cNvPr id="137" name="Google Shape;137;p38"/>
          <p:cNvSpPr txBox="1"/>
          <p:nvPr>
            <p:ph idx="2" type="body"/>
          </p:nvPr>
        </p:nvSpPr>
        <p:spPr>
          <a:xfrm>
            <a:off x="4648200" y="14478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9pPr>
          </a:lstStyle>
          <a:p/>
        </p:txBody>
      </p:sp>
      <p:sp>
        <p:nvSpPr>
          <p:cNvPr id="138" name="Google Shape;138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SzPts val="3000"/>
              <a:buFont typeface="Libre Franklin"/>
              <a:buNone/>
              <a:defRPr/>
            </a:lvl2pPr>
            <a:lvl3pPr lvl="2" algn="ctr"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9pPr>
          </a:lstStyle>
          <a:p/>
        </p:txBody>
      </p:sp>
      <p:sp>
        <p:nvSpPr>
          <p:cNvPr id="144" name="Google Shape;144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9pPr>
          </a:lstStyle>
          <a:p/>
        </p:txBody>
      </p:sp>
      <p:sp>
        <p:nvSpPr>
          <p:cNvPr id="145" name="Google Shape;145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9pPr>
          </a:lstStyle>
          <a:p/>
        </p:txBody>
      </p:sp>
      <p:sp>
        <p:nvSpPr>
          <p:cNvPr id="146" name="Google Shape;146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9pPr>
          </a:lstStyle>
          <a:p/>
        </p:txBody>
      </p:sp>
      <p:sp>
        <p:nvSpPr>
          <p:cNvPr id="147" name="Google Shape;147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9pPr>
          </a:lstStyle>
          <a:p/>
        </p:txBody>
      </p:sp>
      <p:sp>
        <p:nvSpPr>
          <p:cNvPr id="153" name="Google Shape;153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Libre Frankli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Libre Frankli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Libre Frankli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9pPr>
          </a:lstStyle>
          <a:p/>
        </p:txBody>
      </p:sp>
      <p:sp>
        <p:nvSpPr>
          <p:cNvPr id="154" name="Google Shape;154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Libre Franklin"/>
              <a:buNone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Libre Frankli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Libre Frankli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Libre Frankli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9pPr>
          </a:lstStyle>
          <a:p/>
        </p:txBody>
      </p:sp>
      <p:sp>
        <p:nvSpPr>
          <p:cNvPr id="161" name="Google Shape;161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1" type="body"/>
          </p:nvPr>
        </p:nvSpPr>
        <p:spPr>
          <a:xfrm rot="5400000">
            <a:off x="2057400" y="-152400"/>
            <a:ext cx="5029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>
            <p:ph type="title"/>
          </p:nvPr>
        </p:nvSpPr>
        <p:spPr>
          <a:xfrm rot="5400000">
            <a:off x="4648200" y="24384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1" type="body"/>
          </p:nvPr>
        </p:nvSpPr>
        <p:spPr>
          <a:xfrm rot="5400000">
            <a:off x="457200" y="4572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Libre Frankli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  <a:defRPr sz="1400"/>
            </a:lvl9pPr>
          </a:lstStyle>
          <a:p/>
        </p:txBody>
      </p:sp>
      <p:sp>
        <p:nvSpPr>
          <p:cNvPr id="33" name="Google Shape;33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" type="body"/>
          </p:nvPr>
        </p:nvSpPr>
        <p:spPr>
          <a:xfrm>
            <a:off x="457200" y="14478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9pPr>
          </a:lstStyle>
          <a:p/>
        </p:txBody>
      </p:sp>
      <p:sp>
        <p:nvSpPr>
          <p:cNvPr id="39" name="Google Shape;39;p47"/>
          <p:cNvSpPr txBox="1"/>
          <p:nvPr>
            <p:ph idx="2" type="body"/>
          </p:nvPr>
        </p:nvSpPr>
        <p:spPr>
          <a:xfrm>
            <a:off x="4648200" y="14478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»"/>
              <a:defRPr sz="1800"/>
            </a:lvl9pPr>
          </a:lstStyle>
          <a:p/>
        </p:txBody>
      </p:sp>
      <p:sp>
        <p:nvSpPr>
          <p:cNvPr id="40" name="Google Shape;40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9pPr>
          </a:lstStyle>
          <a:p/>
        </p:txBody>
      </p:sp>
      <p:sp>
        <p:nvSpPr>
          <p:cNvPr id="46" name="Google Shape;46;p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9pPr>
          </a:lstStyle>
          <a:p/>
        </p:txBody>
      </p:sp>
      <p:sp>
        <p:nvSpPr>
          <p:cNvPr id="47" name="Google Shape;47;p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  <a:defRPr b="1" sz="1600"/>
            </a:lvl9pPr>
          </a:lstStyle>
          <a:p/>
        </p:txBody>
      </p:sp>
      <p:sp>
        <p:nvSpPr>
          <p:cNvPr id="48" name="Google Shape;48;p4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Libre Frankli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Libre Frankli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»"/>
              <a:defRPr sz="1600"/>
            </a:lvl9pPr>
          </a:lstStyle>
          <a:p/>
        </p:txBody>
      </p:sp>
      <p:sp>
        <p:nvSpPr>
          <p:cNvPr id="49" name="Google Shape;49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9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sz="2000"/>
            </a:lvl9pPr>
          </a:lstStyle>
          <a:p/>
        </p:txBody>
      </p:sp>
      <p:sp>
        <p:nvSpPr>
          <p:cNvPr id="64" name="Google Shape;64;p5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Libre Frankli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Libre Frankli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Libre Frankli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9pPr>
          </a:lstStyle>
          <a:p/>
        </p:txBody>
      </p:sp>
      <p:sp>
        <p:nvSpPr>
          <p:cNvPr id="65" name="Google Shape;65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Libre Franklin"/>
              <a:buNone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1" name="Google Shape;71;p5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Libre Frankli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Libre Frankli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Libre Frankli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"/>
              <a:buNone/>
              <a:defRPr sz="900"/>
            </a:lvl9pPr>
          </a:lstStyle>
          <a:p/>
        </p:txBody>
      </p:sp>
      <p:sp>
        <p:nvSpPr>
          <p:cNvPr id="72" name="Google Shape;72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CDC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11;p29"/>
          <p:cNvSpPr/>
          <p:nvPr/>
        </p:nvSpPr>
        <p:spPr>
          <a:xfrm>
            <a:off x="418596" y="435546"/>
            <a:ext cx="8306809" cy="6033870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" name="Google Shape;12;p29"/>
          <p:cNvCxnSpPr/>
          <p:nvPr/>
        </p:nvCxnSpPr>
        <p:spPr>
          <a:xfrm>
            <a:off x="533400" y="1447800"/>
            <a:ext cx="8077200" cy="1588"/>
          </a:xfrm>
          <a:prstGeom prst="straightConnector1">
            <a:avLst/>
          </a:prstGeom>
          <a:noFill/>
          <a:ln cap="flat" cmpd="sng" w="5715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9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Char char="•"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3000"/>
              <a:buFont typeface="Libre Franklin"/>
              <a:buChar char="–"/>
              <a:defRPr b="0" i="0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–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7" name="Google Shape;17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ECDCB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31"/>
          <p:cNvSpPr/>
          <p:nvPr/>
        </p:nvSpPr>
        <p:spPr>
          <a:xfrm>
            <a:off x="418596" y="435546"/>
            <a:ext cx="8306809" cy="6033870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95" name="Google Shape;95;p31"/>
          <p:cNvCxnSpPr/>
          <p:nvPr/>
        </p:nvCxnSpPr>
        <p:spPr>
          <a:xfrm>
            <a:off x="533400" y="1447800"/>
            <a:ext cx="8077200" cy="1588"/>
          </a:xfrm>
          <a:prstGeom prst="straightConnector1">
            <a:avLst/>
          </a:prstGeom>
          <a:noFill/>
          <a:ln cap="flat" cmpd="sng" w="5715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31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Libre Franklin"/>
              <a:buChar char="•"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3000"/>
              <a:buFont typeface="Libre Franklin"/>
              <a:buChar char="–"/>
              <a:defRPr b="0" i="0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–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Char char="»"/>
              <a:defRPr b="1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8" name="Google Shape;98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9" name="Google Shape;99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lifechoices.com/Conding/HTML.cfm" TargetMode="External"/><Relationship Id="rId4" Type="http://schemas.openxmlformats.org/officeDocument/2006/relationships/hyperlink" Target="http://www.lifechoices.co.za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8" name="Google Shape;188;p1"/>
          <p:cNvSpPr txBox="1"/>
          <p:nvPr>
            <p:ph idx="4294967295" type="ctrTitle"/>
          </p:nvPr>
        </p:nvSpPr>
        <p:spPr>
          <a:xfrm>
            <a:off x="0" y="2286000"/>
            <a:ext cx="8534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Technology Infrastructure</a:t>
            </a:r>
            <a:endParaRPr b="0" i="0" sz="4200" u="none" cap="none" strike="noStrike">
              <a:solidFill>
                <a:srgbClr val="0000CC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9" name="Google Shape;189;p1"/>
          <p:cNvSpPr txBox="1"/>
          <p:nvPr>
            <p:ph idx="1" type="body"/>
          </p:nvPr>
        </p:nvSpPr>
        <p:spPr>
          <a:xfrm>
            <a:off x="304800" y="3124200"/>
            <a:ext cx="818356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0" lvl="0" marL="36513" rtl="0" algn="r">
              <a:spcBef>
                <a:spcPts val="0"/>
              </a:spcBef>
              <a:spcAft>
                <a:spcPts val="0"/>
              </a:spcAft>
              <a:buSzPts val="2800"/>
              <a:buFont typeface="Libre Franklin"/>
              <a:buNone/>
            </a:pPr>
            <a:r>
              <a:rPr lang="en-US" sz="2800"/>
              <a:t>Lesson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ISP Connection Options</a:t>
            </a:r>
            <a:endParaRPr/>
          </a:p>
        </p:txBody>
      </p:sp>
      <p:sp>
        <p:nvSpPr>
          <p:cNvPr id="268" name="Google Shape;268;p10"/>
          <p:cNvSpPr txBox="1"/>
          <p:nvPr>
            <p:ph idx="1" type="body"/>
          </p:nvPr>
        </p:nvSpPr>
        <p:spPr>
          <a:xfrm>
            <a:off x="495300" y="139065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Dial-Up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Cell modem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Digital Subscriber Line (DSL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Cable Modem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Leased lines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Satelite-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Domain Name Service (DNS)</a:t>
            </a:r>
            <a:endParaRPr/>
          </a:p>
        </p:txBody>
      </p:sp>
      <p:sp>
        <p:nvSpPr>
          <p:cNvPr id="275" name="Google Shape;275;p11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Char char="•"/>
            </a:pPr>
            <a:r>
              <a:rPr lang="en-US"/>
              <a:t>DNS provides a way for hosts to use a name to request the IP address of a specific server. The common high level domains on the internet are the .com, .edu, .org, .net, .gov etc.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Char char="•"/>
            </a:pPr>
            <a:r>
              <a:rPr lang="en-US"/>
              <a:t>A DNS server running the DNS service contains a table that associates host names in a domain with corresponding IP addresses.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15-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1" name="Google Shape;281;p12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Domain Name System</a:t>
            </a:r>
            <a:endParaRPr/>
          </a:p>
        </p:txBody>
      </p:sp>
      <p:sp>
        <p:nvSpPr>
          <p:cNvPr id="282" name="Google Shape;282;p12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Libre Franklin"/>
              <a:buChar char="•"/>
            </a:pPr>
            <a:r>
              <a:rPr lang="en-US" sz="2800"/>
              <a:t>A hostname consists of the computer name followed by </a:t>
            </a:r>
            <a:r>
              <a:rPr b="1" lang="en-US" sz="2800"/>
              <a:t>the domain name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Libre Franklin"/>
              <a:buChar char="•"/>
            </a:pPr>
            <a:r>
              <a:rPr lang="en-US" sz="2800"/>
              <a:t>www.uwc.ac.za is the domain name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–"/>
            </a:pPr>
            <a:r>
              <a:rPr lang="en-US" sz="2400"/>
              <a:t>A domain name is separated into two or more sections that specify the organization, and possibly a subset of an organization, of which the computer is a part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2400"/>
              <a:buFont typeface="Libre Franklin"/>
              <a:buChar char="–"/>
            </a:pPr>
            <a:r>
              <a:rPr lang="en-US" sz="2400"/>
              <a:t>Two organizations can have a computer named the same thing because the domain name makes it clear which one is being referred 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15-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9" name="Google Shape;289;p13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Domain Name System</a:t>
            </a:r>
            <a:endParaRPr/>
          </a:p>
        </p:txBody>
      </p:sp>
      <p:sp>
        <p:nvSpPr>
          <p:cNvPr id="290" name="Google Shape;290;p13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Libre Franklin"/>
              <a:buChar char="•"/>
            </a:pPr>
            <a:r>
              <a:rPr lang="en-US" sz="2800"/>
              <a:t>Organizations based in countries other than the United States use a top-level domain that corresponds to their two-letter country codes</a:t>
            </a:r>
            <a:endParaRPr/>
          </a:p>
        </p:txBody>
      </p:sp>
      <p:pic>
        <p:nvPicPr>
          <p:cNvPr descr="c15f11" id="291" name="Google Shape;2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838450"/>
            <a:ext cx="4572000" cy="3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15-</a:t>
            </a:r>
            <a:fld id="{00000000-1234-1234-1234-123412341234}" type="slidenum"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7" name="Google Shape;297;p14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Domain Name System</a:t>
            </a:r>
            <a:endParaRPr/>
          </a:p>
        </p:txBody>
      </p:sp>
      <p:sp>
        <p:nvSpPr>
          <p:cNvPr id="298" name="Google Shape;298;p14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Char char="•"/>
            </a:pPr>
            <a:r>
              <a:rPr lang="en-US"/>
              <a:t>The </a:t>
            </a:r>
            <a:r>
              <a:rPr b="1" lang="en-US"/>
              <a:t>domain name system</a:t>
            </a:r>
            <a:r>
              <a:rPr lang="en-US"/>
              <a:t> (DNS) is chiefly used to translate hostnames into numeric IP addresses</a:t>
            </a:r>
            <a:endParaRPr/>
          </a:p>
          <a:p>
            <a:pPr indent="-285750" lvl="1" marL="742950" rtl="0" algn="l">
              <a:spcBef>
                <a:spcPts val="1500"/>
              </a:spcBef>
              <a:spcAft>
                <a:spcPts val="0"/>
              </a:spcAft>
              <a:buSzPts val="3000"/>
              <a:buFont typeface="Libre Franklin"/>
              <a:buChar char="–"/>
            </a:pPr>
            <a:r>
              <a:rPr lang="en-US"/>
              <a:t>DNS is an example of a distributed database </a:t>
            </a:r>
            <a:endParaRPr/>
          </a:p>
          <a:p>
            <a:pPr indent="-285750" lvl="1" marL="742950" rtl="0" algn="l">
              <a:spcBef>
                <a:spcPts val="1500"/>
              </a:spcBef>
              <a:spcAft>
                <a:spcPts val="0"/>
              </a:spcAft>
              <a:buSzPts val="3000"/>
              <a:buFont typeface="Libre Franklin"/>
              <a:buChar char="–"/>
            </a:pPr>
            <a:r>
              <a:rPr lang="en-US"/>
              <a:t>If that server can resolve the hostname, it does so</a:t>
            </a:r>
            <a:endParaRPr/>
          </a:p>
          <a:p>
            <a:pPr indent="-285750" lvl="1" marL="742950" rtl="0" algn="l">
              <a:spcBef>
                <a:spcPts val="1500"/>
              </a:spcBef>
              <a:spcAft>
                <a:spcPts val="0"/>
              </a:spcAft>
              <a:buSzPts val="3000"/>
              <a:buFont typeface="Libre Franklin"/>
              <a:buChar char="–"/>
            </a:pPr>
            <a:r>
              <a:rPr lang="en-US"/>
              <a:t>If not, that server asks another domain name server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Revisiting Web Protocols</a:t>
            </a:r>
            <a:endParaRPr/>
          </a:p>
        </p:txBody>
      </p:sp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TCP- Transmission Control Protocol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UDP- User Datagram Protocol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TCP and UDP are the two most common transport protocols. TCP is used when an application requires acknowledgement of receipt.</a:t>
            </a:r>
            <a:endParaRPr sz="2400"/>
          </a:p>
        </p:txBody>
      </p:sp>
      <p:pic>
        <p:nvPicPr>
          <p:cNvPr id="306" name="Google Shape;3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512966"/>
            <a:ext cx="3752850" cy="2964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Revisiting Web Protocols</a:t>
            </a:r>
            <a:endParaRPr/>
          </a:p>
        </p:txBody>
      </p:sp>
      <p:sp>
        <p:nvSpPr>
          <p:cNvPr id="312" name="Google Shape;312;p16"/>
          <p:cNvSpPr txBox="1"/>
          <p:nvPr>
            <p:ph idx="1" type="body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HTTP-HyperText Tansfer Protocol.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HTTPs</a:t>
            </a:r>
            <a:r>
              <a:rPr lang="en-US" sz="2400"/>
              <a:t>- HyperText Transfer Protocol over Secure Socket Layer. HTTPS is used for personal or sensitive information for example in banks.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For a website to use HTTPS it needs to have an </a:t>
            </a:r>
            <a:r>
              <a:rPr i="1" lang="en-US" sz="2400"/>
              <a:t>SSL certificate</a:t>
            </a:r>
            <a:r>
              <a:rPr lang="en-US" sz="2400"/>
              <a:t> installed on the server. These are usually issued by a trusted 3rd party, referred to as a Certificate Authority (CA).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FTP</a:t>
            </a:r>
            <a:r>
              <a:rPr lang="en-US" sz="2400"/>
              <a:t> stands for File Transfer Protocol. It is used to transfer files across the Internet. FTP is commonly used by web developers to publish updates to a website (i.e. to upload a new version of the website).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Different protocols make use of different port numbers. Eg port 80 for HTTP request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port Numbers</a:t>
            </a:r>
            <a:endParaRPr/>
          </a:p>
        </p:txBody>
      </p:sp>
      <p:pic>
        <p:nvPicPr>
          <p:cNvPr descr="c15f07" id="318" name="Google Shape;31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029" y="1447800"/>
            <a:ext cx="7003942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Addresses</a:t>
            </a:r>
            <a:endParaRPr/>
          </a:p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URL stands for Uniform Resource Locator (URL) and is probably most easily described as a "web address". Here is examples of a URL: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https://www.LifeChoices.com/Conding/HTML.cfm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The URL typically points to the home page or default page (often index.html) that is located in the root folder of the website.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Lifecoices is the domain. A domain is a unique name assigned to a website. Domain names are easier to remember for users than IP addresses.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An example of IP address for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www.lifechoices.co.za</a:t>
            </a:r>
            <a:r>
              <a:rPr lang="en-US" sz="2400"/>
              <a:t> is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rPr lang="en-US" sz="2400"/>
              <a:t>	197.221.14.53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Hosting</a:t>
            </a:r>
            <a:endParaRPr/>
          </a:p>
        </p:txBody>
      </p:sp>
      <p:sp>
        <p:nvSpPr>
          <p:cNvPr id="332" name="Google Shape;332;p19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Web hosting is the business or activity of finding space and access for websites.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Hosting involves having your site and content placed on a server.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Why then do I need a host?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rPr lang="en-US" sz="2400"/>
              <a:t>Hosting your own website requires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rPr lang="en-US" sz="2400"/>
              <a:t>	i)</a:t>
            </a:r>
            <a:r>
              <a:rPr lang="en-US" sz="2400"/>
              <a:t>uninterrupted</a:t>
            </a:r>
            <a:r>
              <a:rPr lang="en-US" sz="2400"/>
              <a:t> power supply,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rPr lang="en-US" sz="2400"/>
              <a:t>	ii)High tech skills,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rPr lang="en-US" sz="2400"/>
              <a:t>	iii) Static IP address and round clock maintenance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rPr lang="en-US" sz="2400"/>
              <a:t>In order to </a:t>
            </a:r>
            <a:r>
              <a:rPr b="1" lang="en-US" sz="2400"/>
              <a:t>host</a:t>
            </a:r>
            <a:r>
              <a:rPr lang="en-US" sz="2400"/>
              <a:t> your page on a web server you need to pay a </a:t>
            </a:r>
            <a:r>
              <a:rPr b="1" lang="en-US" sz="2400"/>
              <a:t>hosting charge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Understanding how websites work</a:t>
            </a:r>
            <a:endParaRPr/>
          </a:p>
        </p:txBody>
      </p:sp>
      <p:sp>
        <p:nvSpPr>
          <p:cNvPr id="196" name="Google Shape;196;p2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1" marL="742950" rtl="0" algn="l">
              <a:spcBef>
                <a:spcPts val="0"/>
              </a:spcBef>
              <a:spcAft>
                <a:spcPts val="0"/>
              </a:spcAft>
              <a:buSzPts val="3000"/>
              <a:buFont typeface="Libre Franklin"/>
              <a:buNone/>
            </a:pPr>
            <a:r>
              <a:t/>
            </a:r>
            <a:endParaRPr/>
          </a:p>
          <a:p>
            <a:pPr indent="203200" lvl="1" marL="0" rtl="0" algn="l">
              <a:lnSpc>
                <a:spcPct val="107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b="1" sz="3200"/>
          </a:p>
        </p:txBody>
      </p:sp>
      <p:sp>
        <p:nvSpPr>
          <p:cNvPr id="197" name="Google Shape;197;p2"/>
          <p:cNvSpPr/>
          <p:nvPr/>
        </p:nvSpPr>
        <p:spPr>
          <a:xfrm>
            <a:off x="838200" y="3035174"/>
            <a:ext cx="7696200" cy="124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Duration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: </a:t>
            </a:r>
            <a:r>
              <a:rPr b="1" i="0" lang="en-US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 Hours</a:t>
            </a:r>
            <a:endParaRPr b="1" i="0" sz="3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3200" u="sng" cap="none" strike="noStrike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Period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: </a:t>
            </a:r>
            <a:r>
              <a:rPr b="1" i="0" lang="en-US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1 Day 3 </a:t>
            </a:r>
            <a:endParaRPr b="1" i="0" sz="3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Points to consider when deciding on hosting companies</a:t>
            </a:r>
            <a:endParaRPr/>
          </a:p>
        </p:txBody>
      </p:sp>
      <p:sp>
        <p:nvSpPr>
          <p:cNvPr id="338" name="Google Shape;338;p20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Uptime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Disk space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Bandwidth &amp; Cap limit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Site backups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Scalability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Years in the industry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Support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Security considerations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/>
              <a:t>So what are the options?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Hosting options</a:t>
            </a:r>
            <a:endParaRPr/>
          </a:p>
        </p:txBody>
      </p:sp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Shared hosting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Dedicated hosting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Virtual Private Server </a:t>
            </a:r>
            <a:r>
              <a:rPr lang="en-US" sz="2400"/>
              <a:t>(VPS)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Cloud Based Web Hosting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Colocation Web Hosting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/>
              <a:t>Self Service Web Hosting-</a:t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5334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The documents within a web site are typically hyperlinked and a navigation system (or menu) permits the user to move between pages.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A simple website could be organized in just one folder, but large websites need to be organized in some manner because of the large number of files.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Types of links: relative link and Absolute link</a:t>
            </a:r>
            <a:endParaRPr sz="2400"/>
          </a:p>
        </p:txBody>
      </p:sp>
      <p:sp>
        <p:nvSpPr>
          <p:cNvPr id="352" name="Google Shape;352;p22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Hyperlinks</a:t>
            </a:r>
            <a:endParaRPr/>
          </a:p>
        </p:txBody>
      </p:sp>
      <p:pic>
        <p:nvPicPr>
          <p:cNvPr id="353" name="Google Shape;3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572000"/>
            <a:ext cx="3886200" cy="166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 and absolute Examples</a:t>
            </a:r>
            <a:endParaRPr/>
          </a:p>
        </p:txBody>
      </p:sp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372762" y="1524000"/>
            <a:ext cx="8763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b="1" lang="en-US" u="sng"/>
              <a:t>Example of Relative links</a:t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SzPts val="3200"/>
              <a:buFont typeface="Arial Narrow"/>
              <a:buNone/>
            </a:pPr>
            <a:r>
              <a:rPr b="1" lang="en-US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rPr>
              <a:t>&lt;a href=“notes.html”&gt;Notes&lt;/a&gt;</a:t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SzPts val="3200"/>
              <a:buFont typeface="Arial Narrow"/>
              <a:buNone/>
            </a:pPr>
            <a:r>
              <a:rPr b="1" lang="en-US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rPr>
              <a:t>&lt;a href=“/biology/notes.html”&gt;Notes&lt;/a&gt;</a:t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u="sng"/>
              <a:t>Example of Absolute link</a:t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SzPts val="3200"/>
              <a:buFont typeface="Arial Narrow"/>
              <a:buNone/>
            </a:pPr>
            <a:r>
              <a:rPr b="1" lang="en-US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rPr>
              <a:t>&lt;a href=“http://www.w3.org/Consortium/mission”&gt;</a:t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SzPts val="3200"/>
              <a:buFont typeface="Arial Narrow"/>
              <a:buNone/>
            </a:pPr>
            <a:r>
              <a:rPr b="1" lang="en-US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rPr>
              <a:t>Mission statement&lt;/a&gt;</a:t>
            </a:r>
            <a:endParaRPr b="1">
              <a:solidFill>
                <a:schemeClr val="accent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Webpage Development Standards </a:t>
            </a:r>
            <a:endParaRPr/>
          </a:p>
        </p:txBody>
      </p:sp>
      <p:sp>
        <p:nvSpPr>
          <p:cNvPr id="366" name="Google Shape;366;p24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The World Wide Web Consortium (W3C) is an international community that develops open standards.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An open standard is a standard that is publicly available and has various rights to use associated with it, and may also have various properties of how it was designed (e.g. open process)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The W3C developed the standards for HTML and CSS.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5334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Webpage Development Standards </a:t>
            </a:r>
            <a:endParaRPr/>
          </a:p>
        </p:txBody>
      </p:sp>
      <p:sp>
        <p:nvSpPr>
          <p:cNvPr id="372" name="Google Shape;372;p25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The HTML standards are constantly evolving to meet the needs of Web users. The current standard is HTML5.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The W3C also creates standards for website accessibility, mobile web, etc.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The W3C has a Web Accessibility Initiative (WAI) which develops strategies, guidelines, and resources to help make the Web accessible to people with disabilities.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379" name="Google Shape;379;p26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ibre Franklin"/>
              <a:buNone/>
            </a:pPr>
            <a:r>
              <a:t/>
            </a:r>
            <a:endParaRPr/>
          </a:p>
          <a:p>
            <a:pPr indent="-95250" lvl="1" marL="742950" rtl="0" algn="l">
              <a:spcBef>
                <a:spcPts val="600"/>
              </a:spcBef>
              <a:spcAft>
                <a:spcPts val="0"/>
              </a:spcAft>
              <a:buSzPts val="30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380" name="Google Shape;380;p26"/>
          <p:cNvSpPr txBox="1"/>
          <p:nvPr/>
        </p:nvSpPr>
        <p:spPr>
          <a:xfrm>
            <a:off x="6096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Libre Franklin"/>
              <a:buChar char="•"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Explain common terminology (web server, web page, website)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Libre Franklin"/>
              <a:buChar char="•"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Concepts of web addressing, ISPs, DNS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Libre Franklin"/>
              <a:buChar char="•"/>
            </a:pPr>
            <a:r>
              <a:rPr lang="en-US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 level protocols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Libre Franklin"/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Libre Franklin"/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2246313" y="2325688"/>
            <a:ext cx="4525962" cy="3641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0"/>
                </a:gradFill>
                <a:latin typeface="Arial Black"/>
              </a:rPr>
              <a:t>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92" name="Google Shape;392;p28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Reid, A &amp; Lorenz J.Ed.(2008). Networking for Home and Small Businesses. CCNA Discovery Learning Guide. Cisco Press.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Learning Outcomes: </a:t>
            </a:r>
            <a:endParaRPr/>
          </a:p>
        </p:txBody>
      </p:sp>
      <p:sp>
        <p:nvSpPr>
          <p:cNvPr id="204" name="Google Shape;204;p3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None/>
            </a:pPr>
            <a:r>
              <a:rPr lang="en-US" sz="2400"/>
              <a:t>By the end of the lesson, students ,must be able to: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Define what a website is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Explain how websites work?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Differentiate website from web-based application.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Demonstrate an understanding of web protocols.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Demonstrate an understanding of Web Addresses</a:t>
            </a:r>
            <a:endParaRPr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Web browsers and Web servers</a:t>
            </a:r>
            <a:endParaRPr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HTML purpose and structure</a:t>
            </a:r>
            <a:endParaRPr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Recap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browsers and Web Servers</a:t>
            </a:r>
            <a:endParaRPr/>
          </a:p>
        </p:txBody>
      </p:sp>
      <p:sp>
        <p:nvSpPr>
          <p:cNvPr id="211" name="Google Shape;211;p4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🞂"/>
            </a:pPr>
            <a:r>
              <a:rPr lang="en-US" sz="2400"/>
              <a:t>The content on the Web is available because the Web is a network of computers all over the world.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🞂"/>
            </a:pPr>
            <a:r>
              <a:rPr lang="en-US" sz="2400"/>
              <a:t>The interconnected devices on the Web use a communication standard known as http (hypertext transfer protocol).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🞂"/>
            </a:pPr>
            <a:r>
              <a:rPr b="1" lang="en-US" sz="2400"/>
              <a:t>Web servers</a:t>
            </a:r>
            <a:r>
              <a:rPr lang="en-US" sz="2400"/>
              <a:t> are computers whose job is to respond to a browser’s request for a web page and deliver it through the internet</a:t>
            </a:r>
            <a:endParaRPr sz="2400"/>
          </a:p>
          <a:p>
            <a:pPr indent="-152400" lvl="0" marL="365760" rtl="0" algn="l"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None/>
            </a:pPr>
            <a:r>
              <a:t/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72000"/>
            <a:ext cx="7456486" cy="167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Server</a:t>
            </a:r>
            <a:endParaRPr/>
          </a:p>
        </p:txBody>
      </p:sp>
      <p:sp>
        <p:nvSpPr>
          <p:cNvPr id="219" name="Google Shape;219;p5"/>
          <p:cNvSpPr txBox="1"/>
          <p:nvPr>
            <p:ph idx="1" type="body"/>
          </p:nvPr>
        </p:nvSpPr>
        <p:spPr>
          <a:xfrm>
            <a:off x="304800" y="1447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b="1" lang="en-US" sz="2400" u="sng"/>
              <a:t>How is a page displayed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SzPts val="2400"/>
              <a:buFont typeface="Libre Franklin Medium"/>
              <a:buAutoNum type="arabicPeriod"/>
            </a:pPr>
            <a:r>
              <a:rPr lang="en-US" sz="2400"/>
              <a:t>Client requests the page using server IP address (explained in the handout). Data is send to server in HTTP protocol using </a:t>
            </a:r>
            <a:r>
              <a:rPr b="1" lang="en-US" sz="2400" u="sng"/>
              <a:t>GET</a:t>
            </a:r>
            <a:r>
              <a:rPr lang="en-US" sz="2400"/>
              <a:t> or </a:t>
            </a:r>
            <a:r>
              <a:rPr b="1" lang="en-US" sz="2400" u="sng"/>
              <a:t>POST</a:t>
            </a:r>
            <a:r>
              <a:rPr lang="en-US" sz="2400"/>
              <a:t> methods. The request also consists of:Request-line, Requested URI (Uniform Resource Identifier), Request method and Content, User-Agent header and Message body.</a:t>
            </a:r>
            <a:endParaRPr/>
          </a:p>
          <a:p>
            <a:pPr indent="-1524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AutoNum type="arabicPeriod"/>
            </a:pPr>
            <a:r>
              <a:rPr lang="en-US" sz="2400"/>
              <a:t>	Server responds by sending the page to the client IP 	address</a:t>
            </a:r>
            <a:endParaRPr/>
          </a:p>
          <a:p>
            <a:pPr indent="-152400" lvl="0" marL="457200" rtl="0" algn="just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AutoNum type="arabicPeriod"/>
            </a:pPr>
            <a:r>
              <a:rPr lang="en-US" sz="2400"/>
              <a:t>	Web client software formats and displays page for the 	user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tevensna\AppData\Local\Microsoft\Windows\Temporary Internet Files\Content.IE5\NO9M8LUP\MC900436990[1].wmf" id="224" name="Google Shape;2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79" y="1464538"/>
            <a:ext cx="969107" cy="124661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2887960" y="1653589"/>
            <a:ext cx="35517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 request a web document through your Web browser.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:\Program Files (x86)\Microsoft Office\MEDIA\CAGCAT10\j0292020.wmf" id="226" name="Google Shape;2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7827" y="1818614"/>
            <a:ext cx="1275184" cy="1210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tevensna\AppData\Local\Microsoft\Windows\Temporary Internet Files\Content.IE5\CPZUTDP9\MC900435242[1].png" id="227" name="Google Shape;22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0317" y="4143230"/>
            <a:ext cx="1627480" cy="26052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tevensna\AppData\Local\Microsoft\Windows\Temporary Internet Files\Content.IE5\C8A71729\MC900434845[1].png" id="228" name="Google Shape;22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28953" y="1754962"/>
            <a:ext cx="2388268" cy="238826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6"/>
          <p:cNvSpPr txBox="1"/>
          <p:nvPr/>
        </p:nvSpPr>
        <p:spPr>
          <a:xfrm>
            <a:off x="6012704" y="2372598"/>
            <a:ext cx="1182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DNS Server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1839133" y="4540069"/>
            <a:ext cx="20786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 Host or Web Server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1" name="Google Shape;231;p6"/>
          <p:cNvSpPr txBox="1"/>
          <p:nvPr/>
        </p:nvSpPr>
        <p:spPr>
          <a:xfrm>
            <a:off x="398273" y="2754881"/>
            <a:ext cx="2050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computing device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4663852" y="2087041"/>
            <a:ext cx="1530941" cy="5618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3" name="Google Shape;23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8468559">
            <a:off x="5369223" y="4003714"/>
            <a:ext cx="1505056" cy="7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 rot="10800000">
            <a:off x="3294010" y="2930989"/>
            <a:ext cx="1530941" cy="56181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4824951" y="2844214"/>
            <a:ext cx="20589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Checks domain name and finds address of web server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6" name="Google Shape;236;p6"/>
          <p:cNvSpPr txBox="1"/>
          <p:nvPr/>
        </p:nvSpPr>
        <p:spPr>
          <a:xfrm>
            <a:off x="1706855" y="5445871"/>
            <a:ext cx="18020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Sends requested document to your browser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535775" y="504825"/>
            <a:ext cx="7407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C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How does a web page gets displayed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 of the Web Browser</a:t>
            </a:r>
            <a:endParaRPr/>
          </a:p>
        </p:txBody>
      </p:sp>
      <p:sp>
        <p:nvSpPr>
          <p:cNvPr id="244" name="Google Shape;244;p7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437"/>
              <a:buFont typeface="Libre Franklin"/>
              <a:buChar char="•"/>
            </a:pPr>
            <a:r>
              <a:rPr lang="en-US" sz="2437"/>
              <a:t>HTML code is interpreted by a web browser. (a software application designed to retrieve and present content on the Web)</a:t>
            </a:r>
            <a:endParaRPr/>
          </a:p>
          <a:p>
            <a:pPr indent="-342900" lvl="0" marL="342900" rtl="0" algn="l">
              <a:spcBef>
                <a:spcPts val="487"/>
              </a:spcBef>
              <a:spcAft>
                <a:spcPts val="0"/>
              </a:spcAft>
              <a:buSzPts val="2437"/>
              <a:buFont typeface="Libre Franklin"/>
              <a:buChar char="•"/>
            </a:pPr>
            <a:r>
              <a:rPr lang="en-US" sz="2437"/>
              <a:t>The web browser fetches a Web page from a server by a request. A standard http request includes a page address. For example:  http://www.w3.org/standards/about.html </a:t>
            </a:r>
            <a:endParaRPr sz="2437"/>
          </a:p>
          <a:p>
            <a:pPr indent="-342900" lvl="0" marL="342900" rtl="0" algn="l">
              <a:spcBef>
                <a:spcPts val="487"/>
              </a:spcBef>
              <a:spcAft>
                <a:spcPts val="0"/>
              </a:spcAft>
              <a:buSzPts val="2437"/>
              <a:buFont typeface="Libre Franklin"/>
              <a:buChar char="•"/>
            </a:pPr>
            <a:r>
              <a:rPr lang="en-US" sz="2437"/>
              <a:t>Common browsers:</a:t>
            </a:r>
            <a:endParaRPr sz="2437"/>
          </a:p>
          <a:p>
            <a:pPr indent="-144780" lvl="0" marL="342900" marR="0" rtl="0" algn="l">
              <a:spcBef>
                <a:spcPts val="624"/>
              </a:spcBef>
              <a:spcAft>
                <a:spcPts val="0"/>
              </a:spcAft>
              <a:buSzPts val="3120"/>
              <a:buFont typeface="Libre Franklin"/>
              <a:buNone/>
            </a:pPr>
            <a:r>
              <a:t/>
            </a:r>
            <a:endParaRPr b="1" i="0" sz="3120" u="none" strike="noStrike">
              <a:solidFill>
                <a:schemeClr val="accent1"/>
              </a:solidFill>
            </a:endParaRPr>
          </a:p>
        </p:txBody>
      </p:sp>
      <p:pic>
        <p:nvPicPr>
          <p:cNvPr id="245" name="Google Shape;2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4419600"/>
            <a:ext cx="4572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ISPs</a:t>
            </a:r>
            <a:endParaRPr/>
          </a:p>
        </p:txBody>
      </p:sp>
      <p:sp>
        <p:nvSpPr>
          <p:cNvPr id="252" name="Google Shape;252;p8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ISP is an acronym for Internet Service Provider.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Libre Franklin"/>
              <a:buChar char="•"/>
            </a:pPr>
            <a:r>
              <a:rPr lang="en-US" sz="2400"/>
              <a:t>An ISP is a company that provides the connections and support to access the internet. ISPs can also provide emailing and web hosting.</a:t>
            </a:r>
            <a:endParaRPr sz="2400"/>
          </a:p>
        </p:txBody>
      </p:sp>
      <p:pic>
        <p:nvPicPr>
          <p:cNvPr id="253" name="Google Shape;2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124200"/>
            <a:ext cx="47815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is your ISP? Discussion</a:t>
            </a:r>
            <a:endParaRPr/>
          </a:p>
        </p:txBody>
      </p:sp>
      <p:sp>
        <p:nvSpPr>
          <p:cNvPr id="260" name="Google Shape;260;p9"/>
          <p:cNvSpPr txBox="1"/>
          <p:nvPr>
            <p:ph idx="1" type="body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Char char="•"/>
            </a:pPr>
            <a:r>
              <a:rPr lang="en-US"/>
              <a:t>Discuss your choice of X ISP over 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Char char="•"/>
            </a:pPr>
            <a:r>
              <a:rPr lang="en-US"/>
              <a:t>To avoid every ISP connecting to each other directly?? Internet Exchange Points (IXP) provides common locations where they connect to each other and tis is called the backbone.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Char char="•"/>
            </a:pPr>
            <a:r>
              <a:rPr lang="en-US"/>
              <a:t>Dial-up vs ADSL vs Fibre: Which of the following do you use to connect to internet.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197.22</a:t>
            </a: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2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.1</a:t>
            </a: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2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53</a:t>
            </a: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2011-03-27T18:00:15Z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