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23"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6" r:id="rId18"/>
    <p:sldId id="275" r:id="rId19"/>
    <p:sldId id="274" r:id="rId20"/>
    <p:sldId id="277" r:id="rId21"/>
    <p:sldId id="279" r:id="rId22"/>
    <p:sldId id="280" r:id="rId23"/>
    <p:sldId id="281" r:id="rId24"/>
    <p:sldId id="282" r:id="rId25"/>
    <p:sldId id="283" r:id="rId26"/>
    <p:sldId id="284" r:id="rId27"/>
    <p:sldId id="285" r:id="rId28"/>
    <p:sldId id="286" r:id="rId29"/>
    <p:sldId id="287" r:id="rId30"/>
    <p:sldId id="288" r:id="rId31"/>
    <p:sldId id="290" r:id="rId32"/>
    <p:sldId id="325" r:id="rId33"/>
    <p:sldId id="327" r:id="rId34"/>
    <p:sldId id="328" r:id="rId35"/>
    <p:sldId id="329" r:id="rId36"/>
    <p:sldId id="330"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1" r:id="rId64"/>
    <p:sldId id="320" r:id="rId65"/>
    <p:sldId id="331" r:id="rId66"/>
  </p:sldIdLst>
  <p:sldSz cx="9144000" cy="6858000" type="screen4x3"/>
  <p:notesSz cx="10234613" cy="70993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33CCFF"/>
    <a:srgbClr val="003399"/>
    <a:srgbClr val="0066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autoAdjust="0"/>
    <p:restoredTop sz="91756" autoAdjust="0"/>
  </p:normalViewPr>
  <p:slideViewPr>
    <p:cSldViewPr>
      <p:cViewPr varScale="1">
        <p:scale>
          <a:sx n="93" d="100"/>
          <a:sy n="93" d="100"/>
        </p:scale>
        <p:origin x="92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435304" cy="35458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797022" y="0"/>
            <a:ext cx="4435304" cy="354580"/>
          </a:xfrm>
          <a:prstGeom prst="rect">
            <a:avLst/>
          </a:prstGeom>
        </p:spPr>
        <p:txBody>
          <a:bodyPr vert="horz" lIns="91440" tIns="45720" rIns="91440" bIns="45720" rtlCol="0"/>
          <a:lstStyle>
            <a:lvl1pPr algn="r">
              <a:defRPr sz="1200"/>
            </a:lvl1pPr>
          </a:lstStyle>
          <a:p>
            <a:fld id="{63B718CE-F49A-477F-AAAB-4C4BFD2550E3}" type="datetimeFigureOut">
              <a:rPr lang="zh-CN" altLang="en-US" smtClean="0"/>
              <a:t>2018/9/20</a:t>
            </a:fld>
            <a:endParaRPr lang="zh-CN" altLang="en-US"/>
          </a:p>
        </p:txBody>
      </p:sp>
      <p:sp>
        <p:nvSpPr>
          <p:cNvPr id="4" name="页脚占位符 3"/>
          <p:cNvSpPr>
            <a:spLocks noGrp="1"/>
          </p:cNvSpPr>
          <p:nvPr>
            <p:ph type="ftr" sz="quarter" idx="2"/>
          </p:nvPr>
        </p:nvSpPr>
        <p:spPr>
          <a:xfrm>
            <a:off x="1" y="6743619"/>
            <a:ext cx="4435304" cy="35458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797022" y="6743619"/>
            <a:ext cx="4435304" cy="354580"/>
          </a:xfrm>
          <a:prstGeom prst="rect">
            <a:avLst/>
          </a:prstGeom>
        </p:spPr>
        <p:txBody>
          <a:bodyPr vert="horz" lIns="91440" tIns="45720" rIns="91440" bIns="45720" rtlCol="0" anchor="b"/>
          <a:lstStyle>
            <a:lvl1pPr algn="r">
              <a:defRPr sz="1200"/>
            </a:lvl1pPr>
          </a:lstStyle>
          <a:p>
            <a:fld id="{653FDDD9-38F1-422D-81EF-425492243DAF}" type="slidenum">
              <a:rPr lang="zh-CN" altLang="en-US" smtClean="0"/>
              <a:t>‹#›</a:t>
            </a:fld>
            <a:endParaRPr lang="zh-CN" altLang="en-US"/>
          </a:p>
        </p:txBody>
      </p:sp>
    </p:spTree>
    <p:extLst>
      <p:ext uri="{BB962C8B-B14F-4D97-AF65-F5344CB8AC3E}">
        <p14:creationId xmlns:p14="http://schemas.microsoft.com/office/powerpoint/2010/main" val="17449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434998" cy="354965"/>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5797247" y="0"/>
            <a:ext cx="4434998" cy="354965"/>
          </a:xfrm>
          <a:prstGeom prst="rect">
            <a:avLst/>
          </a:prstGeom>
        </p:spPr>
        <p:txBody>
          <a:bodyPr vert="horz" lIns="99048" tIns="49524" rIns="99048" bIns="49524" rtlCol="0"/>
          <a:lstStyle>
            <a:lvl1pPr algn="r">
              <a:defRPr sz="1300"/>
            </a:lvl1pPr>
          </a:lstStyle>
          <a:p>
            <a:fld id="{A764687E-653D-491C-BF6D-FE39BC42D9E3}" type="datetimeFigureOut">
              <a:rPr lang="zh-CN" altLang="en-US" smtClean="0"/>
              <a:t>2018/9/20</a:t>
            </a:fld>
            <a:endParaRPr lang="zh-CN" altLang="en-US"/>
          </a:p>
        </p:txBody>
      </p:sp>
      <p:sp>
        <p:nvSpPr>
          <p:cNvPr id="4" name="幻灯片图像占位符 3"/>
          <p:cNvSpPr>
            <a:spLocks noGrp="1" noRot="1" noChangeAspect="1"/>
          </p:cNvSpPr>
          <p:nvPr>
            <p:ph type="sldImg" idx="2"/>
          </p:nvPr>
        </p:nvSpPr>
        <p:spPr>
          <a:xfrm>
            <a:off x="3343275" y="533400"/>
            <a:ext cx="3548063" cy="266065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1023462" y="3372167"/>
            <a:ext cx="8187690" cy="3194685"/>
          </a:xfrm>
          <a:prstGeom prst="rect">
            <a:avLst/>
          </a:prstGeom>
        </p:spPr>
        <p:txBody>
          <a:bodyPr vert="horz" lIns="99048" tIns="49524" rIns="99048" bIns="49524"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6743103"/>
            <a:ext cx="4434998" cy="354965"/>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5797247" y="6743103"/>
            <a:ext cx="4434998" cy="354965"/>
          </a:xfrm>
          <a:prstGeom prst="rect">
            <a:avLst/>
          </a:prstGeom>
        </p:spPr>
        <p:txBody>
          <a:bodyPr vert="horz" lIns="99048" tIns="49524" rIns="99048" bIns="49524" rtlCol="0" anchor="b"/>
          <a:lstStyle>
            <a:lvl1pPr algn="r">
              <a:defRPr sz="1300"/>
            </a:lvl1pPr>
          </a:lstStyle>
          <a:p>
            <a:fld id="{56A5DC32-5226-4FA9-8E11-BBA9CE7247BC}" type="slidenum">
              <a:rPr lang="zh-CN" altLang="en-US" smtClean="0"/>
              <a:t>‹#›</a:t>
            </a:fld>
            <a:endParaRPr lang="zh-CN" altLang="en-US"/>
          </a:p>
        </p:txBody>
      </p:sp>
    </p:spTree>
    <p:extLst>
      <p:ext uri="{BB962C8B-B14F-4D97-AF65-F5344CB8AC3E}">
        <p14:creationId xmlns:p14="http://schemas.microsoft.com/office/powerpoint/2010/main" val="3184410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baike.baidu.com/view/47254.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baike.baidu.com/view/47254.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3154F2-E7AD-4DE9-909E-B231E4071E63}" type="slidenum">
              <a:rPr lang="zh-CN" altLang="en-US" smtClean="0"/>
              <a:pPr/>
              <a:t>1</a:t>
            </a:fld>
            <a:endParaRPr lang="en-US" altLang="zh-CN"/>
          </a:p>
        </p:txBody>
      </p:sp>
    </p:spTree>
    <p:extLst>
      <p:ext uri="{BB962C8B-B14F-4D97-AF65-F5344CB8AC3E}">
        <p14:creationId xmlns:p14="http://schemas.microsoft.com/office/powerpoint/2010/main" val="1479458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24</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25</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26</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27</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28</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29</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30</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31</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32</a:t>
            </a:fld>
            <a:endParaRPr lang="zh-CN" altLang="en-US"/>
          </a:p>
        </p:txBody>
      </p:sp>
    </p:spTree>
    <p:extLst>
      <p:ext uri="{BB962C8B-B14F-4D97-AF65-F5344CB8AC3E}">
        <p14:creationId xmlns:p14="http://schemas.microsoft.com/office/powerpoint/2010/main" val="2717766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33</a:t>
            </a:fld>
            <a:endParaRPr lang="zh-CN" altLang="en-US"/>
          </a:p>
        </p:txBody>
      </p:sp>
    </p:spTree>
    <p:extLst>
      <p:ext uri="{BB962C8B-B14F-4D97-AF65-F5344CB8AC3E}">
        <p14:creationId xmlns:p14="http://schemas.microsoft.com/office/powerpoint/2010/main" val="110362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16</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34</a:t>
            </a:fld>
            <a:endParaRPr lang="zh-CN" altLang="en-US"/>
          </a:p>
        </p:txBody>
      </p:sp>
    </p:spTree>
    <p:extLst>
      <p:ext uri="{BB962C8B-B14F-4D97-AF65-F5344CB8AC3E}">
        <p14:creationId xmlns:p14="http://schemas.microsoft.com/office/powerpoint/2010/main" val="1295345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35</a:t>
            </a:fld>
            <a:endParaRPr lang="zh-CN" altLang="en-US"/>
          </a:p>
        </p:txBody>
      </p:sp>
    </p:spTree>
    <p:extLst>
      <p:ext uri="{BB962C8B-B14F-4D97-AF65-F5344CB8AC3E}">
        <p14:creationId xmlns:p14="http://schemas.microsoft.com/office/powerpoint/2010/main" val="2684867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36</a:t>
            </a:fld>
            <a:endParaRPr lang="zh-CN" altLang="en-US"/>
          </a:p>
        </p:txBody>
      </p:sp>
    </p:spTree>
    <p:extLst>
      <p:ext uri="{BB962C8B-B14F-4D97-AF65-F5344CB8AC3E}">
        <p14:creationId xmlns:p14="http://schemas.microsoft.com/office/powerpoint/2010/main" val="2022612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37</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波导色散：对于光纤的某一传输模式，在不同的光波长下的群速度不同引起的脉冲展宽。它与光纤结构的波导效应有关，因此也被成为结构色散。</a:t>
            </a:r>
          </a:p>
          <a:p>
            <a:r>
              <a:rPr lang="zh-CN" altLang="en-US" sz="1200" b="0" i="0" kern="1200" dirty="0" smtClean="0">
                <a:solidFill>
                  <a:schemeClr val="tx1"/>
                </a:solidFill>
                <a:effectLst/>
                <a:latin typeface="+mn-lt"/>
                <a:ea typeface="+mn-ea"/>
                <a:cs typeface="+mn-cs"/>
              </a:rPr>
              <a:t>光纤的第三类</a:t>
            </a:r>
            <a:r>
              <a:rPr lang="zh-CN" altLang="en-US" sz="1200" b="0" i="0" u="none" strike="noStrike" kern="1200" dirty="0" smtClean="0">
                <a:solidFill>
                  <a:schemeClr val="tx1"/>
                </a:solidFill>
                <a:effectLst/>
                <a:latin typeface="+mn-lt"/>
                <a:ea typeface="+mn-ea"/>
                <a:cs typeface="+mn-cs"/>
                <a:hlinkClick r:id="rId3"/>
              </a:rPr>
              <a:t>色散</a:t>
            </a:r>
            <a:r>
              <a:rPr lang="zh-CN" altLang="en-US" sz="1200" b="0" i="0" kern="1200" dirty="0" smtClean="0">
                <a:solidFill>
                  <a:schemeClr val="tx1"/>
                </a:solidFill>
                <a:effectLst/>
                <a:latin typeface="+mn-lt"/>
                <a:ea typeface="+mn-ea"/>
                <a:cs typeface="+mn-cs"/>
              </a:rPr>
              <a:t>是波导色散。光纤的纤芯与包层的折射率大于一定程度</a:t>
            </a:r>
            <a:r>
              <a:rPr lang="en-US" altLang="zh-CN" sz="1200" b="0" i="0" kern="1200" baseline="300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波导色散占主导，在交界面产生全反射时，有一部分平行于界面的光进入包层之内。这部分光在包层内传输一定距离后，又可能回到纤芯中继续传输。进入包层内的这部分光强的大小与光波长有关，这就相当于光传输路径长度随光波波长的不同而异。把有一定波谱宽度的光源发出的光脉冲射入光纤后，由于不同波长的光传输路径不完全相同，所以到达终点的时间也不相同，从而出现脉冲展宽。具体来说，入射光的波长越长，全反射角越大，进入包层中的光强比例就越大，这部分光走过的距离就越长。这种色散是由光纤中的光波导引起的，由此产生的脉冲展宽现象叫做波导色散。</a:t>
            </a:r>
          </a:p>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38</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色散本身是个频域的效应，但是通过频域的作用会对时域波形进行改变</a:t>
            </a:r>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39</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https://en.wikipedia.org/wiki/Group_velocity#opennewwindow</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40</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41</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把前面公式取导，代入</a:t>
            </a:r>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42</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43</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17</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44</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波导色散：对于光纤的某一传输模式，在不同的光波长下的群速度不同引起的脉冲展宽。它与光纤结构的波导效应有关，因此也被成为结构色散。</a:t>
            </a:r>
          </a:p>
          <a:p>
            <a:r>
              <a:rPr lang="zh-CN" altLang="en-US" sz="1200" b="0" i="0" kern="1200" dirty="0" smtClean="0">
                <a:solidFill>
                  <a:schemeClr val="tx1"/>
                </a:solidFill>
                <a:effectLst/>
                <a:latin typeface="+mn-lt"/>
                <a:ea typeface="+mn-ea"/>
                <a:cs typeface="+mn-cs"/>
              </a:rPr>
              <a:t>光纤的第三类</a:t>
            </a:r>
            <a:r>
              <a:rPr lang="zh-CN" altLang="en-US" sz="1200" b="0" i="0" u="none" strike="noStrike" kern="1200" dirty="0" smtClean="0">
                <a:solidFill>
                  <a:schemeClr val="tx1"/>
                </a:solidFill>
                <a:effectLst/>
                <a:latin typeface="+mn-lt"/>
                <a:ea typeface="+mn-ea"/>
                <a:cs typeface="+mn-cs"/>
                <a:hlinkClick r:id="rId3"/>
              </a:rPr>
              <a:t>色散</a:t>
            </a:r>
            <a:r>
              <a:rPr lang="zh-CN" altLang="en-US" sz="1200" b="0" i="0" kern="1200" dirty="0" smtClean="0">
                <a:solidFill>
                  <a:schemeClr val="tx1"/>
                </a:solidFill>
                <a:effectLst/>
                <a:latin typeface="+mn-lt"/>
                <a:ea typeface="+mn-ea"/>
                <a:cs typeface="+mn-cs"/>
              </a:rPr>
              <a:t>是波导色散。光纤的纤芯与包层的折射率大于一定程度</a:t>
            </a:r>
            <a:r>
              <a:rPr lang="en-US" altLang="zh-CN" sz="1200" b="0" i="0" kern="1200" baseline="30000" dirty="0" smtClean="0">
                <a:solidFill>
                  <a:schemeClr val="tx1"/>
                </a:solidFill>
                <a:effectLst/>
                <a:latin typeface="+mn-lt"/>
                <a:ea typeface="+mn-ea"/>
                <a:cs typeface="+mn-cs"/>
              </a:rPr>
              <a:t>[1]</a:t>
            </a:r>
            <a:r>
              <a:rPr lang="zh-CN" altLang="en-US" sz="1200" b="0" i="0" u="none" strike="noStrike"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波导色散占主导，在交界面产生全反射时，有一部分平行于界面的光进入包层之内。这部分光在包层内传输一定距离后，又可能回到纤芯中继续传输。进入包层内的这部分光强的大小与光波长有关，这就相当于光传输路径长度随光波波长的不同而异。把有一定波谱宽度的光源发出的光脉冲射入光纤后，由于不同波长的光传输路径不完全相同，所以到达终点的时间也不相同，从而出现脉冲展宽。具体来说，入射光的波长越长，全反射角越大，进入包层中的光强比例就越大，这部分光走过的距离就越长。这种色散是由光纤中的光波导引起的，由此产生的脉冲展宽现象叫做波导色散。</a:t>
            </a:r>
          </a:p>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45</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46</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47</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48</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49</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50</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51</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52</a:t>
            </a:fld>
            <a:endParaRPr lang="zh-CN" altLang="en-US"/>
          </a:p>
        </p:txBody>
      </p:sp>
    </p:spTree>
    <p:extLst>
      <p:ext uri="{BB962C8B-B14F-4D97-AF65-F5344CB8AC3E}">
        <p14:creationId xmlns:p14="http://schemas.microsoft.com/office/powerpoint/2010/main" val="2021889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53</a:t>
            </a:fld>
            <a:endParaRPr lang="zh-CN" altLang="en-US"/>
          </a:p>
        </p:txBody>
      </p:sp>
    </p:spTree>
    <p:extLst>
      <p:ext uri="{BB962C8B-B14F-4D97-AF65-F5344CB8AC3E}">
        <p14:creationId xmlns:p14="http://schemas.microsoft.com/office/powerpoint/2010/main" val="242656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18</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日本的例子</a:t>
            </a:r>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54</a:t>
            </a:fld>
            <a:endParaRPr lang="zh-CN" altLang="en-US"/>
          </a:p>
        </p:txBody>
      </p:sp>
    </p:spTree>
    <p:extLst>
      <p:ext uri="{BB962C8B-B14F-4D97-AF65-F5344CB8AC3E}">
        <p14:creationId xmlns:p14="http://schemas.microsoft.com/office/powerpoint/2010/main" val="466583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55</a:t>
            </a:fld>
            <a:endParaRPr lang="zh-CN" altLang="en-US"/>
          </a:p>
        </p:txBody>
      </p:sp>
    </p:spTree>
    <p:extLst>
      <p:ext uri="{BB962C8B-B14F-4D97-AF65-F5344CB8AC3E}">
        <p14:creationId xmlns:p14="http://schemas.microsoft.com/office/powerpoint/2010/main" val="1017306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56</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57</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58</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59</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60</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61</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62</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63</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19</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64</a:t>
            </a:fld>
            <a:endParaRPr lang="zh-CN" altLang="en-US"/>
          </a:p>
        </p:txBody>
      </p:sp>
    </p:spTree>
    <p:extLst>
      <p:ext uri="{BB962C8B-B14F-4D97-AF65-F5344CB8AC3E}">
        <p14:creationId xmlns:p14="http://schemas.microsoft.com/office/powerpoint/2010/main" val="1368358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20</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21</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22</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A5DC32-5226-4FA9-8E11-BBA9CE7247BC}" type="slidenum">
              <a:rPr lang="zh-CN" altLang="en-US" smtClean="0"/>
              <a:t>23</a:t>
            </a:fld>
            <a:endParaRPr lang="zh-CN" altLang="en-US"/>
          </a:p>
        </p:txBody>
      </p:sp>
    </p:spTree>
    <p:extLst>
      <p:ext uri="{BB962C8B-B14F-4D97-AF65-F5344CB8AC3E}">
        <p14:creationId xmlns:p14="http://schemas.microsoft.com/office/powerpoint/2010/main" val="221818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2018/9/20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notesSlide" Target="../notesSlides/notesSlide3.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26.w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35.wmf"/><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7.wmf"/><Relationship Id="rId4" Type="http://schemas.openxmlformats.org/officeDocument/2006/relationships/oleObject" Target="../embeddings/oleObject20.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4.bin"/><Relationship Id="rId5" Type="http://schemas.openxmlformats.org/officeDocument/2006/relationships/image" Target="../media/image40.wmf"/><Relationship Id="rId4" Type="http://schemas.openxmlformats.org/officeDocument/2006/relationships/oleObject" Target="../embeddings/oleObject23.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6.bin"/><Relationship Id="rId5" Type="http://schemas.openxmlformats.org/officeDocument/2006/relationships/image" Target="../media/image40.wmf"/><Relationship Id="rId4" Type="http://schemas.openxmlformats.org/officeDocument/2006/relationships/oleObject" Target="../embeddings/oleObject25.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8.jpeg"/><Relationship Id="rId5" Type="http://schemas.openxmlformats.org/officeDocument/2006/relationships/image" Target="../media/image47.wmf"/><Relationship Id="rId4" Type="http://schemas.openxmlformats.org/officeDocument/2006/relationships/oleObject" Target="../embeddings/oleObject27.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0.bin"/><Relationship Id="rId5" Type="http://schemas.openxmlformats.org/officeDocument/2006/relationships/image" Target="../media/image49.png"/><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2.bin"/><Relationship Id="rId5" Type="http://schemas.openxmlformats.org/officeDocument/2006/relationships/image" Target="../media/image51.wmf"/><Relationship Id="rId4"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48.xml"/><Relationship Id="rId7"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4.bin"/><Relationship Id="rId5" Type="http://schemas.openxmlformats.org/officeDocument/2006/relationships/image" Target="../media/image55.emf"/><Relationship Id="rId4" Type="http://schemas.openxmlformats.org/officeDocument/2006/relationships/oleObject" Target="../embeddings/oleObject33.bin"/><Relationship Id="rId9" Type="http://schemas.openxmlformats.org/officeDocument/2006/relationships/image" Target="../media/image57.png"/></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1259632" y="1700808"/>
            <a:ext cx="6904384" cy="1185664"/>
          </a:xfrm>
        </p:spPr>
        <p:txBody>
          <a:bodyPr/>
          <a:lstStyle/>
          <a:p>
            <a:pPr algn="ctr"/>
            <a:r>
              <a:rPr lang="zh-CN" altLang="en-US" sz="4800" b="1" dirty="0" smtClean="0">
                <a:solidFill>
                  <a:schemeClr val="tx1"/>
                </a:solidFill>
                <a:latin typeface="黑体" panose="02010609060101010101" pitchFamily="49" charset="-122"/>
                <a:ea typeface="黑体" panose="02010609060101010101" pitchFamily="49" charset="-122"/>
              </a:rPr>
              <a:t>光通信</a:t>
            </a:r>
            <a:r>
              <a:rPr lang="zh-CN" altLang="en-US" sz="4800" b="1" dirty="0">
                <a:solidFill>
                  <a:schemeClr val="tx1"/>
                </a:solidFill>
                <a:latin typeface="黑体" panose="02010609060101010101" pitchFamily="49" charset="-122"/>
                <a:ea typeface="黑体" panose="02010609060101010101" pitchFamily="49" charset="-122"/>
              </a:rPr>
              <a:t>原理</a:t>
            </a:r>
            <a:r>
              <a:rPr lang="zh-CN" altLang="en-US" sz="4800" b="1" dirty="0" smtClean="0">
                <a:solidFill>
                  <a:schemeClr val="tx1"/>
                </a:solidFill>
                <a:latin typeface="黑体" panose="02010609060101010101" pitchFamily="49" charset="-122"/>
                <a:ea typeface="黑体" panose="02010609060101010101" pitchFamily="49" charset="-122"/>
              </a:rPr>
              <a:t>与技术 </a:t>
            </a:r>
            <a:endParaRPr lang="zh-CN" altLang="en-US" sz="4800" b="1" dirty="0">
              <a:solidFill>
                <a:schemeClr val="tx1"/>
              </a:solidFill>
              <a:latin typeface="黑体" pitchFamily="49" charset="-122"/>
              <a:ea typeface="黑体" panose="02010609060101010101" pitchFamily="49" charset="-122"/>
            </a:endParaRPr>
          </a:p>
        </p:txBody>
      </p:sp>
      <p:sp>
        <p:nvSpPr>
          <p:cNvPr id="6" name="矩形 5"/>
          <p:cNvSpPr/>
          <p:nvPr/>
        </p:nvSpPr>
        <p:spPr>
          <a:xfrm>
            <a:off x="808038" y="3383819"/>
            <a:ext cx="7662862" cy="1040285"/>
          </a:xfrm>
          <a:prstGeom prst="rect">
            <a:avLst/>
          </a:prstGeom>
        </p:spPr>
        <p:txBody>
          <a:bodyPr>
            <a:spAutoFit/>
          </a:bodyPr>
          <a:lstStyle/>
          <a:p>
            <a:pPr algn="ctr">
              <a:spcBef>
                <a:spcPct val="20000"/>
              </a:spcBef>
              <a:buClr>
                <a:srgbClr val="00007D"/>
              </a:buClr>
              <a:buSzPct val="75000"/>
              <a:defRPr/>
            </a:pPr>
            <a:r>
              <a:rPr lang="zh-CN" altLang="en-US" sz="2800" b="1" kern="0" dirty="0" smtClean="0">
                <a:latin typeface="+mj-lt"/>
                <a:ea typeface="黑体" panose="02010609060101010101" pitchFamily="49" charset="-122"/>
                <a:cs typeface="Times New Roman" panose="02020603050405020304" pitchFamily="18" charset="0"/>
              </a:rPr>
              <a:t>易兴文、李凡 </a:t>
            </a:r>
            <a:endParaRPr lang="en-US" altLang="zh-CN" sz="2800" b="1" kern="0" dirty="0" smtClean="0">
              <a:latin typeface="+mj-lt"/>
              <a:ea typeface="黑体" panose="02010609060101010101" pitchFamily="49" charset="-122"/>
              <a:cs typeface="Times New Roman" panose="02020603050405020304" pitchFamily="18" charset="0"/>
            </a:endParaRPr>
          </a:p>
          <a:p>
            <a:pPr algn="ctr">
              <a:spcBef>
                <a:spcPct val="20000"/>
              </a:spcBef>
              <a:buClr>
                <a:srgbClr val="00007D"/>
              </a:buClr>
              <a:buSzPct val="75000"/>
              <a:defRPr/>
            </a:pPr>
            <a:r>
              <a:rPr lang="zh-CN" altLang="en-US" sz="2800" b="1" kern="0" dirty="0" smtClean="0">
                <a:latin typeface="+mj-lt"/>
                <a:ea typeface="黑体" panose="02010609060101010101" pitchFamily="49" charset="-122"/>
                <a:cs typeface="Times New Roman" panose="02020603050405020304" pitchFamily="18" charset="0"/>
              </a:rPr>
              <a:t>（</a:t>
            </a:r>
            <a:r>
              <a:rPr lang="en-US" altLang="zh-CN" sz="2800" b="1" u="sng" kern="0" dirty="0" smtClean="0">
                <a:latin typeface="+mj-lt"/>
                <a:ea typeface="黑体" panose="02010609060101010101" pitchFamily="49" charset="-122"/>
                <a:cs typeface="Times New Roman" panose="02020603050405020304" pitchFamily="18" charset="0"/>
              </a:rPr>
              <a:t>yixw5@mail.sysu.edu.cn</a:t>
            </a:r>
            <a:r>
              <a:rPr lang="zh-CN" altLang="en-US" sz="2800" b="1" kern="0" dirty="0" smtClean="0">
                <a:latin typeface="+mj-lt"/>
                <a:ea typeface="黑体" panose="02010609060101010101" pitchFamily="49" charset="-122"/>
                <a:cs typeface="Times New Roman" panose="02020603050405020304" pitchFamily="18" charset="0"/>
              </a:rPr>
              <a:t>）</a:t>
            </a:r>
            <a:endParaRPr lang="en-US" altLang="zh-CN" sz="2800" b="1" kern="0" dirty="0">
              <a:latin typeface="+mj-lt"/>
              <a:ea typeface="黑体" panose="02010609060101010101" pitchFamily="49" charset="-122"/>
              <a:cs typeface="Times New Roman" panose="02020603050405020304" pitchFamily="18" charset="0"/>
            </a:endParaRPr>
          </a:p>
        </p:txBody>
      </p:sp>
      <p:sp>
        <p:nvSpPr>
          <p:cNvPr id="7" name="矩形 6"/>
          <p:cNvSpPr/>
          <p:nvPr/>
        </p:nvSpPr>
        <p:spPr>
          <a:xfrm>
            <a:off x="107504" y="5692489"/>
            <a:ext cx="8928992" cy="904863"/>
          </a:xfrm>
          <a:prstGeom prst="rect">
            <a:avLst/>
          </a:prstGeom>
        </p:spPr>
        <p:txBody>
          <a:bodyPr wrap="square">
            <a:spAutoFit/>
          </a:bodyPr>
          <a:lstStyle/>
          <a:p>
            <a:pPr algn="ctr">
              <a:spcBef>
                <a:spcPts val="1800"/>
              </a:spcBef>
              <a:buClr>
                <a:srgbClr val="00007D"/>
              </a:buClr>
              <a:buSzPct val="75000"/>
              <a:defRPr/>
            </a:pPr>
            <a:r>
              <a:rPr lang="zh-CN" altLang="en-US" sz="2400" b="1" kern="0" dirty="0" smtClean="0">
                <a:solidFill>
                  <a:srgbClr val="000000"/>
                </a:solidFill>
                <a:ea typeface="仿宋_GB2312"/>
                <a:cs typeface="Times New Roman" panose="02020603050405020304" pitchFamily="18" charset="0"/>
              </a:rPr>
              <a:t>电子与信息工程学院</a:t>
            </a:r>
            <a:endParaRPr lang="en-US" altLang="zh-CN" sz="2400" b="1" kern="0" dirty="0">
              <a:solidFill>
                <a:srgbClr val="000000"/>
              </a:solidFill>
              <a:ea typeface="仿宋_GB2312"/>
              <a:cs typeface="Times New Roman" panose="02020603050405020304" pitchFamily="18" charset="0"/>
              <a:sym typeface="Symbol"/>
            </a:endParaRPr>
          </a:p>
          <a:p>
            <a:pPr algn="ctr">
              <a:spcBef>
                <a:spcPct val="20000"/>
              </a:spcBef>
              <a:buClr>
                <a:srgbClr val="00007D"/>
              </a:buClr>
              <a:buSzPct val="75000"/>
              <a:defRPr/>
            </a:pPr>
            <a:r>
              <a:rPr lang="zh-CN" altLang="en-US" sz="2400" b="1" kern="0" dirty="0" smtClean="0">
                <a:solidFill>
                  <a:srgbClr val="000000"/>
                </a:solidFill>
                <a:ea typeface="仿宋_GB2312"/>
                <a:cs typeface="Times New Roman" panose="02020603050405020304" pitchFamily="18" charset="0"/>
              </a:rPr>
              <a:t>光电材料与技术国家</a:t>
            </a:r>
            <a:r>
              <a:rPr lang="zh-CN" altLang="en-US" sz="2400" b="1" kern="0" dirty="0">
                <a:solidFill>
                  <a:srgbClr val="000000"/>
                </a:solidFill>
                <a:ea typeface="仿宋_GB2312"/>
                <a:cs typeface="Times New Roman" panose="02020603050405020304" pitchFamily="18" charset="0"/>
              </a:rPr>
              <a:t>重点实验室</a:t>
            </a:r>
            <a:endParaRPr lang="en-US" altLang="zh-CN" sz="2400" b="1" kern="0" dirty="0">
              <a:solidFill>
                <a:srgbClr val="000000"/>
              </a:solidFill>
              <a:ea typeface="仿宋_GB2312"/>
              <a:cs typeface="Times New Roman" panose="02020603050405020304" pitchFamily="18" charset="0"/>
            </a:endParaRPr>
          </a:p>
        </p:txBody>
      </p:sp>
    </p:spTree>
    <p:extLst>
      <p:ext uri="{BB962C8B-B14F-4D97-AF65-F5344CB8AC3E}">
        <p14:creationId xmlns:p14="http://schemas.microsoft.com/office/powerpoint/2010/main" val="4305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34388"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渐变</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光纤</a:t>
            </a:r>
            <a:endParaRPr kumimoji="1" lang="en-US" altLang="zh-CN" sz="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
        <p:nvSpPr>
          <p:cNvPr id="8" name="Rectangle 2051"/>
          <p:cNvSpPr txBox="1">
            <a:spLocks noChangeArrowheads="1"/>
          </p:cNvSpPr>
          <p:nvPr/>
        </p:nvSpPr>
        <p:spPr bwMode="auto">
          <a:xfrm>
            <a:off x="777353" y="2204864"/>
            <a:ext cx="782709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渐变光纤的芯区折射率不是一个常数，从芯区中心的最大值逐渐降低到包层的最小值。光线以正弦振荡形式向前传播。</a:t>
            </a:r>
          </a:p>
          <a:p>
            <a:pPr marL="342900" marR="0" lvl="0" indent="-342900" algn="l"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入射角大的光线路径长</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由于折射率的变化</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光速在沿路径变化</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虽然沿光纤轴线传输路径最短</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但轴线上折射率最大</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光传播最慢</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通过合理设计折射率分布</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 </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使光线同时到达输出端，降低模间色散。</a:t>
            </a:r>
          </a:p>
        </p:txBody>
      </p:sp>
      <p:graphicFrame>
        <p:nvGraphicFramePr>
          <p:cNvPr id="9" name="Object 2055"/>
          <p:cNvGraphicFramePr>
            <a:graphicFrameLocks noChangeAspect="1"/>
          </p:cNvGraphicFramePr>
          <p:nvPr>
            <p:extLst>
              <p:ext uri="{D42A27DB-BD31-4B8C-83A1-F6EECF244321}">
                <p14:modId xmlns:p14="http://schemas.microsoft.com/office/powerpoint/2010/main" val="1655521829"/>
              </p:ext>
            </p:extLst>
          </p:nvPr>
        </p:nvGraphicFramePr>
        <p:xfrm>
          <a:off x="2339752" y="4838716"/>
          <a:ext cx="4900315" cy="1844824"/>
        </p:xfrm>
        <a:graphic>
          <a:graphicData uri="http://schemas.openxmlformats.org/presentationml/2006/ole">
            <mc:AlternateContent xmlns:mc="http://schemas.openxmlformats.org/markup-compatibility/2006">
              <mc:Choice xmlns:v="urn:schemas-microsoft-com:vml" Requires="v">
                <p:oleObj spid="_x0000_s4141" name="Image" r:id="rId3" imgW="3407382" imgH="1429152" progId="Photoshop.Image.6">
                  <p:embed/>
                </p:oleObj>
              </mc:Choice>
              <mc:Fallback>
                <p:oleObj name="Image" r:id="rId3" imgW="3407382" imgH="1429152"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838716"/>
                        <a:ext cx="4900315" cy="18448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25580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34388"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渐变</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光纤</a:t>
            </a:r>
            <a:endParaRPr kumimoji="1" lang="en-US" altLang="zh-CN" sz="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
        <p:nvSpPr>
          <p:cNvPr id="10" name="Text Box 3"/>
          <p:cNvSpPr txBox="1">
            <a:spLocks noChangeArrowheads="1"/>
          </p:cNvSpPr>
          <p:nvPr/>
        </p:nvSpPr>
        <p:spPr bwMode="auto">
          <a:xfrm>
            <a:off x="802994" y="2492896"/>
            <a:ext cx="7776864"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优化设计的渐变光纤，其</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BL</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积达约</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10(Gb/s).km</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，比阶跃光纤提高了</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3</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个数量级。</a:t>
            </a:r>
          </a:p>
          <a:p>
            <a:pPr fontAlgn="base">
              <a:lnSpc>
                <a:spcPct val="150000"/>
              </a:lnSpc>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第一代光波系统就是使用的渐变光纤。</a:t>
            </a:r>
          </a:p>
          <a:p>
            <a:pPr fontAlgn="base">
              <a:lnSpc>
                <a:spcPct val="150000"/>
              </a:lnSpc>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单模光纤能进一步提高</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BL</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积，需要采用电磁导波和模式理论来讨论。</a:t>
            </a:r>
          </a:p>
        </p:txBody>
      </p:sp>
    </p:spTree>
    <p:extLst>
      <p:ext uri="{BB962C8B-B14F-4D97-AF65-F5344CB8AC3E}">
        <p14:creationId xmlns:p14="http://schemas.microsoft.com/office/powerpoint/2010/main" val="475733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539552"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模式</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24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r>
              <a:rPr lang="zh-CN" altLang="en-US" sz="2400" dirty="0"/>
              <a:t>光纤纤芯中的电场和磁场，包层中的电场和磁场均满足波动方程，但它们的解不是彼此独立的，而是满足在纤芯和包层处电场和磁场的边界条件。 </a:t>
            </a:r>
          </a:p>
          <a:p>
            <a:pPr algn="just">
              <a:spcAft>
                <a:spcPct val="25000"/>
              </a:spcAft>
            </a:pPr>
            <a:r>
              <a:rPr lang="zh-CN" altLang="en-US" sz="2400" dirty="0">
                <a:solidFill>
                  <a:schemeClr val="accent2"/>
                </a:solidFill>
              </a:rPr>
              <a:t>所谓的光纤模式，就是满足边界条件的电磁场波动方程的</a:t>
            </a:r>
            <a:r>
              <a:rPr lang="zh-CN" altLang="en-US" sz="2400" dirty="0" smtClean="0">
                <a:solidFill>
                  <a:schemeClr val="accent2"/>
                </a:solidFill>
              </a:rPr>
              <a:t>解（一系列离散的值），</a:t>
            </a:r>
            <a:r>
              <a:rPr lang="zh-CN" altLang="en-US" sz="2400" dirty="0">
                <a:solidFill>
                  <a:schemeClr val="accent2"/>
                </a:solidFill>
              </a:rPr>
              <a:t>即电磁场的稳态分布。</a:t>
            </a:r>
            <a:r>
              <a:rPr lang="zh-CN" altLang="en-US" sz="2400" dirty="0"/>
              <a:t> </a:t>
            </a:r>
          </a:p>
          <a:p>
            <a:pPr algn="just">
              <a:spcAft>
                <a:spcPct val="25000"/>
              </a:spcAft>
            </a:pPr>
            <a:r>
              <a:rPr lang="zh-CN" altLang="en-US" sz="2400" dirty="0"/>
              <a:t>这种空间分布在传播过程中只有相位的变化， 没有形状的变化，且始终满足边界条件，每一种这样的分布对应一种模式</a:t>
            </a:r>
            <a:r>
              <a:rPr lang="zh-CN" altLang="en-US" sz="2400" dirty="0" smtClean="0"/>
              <a:t>。</a:t>
            </a:r>
            <a:endParaRPr lang="en-US" altLang="zh-CN" sz="2400" dirty="0" smtClean="0"/>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Tree>
    <p:extLst>
      <p:ext uri="{BB962C8B-B14F-4D97-AF65-F5344CB8AC3E}">
        <p14:creationId xmlns:p14="http://schemas.microsoft.com/office/powerpoint/2010/main" val="281732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539552"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模式</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24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133600"/>
            <a:ext cx="8066088"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510088"/>
            <a:ext cx="6783388"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01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539552"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模式</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24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2276872"/>
            <a:ext cx="8008745" cy="341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7892760" y="5083135"/>
            <a:ext cx="1080120"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7844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539552"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模式</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24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r>
              <a:rPr lang="zh-CN" altLang="en-US" sz="2400" dirty="0" smtClean="0"/>
              <a:t>光纤中的模式可以分为导波模、辐射模和泄露模。 </a:t>
            </a:r>
            <a:endParaRPr lang="en-US" altLang="zh-CN" sz="2400" dirty="0" smtClean="0"/>
          </a:p>
          <a:p>
            <a:pPr algn="just">
              <a:spcAft>
                <a:spcPct val="25000"/>
              </a:spcAft>
            </a:pPr>
            <a:r>
              <a:rPr lang="zh-CN" altLang="en-US" sz="2400" dirty="0" smtClean="0"/>
              <a:t>其中导波模为光纤中光能量传输的主要方式，也是我们主要的研究对象。</a:t>
            </a:r>
            <a:endParaRPr lang="en-US" altLang="zh-CN" sz="2400" dirty="0" smtClean="0"/>
          </a:p>
          <a:p>
            <a:pPr algn="just">
              <a:spcAft>
                <a:spcPct val="25000"/>
              </a:spcAft>
            </a:pPr>
            <a:r>
              <a:rPr lang="zh-CN" altLang="en-US" sz="2400" dirty="0" smtClean="0"/>
              <a:t>从麦克斯韦方程及其在光纤（圆柱波导）中的边界条件可得出，导波模式需满足如下条件</a:t>
            </a:r>
            <a:endParaRPr lang="zh-CN" altLang="en-US" sz="2400" dirty="0"/>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006788026"/>
              </p:ext>
            </p:extLst>
          </p:nvPr>
        </p:nvGraphicFramePr>
        <p:xfrm>
          <a:off x="2968054" y="5013176"/>
          <a:ext cx="3063875" cy="647700"/>
        </p:xfrm>
        <a:graphic>
          <a:graphicData uri="http://schemas.openxmlformats.org/presentationml/2006/ole">
            <mc:AlternateContent xmlns:mc="http://schemas.openxmlformats.org/markup-compatibility/2006">
              <mc:Choice xmlns:v="urn:schemas-microsoft-com:vml" Requires="v">
                <p:oleObj spid="_x0000_s6189" name="Equation" r:id="rId3" imgW="850680" imgH="228600" progId="Equation.DSMT4">
                  <p:embed/>
                </p:oleObj>
              </mc:Choice>
              <mc:Fallback>
                <p:oleObj name="Equation" r:id="rId3" imgW="850680" imgH="228600" progId="Equation.DSMT4">
                  <p:embed/>
                  <p:pic>
                    <p:nvPicPr>
                      <p:cNvPr id="0" name=""/>
                      <p:cNvPicPr>
                        <a:picLocks noChangeAspect="1" noChangeArrowheads="1"/>
                      </p:cNvPicPr>
                      <p:nvPr/>
                    </p:nvPicPr>
                    <p:blipFill>
                      <a:blip r:embed="rId4"/>
                      <a:srcRect/>
                      <a:stretch>
                        <a:fillRect/>
                      </a:stretch>
                    </p:blipFill>
                    <p:spPr bwMode="auto">
                      <a:xfrm>
                        <a:off x="2968054" y="5013176"/>
                        <a:ext cx="3063875" cy="6477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24"/>
          <p:cNvSpPr txBox="1">
            <a:spLocks noChangeArrowheads="1"/>
          </p:cNvSpPr>
          <p:nvPr/>
        </p:nvSpPr>
        <p:spPr bwMode="auto">
          <a:xfrm>
            <a:off x="1907704" y="6021288"/>
            <a:ext cx="6192688" cy="36933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fontAlgn="base">
              <a:spcBef>
                <a:spcPct val="0"/>
              </a:spcBef>
              <a:spcAft>
                <a:spcPct val="0"/>
              </a:spcAft>
            </a:pPr>
            <a:r>
              <a:rPr lang="en-US" altLang="zh-CN" dirty="0"/>
              <a:t>β </a:t>
            </a:r>
            <a:r>
              <a:rPr kumimoji="1" lang="en-US" altLang="zh-CN"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传播常数，</a:t>
            </a:r>
            <a:r>
              <a:rPr kumimoji="1" lang="en-US" altLang="zh-CN"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k </a:t>
            </a:r>
            <a:r>
              <a:rPr kumimoji="1" lang="en-US" altLang="zh-CN"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波数，</a:t>
            </a:r>
            <a:r>
              <a:rPr kumimoji="1" lang="en-US" altLang="zh-CN"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n1</a:t>
            </a:r>
            <a:r>
              <a:rPr kumimoji="1" lang="zh-CN" altLang="en-US"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n2--</a:t>
            </a:r>
            <a:r>
              <a:rPr kumimoji="1" lang="zh-CN" altLang="en-US"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分别</a:t>
            </a:r>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是纤芯</a:t>
            </a:r>
            <a:r>
              <a:rPr kumimoji="1" lang="zh-CN" altLang="en-US"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、包层</a:t>
            </a:r>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折射率</a:t>
            </a:r>
            <a:endParaRPr kumimoji="1" lang="zh-CN" altLang="en-US"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31384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539552"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模式</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18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r>
              <a:rPr lang="zh-CN" altLang="en-US" sz="2400" dirty="0" smtClean="0"/>
              <a:t>一种模式</a:t>
            </a:r>
            <a:r>
              <a:rPr lang="zh-CN" altLang="en-US" sz="2400" dirty="0"/>
              <a:t>是由它的传播常数</a:t>
            </a:r>
            <a:r>
              <a:rPr lang="zh-CN" altLang="en-US" sz="2400" dirty="0">
                <a:sym typeface="Symbol" panose="05050102010706020507" pitchFamily="18" charset="2"/>
              </a:rPr>
              <a:t></a:t>
            </a:r>
            <a:r>
              <a:rPr lang="zh-CN" altLang="en-US" sz="2400" dirty="0"/>
              <a:t>唯一</a:t>
            </a:r>
            <a:r>
              <a:rPr lang="zh-CN" altLang="en-US" sz="2400" dirty="0" smtClean="0"/>
              <a:t>确定</a:t>
            </a:r>
            <a:r>
              <a:rPr lang="zh-CN" altLang="en-US" sz="2400" dirty="0" smtClean="0">
                <a:solidFill>
                  <a:srgbClr val="000000"/>
                </a:solidFill>
                <a:latin typeface="黑体" panose="02010609060101010101" pitchFamily="49" charset="-122"/>
                <a:ea typeface="黑体" panose="02010609060101010101" pitchFamily="49" charset="-122"/>
              </a:rPr>
              <a:t>。</a:t>
            </a:r>
            <a:r>
              <a:rPr lang="zh-CN" altLang="en-US" sz="2400" dirty="0"/>
              <a:t>由</a:t>
            </a:r>
            <a:r>
              <a:rPr lang="zh-CN" altLang="en-US" sz="2400" dirty="0">
                <a:sym typeface="Symbol" panose="05050102010706020507" pitchFamily="18" charset="2"/>
              </a:rPr>
              <a:t>可引入一个很有用的量</a:t>
            </a:r>
            <a:r>
              <a:rPr lang="en-US" altLang="zh-CN" sz="2400" dirty="0" smtClean="0">
                <a:sym typeface="Symbol" panose="05050102010706020507" pitchFamily="18" charset="2"/>
              </a:rPr>
              <a:t>.</a:t>
            </a:r>
          </a:p>
          <a:p>
            <a:pPr algn="just">
              <a:spcAft>
                <a:spcPct val="25000"/>
              </a:spcAft>
            </a:pPr>
            <a:endParaRPr lang="en-US" altLang="zh-CN" sz="2400" dirty="0">
              <a:sym typeface="Symbol" panose="05050102010706020507" pitchFamily="18" charset="2"/>
            </a:endParaRPr>
          </a:p>
          <a:p>
            <a:pPr algn="just">
              <a:spcAft>
                <a:spcPct val="25000"/>
              </a:spcAft>
            </a:pPr>
            <a:endParaRPr lang="en-US" altLang="zh-CN" sz="2400" dirty="0" smtClean="0">
              <a:sym typeface="Symbol" panose="05050102010706020507" pitchFamily="18" charset="2"/>
            </a:endParaRPr>
          </a:p>
          <a:p>
            <a:pPr algn="just">
              <a:spcAft>
                <a:spcPct val="25000"/>
              </a:spcAft>
            </a:pPr>
            <a:r>
              <a:rPr lang="zh-CN" altLang="en-US" sz="2400" dirty="0"/>
              <a:t>归一化频率</a:t>
            </a:r>
            <a:r>
              <a:rPr lang="en-US" altLang="zh-CN" sz="2400" dirty="0"/>
              <a:t>V</a:t>
            </a:r>
            <a:r>
              <a:rPr lang="zh-CN" altLang="en-US" sz="2400" dirty="0"/>
              <a:t>：</a:t>
            </a:r>
          </a:p>
          <a:p>
            <a:pPr algn="just">
              <a:spcAft>
                <a:spcPct val="25000"/>
              </a:spcAft>
            </a:pPr>
            <a:endParaRPr lang="en-US" altLang="zh-CN" sz="2400" dirty="0">
              <a:sym typeface="Symbol" panose="05050102010706020507" pitchFamily="18" charset="2"/>
            </a:endParaRPr>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052190004"/>
              </p:ext>
            </p:extLst>
          </p:nvPr>
        </p:nvGraphicFramePr>
        <p:xfrm>
          <a:off x="3480466" y="3212976"/>
          <a:ext cx="2232248" cy="610719"/>
        </p:xfrm>
        <a:graphic>
          <a:graphicData uri="http://schemas.openxmlformats.org/presentationml/2006/ole">
            <mc:AlternateContent xmlns:mc="http://schemas.openxmlformats.org/markup-compatibility/2006">
              <mc:Choice xmlns:v="urn:schemas-microsoft-com:vml" Requires="v">
                <p:oleObj spid="_x0000_s7261" name="公式" r:id="rId4" imgW="596900" imgH="228600" progId="Equation.3">
                  <p:embed/>
                </p:oleObj>
              </mc:Choice>
              <mc:Fallback>
                <p:oleObj name="公式" r:id="rId4" imgW="5969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0466" y="3212976"/>
                        <a:ext cx="2232248" cy="610719"/>
                      </a:xfrm>
                      <a:prstGeom prst="rect">
                        <a:avLst/>
                      </a:prstGeom>
                      <a:solidFill>
                        <a:srgbClr val="C5FFF0"/>
                      </a:solidFill>
                      <a:ln>
                        <a:noFill/>
                      </a:ln>
                      <a:effectLst/>
                    </p:spPr>
                  </p:pic>
                </p:oleObj>
              </mc:Fallback>
            </mc:AlternateContent>
          </a:graphicData>
        </a:graphic>
      </p:graphicFrame>
      <p:sp>
        <p:nvSpPr>
          <p:cNvPr id="9" name="矩形 8"/>
          <p:cNvSpPr/>
          <p:nvPr/>
        </p:nvSpPr>
        <p:spPr>
          <a:xfrm>
            <a:off x="3129526" y="3934217"/>
            <a:ext cx="3123248" cy="430887"/>
          </a:xfrm>
          <a:prstGeom prst="rect">
            <a:avLst/>
          </a:prstGeom>
        </p:spPr>
        <p:txBody>
          <a:bodyPr wrap="square">
            <a:spAutoFit/>
          </a:bodyPr>
          <a:lstStyle/>
          <a:p>
            <a:r>
              <a:rPr kumimoji="1" lang="zh-CN" altLang="en-US" sz="2200" b="1" dirty="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模</a:t>
            </a:r>
            <a:r>
              <a:rPr kumimoji="1" lang="zh-CN" altLang="en-US" sz="2200" b="1" dirty="0" smtClean="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折射率（</a:t>
            </a:r>
            <a:r>
              <a:rPr kumimoji="1" lang="zh-CN" altLang="en-US" sz="2200" b="1" dirty="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有效折射率</a:t>
            </a:r>
            <a:r>
              <a:rPr kumimoji="1" lang="zh-CN" altLang="en-US" sz="2200" b="1" dirty="0" smtClean="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a:t>
            </a:r>
            <a:endParaRPr lang="zh-CN" altLang="en-US" sz="2200" dirty="0"/>
          </a:p>
        </p:txBody>
      </p:sp>
      <p:sp>
        <p:nvSpPr>
          <p:cNvPr id="10" name="AutoShape 1036"/>
          <p:cNvSpPr>
            <a:spLocks noChangeArrowheads="1"/>
          </p:cNvSpPr>
          <p:nvPr/>
        </p:nvSpPr>
        <p:spPr bwMode="auto">
          <a:xfrm>
            <a:off x="3321841" y="4509120"/>
            <a:ext cx="2738618" cy="648072"/>
          </a:xfrm>
          <a:prstGeom prst="wedgeRoundRectCallout">
            <a:avLst>
              <a:gd name="adj1" fmla="val -66534"/>
              <a:gd name="adj2" fmla="val -29702"/>
              <a:gd name="adj3" fmla="val 16667"/>
            </a:avLst>
          </a:prstGeom>
          <a:solidFill>
            <a:srgbClr val="FFFFFF"/>
          </a:solidFill>
          <a:ln w="12700" cap="sq">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a:ln>
                  <a:noFill/>
                </a:ln>
                <a:solidFill>
                  <a:srgbClr val="3333CC"/>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确定传输模式的参数。可由波动方程导出。</a:t>
            </a:r>
          </a:p>
        </p:txBody>
      </p:sp>
      <p:graphicFrame>
        <p:nvGraphicFramePr>
          <p:cNvPr id="11" name="对象 10"/>
          <p:cNvGraphicFramePr>
            <a:graphicFrameLocks noChangeAspect="1"/>
          </p:cNvGraphicFramePr>
          <p:nvPr>
            <p:extLst>
              <p:ext uri="{D42A27DB-BD31-4B8C-83A1-F6EECF244321}">
                <p14:modId xmlns:p14="http://schemas.microsoft.com/office/powerpoint/2010/main" val="1965081126"/>
              </p:ext>
            </p:extLst>
          </p:nvPr>
        </p:nvGraphicFramePr>
        <p:xfrm>
          <a:off x="1907704" y="5255912"/>
          <a:ext cx="5567834" cy="976613"/>
        </p:xfrm>
        <a:graphic>
          <a:graphicData uri="http://schemas.openxmlformats.org/presentationml/2006/ole">
            <mc:AlternateContent xmlns:mc="http://schemas.openxmlformats.org/markup-compatibility/2006">
              <mc:Choice xmlns:v="urn:schemas-microsoft-com:vml" Requires="v">
                <p:oleObj spid="_x0000_s7262" name="Equation" r:id="rId6" imgW="2450880" imgH="393480" progId="Equation.DSMT4">
                  <p:embed/>
                </p:oleObj>
              </mc:Choice>
              <mc:Fallback>
                <p:oleObj name="Equation" r:id="rId6" imgW="2450880" imgH="393480" progId="Equation.DSMT4">
                  <p:embed/>
                  <p:pic>
                    <p:nvPicPr>
                      <p:cNvPr id="0" name=""/>
                      <p:cNvPicPr>
                        <a:picLocks noChangeAspect="1" noChangeArrowheads="1"/>
                      </p:cNvPicPr>
                      <p:nvPr/>
                    </p:nvPicPr>
                    <p:blipFill>
                      <a:blip r:embed="rId7"/>
                      <a:srcRect/>
                      <a:stretch>
                        <a:fillRect/>
                      </a:stretch>
                    </p:blipFill>
                    <p:spPr bwMode="auto">
                      <a:xfrm>
                        <a:off x="1907704" y="5255912"/>
                        <a:ext cx="5567834" cy="976613"/>
                      </a:xfrm>
                      <a:prstGeom prst="rect">
                        <a:avLst/>
                      </a:prstGeom>
                      <a:solidFill>
                        <a:srgbClr val="C5FFF0"/>
                      </a:solidFill>
                      <a:ln>
                        <a:noFill/>
                      </a:ln>
                      <a:effectLst/>
                    </p:spPr>
                  </p:pic>
                </p:oleObj>
              </mc:Fallback>
            </mc:AlternateContent>
          </a:graphicData>
        </a:graphic>
      </p:graphicFrame>
      <p:sp>
        <p:nvSpPr>
          <p:cNvPr id="12" name="矩形 11"/>
          <p:cNvSpPr/>
          <p:nvPr/>
        </p:nvSpPr>
        <p:spPr>
          <a:xfrm>
            <a:off x="251520" y="6372036"/>
            <a:ext cx="8985152" cy="369332"/>
          </a:xfrm>
          <a:prstGeom prst="rect">
            <a:avLst/>
          </a:prstGeom>
        </p:spPr>
        <p:txBody>
          <a:bodyPr wrap="none">
            <a:spAutoFit/>
          </a:bodyPr>
          <a:lstStyle/>
          <a:p>
            <a:r>
              <a:rPr kumimoji="1" lang="en-US" altLang="zh-CN" b="1" i="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a:t>
            </a:r>
            <a:r>
              <a:rPr kumimoji="1" lang="zh-CN" altLang="en-US"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为纤芯半径，</a:t>
            </a:r>
            <a:r>
              <a:rPr kumimoji="1" lang="zh-CN" altLang="en-US"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sym typeface="Symbol" panose="05050102010706020507" pitchFamily="18" charset="2"/>
              </a:rPr>
              <a:t>为光波波长，</a:t>
            </a:r>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sym typeface="Symbol" panose="05050102010706020507" pitchFamily="18" charset="2"/>
              </a:rPr>
              <a:t>为相对折射率差，</a:t>
            </a:r>
            <a:r>
              <a:rPr kumimoji="1" lang="en-US" altLang="zh-CN"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sym typeface="Symbol" panose="05050102010706020507" pitchFamily="18" charset="2"/>
              </a:rPr>
              <a:t>M</a:t>
            </a:r>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sym typeface="Symbol" panose="05050102010706020507" pitchFamily="18" charset="2"/>
              </a:rPr>
              <a:t>为多模阶跃光纤的模式数（</a:t>
            </a:r>
            <a:r>
              <a:rPr kumimoji="1" lang="en-US" altLang="zh-CN"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sym typeface="Symbol" panose="05050102010706020507" pitchFamily="18" charset="2"/>
              </a:rPr>
              <a:t>V&gt;10</a:t>
            </a:r>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sym typeface="Symbol" panose="05050102010706020507" pitchFamily="18" charset="2"/>
              </a:rPr>
              <a:t>）</a:t>
            </a:r>
            <a:endParaRPr lang="zh-CN" altLang="en-US" dirty="0"/>
          </a:p>
        </p:txBody>
      </p:sp>
    </p:spTree>
    <p:extLst>
      <p:ext uri="{BB962C8B-B14F-4D97-AF65-F5344CB8AC3E}">
        <p14:creationId xmlns:p14="http://schemas.microsoft.com/office/powerpoint/2010/main" val="421981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693786"/>
            <a:ext cx="524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539552" y="1412776"/>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单模光纤</a:t>
            </a:r>
            <a:r>
              <a:rPr lang="en-US" altLang="zh-CN" sz="2400" dirty="0" smtClean="0">
                <a:solidFill>
                  <a:srgbClr val="000000"/>
                </a:solidFill>
                <a:latin typeface="Times New Roman" panose="02020603050405020304" pitchFamily="18" charset="0"/>
                <a:ea typeface="黑体"/>
                <a:cs typeface="Times New Roman" panose="02020603050405020304" pitchFamily="18" charset="0"/>
              </a:rPr>
              <a:t>—</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截止条件</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18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
        <p:nvSpPr>
          <p:cNvPr id="5" name="矩形 4"/>
          <p:cNvSpPr/>
          <p:nvPr/>
        </p:nvSpPr>
        <p:spPr>
          <a:xfrm>
            <a:off x="882858" y="5117122"/>
            <a:ext cx="1991251" cy="400110"/>
          </a:xfrm>
          <a:prstGeom prst="rect">
            <a:avLst/>
          </a:prstGeom>
        </p:spPr>
        <p:txBody>
          <a:bodyPr wrap="none">
            <a:spAutoFit/>
          </a:bodyPr>
          <a:lstStyle/>
          <a:p>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单模传输条件为</a:t>
            </a:r>
          </a:p>
        </p:txBody>
      </p:sp>
      <p:graphicFrame>
        <p:nvGraphicFramePr>
          <p:cNvPr id="8" name="对象 7"/>
          <p:cNvGraphicFramePr>
            <a:graphicFrameLocks noChangeAspect="1"/>
          </p:cNvGraphicFramePr>
          <p:nvPr>
            <p:extLst>
              <p:ext uri="{D42A27DB-BD31-4B8C-83A1-F6EECF244321}">
                <p14:modId xmlns:p14="http://schemas.microsoft.com/office/powerpoint/2010/main" val="3173159990"/>
              </p:ext>
            </p:extLst>
          </p:nvPr>
        </p:nvGraphicFramePr>
        <p:xfrm>
          <a:off x="2490068" y="5589240"/>
          <a:ext cx="4170164" cy="864096"/>
        </p:xfrm>
        <a:graphic>
          <a:graphicData uri="http://schemas.openxmlformats.org/presentationml/2006/ole">
            <mc:AlternateContent xmlns:mc="http://schemas.openxmlformats.org/markup-compatibility/2006">
              <mc:Choice xmlns:v="urn:schemas-microsoft-com:vml" Requires="v">
                <p:oleObj spid="_x0000_s10327" name="Equation" r:id="rId5" imgW="1625400" imgH="393480" progId="Equation.DSMT4">
                  <p:embed/>
                </p:oleObj>
              </mc:Choice>
              <mc:Fallback>
                <p:oleObj name="Equation" r:id="rId5" imgW="1625400" imgH="393480" progId="Equation.DSMT4">
                  <p:embed/>
                  <p:pic>
                    <p:nvPicPr>
                      <p:cNvPr id="0" name=""/>
                      <p:cNvPicPr>
                        <a:picLocks noChangeAspect="1" noChangeArrowheads="1"/>
                      </p:cNvPicPr>
                      <p:nvPr/>
                    </p:nvPicPr>
                    <p:blipFill>
                      <a:blip r:embed="rId6"/>
                      <a:srcRect/>
                      <a:stretch>
                        <a:fillRect/>
                      </a:stretch>
                    </p:blipFill>
                    <p:spPr bwMode="auto">
                      <a:xfrm>
                        <a:off x="2490068" y="5589240"/>
                        <a:ext cx="4170164" cy="864096"/>
                      </a:xfrm>
                      <a:prstGeom prst="rect">
                        <a:avLst/>
                      </a:prstGeom>
                      <a:solidFill>
                        <a:srgbClr val="C5FFF0"/>
                      </a:solid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140929151"/>
              </p:ext>
            </p:extLst>
          </p:nvPr>
        </p:nvGraphicFramePr>
        <p:xfrm>
          <a:off x="2124609" y="1902581"/>
          <a:ext cx="4943962" cy="2910540"/>
        </p:xfrm>
        <a:graphic>
          <a:graphicData uri="http://schemas.openxmlformats.org/presentationml/2006/ole">
            <mc:AlternateContent xmlns:mc="http://schemas.openxmlformats.org/markup-compatibility/2006">
              <mc:Choice xmlns:v="urn:schemas-microsoft-com:vml" Requires="v">
                <p:oleObj spid="_x0000_s10328" name="文档" r:id="rId7" imgW="4434056" imgH="3038149" progId="Word.Document.8">
                  <p:embed/>
                </p:oleObj>
              </mc:Choice>
              <mc:Fallback>
                <p:oleObj name="文档" r:id="rId7" imgW="4434056" imgH="3038149" progId="Word.Document.8">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609" y="1902581"/>
                        <a:ext cx="4943962" cy="29105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31239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539552"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单模光纤</a:t>
            </a:r>
            <a:r>
              <a:rPr lang="en-US" altLang="zh-CN" sz="2400" dirty="0" smtClean="0">
                <a:solidFill>
                  <a:srgbClr val="000000"/>
                </a:solidFill>
                <a:latin typeface="Times New Roman" panose="02020603050405020304" pitchFamily="18" charset="0"/>
                <a:ea typeface="黑体"/>
                <a:cs typeface="Times New Roman" panose="02020603050405020304" pitchFamily="18" charset="0"/>
              </a:rPr>
              <a:t>—</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截止条件</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18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
        <p:nvSpPr>
          <p:cNvPr id="5" name="矩形 4"/>
          <p:cNvSpPr/>
          <p:nvPr/>
        </p:nvSpPr>
        <p:spPr>
          <a:xfrm>
            <a:off x="732542" y="2348880"/>
            <a:ext cx="1991251" cy="400110"/>
          </a:xfrm>
          <a:prstGeom prst="rect">
            <a:avLst/>
          </a:prstGeom>
        </p:spPr>
        <p:txBody>
          <a:bodyPr wrap="none">
            <a:spAutoFit/>
          </a:bodyPr>
          <a:lstStyle/>
          <a:p>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单模传输条件为</a:t>
            </a:r>
          </a:p>
        </p:txBody>
      </p:sp>
      <p:graphicFrame>
        <p:nvGraphicFramePr>
          <p:cNvPr id="8" name="对象 7"/>
          <p:cNvGraphicFramePr>
            <a:graphicFrameLocks noChangeAspect="1"/>
          </p:cNvGraphicFramePr>
          <p:nvPr>
            <p:extLst>
              <p:ext uri="{D42A27DB-BD31-4B8C-83A1-F6EECF244321}">
                <p14:modId xmlns:p14="http://schemas.microsoft.com/office/powerpoint/2010/main" val="4130684038"/>
              </p:ext>
            </p:extLst>
          </p:nvPr>
        </p:nvGraphicFramePr>
        <p:xfrm>
          <a:off x="2339752" y="2861648"/>
          <a:ext cx="4170164" cy="864096"/>
        </p:xfrm>
        <a:graphic>
          <a:graphicData uri="http://schemas.openxmlformats.org/presentationml/2006/ole">
            <mc:AlternateContent xmlns:mc="http://schemas.openxmlformats.org/markup-compatibility/2006">
              <mc:Choice xmlns:v="urn:schemas-microsoft-com:vml" Requires="v">
                <p:oleObj spid="_x0000_s9264" name="Equation" r:id="rId4" imgW="1625400" imgH="393480" progId="Equation.DSMT4">
                  <p:embed/>
                </p:oleObj>
              </mc:Choice>
              <mc:Fallback>
                <p:oleObj name="Equation" r:id="rId4" imgW="1625400" imgH="393480" progId="Equation.DSMT4">
                  <p:embed/>
                  <p:pic>
                    <p:nvPicPr>
                      <p:cNvPr id="0" name="对象 5"/>
                      <p:cNvPicPr>
                        <a:picLocks noChangeAspect="1" noChangeArrowheads="1"/>
                      </p:cNvPicPr>
                      <p:nvPr/>
                    </p:nvPicPr>
                    <p:blipFill>
                      <a:blip r:embed="rId5"/>
                      <a:srcRect/>
                      <a:stretch>
                        <a:fillRect/>
                      </a:stretch>
                    </p:blipFill>
                    <p:spPr bwMode="auto">
                      <a:xfrm>
                        <a:off x="2339752" y="2861648"/>
                        <a:ext cx="4170164" cy="864096"/>
                      </a:xfrm>
                      <a:prstGeom prst="rect">
                        <a:avLst/>
                      </a:prstGeom>
                      <a:solidFill>
                        <a:srgbClr val="C5FFF0"/>
                      </a:solidFill>
                      <a:ln>
                        <a:noFill/>
                      </a:ln>
                    </p:spPr>
                  </p:pic>
                </p:oleObj>
              </mc:Fallback>
            </mc:AlternateContent>
          </a:graphicData>
        </a:graphic>
      </p:graphicFrame>
      <p:sp>
        <p:nvSpPr>
          <p:cNvPr id="9" name="矩形 8"/>
          <p:cNvSpPr/>
          <p:nvPr/>
        </p:nvSpPr>
        <p:spPr>
          <a:xfrm>
            <a:off x="899592" y="4305870"/>
            <a:ext cx="7128792" cy="1015663"/>
          </a:xfrm>
          <a:prstGeom prst="rect">
            <a:avLst/>
          </a:prstGeom>
        </p:spPr>
        <p:txBody>
          <a:bodyPr wrap="square">
            <a:spAutoFit/>
          </a:bodyPr>
          <a:lstStyle/>
          <a:p>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对于给定的光纤</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(n1</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n2</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和</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确定</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，存在一个临界波长</a:t>
            </a:r>
            <a:r>
              <a:rPr kumimoji="1" lang="en-US" altLang="zh-CN" sz="2000" b="1" dirty="0" err="1">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λc</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，当</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λ&lt;</a:t>
            </a:r>
            <a:r>
              <a:rPr kumimoji="1" lang="en-US" altLang="zh-CN" sz="2000" b="1" dirty="0" err="1">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λc</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时，是多模传输，当</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λ&gt;</a:t>
            </a:r>
            <a:r>
              <a:rPr kumimoji="1" lang="en-US" altLang="zh-CN" sz="2000" b="1" dirty="0" err="1">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λc</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时，是单模传输，这个临界波长</a:t>
            </a:r>
            <a:r>
              <a:rPr kumimoji="1" lang="en-US" altLang="zh-CN" sz="2000" b="1" dirty="0" err="1">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λc</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称为截止波长</a:t>
            </a:r>
          </a:p>
        </p:txBody>
      </p:sp>
      <p:sp>
        <p:nvSpPr>
          <p:cNvPr id="10" name="矩形 9"/>
          <p:cNvSpPr/>
          <p:nvPr/>
        </p:nvSpPr>
        <p:spPr>
          <a:xfrm>
            <a:off x="899592" y="5441449"/>
            <a:ext cx="6984776" cy="507831"/>
          </a:xfrm>
          <a:prstGeom prst="rect">
            <a:avLst/>
          </a:prstGeom>
        </p:spPr>
        <p:txBody>
          <a:bodyPr wrap="square">
            <a:spAutoFit/>
          </a:bodyPr>
          <a:lstStyle/>
          <a:p>
            <a:pPr fontAlgn="base">
              <a:lnSpc>
                <a:spcPct val="150000"/>
              </a:lnSpc>
              <a:spcBef>
                <a:spcPct val="0"/>
              </a:spcBef>
              <a:spcAft>
                <a:spcPct val="0"/>
              </a:spcAft>
            </a:pPr>
            <a:r>
              <a:rPr kumimoji="1" lang="zh-CN" altLang="en-US"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单模光纤的截止波长</a:t>
            </a:r>
            <a:r>
              <a:rPr kumimoji="1" lang="zh-CN" altLang="en-US" b="1" dirty="0" smtClean="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使得</a:t>
            </a:r>
            <a:r>
              <a:rPr kumimoji="1" lang="en-US" altLang="zh-CN"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V=2.405</a:t>
            </a:r>
            <a:r>
              <a:rPr kumimoji="1" lang="zh-CN" altLang="en-US"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时的光波长</a:t>
            </a:r>
            <a:r>
              <a:rPr kumimoji="1" lang="en-US" altLang="zh-CN"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813077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539552"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单模光纤</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18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r>
              <a:rPr lang="zh-CN" altLang="en-US" sz="2400" dirty="0">
                <a:sym typeface="Symbol" panose="05050102010706020507" pitchFamily="18" charset="2"/>
              </a:rPr>
              <a:t>参量</a:t>
            </a:r>
            <a:r>
              <a:rPr lang="en-US" altLang="zh-CN" sz="2400" dirty="0">
                <a:sym typeface="Symbol" panose="05050102010706020507" pitchFamily="18" charset="2"/>
              </a:rPr>
              <a:t>V</a:t>
            </a:r>
            <a:r>
              <a:rPr lang="zh-CN" altLang="en-US" sz="2400" dirty="0">
                <a:sym typeface="Symbol" panose="05050102010706020507" pitchFamily="18" charset="2"/>
              </a:rPr>
              <a:t>决定了光纤中能容纳的模式数量。如果</a:t>
            </a:r>
            <a:r>
              <a:rPr lang="en-US" altLang="zh-CN" sz="2400" dirty="0">
                <a:sym typeface="Symbol" panose="05050102010706020507" pitchFamily="18" charset="2"/>
              </a:rPr>
              <a:t>V&lt;2.405</a:t>
            </a:r>
            <a:r>
              <a:rPr lang="zh-CN" altLang="en-US" sz="2400" dirty="0">
                <a:sym typeface="Symbol" panose="05050102010706020507" pitchFamily="18" charset="2"/>
              </a:rPr>
              <a:t>，则它只容纳</a:t>
            </a:r>
            <a:r>
              <a:rPr lang="zh-CN" altLang="en-US" sz="2400" dirty="0" smtClean="0">
                <a:sym typeface="Symbol" panose="05050102010706020507" pitchFamily="18" charset="2"/>
              </a:rPr>
              <a:t>单个模式</a:t>
            </a:r>
            <a:r>
              <a:rPr lang="en-US" altLang="zh-CN" sz="2400" dirty="0" smtClean="0">
                <a:sym typeface="Symbol" panose="05050102010706020507" pitchFamily="18" charset="2"/>
              </a:rPr>
              <a:t>——</a:t>
            </a:r>
            <a:r>
              <a:rPr lang="zh-CN" altLang="en-US" sz="2400" dirty="0">
                <a:sym typeface="Symbol" panose="05050102010706020507" pitchFamily="18" charset="2"/>
              </a:rPr>
              <a:t>单模光纤</a:t>
            </a:r>
            <a:endParaRPr lang="en-US" altLang="zh-CN" sz="2400" dirty="0">
              <a:sym typeface="Symbol" panose="05050102010706020507" pitchFamily="18" charset="2"/>
            </a:endParaRPr>
          </a:p>
          <a:p>
            <a:pPr algn="just">
              <a:spcAft>
                <a:spcPct val="25000"/>
              </a:spcAft>
            </a:pPr>
            <a:r>
              <a:rPr lang="zh-CN" altLang="en-US" sz="2400" dirty="0" smtClean="0">
                <a:sym typeface="Symbol" panose="05050102010706020507" pitchFamily="18" charset="2"/>
              </a:rPr>
              <a:t>单模光纤仅能传输基模（</a:t>
            </a:r>
            <a:r>
              <a:rPr lang="en-US" altLang="zh-CN" sz="2400" dirty="0" smtClean="0">
                <a:sym typeface="Symbol" panose="05050102010706020507" pitchFamily="18" charset="2"/>
              </a:rPr>
              <a:t>HE</a:t>
            </a:r>
            <a:r>
              <a:rPr lang="en-US" altLang="zh-CN" sz="1600" dirty="0" smtClean="0">
                <a:sym typeface="Symbol" panose="05050102010706020507" pitchFamily="18" charset="2"/>
              </a:rPr>
              <a:t>11</a:t>
            </a:r>
            <a:r>
              <a:rPr lang="zh-CN" altLang="en-US" sz="2400" dirty="0">
                <a:sym typeface="Symbol" panose="05050102010706020507" pitchFamily="18" charset="2"/>
              </a:rPr>
              <a:t>模</a:t>
            </a:r>
            <a:r>
              <a:rPr lang="zh-CN" altLang="en-US" sz="2400" dirty="0" smtClean="0">
                <a:sym typeface="Symbol" panose="05050102010706020507" pitchFamily="18" charset="2"/>
              </a:rPr>
              <a:t>）</a:t>
            </a:r>
            <a:endParaRPr lang="en-US" altLang="zh-CN" sz="2400" dirty="0" smtClean="0">
              <a:sym typeface="Symbol" panose="05050102010706020507" pitchFamily="18" charset="2"/>
            </a:endParaRPr>
          </a:p>
          <a:p>
            <a:pPr algn="just">
              <a:spcAft>
                <a:spcPct val="25000"/>
              </a:spcAft>
            </a:pPr>
            <a:r>
              <a:rPr lang="zh-CN" altLang="en-US" sz="2400" dirty="0" smtClean="0"/>
              <a:t>基模不会被截止，即使</a:t>
            </a:r>
            <a:r>
              <a:rPr lang="en-US" altLang="zh-CN" sz="2400" dirty="0" smtClean="0"/>
              <a:t>V</a:t>
            </a:r>
            <a:r>
              <a:rPr lang="zh-CN" altLang="en-US" sz="2400" dirty="0" smtClean="0"/>
              <a:t>值再小，基模也仍然存在</a:t>
            </a:r>
            <a:endParaRPr lang="zh-CN" altLang="en-US" sz="2400" dirty="0"/>
          </a:p>
          <a:p>
            <a:pPr algn="just">
              <a:spcAft>
                <a:spcPct val="25000"/>
              </a:spcAft>
            </a:pPr>
            <a:endParaRPr lang="en-US" altLang="zh-CN" sz="2400" dirty="0">
              <a:sym typeface="Symbol" panose="05050102010706020507" pitchFamily="18" charset="2"/>
            </a:endParaRPr>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grpSp>
        <p:nvGrpSpPr>
          <p:cNvPr id="13" name="Group 1050"/>
          <p:cNvGrpSpPr>
            <a:grpSpLocks/>
          </p:cNvGrpSpPr>
          <p:nvPr/>
        </p:nvGrpSpPr>
        <p:grpSpPr bwMode="auto">
          <a:xfrm>
            <a:off x="2988658" y="4653136"/>
            <a:ext cx="3536156" cy="1290464"/>
            <a:chOff x="1728" y="3120"/>
            <a:chExt cx="1344" cy="384"/>
          </a:xfrm>
        </p:grpSpPr>
        <p:sp>
          <p:nvSpPr>
            <p:cNvPr id="14" name="Rectangle 1039"/>
            <p:cNvSpPr>
              <a:spLocks noChangeArrowheads="1"/>
            </p:cNvSpPr>
            <p:nvPr/>
          </p:nvSpPr>
          <p:spPr bwMode="auto">
            <a:xfrm>
              <a:off x="1728" y="3120"/>
              <a:ext cx="1344" cy="384"/>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ahoma" panose="020B0604030504040204" pitchFamily="34" charset="0"/>
              </a:endParaRPr>
            </a:p>
          </p:txBody>
        </p:sp>
        <p:sp>
          <p:nvSpPr>
            <p:cNvPr id="15" name="Rectangle 1041"/>
            <p:cNvSpPr>
              <a:spLocks noChangeArrowheads="1"/>
            </p:cNvSpPr>
            <p:nvPr/>
          </p:nvSpPr>
          <p:spPr bwMode="auto">
            <a:xfrm>
              <a:off x="1728" y="3264"/>
              <a:ext cx="1344" cy="96"/>
            </a:xfrm>
            <a:prstGeom prst="rect">
              <a:avLst/>
            </a:prstGeom>
            <a:solidFill>
              <a:srgbClr val="FFCC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ahoma" panose="020B0604030504040204" pitchFamily="34" charset="0"/>
              </a:endParaRPr>
            </a:p>
          </p:txBody>
        </p:sp>
        <p:sp>
          <p:nvSpPr>
            <p:cNvPr id="16" name="Line 1042"/>
            <p:cNvSpPr>
              <a:spLocks noChangeShapeType="1"/>
            </p:cNvSpPr>
            <p:nvPr/>
          </p:nvSpPr>
          <p:spPr bwMode="auto">
            <a:xfrm>
              <a:off x="1728" y="3312"/>
              <a:ext cx="240" cy="0"/>
            </a:xfrm>
            <a:prstGeom prst="line">
              <a:avLst/>
            </a:prstGeom>
            <a:noFill/>
            <a:ln w="28575"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latin typeface="Tahoma" panose="020B0604030504040204" pitchFamily="34" charset="0"/>
              </a:endParaRPr>
            </a:p>
          </p:txBody>
        </p:sp>
        <p:sp>
          <p:nvSpPr>
            <p:cNvPr id="17" name="Line 1043"/>
            <p:cNvSpPr>
              <a:spLocks noChangeShapeType="1"/>
            </p:cNvSpPr>
            <p:nvPr/>
          </p:nvSpPr>
          <p:spPr bwMode="auto">
            <a:xfrm>
              <a:off x="1945" y="3312"/>
              <a:ext cx="240" cy="0"/>
            </a:xfrm>
            <a:prstGeom prst="line">
              <a:avLst/>
            </a:prstGeom>
            <a:noFill/>
            <a:ln w="28575"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latin typeface="Tahoma" panose="020B0604030504040204" pitchFamily="34" charset="0"/>
              </a:endParaRPr>
            </a:p>
          </p:txBody>
        </p:sp>
        <p:sp>
          <p:nvSpPr>
            <p:cNvPr id="18" name="Line 1044"/>
            <p:cNvSpPr>
              <a:spLocks noChangeShapeType="1"/>
            </p:cNvSpPr>
            <p:nvPr/>
          </p:nvSpPr>
          <p:spPr bwMode="auto">
            <a:xfrm>
              <a:off x="2162" y="3312"/>
              <a:ext cx="240" cy="0"/>
            </a:xfrm>
            <a:prstGeom prst="line">
              <a:avLst/>
            </a:prstGeom>
            <a:noFill/>
            <a:ln w="28575"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latin typeface="Tahoma" panose="020B0604030504040204" pitchFamily="34" charset="0"/>
              </a:endParaRPr>
            </a:p>
          </p:txBody>
        </p:sp>
        <p:sp>
          <p:nvSpPr>
            <p:cNvPr id="19" name="Line 1045"/>
            <p:cNvSpPr>
              <a:spLocks noChangeShapeType="1"/>
            </p:cNvSpPr>
            <p:nvPr/>
          </p:nvSpPr>
          <p:spPr bwMode="auto">
            <a:xfrm>
              <a:off x="2380" y="3312"/>
              <a:ext cx="240" cy="0"/>
            </a:xfrm>
            <a:prstGeom prst="line">
              <a:avLst/>
            </a:prstGeom>
            <a:noFill/>
            <a:ln w="28575"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latin typeface="Tahoma" panose="020B0604030504040204" pitchFamily="34" charset="0"/>
              </a:endParaRPr>
            </a:p>
          </p:txBody>
        </p:sp>
        <p:sp>
          <p:nvSpPr>
            <p:cNvPr id="20" name="Line 1046"/>
            <p:cNvSpPr>
              <a:spLocks noChangeShapeType="1"/>
            </p:cNvSpPr>
            <p:nvPr/>
          </p:nvSpPr>
          <p:spPr bwMode="auto">
            <a:xfrm>
              <a:off x="2597" y="3312"/>
              <a:ext cx="240" cy="0"/>
            </a:xfrm>
            <a:prstGeom prst="line">
              <a:avLst/>
            </a:prstGeom>
            <a:noFill/>
            <a:ln w="28575"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latin typeface="Tahoma" panose="020B0604030504040204" pitchFamily="34" charset="0"/>
              </a:endParaRPr>
            </a:p>
          </p:txBody>
        </p:sp>
        <p:sp>
          <p:nvSpPr>
            <p:cNvPr id="21" name="Line 1049"/>
            <p:cNvSpPr>
              <a:spLocks noChangeShapeType="1"/>
            </p:cNvSpPr>
            <p:nvPr/>
          </p:nvSpPr>
          <p:spPr bwMode="auto">
            <a:xfrm>
              <a:off x="2832" y="3312"/>
              <a:ext cx="240" cy="0"/>
            </a:xfrm>
            <a:prstGeom prst="line">
              <a:avLst/>
            </a:prstGeom>
            <a:noFill/>
            <a:ln w="28575"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latin typeface="Tahoma" panose="020B0604030504040204" pitchFamily="34" charset="0"/>
              </a:endParaRPr>
            </a:p>
          </p:txBody>
        </p:sp>
      </p:grpSp>
      <p:sp>
        <p:nvSpPr>
          <p:cNvPr id="22" name="矩形 21"/>
          <p:cNvSpPr/>
          <p:nvPr/>
        </p:nvSpPr>
        <p:spPr>
          <a:xfrm>
            <a:off x="4457942" y="6055413"/>
            <a:ext cx="1114408" cy="369332"/>
          </a:xfrm>
          <a:prstGeom prst="rect">
            <a:avLst/>
          </a:prstGeom>
        </p:spPr>
        <p:txBody>
          <a:bodyPr wrap="none">
            <a:spAutoFit/>
          </a:bodyPr>
          <a:lstStyle/>
          <a:p>
            <a:r>
              <a:rPr kumimoji="1" lang="zh-CN" altLang="en-US"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单模光纤</a:t>
            </a:r>
            <a:endParaRPr lang="zh-CN" altLang="en-US" dirty="0"/>
          </a:p>
        </p:txBody>
      </p:sp>
    </p:spTree>
    <p:extLst>
      <p:ext uri="{BB962C8B-B14F-4D97-AF65-F5344CB8AC3E}">
        <p14:creationId xmlns:p14="http://schemas.microsoft.com/office/powerpoint/2010/main" val="257129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smtClean="0">
                <a:solidFill>
                  <a:srgbClr val="C00000"/>
                </a:solidFill>
              </a:rPr>
              <a:t>Lecture 2</a:t>
            </a:r>
            <a:endParaRPr lang="zh-CN" altLang="en-US" sz="3600" b="1" dirty="0">
              <a:solidFill>
                <a:srgbClr val="C00000"/>
              </a:solidFill>
            </a:endParaRPr>
          </a:p>
        </p:txBody>
      </p:sp>
      <p:sp>
        <p:nvSpPr>
          <p:cNvPr id="3" name="内容占位符 2"/>
          <p:cNvSpPr>
            <a:spLocks noGrp="1"/>
          </p:cNvSpPr>
          <p:nvPr>
            <p:ph idx="1"/>
          </p:nvPr>
        </p:nvSpPr>
        <p:spPr>
          <a:xfrm>
            <a:off x="518864" y="1783357"/>
            <a:ext cx="8229600" cy="4525963"/>
          </a:xfrm>
        </p:spPr>
        <p:txBody>
          <a:bodyPr>
            <a:normAutofit/>
          </a:bodyPr>
          <a:lstStyle/>
          <a:p>
            <a:pPr marL="0" indent="0">
              <a:spcAft>
                <a:spcPts val="1200"/>
              </a:spcAft>
              <a:buNone/>
            </a:pPr>
            <a:r>
              <a:rPr lang="zh-CN" altLang="en-US" sz="2800" b="1" dirty="0" smtClean="0">
                <a:solidFill>
                  <a:srgbClr val="0000FF"/>
                </a:solidFill>
              </a:rPr>
              <a:t>本节内容</a:t>
            </a:r>
            <a:r>
              <a:rPr lang="en-US" altLang="zh-CN" sz="2800" b="1" dirty="0" smtClean="0">
                <a:solidFill>
                  <a:srgbClr val="0000FF"/>
                </a:solidFill>
              </a:rPr>
              <a:t>:</a:t>
            </a:r>
          </a:p>
          <a:p>
            <a:r>
              <a:rPr lang="zh-CN" altLang="en-US" sz="2400" dirty="0"/>
              <a:t>光纤概述</a:t>
            </a:r>
            <a:endParaRPr lang="en-US" altLang="zh-CN" sz="2400" dirty="0"/>
          </a:p>
          <a:p>
            <a:r>
              <a:rPr lang="zh-CN" altLang="en-US" sz="2400" dirty="0"/>
              <a:t>光纤的损耗 </a:t>
            </a:r>
            <a:r>
              <a:rPr lang="zh-CN" altLang="en-US" sz="2400" dirty="0" smtClean="0"/>
              <a:t>（</a:t>
            </a:r>
            <a:r>
              <a:rPr lang="en-US" altLang="zh-CN" sz="2400" dirty="0"/>
              <a:t> Fiber Attenuation </a:t>
            </a:r>
            <a:r>
              <a:rPr lang="zh-CN" altLang="en-US" sz="2400" dirty="0" smtClean="0"/>
              <a:t>）</a:t>
            </a:r>
            <a:endParaRPr lang="en-US" altLang="zh-CN" sz="2400" dirty="0"/>
          </a:p>
          <a:p>
            <a:r>
              <a:rPr lang="zh-CN" altLang="en-US" sz="2400" dirty="0"/>
              <a:t>光纤的色散 </a:t>
            </a:r>
            <a:r>
              <a:rPr lang="zh-CN" altLang="en-US" sz="2400" dirty="0" smtClean="0"/>
              <a:t>（</a:t>
            </a:r>
            <a:r>
              <a:rPr lang="en-US" altLang="zh-CN" sz="2400" dirty="0"/>
              <a:t> Fiber Dispersion </a:t>
            </a:r>
            <a:r>
              <a:rPr lang="zh-CN" altLang="en-US" sz="2400" dirty="0" smtClean="0"/>
              <a:t>）</a:t>
            </a:r>
            <a:endParaRPr lang="en-US" altLang="zh-CN" sz="2400" dirty="0"/>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4322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7288" y="4207542"/>
            <a:ext cx="3582943" cy="260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单模光纤</a:t>
            </a:r>
            <a:r>
              <a:rPr lang="en-US" altLang="zh-CN" sz="2400" dirty="0">
                <a:solidFill>
                  <a:srgbClr val="000000"/>
                </a:solidFill>
                <a:latin typeface="Times New Roman" panose="02020603050405020304" pitchFamily="18" charset="0"/>
                <a:ea typeface="黑体"/>
                <a:cs typeface="Times New Roman" panose="02020603050405020304" pitchFamily="18" charset="0"/>
              </a:rPr>
              <a:t>—</a:t>
            </a:r>
            <a:r>
              <a:rPr lang="zh-CN" altLang="en-US" sz="2400" dirty="0">
                <a:solidFill>
                  <a:srgbClr val="000000"/>
                </a:solidFill>
                <a:latin typeface="Times New Roman" panose="02020603050405020304" pitchFamily="18" charset="0"/>
                <a:ea typeface="黑体"/>
                <a:cs typeface="Times New Roman" panose="02020603050405020304" pitchFamily="18" charset="0"/>
              </a:rPr>
              <a:t>光强分布和模场</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半径</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1800" noProof="0" dirty="0">
              <a:solidFill>
                <a:srgbClr val="000000"/>
              </a:solidFill>
              <a:latin typeface="Times New Roman" panose="02020603050405020304" pitchFamily="18" charset="0"/>
              <a:ea typeface="黑体"/>
              <a:cs typeface="Times New Roman" panose="02020603050405020304" pitchFamily="18" charset="0"/>
            </a:endParaRPr>
          </a:p>
          <a:p>
            <a:pPr algn="just">
              <a:spcAft>
                <a:spcPct val="25000"/>
              </a:spcAft>
            </a:pPr>
            <a:r>
              <a:rPr lang="zh-CN" altLang="en-US" sz="2400" dirty="0"/>
              <a:t>通常认为</a:t>
            </a:r>
            <a:r>
              <a:rPr lang="zh-CN" altLang="en-US" sz="2400" dirty="0">
                <a:solidFill>
                  <a:schemeClr val="accent2"/>
                </a:solidFill>
              </a:rPr>
              <a:t>单模光纤</a:t>
            </a:r>
            <a:r>
              <a:rPr lang="zh-CN" altLang="en-US" sz="2400" dirty="0"/>
              <a:t>基模</a:t>
            </a:r>
            <a:r>
              <a:rPr lang="en-US" altLang="zh-CN" sz="2400" dirty="0"/>
              <a:t>HE</a:t>
            </a:r>
            <a:r>
              <a:rPr lang="en-US" altLang="zh-CN" sz="2400" baseline="-25000" dirty="0"/>
              <a:t>11</a:t>
            </a:r>
            <a:r>
              <a:rPr lang="zh-CN" altLang="en-US" sz="2400" dirty="0"/>
              <a:t>的电磁场分布近似为</a:t>
            </a:r>
            <a:r>
              <a:rPr lang="zh-CN" altLang="en-US" sz="2400" dirty="0">
                <a:solidFill>
                  <a:schemeClr val="accent2"/>
                </a:solidFill>
              </a:rPr>
              <a:t>高斯分布</a:t>
            </a:r>
            <a:r>
              <a:rPr lang="zh-CN" altLang="en-US" sz="2400" dirty="0" smtClean="0"/>
              <a:t></a:t>
            </a:r>
            <a:endParaRPr lang="en-US" altLang="zh-CN" sz="2400" dirty="0">
              <a:sym typeface="Symbol" panose="05050102010706020507" pitchFamily="18" charset="2"/>
            </a:endParaRPr>
          </a:p>
          <a:p>
            <a:pPr algn="just">
              <a:spcAft>
                <a:spcPct val="25000"/>
              </a:spcAft>
            </a:pPr>
            <a:endParaRPr lang="zh-CN" altLang="en-US" sz="2400" dirty="0"/>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grpSp>
        <p:nvGrpSpPr>
          <p:cNvPr id="13" name="Group 19"/>
          <p:cNvGrpSpPr>
            <a:grpSpLocks/>
          </p:cNvGrpSpPr>
          <p:nvPr/>
        </p:nvGrpSpPr>
        <p:grpSpPr bwMode="auto">
          <a:xfrm>
            <a:off x="2385347" y="2988220"/>
            <a:ext cx="3505200" cy="779463"/>
            <a:chOff x="1008" y="816"/>
            <a:chExt cx="2208" cy="491"/>
          </a:xfrm>
          <a:solidFill>
            <a:srgbClr val="66FFFF"/>
          </a:solidFill>
        </p:grpSpPr>
        <p:sp>
          <p:nvSpPr>
            <p:cNvPr id="14" name="Text Box 8"/>
            <p:cNvSpPr txBox="1">
              <a:spLocks noChangeArrowheads="1"/>
            </p:cNvSpPr>
            <p:nvPr/>
          </p:nvSpPr>
          <p:spPr bwMode="auto">
            <a:xfrm>
              <a:off x="1008" y="912"/>
              <a:ext cx="2208"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dirty="0"/>
                <a:t>       Ψ(r)=A </a:t>
              </a:r>
              <a:r>
                <a:rPr lang="en-US" altLang="zh-CN" dirty="0" err="1"/>
                <a:t>exp</a:t>
              </a:r>
              <a:r>
                <a:rPr lang="en-US" altLang="zh-CN" dirty="0"/>
                <a:t> </a:t>
              </a:r>
            </a:p>
          </p:txBody>
        </p:sp>
        <p:graphicFrame>
          <p:nvGraphicFramePr>
            <p:cNvPr id="15" name="Object 9"/>
            <p:cNvGraphicFramePr>
              <a:graphicFrameLocks noChangeAspect="1"/>
            </p:cNvGraphicFramePr>
            <p:nvPr>
              <p:extLst>
                <p:ext uri="{D42A27DB-BD31-4B8C-83A1-F6EECF244321}">
                  <p14:modId xmlns:p14="http://schemas.microsoft.com/office/powerpoint/2010/main" val="251614893"/>
                </p:ext>
              </p:extLst>
            </p:nvPr>
          </p:nvGraphicFramePr>
          <p:xfrm>
            <a:off x="2407" y="816"/>
            <a:ext cx="650" cy="491"/>
          </p:xfrm>
          <a:graphic>
            <a:graphicData uri="http://schemas.openxmlformats.org/presentationml/2006/ole">
              <mc:AlternateContent xmlns:mc="http://schemas.openxmlformats.org/markup-compatibility/2006">
                <mc:Choice xmlns:v="urn:schemas-microsoft-com:vml" Requires="v">
                  <p:oleObj spid="_x0000_s11306" name="Equation" r:id="rId5" imgW="571320" imgH="431640" progId="Equation.DSMT4">
                    <p:embed/>
                  </p:oleObj>
                </mc:Choice>
                <mc:Fallback>
                  <p:oleObj name="Equation" r:id="rId5" imgW="571320" imgH="431640" progId="Equation.DSMT4">
                    <p:embed/>
                    <p:pic>
                      <p:nvPicPr>
                        <p:cNvPr id="0" name=""/>
                        <p:cNvPicPr>
                          <a:picLocks noChangeAspect="1" noChangeArrowheads="1"/>
                        </p:cNvPicPr>
                        <p:nvPr/>
                      </p:nvPicPr>
                      <p:blipFill>
                        <a:blip r:embed="rId6"/>
                        <a:srcRect/>
                        <a:stretch>
                          <a:fillRect/>
                        </a:stretch>
                      </p:blipFill>
                      <p:spPr bwMode="auto">
                        <a:xfrm>
                          <a:off x="2407" y="816"/>
                          <a:ext cx="650" cy="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矩形 2"/>
          <p:cNvSpPr/>
          <p:nvPr/>
        </p:nvSpPr>
        <p:spPr>
          <a:xfrm>
            <a:off x="600556" y="3789040"/>
            <a:ext cx="8426959" cy="369332"/>
          </a:xfrm>
          <a:prstGeom prst="rect">
            <a:avLst/>
          </a:prstGeom>
        </p:spPr>
        <p:txBody>
          <a:bodyPr wrap="square">
            <a:spAutoFit/>
          </a:bodyPr>
          <a:lstStyle/>
          <a:p>
            <a:r>
              <a:rPr kumimoji="1" lang="en-US" altLang="zh-CN" b="1" dirty="0">
                <a:effectLst>
                  <a:outerShdw blurRad="38100" dist="38100" dir="2700000" algn="tl">
                    <a:srgbClr val="C0C0C0"/>
                  </a:outerShdw>
                </a:effectLst>
              </a:rPr>
              <a:t>A</a:t>
            </a:r>
            <a:r>
              <a:rPr kumimoji="1" lang="zh-CN" altLang="en-US" b="1" dirty="0">
                <a:effectLst>
                  <a:outerShdw blurRad="38100" dist="38100" dir="2700000" algn="tl">
                    <a:srgbClr val="C0C0C0"/>
                  </a:outerShdw>
                </a:effectLst>
              </a:rPr>
              <a:t>为场的幅度，</a:t>
            </a:r>
            <a:r>
              <a:rPr kumimoji="1" lang="en-US" altLang="zh-CN" b="1" dirty="0">
                <a:effectLst>
                  <a:outerShdw blurRad="38100" dist="38100" dir="2700000" algn="tl">
                    <a:srgbClr val="C0C0C0"/>
                  </a:outerShdw>
                </a:effectLst>
              </a:rPr>
              <a:t>r</a:t>
            </a:r>
            <a:r>
              <a:rPr kumimoji="1" lang="zh-CN" altLang="en-US" b="1" dirty="0">
                <a:effectLst>
                  <a:outerShdw blurRad="38100" dist="38100" dir="2700000" algn="tl">
                    <a:srgbClr val="C0C0C0"/>
                  </a:outerShdw>
                </a:effectLst>
              </a:rPr>
              <a:t>为径向坐标，</a:t>
            </a:r>
            <a:r>
              <a:rPr kumimoji="1" lang="en-US" altLang="zh-CN" b="1" dirty="0" smtClean="0">
                <a:effectLst>
                  <a:outerShdw blurRad="38100" dist="38100" dir="2700000" algn="tl">
                    <a:srgbClr val="C0C0C0"/>
                  </a:outerShdw>
                </a:effectLst>
              </a:rPr>
              <a:t>w</a:t>
            </a:r>
            <a:r>
              <a:rPr kumimoji="1" lang="zh-CN" altLang="en-US" b="1" dirty="0" smtClean="0">
                <a:effectLst>
                  <a:outerShdw blurRad="38100" dist="38100" dir="2700000" algn="tl">
                    <a:srgbClr val="C0C0C0"/>
                  </a:outerShdw>
                </a:effectLst>
              </a:rPr>
              <a:t>为</a:t>
            </a:r>
            <a:r>
              <a:rPr kumimoji="1" lang="zh-CN" altLang="en-US" b="1" dirty="0">
                <a:effectLst>
                  <a:outerShdw blurRad="38100" dist="38100" dir="2700000" algn="tl">
                    <a:srgbClr val="C0C0C0"/>
                  </a:outerShdw>
                </a:effectLst>
              </a:rPr>
              <a:t>高斯分布</a:t>
            </a:r>
            <a:r>
              <a:rPr kumimoji="1" lang="en-US" altLang="zh-CN" b="1" dirty="0">
                <a:effectLst>
                  <a:outerShdw blurRad="38100" dist="38100" dir="2700000" algn="tl">
                    <a:srgbClr val="C0C0C0"/>
                  </a:outerShdw>
                </a:effectLst>
              </a:rPr>
              <a:t>1/e</a:t>
            </a:r>
            <a:r>
              <a:rPr kumimoji="1" lang="zh-CN" altLang="en-US" b="1" dirty="0">
                <a:effectLst>
                  <a:outerShdw blurRad="38100" dist="38100" dir="2700000" algn="tl">
                    <a:srgbClr val="C0C0C0"/>
                  </a:outerShdw>
                </a:effectLst>
              </a:rPr>
              <a:t>点的半宽度，称为模场</a:t>
            </a:r>
            <a:r>
              <a:rPr kumimoji="1" lang="zh-CN" altLang="en-US" b="1" dirty="0" smtClean="0">
                <a:effectLst>
                  <a:outerShdw blurRad="38100" dist="38100" dir="2700000" algn="tl">
                    <a:srgbClr val="C0C0C0"/>
                  </a:outerShdw>
                </a:effectLst>
              </a:rPr>
              <a:t>半径（</a:t>
            </a:r>
            <a:r>
              <a:rPr kumimoji="1" lang="en-US" altLang="zh-CN" b="1" dirty="0" smtClean="0">
                <a:effectLst>
                  <a:outerShdw blurRad="38100" dist="38100" dir="2700000" algn="tl">
                    <a:srgbClr val="C0C0C0"/>
                  </a:outerShdw>
                </a:effectLst>
              </a:rPr>
              <a:t>MFD</a:t>
            </a:r>
            <a:r>
              <a:rPr kumimoji="1" lang="zh-CN" altLang="en-US" b="1" dirty="0" smtClean="0">
                <a:effectLst>
                  <a:outerShdw blurRad="38100" dist="38100" dir="2700000" algn="tl">
                    <a:srgbClr val="C0C0C0"/>
                  </a:outerShdw>
                </a:effectLst>
              </a:rPr>
              <a:t>）</a:t>
            </a:r>
            <a:endParaRPr kumimoji="1" lang="zh-CN" altLang="en-US" b="1" dirty="0">
              <a:effectLst>
                <a:outerShdw blurRad="38100" dist="38100" dir="2700000" algn="tl">
                  <a:srgbClr val="C0C0C0"/>
                </a:outerShdw>
              </a:effectLst>
            </a:endParaRPr>
          </a:p>
        </p:txBody>
      </p:sp>
    </p:spTree>
    <p:extLst>
      <p:ext uri="{BB962C8B-B14F-4D97-AF65-F5344CB8AC3E}">
        <p14:creationId xmlns:p14="http://schemas.microsoft.com/office/powerpoint/2010/main" val="1575441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单模光纤</a:t>
            </a:r>
            <a:endParaRPr lang="en-US" altLang="zh-CN" sz="2400" dirty="0" smtClean="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lang="en-US" altLang="zh-CN" sz="1800" noProof="0" dirty="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45" y="2276872"/>
            <a:ext cx="7997532" cy="400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97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noProof="0" dirty="0" smtClean="0">
                <a:solidFill>
                  <a:srgbClr val="000000"/>
                </a:solidFill>
                <a:latin typeface="Times New Roman" panose="02020603050405020304" pitchFamily="18" charset="0"/>
                <a:ea typeface="黑体"/>
                <a:cs typeface="Times New Roman" panose="02020603050405020304" pitchFamily="18" charset="0"/>
              </a:rPr>
              <a:t>三种主要类型光纤比较</a:t>
            </a:r>
            <a:endParaRPr lang="en-US" altLang="zh-CN" sz="2400" noProof="0" dirty="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pic>
        <p:nvPicPr>
          <p:cNvPr id="6" name="Picture 5" descr="D:\Documents and Settings\Administrator\桌面\wjp-ofc\wjp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348" y="2136285"/>
            <a:ext cx="5616980" cy="4252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89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noProof="0" dirty="0" smtClean="0">
                <a:solidFill>
                  <a:srgbClr val="000000"/>
                </a:solidFill>
                <a:latin typeface="Times New Roman" panose="02020603050405020304" pitchFamily="18" charset="0"/>
                <a:ea typeface="黑体"/>
                <a:cs typeface="Times New Roman" panose="02020603050405020304" pitchFamily="18" charset="0"/>
              </a:rPr>
              <a:t>多模</a:t>
            </a:r>
            <a:r>
              <a:rPr lang="en-US" altLang="zh-CN" sz="2400" noProof="0" dirty="0" err="1" smtClean="0">
                <a:solidFill>
                  <a:srgbClr val="000000"/>
                </a:solidFill>
                <a:latin typeface="Times New Roman" panose="02020603050405020304" pitchFamily="18" charset="0"/>
                <a:ea typeface="黑体"/>
                <a:cs typeface="Times New Roman" panose="02020603050405020304" pitchFamily="18" charset="0"/>
              </a:rPr>
              <a:t>vs</a:t>
            </a:r>
            <a:r>
              <a:rPr lang="zh-CN" altLang="en-US" sz="2400" noProof="0" dirty="0" smtClean="0">
                <a:solidFill>
                  <a:srgbClr val="000000"/>
                </a:solidFill>
                <a:latin typeface="Times New Roman" panose="02020603050405020304" pitchFamily="18" charset="0"/>
                <a:ea typeface="黑体"/>
                <a:cs typeface="Times New Roman" panose="02020603050405020304" pitchFamily="18" charset="0"/>
              </a:rPr>
              <a:t>单模光纤比较</a:t>
            </a:r>
            <a:endParaRPr lang="en-US" altLang="zh-CN" sz="2400" noProof="0" dirty="0">
              <a:solidFill>
                <a:srgbClr val="000000"/>
              </a:solidFill>
              <a:latin typeface="Times New Roman" panose="02020603050405020304" pitchFamily="18" charset="0"/>
              <a:ea typeface="黑体"/>
              <a:cs typeface="Times New Roman" panose="02020603050405020304" pitchFamily="18" charset="0"/>
            </a:endParaRPr>
          </a:p>
          <a:p>
            <a:pPr marL="0" lvl="0" indent="0">
              <a:lnSpc>
                <a:spcPct val="100000"/>
              </a:lnSpc>
              <a:buClr>
                <a:srgbClr val="3333CC"/>
              </a:buClr>
              <a:buNone/>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20888"/>
            <a:ext cx="6248400"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051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光纤的结构设计与</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制造  </a:t>
            </a:r>
            <a:r>
              <a:rPr lang="zh-CN" altLang="en-US" sz="1400" dirty="0" smtClean="0">
                <a:solidFill>
                  <a:srgbClr val="000000"/>
                </a:solidFill>
                <a:latin typeface="Times New Roman" panose="02020603050405020304" pitchFamily="18" charset="0"/>
                <a:ea typeface="黑体"/>
                <a:cs typeface="Times New Roman" panose="02020603050405020304" pitchFamily="18" charset="0"/>
              </a:rPr>
              <a:t>（</a:t>
            </a:r>
            <a:r>
              <a:rPr lang="zh-CN" altLang="zh-CN" sz="1400" dirty="0">
                <a:effectLst/>
              </a:rPr>
              <a:t>光纤通信</a:t>
            </a:r>
            <a:r>
              <a:rPr lang="en-US" altLang="zh-CN" sz="1400" dirty="0">
                <a:effectLst/>
              </a:rPr>
              <a:t> (</a:t>
            </a:r>
            <a:r>
              <a:rPr lang="zh-CN" altLang="zh-CN" sz="1400" dirty="0">
                <a:effectLst/>
              </a:rPr>
              <a:t>第四版</a:t>
            </a:r>
            <a:r>
              <a:rPr lang="en-US" altLang="zh-CN" sz="1400" dirty="0">
                <a:effectLst/>
              </a:rPr>
              <a:t>), </a:t>
            </a:r>
            <a:r>
              <a:rPr lang="zh-CN" altLang="zh-CN" sz="1400" dirty="0">
                <a:effectLst/>
              </a:rPr>
              <a:t>作者：</a:t>
            </a:r>
            <a:r>
              <a:rPr lang="en-US" altLang="zh-CN" sz="1400" dirty="0">
                <a:effectLst/>
              </a:rPr>
              <a:t> (</a:t>
            </a:r>
            <a:r>
              <a:rPr lang="zh-CN" altLang="zh-CN" sz="1400" dirty="0">
                <a:effectLst/>
              </a:rPr>
              <a:t>美</a:t>
            </a:r>
            <a:r>
              <a:rPr lang="en-US" altLang="zh-CN" sz="1400" dirty="0">
                <a:effectLst/>
              </a:rPr>
              <a:t>)</a:t>
            </a:r>
            <a:r>
              <a:rPr lang="en-US" altLang="zh-CN" sz="1400" dirty="0" err="1">
                <a:effectLst/>
              </a:rPr>
              <a:t>Gerd</a:t>
            </a:r>
            <a:r>
              <a:rPr lang="en-US" altLang="zh-CN" sz="1400" dirty="0">
                <a:effectLst/>
              </a:rPr>
              <a:t> Keiser, </a:t>
            </a:r>
            <a:r>
              <a:rPr lang="zh-CN" altLang="zh-CN" sz="1400" dirty="0">
                <a:effectLst/>
              </a:rPr>
              <a:t>电子工业</a:t>
            </a:r>
            <a:r>
              <a:rPr lang="zh-CN" altLang="zh-CN" sz="1400" dirty="0" smtClean="0">
                <a:effectLst/>
              </a:rPr>
              <a:t>出版社</a:t>
            </a:r>
            <a:r>
              <a:rPr lang="zh-CN" altLang="en-US" sz="1400" dirty="0" smtClean="0">
                <a:solidFill>
                  <a:srgbClr val="000000"/>
                </a:solidFill>
                <a:latin typeface="Times New Roman" panose="02020603050405020304" pitchFamily="18" charset="0"/>
                <a:ea typeface="黑体"/>
                <a:cs typeface="Times New Roman" panose="02020603050405020304" pitchFamily="18" charset="0"/>
              </a:rPr>
              <a:t>）</a:t>
            </a:r>
            <a:endParaRPr lang="zh-CN" altLang="en-US" sz="1400" dirty="0">
              <a:solidFill>
                <a:srgbClr val="000000"/>
              </a:solidFill>
              <a:latin typeface="Times New Roman" panose="02020603050405020304" pitchFamily="18" charset="0"/>
              <a:ea typeface="黑体"/>
              <a:cs typeface="Times New Roman" panose="02020603050405020304" pitchFamily="18" charset="0"/>
            </a:endParaRPr>
          </a:p>
        </p:txBody>
      </p:sp>
      <p:sp>
        <p:nvSpPr>
          <p:cNvPr id="6" name="Rectangle 3"/>
          <p:cNvSpPr txBox="1">
            <a:spLocks noChangeArrowheads="1"/>
          </p:cNvSpPr>
          <p:nvPr/>
        </p:nvSpPr>
        <p:spPr bwMode="auto">
          <a:xfrm>
            <a:off x="604601" y="2492896"/>
            <a:ext cx="7855831"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各种不同的结构、特性参数和折射率分布的光纤，可分别用于不同的场合。</a:t>
            </a:r>
          </a:p>
          <a:p>
            <a:pPr marL="342900" marR="0" lvl="0" indent="-342900" algn="l"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纤芯和包层都用石英作为基本材料，折射率差通过在纤芯和包层进行不同的掺杂来实现</a:t>
            </a:r>
            <a:r>
              <a:rPr kumimoji="1" lang="zh-CN" altLang="en-US" sz="24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Tree>
    <p:extLst>
      <p:ext uri="{BB962C8B-B14F-4D97-AF65-F5344CB8AC3E}">
        <p14:creationId xmlns:p14="http://schemas.microsoft.com/office/powerpoint/2010/main" val="1811708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光纤的结构设计与</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制造  </a:t>
            </a:r>
            <a:r>
              <a:rPr lang="zh-CN" altLang="en-US" sz="1400" dirty="0" smtClean="0">
                <a:solidFill>
                  <a:srgbClr val="000000"/>
                </a:solidFill>
                <a:latin typeface="Times New Roman" panose="02020603050405020304" pitchFamily="18" charset="0"/>
                <a:ea typeface="黑体"/>
                <a:cs typeface="Times New Roman" panose="02020603050405020304" pitchFamily="18" charset="0"/>
              </a:rPr>
              <a:t>（</a:t>
            </a:r>
            <a:r>
              <a:rPr lang="zh-CN" altLang="zh-CN" sz="1400" dirty="0">
                <a:effectLst/>
              </a:rPr>
              <a:t>光纤通信</a:t>
            </a:r>
            <a:r>
              <a:rPr lang="en-US" altLang="zh-CN" sz="1400" dirty="0">
                <a:effectLst/>
              </a:rPr>
              <a:t> (</a:t>
            </a:r>
            <a:r>
              <a:rPr lang="zh-CN" altLang="zh-CN" sz="1400" dirty="0">
                <a:effectLst/>
              </a:rPr>
              <a:t>第四版</a:t>
            </a:r>
            <a:r>
              <a:rPr lang="en-US" altLang="zh-CN" sz="1400" dirty="0">
                <a:effectLst/>
              </a:rPr>
              <a:t>), </a:t>
            </a:r>
            <a:r>
              <a:rPr lang="zh-CN" altLang="zh-CN" sz="1400" dirty="0">
                <a:effectLst/>
              </a:rPr>
              <a:t>作者：</a:t>
            </a:r>
            <a:r>
              <a:rPr lang="en-US" altLang="zh-CN" sz="1400" dirty="0">
                <a:effectLst/>
              </a:rPr>
              <a:t> (</a:t>
            </a:r>
            <a:r>
              <a:rPr lang="zh-CN" altLang="zh-CN" sz="1400" dirty="0">
                <a:effectLst/>
              </a:rPr>
              <a:t>美</a:t>
            </a:r>
            <a:r>
              <a:rPr lang="en-US" altLang="zh-CN" sz="1400" dirty="0">
                <a:effectLst/>
              </a:rPr>
              <a:t>)</a:t>
            </a:r>
            <a:r>
              <a:rPr lang="en-US" altLang="zh-CN" sz="1400" dirty="0" err="1">
                <a:effectLst/>
              </a:rPr>
              <a:t>Gerd</a:t>
            </a:r>
            <a:r>
              <a:rPr lang="en-US" altLang="zh-CN" sz="1400" dirty="0">
                <a:effectLst/>
              </a:rPr>
              <a:t> Keiser, </a:t>
            </a:r>
            <a:r>
              <a:rPr lang="zh-CN" altLang="zh-CN" sz="1400" dirty="0">
                <a:effectLst/>
              </a:rPr>
              <a:t>电子工业</a:t>
            </a:r>
            <a:r>
              <a:rPr lang="zh-CN" altLang="zh-CN" sz="1400" dirty="0" smtClean="0">
                <a:effectLst/>
              </a:rPr>
              <a:t>出版社</a:t>
            </a:r>
            <a:r>
              <a:rPr lang="zh-CN" altLang="en-US" sz="1400" dirty="0" smtClean="0">
                <a:solidFill>
                  <a:srgbClr val="000000"/>
                </a:solidFill>
                <a:latin typeface="Times New Roman" panose="02020603050405020304" pitchFamily="18" charset="0"/>
                <a:ea typeface="黑体"/>
                <a:cs typeface="Times New Roman" panose="02020603050405020304" pitchFamily="18" charset="0"/>
              </a:rPr>
              <a:t>）</a:t>
            </a:r>
            <a:endParaRPr lang="zh-CN" altLang="en-US" sz="1400" dirty="0">
              <a:solidFill>
                <a:srgbClr val="000000"/>
              </a:solidFill>
              <a:latin typeface="Times New Roman" panose="02020603050405020304" pitchFamily="18" charset="0"/>
              <a:ea typeface="黑体"/>
              <a:cs typeface="Times New Roman" panose="02020603050405020304" pitchFamily="18" charset="0"/>
            </a:endParaRPr>
          </a:p>
        </p:txBody>
      </p:sp>
      <p:sp>
        <p:nvSpPr>
          <p:cNvPr id="6" name="Rectangle 3"/>
          <p:cNvSpPr txBox="1">
            <a:spLocks noChangeArrowheads="1"/>
          </p:cNvSpPr>
          <p:nvPr/>
        </p:nvSpPr>
        <p:spPr bwMode="auto">
          <a:xfrm>
            <a:off x="604601" y="2492896"/>
            <a:ext cx="7855831"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buClr>
                <a:srgbClr val="3333CC"/>
              </a:buClr>
              <a:defRPr/>
            </a:pPr>
            <a:r>
              <a:rPr lang="zh-CN" altLang="en-US" sz="2400" dirty="0" smtClean="0">
                <a:solidFill>
                  <a:srgbClr val="3333CC"/>
                </a:solidFill>
                <a:latin typeface="Times New Roman" panose="02020603050405020304" pitchFamily="18" charset="0"/>
                <a:ea typeface="黑体"/>
                <a:cs typeface="Times New Roman" panose="02020603050405020304" pitchFamily="18" charset="0"/>
              </a:rPr>
              <a:t>用汽相</a:t>
            </a:r>
            <a:r>
              <a:rPr lang="zh-CN" altLang="en-US" sz="2400" dirty="0">
                <a:solidFill>
                  <a:srgbClr val="3333CC"/>
                </a:solidFill>
                <a:latin typeface="Times New Roman" panose="02020603050405020304" pitchFamily="18" charset="0"/>
                <a:ea typeface="黑体"/>
                <a:cs typeface="Times New Roman" panose="02020603050405020304" pitchFamily="18" charset="0"/>
              </a:rPr>
              <a:t>沉积法制作具有所需折射率分布的预制棒（典型预制棒长</a:t>
            </a:r>
            <a:r>
              <a:rPr lang="en-US" altLang="zh-CN" sz="2400" dirty="0">
                <a:solidFill>
                  <a:srgbClr val="3333CC"/>
                </a:solidFill>
                <a:latin typeface="Times New Roman" panose="02020603050405020304" pitchFamily="18" charset="0"/>
                <a:ea typeface="黑体"/>
                <a:cs typeface="Times New Roman" panose="02020603050405020304" pitchFamily="18" charset="0"/>
              </a:rPr>
              <a:t>1m,</a:t>
            </a:r>
            <a:r>
              <a:rPr lang="zh-CN" altLang="en-US" sz="2400" dirty="0">
                <a:solidFill>
                  <a:srgbClr val="3333CC"/>
                </a:solidFill>
                <a:latin typeface="Times New Roman" panose="02020603050405020304" pitchFamily="18" charset="0"/>
                <a:ea typeface="黑体"/>
                <a:cs typeface="Times New Roman" panose="02020603050405020304" pitchFamily="18" charset="0"/>
              </a:rPr>
              <a:t>直径</a:t>
            </a:r>
            <a:r>
              <a:rPr lang="en-US" altLang="zh-CN" sz="2400" dirty="0">
                <a:solidFill>
                  <a:srgbClr val="3333CC"/>
                </a:solidFill>
                <a:latin typeface="Times New Roman" panose="02020603050405020304" pitchFamily="18" charset="0"/>
                <a:ea typeface="黑体"/>
                <a:cs typeface="Times New Roman" panose="02020603050405020304" pitchFamily="18" charset="0"/>
              </a:rPr>
              <a:t>2cm</a:t>
            </a:r>
            <a:r>
              <a:rPr lang="zh-CN" altLang="en-US" sz="2400" dirty="0">
                <a:solidFill>
                  <a:srgbClr val="3333CC"/>
                </a:solidFill>
                <a:latin typeface="Times New Roman" panose="02020603050405020304" pitchFamily="18" charset="0"/>
                <a:ea typeface="黑体"/>
                <a:cs typeface="Times New Roman" panose="02020603050405020304" pitchFamily="18" charset="0"/>
              </a:rPr>
              <a:t>）</a:t>
            </a:r>
          </a:p>
          <a:p>
            <a:pPr lvl="0">
              <a:lnSpc>
                <a:spcPct val="150000"/>
              </a:lnSpc>
              <a:buClr>
                <a:srgbClr val="3333CC"/>
              </a:buClr>
              <a:defRPr/>
            </a:pPr>
            <a:r>
              <a:rPr lang="zh-CN" altLang="en-US" sz="2400" dirty="0">
                <a:solidFill>
                  <a:srgbClr val="3333CC"/>
                </a:solidFill>
                <a:latin typeface="Times New Roman" panose="02020603050405020304" pitchFamily="18" charset="0"/>
                <a:ea typeface="黑体"/>
                <a:cs typeface="Times New Roman" panose="02020603050405020304" pitchFamily="18" charset="0"/>
              </a:rPr>
              <a:t>使用精密馈送机构将预制棒以合适的速度送入炉中加热</a:t>
            </a:r>
          </a:p>
          <a:p>
            <a:pPr lvl="0">
              <a:lnSpc>
                <a:spcPct val="150000"/>
              </a:lnSpc>
              <a:buClr>
                <a:srgbClr val="3333CC"/>
              </a:buClr>
              <a:defRPr/>
            </a:pPr>
            <a:r>
              <a:rPr lang="zh-CN" altLang="en-US" sz="2400" dirty="0">
                <a:solidFill>
                  <a:srgbClr val="3333CC"/>
                </a:solidFill>
                <a:latin typeface="Times New Roman" panose="02020603050405020304" pitchFamily="18" charset="0"/>
                <a:ea typeface="黑体"/>
                <a:cs typeface="Times New Roman" panose="02020603050405020304" pitchFamily="18" charset="0"/>
              </a:rPr>
              <a:t>成缆</a:t>
            </a:r>
            <a:r>
              <a:rPr lang="en-US" altLang="zh-CN" sz="2400" dirty="0">
                <a:solidFill>
                  <a:srgbClr val="3333CC"/>
                </a:solidFill>
                <a:latin typeface="Times New Roman" panose="02020603050405020304" pitchFamily="18" charset="0"/>
                <a:ea typeface="黑体"/>
                <a:cs typeface="Times New Roman" panose="02020603050405020304" pitchFamily="18" charset="0"/>
              </a:rPr>
              <a:t>--</a:t>
            </a:r>
            <a:r>
              <a:rPr lang="zh-CN" altLang="en-US" sz="2400" dirty="0" smtClean="0">
                <a:solidFill>
                  <a:srgbClr val="3333CC"/>
                </a:solidFill>
                <a:latin typeface="Times New Roman" panose="02020603050405020304" pitchFamily="18" charset="0"/>
                <a:ea typeface="黑体"/>
                <a:cs typeface="Times New Roman" panose="02020603050405020304" pitchFamily="18" charset="0"/>
              </a:rPr>
              <a:t>光缆</a:t>
            </a:r>
            <a:endParaRPr lang="zh-CN" altLang="en-US" sz="2400" dirty="0">
              <a:solidFill>
                <a:srgbClr val="3333CC"/>
              </a:solidFill>
              <a:latin typeface="Times New Roman" panose="02020603050405020304" pitchFamily="18" charset="0"/>
              <a:ea typeface="黑体"/>
              <a:cs typeface="Times New Roman" panose="02020603050405020304" pitchFamily="18" charset="0"/>
            </a:endParaRPr>
          </a:p>
        </p:txBody>
      </p:sp>
    </p:spTree>
    <p:extLst>
      <p:ext uri="{BB962C8B-B14F-4D97-AF65-F5344CB8AC3E}">
        <p14:creationId xmlns:p14="http://schemas.microsoft.com/office/powerpoint/2010/main" val="3009280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光纤的结构设计与</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制造</a:t>
            </a:r>
            <a:endParaRPr lang="zh-CN" altLang="en-US" sz="2400" dirty="0">
              <a:solidFill>
                <a:srgbClr val="000000"/>
              </a:solidFill>
              <a:latin typeface="Times New Roman" panose="02020603050405020304" pitchFamily="18" charset="0"/>
              <a:ea typeface="黑体"/>
              <a:cs typeface="Times New Roman" panose="02020603050405020304" pitchFamily="18" charset="0"/>
            </a:endParaRPr>
          </a:p>
        </p:txBody>
      </p:sp>
      <p:sp>
        <p:nvSpPr>
          <p:cNvPr id="7" name="Text Box 3"/>
          <p:cNvSpPr txBox="1">
            <a:spLocks noChangeArrowheads="1"/>
          </p:cNvSpPr>
          <p:nvPr/>
        </p:nvSpPr>
        <p:spPr bwMode="auto">
          <a:xfrm>
            <a:off x="419100" y="5727700"/>
            <a:ext cx="4318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kumimoji="1" lang="zh-CN" altLang="en-US" sz="2000" b="1" i="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制造光纤预制棒</a:t>
            </a:r>
          </a:p>
          <a:p>
            <a:pPr algn="ctr" fontAlgn="base">
              <a:spcBef>
                <a:spcPct val="50000"/>
              </a:spcBef>
              <a:spcAft>
                <a:spcPct val="0"/>
              </a:spcAft>
            </a:pPr>
            <a:r>
              <a:rPr kumimoji="1" lang="zh-CN" altLang="en-US" sz="2000" b="1" i="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的化学汽相沉积法流程示意图</a:t>
            </a:r>
          </a:p>
        </p:txBody>
      </p:sp>
      <p:sp>
        <p:nvSpPr>
          <p:cNvPr id="8" name="Text Box 5"/>
          <p:cNvSpPr txBox="1">
            <a:spLocks noChangeArrowheads="1"/>
          </p:cNvSpPr>
          <p:nvPr/>
        </p:nvSpPr>
        <p:spPr bwMode="auto">
          <a:xfrm>
            <a:off x="5606380" y="6082754"/>
            <a:ext cx="297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000" b="1" i="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rPr>
              <a:t>光纤拉丝装置示意图</a:t>
            </a:r>
          </a:p>
        </p:txBody>
      </p:sp>
      <p:pic>
        <p:nvPicPr>
          <p:cNvPr id="9" name="Picture 6" descr="D:\Documents and Settings\Administrator\桌面\wjp-ofc\wjp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00" y="1642266"/>
            <a:ext cx="3275668" cy="41058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D:\Documents and Settings\Administrator\桌面\wjp-ofc\wjp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96" y="2201912"/>
            <a:ext cx="4932040" cy="298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5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光纤成缆</a:t>
            </a:r>
            <a:endParaRPr lang="zh-CN" altLang="en-US" sz="2400" dirty="0">
              <a:solidFill>
                <a:srgbClr val="000000"/>
              </a:solidFill>
              <a:latin typeface="Times New Roman" panose="02020603050405020304" pitchFamily="18" charset="0"/>
              <a:ea typeface="黑体"/>
              <a:cs typeface="Times New Roman" panose="02020603050405020304" pitchFamily="18"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276872"/>
            <a:ext cx="6269018" cy="360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212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bwMode="auto">
          <a:xfrm>
            <a:off x="604601" y="155679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3333CC"/>
              </a:buClr>
              <a:buNone/>
              <a:defRPr/>
            </a:pP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塑料光纤</a:t>
            </a:r>
            <a:endParaRPr lang="zh-CN" altLang="en-US" sz="2400" dirty="0">
              <a:solidFill>
                <a:srgbClr val="000000"/>
              </a:solidFill>
              <a:latin typeface="Times New Roman" panose="02020603050405020304" pitchFamily="18" charset="0"/>
              <a:ea typeface="黑体"/>
              <a:cs typeface="Times New Roman" panose="02020603050405020304" pitchFamily="18" charset="0"/>
            </a:endParaRPr>
          </a:p>
        </p:txBody>
      </p:sp>
      <p:sp>
        <p:nvSpPr>
          <p:cNvPr id="3" name="矩形 2"/>
          <p:cNvSpPr/>
          <p:nvPr/>
        </p:nvSpPr>
        <p:spPr>
          <a:xfrm>
            <a:off x="604601" y="2276871"/>
            <a:ext cx="8064896" cy="3853747"/>
          </a:xfrm>
          <a:prstGeom prst="rect">
            <a:avLst/>
          </a:prstGeom>
        </p:spPr>
        <p:txBody>
          <a:bodyPr wrap="square">
            <a:spAutoFit/>
          </a:bodyPr>
          <a:lstStyle/>
          <a:p>
            <a:pPr marL="342900" lvl="0" indent="-342900" fontAlgn="base">
              <a:lnSpc>
                <a:spcPct val="150000"/>
              </a:lnSpc>
              <a:spcBef>
                <a:spcPct val="20000"/>
              </a:spcBef>
              <a:spcAft>
                <a:spcPct val="0"/>
              </a:spcAft>
              <a:buClr>
                <a:srgbClr val="3333CC"/>
              </a:buClr>
              <a:buSzPct val="60000"/>
              <a:buFont typeface="Wingdings" panose="05000000000000000000" pitchFamily="2" charset="2"/>
              <a:buChar char="n"/>
              <a:defRPr/>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聚合物</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塑料</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光纤</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(POF)</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：用于用户接入。</a:t>
            </a:r>
          </a:p>
          <a:p>
            <a:pPr marL="342900" lvl="0" indent="-342900" fontAlgn="base">
              <a:lnSpc>
                <a:spcPct val="150000"/>
              </a:lnSpc>
              <a:spcBef>
                <a:spcPct val="20000"/>
              </a:spcBef>
              <a:spcAft>
                <a:spcPct val="0"/>
              </a:spcAft>
              <a:buClr>
                <a:srgbClr val="3333CC"/>
              </a:buClr>
              <a:buSzPct val="60000"/>
              <a:buFont typeface="Wingdings" panose="05000000000000000000" pitchFamily="2" charset="2"/>
              <a:buChar char="n"/>
              <a:defRPr/>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尽管塑料光纤与玻璃光纤相比有更大的信号衰减，但</a:t>
            </a:r>
          </a:p>
          <a:p>
            <a:pPr marL="742950" lvl="1" indent="-285750" fontAlgn="base">
              <a:lnSpc>
                <a:spcPct val="150000"/>
              </a:lnSpc>
              <a:spcBef>
                <a:spcPct val="20000"/>
              </a:spcBef>
              <a:spcAft>
                <a:spcPct val="0"/>
              </a:spcAft>
              <a:buClr>
                <a:srgbClr val="FF0000"/>
              </a:buClr>
              <a:buSzPct val="55000"/>
              <a:buFont typeface="Wingdings" panose="05000000000000000000" pitchFamily="2" charset="2"/>
              <a:buChar char="n"/>
              <a:defRPr/>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韧性好，更为耐用</a:t>
            </a:r>
          </a:p>
          <a:p>
            <a:pPr marL="742950" lvl="1" indent="-285750" fontAlgn="base">
              <a:lnSpc>
                <a:spcPct val="150000"/>
              </a:lnSpc>
              <a:spcBef>
                <a:spcPct val="20000"/>
              </a:spcBef>
              <a:spcAft>
                <a:spcPct val="0"/>
              </a:spcAft>
              <a:buClr>
                <a:srgbClr val="FF0000"/>
              </a:buClr>
              <a:buSzPct val="55000"/>
              <a:buFont typeface="Wingdings" panose="05000000000000000000" pitchFamily="2" charset="2"/>
              <a:buChar char="n"/>
              <a:defRPr/>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直径大</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10~20</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倍，连接时允许一定的差错，而不致牺牲耦合效率</a:t>
            </a:r>
          </a:p>
          <a:p>
            <a:pPr marL="742950" lvl="1" indent="-285750" fontAlgn="base">
              <a:lnSpc>
                <a:spcPct val="150000"/>
              </a:lnSpc>
              <a:spcBef>
                <a:spcPct val="20000"/>
              </a:spcBef>
              <a:spcAft>
                <a:spcPct val="0"/>
              </a:spcAft>
              <a:buClr>
                <a:srgbClr val="FF0000"/>
              </a:buClr>
              <a:buSzPct val="55000"/>
              <a:buFont typeface="Wingdings" panose="05000000000000000000" pitchFamily="2" charset="2"/>
              <a:buChar char="n"/>
              <a:defRPr/>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廉价的塑料注入成形技术，可用于制造光连接器、光分路器和收发设备。</a:t>
            </a:r>
          </a:p>
        </p:txBody>
      </p:sp>
    </p:spTree>
    <p:extLst>
      <p:ext uri="{BB962C8B-B14F-4D97-AF65-F5344CB8AC3E}">
        <p14:creationId xmlns:p14="http://schemas.microsoft.com/office/powerpoint/2010/main" val="1434391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solidFill>
                  <a:srgbClr val="C00000"/>
                </a:solidFill>
                <a:latin typeface="楷体" pitchFamily="49" charset="-122"/>
                <a:ea typeface="楷体" pitchFamily="49" charset="-122"/>
              </a:rPr>
              <a:t>光纤的</a:t>
            </a:r>
            <a:r>
              <a:rPr lang="zh-CN" altLang="en-US" sz="3600" b="1" dirty="0" smtClean="0">
                <a:solidFill>
                  <a:srgbClr val="C00000"/>
                </a:solidFill>
                <a:latin typeface="楷体" pitchFamily="49" charset="-122"/>
                <a:ea typeface="楷体" pitchFamily="49" charset="-122"/>
              </a:rPr>
              <a:t>传输性能</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04601" y="1731321"/>
            <a:ext cx="8064896" cy="4598182"/>
          </a:xfrm>
          <a:prstGeom prst="rect">
            <a:avLst/>
          </a:prstGeom>
        </p:spPr>
        <p:txBody>
          <a:bodyPr wrap="square">
            <a:spAutoFit/>
          </a:bodyPr>
          <a:lstStyle/>
          <a:p>
            <a:pPr eaLnBrk="0" fontAlgn="base" hangingPunct="0">
              <a:lnSpc>
                <a:spcPct val="150000"/>
              </a:lnSpc>
              <a:spcBef>
                <a:spcPct val="0"/>
              </a:spcBef>
              <a:spcAft>
                <a:spcPct val="0"/>
              </a:spcAft>
              <a:buClr>
                <a:srgbClr val="3333CC"/>
              </a:buClr>
              <a:buFont typeface="Webdings" panose="05030102010509060703" pitchFamily="18" charset="2"/>
              <a:buChar char="&lt;"/>
            </a:pPr>
            <a:r>
              <a:rPr kumimoji="1" lang="zh-CN" altLang="en-US" sz="24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光纤性能是有限制的，随着信道数据率和传输距离的增加，</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光纤不再是一个透明管道</a:t>
            </a:r>
            <a:r>
              <a:rPr kumimoji="1" lang="en-US" altLang="zh-CN"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a:p>
            <a:pPr eaLnBrk="0" fontAlgn="base" hangingPunct="0">
              <a:lnSpc>
                <a:spcPct val="150000"/>
              </a:lnSpc>
              <a:spcBef>
                <a:spcPct val="0"/>
              </a:spcBef>
              <a:spcAft>
                <a:spcPct val="0"/>
              </a:spcAft>
              <a:buClr>
                <a:srgbClr val="3333CC"/>
              </a:buClr>
              <a:buFont typeface="Webdings" panose="05030102010509060703" pitchFamily="18" charset="2"/>
              <a:buChar char="&lt;"/>
            </a:pP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传输特性</a:t>
            </a:r>
          </a:p>
          <a:p>
            <a:pPr lvl="1" eaLnBrk="0" fontAlgn="base" hangingPunct="0">
              <a:lnSpc>
                <a:spcPct val="150000"/>
              </a:lnSpc>
              <a:spcBef>
                <a:spcPct val="0"/>
              </a:spcBef>
              <a:spcAft>
                <a:spcPct val="0"/>
              </a:spcAft>
              <a:buClr>
                <a:srgbClr val="000000"/>
              </a:buClr>
              <a:buFont typeface="Symbol" panose="05050102010706020507" pitchFamily="18" charset="2"/>
              <a:buChar char="-"/>
            </a:pPr>
            <a:r>
              <a:rPr kumimoji="1" lang="zh-CN" altLang="en-US" sz="24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损耗</a:t>
            </a:r>
            <a:r>
              <a:rPr kumimoji="1" lang="en-US" altLang="zh-CN" sz="24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(dB/km)</a:t>
            </a:r>
            <a:r>
              <a:rPr kumimoji="1" lang="zh-CN" altLang="en-US" sz="24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直接影响中继距离；</a:t>
            </a:r>
          </a:p>
          <a:p>
            <a:pPr lvl="1" eaLnBrk="0" fontAlgn="base" hangingPunct="0">
              <a:lnSpc>
                <a:spcPct val="150000"/>
              </a:lnSpc>
              <a:spcBef>
                <a:spcPct val="0"/>
              </a:spcBef>
              <a:spcAft>
                <a:spcPct val="0"/>
              </a:spcAft>
              <a:buClr>
                <a:srgbClr val="000000"/>
              </a:buClr>
              <a:buFont typeface="Symbol" panose="05050102010706020507" pitchFamily="18" charset="2"/>
              <a:buChar char="-"/>
            </a:pPr>
            <a:r>
              <a:rPr kumimoji="1" lang="zh-CN" altLang="en-US" sz="24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色散</a:t>
            </a:r>
            <a:r>
              <a:rPr kumimoji="1" lang="en-US" altLang="zh-CN" sz="24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dirty="0" err="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ps</a:t>
            </a:r>
            <a:r>
              <a:rPr kumimoji="1" lang="en-US" altLang="zh-CN" sz="24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/nm.km)</a:t>
            </a:r>
            <a:r>
              <a:rPr kumimoji="1" lang="zh-CN" altLang="en-US" sz="24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将引起光脉冲展宽和码间串扰  ，最终影响通信距离和容量；</a:t>
            </a:r>
          </a:p>
          <a:p>
            <a:pPr lvl="1" eaLnBrk="0" fontAlgn="base" hangingPunct="0">
              <a:lnSpc>
                <a:spcPct val="150000"/>
              </a:lnSpc>
              <a:spcBef>
                <a:spcPct val="0"/>
              </a:spcBef>
              <a:spcAft>
                <a:spcPct val="0"/>
              </a:spcAft>
              <a:buClr>
                <a:srgbClr val="000000"/>
              </a:buClr>
              <a:buFont typeface="Symbol" panose="05050102010706020507" pitchFamily="18" charset="2"/>
              <a:buChar char="-"/>
            </a:pPr>
            <a:r>
              <a:rPr kumimoji="1" lang="zh-CN" altLang="en-US" sz="24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非线性效应</a:t>
            </a:r>
            <a:endParaRPr kumimoji="1" lang="en-US" altLang="zh-CN" sz="2400" b="1" dirty="0">
              <a:solidFill>
                <a:srgbClr val="FF99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fontAlgn="base">
              <a:lnSpc>
                <a:spcPct val="150000"/>
              </a:lnSpc>
              <a:spcBef>
                <a:spcPct val="20000"/>
              </a:spcBef>
              <a:spcAft>
                <a:spcPct val="0"/>
              </a:spcAft>
              <a:buClr>
                <a:srgbClr val="3333CC"/>
              </a:buClr>
              <a:buSzPct val="60000"/>
              <a:buFont typeface="Wingdings" panose="05000000000000000000" pitchFamily="2" charset="2"/>
              <a:buChar char="n"/>
              <a:defRPr/>
            </a:pPr>
            <a:endParaRPr kumimoji="1" lang="zh-CN" altLang="en-US" sz="24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endParaRPr>
          </a:p>
        </p:txBody>
      </p:sp>
    </p:spTree>
    <p:extLst>
      <p:ext uri="{BB962C8B-B14F-4D97-AF65-F5344CB8AC3E}">
        <p14:creationId xmlns:p14="http://schemas.microsoft.com/office/powerpoint/2010/main" val="1072736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a:solidFill>
                  <a:srgbClr val="C00000"/>
                </a:solidFill>
                <a:latin typeface="楷体" pitchFamily="49" charset="-122"/>
                <a:ea typeface="楷体" pitchFamily="49" charset="-122"/>
              </a:rPr>
              <a:t>光信号的传输</a:t>
            </a:r>
            <a:r>
              <a:rPr lang="zh-CN" altLang="en-US" sz="3600" b="1" dirty="0" smtClean="0">
                <a:solidFill>
                  <a:srgbClr val="C00000"/>
                </a:solidFill>
                <a:latin typeface="楷体" pitchFamily="49" charset="-122"/>
                <a:ea typeface="楷体" pitchFamily="49" charset="-122"/>
              </a:rPr>
              <a:t>特性</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86719" y="1447799"/>
            <a:ext cx="7701706" cy="488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光纤通信系统的基本要求是能将任何信息无失真地从发送端传送到用户端，这首先要求作为传输媒质的光纤应具有均匀、透明的理想传输特性，任何信号均能以相同速度</a:t>
            </a:r>
            <a:r>
              <a:rPr kumimoji="1" lang="zh-CN" altLang="en-US" sz="2400" b="0" i="0" u="none" strike="noStrike" kern="1200" cap="none" spc="0" normalizeH="0" baseline="0" noProof="0" dirty="0">
                <a:ln>
                  <a:noFill/>
                </a:ln>
                <a:solidFill>
                  <a:srgbClr val="3333CC"/>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无损无畸变</a:t>
            </a:r>
            <a:r>
              <a:rPr kumimoji="1" lang="zh-C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地传输。</a:t>
            </a:r>
          </a:p>
          <a:p>
            <a:pPr marL="342900" marR="0" lvl="0" indent="-342900" algn="just"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sym typeface="Wingdings" panose="05000000000000000000" pitchFamily="2" charset="2"/>
              </a:rPr>
              <a:t></a:t>
            </a:r>
            <a:r>
              <a:rPr kumimoji="1" lang="zh-C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但实际光纤通信系统中所用的光纤都存在</a:t>
            </a:r>
            <a:r>
              <a:rPr kumimoji="1" lang="zh-CN" altLang="en-US" sz="2400" b="0" i="0" u="none" strike="noStrike" kern="1200" cap="none" spc="0" normalizeH="0" baseline="0" noProof="0" dirty="0">
                <a:ln>
                  <a:noFill/>
                </a:ln>
                <a:solidFill>
                  <a:srgbClr val="3333CC"/>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损耗和色散</a:t>
            </a:r>
            <a:r>
              <a:rPr kumimoji="1" lang="zh-C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，当信号强度较高时还存在</a:t>
            </a:r>
            <a:r>
              <a:rPr kumimoji="1" lang="zh-CN" altLang="en-US" sz="2400" b="0" i="0" u="none" strike="noStrike" kern="1200" cap="none" spc="0" normalizeH="0" baseline="0" noProof="0" dirty="0">
                <a:ln>
                  <a:noFill/>
                </a:ln>
                <a:solidFill>
                  <a:srgbClr val="3333CC"/>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非线性</a:t>
            </a:r>
            <a:r>
              <a:rPr kumimoji="1" lang="zh-C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a:t>
            </a:r>
          </a:p>
          <a:p>
            <a:pPr marL="342900" marR="0" lvl="0" indent="-342900" algn="just"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4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a:t>
            </a:r>
            <a:r>
              <a:rPr kumimoji="1" lang="zh-CN" altLang="en-US" sz="2400" b="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那么光纤的</a:t>
            </a:r>
            <a:r>
              <a:rPr kumimoji="1" lang="zh-CN" altLang="en-US" sz="24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损耗、色散</a:t>
            </a:r>
            <a:r>
              <a:rPr kumimoji="1" lang="zh-CN" altLang="en-US" sz="2400" b="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以及</a:t>
            </a:r>
            <a:r>
              <a:rPr kumimoji="1" lang="zh-CN" altLang="en-US" sz="24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非线性</a:t>
            </a:r>
            <a:r>
              <a:rPr kumimoji="1" lang="zh-CN" altLang="en-US" sz="2400" b="0" i="0" u="none" strike="noStrike" kern="1200" cap="none" spc="0" normalizeH="0" baseline="0" noProof="0" dirty="0" smtClean="0">
                <a:ln>
                  <a:noFill/>
                </a:ln>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具体是怎样的，以及它们会对光信号造成怎样的</a:t>
            </a:r>
            <a:r>
              <a:rPr kumimoji="1" lang="zh-CN" altLang="en-US" sz="24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影响</a:t>
            </a:r>
            <a:r>
              <a:rPr kumimoji="1" lang="zh-CN" altLang="en-US" sz="2400" b="0" i="0" u="none" strike="noStrike" kern="120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a:t>
            </a:r>
            <a:r>
              <a:rPr kumimoji="1" lang="en-US" altLang="zh-CN"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a:t>
            </a:r>
            <a:r>
              <a:rPr kumimoji="1" lang="zh-C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黑体"/>
                <a:cs typeface="Times New Roman" panose="02020603050405020304" pitchFamily="18" charset="0"/>
              </a:rPr>
              <a:t>讨论要点。</a:t>
            </a:r>
          </a:p>
        </p:txBody>
      </p:sp>
    </p:spTree>
    <p:extLst>
      <p:ext uri="{BB962C8B-B14F-4D97-AF65-F5344CB8AC3E}">
        <p14:creationId xmlns:p14="http://schemas.microsoft.com/office/powerpoint/2010/main" val="2018041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a:t>
            </a:r>
            <a:r>
              <a:rPr lang="zh-CN" altLang="en-US" sz="3600" b="1" dirty="0">
                <a:solidFill>
                  <a:srgbClr val="C00000"/>
                </a:solidFill>
                <a:latin typeface="楷体" pitchFamily="49" charset="-122"/>
                <a:ea typeface="楷体" pitchFamily="49" charset="-122"/>
              </a:rPr>
              <a:t>的损耗</a:t>
            </a: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p:cNvSpPr>
            <a:spLocks noChangeArrowheads="1"/>
          </p:cNvSpPr>
          <p:nvPr/>
        </p:nvSpPr>
        <p:spPr bwMode="auto">
          <a:xfrm>
            <a:off x="373055" y="2668612"/>
            <a:ext cx="167866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buFontTx/>
              <a:buChar char="•"/>
            </a:pPr>
            <a:r>
              <a:rPr kumimoji="1" lang="zh-CN" altLang="en-US" sz="2400" b="1" dirty="0">
                <a:solidFill>
                  <a:srgbClr val="FF0000"/>
                </a:solidFill>
                <a:effectLst>
                  <a:outerShdw blurRad="38100" dist="38100" dir="2700000" algn="tl">
                    <a:srgbClr val="C0C0C0"/>
                  </a:outerShdw>
                </a:effectLst>
                <a:latin typeface="Arial Black" panose="020B0A04020102020204" pitchFamily="34" charset="0"/>
                <a:ea typeface="黑体" panose="02010609060101010101" pitchFamily="49" charset="-122"/>
              </a:rPr>
              <a:t>损耗定义</a:t>
            </a:r>
            <a:r>
              <a:rPr kumimoji="1" lang="en-US" altLang="zh-CN" sz="2400" b="1" dirty="0">
                <a:solidFill>
                  <a:srgbClr val="FF0000"/>
                </a:solidFill>
                <a:effectLst>
                  <a:outerShdw blurRad="38100" dist="38100" dir="2700000" algn="tl">
                    <a:srgbClr val="C0C0C0"/>
                  </a:outerShdw>
                </a:effectLst>
                <a:latin typeface="Arial Black" panose="020B0A04020102020204" pitchFamily="34" charset="0"/>
                <a:ea typeface="黑体" panose="02010609060101010101" pitchFamily="49" charset="-122"/>
              </a:rPr>
              <a:t>:</a:t>
            </a:r>
          </a:p>
        </p:txBody>
      </p:sp>
      <p:sp>
        <p:nvSpPr>
          <p:cNvPr id="6" name="Text Box 6"/>
          <p:cNvSpPr txBox="1">
            <a:spLocks noChangeArrowheads="1"/>
          </p:cNvSpPr>
          <p:nvPr/>
        </p:nvSpPr>
        <p:spPr bwMode="auto">
          <a:xfrm>
            <a:off x="6250360" y="5318720"/>
            <a:ext cx="24384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Lst>
        </p:spPr>
        <p:txBody>
          <a:bodyPr>
            <a:spAutoFit/>
          </a:bodyPr>
          <a:lstStyle/>
          <a:p>
            <a:pPr fontAlgn="base">
              <a:spcBef>
                <a:spcPct val="0"/>
              </a:spcBef>
              <a:spcAft>
                <a:spcPct val="0"/>
              </a:spcAft>
            </a:pP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000" b="1" baseline="-250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OUT </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出纤光功率 </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000" b="1" baseline="-250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in </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入纤光功率</a:t>
            </a:r>
          </a:p>
        </p:txBody>
      </p:sp>
      <p:sp>
        <p:nvSpPr>
          <p:cNvPr id="7" name="Text Box 9"/>
          <p:cNvSpPr txBox="1">
            <a:spLocks noChangeArrowheads="1"/>
          </p:cNvSpPr>
          <p:nvPr/>
        </p:nvSpPr>
        <p:spPr bwMode="auto">
          <a:xfrm>
            <a:off x="416620" y="1385912"/>
            <a:ext cx="8403852" cy="104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光纤损耗是通信距离的固有限制，在很大程度上决定着传输系统的中继距离，损耗的降低依赖于工艺的提高和对石英材料的研究。</a:t>
            </a:r>
          </a:p>
        </p:txBody>
      </p:sp>
      <p:sp>
        <p:nvSpPr>
          <p:cNvPr id="8" name="Text Box 10"/>
          <p:cNvSpPr txBox="1">
            <a:spLocks noChangeArrowheads="1"/>
          </p:cNvSpPr>
          <p:nvPr/>
        </p:nvSpPr>
        <p:spPr bwMode="auto">
          <a:xfrm>
            <a:off x="611560" y="3380382"/>
            <a:ext cx="487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若</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000" b="1" baseline="-250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是入射光纤的功率，则传输功率</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000" b="1" baseline="-250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T</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为：</a:t>
            </a:r>
          </a:p>
        </p:txBody>
      </p:sp>
      <p:graphicFrame>
        <p:nvGraphicFramePr>
          <p:cNvPr id="9" name="Object 11"/>
          <p:cNvGraphicFramePr>
            <a:graphicFrameLocks noChangeAspect="1"/>
          </p:cNvGraphicFramePr>
          <p:nvPr>
            <p:extLst>
              <p:ext uri="{D42A27DB-BD31-4B8C-83A1-F6EECF244321}">
                <p14:modId xmlns:p14="http://schemas.microsoft.com/office/powerpoint/2010/main" val="3041955383"/>
              </p:ext>
            </p:extLst>
          </p:nvPr>
        </p:nvGraphicFramePr>
        <p:xfrm>
          <a:off x="5796136" y="3241792"/>
          <a:ext cx="2664296" cy="605522"/>
        </p:xfrm>
        <a:graphic>
          <a:graphicData uri="http://schemas.openxmlformats.org/presentationml/2006/ole">
            <mc:AlternateContent xmlns:mc="http://schemas.openxmlformats.org/markup-compatibility/2006">
              <mc:Choice xmlns:v="urn:schemas-microsoft-com:vml" Requires="v">
                <p:oleObj spid="_x0000_s14412" name="Microsoft 公式 3.0" r:id="rId4" imgW="1079280" imgH="228600" progId="Equation.3">
                  <p:embed/>
                </p:oleObj>
              </mc:Choice>
              <mc:Fallback>
                <p:oleObj name="Microsoft 公式 3.0" r:id="rId4" imgW="10792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3241792"/>
                        <a:ext cx="2664296" cy="605522"/>
                      </a:xfrm>
                      <a:prstGeom prst="rect">
                        <a:avLst/>
                      </a:prstGeom>
                      <a:solidFill>
                        <a:srgbClr val="C5FFF0"/>
                      </a:solidFill>
                      <a:ln>
                        <a:noFill/>
                      </a:ln>
                      <a:effectLst/>
                      <a:extLst/>
                    </p:spPr>
                  </p:pic>
                </p:oleObj>
              </mc:Fallback>
            </mc:AlternateContent>
          </a:graphicData>
        </a:graphic>
      </p:graphicFrame>
      <p:sp>
        <p:nvSpPr>
          <p:cNvPr id="10" name="Text Box 12"/>
          <p:cNvSpPr txBox="1">
            <a:spLocks noChangeArrowheads="1"/>
          </p:cNvSpPr>
          <p:nvPr/>
        </p:nvSpPr>
        <p:spPr bwMode="auto">
          <a:xfrm>
            <a:off x="611560" y="3959820"/>
            <a:ext cx="7231136" cy="121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这里</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代表光纤衰减系数，</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L</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是光纤长度</a:t>
            </a:r>
            <a:r>
              <a:rPr kumimoji="1" lang="zh-CN" altLang="en-US" sz="2200"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200"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fontAlgn="base">
              <a:lnSpc>
                <a:spcPct val="150000"/>
              </a:lnSpc>
              <a:spcBef>
                <a:spcPct val="50000"/>
              </a:spcBef>
              <a:spcAft>
                <a:spcPct val="0"/>
              </a:spcAft>
            </a:pPr>
            <a:r>
              <a:rPr kumimoji="1" lang="zh-CN" altLang="en-US" sz="2200"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损耗通</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过下式用</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dB/km</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来表示：</a:t>
            </a:r>
          </a:p>
        </p:txBody>
      </p:sp>
      <p:graphicFrame>
        <p:nvGraphicFramePr>
          <p:cNvPr id="11" name="Object 13"/>
          <p:cNvGraphicFramePr>
            <a:graphicFrameLocks noChangeAspect="1"/>
          </p:cNvGraphicFramePr>
          <p:nvPr>
            <p:extLst>
              <p:ext uri="{D42A27DB-BD31-4B8C-83A1-F6EECF244321}">
                <p14:modId xmlns:p14="http://schemas.microsoft.com/office/powerpoint/2010/main" val="302015753"/>
              </p:ext>
            </p:extLst>
          </p:nvPr>
        </p:nvGraphicFramePr>
        <p:xfrm>
          <a:off x="799874" y="5136549"/>
          <a:ext cx="4968552" cy="1088998"/>
        </p:xfrm>
        <a:graphic>
          <a:graphicData uri="http://schemas.openxmlformats.org/presentationml/2006/ole">
            <mc:AlternateContent xmlns:mc="http://schemas.openxmlformats.org/markup-compatibility/2006">
              <mc:Choice xmlns:v="urn:schemas-microsoft-com:vml" Requires="v">
                <p:oleObj spid="_x0000_s14413" name="Microsoft 公式 3.0" r:id="rId6" imgW="2400120" imgH="482400" progId="Equation.3">
                  <p:embed/>
                </p:oleObj>
              </mc:Choice>
              <mc:Fallback>
                <p:oleObj name="Microsoft 公式 3.0" r:id="rId6" imgW="24001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874" y="5136549"/>
                        <a:ext cx="4968552" cy="1088998"/>
                      </a:xfrm>
                      <a:prstGeom prst="rect">
                        <a:avLst/>
                      </a:prstGeom>
                      <a:solidFill>
                        <a:srgbClr val="C5FFF0"/>
                      </a:solidFill>
                      <a:ln>
                        <a:noFill/>
                      </a:ln>
                      <a:effectLst/>
                      <a:extLst/>
                    </p:spPr>
                  </p:pic>
                </p:oleObj>
              </mc:Fallback>
            </mc:AlternateContent>
          </a:graphicData>
        </a:graphic>
      </p:graphicFrame>
    </p:spTree>
    <p:extLst>
      <p:ext uri="{BB962C8B-B14F-4D97-AF65-F5344CB8AC3E}">
        <p14:creationId xmlns:p14="http://schemas.microsoft.com/office/powerpoint/2010/main" val="2914647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a:t>
            </a:r>
            <a:r>
              <a:rPr lang="zh-CN" altLang="en-US" sz="3600" b="1" dirty="0">
                <a:solidFill>
                  <a:srgbClr val="C00000"/>
                </a:solidFill>
                <a:latin typeface="楷体" pitchFamily="49" charset="-122"/>
                <a:ea typeface="楷体" pitchFamily="49" charset="-122"/>
              </a:rPr>
              <a:t>的损耗</a:t>
            </a: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2051"/>
          <p:cNvSpPr>
            <a:spLocks/>
          </p:cNvSpPr>
          <p:nvPr/>
        </p:nvSpPr>
        <p:spPr bwMode="auto">
          <a:xfrm>
            <a:off x="1181730" y="2030884"/>
            <a:ext cx="968375" cy="1211262"/>
          </a:xfrm>
          <a:custGeom>
            <a:avLst/>
            <a:gdLst>
              <a:gd name="T0" fmla="*/ 0 w 501"/>
              <a:gd name="T1" fmla="*/ 0 h 625"/>
              <a:gd name="T2" fmla="*/ 214 w 501"/>
              <a:gd name="T3" fmla="*/ 378 h 625"/>
              <a:gd name="T4" fmla="*/ 337 w 501"/>
              <a:gd name="T5" fmla="*/ 518 h 625"/>
              <a:gd name="T6" fmla="*/ 403 w 501"/>
              <a:gd name="T7" fmla="*/ 493 h 625"/>
              <a:gd name="T8" fmla="*/ 460 w 501"/>
              <a:gd name="T9" fmla="*/ 501 h 625"/>
              <a:gd name="T10" fmla="*/ 501 w 501"/>
              <a:gd name="T11" fmla="*/ 625 h 625"/>
            </a:gdLst>
            <a:ahLst/>
            <a:cxnLst>
              <a:cxn ang="0">
                <a:pos x="T0" y="T1"/>
              </a:cxn>
              <a:cxn ang="0">
                <a:pos x="T2" y="T3"/>
              </a:cxn>
              <a:cxn ang="0">
                <a:pos x="T4" y="T5"/>
              </a:cxn>
              <a:cxn ang="0">
                <a:pos x="T6" y="T7"/>
              </a:cxn>
              <a:cxn ang="0">
                <a:pos x="T8" y="T9"/>
              </a:cxn>
              <a:cxn ang="0">
                <a:pos x="T10" y="T11"/>
              </a:cxn>
            </a:cxnLst>
            <a:rect l="0" t="0" r="r" b="b"/>
            <a:pathLst>
              <a:path w="501" h="625">
                <a:moveTo>
                  <a:pt x="0" y="0"/>
                </a:moveTo>
                <a:cubicBezTo>
                  <a:pt x="36" y="63"/>
                  <a:pt x="158" y="292"/>
                  <a:pt x="214" y="378"/>
                </a:cubicBezTo>
                <a:cubicBezTo>
                  <a:pt x="270" y="464"/>
                  <a:pt x="306" y="499"/>
                  <a:pt x="337" y="518"/>
                </a:cubicBezTo>
                <a:cubicBezTo>
                  <a:pt x="368" y="537"/>
                  <a:pt x="383" y="496"/>
                  <a:pt x="403" y="493"/>
                </a:cubicBezTo>
                <a:cubicBezTo>
                  <a:pt x="423" y="490"/>
                  <a:pt x="444" y="479"/>
                  <a:pt x="460" y="501"/>
                </a:cubicBezTo>
                <a:cubicBezTo>
                  <a:pt x="476" y="523"/>
                  <a:pt x="493" y="599"/>
                  <a:pt x="501" y="625"/>
                </a:cubicBezTo>
              </a:path>
            </a:pathLst>
          </a:custGeom>
          <a:noFill/>
          <a:ln w="38100" cmpd="sng">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 name="Freeform 2052"/>
          <p:cNvSpPr>
            <a:spLocks/>
          </p:cNvSpPr>
          <p:nvPr/>
        </p:nvSpPr>
        <p:spPr bwMode="auto">
          <a:xfrm>
            <a:off x="2150105" y="3177059"/>
            <a:ext cx="1003300" cy="1144587"/>
          </a:xfrm>
          <a:custGeom>
            <a:avLst/>
            <a:gdLst>
              <a:gd name="T0" fmla="*/ 0 w 518"/>
              <a:gd name="T1" fmla="*/ 0 h 591"/>
              <a:gd name="T2" fmla="*/ 50 w 518"/>
              <a:gd name="T3" fmla="*/ 131 h 591"/>
              <a:gd name="T4" fmla="*/ 124 w 518"/>
              <a:gd name="T5" fmla="*/ 287 h 591"/>
              <a:gd name="T6" fmla="*/ 181 w 518"/>
              <a:gd name="T7" fmla="*/ 370 h 591"/>
              <a:gd name="T8" fmla="*/ 288 w 518"/>
              <a:gd name="T9" fmla="*/ 501 h 591"/>
              <a:gd name="T10" fmla="*/ 518 w 518"/>
              <a:gd name="T11" fmla="*/ 591 h 591"/>
            </a:gdLst>
            <a:ahLst/>
            <a:cxnLst>
              <a:cxn ang="0">
                <a:pos x="T0" y="T1"/>
              </a:cxn>
              <a:cxn ang="0">
                <a:pos x="T2" y="T3"/>
              </a:cxn>
              <a:cxn ang="0">
                <a:pos x="T4" y="T5"/>
              </a:cxn>
              <a:cxn ang="0">
                <a:pos x="T6" y="T7"/>
              </a:cxn>
              <a:cxn ang="0">
                <a:pos x="T8" y="T9"/>
              </a:cxn>
              <a:cxn ang="0">
                <a:pos x="T10" y="T11"/>
              </a:cxn>
            </a:cxnLst>
            <a:rect l="0" t="0" r="r" b="b"/>
            <a:pathLst>
              <a:path w="518" h="591">
                <a:moveTo>
                  <a:pt x="0" y="0"/>
                </a:moveTo>
                <a:cubicBezTo>
                  <a:pt x="7" y="20"/>
                  <a:pt x="29" y="83"/>
                  <a:pt x="50" y="131"/>
                </a:cubicBezTo>
                <a:cubicBezTo>
                  <a:pt x="71" y="179"/>
                  <a:pt x="102" y="247"/>
                  <a:pt x="124" y="287"/>
                </a:cubicBezTo>
                <a:cubicBezTo>
                  <a:pt x="146" y="327"/>
                  <a:pt x="154" y="334"/>
                  <a:pt x="181" y="370"/>
                </a:cubicBezTo>
                <a:cubicBezTo>
                  <a:pt x="208" y="406"/>
                  <a:pt x="232" y="464"/>
                  <a:pt x="288" y="501"/>
                </a:cubicBezTo>
                <a:cubicBezTo>
                  <a:pt x="344" y="538"/>
                  <a:pt x="470" y="572"/>
                  <a:pt x="518" y="591"/>
                </a:cubicBezTo>
              </a:path>
            </a:pathLst>
          </a:custGeom>
          <a:noFill/>
          <a:ln w="38100" cmpd="sng">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 name="Freeform 2053"/>
          <p:cNvSpPr>
            <a:spLocks/>
          </p:cNvSpPr>
          <p:nvPr/>
        </p:nvSpPr>
        <p:spPr bwMode="auto">
          <a:xfrm>
            <a:off x="3153405" y="1667346"/>
            <a:ext cx="5124450" cy="3487738"/>
          </a:xfrm>
          <a:custGeom>
            <a:avLst/>
            <a:gdLst>
              <a:gd name="T0" fmla="*/ 0 w 2647"/>
              <a:gd name="T1" fmla="*/ 1371 h 1801"/>
              <a:gd name="T2" fmla="*/ 74 w 2647"/>
              <a:gd name="T3" fmla="*/ 1339 h 1801"/>
              <a:gd name="T4" fmla="*/ 140 w 2647"/>
              <a:gd name="T5" fmla="*/ 1347 h 1801"/>
              <a:gd name="T6" fmla="*/ 206 w 2647"/>
              <a:gd name="T7" fmla="*/ 1421 h 1801"/>
              <a:gd name="T8" fmla="*/ 255 w 2647"/>
              <a:gd name="T9" fmla="*/ 1454 h 1801"/>
              <a:gd name="T10" fmla="*/ 345 w 2647"/>
              <a:gd name="T11" fmla="*/ 1462 h 1801"/>
              <a:gd name="T12" fmla="*/ 395 w 2647"/>
              <a:gd name="T13" fmla="*/ 1437 h 1801"/>
              <a:gd name="T14" fmla="*/ 444 w 2647"/>
              <a:gd name="T15" fmla="*/ 1330 h 1801"/>
              <a:gd name="T16" fmla="*/ 493 w 2647"/>
              <a:gd name="T17" fmla="*/ 730 h 1801"/>
              <a:gd name="T18" fmla="*/ 510 w 2647"/>
              <a:gd name="T19" fmla="*/ 40 h 1801"/>
              <a:gd name="T20" fmla="*/ 584 w 2647"/>
              <a:gd name="T21" fmla="*/ 969 h 1801"/>
              <a:gd name="T22" fmla="*/ 723 w 2647"/>
              <a:gd name="T23" fmla="*/ 1462 h 1801"/>
              <a:gd name="T24" fmla="*/ 822 w 2647"/>
              <a:gd name="T25" fmla="*/ 1602 h 1801"/>
              <a:gd name="T26" fmla="*/ 945 w 2647"/>
              <a:gd name="T27" fmla="*/ 1585 h 1801"/>
              <a:gd name="T28" fmla="*/ 1028 w 2647"/>
              <a:gd name="T29" fmla="*/ 1676 h 1801"/>
              <a:gd name="T30" fmla="*/ 1151 w 2647"/>
              <a:gd name="T31" fmla="*/ 1733 h 1801"/>
              <a:gd name="T32" fmla="*/ 1315 w 2647"/>
              <a:gd name="T33" fmla="*/ 1766 h 1801"/>
              <a:gd name="T34" fmla="*/ 1447 w 2647"/>
              <a:gd name="T35" fmla="*/ 1774 h 1801"/>
              <a:gd name="T36" fmla="*/ 1521 w 2647"/>
              <a:gd name="T37" fmla="*/ 1782 h 1801"/>
              <a:gd name="T38" fmla="*/ 1652 w 2647"/>
              <a:gd name="T39" fmla="*/ 1774 h 1801"/>
              <a:gd name="T40" fmla="*/ 1825 w 2647"/>
              <a:gd name="T41" fmla="*/ 1618 h 1801"/>
              <a:gd name="T42" fmla="*/ 1964 w 2647"/>
              <a:gd name="T43" fmla="*/ 1470 h 1801"/>
              <a:gd name="T44" fmla="*/ 2047 w 2647"/>
              <a:gd name="T45" fmla="*/ 1404 h 1801"/>
              <a:gd name="T46" fmla="*/ 2219 w 2647"/>
              <a:gd name="T47" fmla="*/ 1141 h 1801"/>
              <a:gd name="T48" fmla="*/ 2384 w 2647"/>
              <a:gd name="T49" fmla="*/ 854 h 1801"/>
              <a:gd name="T50" fmla="*/ 2647 w 2647"/>
              <a:gd name="T51" fmla="*/ 311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7" h="1801">
                <a:moveTo>
                  <a:pt x="0" y="1371"/>
                </a:moveTo>
                <a:cubicBezTo>
                  <a:pt x="12" y="1366"/>
                  <a:pt x="51" y="1343"/>
                  <a:pt x="74" y="1339"/>
                </a:cubicBezTo>
                <a:cubicBezTo>
                  <a:pt x="97" y="1335"/>
                  <a:pt x="118" y="1333"/>
                  <a:pt x="140" y="1347"/>
                </a:cubicBezTo>
                <a:cubicBezTo>
                  <a:pt x="162" y="1361"/>
                  <a:pt x="187" y="1403"/>
                  <a:pt x="206" y="1421"/>
                </a:cubicBezTo>
                <a:cubicBezTo>
                  <a:pt x="225" y="1439"/>
                  <a:pt x="232" y="1447"/>
                  <a:pt x="255" y="1454"/>
                </a:cubicBezTo>
                <a:cubicBezTo>
                  <a:pt x="278" y="1461"/>
                  <a:pt x="322" y="1465"/>
                  <a:pt x="345" y="1462"/>
                </a:cubicBezTo>
                <a:cubicBezTo>
                  <a:pt x="368" y="1459"/>
                  <a:pt x="379" y="1459"/>
                  <a:pt x="395" y="1437"/>
                </a:cubicBezTo>
                <a:cubicBezTo>
                  <a:pt x="411" y="1415"/>
                  <a:pt x="428" y="1448"/>
                  <a:pt x="444" y="1330"/>
                </a:cubicBezTo>
                <a:cubicBezTo>
                  <a:pt x="460" y="1212"/>
                  <a:pt x="482" y="945"/>
                  <a:pt x="493" y="730"/>
                </a:cubicBezTo>
                <a:cubicBezTo>
                  <a:pt x="504" y="515"/>
                  <a:pt x="495" y="0"/>
                  <a:pt x="510" y="40"/>
                </a:cubicBezTo>
                <a:cubicBezTo>
                  <a:pt x="525" y="80"/>
                  <a:pt x="548" y="732"/>
                  <a:pt x="584" y="969"/>
                </a:cubicBezTo>
                <a:cubicBezTo>
                  <a:pt x="620" y="1206"/>
                  <a:pt x="683" y="1356"/>
                  <a:pt x="723" y="1462"/>
                </a:cubicBezTo>
                <a:cubicBezTo>
                  <a:pt x="763" y="1568"/>
                  <a:pt x="785" y="1582"/>
                  <a:pt x="822" y="1602"/>
                </a:cubicBezTo>
                <a:cubicBezTo>
                  <a:pt x="859" y="1622"/>
                  <a:pt x="911" y="1573"/>
                  <a:pt x="945" y="1585"/>
                </a:cubicBezTo>
                <a:cubicBezTo>
                  <a:pt x="979" y="1597"/>
                  <a:pt x="994" y="1651"/>
                  <a:pt x="1028" y="1676"/>
                </a:cubicBezTo>
                <a:cubicBezTo>
                  <a:pt x="1062" y="1701"/>
                  <a:pt x="1103" y="1718"/>
                  <a:pt x="1151" y="1733"/>
                </a:cubicBezTo>
                <a:cubicBezTo>
                  <a:pt x="1199" y="1748"/>
                  <a:pt x="1266" y="1759"/>
                  <a:pt x="1315" y="1766"/>
                </a:cubicBezTo>
                <a:cubicBezTo>
                  <a:pt x="1364" y="1773"/>
                  <a:pt x="1413" y="1771"/>
                  <a:pt x="1447" y="1774"/>
                </a:cubicBezTo>
                <a:cubicBezTo>
                  <a:pt x="1481" y="1777"/>
                  <a:pt x="1487" y="1782"/>
                  <a:pt x="1521" y="1782"/>
                </a:cubicBezTo>
                <a:cubicBezTo>
                  <a:pt x="1555" y="1782"/>
                  <a:pt x="1601" y="1801"/>
                  <a:pt x="1652" y="1774"/>
                </a:cubicBezTo>
                <a:cubicBezTo>
                  <a:pt x="1703" y="1747"/>
                  <a:pt x="1773" y="1669"/>
                  <a:pt x="1825" y="1618"/>
                </a:cubicBezTo>
                <a:cubicBezTo>
                  <a:pt x="1877" y="1567"/>
                  <a:pt x="1927" y="1506"/>
                  <a:pt x="1964" y="1470"/>
                </a:cubicBezTo>
                <a:cubicBezTo>
                  <a:pt x="2001" y="1434"/>
                  <a:pt x="2005" y="1459"/>
                  <a:pt x="2047" y="1404"/>
                </a:cubicBezTo>
                <a:cubicBezTo>
                  <a:pt x="2089" y="1349"/>
                  <a:pt x="2163" y="1233"/>
                  <a:pt x="2219" y="1141"/>
                </a:cubicBezTo>
                <a:cubicBezTo>
                  <a:pt x="2275" y="1049"/>
                  <a:pt x="2313" y="992"/>
                  <a:pt x="2384" y="854"/>
                </a:cubicBezTo>
                <a:cubicBezTo>
                  <a:pt x="2455" y="716"/>
                  <a:pt x="2592" y="424"/>
                  <a:pt x="2647" y="311"/>
                </a:cubicBezTo>
              </a:path>
            </a:pathLst>
          </a:custGeom>
          <a:noFill/>
          <a:ln w="38100" cmpd="sng">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0" name="Line 2054"/>
          <p:cNvSpPr>
            <a:spLocks noChangeShapeType="1"/>
          </p:cNvSpPr>
          <p:nvPr/>
        </p:nvSpPr>
        <p:spPr bwMode="auto">
          <a:xfrm>
            <a:off x="1192843" y="1484784"/>
            <a:ext cx="0" cy="390366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11" name="Group 2118"/>
          <p:cNvGrpSpPr>
            <a:grpSpLocks/>
          </p:cNvGrpSpPr>
          <p:nvPr/>
        </p:nvGrpSpPr>
        <p:grpSpPr bwMode="auto">
          <a:xfrm>
            <a:off x="2680330" y="3196109"/>
            <a:ext cx="1412875" cy="2192337"/>
            <a:chOff x="1604" y="2326"/>
            <a:chExt cx="890" cy="1381"/>
          </a:xfrm>
        </p:grpSpPr>
        <p:grpSp>
          <p:nvGrpSpPr>
            <p:cNvPr id="13" name="Group 2055"/>
            <p:cNvGrpSpPr>
              <a:grpSpLocks/>
            </p:cNvGrpSpPr>
            <p:nvPr/>
          </p:nvGrpSpPr>
          <p:grpSpPr bwMode="auto">
            <a:xfrm>
              <a:off x="1837" y="3005"/>
              <a:ext cx="586" cy="702"/>
              <a:chOff x="1344" y="1536"/>
              <a:chExt cx="480" cy="480"/>
            </a:xfrm>
          </p:grpSpPr>
          <p:sp>
            <p:nvSpPr>
              <p:cNvPr id="16" name="Line 2056"/>
              <p:cNvSpPr>
                <a:spLocks noChangeShapeType="1"/>
              </p:cNvSpPr>
              <p:nvPr/>
            </p:nvSpPr>
            <p:spPr bwMode="auto">
              <a:xfrm>
                <a:off x="1344" y="1536"/>
                <a:ext cx="0" cy="48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7" name="Line 2057"/>
              <p:cNvSpPr>
                <a:spLocks noChangeShapeType="1"/>
              </p:cNvSpPr>
              <p:nvPr/>
            </p:nvSpPr>
            <p:spPr bwMode="auto">
              <a:xfrm>
                <a:off x="1824" y="1632"/>
                <a:ext cx="0" cy="38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Line 2058"/>
              <p:cNvSpPr>
                <a:spLocks noChangeShapeType="1"/>
              </p:cNvSpPr>
              <p:nvPr/>
            </p:nvSpPr>
            <p:spPr bwMode="auto">
              <a:xfrm flipH="1">
                <a:off x="1344" y="1584"/>
                <a:ext cx="192" cy="96"/>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9" name="Line 2059"/>
              <p:cNvSpPr>
                <a:spLocks noChangeShapeType="1"/>
              </p:cNvSpPr>
              <p:nvPr/>
            </p:nvSpPr>
            <p:spPr bwMode="auto">
              <a:xfrm flipH="1">
                <a:off x="1344" y="1632"/>
                <a:ext cx="240" cy="144"/>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0" name="Line 2060"/>
              <p:cNvSpPr>
                <a:spLocks noChangeShapeType="1"/>
              </p:cNvSpPr>
              <p:nvPr/>
            </p:nvSpPr>
            <p:spPr bwMode="auto">
              <a:xfrm flipH="1">
                <a:off x="1344" y="1632"/>
                <a:ext cx="336" cy="192"/>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1" name="Line 2061"/>
              <p:cNvSpPr>
                <a:spLocks noChangeShapeType="1"/>
              </p:cNvSpPr>
              <p:nvPr/>
            </p:nvSpPr>
            <p:spPr bwMode="auto">
              <a:xfrm flipH="1">
                <a:off x="1344" y="1680"/>
                <a:ext cx="384" cy="192"/>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2" name="Line 2062"/>
              <p:cNvSpPr>
                <a:spLocks noChangeShapeType="1"/>
              </p:cNvSpPr>
              <p:nvPr/>
            </p:nvSpPr>
            <p:spPr bwMode="auto">
              <a:xfrm flipH="1">
                <a:off x="1392" y="1680"/>
                <a:ext cx="432" cy="24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3" name="Line 2063"/>
              <p:cNvSpPr>
                <a:spLocks noChangeShapeType="1"/>
              </p:cNvSpPr>
              <p:nvPr/>
            </p:nvSpPr>
            <p:spPr bwMode="auto">
              <a:xfrm flipH="1">
                <a:off x="1392" y="1776"/>
                <a:ext cx="432" cy="24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4" name="Line 2064"/>
              <p:cNvSpPr>
                <a:spLocks noChangeShapeType="1"/>
              </p:cNvSpPr>
              <p:nvPr/>
            </p:nvSpPr>
            <p:spPr bwMode="auto">
              <a:xfrm flipH="1">
                <a:off x="1584" y="1872"/>
                <a:ext cx="240" cy="144"/>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14" name="Text Box 2078"/>
            <p:cNvSpPr txBox="1">
              <a:spLocks noChangeArrowheads="1"/>
            </p:cNvSpPr>
            <p:nvPr/>
          </p:nvSpPr>
          <p:spPr bwMode="auto">
            <a:xfrm>
              <a:off x="1604" y="2326"/>
              <a:ext cx="89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第二传输窗口</a:t>
              </a:r>
              <a:endParaRPr kumimoji="1" lang="zh-CN" altLang="en-US" sz="16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Line 2080"/>
            <p:cNvSpPr>
              <a:spLocks noChangeShapeType="1"/>
            </p:cNvSpPr>
            <p:nvPr/>
          </p:nvSpPr>
          <p:spPr bwMode="auto">
            <a:xfrm>
              <a:off x="2013" y="2536"/>
              <a:ext cx="0" cy="41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25" name="Group 2117"/>
          <p:cNvGrpSpPr>
            <a:grpSpLocks/>
          </p:cNvGrpSpPr>
          <p:nvPr/>
        </p:nvGrpSpPr>
        <p:grpSpPr bwMode="auto">
          <a:xfrm>
            <a:off x="1284918" y="2005484"/>
            <a:ext cx="1841500" cy="3382962"/>
            <a:chOff x="725" y="1576"/>
            <a:chExt cx="1160" cy="2131"/>
          </a:xfrm>
        </p:grpSpPr>
        <p:sp>
          <p:nvSpPr>
            <p:cNvPr id="26" name="Text Box 2079"/>
            <p:cNvSpPr txBox="1">
              <a:spLocks noChangeArrowheads="1"/>
            </p:cNvSpPr>
            <p:nvPr/>
          </p:nvSpPr>
          <p:spPr bwMode="auto">
            <a:xfrm>
              <a:off x="995" y="1576"/>
              <a:ext cx="89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第一传输窗口</a:t>
              </a:r>
              <a:endParaRPr kumimoji="1" lang="zh-CN" altLang="en-US" sz="1800" b="1" i="0" u="none" strike="noStrike" kern="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7" name="Group 2081"/>
            <p:cNvGrpSpPr>
              <a:grpSpLocks/>
            </p:cNvGrpSpPr>
            <p:nvPr/>
          </p:nvGrpSpPr>
          <p:grpSpPr bwMode="auto">
            <a:xfrm>
              <a:off x="725" y="1775"/>
              <a:ext cx="586" cy="1932"/>
              <a:chOff x="432" y="528"/>
              <a:chExt cx="480" cy="1488"/>
            </a:xfrm>
          </p:grpSpPr>
          <p:sp>
            <p:nvSpPr>
              <p:cNvPr id="28" name="Line 2082"/>
              <p:cNvSpPr>
                <a:spLocks noChangeShapeType="1"/>
              </p:cNvSpPr>
              <p:nvPr/>
            </p:nvSpPr>
            <p:spPr bwMode="auto">
              <a:xfrm>
                <a:off x="432" y="528"/>
                <a:ext cx="0" cy="14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9" name="Line 2083"/>
              <p:cNvSpPr>
                <a:spLocks noChangeShapeType="1"/>
              </p:cNvSpPr>
              <p:nvPr/>
            </p:nvSpPr>
            <p:spPr bwMode="auto">
              <a:xfrm>
                <a:off x="912" y="1056"/>
                <a:ext cx="0" cy="96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0" name="Line 2084"/>
              <p:cNvSpPr>
                <a:spLocks noChangeShapeType="1"/>
              </p:cNvSpPr>
              <p:nvPr/>
            </p:nvSpPr>
            <p:spPr bwMode="auto">
              <a:xfrm flipH="1">
                <a:off x="432" y="936"/>
                <a:ext cx="192" cy="24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1" name="Line 2085"/>
              <p:cNvSpPr>
                <a:spLocks noChangeShapeType="1"/>
              </p:cNvSpPr>
              <p:nvPr/>
            </p:nvSpPr>
            <p:spPr bwMode="auto">
              <a:xfrm flipH="1">
                <a:off x="432" y="912"/>
                <a:ext cx="336" cy="504"/>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2" name="Line 2086"/>
              <p:cNvSpPr>
                <a:spLocks noChangeShapeType="1"/>
              </p:cNvSpPr>
              <p:nvPr/>
            </p:nvSpPr>
            <p:spPr bwMode="auto">
              <a:xfrm flipH="1">
                <a:off x="432" y="960"/>
                <a:ext cx="432" cy="576"/>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3" name="Line 2087"/>
              <p:cNvSpPr>
                <a:spLocks noChangeShapeType="1"/>
              </p:cNvSpPr>
              <p:nvPr/>
            </p:nvSpPr>
            <p:spPr bwMode="auto">
              <a:xfrm flipH="1">
                <a:off x="432" y="1104"/>
                <a:ext cx="432" cy="60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4" name="Line 2088"/>
              <p:cNvSpPr>
                <a:spLocks noChangeShapeType="1"/>
              </p:cNvSpPr>
              <p:nvPr/>
            </p:nvSpPr>
            <p:spPr bwMode="auto">
              <a:xfrm flipH="1">
                <a:off x="480" y="1176"/>
                <a:ext cx="432" cy="60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5" name="Line 2089"/>
              <p:cNvSpPr>
                <a:spLocks noChangeShapeType="1"/>
              </p:cNvSpPr>
              <p:nvPr/>
            </p:nvSpPr>
            <p:spPr bwMode="auto">
              <a:xfrm flipH="1">
                <a:off x="480" y="1416"/>
                <a:ext cx="432" cy="60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6" name="Line 2090"/>
              <p:cNvSpPr>
                <a:spLocks noChangeShapeType="1"/>
              </p:cNvSpPr>
              <p:nvPr/>
            </p:nvSpPr>
            <p:spPr bwMode="auto">
              <a:xfrm flipH="1">
                <a:off x="672" y="1656"/>
                <a:ext cx="240" cy="36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7" name="Line 2091"/>
              <p:cNvSpPr>
                <a:spLocks noChangeShapeType="1"/>
              </p:cNvSpPr>
              <p:nvPr/>
            </p:nvSpPr>
            <p:spPr bwMode="auto">
              <a:xfrm flipH="1">
                <a:off x="432" y="624"/>
                <a:ext cx="96" cy="96"/>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8" name="Line 2092"/>
              <p:cNvSpPr>
                <a:spLocks noChangeShapeType="1"/>
              </p:cNvSpPr>
              <p:nvPr/>
            </p:nvSpPr>
            <p:spPr bwMode="auto">
              <a:xfrm flipH="1">
                <a:off x="432" y="720"/>
                <a:ext cx="144" cy="19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9" name="Line 2093"/>
              <p:cNvSpPr>
                <a:spLocks noChangeShapeType="1"/>
              </p:cNvSpPr>
              <p:nvPr/>
            </p:nvSpPr>
            <p:spPr bwMode="auto">
              <a:xfrm flipH="1">
                <a:off x="432" y="816"/>
                <a:ext cx="192" cy="19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0" name="Line 2094"/>
              <p:cNvSpPr>
                <a:spLocks noChangeShapeType="1"/>
              </p:cNvSpPr>
              <p:nvPr/>
            </p:nvSpPr>
            <p:spPr bwMode="auto">
              <a:xfrm flipH="1">
                <a:off x="432" y="1344"/>
                <a:ext cx="480" cy="576"/>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1" name="Line 2095"/>
              <p:cNvSpPr>
                <a:spLocks noChangeShapeType="1"/>
              </p:cNvSpPr>
              <p:nvPr/>
            </p:nvSpPr>
            <p:spPr bwMode="auto">
              <a:xfrm flipH="1">
                <a:off x="576" y="1584"/>
                <a:ext cx="336" cy="43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2" name="Line 2096"/>
              <p:cNvSpPr>
                <a:spLocks noChangeShapeType="1"/>
              </p:cNvSpPr>
              <p:nvPr/>
            </p:nvSpPr>
            <p:spPr bwMode="auto">
              <a:xfrm flipH="1">
                <a:off x="768" y="1872"/>
                <a:ext cx="144" cy="144"/>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3" name="Line 2097"/>
              <p:cNvSpPr>
                <a:spLocks noChangeShapeType="1"/>
              </p:cNvSpPr>
              <p:nvPr/>
            </p:nvSpPr>
            <p:spPr bwMode="auto">
              <a:xfrm flipH="1">
                <a:off x="624" y="528"/>
                <a:ext cx="144"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sp>
        <p:nvSpPr>
          <p:cNvPr id="44" name="Text Box 2098"/>
          <p:cNvSpPr txBox="1">
            <a:spLocks noChangeArrowheads="1"/>
          </p:cNvSpPr>
          <p:nvPr/>
        </p:nvSpPr>
        <p:spPr bwMode="auto">
          <a:xfrm>
            <a:off x="3321025" y="5384269"/>
            <a:ext cx="59503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16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1300</a:t>
            </a:r>
            <a:endParaRPr kumimoji="1" lang="en-US" altLang="zh-CN" sz="16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Text Box 2099"/>
          <p:cNvSpPr txBox="1">
            <a:spLocks noChangeArrowheads="1"/>
          </p:cNvSpPr>
          <p:nvPr/>
        </p:nvSpPr>
        <p:spPr bwMode="auto">
          <a:xfrm>
            <a:off x="5716562" y="5384269"/>
            <a:ext cx="59503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16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1550</a:t>
            </a:r>
            <a:endParaRPr kumimoji="1" lang="en-US" altLang="zh-CN" sz="16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Text Box 2100"/>
          <p:cNvSpPr txBox="1">
            <a:spLocks noChangeArrowheads="1"/>
          </p:cNvSpPr>
          <p:nvPr/>
        </p:nvSpPr>
        <p:spPr bwMode="auto">
          <a:xfrm>
            <a:off x="1485578" y="5384269"/>
            <a:ext cx="49244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1600"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850</a:t>
            </a:r>
            <a:endParaRPr kumimoji="1" lang="en-US" altLang="zh-CN" sz="16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Freeform 2101"/>
          <p:cNvSpPr>
            <a:spLocks/>
          </p:cNvSpPr>
          <p:nvPr/>
        </p:nvSpPr>
        <p:spPr bwMode="auto">
          <a:xfrm>
            <a:off x="1165855" y="2778596"/>
            <a:ext cx="5743575" cy="2468563"/>
          </a:xfrm>
          <a:custGeom>
            <a:avLst/>
            <a:gdLst>
              <a:gd name="T0" fmla="*/ 0 w 2967"/>
              <a:gd name="T1" fmla="*/ 0 h 1274"/>
              <a:gd name="T2" fmla="*/ 782 w 2967"/>
              <a:gd name="T3" fmla="*/ 772 h 1274"/>
              <a:gd name="T4" fmla="*/ 1570 w 2967"/>
              <a:gd name="T5" fmla="*/ 1134 h 1274"/>
              <a:gd name="T6" fmla="*/ 2326 w 2967"/>
              <a:gd name="T7" fmla="*/ 1233 h 1274"/>
              <a:gd name="T8" fmla="*/ 2967 w 2967"/>
              <a:gd name="T9" fmla="*/ 1274 h 1274"/>
            </a:gdLst>
            <a:ahLst/>
            <a:cxnLst>
              <a:cxn ang="0">
                <a:pos x="T0" y="T1"/>
              </a:cxn>
              <a:cxn ang="0">
                <a:pos x="T2" y="T3"/>
              </a:cxn>
              <a:cxn ang="0">
                <a:pos x="T4" y="T5"/>
              </a:cxn>
              <a:cxn ang="0">
                <a:pos x="T6" y="T7"/>
              </a:cxn>
              <a:cxn ang="0">
                <a:pos x="T8" y="T9"/>
              </a:cxn>
            </a:cxnLst>
            <a:rect l="0" t="0" r="r" b="b"/>
            <a:pathLst>
              <a:path w="2967" h="1274">
                <a:moveTo>
                  <a:pt x="0" y="0"/>
                </a:moveTo>
                <a:cubicBezTo>
                  <a:pt x="129" y="129"/>
                  <a:pt x="520" y="583"/>
                  <a:pt x="782" y="772"/>
                </a:cubicBezTo>
                <a:cubicBezTo>
                  <a:pt x="1044" y="961"/>
                  <a:pt x="1313" y="1057"/>
                  <a:pt x="1570" y="1134"/>
                </a:cubicBezTo>
                <a:cubicBezTo>
                  <a:pt x="1827" y="1211"/>
                  <a:pt x="2093" y="1210"/>
                  <a:pt x="2326" y="1233"/>
                </a:cubicBezTo>
                <a:cubicBezTo>
                  <a:pt x="2559" y="1256"/>
                  <a:pt x="2834" y="1266"/>
                  <a:pt x="2967" y="1274"/>
                </a:cubicBezTo>
              </a:path>
            </a:pathLst>
          </a:custGeom>
          <a:noFill/>
          <a:ln w="28575" cap="flat" cmpd="sng">
            <a:solidFill>
              <a:srgbClr val="FF0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8" name="Freeform 2102"/>
          <p:cNvSpPr>
            <a:spLocks/>
          </p:cNvSpPr>
          <p:nvPr/>
        </p:nvSpPr>
        <p:spPr bwMode="auto">
          <a:xfrm>
            <a:off x="1165855" y="2507134"/>
            <a:ext cx="7181850" cy="2803525"/>
          </a:xfrm>
          <a:custGeom>
            <a:avLst/>
            <a:gdLst>
              <a:gd name="T0" fmla="*/ 0 w 3710"/>
              <a:gd name="T1" fmla="*/ 707 h 1447"/>
              <a:gd name="T2" fmla="*/ 945 w 3710"/>
              <a:gd name="T3" fmla="*/ 1274 h 1447"/>
              <a:gd name="T4" fmla="*/ 1504 w 3710"/>
              <a:gd name="T5" fmla="*/ 1414 h 1447"/>
              <a:gd name="T6" fmla="*/ 2482 w 3710"/>
              <a:gd name="T7" fmla="*/ 1431 h 1447"/>
              <a:gd name="T8" fmla="*/ 2704 w 3710"/>
              <a:gd name="T9" fmla="*/ 1398 h 1447"/>
              <a:gd name="T10" fmla="*/ 2967 w 3710"/>
              <a:gd name="T11" fmla="*/ 1135 h 1447"/>
              <a:gd name="T12" fmla="*/ 3222 w 3710"/>
              <a:gd name="T13" fmla="*/ 831 h 1447"/>
              <a:gd name="T14" fmla="*/ 3710 w 3710"/>
              <a:gd name="T15" fmla="*/ 0 h 1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10" h="1447">
                <a:moveTo>
                  <a:pt x="0" y="707"/>
                </a:moveTo>
                <a:cubicBezTo>
                  <a:pt x="157" y="803"/>
                  <a:pt x="694" y="1156"/>
                  <a:pt x="945" y="1274"/>
                </a:cubicBezTo>
                <a:cubicBezTo>
                  <a:pt x="1196" y="1392"/>
                  <a:pt x="1248" y="1388"/>
                  <a:pt x="1504" y="1414"/>
                </a:cubicBezTo>
                <a:cubicBezTo>
                  <a:pt x="1760" y="1440"/>
                  <a:pt x="2282" y="1434"/>
                  <a:pt x="2482" y="1431"/>
                </a:cubicBezTo>
                <a:cubicBezTo>
                  <a:pt x="2682" y="1428"/>
                  <a:pt x="2623" y="1447"/>
                  <a:pt x="2704" y="1398"/>
                </a:cubicBezTo>
                <a:cubicBezTo>
                  <a:pt x="2785" y="1349"/>
                  <a:pt x="2881" y="1229"/>
                  <a:pt x="2967" y="1135"/>
                </a:cubicBezTo>
                <a:cubicBezTo>
                  <a:pt x="3053" y="1041"/>
                  <a:pt x="3098" y="1020"/>
                  <a:pt x="3222" y="831"/>
                </a:cubicBezTo>
                <a:cubicBezTo>
                  <a:pt x="3346" y="642"/>
                  <a:pt x="3608" y="173"/>
                  <a:pt x="3710" y="0"/>
                </a:cubicBezTo>
              </a:path>
            </a:pathLst>
          </a:custGeom>
          <a:noFill/>
          <a:ln w="28575" cap="flat" cmpd="sng">
            <a:solidFill>
              <a:srgbClr val="00000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9" name="Text Box 2103"/>
          <p:cNvSpPr txBox="1">
            <a:spLocks noChangeArrowheads="1"/>
          </p:cNvSpPr>
          <p:nvPr/>
        </p:nvSpPr>
        <p:spPr bwMode="auto">
          <a:xfrm>
            <a:off x="2073905" y="5015384"/>
            <a:ext cx="11049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zh-CN" altLang="en-US" b="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紫外吸收</a:t>
            </a:r>
            <a:endParaRPr kumimoji="1" lang="zh-CN" altLang="en-US" sz="1600" b="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 name="Line 2104"/>
          <p:cNvSpPr>
            <a:spLocks noChangeShapeType="1"/>
          </p:cNvSpPr>
          <p:nvPr/>
        </p:nvSpPr>
        <p:spPr bwMode="auto">
          <a:xfrm flipV="1">
            <a:off x="2383468" y="4664546"/>
            <a:ext cx="0" cy="3889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1" name="Text Box 2105"/>
          <p:cNvSpPr txBox="1">
            <a:spLocks noChangeArrowheads="1"/>
          </p:cNvSpPr>
          <p:nvPr/>
        </p:nvSpPr>
        <p:spPr bwMode="auto">
          <a:xfrm>
            <a:off x="7601580" y="3858096"/>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zh-CN" altLang="en-US" b="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红外吸收</a:t>
            </a:r>
          </a:p>
        </p:txBody>
      </p:sp>
      <p:sp>
        <p:nvSpPr>
          <p:cNvPr id="52" name="Line 2106"/>
          <p:cNvSpPr>
            <a:spLocks noChangeShapeType="1"/>
          </p:cNvSpPr>
          <p:nvPr/>
        </p:nvSpPr>
        <p:spPr bwMode="auto">
          <a:xfrm flipH="1">
            <a:off x="7460293" y="4080346"/>
            <a:ext cx="2016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3" name="Text Box 2107"/>
          <p:cNvSpPr txBox="1">
            <a:spLocks noChangeArrowheads="1"/>
          </p:cNvSpPr>
          <p:nvPr/>
        </p:nvSpPr>
        <p:spPr bwMode="auto">
          <a:xfrm>
            <a:off x="4418643" y="3986684"/>
            <a:ext cx="11049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zh-CN" altLang="en-US" b="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瑞利散射</a:t>
            </a:r>
          </a:p>
        </p:txBody>
      </p:sp>
      <p:sp>
        <p:nvSpPr>
          <p:cNvPr id="54" name="Line 2108"/>
          <p:cNvSpPr>
            <a:spLocks noChangeShapeType="1"/>
          </p:cNvSpPr>
          <p:nvPr/>
        </p:nvSpPr>
        <p:spPr bwMode="auto">
          <a:xfrm flipH="1">
            <a:off x="4345618" y="4339109"/>
            <a:ext cx="338137" cy="6492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5" name="Text Box 2109"/>
          <p:cNvSpPr txBox="1">
            <a:spLocks noChangeArrowheads="1"/>
          </p:cNvSpPr>
          <p:nvPr/>
        </p:nvSpPr>
        <p:spPr bwMode="auto">
          <a:xfrm>
            <a:off x="755576" y="4933419"/>
            <a:ext cx="44114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16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0.2</a:t>
            </a:r>
            <a:endParaRPr kumimoji="1" lang="en-US" altLang="zh-CN"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Text Box 2110"/>
          <p:cNvSpPr txBox="1">
            <a:spLocks noChangeArrowheads="1"/>
          </p:cNvSpPr>
          <p:nvPr/>
        </p:nvSpPr>
        <p:spPr bwMode="auto">
          <a:xfrm>
            <a:off x="755576" y="1953682"/>
            <a:ext cx="44114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1600"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2.5</a:t>
            </a:r>
            <a:endParaRPr kumimoji="1" lang="en-US" altLang="zh-CN"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Text Box 2111"/>
          <p:cNvSpPr txBox="1">
            <a:spLocks noChangeArrowheads="1"/>
          </p:cNvSpPr>
          <p:nvPr/>
        </p:nvSpPr>
        <p:spPr bwMode="auto">
          <a:xfrm rot="16200000">
            <a:off x="186479" y="3287668"/>
            <a:ext cx="158569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zh-CN" altLang="en-US"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损 耗 </a:t>
            </a:r>
            <a:r>
              <a:rPr kumimoji="1" lang="en-US" altLang="zh-CN" b="1" dirty="0">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(dB/km)</a:t>
            </a:r>
            <a:endParaRPr kumimoji="1" lang="en-US" altLang="zh-CN"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Text Box 2112"/>
          <p:cNvSpPr txBox="1">
            <a:spLocks noChangeArrowheads="1"/>
          </p:cNvSpPr>
          <p:nvPr/>
        </p:nvSpPr>
        <p:spPr bwMode="auto">
          <a:xfrm>
            <a:off x="3854484" y="5715749"/>
            <a:ext cx="123944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zh-CN" altLang="en-US"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波 长 </a:t>
            </a:r>
            <a:r>
              <a:rPr kumimoji="1" lang="en-US" altLang="zh-CN" b="1">
                <a:solidFill>
                  <a:srgbClr val="0000FF"/>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(nm)</a:t>
            </a:r>
            <a:endParaRPr kumimoji="1" lang="en-US" altLang="zh-CN"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 name="Line 2113"/>
          <p:cNvSpPr>
            <a:spLocks noChangeShapeType="1"/>
          </p:cNvSpPr>
          <p:nvPr/>
        </p:nvSpPr>
        <p:spPr bwMode="auto">
          <a:xfrm>
            <a:off x="1165855" y="5461471"/>
            <a:ext cx="75104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0" name="Text Box 2114"/>
          <p:cNvSpPr txBox="1">
            <a:spLocks noChangeArrowheads="1"/>
          </p:cNvSpPr>
          <p:nvPr/>
        </p:nvSpPr>
        <p:spPr bwMode="auto">
          <a:xfrm>
            <a:off x="4129718" y="1857846"/>
            <a:ext cx="17160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b="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OH</a:t>
            </a:r>
            <a:r>
              <a:rPr kumimoji="1" lang="zh-CN" altLang="en-US" b="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离子吸收峰</a:t>
            </a:r>
          </a:p>
        </p:txBody>
      </p:sp>
      <p:sp>
        <p:nvSpPr>
          <p:cNvPr id="61" name="Rectangle 2120"/>
          <p:cNvSpPr>
            <a:spLocks noChangeArrowheads="1"/>
          </p:cNvSpPr>
          <p:nvPr/>
        </p:nvSpPr>
        <p:spPr bwMode="auto">
          <a:xfrm>
            <a:off x="1256343" y="6212160"/>
            <a:ext cx="6705600" cy="45720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4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损耗主要机理：材料吸收、瑞利散射和辐射损耗</a:t>
            </a:r>
          </a:p>
        </p:txBody>
      </p:sp>
      <p:grpSp>
        <p:nvGrpSpPr>
          <p:cNvPr id="62" name="Group 2124"/>
          <p:cNvGrpSpPr>
            <a:grpSpLocks/>
          </p:cNvGrpSpPr>
          <p:nvPr/>
        </p:nvGrpSpPr>
        <p:grpSpPr bwMode="auto">
          <a:xfrm>
            <a:off x="5376934" y="2261071"/>
            <a:ext cx="2535794" cy="3101975"/>
            <a:chOff x="3322" y="1312"/>
            <a:chExt cx="1382" cy="1954"/>
          </a:xfrm>
        </p:grpSpPr>
        <p:grpSp>
          <p:nvGrpSpPr>
            <p:cNvPr id="63" name="Group 2119"/>
            <p:cNvGrpSpPr>
              <a:grpSpLocks/>
            </p:cNvGrpSpPr>
            <p:nvPr/>
          </p:nvGrpSpPr>
          <p:grpSpPr bwMode="auto">
            <a:xfrm>
              <a:off x="3322" y="2245"/>
              <a:ext cx="817" cy="1021"/>
              <a:chOff x="3300" y="2686"/>
              <a:chExt cx="817" cy="1021"/>
            </a:xfrm>
          </p:grpSpPr>
          <p:grpSp>
            <p:nvGrpSpPr>
              <p:cNvPr id="65" name="Group 2065"/>
              <p:cNvGrpSpPr>
                <a:grpSpLocks/>
              </p:cNvGrpSpPr>
              <p:nvPr/>
            </p:nvGrpSpPr>
            <p:grpSpPr bwMode="auto">
              <a:xfrm>
                <a:off x="3300" y="3473"/>
                <a:ext cx="703" cy="234"/>
                <a:chOff x="2544" y="1920"/>
                <a:chExt cx="576" cy="96"/>
              </a:xfrm>
            </p:grpSpPr>
            <p:sp>
              <p:nvSpPr>
                <p:cNvPr id="68" name="Line 2066"/>
                <p:cNvSpPr>
                  <a:spLocks noChangeShapeType="1"/>
                </p:cNvSpPr>
                <p:nvPr/>
              </p:nvSpPr>
              <p:spPr bwMode="auto">
                <a:xfrm>
                  <a:off x="2544" y="1920"/>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9" name="Line 2067"/>
                <p:cNvSpPr>
                  <a:spLocks noChangeShapeType="1"/>
                </p:cNvSpPr>
                <p:nvPr/>
              </p:nvSpPr>
              <p:spPr bwMode="auto">
                <a:xfrm>
                  <a:off x="3120" y="2016"/>
                  <a:ext cx="0" cy="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0" name="Line 2068"/>
                <p:cNvSpPr>
                  <a:spLocks noChangeShapeType="1"/>
                </p:cNvSpPr>
                <p:nvPr/>
              </p:nvSpPr>
              <p:spPr bwMode="auto">
                <a:xfrm>
                  <a:off x="3120" y="2016"/>
                  <a:ext cx="0" cy="0"/>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1" name="Line 2069"/>
                <p:cNvSpPr>
                  <a:spLocks noChangeShapeType="1"/>
                </p:cNvSpPr>
                <p:nvPr/>
              </p:nvSpPr>
              <p:spPr bwMode="auto">
                <a:xfrm>
                  <a:off x="3120" y="1920"/>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2" name="Line 2070"/>
                <p:cNvSpPr>
                  <a:spLocks noChangeShapeType="1"/>
                </p:cNvSpPr>
                <p:nvPr/>
              </p:nvSpPr>
              <p:spPr bwMode="auto">
                <a:xfrm flipH="1">
                  <a:off x="2544" y="1968"/>
                  <a:ext cx="48" cy="48"/>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3" name="Line 2071"/>
                <p:cNvSpPr>
                  <a:spLocks noChangeShapeType="1"/>
                </p:cNvSpPr>
                <p:nvPr/>
              </p:nvSpPr>
              <p:spPr bwMode="auto">
                <a:xfrm flipH="1">
                  <a:off x="2640" y="1968"/>
                  <a:ext cx="48" cy="48"/>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4" name="Line 2072"/>
                <p:cNvSpPr>
                  <a:spLocks noChangeShapeType="1"/>
                </p:cNvSpPr>
                <p:nvPr/>
              </p:nvSpPr>
              <p:spPr bwMode="auto">
                <a:xfrm flipH="1">
                  <a:off x="2736" y="1968"/>
                  <a:ext cx="48" cy="48"/>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5" name="Line 2073"/>
                <p:cNvSpPr>
                  <a:spLocks noChangeShapeType="1"/>
                </p:cNvSpPr>
                <p:nvPr/>
              </p:nvSpPr>
              <p:spPr bwMode="auto">
                <a:xfrm flipH="1">
                  <a:off x="2784" y="1968"/>
                  <a:ext cx="96" cy="48"/>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6" name="Line 2074"/>
                <p:cNvSpPr>
                  <a:spLocks noChangeShapeType="1"/>
                </p:cNvSpPr>
                <p:nvPr/>
              </p:nvSpPr>
              <p:spPr bwMode="auto">
                <a:xfrm flipH="1">
                  <a:off x="3024" y="1968"/>
                  <a:ext cx="48" cy="48"/>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7" name="Line 2075"/>
                <p:cNvSpPr>
                  <a:spLocks noChangeShapeType="1"/>
                </p:cNvSpPr>
                <p:nvPr/>
              </p:nvSpPr>
              <p:spPr bwMode="auto">
                <a:xfrm flipH="1">
                  <a:off x="2880" y="1968"/>
                  <a:ext cx="96" cy="48"/>
                </a:xfrm>
                <a:prstGeom prst="line">
                  <a:avLst/>
                </a:prstGeom>
                <a:noFill/>
                <a:ln w="952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66" name="Line 2076"/>
              <p:cNvSpPr>
                <a:spLocks noChangeShapeType="1"/>
              </p:cNvSpPr>
              <p:nvPr/>
            </p:nvSpPr>
            <p:spPr bwMode="auto">
              <a:xfrm>
                <a:off x="3653" y="2946"/>
                <a:ext cx="0" cy="58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7" name="Text Box 2077"/>
              <p:cNvSpPr txBox="1">
                <a:spLocks noChangeArrowheads="1"/>
              </p:cNvSpPr>
              <p:nvPr/>
            </p:nvSpPr>
            <p:spPr bwMode="auto">
              <a:xfrm>
                <a:off x="3340" y="2686"/>
                <a:ext cx="77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第三传输窗口</a:t>
                </a:r>
                <a:endParaRPr kumimoji="1" lang="zh-CN" altLang="en-US" sz="16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4" name="AutoShape 2123" descr="羊皮纸"/>
            <p:cNvSpPr>
              <a:spLocks noChangeArrowheads="1"/>
            </p:cNvSpPr>
            <p:nvPr/>
          </p:nvSpPr>
          <p:spPr bwMode="auto">
            <a:xfrm>
              <a:off x="3408" y="1312"/>
              <a:ext cx="1296" cy="816"/>
            </a:xfrm>
            <a:prstGeom prst="wedgeEllipseCallout">
              <a:avLst>
                <a:gd name="adj1" fmla="val -31171"/>
                <a:gd name="adj2" fmla="val 18259"/>
              </a:avLst>
            </a:prstGeom>
            <a:blipFill dpi="0" rotWithShape="0">
              <a:blip r:embed="rId3"/>
              <a:srcRect/>
              <a:tile tx="0" ty="0" sx="100000" sy="100000" flip="none" algn="tl"/>
            </a:blipFill>
            <a:ln>
              <a:noFill/>
            </a:ln>
            <a:effectLst>
              <a:outerShdw dist="71842"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rPr>
                <a:t>在</a:t>
              </a:r>
              <a:r>
                <a:rPr kumimoji="1" lang="en-US" altLang="zh-CN"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rPr>
                <a:t>1.55</a:t>
              </a:r>
              <a:r>
                <a:rPr kumimoji="1" lang="en-US" altLang="zh-CN"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m</a:t>
              </a:r>
              <a:r>
                <a:rPr kumimoji="1" lang="zh-CN" altLang="en-US"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处最小损耗约为</a:t>
              </a:r>
              <a:r>
                <a:rPr kumimoji="1" lang="en-US" altLang="zh-CN" sz="20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0.2</a:t>
              </a:r>
              <a:r>
                <a:rPr kumimoji="1" lang="en-US" altLang="zh-CN" sz="2000" b="1" i="1"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dB/km</a:t>
              </a:r>
            </a:p>
          </p:txBody>
        </p:sp>
      </p:grpSp>
    </p:spTree>
    <p:extLst>
      <p:ext uri="{BB962C8B-B14F-4D97-AF65-F5344CB8AC3E}">
        <p14:creationId xmlns:p14="http://schemas.microsoft.com/office/powerpoint/2010/main" val="351884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光纤损耗的机理</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Rectangle 7"/>
          <p:cNvSpPr>
            <a:spLocks noChangeArrowheads="1"/>
          </p:cNvSpPr>
          <p:nvPr/>
        </p:nvSpPr>
        <p:spPr bwMode="auto">
          <a:xfrm>
            <a:off x="896760" y="2716907"/>
            <a:ext cx="300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t>光纤材料：石英（</a:t>
            </a:r>
            <a:r>
              <a:rPr lang="en-US" altLang="zh-CN" sz="2000" b="1" dirty="0"/>
              <a:t>SiO</a:t>
            </a:r>
            <a:r>
              <a:rPr lang="en-US" altLang="zh-CN" sz="2000" b="1" baseline="-25000" dirty="0"/>
              <a:t>2</a:t>
            </a:r>
            <a:r>
              <a:rPr lang="zh-CN" altLang="en-US" sz="2000" b="1" dirty="0"/>
              <a:t>）</a:t>
            </a:r>
          </a:p>
        </p:txBody>
      </p:sp>
      <p:sp>
        <p:nvSpPr>
          <p:cNvPr id="79" name="Rectangle 8"/>
          <p:cNvSpPr>
            <a:spLocks noChangeArrowheads="1"/>
          </p:cNvSpPr>
          <p:nvPr/>
        </p:nvSpPr>
        <p:spPr bwMode="auto">
          <a:xfrm>
            <a:off x="925335" y="4509195"/>
            <a:ext cx="147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材料吸收</a:t>
            </a:r>
            <a:r>
              <a:rPr lang="zh-CN" altLang="en-US" sz="2000"/>
              <a:t>：</a:t>
            </a:r>
          </a:p>
        </p:txBody>
      </p:sp>
      <p:sp>
        <p:nvSpPr>
          <p:cNvPr id="80" name="Line 9"/>
          <p:cNvSpPr>
            <a:spLocks noChangeShapeType="1"/>
          </p:cNvSpPr>
          <p:nvPr/>
        </p:nvSpPr>
        <p:spPr bwMode="auto">
          <a:xfrm flipV="1">
            <a:off x="2119135" y="4348857"/>
            <a:ext cx="571500" cy="336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Line 10"/>
          <p:cNvSpPr>
            <a:spLocks noChangeShapeType="1"/>
          </p:cNvSpPr>
          <p:nvPr/>
        </p:nvSpPr>
        <p:spPr bwMode="auto">
          <a:xfrm>
            <a:off x="2119135" y="4777482"/>
            <a:ext cx="571500" cy="428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 name="Rectangle 11"/>
          <p:cNvSpPr>
            <a:spLocks noChangeArrowheads="1"/>
          </p:cNvSpPr>
          <p:nvPr/>
        </p:nvSpPr>
        <p:spPr bwMode="auto">
          <a:xfrm>
            <a:off x="2576335" y="4088507"/>
            <a:ext cx="147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FF0000"/>
                </a:solidFill>
              </a:rPr>
              <a:t>本征吸收</a:t>
            </a:r>
            <a:r>
              <a:rPr lang="zh-CN" altLang="en-US" sz="2000"/>
              <a:t>：</a:t>
            </a:r>
          </a:p>
        </p:txBody>
      </p:sp>
      <p:sp>
        <p:nvSpPr>
          <p:cNvPr id="83" name="Rectangle 12"/>
          <p:cNvSpPr>
            <a:spLocks noChangeArrowheads="1"/>
          </p:cNvSpPr>
          <p:nvPr/>
        </p:nvSpPr>
        <p:spPr bwMode="auto">
          <a:xfrm>
            <a:off x="2616022" y="4991795"/>
            <a:ext cx="1731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FF0000"/>
                </a:solidFill>
              </a:rPr>
              <a:t>非本征吸收</a:t>
            </a:r>
            <a:r>
              <a:rPr lang="zh-CN" altLang="en-US" sz="2000"/>
              <a:t>：</a:t>
            </a:r>
          </a:p>
        </p:txBody>
      </p:sp>
      <p:sp>
        <p:nvSpPr>
          <p:cNvPr id="84" name="Rectangle 13"/>
          <p:cNvSpPr>
            <a:spLocks noChangeArrowheads="1"/>
          </p:cNvSpPr>
          <p:nvPr/>
        </p:nvSpPr>
        <p:spPr bwMode="auto">
          <a:xfrm>
            <a:off x="4252735" y="3717032"/>
            <a:ext cx="3821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电子谐振：紫外吸收</a:t>
            </a:r>
            <a:r>
              <a:rPr lang="en-US" altLang="zh-CN" sz="2000" b="1"/>
              <a:t>(</a:t>
            </a:r>
            <a:r>
              <a:rPr lang="zh-CN" altLang="en-US" sz="2000" b="1" i="1">
                <a:sym typeface="Symbol" panose="05050102010706020507" pitchFamily="18" charset="2"/>
              </a:rPr>
              <a:t></a:t>
            </a:r>
            <a:r>
              <a:rPr lang="zh-CN" altLang="en-US" sz="2000" b="1"/>
              <a:t>＜</a:t>
            </a:r>
            <a:r>
              <a:rPr lang="en-US" altLang="zh-CN" sz="2000" b="1"/>
              <a:t>0.4</a:t>
            </a:r>
            <a:r>
              <a:rPr lang="en-US" altLang="zh-CN" sz="2000" b="1">
                <a:sym typeface="Symbol" panose="05050102010706020507" pitchFamily="18" charset="2"/>
              </a:rPr>
              <a:t></a:t>
            </a:r>
            <a:r>
              <a:rPr lang="en-US" altLang="zh-CN" sz="2000" b="1"/>
              <a:t>m)</a:t>
            </a:r>
            <a:endParaRPr lang="zh-CN" altLang="en-US" sz="2000" b="1"/>
          </a:p>
        </p:txBody>
      </p:sp>
      <p:sp>
        <p:nvSpPr>
          <p:cNvPr id="85" name="Line 14"/>
          <p:cNvSpPr>
            <a:spLocks noChangeShapeType="1"/>
          </p:cNvSpPr>
          <p:nvPr/>
        </p:nvSpPr>
        <p:spPr bwMode="auto">
          <a:xfrm flipV="1">
            <a:off x="3846335" y="3942457"/>
            <a:ext cx="495300" cy="31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Line 15"/>
          <p:cNvSpPr>
            <a:spLocks noChangeShapeType="1"/>
          </p:cNvSpPr>
          <p:nvPr/>
        </p:nvSpPr>
        <p:spPr bwMode="auto">
          <a:xfrm>
            <a:off x="3846335" y="4347270"/>
            <a:ext cx="45085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 name="Rectangle 16"/>
          <p:cNvSpPr>
            <a:spLocks noChangeArrowheads="1"/>
          </p:cNvSpPr>
          <p:nvPr/>
        </p:nvSpPr>
        <p:spPr bwMode="auto">
          <a:xfrm>
            <a:off x="4251147" y="4520307"/>
            <a:ext cx="3629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分子谐振：红外吸收</a:t>
            </a:r>
            <a:r>
              <a:rPr lang="en-US" altLang="zh-CN" sz="2000" b="1"/>
              <a:t>(</a:t>
            </a:r>
            <a:r>
              <a:rPr lang="zh-CN" altLang="en-US" sz="2000" b="1" i="1">
                <a:sym typeface="Symbol" panose="05050102010706020507" pitchFamily="18" charset="2"/>
              </a:rPr>
              <a:t></a:t>
            </a:r>
            <a:r>
              <a:rPr lang="zh-CN" altLang="en-US" sz="2000" b="1"/>
              <a:t>＞</a:t>
            </a:r>
            <a:r>
              <a:rPr lang="en-US" altLang="zh-CN" sz="2000" b="1"/>
              <a:t>7</a:t>
            </a:r>
            <a:r>
              <a:rPr lang="en-US" altLang="zh-CN" sz="2000" b="1">
                <a:sym typeface="Symbol" panose="05050102010706020507" pitchFamily="18" charset="2"/>
              </a:rPr>
              <a:t></a:t>
            </a:r>
            <a:r>
              <a:rPr lang="en-US" altLang="zh-CN" sz="2000" b="1"/>
              <a:t>m )</a:t>
            </a:r>
            <a:endParaRPr lang="zh-CN" altLang="en-US" sz="2000" b="1"/>
          </a:p>
        </p:txBody>
      </p:sp>
      <p:sp>
        <p:nvSpPr>
          <p:cNvPr id="88" name="Rectangle 17"/>
          <p:cNvSpPr>
            <a:spLocks noChangeArrowheads="1"/>
          </p:cNvSpPr>
          <p:nvPr/>
        </p:nvSpPr>
        <p:spPr bwMode="auto">
          <a:xfrm>
            <a:off x="2547760" y="3420170"/>
            <a:ext cx="1571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00FF"/>
                </a:solidFill>
              </a:rPr>
              <a:t>1.3</a:t>
            </a:r>
            <a:r>
              <a:rPr lang="zh-CN" altLang="en-US" sz="2000">
                <a:solidFill>
                  <a:srgbClr val="0000FF"/>
                </a:solidFill>
              </a:rPr>
              <a:t>～</a:t>
            </a:r>
            <a:r>
              <a:rPr lang="en-US" altLang="zh-CN" sz="2000">
                <a:solidFill>
                  <a:srgbClr val="0000FF"/>
                </a:solidFill>
              </a:rPr>
              <a:t>1.6</a:t>
            </a:r>
            <a:r>
              <a:rPr lang="en-US" altLang="zh-CN" sz="2000">
                <a:solidFill>
                  <a:srgbClr val="0000FF"/>
                </a:solidFill>
                <a:sym typeface="Symbol" panose="05050102010706020507" pitchFamily="18" charset="2"/>
              </a:rPr>
              <a:t></a:t>
            </a:r>
            <a:r>
              <a:rPr lang="en-US" altLang="zh-CN" sz="2000">
                <a:solidFill>
                  <a:srgbClr val="0000FF"/>
                </a:solidFill>
              </a:rPr>
              <a:t>m</a:t>
            </a:r>
            <a:r>
              <a:rPr lang="zh-CN" altLang="en-US" sz="2000">
                <a:solidFill>
                  <a:srgbClr val="0000FF"/>
                </a:solidFill>
              </a:rPr>
              <a:t>，</a:t>
            </a:r>
            <a:endParaRPr lang="en-US" altLang="zh-CN" sz="2000">
              <a:solidFill>
                <a:srgbClr val="0000FF"/>
              </a:solidFill>
            </a:endParaRPr>
          </a:p>
          <a:p>
            <a:pPr eaLnBrk="1" hangingPunct="1">
              <a:spcBef>
                <a:spcPct val="0"/>
              </a:spcBef>
            </a:pPr>
            <a:r>
              <a:rPr lang="en-US" altLang="zh-CN" sz="2000">
                <a:solidFill>
                  <a:srgbClr val="0000FF"/>
                </a:solidFill>
              </a:rPr>
              <a:t>0.03dB/km </a:t>
            </a:r>
            <a:r>
              <a:rPr lang="en-US" altLang="zh-CN" sz="2000">
                <a:solidFill>
                  <a:srgbClr val="0000FF"/>
                </a:solidFill>
                <a:sym typeface="Symbol" panose="05050102010706020507" pitchFamily="18" charset="2"/>
              </a:rPr>
              <a:t> </a:t>
            </a:r>
          </a:p>
        </p:txBody>
      </p:sp>
      <p:sp>
        <p:nvSpPr>
          <p:cNvPr id="89" name="Rectangle 18"/>
          <p:cNvSpPr>
            <a:spLocks noChangeArrowheads="1"/>
          </p:cNvSpPr>
          <p:nvPr/>
        </p:nvSpPr>
        <p:spPr bwMode="auto">
          <a:xfrm>
            <a:off x="4314647" y="5002907"/>
            <a:ext cx="412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杂质（过渡金属 ，</a:t>
            </a:r>
            <a:r>
              <a:rPr lang="en-US" altLang="zh-CN" sz="2000" b="1"/>
              <a:t>OH</a:t>
            </a:r>
            <a:r>
              <a:rPr lang="en-US" altLang="zh-CN" sz="2000" b="1" baseline="30000"/>
              <a:t>-</a:t>
            </a:r>
            <a:r>
              <a:rPr lang="zh-CN" altLang="en-US" sz="2000" b="1"/>
              <a:t>，掺杂剂 ）</a:t>
            </a:r>
          </a:p>
        </p:txBody>
      </p:sp>
      <p:sp>
        <p:nvSpPr>
          <p:cNvPr id="90" name="Rectangle 4"/>
          <p:cNvSpPr>
            <a:spLocks noChangeArrowheads="1"/>
          </p:cNvSpPr>
          <p:nvPr/>
        </p:nvSpPr>
        <p:spPr bwMode="auto">
          <a:xfrm>
            <a:off x="911047" y="1618019"/>
            <a:ext cx="2052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rPr>
              <a:t>材料</a:t>
            </a:r>
            <a:r>
              <a:rPr lang="zh-CN" altLang="en-US" sz="2800" b="1" dirty="0" smtClean="0">
                <a:solidFill>
                  <a:srgbClr val="0000FF"/>
                </a:solidFill>
              </a:rPr>
              <a:t>吸收：</a:t>
            </a:r>
            <a:r>
              <a:rPr lang="zh-CN" altLang="en-US" sz="2000" dirty="0" smtClean="0">
                <a:solidFill>
                  <a:srgbClr val="0000FF"/>
                </a:solidFill>
              </a:rPr>
              <a:t> </a:t>
            </a:r>
            <a:endParaRPr lang="zh-CN" altLang="en-US" sz="2000" dirty="0">
              <a:solidFill>
                <a:srgbClr val="0000FF"/>
              </a:solidFill>
            </a:endParaRPr>
          </a:p>
        </p:txBody>
      </p:sp>
    </p:spTree>
    <p:extLst>
      <p:ext uri="{BB962C8B-B14F-4D97-AF65-F5344CB8AC3E}">
        <p14:creationId xmlns:p14="http://schemas.microsoft.com/office/powerpoint/2010/main" val="1169931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光纤损耗的机理</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5"/>
          <p:cNvSpPr>
            <a:spLocks noChangeArrowheads="1"/>
          </p:cNvSpPr>
          <p:nvPr/>
        </p:nvSpPr>
        <p:spPr bwMode="auto">
          <a:xfrm>
            <a:off x="1171649" y="2370509"/>
            <a:ext cx="5375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FF"/>
                </a:solidFill>
              </a:rPr>
              <a:t>定义：</a:t>
            </a:r>
            <a:r>
              <a:rPr lang="zh-CN" altLang="en-US" sz="1800" b="1">
                <a:solidFill>
                  <a:srgbClr val="0000FF"/>
                </a:solidFill>
              </a:rPr>
              <a:t>纤芯折射率起伏不均匀引起光信号的散射</a:t>
            </a:r>
            <a:r>
              <a:rPr lang="zh-CN" altLang="en-US" sz="1800" b="1"/>
              <a:t>。</a:t>
            </a:r>
          </a:p>
        </p:txBody>
      </p:sp>
      <p:sp>
        <p:nvSpPr>
          <p:cNvPr id="18" name="Rectangle 6"/>
          <p:cNvSpPr>
            <a:spLocks noChangeArrowheads="1"/>
          </p:cNvSpPr>
          <p:nvPr/>
        </p:nvSpPr>
        <p:spPr bwMode="auto">
          <a:xfrm>
            <a:off x="1171649" y="3037259"/>
            <a:ext cx="721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FF"/>
                </a:solidFill>
              </a:rPr>
              <a:t>产生原因</a:t>
            </a:r>
            <a:r>
              <a:rPr lang="zh-CN" altLang="en-US" sz="2000" b="1"/>
              <a:t>：浓度的漂移导致折射率变化的区域尺寸比波长小</a:t>
            </a:r>
            <a:r>
              <a:rPr lang="zh-CN" altLang="en-US" sz="2000"/>
              <a:t> </a:t>
            </a:r>
          </a:p>
        </p:txBody>
      </p:sp>
      <p:graphicFrame>
        <p:nvGraphicFramePr>
          <p:cNvPr id="19" name="Object 7"/>
          <p:cNvGraphicFramePr>
            <a:graphicFrameLocks noChangeAspect="1"/>
          </p:cNvGraphicFramePr>
          <p:nvPr>
            <p:extLst>
              <p:ext uri="{D42A27DB-BD31-4B8C-83A1-F6EECF244321}">
                <p14:modId xmlns:p14="http://schemas.microsoft.com/office/powerpoint/2010/main" val="2354852348"/>
              </p:ext>
            </p:extLst>
          </p:nvPr>
        </p:nvGraphicFramePr>
        <p:xfrm>
          <a:off x="3017912" y="3645272"/>
          <a:ext cx="1201737" cy="431800"/>
        </p:xfrm>
        <a:graphic>
          <a:graphicData uri="http://schemas.openxmlformats.org/presentationml/2006/ole">
            <mc:AlternateContent xmlns:mc="http://schemas.openxmlformats.org/markup-compatibility/2006">
              <mc:Choice xmlns:v="urn:schemas-microsoft-com:vml" Requires="v">
                <p:oleObj spid="_x0000_s26635" name="Equation" r:id="rId4" imgW="609336" imgH="215806" progId="Equation.DSMT4">
                  <p:embed/>
                </p:oleObj>
              </mc:Choice>
              <mc:Fallback>
                <p:oleObj name="Equation" r:id="rId4" imgW="609336" imgH="215806" progId="Equation.DSMT4">
                  <p:embed/>
                  <p:pic>
                    <p:nvPicPr>
                      <p:cNvPr id="2765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912" y="3645272"/>
                        <a:ext cx="1201737" cy="431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 name="Rectangle 9"/>
          <p:cNvSpPr>
            <a:spLocks noChangeArrowheads="1"/>
          </p:cNvSpPr>
          <p:nvPr/>
        </p:nvSpPr>
        <p:spPr bwMode="auto">
          <a:xfrm>
            <a:off x="1171649" y="3667497"/>
            <a:ext cx="205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t>瑞利散射公式</a:t>
            </a:r>
            <a:r>
              <a:rPr lang="zh-CN" altLang="en-US" sz="2000"/>
              <a:t>： </a:t>
            </a:r>
          </a:p>
        </p:txBody>
      </p:sp>
      <p:sp>
        <p:nvSpPr>
          <p:cNvPr id="21" name="Rectangle 10"/>
          <p:cNvSpPr>
            <a:spLocks noChangeArrowheads="1"/>
          </p:cNvSpPr>
          <p:nvPr/>
        </p:nvSpPr>
        <p:spPr bwMode="auto">
          <a:xfrm>
            <a:off x="4225999" y="3656384"/>
            <a:ext cx="2957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C</a:t>
            </a:r>
            <a:r>
              <a:rPr lang="zh-CN" altLang="en-US" sz="2000"/>
              <a:t>：</a:t>
            </a:r>
            <a:r>
              <a:rPr lang="en-US" altLang="zh-CN" sz="2000"/>
              <a:t>0.7</a:t>
            </a:r>
            <a:r>
              <a:rPr lang="zh-CN" altLang="en-US" sz="2000"/>
              <a:t>～</a:t>
            </a:r>
            <a:r>
              <a:rPr lang="en-US" altLang="zh-CN" sz="2000"/>
              <a:t>0.9(dB/km)·</a:t>
            </a:r>
            <a:r>
              <a:rPr lang="en-US" altLang="zh-CN" sz="2000">
                <a:sym typeface="Symbol" panose="05050102010706020507" pitchFamily="18" charset="2"/>
              </a:rPr>
              <a:t></a:t>
            </a:r>
            <a:r>
              <a:rPr lang="en-US" altLang="zh-CN" sz="2000"/>
              <a:t>m</a:t>
            </a:r>
            <a:r>
              <a:rPr lang="en-US" altLang="zh-CN" sz="2000" baseline="30000">
                <a:sym typeface="Symbol" panose="05050102010706020507" pitchFamily="18" charset="2"/>
              </a:rPr>
              <a:t>4</a:t>
            </a:r>
            <a:r>
              <a:rPr lang="en-US" altLang="zh-CN" sz="2000">
                <a:sym typeface="Symbol" panose="05050102010706020507" pitchFamily="18" charset="2"/>
              </a:rPr>
              <a:t> </a:t>
            </a:r>
          </a:p>
        </p:txBody>
      </p:sp>
      <p:sp>
        <p:nvSpPr>
          <p:cNvPr id="22" name="Rectangle 11"/>
          <p:cNvSpPr>
            <a:spLocks noChangeArrowheads="1"/>
          </p:cNvSpPr>
          <p:nvPr/>
        </p:nvSpPr>
        <p:spPr bwMode="auto">
          <a:xfrm>
            <a:off x="1203399" y="4399236"/>
            <a:ext cx="4487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1.55</a:t>
            </a:r>
            <a:r>
              <a:rPr lang="en-US" altLang="zh-CN" sz="2000" b="1">
                <a:sym typeface="Symbol" panose="05050102010706020507" pitchFamily="18" charset="2"/>
              </a:rPr>
              <a:t></a:t>
            </a:r>
            <a:r>
              <a:rPr lang="en-US" altLang="zh-CN" sz="2000" b="1"/>
              <a:t>m</a:t>
            </a:r>
            <a:r>
              <a:rPr lang="zh-CN" altLang="en-US" sz="2000" b="1">
                <a:sym typeface="Symbol" panose="05050102010706020507" pitchFamily="18" charset="2"/>
              </a:rPr>
              <a:t>波长处，</a:t>
            </a:r>
            <a:r>
              <a:rPr lang="en-US" altLang="zh-CN" sz="2000" b="1" i="1">
                <a:sym typeface="Symbol" panose="05050102010706020507" pitchFamily="18" charset="2"/>
              </a:rPr>
              <a:t>a</a:t>
            </a:r>
            <a:r>
              <a:rPr lang="en-US" altLang="zh-CN" sz="2000" b="1" i="1" baseline="-25000">
                <a:sym typeface="Symbol" panose="05050102010706020507" pitchFamily="18" charset="2"/>
              </a:rPr>
              <a:t>R</a:t>
            </a:r>
            <a:r>
              <a:rPr lang="zh-CN" altLang="en-US" sz="2000" b="1">
                <a:sym typeface="Symbol" panose="05050102010706020507" pitchFamily="18" charset="2"/>
              </a:rPr>
              <a:t>为</a:t>
            </a:r>
            <a:r>
              <a:rPr lang="en-US" altLang="zh-CN" sz="2000" b="1">
                <a:sym typeface="Symbol" panose="05050102010706020507" pitchFamily="18" charset="2"/>
              </a:rPr>
              <a:t>0.12</a:t>
            </a:r>
            <a:r>
              <a:rPr lang="zh-CN" altLang="en-US" sz="2000" b="1">
                <a:sym typeface="Symbol" panose="05050102010706020507" pitchFamily="18" charset="2"/>
              </a:rPr>
              <a:t>～</a:t>
            </a:r>
            <a:r>
              <a:rPr lang="en-US" altLang="zh-CN" sz="2000" b="1">
                <a:sym typeface="Symbol" panose="05050102010706020507" pitchFamily="18" charset="2"/>
              </a:rPr>
              <a:t>0.16dB/km</a:t>
            </a:r>
            <a:r>
              <a:rPr lang="en-US" altLang="zh-CN" sz="2000">
                <a:sym typeface="Symbol" panose="05050102010706020507" pitchFamily="18" charset="2"/>
              </a:rPr>
              <a:t> </a:t>
            </a:r>
          </a:p>
        </p:txBody>
      </p:sp>
      <p:pic>
        <p:nvPicPr>
          <p:cNvPr id="23"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5874" y="5091683"/>
            <a:ext cx="4230687"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4"/>
          <p:cNvSpPr>
            <a:spLocks noChangeArrowheads="1"/>
          </p:cNvSpPr>
          <p:nvPr/>
        </p:nvSpPr>
        <p:spPr bwMode="auto">
          <a:xfrm>
            <a:off x="911047" y="1618019"/>
            <a:ext cx="2052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solidFill>
                  <a:srgbClr val="0000FF"/>
                </a:solidFill>
              </a:rPr>
              <a:t>瑞利散射：</a:t>
            </a:r>
            <a:r>
              <a:rPr lang="zh-CN" altLang="en-US" sz="2000" dirty="0" smtClean="0">
                <a:solidFill>
                  <a:srgbClr val="0000FF"/>
                </a:solidFill>
              </a:rPr>
              <a:t> </a:t>
            </a:r>
            <a:endParaRPr lang="zh-CN" altLang="en-US" sz="2000" dirty="0">
              <a:solidFill>
                <a:srgbClr val="0000FF"/>
              </a:solidFill>
            </a:endParaRPr>
          </a:p>
        </p:txBody>
      </p:sp>
    </p:spTree>
    <p:extLst>
      <p:ext uri="{BB962C8B-B14F-4D97-AF65-F5344CB8AC3E}">
        <p14:creationId xmlns:p14="http://schemas.microsoft.com/office/powerpoint/2010/main" val="2519655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光纤损耗的机理</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4"/>
          <p:cNvSpPr>
            <a:spLocks noChangeArrowheads="1"/>
          </p:cNvSpPr>
          <p:nvPr/>
        </p:nvSpPr>
        <p:spPr bwMode="auto">
          <a:xfrm>
            <a:off x="911047" y="1618019"/>
            <a:ext cx="2052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solidFill>
                  <a:srgbClr val="0000FF"/>
                </a:solidFill>
              </a:rPr>
              <a:t>波导缺陷：</a:t>
            </a:r>
            <a:r>
              <a:rPr lang="zh-CN" altLang="en-US" sz="2000" dirty="0" smtClean="0">
                <a:solidFill>
                  <a:srgbClr val="0000FF"/>
                </a:solidFill>
              </a:rPr>
              <a:t> </a:t>
            </a:r>
            <a:endParaRPr lang="zh-CN" altLang="en-US" sz="2000" dirty="0">
              <a:solidFill>
                <a:srgbClr val="0000FF"/>
              </a:solidFill>
            </a:endParaRPr>
          </a:p>
        </p:txBody>
      </p:sp>
      <p:sp>
        <p:nvSpPr>
          <p:cNvPr id="3" name="矩形 2"/>
          <p:cNvSpPr/>
          <p:nvPr/>
        </p:nvSpPr>
        <p:spPr>
          <a:xfrm>
            <a:off x="1475656" y="2492896"/>
            <a:ext cx="6408712" cy="3000821"/>
          </a:xfrm>
          <a:prstGeom prst="rect">
            <a:avLst/>
          </a:prstGeom>
        </p:spPr>
        <p:txBody>
          <a:bodyPr wrap="square">
            <a:spAutoFit/>
          </a:bodyPr>
          <a:lstStyle/>
          <a:p>
            <a:pPr>
              <a:defRPr/>
            </a:pPr>
            <a:r>
              <a:rPr lang="en-US" altLang="zh-CN" b="1" dirty="0">
                <a:solidFill>
                  <a:srgbClr val="0000FF"/>
                </a:solidFill>
              </a:rPr>
              <a:t>1</a:t>
            </a:r>
            <a:r>
              <a:rPr lang="zh-CN" altLang="en-US" b="1" dirty="0">
                <a:solidFill>
                  <a:srgbClr val="0000FF"/>
                </a:solidFill>
              </a:rPr>
              <a:t>）米氏散射</a:t>
            </a:r>
            <a:r>
              <a:rPr lang="zh-CN" altLang="en-US" b="1" dirty="0"/>
              <a:t>：</a:t>
            </a:r>
          </a:p>
          <a:p>
            <a:pPr>
              <a:defRPr/>
            </a:pPr>
            <a:r>
              <a:rPr lang="zh-CN" altLang="en-US" b="1" dirty="0"/>
              <a:t>定义：</a:t>
            </a:r>
            <a:endParaRPr lang="zh-CN" altLang="en-US" dirty="0"/>
          </a:p>
          <a:p>
            <a:pPr indent="457200" algn="just">
              <a:lnSpc>
                <a:spcPct val="130000"/>
              </a:lnSpc>
              <a:defRPr/>
            </a:pPr>
            <a:r>
              <a:rPr lang="zh-CN" altLang="en-US" dirty="0"/>
              <a:t>理想的纤芯和包层的折射率是均匀分布的。实际上折射率有轻微的起伏不均匀，以及纤芯和包层分界面上缺陷导致的折射率起伏，在大于光波长尺度上出现折射率的非均匀性而引起的散射</a:t>
            </a:r>
            <a:r>
              <a:rPr lang="zh-CN" altLang="en-US" dirty="0" smtClean="0"/>
              <a:t>。</a:t>
            </a:r>
            <a:endParaRPr lang="en-US" altLang="zh-CN" dirty="0" smtClean="0"/>
          </a:p>
          <a:p>
            <a:pPr indent="457200" algn="just">
              <a:lnSpc>
                <a:spcPct val="130000"/>
              </a:lnSpc>
              <a:defRPr/>
            </a:pPr>
            <a:endParaRPr lang="zh-CN" altLang="en-US" b="1" dirty="0"/>
          </a:p>
          <a:p>
            <a:pPr>
              <a:defRPr/>
            </a:pPr>
            <a:r>
              <a:rPr lang="zh-CN" altLang="en-US" b="1" dirty="0"/>
              <a:t>影响：芯径变化小于</a:t>
            </a:r>
            <a:r>
              <a:rPr lang="en-US" altLang="zh-CN" b="1" dirty="0"/>
              <a:t>1%</a:t>
            </a:r>
            <a:r>
              <a:rPr lang="zh-CN" altLang="en-US" b="1" dirty="0"/>
              <a:t>，米氏散射损耗典型值小于</a:t>
            </a:r>
            <a:r>
              <a:rPr lang="en-US" altLang="zh-CN" b="1" dirty="0"/>
              <a:t>0.03dB/km </a:t>
            </a:r>
            <a:r>
              <a:rPr lang="zh-CN" altLang="en-US" b="1" dirty="0"/>
              <a:t>。</a:t>
            </a:r>
            <a:r>
              <a:rPr lang="zh-CN" altLang="en-US" dirty="0"/>
              <a:t> </a:t>
            </a:r>
            <a:endParaRPr lang="zh-CN" altLang="en-US" b="1" dirty="0"/>
          </a:p>
          <a:p>
            <a:pPr>
              <a:defRPr/>
            </a:pPr>
            <a:r>
              <a:rPr lang="zh-CN" altLang="en-US" b="1" dirty="0"/>
              <a:t>措施：</a:t>
            </a:r>
            <a:r>
              <a:rPr lang="zh-CN" altLang="en-US" dirty="0"/>
              <a:t>制造时控制芯径漂移。</a:t>
            </a:r>
            <a:endParaRPr lang="en-US" altLang="zh-CN" dirty="0"/>
          </a:p>
        </p:txBody>
      </p:sp>
    </p:spTree>
    <p:extLst>
      <p:ext uri="{BB962C8B-B14F-4D97-AF65-F5344CB8AC3E}">
        <p14:creationId xmlns:p14="http://schemas.microsoft.com/office/powerpoint/2010/main" val="2530895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光纤损耗的机理</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4"/>
          <p:cNvSpPr>
            <a:spLocks noChangeArrowheads="1"/>
          </p:cNvSpPr>
          <p:nvPr/>
        </p:nvSpPr>
        <p:spPr bwMode="auto">
          <a:xfrm>
            <a:off x="911047" y="1618019"/>
            <a:ext cx="2052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solidFill>
                  <a:srgbClr val="0000FF"/>
                </a:solidFill>
              </a:rPr>
              <a:t>波导缺陷：</a:t>
            </a:r>
            <a:r>
              <a:rPr lang="zh-CN" altLang="en-US" sz="2000" dirty="0" smtClean="0">
                <a:solidFill>
                  <a:srgbClr val="0000FF"/>
                </a:solidFill>
              </a:rPr>
              <a:t> </a:t>
            </a:r>
            <a:endParaRPr lang="zh-CN" altLang="en-US" sz="2000" dirty="0">
              <a:solidFill>
                <a:srgbClr val="0000FF"/>
              </a:solidFill>
            </a:endParaRPr>
          </a:p>
        </p:txBody>
      </p:sp>
      <p:sp>
        <p:nvSpPr>
          <p:cNvPr id="3" name="矩形 2"/>
          <p:cNvSpPr/>
          <p:nvPr/>
        </p:nvSpPr>
        <p:spPr>
          <a:xfrm>
            <a:off x="1475656" y="2348880"/>
            <a:ext cx="6408712" cy="369332"/>
          </a:xfrm>
          <a:prstGeom prst="rect">
            <a:avLst/>
          </a:prstGeom>
        </p:spPr>
        <p:txBody>
          <a:bodyPr wrap="square">
            <a:spAutoFit/>
          </a:bodyPr>
          <a:lstStyle/>
          <a:p>
            <a:pPr>
              <a:spcBef>
                <a:spcPct val="0"/>
              </a:spcBef>
            </a:pPr>
            <a:r>
              <a:rPr lang="en-US" altLang="zh-CN" b="1" dirty="0" smtClean="0">
                <a:solidFill>
                  <a:srgbClr val="0000FF"/>
                </a:solidFill>
              </a:rPr>
              <a:t>2</a:t>
            </a:r>
            <a:r>
              <a:rPr lang="zh-CN" altLang="en-US" b="1" dirty="0" smtClean="0">
                <a:solidFill>
                  <a:srgbClr val="0000FF"/>
                </a:solidFill>
              </a:rPr>
              <a:t>）</a:t>
            </a:r>
            <a:r>
              <a:rPr lang="zh-CN" altLang="en-US" b="1" dirty="0">
                <a:solidFill>
                  <a:srgbClr val="0000FF"/>
                </a:solidFill>
              </a:rPr>
              <a:t>弯曲损耗：光纤</a:t>
            </a:r>
            <a:r>
              <a:rPr lang="zh-CN" altLang="en-US" b="1" dirty="0" smtClean="0">
                <a:solidFill>
                  <a:srgbClr val="0000FF"/>
                </a:solidFill>
              </a:rPr>
              <a:t>弯曲。</a:t>
            </a:r>
            <a:r>
              <a:rPr lang="zh-CN" altLang="en-US" dirty="0" smtClean="0">
                <a:solidFill>
                  <a:srgbClr val="0000FF"/>
                </a:solidFill>
              </a:rPr>
              <a:t>                     </a:t>
            </a:r>
            <a:r>
              <a:rPr lang="zh-CN" altLang="en-US" b="1" dirty="0">
                <a:solidFill>
                  <a:srgbClr val="0000FF"/>
                </a:solidFill>
              </a:rPr>
              <a:t>（宏观弯曲</a:t>
            </a:r>
            <a:r>
              <a:rPr lang="zh-CN" altLang="en-US" b="1" dirty="0" smtClean="0">
                <a:solidFill>
                  <a:srgbClr val="0000FF"/>
                </a:solidFill>
              </a:rPr>
              <a:t>）</a:t>
            </a:r>
            <a:endParaRPr lang="zh-CN" altLang="en-US" b="1" dirty="0">
              <a:solidFill>
                <a:srgbClr val="0000FF"/>
              </a:solidFill>
            </a:endParaRPr>
          </a:p>
        </p:txBody>
      </p:sp>
      <p:sp>
        <p:nvSpPr>
          <p:cNvPr id="7" name="Rectangle 7"/>
          <p:cNvSpPr>
            <a:spLocks noChangeArrowheads="1"/>
          </p:cNvSpPr>
          <p:nvPr/>
        </p:nvSpPr>
        <p:spPr bwMode="auto">
          <a:xfrm>
            <a:off x="1629599" y="2837548"/>
            <a:ext cx="25923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a:t>光纤弯曲损耗 </a:t>
            </a:r>
            <a:r>
              <a:rPr lang="en-US" altLang="zh-CN" sz="1600" b="1"/>
              <a:t>~ exp(-</a:t>
            </a:r>
            <a:r>
              <a:rPr lang="en-US" altLang="zh-CN" sz="1600" b="1" i="1"/>
              <a:t>R</a:t>
            </a:r>
            <a:r>
              <a:rPr lang="en-US" altLang="zh-CN" sz="1600" b="1"/>
              <a:t>/</a:t>
            </a:r>
            <a:r>
              <a:rPr lang="en-US" altLang="zh-CN" sz="1600" b="1" i="1"/>
              <a:t>R</a:t>
            </a:r>
            <a:r>
              <a:rPr lang="en-US" altLang="zh-CN" sz="1600" b="1" i="1" baseline="-25000"/>
              <a:t>c</a:t>
            </a:r>
            <a:r>
              <a:rPr lang="en-US" altLang="zh-CN" sz="1600" b="1"/>
              <a:t>)</a:t>
            </a:r>
            <a:r>
              <a:rPr lang="zh-CN" altLang="en-US" sz="1600" b="1"/>
              <a:t> </a:t>
            </a:r>
          </a:p>
        </p:txBody>
      </p:sp>
      <p:sp>
        <p:nvSpPr>
          <p:cNvPr id="8" name="Rectangle 10"/>
          <p:cNvSpPr>
            <a:spLocks noChangeArrowheads="1"/>
          </p:cNvSpPr>
          <p:nvPr/>
        </p:nvSpPr>
        <p:spPr bwMode="auto">
          <a:xfrm>
            <a:off x="2278930" y="3220533"/>
            <a:ext cx="18565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i="1" dirty="0" err="1"/>
              <a:t>R</a:t>
            </a:r>
            <a:r>
              <a:rPr lang="en-US" altLang="zh-CN" sz="1600" b="1" i="1" baseline="-25000" dirty="0" err="1"/>
              <a:t>c</a:t>
            </a:r>
            <a:r>
              <a:rPr lang="en-US" altLang="zh-CN" sz="1600" b="1" i="1" dirty="0"/>
              <a:t> </a:t>
            </a:r>
            <a:r>
              <a:rPr lang="zh-CN" altLang="en-US" sz="1600" b="1" dirty="0"/>
              <a:t>： </a:t>
            </a:r>
            <a:r>
              <a:rPr lang="en-US" altLang="zh-CN" sz="1600" b="1" dirty="0"/>
              <a:t>0.2</a:t>
            </a:r>
            <a:r>
              <a:rPr lang="zh-CN" altLang="en-US" sz="1600" b="1" dirty="0"/>
              <a:t>～</a:t>
            </a:r>
            <a:r>
              <a:rPr lang="en-US" altLang="zh-CN" sz="1600" b="1" dirty="0"/>
              <a:t>0.4mm</a:t>
            </a:r>
            <a:r>
              <a:rPr lang="en-US" altLang="zh-CN" sz="1600" dirty="0"/>
              <a:t>  </a:t>
            </a:r>
          </a:p>
        </p:txBody>
      </p:sp>
      <p:sp>
        <p:nvSpPr>
          <p:cNvPr id="9" name="Rectangle 11"/>
          <p:cNvSpPr>
            <a:spLocks noChangeArrowheads="1"/>
          </p:cNvSpPr>
          <p:nvPr/>
        </p:nvSpPr>
        <p:spPr bwMode="auto">
          <a:xfrm>
            <a:off x="1922361" y="3624269"/>
            <a:ext cx="10358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t>R</a:t>
            </a:r>
            <a:r>
              <a:rPr lang="zh-CN" altLang="en-US" sz="1600" b="1"/>
              <a:t>＞</a:t>
            </a:r>
            <a:r>
              <a:rPr lang="en-US" altLang="zh-CN" sz="1600" b="1"/>
              <a:t>5mm</a:t>
            </a:r>
            <a:r>
              <a:rPr lang="en-US" altLang="zh-CN" sz="1600"/>
              <a:t> </a:t>
            </a:r>
          </a:p>
        </p:txBody>
      </p:sp>
      <p:sp>
        <p:nvSpPr>
          <p:cNvPr id="10" name="Rectangle 12"/>
          <p:cNvSpPr>
            <a:spLocks noChangeArrowheads="1"/>
          </p:cNvSpPr>
          <p:nvPr/>
        </p:nvSpPr>
        <p:spPr bwMode="auto">
          <a:xfrm>
            <a:off x="2987824" y="3624269"/>
            <a:ext cx="22220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t>弯曲损耗＜</a:t>
            </a:r>
            <a:r>
              <a:rPr lang="en-US" altLang="zh-CN" sz="1600" b="1" dirty="0"/>
              <a:t>0.01dB/km</a:t>
            </a:r>
            <a:r>
              <a:rPr lang="en-US" altLang="zh-CN" sz="1600" dirty="0"/>
              <a:t> </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095" y="4409143"/>
            <a:ext cx="3495675"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373" y="3645024"/>
            <a:ext cx="3636500" cy="308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7225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光纤损耗的机理</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4"/>
          <p:cNvSpPr>
            <a:spLocks noChangeArrowheads="1"/>
          </p:cNvSpPr>
          <p:nvPr/>
        </p:nvSpPr>
        <p:spPr bwMode="auto">
          <a:xfrm>
            <a:off x="911047" y="1618019"/>
            <a:ext cx="2052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smtClean="0">
                <a:solidFill>
                  <a:srgbClr val="0000FF"/>
                </a:solidFill>
              </a:rPr>
              <a:t>波导缺陷：</a:t>
            </a:r>
            <a:r>
              <a:rPr lang="zh-CN" altLang="en-US" sz="2000" dirty="0" smtClean="0">
                <a:solidFill>
                  <a:srgbClr val="0000FF"/>
                </a:solidFill>
              </a:rPr>
              <a:t> </a:t>
            </a:r>
            <a:endParaRPr lang="zh-CN" altLang="en-US" sz="2000" dirty="0">
              <a:solidFill>
                <a:srgbClr val="0000FF"/>
              </a:solidFill>
            </a:endParaRPr>
          </a:p>
        </p:txBody>
      </p:sp>
      <p:sp>
        <p:nvSpPr>
          <p:cNvPr id="3" name="矩形 2"/>
          <p:cNvSpPr/>
          <p:nvPr/>
        </p:nvSpPr>
        <p:spPr>
          <a:xfrm>
            <a:off x="1475656" y="2348880"/>
            <a:ext cx="6408712" cy="369332"/>
          </a:xfrm>
          <a:prstGeom prst="rect">
            <a:avLst/>
          </a:prstGeom>
        </p:spPr>
        <p:txBody>
          <a:bodyPr wrap="square">
            <a:spAutoFit/>
          </a:bodyPr>
          <a:lstStyle/>
          <a:p>
            <a:pPr>
              <a:spcBef>
                <a:spcPct val="0"/>
              </a:spcBef>
            </a:pPr>
            <a:r>
              <a:rPr lang="en-US" altLang="zh-CN" b="1" dirty="0" smtClean="0">
                <a:solidFill>
                  <a:srgbClr val="0000FF"/>
                </a:solidFill>
              </a:rPr>
              <a:t>3</a:t>
            </a:r>
            <a:r>
              <a:rPr lang="zh-CN" altLang="en-US" b="1" dirty="0" smtClean="0">
                <a:solidFill>
                  <a:srgbClr val="0000FF"/>
                </a:solidFill>
              </a:rPr>
              <a:t>）微弯损耗：微观弯曲</a:t>
            </a:r>
            <a:endParaRPr lang="zh-CN" altLang="en-US" b="1" dirty="0">
              <a:solidFill>
                <a:srgbClr val="0000FF"/>
              </a:solidFill>
            </a:endParaRPr>
          </a:p>
        </p:txBody>
      </p:sp>
      <p:sp>
        <p:nvSpPr>
          <p:cNvPr id="7" name="Rectangle 7"/>
          <p:cNvSpPr>
            <a:spLocks noChangeArrowheads="1"/>
          </p:cNvSpPr>
          <p:nvPr/>
        </p:nvSpPr>
        <p:spPr bwMode="auto">
          <a:xfrm>
            <a:off x="1702868" y="2718212"/>
            <a:ext cx="61815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1600" b="1" dirty="0"/>
              <a:t>光纤轴发生随机的不规则弯曲，曲率半径与光纤横截面积相比拟</a:t>
            </a:r>
            <a:r>
              <a:rPr lang="zh-CN" altLang="en-US" sz="1600" b="1" dirty="0" smtClean="0"/>
              <a:t>。</a:t>
            </a:r>
            <a:endParaRPr lang="en-US" altLang="zh-CN" sz="1600" b="1" dirty="0" smtClean="0"/>
          </a:p>
          <a:p>
            <a:pPr eaLnBrk="1" hangingPunct="1">
              <a:lnSpc>
                <a:spcPct val="150000"/>
              </a:lnSpc>
            </a:pPr>
            <a:endParaRPr lang="en-US" altLang="zh-CN" sz="1600" b="1" dirty="0"/>
          </a:p>
          <a:p>
            <a:pPr eaLnBrk="1" hangingPunct="1">
              <a:lnSpc>
                <a:spcPct val="150000"/>
              </a:lnSpc>
            </a:pPr>
            <a:r>
              <a:rPr lang="zh-CN" altLang="en-US" sz="1600" b="1" dirty="0"/>
              <a:t>影响：可高达</a:t>
            </a:r>
            <a:r>
              <a:rPr lang="en-US" altLang="zh-CN" sz="1600" b="1" dirty="0"/>
              <a:t>100dB/Km</a:t>
            </a:r>
            <a:r>
              <a:rPr lang="zh-CN" altLang="en-US" sz="1600" b="1" dirty="0"/>
              <a:t>。</a:t>
            </a:r>
          </a:p>
          <a:p>
            <a:pPr eaLnBrk="1" hangingPunct="1">
              <a:lnSpc>
                <a:spcPct val="150000"/>
              </a:lnSpc>
            </a:pPr>
            <a:r>
              <a:rPr lang="zh-CN" altLang="en-US" sz="1600" b="1" dirty="0"/>
              <a:t>措施：（减小微弯损耗的方法）</a:t>
            </a:r>
          </a:p>
          <a:p>
            <a:pPr eaLnBrk="1" hangingPunct="1">
              <a:lnSpc>
                <a:spcPct val="150000"/>
              </a:lnSpc>
            </a:pPr>
            <a:r>
              <a:rPr lang="zh-CN" altLang="en-US" sz="1600" b="1" dirty="0"/>
              <a:t>（</a:t>
            </a:r>
            <a:r>
              <a:rPr lang="en-US" altLang="zh-CN" sz="1600" b="1" dirty="0"/>
              <a:t>1</a:t>
            </a:r>
            <a:r>
              <a:rPr lang="zh-CN" altLang="en-US" sz="1600" b="1" dirty="0"/>
              <a:t>）选择</a:t>
            </a:r>
            <a:r>
              <a:rPr lang="en-US" altLang="zh-CN" sz="1600" b="1" dirty="0"/>
              <a:t>V</a:t>
            </a:r>
            <a:r>
              <a:rPr lang="zh-CN" altLang="en-US" sz="1600" b="1" dirty="0"/>
              <a:t>参数为</a:t>
            </a:r>
            <a:r>
              <a:rPr lang="en-US" altLang="zh-CN" sz="1600" b="1" dirty="0"/>
              <a:t>2.405</a:t>
            </a:r>
            <a:r>
              <a:rPr lang="zh-CN" altLang="en-US" sz="1600" b="1" dirty="0"/>
              <a:t>，使模式能量大部分局限在纤芯内。</a:t>
            </a:r>
          </a:p>
          <a:p>
            <a:pPr eaLnBrk="1" hangingPunct="1">
              <a:lnSpc>
                <a:spcPct val="150000"/>
              </a:lnSpc>
            </a:pPr>
            <a:r>
              <a:rPr lang="zh-CN" altLang="en-US" sz="1600" b="1" dirty="0"/>
              <a:t>（</a:t>
            </a:r>
            <a:r>
              <a:rPr lang="en-US" altLang="zh-CN" sz="1600" b="1" dirty="0"/>
              <a:t>2</a:t>
            </a:r>
            <a:r>
              <a:rPr lang="zh-CN" altLang="en-US" sz="1600" b="1" dirty="0"/>
              <a:t>）在光纤表面上安装护套。</a:t>
            </a:r>
          </a:p>
          <a:p>
            <a:pPr eaLnBrk="1" hangingPunct="1"/>
            <a:endParaRPr lang="zh-CN" altLang="en-US" sz="1600" b="1" dirty="0"/>
          </a:p>
        </p:txBody>
      </p:sp>
      <p:pic>
        <p:nvPicPr>
          <p:cNvPr id="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013176"/>
            <a:ext cx="3749675"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7360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a:t>
            </a:r>
            <a:r>
              <a:rPr lang="zh-CN" altLang="en-US" sz="3600" b="1" dirty="0">
                <a:solidFill>
                  <a:srgbClr val="C00000"/>
                </a:solidFill>
                <a:latin typeface="楷体" pitchFamily="49" charset="-122"/>
                <a:ea typeface="楷体" pitchFamily="49" charset="-122"/>
              </a:rPr>
              <a:t>的损耗</a:t>
            </a: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Rectangle 44"/>
          <p:cNvSpPr>
            <a:spLocks noChangeArrowheads="1"/>
          </p:cNvSpPr>
          <p:nvPr/>
        </p:nvSpPr>
        <p:spPr bwMode="auto">
          <a:xfrm>
            <a:off x="1499990" y="4541838"/>
            <a:ext cx="11112" cy="9525"/>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9" name="Rectangle 48"/>
          <p:cNvSpPr>
            <a:spLocks noChangeArrowheads="1"/>
          </p:cNvSpPr>
          <p:nvPr/>
        </p:nvSpPr>
        <p:spPr bwMode="auto">
          <a:xfrm>
            <a:off x="1499990" y="4706938"/>
            <a:ext cx="11112" cy="9525"/>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0" name="Rectangle 65"/>
          <p:cNvSpPr>
            <a:spLocks noChangeArrowheads="1"/>
          </p:cNvSpPr>
          <p:nvPr/>
        </p:nvSpPr>
        <p:spPr bwMode="auto">
          <a:xfrm>
            <a:off x="1499990" y="5405438"/>
            <a:ext cx="11112" cy="9525"/>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1" name="Rectangle 69"/>
          <p:cNvSpPr>
            <a:spLocks noChangeArrowheads="1"/>
          </p:cNvSpPr>
          <p:nvPr/>
        </p:nvSpPr>
        <p:spPr bwMode="auto">
          <a:xfrm>
            <a:off x="1499990" y="5570538"/>
            <a:ext cx="11112" cy="9525"/>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2" name="Rectangle 85"/>
          <p:cNvSpPr>
            <a:spLocks noChangeArrowheads="1"/>
          </p:cNvSpPr>
          <p:nvPr/>
        </p:nvSpPr>
        <p:spPr bwMode="auto">
          <a:xfrm>
            <a:off x="4274940" y="4732338"/>
            <a:ext cx="12700" cy="9525"/>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83" name="Group 320"/>
          <p:cNvGrpSpPr>
            <a:grpSpLocks/>
          </p:cNvGrpSpPr>
          <p:nvPr/>
        </p:nvGrpSpPr>
        <p:grpSpPr bwMode="auto">
          <a:xfrm>
            <a:off x="539552" y="1562100"/>
            <a:ext cx="8140700" cy="5029200"/>
            <a:chOff x="576" y="816"/>
            <a:chExt cx="4848" cy="3168"/>
          </a:xfrm>
        </p:grpSpPr>
        <p:sp>
          <p:nvSpPr>
            <p:cNvPr id="84" name="Rectangle 319"/>
            <p:cNvSpPr>
              <a:spLocks noChangeArrowheads="1"/>
            </p:cNvSpPr>
            <p:nvPr/>
          </p:nvSpPr>
          <p:spPr bwMode="auto">
            <a:xfrm>
              <a:off x="576" y="816"/>
              <a:ext cx="4848" cy="3168"/>
            </a:xfrm>
            <a:prstGeom prst="rect">
              <a:avLst/>
            </a:prstGeom>
            <a:solidFill>
              <a:srgbClr val="C5FF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5" name="Rectangle 6"/>
            <p:cNvSpPr>
              <a:spLocks noChangeArrowheads="1"/>
            </p:cNvSpPr>
            <p:nvPr/>
          </p:nvSpPr>
          <p:spPr bwMode="auto">
            <a:xfrm>
              <a:off x="3849" y="3549"/>
              <a:ext cx="2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1600</a:t>
              </a:r>
              <a:endParaRPr lang="en-US" altLang="zh-CN">
                <a:latin typeface="Times New Roman" panose="02020603050405020304" pitchFamily="18" charset="0"/>
                <a:cs typeface="Times New Roman" panose="02020603050405020304" pitchFamily="18" charset="0"/>
              </a:endParaRPr>
            </a:p>
          </p:txBody>
        </p:sp>
        <p:sp>
          <p:nvSpPr>
            <p:cNvPr id="86" name="Rectangle 7"/>
            <p:cNvSpPr>
              <a:spLocks noChangeArrowheads="1"/>
            </p:cNvSpPr>
            <p:nvPr/>
          </p:nvSpPr>
          <p:spPr bwMode="auto">
            <a:xfrm>
              <a:off x="4584" y="3549"/>
              <a:ext cx="2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1700</a:t>
              </a:r>
              <a:endParaRPr lang="en-US" altLang="zh-CN">
                <a:latin typeface="Times New Roman" panose="02020603050405020304" pitchFamily="18" charset="0"/>
                <a:cs typeface="Times New Roman" panose="02020603050405020304" pitchFamily="18" charset="0"/>
              </a:endParaRPr>
            </a:p>
          </p:txBody>
        </p:sp>
        <p:sp>
          <p:nvSpPr>
            <p:cNvPr id="87" name="Rectangle 8"/>
            <p:cNvSpPr>
              <a:spLocks noChangeArrowheads="1"/>
            </p:cNvSpPr>
            <p:nvPr/>
          </p:nvSpPr>
          <p:spPr bwMode="auto">
            <a:xfrm>
              <a:off x="2381" y="3551"/>
              <a:ext cx="2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1400</a:t>
              </a:r>
              <a:endParaRPr lang="en-US" altLang="zh-CN">
                <a:latin typeface="Times New Roman" panose="02020603050405020304" pitchFamily="18" charset="0"/>
                <a:cs typeface="Times New Roman" panose="02020603050405020304" pitchFamily="18" charset="0"/>
              </a:endParaRPr>
            </a:p>
          </p:txBody>
        </p:sp>
        <p:sp>
          <p:nvSpPr>
            <p:cNvPr id="88" name="Rectangle 9"/>
            <p:cNvSpPr>
              <a:spLocks noChangeArrowheads="1"/>
            </p:cNvSpPr>
            <p:nvPr/>
          </p:nvSpPr>
          <p:spPr bwMode="auto">
            <a:xfrm>
              <a:off x="1643" y="3552"/>
              <a:ext cx="2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1300</a:t>
              </a:r>
              <a:endParaRPr lang="en-US" altLang="zh-CN">
                <a:latin typeface="Times New Roman" panose="02020603050405020304" pitchFamily="18" charset="0"/>
                <a:cs typeface="Times New Roman" panose="02020603050405020304" pitchFamily="18" charset="0"/>
              </a:endParaRPr>
            </a:p>
          </p:txBody>
        </p:sp>
        <p:sp>
          <p:nvSpPr>
            <p:cNvPr id="89" name="Rectangle 10"/>
            <p:cNvSpPr>
              <a:spLocks noChangeArrowheads="1"/>
            </p:cNvSpPr>
            <p:nvPr/>
          </p:nvSpPr>
          <p:spPr bwMode="auto">
            <a:xfrm>
              <a:off x="908" y="3558"/>
              <a:ext cx="2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1200</a:t>
              </a:r>
              <a:endParaRPr lang="en-US" altLang="zh-CN">
                <a:latin typeface="Times New Roman" panose="02020603050405020304" pitchFamily="18" charset="0"/>
                <a:cs typeface="Times New Roman" panose="02020603050405020304" pitchFamily="18" charset="0"/>
              </a:endParaRPr>
            </a:p>
          </p:txBody>
        </p:sp>
        <p:sp>
          <p:nvSpPr>
            <p:cNvPr id="90" name="Rectangle 11"/>
            <p:cNvSpPr>
              <a:spLocks noChangeArrowheads="1"/>
            </p:cNvSpPr>
            <p:nvPr/>
          </p:nvSpPr>
          <p:spPr bwMode="auto">
            <a:xfrm>
              <a:off x="3116" y="3544"/>
              <a:ext cx="2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1500</a:t>
              </a:r>
              <a:endParaRPr lang="en-US" altLang="zh-CN">
                <a:latin typeface="Times New Roman" panose="02020603050405020304" pitchFamily="18" charset="0"/>
                <a:cs typeface="Times New Roman" panose="02020603050405020304" pitchFamily="18" charset="0"/>
              </a:endParaRPr>
            </a:p>
          </p:txBody>
        </p:sp>
        <p:sp>
          <p:nvSpPr>
            <p:cNvPr id="91" name="Rectangle 12"/>
            <p:cNvSpPr>
              <a:spLocks noChangeArrowheads="1"/>
            </p:cNvSpPr>
            <p:nvPr/>
          </p:nvSpPr>
          <p:spPr bwMode="auto">
            <a:xfrm rot="16200000">
              <a:off x="188" y="2607"/>
              <a:ext cx="10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Attenuation (dB/km)</a:t>
              </a:r>
              <a:endParaRPr lang="en-US" altLang="zh-CN">
                <a:latin typeface="Times New Roman" panose="02020603050405020304" pitchFamily="18" charset="0"/>
                <a:cs typeface="Times New Roman" panose="02020603050405020304" pitchFamily="18" charset="0"/>
              </a:endParaRPr>
            </a:p>
          </p:txBody>
        </p:sp>
        <p:sp>
          <p:nvSpPr>
            <p:cNvPr id="92" name="Rectangle 13"/>
            <p:cNvSpPr>
              <a:spLocks noChangeArrowheads="1"/>
            </p:cNvSpPr>
            <p:nvPr/>
          </p:nvSpPr>
          <p:spPr bwMode="auto">
            <a:xfrm>
              <a:off x="2380" y="3718"/>
              <a:ext cx="78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Wavelength (nm)</a:t>
              </a:r>
              <a:endParaRPr lang="en-US" altLang="zh-CN">
                <a:latin typeface="Times New Roman" panose="02020603050405020304" pitchFamily="18" charset="0"/>
                <a:cs typeface="Times New Roman" panose="02020603050405020304" pitchFamily="18" charset="0"/>
              </a:endParaRPr>
            </a:p>
          </p:txBody>
        </p:sp>
        <p:sp>
          <p:nvSpPr>
            <p:cNvPr id="93" name="Rectangle 14"/>
            <p:cNvSpPr>
              <a:spLocks noChangeArrowheads="1"/>
            </p:cNvSpPr>
            <p:nvPr/>
          </p:nvSpPr>
          <p:spPr bwMode="auto">
            <a:xfrm>
              <a:off x="4990" y="1781"/>
              <a:ext cx="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FCFEB9"/>
                  </a:solidFill>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p:txBody>
        </p:sp>
        <p:sp>
          <p:nvSpPr>
            <p:cNvPr id="94" name="Rectangle 15"/>
            <p:cNvSpPr>
              <a:spLocks noChangeArrowheads="1"/>
            </p:cNvSpPr>
            <p:nvPr/>
          </p:nvSpPr>
          <p:spPr bwMode="auto">
            <a:xfrm>
              <a:off x="5025" y="1781"/>
              <a:ext cx="1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CC"/>
                  </a:solidFill>
                  <a:latin typeface="Times New Roman" panose="02020603050405020304" pitchFamily="18" charset="0"/>
                  <a:cs typeface="Times New Roman" panose="02020603050405020304" pitchFamily="18" charset="0"/>
                </a:rPr>
                <a:t>20</a:t>
              </a:r>
              <a:endParaRPr lang="en-US" altLang="zh-CN">
                <a:latin typeface="Times New Roman" panose="02020603050405020304" pitchFamily="18" charset="0"/>
                <a:cs typeface="Times New Roman" panose="02020603050405020304" pitchFamily="18" charset="0"/>
              </a:endParaRPr>
            </a:p>
          </p:txBody>
        </p:sp>
        <p:sp>
          <p:nvSpPr>
            <p:cNvPr id="95" name="Rectangle 16"/>
            <p:cNvSpPr>
              <a:spLocks noChangeArrowheads="1"/>
            </p:cNvSpPr>
            <p:nvPr/>
          </p:nvSpPr>
          <p:spPr bwMode="auto">
            <a:xfrm>
              <a:off x="4990" y="2177"/>
              <a:ext cx="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FCFEB9"/>
                  </a:solidFill>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p:txBody>
        </p:sp>
        <p:sp>
          <p:nvSpPr>
            <p:cNvPr id="96" name="Rectangle 17"/>
            <p:cNvSpPr>
              <a:spLocks noChangeArrowheads="1"/>
            </p:cNvSpPr>
            <p:nvPr/>
          </p:nvSpPr>
          <p:spPr bwMode="auto">
            <a:xfrm>
              <a:off x="5025" y="2177"/>
              <a:ext cx="1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CC"/>
                  </a:solidFill>
                  <a:latin typeface="Times New Roman" panose="02020603050405020304" pitchFamily="18" charset="0"/>
                  <a:cs typeface="Times New Roman" panose="02020603050405020304" pitchFamily="18" charset="0"/>
                </a:rPr>
                <a:t>10</a:t>
              </a:r>
              <a:endParaRPr lang="en-US" altLang="zh-CN">
                <a:latin typeface="Times New Roman" panose="02020603050405020304" pitchFamily="18" charset="0"/>
                <a:cs typeface="Times New Roman" panose="02020603050405020304" pitchFamily="18" charset="0"/>
              </a:endParaRPr>
            </a:p>
          </p:txBody>
        </p:sp>
        <p:sp>
          <p:nvSpPr>
            <p:cNvPr id="97" name="Rectangle 18"/>
            <p:cNvSpPr>
              <a:spLocks noChangeArrowheads="1"/>
            </p:cNvSpPr>
            <p:nvPr/>
          </p:nvSpPr>
          <p:spPr bwMode="auto">
            <a:xfrm>
              <a:off x="4990" y="2573"/>
              <a:ext cx="5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FCFEB9"/>
                  </a:solidFill>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p:txBody>
        </p:sp>
        <p:sp>
          <p:nvSpPr>
            <p:cNvPr id="98" name="Rectangle 19"/>
            <p:cNvSpPr>
              <a:spLocks noChangeArrowheads="1"/>
            </p:cNvSpPr>
            <p:nvPr/>
          </p:nvSpPr>
          <p:spPr bwMode="auto">
            <a:xfrm>
              <a:off x="5060" y="2573"/>
              <a:ext cx="5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CC"/>
                  </a:solidFill>
                  <a:latin typeface="Times New Roman" panose="02020603050405020304" pitchFamily="18" charset="0"/>
                  <a:cs typeface="Times New Roman" panose="02020603050405020304" pitchFamily="18" charset="0"/>
                </a:rPr>
                <a:t>0</a:t>
              </a:r>
              <a:endParaRPr lang="en-US" altLang="zh-CN">
                <a:latin typeface="Times New Roman" panose="02020603050405020304" pitchFamily="18" charset="0"/>
                <a:cs typeface="Times New Roman" panose="02020603050405020304" pitchFamily="18" charset="0"/>
              </a:endParaRPr>
            </a:p>
          </p:txBody>
        </p:sp>
        <p:sp>
          <p:nvSpPr>
            <p:cNvPr id="99" name="Rectangle 20"/>
            <p:cNvSpPr>
              <a:spLocks noChangeArrowheads="1"/>
            </p:cNvSpPr>
            <p:nvPr/>
          </p:nvSpPr>
          <p:spPr bwMode="auto">
            <a:xfrm>
              <a:off x="4990" y="2969"/>
              <a:ext cx="14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CC"/>
                  </a:solidFill>
                  <a:latin typeface="Times New Roman" panose="02020603050405020304" pitchFamily="18" charset="0"/>
                  <a:cs typeface="Times New Roman" panose="02020603050405020304" pitchFamily="18" charset="0"/>
                </a:rPr>
                <a:t>-10</a:t>
              </a:r>
              <a:endParaRPr lang="en-US" altLang="zh-CN">
                <a:latin typeface="Times New Roman" panose="02020603050405020304" pitchFamily="18" charset="0"/>
                <a:cs typeface="Times New Roman" panose="02020603050405020304" pitchFamily="18" charset="0"/>
              </a:endParaRPr>
            </a:p>
          </p:txBody>
        </p:sp>
        <p:sp>
          <p:nvSpPr>
            <p:cNvPr id="100" name="Rectangle 21"/>
            <p:cNvSpPr>
              <a:spLocks noChangeArrowheads="1"/>
            </p:cNvSpPr>
            <p:nvPr/>
          </p:nvSpPr>
          <p:spPr bwMode="auto">
            <a:xfrm>
              <a:off x="4990" y="3365"/>
              <a:ext cx="14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CC"/>
                  </a:solidFill>
                  <a:latin typeface="Times New Roman" panose="02020603050405020304" pitchFamily="18" charset="0"/>
                  <a:cs typeface="Times New Roman" panose="02020603050405020304" pitchFamily="18" charset="0"/>
                </a:rPr>
                <a:t>-20</a:t>
              </a:r>
              <a:endParaRPr lang="en-US" altLang="zh-CN">
                <a:latin typeface="Times New Roman" panose="02020603050405020304" pitchFamily="18" charset="0"/>
                <a:cs typeface="Times New Roman" panose="02020603050405020304" pitchFamily="18" charset="0"/>
              </a:endParaRPr>
            </a:p>
          </p:txBody>
        </p:sp>
        <p:sp>
          <p:nvSpPr>
            <p:cNvPr id="101" name="Rectangle 22"/>
            <p:cNvSpPr>
              <a:spLocks noChangeArrowheads="1"/>
            </p:cNvSpPr>
            <p:nvPr/>
          </p:nvSpPr>
          <p:spPr bwMode="auto">
            <a:xfrm rot="16200000">
              <a:off x="4803" y="2719"/>
              <a:ext cx="87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CC"/>
                  </a:solidFill>
                  <a:latin typeface="Times New Roman" panose="02020603050405020304" pitchFamily="18" charset="0"/>
                  <a:cs typeface="Times New Roman" panose="02020603050405020304" pitchFamily="18" charset="0"/>
                </a:rPr>
                <a:t>Dispersion (ps/nm</a:t>
              </a:r>
              <a:endParaRPr lang="en-US" altLang="zh-CN">
                <a:latin typeface="Times New Roman" panose="02020603050405020304" pitchFamily="18" charset="0"/>
                <a:cs typeface="Times New Roman" panose="02020603050405020304" pitchFamily="18" charset="0"/>
              </a:endParaRPr>
            </a:p>
          </p:txBody>
        </p:sp>
        <p:sp>
          <p:nvSpPr>
            <p:cNvPr id="102" name="Rectangle 24"/>
            <p:cNvSpPr>
              <a:spLocks noChangeArrowheads="1"/>
            </p:cNvSpPr>
            <p:nvPr/>
          </p:nvSpPr>
          <p:spPr bwMode="auto">
            <a:xfrm rot="16200000">
              <a:off x="5143" y="2119"/>
              <a:ext cx="19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CC"/>
                  </a:solidFill>
                  <a:latin typeface="Times New Roman" panose="02020603050405020304" pitchFamily="18" charset="0"/>
                  <a:cs typeface="Times New Roman" panose="02020603050405020304" pitchFamily="18" charset="0"/>
                </a:rPr>
                <a:t>km)</a:t>
              </a:r>
              <a:endParaRPr lang="en-US" altLang="zh-CN">
                <a:latin typeface="Times New Roman" panose="02020603050405020304" pitchFamily="18" charset="0"/>
                <a:cs typeface="Times New Roman" panose="02020603050405020304" pitchFamily="18" charset="0"/>
              </a:endParaRPr>
            </a:p>
          </p:txBody>
        </p:sp>
        <p:sp>
          <p:nvSpPr>
            <p:cNvPr id="103" name="Line 25"/>
            <p:cNvSpPr>
              <a:spLocks noChangeShapeType="1"/>
            </p:cNvSpPr>
            <p:nvPr/>
          </p:nvSpPr>
          <p:spPr bwMode="auto">
            <a:xfrm>
              <a:off x="1037" y="3498"/>
              <a:ext cx="393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4" name="Line 26"/>
            <p:cNvSpPr>
              <a:spLocks noChangeShapeType="1"/>
            </p:cNvSpPr>
            <p:nvPr/>
          </p:nvSpPr>
          <p:spPr bwMode="auto">
            <a:xfrm flipV="1">
              <a:off x="1774" y="3454"/>
              <a:ext cx="1" cy="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5" name="Line 27"/>
            <p:cNvSpPr>
              <a:spLocks noChangeShapeType="1"/>
            </p:cNvSpPr>
            <p:nvPr/>
          </p:nvSpPr>
          <p:spPr bwMode="auto">
            <a:xfrm flipV="1">
              <a:off x="2513" y="3454"/>
              <a:ext cx="1" cy="76"/>
            </a:xfrm>
            <a:prstGeom prst="line">
              <a:avLst/>
            </a:prstGeom>
            <a:noFill/>
            <a:ln w="11113">
              <a:solidFill>
                <a:srgbClr val="E8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6" name="Line 28"/>
            <p:cNvSpPr>
              <a:spLocks noChangeShapeType="1"/>
            </p:cNvSpPr>
            <p:nvPr/>
          </p:nvSpPr>
          <p:spPr bwMode="auto">
            <a:xfrm flipV="1">
              <a:off x="3250" y="3454"/>
              <a:ext cx="1" cy="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7" name="Line 29"/>
            <p:cNvSpPr>
              <a:spLocks noChangeShapeType="1"/>
            </p:cNvSpPr>
            <p:nvPr/>
          </p:nvSpPr>
          <p:spPr bwMode="auto">
            <a:xfrm flipV="1">
              <a:off x="3989" y="3454"/>
              <a:ext cx="1" cy="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8" name="Freeform 30"/>
            <p:cNvSpPr>
              <a:spLocks/>
            </p:cNvSpPr>
            <p:nvPr/>
          </p:nvSpPr>
          <p:spPr bwMode="auto">
            <a:xfrm>
              <a:off x="1035" y="2206"/>
              <a:ext cx="3685" cy="903"/>
            </a:xfrm>
            <a:custGeom>
              <a:avLst/>
              <a:gdLst>
                <a:gd name="T0" fmla="*/ 0 w 7370"/>
                <a:gd name="T1" fmla="*/ 275 h 1805"/>
                <a:gd name="T2" fmla="*/ 81 w 7370"/>
                <a:gd name="T3" fmla="*/ 320 h 1805"/>
                <a:gd name="T4" fmla="*/ 145 w 7370"/>
                <a:gd name="T5" fmla="*/ 366 h 1805"/>
                <a:gd name="T6" fmla="*/ 229 w 7370"/>
                <a:gd name="T7" fmla="*/ 411 h 1805"/>
                <a:gd name="T8" fmla="*/ 310 w 7370"/>
                <a:gd name="T9" fmla="*/ 456 h 1805"/>
                <a:gd name="T10" fmla="*/ 447 w 7370"/>
                <a:gd name="T11" fmla="*/ 539 h 1805"/>
                <a:gd name="T12" fmla="*/ 564 w 7370"/>
                <a:gd name="T13" fmla="*/ 599 h 1805"/>
                <a:gd name="T14" fmla="*/ 720 w 7370"/>
                <a:gd name="T15" fmla="*/ 681 h 1805"/>
                <a:gd name="T16" fmla="*/ 853 w 7370"/>
                <a:gd name="T17" fmla="*/ 745 h 1805"/>
                <a:gd name="T18" fmla="*/ 1146 w 7370"/>
                <a:gd name="T19" fmla="*/ 882 h 1805"/>
                <a:gd name="T20" fmla="*/ 1447 w 7370"/>
                <a:gd name="T21" fmla="*/ 1010 h 1805"/>
                <a:gd name="T22" fmla="*/ 1747 w 7370"/>
                <a:gd name="T23" fmla="*/ 1122 h 1805"/>
                <a:gd name="T24" fmla="*/ 1892 w 7370"/>
                <a:gd name="T25" fmla="*/ 1179 h 1805"/>
                <a:gd name="T26" fmla="*/ 2042 w 7370"/>
                <a:gd name="T27" fmla="*/ 1192 h 1805"/>
                <a:gd name="T28" fmla="*/ 2192 w 7370"/>
                <a:gd name="T29" fmla="*/ 1192 h 1805"/>
                <a:gd name="T30" fmla="*/ 2337 w 7370"/>
                <a:gd name="T31" fmla="*/ 1179 h 1805"/>
                <a:gd name="T32" fmla="*/ 2483 w 7370"/>
                <a:gd name="T33" fmla="*/ 1049 h 1805"/>
                <a:gd name="T34" fmla="*/ 2637 w 7370"/>
                <a:gd name="T35" fmla="*/ 652 h 1805"/>
                <a:gd name="T36" fmla="*/ 2708 w 7370"/>
                <a:gd name="T37" fmla="*/ 194 h 1805"/>
                <a:gd name="T38" fmla="*/ 2782 w 7370"/>
                <a:gd name="T39" fmla="*/ 0 h 1805"/>
                <a:gd name="T40" fmla="*/ 2934 w 7370"/>
                <a:gd name="T41" fmla="*/ 129 h 1805"/>
                <a:gd name="T42" fmla="*/ 3082 w 7370"/>
                <a:gd name="T43" fmla="*/ 652 h 1805"/>
                <a:gd name="T44" fmla="*/ 3230 w 7370"/>
                <a:gd name="T45" fmla="*/ 1049 h 1805"/>
                <a:gd name="T46" fmla="*/ 3382 w 7370"/>
                <a:gd name="T47" fmla="*/ 1310 h 1805"/>
                <a:gd name="T48" fmla="*/ 3531 w 7370"/>
                <a:gd name="T49" fmla="*/ 1509 h 1805"/>
                <a:gd name="T50" fmla="*/ 3675 w 7370"/>
                <a:gd name="T51" fmla="*/ 1574 h 1805"/>
                <a:gd name="T52" fmla="*/ 3824 w 7370"/>
                <a:gd name="T53" fmla="*/ 1638 h 1805"/>
                <a:gd name="T54" fmla="*/ 3972 w 7370"/>
                <a:gd name="T55" fmla="*/ 1671 h 1805"/>
                <a:gd name="T56" fmla="*/ 4118 w 7370"/>
                <a:gd name="T57" fmla="*/ 1703 h 1805"/>
                <a:gd name="T58" fmla="*/ 4421 w 7370"/>
                <a:gd name="T59" fmla="*/ 1757 h 1805"/>
                <a:gd name="T60" fmla="*/ 4717 w 7370"/>
                <a:gd name="T61" fmla="*/ 1784 h 1805"/>
                <a:gd name="T62" fmla="*/ 5010 w 7370"/>
                <a:gd name="T63" fmla="*/ 1797 h 1805"/>
                <a:gd name="T64" fmla="*/ 5309 w 7370"/>
                <a:gd name="T65" fmla="*/ 1805 h 1805"/>
                <a:gd name="T66" fmla="*/ 5611 w 7370"/>
                <a:gd name="T67" fmla="*/ 1792 h 1805"/>
                <a:gd name="T68" fmla="*/ 5904 w 7370"/>
                <a:gd name="T69" fmla="*/ 1757 h 1805"/>
                <a:gd name="T70" fmla="*/ 6200 w 7370"/>
                <a:gd name="T71" fmla="*/ 1711 h 1805"/>
                <a:gd name="T72" fmla="*/ 6585 w 7370"/>
                <a:gd name="T73" fmla="*/ 1609 h 1805"/>
                <a:gd name="T74" fmla="*/ 6942 w 7370"/>
                <a:gd name="T75" fmla="*/ 1465 h 1805"/>
                <a:gd name="T76" fmla="*/ 7206 w 7370"/>
                <a:gd name="T77" fmla="*/ 1315 h 1805"/>
                <a:gd name="T78" fmla="*/ 7370 w 7370"/>
                <a:gd name="T79" fmla="*/ 1133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70" h="1805">
                  <a:moveTo>
                    <a:pt x="0" y="275"/>
                  </a:moveTo>
                  <a:lnTo>
                    <a:pt x="81" y="320"/>
                  </a:lnTo>
                  <a:lnTo>
                    <a:pt x="145" y="366"/>
                  </a:lnTo>
                  <a:lnTo>
                    <a:pt x="229" y="411"/>
                  </a:lnTo>
                  <a:lnTo>
                    <a:pt x="310" y="456"/>
                  </a:lnTo>
                  <a:lnTo>
                    <a:pt x="447" y="539"/>
                  </a:lnTo>
                  <a:lnTo>
                    <a:pt x="564" y="599"/>
                  </a:lnTo>
                  <a:lnTo>
                    <a:pt x="720" y="681"/>
                  </a:lnTo>
                  <a:lnTo>
                    <a:pt x="853" y="745"/>
                  </a:lnTo>
                  <a:lnTo>
                    <a:pt x="1146" y="882"/>
                  </a:lnTo>
                  <a:lnTo>
                    <a:pt x="1447" y="1010"/>
                  </a:lnTo>
                  <a:lnTo>
                    <a:pt x="1747" y="1122"/>
                  </a:lnTo>
                  <a:lnTo>
                    <a:pt x="1892" y="1179"/>
                  </a:lnTo>
                  <a:lnTo>
                    <a:pt x="2042" y="1192"/>
                  </a:lnTo>
                  <a:lnTo>
                    <a:pt x="2192" y="1192"/>
                  </a:lnTo>
                  <a:lnTo>
                    <a:pt x="2337" y="1179"/>
                  </a:lnTo>
                  <a:lnTo>
                    <a:pt x="2483" y="1049"/>
                  </a:lnTo>
                  <a:lnTo>
                    <a:pt x="2637" y="652"/>
                  </a:lnTo>
                  <a:lnTo>
                    <a:pt x="2708" y="194"/>
                  </a:lnTo>
                  <a:lnTo>
                    <a:pt x="2782" y="0"/>
                  </a:lnTo>
                  <a:lnTo>
                    <a:pt x="2934" y="129"/>
                  </a:lnTo>
                  <a:lnTo>
                    <a:pt x="3082" y="652"/>
                  </a:lnTo>
                  <a:lnTo>
                    <a:pt x="3230" y="1049"/>
                  </a:lnTo>
                  <a:lnTo>
                    <a:pt x="3382" y="1310"/>
                  </a:lnTo>
                  <a:lnTo>
                    <a:pt x="3531" y="1509"/>
                  </a:lnTo>
                  <a:lnTo>
                    <a:pt x="3675" y="1574"/>
                  </a:lnTo>
                  <a:lnTo>
                    <a:pt x="3824" y="1638"/>
                  </a:lnTo>
                  <a:lnTo>
                    <a:pt x="3972" y="1671"/>
                  </a:lnTo>
                  <a:lnTo>
                    <a:pt x="4118" y="1703"/>
                  </a:lnTo>
                  <a:lnTo>
                    <a:pt x="4421" y="1757"/>
                  </a:lnTo>
                  <a:lnTo>
                    <a:pt x="4717" y="1784"/>
                  </a:lnTo>
                  <a:lnTo>
                    <a:pt x="5010" y="1797"/>
                  </a:lnTo>
                  <a:lnTo>
                    <a:pt x="5309" y="1805"/>
                  </a:lnTo>
                  <a:lnTo>
                    <a:pt x="5611" y="1792"/>
                  </a:lnTo>
                  <a:lnTo>
                    <a:pt x="5904" y="1757"/>
                  </a:lnTo>
                  <a:lnTo>
                    <a:pt x="6200" y="1711"/>
                  </a:lnTo>
                  <a:lnTo>
                    <a:pt x="6585" y="1609"/>
                  </a:lnTo>
                  <a:lnTo>
                    <a:pt x="6942" y="1465"/>
                  </a:lnTo>
                  <a:lnTo>
                    <a:pt x="7206" y="1315"/>
                  </a:lnTo>
                  <a:lnTo>
                    <a:pt x="7370" y="1133"/>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9" name="Line 31"/>
            <p:cNvSpPr>
              <a:spLocks noChangeShapeType="1"/>
            </p:cNvSpPr>
            <p:nvPr/>
          </p:nvSpPr>
          <p:spPr bwMode="auto">
            <a:xfrm flipV="1">
              <a:off x="3250" y="3454"/>
              <a:ext cx="1" cy="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0" name="Line 32"/>
            <p:cNvSpPr>
              <a:spLocks noChangeShapeType="1"/>
            </p:cNvSpPr>
            <p:nvPr/>
          </p:nvSpPr>
          <p:spPr bwMode="auto">
            <a:xfrm flipV="1">
              <a:off x="3989" y="3454"/>
              <a:ext cx="1" cy="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1" name="Rectangle 33"/>
            <p:cNvSpPr>
              <a:spLocks noChangeArrowheads="1"/>
            </p:cNvSpPr>
            <p:nvPr/>
          </p:nvSpPr>
          <p:spPr bwMode="auto">
            <a:xfrm>
              <a:off x="1853" y="2576"/>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2" name="Rectangle 34"/>
            <p:cNvSpPr>
              <a:spLocks noChangeArrowheads="1"/>
            </p:cNvSpPr>
            <p:nvPr/>
          </p:nvSpPr>
          <p:spPr bwMode="auto">
            <a:xfrm>
              <a:off x="1853" y="2602"/>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3" name="Rectangle 35"/>
            <p:cNvSpPr>
              <a:spLocks noChangeArrowheads="1"/>
            </p:cNvSpPr>
            <p:nvPr/>
          </p:nvSpPr>
          <p:spPr bwMode="auto">
            <a:xfrm>
              <a:off x="1853" y="2628"/>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4" name="Rectangle 36"/>
            <p:cNvSpPr>
              <a:spLocks noChangeArrowheads="1"/>
            </p:cNvSpPr>
            <p:nvPr/>
          </p:nvSpPr>
          <p:spPr bwMode="auto">
            <a:xfrm>
              <a:off x="1853" y="2654"/>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5" name="Rectangle 37"/>
            <p:cNvSpPr>
              <a:spLocks noChangeArrowheads="1"/>
            </p:cNvSpPr>
            <p:nvPr/>
          </p:nvSpPr>
          <p:spPr bwMode="auto">
            <a:xfrm>
              <a:off x="1853" y="2680"/>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6" name="Rectangle 38"/>
            <p:cNvSpPr>
              <a:spLocks noChangeArrowheads="1"/>
            </p:cNvSpPr>
            <p:nvPr/>
          </p:nvSpPr>
          <p:spPr bwMode="auto">
            <a:xfrm>
              <a:off x="1853" y="2705"/>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7" name="Rectangle 39"/>
            <p:cNvSpPr>
              <a:spLocks noChangeArrowheads="1"/>
            </p:cNvSpPr>
            <p:nvPr/>
          </p:nvSpPr>
          <p:spPr bwMode="auto">
            <a:xfrm>
              <a:off x="1853" y="2731"/>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8" name="Rectangle 40"/>
            <p:cNvSpPr>
              <a:spLocks noChangeArrowheads="1"/>
            </p:cNvSpPr>
            <p:nvPr/>
          </p:nvSpPr>
          <p:spPr bwMode="auto">
            <a:xfrm>
              <a:off x="1853" y="2757"/>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9" name="Rectangle 41"/>
            <p:cNvSpPr>
              <a:spLocks noChangeArrowheads="1"/>
            </p:cNvSpPr>
            <p:nvPr/>
          </p:nvSpPr>
          <p:spPr bwMode="auto">
            <a:xfrm>
              <a:off x="1853" y="2783"/>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0" name="Rectangle 42"/>
            <p:cNvSpPr>
              <a:spLocks noChangeArrowheads="1"/>
            </p:cNvSpPr>
            <p:nvPr/>
          </p:nvSpPr>
          <p:spPr bwMode="auto">
            <a:xfrm>
              <a:off x="1853" y="2809"/>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1" name="Rectangle 43"/>
            <p:cNvSpPr>
              <a:spLocks noChangeArrowheads="1"/>
            </p:cNvSpPr>
            <p:nvPr/>
          </p:nvSpPr>
          <p:spPr bwMode="auto">
            <a:xfrm>
              <a:off x="1853" y="2835"/>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2" name="Rectangle 45"/>
            <p:cNvSpPr>
              <a:spLocks noChangeArrowheads="1"/>
            </p:cNvSpPr>
            <p:nvPr/>
          </p:nvSpPr>
          <p:spPr bwMode="auto">
            <a:xfrm>
              <a:off x="1853" y="2887"/>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3" name="Rectangle 46"/>
            <p:cNvSpPr>
              <a:spLocks noChangeArrowheads="1"/>
            </p:cNvSpPr>
            <p:nvPr/>
          </p:nvSpPr>
          <p:spPr bwMode="auto">
            <a:xfrm>
              <a:off x="1853" y="2913"/>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4" name="Rectangle 47"/>
            <p:cNvSpPr>
              <a:spLocks noChangeArrowheads="1"/>
            </p:cNvSpPr>
            <p:nvPr/>
          </p:nvSpPr>
          <p:spPr bwMode="auto">
            <a:xfrm>
              <a:off x="1853" y="2939"/>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5" name="Rectangle 49"/>
            <p:cNvSpPr>
              <a:spLocks noChangeArrowheads="1"/>
            </p:cNvSpPr>
            <p:nvPr/>
          </p:nvSpPr>
          <p:spPr bwMode="auto">
            <a:xfrm>
              <a:off x="1853" y="2990"/>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6" name="Rectangle 50"/>
            <p:cNvSpPr>
              <a:spLocks noChangeArrowheads="1"/>
            </p:cNvSpPr>
            <p:nvPr/>
          </p:nvSpPr>
          <p:spPr bwMode="auto">
            <a:xfrm>
              <a:off x="1853" y="3016"/>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7" name="Rectangle 51"/>
            <p:cNvSpPr>
              <a:spLocks noChangeArrowheads="1"/>
            </p:cNvSpPr>
            <p:nvPr/>
          </p:nvSpPr>
          <p:spPr bwMode="auto">
            <a:xfrm>
              <a:off x="1853" y="3042"/>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8" name="Rectangle 52"/>
            <p:cNvSpPr>
              <a:spLocks noChangeArrowheads="1"/>
            </p:cNvSpPr>
            <p:nvPr/>
          </p:nvSpPr>
          <p:spPr bwMode="auto">
            <a:xfrm>
              <a:off x="1853" y="3068"/>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9" name="Rectangle 53"/>
            <p:cNvSpPr>
              <a:spLocks noChangeArrowheads="1"/>
            </p:cNvSpPr>
            <p:nvPr/>
          </p:nvSpPr>
          <p:spPr bwMode="auto">
            <a:xfrm>
              <a:off x="1853" y="3094"/>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0" name="Rectangle 54"/>
            <p:cNvSpPr>
              <a:spLocks noChangeArrowheads="1"/>
            </p:cNvSpPr>
            <p:nvPr/>
          </p:nvSpPr>
          <p:spPr bwMode="auto">
            <a:xfrm>
              <a:off x="1853" y="3120"/>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1" name="Rectangle 55"/>
            <p:cNvSpPr>
              <a:spLocks noChangeArrowheads="1"/>
            </p:cNvSpPr>
            <p:nvPr/>
          </p:nvSpPr>
          <p:spPr bwMode="auto">
            <a:xfrm>
              <a:off x="1853" y="3146"/>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2" name="Rectangle 56"/>
            <p:cNvSpPr>
              <a:spLocks noChangeArrowheads="1"/>
            </p:cNvSpPr>
            <p:nvPr/>
          </p:nvSpPr>
          <p:spPr bwMode="auto">
            <a:xfrm>
              <a:off x="1853" y="3172"/>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3" name="Rectangle 57"/>
            <p:cNvSpPr>
              <a:spLocks noChangeArrowheads="1"/>
            </p:cNvSpPr>
            <p:nvPr/>
          </p:nvSpPr>
          <p:spPr bwMode="auto">
            <a:xfrm>
              <a:off x="1853" y="3198"/>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4" name="Rectangle 58"/>
            <p:cNvSpPr>
              <a:spLocks noChangeArrowheads="1"/>
            </p:cNvSpPr>
            <p:nvPr/>
          </p:nvSpPr>
          <p:spPr bwMode="auto">
            <a:xfrm>
              <a:off x="1853" y="3224"/>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5" name="Rectangle 59"/>
            <p:cNvSpPr>
              <a:spLocks noChangeArrowheads="1"/>
            </p:cNvSpPr>
            <p:nvPr/>
          </p:nvSpPr>
          <p:spPr bwMode="auto">
            <a:xfrm>
              <a:off x="1853" y="3250"/>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6" name="Rectangle 60"/>
            <p:cNvSpPr>
              <a:spLocks noChangeArrowheads="1"/>
            </p:cNvSpPr>
            <p:nvPr/>
          </p:nvSpPr>
          <p:spPr bwMode="auto">
            <a:xfrm>
              <a:off x="1853" y="3275"/>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7" name="Rectangle 61"/>
            <p:cNvSpPr>
              <a:spLocks noChangeArrowheads="1"/>
            </p:cNvSpPr>
            <p:nvPr/>
          </p:nvSpPr>
          <p:spPr bwMode="auto">
            <a:xfrm>
              <a:off x="1853" y="3301"/>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8" name="Rectangle 62"/>
            <p:cNvSpPr>
              <a:spLocks noChangeArrowheads="1"/>
            </p:cNvSpPr>
            <p:nvPr/>
          </p:nvSpPr>
          <p:spPr bwMode="auto">
            <a:xfrm>
              <a:off x="1853" y="3327"/>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9" name="Rectangle 63"/>
            <p:cNvSpPr>
              <a:spLocks noChangeArrowheads="1"/>
            </p:cNvSpPr>
            <p:nvPr/>
          </p:nvSpPr>
          <p:spPr bwMode="auto">
            <a:xfrm>
              <a:off x="1853" y="3353"/>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0" name="Rectangle 64"/>
            <p:cNvSpPr>
              <a:spLocks noChangeArrowheads="1"/>
            </p:cNvSpPr>
            <p:nvPr/>
          </p:nvSpPr>
          <p:spPr bwMode="auto">
            <a:xfrm>
              <a:off x="1853" y="3379"/>
              <a:ext cx="7"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1" name="Rectangle 66"/>
            <p:cNvSpPr>
              <a:spLocks noChangeArrowheads="1"/>
            </p:cNvSpPr>
            <p:nvPr/>
          </p:nvSpPr>
          <p:spPr bwMode="auto">
            <a:xfrm>
              <a:off x="1853" y="3431"/>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2" name="Rectangle 67"/>
            <p:cNvSpPr>
              <a:spLocks noChangeArrowheads="1"/>
            </p:cNvSpPr>
            <p:nvPr/>
          </p:nvSpPr>
          <p:spPr bwMode="auto">
            <a:xfrm>
              <a:off x="1853" y="3457"/>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3" name="Rectangle 68"/>
            <p:cNvSpPr>
              <a:spLocks noChangeArrowheads="1"/>
            </p:cNvSpPr>
            <p:nvPr/>
          </p:nvSpPr>
          <p:spPr bwMode="auto">
            <a:xfrm>
              <a:off x="1853" y="3483"/>
              <a:ext cx="7"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4" name="Freeform 70"/>
            <p:cNvSpPr>
              <a:spLocks/>
            </p:cNvSpPr>
            <p:nvPr/>
          </p:nvSpPr>
          <p:spPr bwMode="auto">
            <a:xfrm>
              <a:off x="3601" y="2592"/>
              <a:ext cx="9" cy="7"/>
            </a:xfrm>
            <a:custGeom>
              <a:avLst/>
              <a:gdLst>
                <a:gd name="T0" fmla="*/ 16 w 16"/>
                <a:gd name="T1" fmla="*/ 0 h 13"/>
                <a:gd name="T2" fmla="*/ 2 w 16"/>
                <a:gd name="T3" fmla="*/ 0 h 13"/>
                <a:gd name="T4" fmla="*/ 0 w 16"/>
                <a:gd name="T5" fmla="*/ 13 h 13"/>
                <a:gd name="T6" fmla="*/ 14 w 16"/>
                <a:gd name="T7" fmla="*/ 13 h 13"/>
                <a:gd name="T8" fmla="*/ 16 w 16"/>
                <a:gd name="T9" fmla="*/ 0 h 13"/>
              </a:gdLst>
              <a:ahLst/>
              <a:cxnLst>
                <a:cxn ang="0">
                  <a:pos x="T0" y="T1"/>
                </a:cxn>
                <a:cxn ang="0">
                  <a:pos x="T2" y="T3"/>
                </a:cxn>
                <a:cxn ang="0">
                  <a:pos x="T4" y="T5"/>
                </a:cxn>
                <a:cxn ang="0">
                  <a:pos x="T6" y="T7"/>
                </a:cxn>
                <a:cxn ang="0">
                  <a:pos x="T8" y="T9"/>
                </a:cxn>
              </a:cxnLst>
              <a:rect l="0" t="0" r="r" b="b"/>
              <a:pathLst>
                <a:path w="16" h="13">
                  <a:moveTo>
                    <a:pt x="16" y="0"/>
                  </a:moveTo>
                  <a:lnTo>
                    <a:pt x="2" y="0"/>
                  </a:lnTo>
                  <a:lnTo>
                    <a:pt x="0" y="13"/>
                  </a:lnTo>
                  <a:lnTo>
                    <a:pt x="14" y="13"/>
                  </a:lnTo>
                  <a:lnTo>
                    <a:pt x="16" y="0"/>
                  </a:lnTo>
                  <a:close/>
                </a:path>
              </a:pathLst>
            </a:custGeom>
            <a:solidFill>
              <a:srgbClr val="FCFE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5" name="Rectangle 71"/>
            <p:cNvSpPr>
              <a:spLocks noChangeArrowheads="1"/>
            </p:cNvSpPr>
            <p:nvPr/>
          </p:nvSpPr>
          <p:spPr bwMode="auto">
            <a:xfrm>
              <a:off x="3601" y="2618"/>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6" name="Rectangle 72"/>
            <p:cNvSpPr>
              <a:spLocks noChangeArrowheads="1"/>
            </p:cNvSpPr>
            <p:nvPr/>
          </p:nvSpPr>
          <p:spPr bwMode="auto">
            <a:xfrm>
              <a:off x="3601" y="2644"/>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7" name="Rectangle 73"/>
            <p:cNvSpPr>
              <a:spLocks noChangeArrowheads="1"/>
            </p:cNvSpPr>
            <p:nvPr/>
          </p:nvSpPr>
          <p:spPr bwMode="auto">
            <a:xfrm>
              <a:off x="3601" y="2670"/>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8" name="Rectangle 74"/>
            <p:cNvSpPr>
              <a:spLocks noChangeArrowheads="1"/>
            </p:cNvSpPr>
            <p:nvPr/>
          </p:nvSpPr>
          <p:spPr bwMode="auto">
            <a:xfrm>
              <a:off x="3601" y="2696"/>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9" name="Rectangle 75"/>
            <p:cNvSpPr>
              <a:spLocks noChangeArrowheads="1"/>
            </p:cNvSpPr>
            <p:nvPr/>
          </p:nvSpPr>
          <p:spPr bwMode="auto">
            <a:xfrm>
              <a:off x="3601" y="2722"/>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0" name="Rectangle 76"/>
            <p:cNvSpPr>
              <a:spLocks noChangeArrowheads="1"/>
            </p:cNvSpPr>
            <p:nvPr/>
          </p:nvSpPr>
          <p:spPr bwMode="auto">
            <a:xfrm>
              <a:off x="3601" y="2748"/>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1" name="Rectangle 77"/>
            <p:cNvSpPr>
              <a:spLocks noChangeArrowheads="1"/>
            </p:cNvSpPr>
            <p:nvPr/>
          </p:nvSpPr>
          <p:spPr bwMode="auto">
            <a:xfrm>
              <a:off x="3601" y="2773"/>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2" name="Rectangle 78"/>
            <p:cNvSpPr>
              <a:spLocks noChangeArrowheads="1"/>
            </p:cNvSpPr>
            <p:nvPr/>
          </p:nvSpPr>
          <p:spPr bwMode="auto">
            <a:xfrm>
              <a:off x="3601" y="2799"/>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3" name="Rectangle 79"/>
            <p:cNvSpPr>
              <a:spLocks noChangeArrowheads="1"/>
            </p:cNvSpPr>
            <p:nvPr/>
          </p:nvSpPr>
          <p:spPr bwMode="auto">
            <a:xfrm>
              <a:off x="3601" y="2825"/>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4" name="Rectangle 80"/>
            <p:cNvSpPr>
              <a:spLocks noChangeArrowheads="1"/>
            </p:cNvSpPr>
            <p:nvPr/>
          </p:nvSpPr>
          <p:spPr bwMode="auto">
            <a:xfrm>
              <a:off x="3601" y="2851"/>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5" name="Rectangle 81"/>
            <p:cNvSpPr>
              <a:spLocks noChangeArrowheads="1"/>
            </p:cNvSpPr>
            <p:nvPr/>
          </p:nvSpPr>
          <p:spPr bwMode="auto">
            <a:xfrm>
              <a:off x="3601" y="2877"/>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6" name="Rectangle 82"/>
            <p:cNvSpPr>
              <a:spLocks noChangeArrowheads="1"/>
            </p:cNvSpPr>
            <p:nvPr/>
          </p:nvSpPr>
          <p:spPr bwMode="auto">
            <a:xfrm>
              <a:off x="3601" y="2903"/>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7" name="Rectangle 83"/>
            <p:cNvSpPr>
              <a:spLocks noChangeArrowheads="1"/>
            </p:cNvSpPr>
            <p:nvPr/>
          </p:nvSpPr>
          <p:spPr bwMode="auto">
            <a:xfrm>
              <a:off x="3601" y="2929"/>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8" name="Rectangle 84"/>
            <p:cNvSpPr>
              <a:spLocks noChangeArrowheads="1"/>
            </p:cNvSpPr>
            <p:nvPr/>
          </p:nvSpPr>
          <p:spPr bwMode="auto">
            <a:xfrm>
              <a:off x="3601" y="2955"/>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9" name="Rectangle 86"/>
            <p:cNvSpPr>
              <a:spLocks noChangeArrowheads="1"/>
            </p:cNvSpPr>
            <p:nvPr/>
          </p:nvSpPr>
          <p:spPr bwMode="auto">
            <a:xfrm>
              <a:off x="3601" y="3007"/>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0" name="Rectangle 87"/>
            <p:cNvSpPr>
              <a:spLocks noChangeArrowheads="1"/>
            </p:cNvSpPr>
            <p:nvPr/>
          </p:nvSpPr>
          <p:spPr bwMode="auto">
            <a:xfrm>
              <a:off x="3601" y="3033"/>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1" name="Rectangle 88"/>
            <p:cNvSpPr>
              <a:spLocks noChangeArrowheads="1"/>
            </p:cNvSpPr>
            <p:nvPr/>
          </p:nvSpPr>
          <p:spPr bwMode="auto">
            <a:xfrm>
              <a:off x="3601" y="3058"/>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2" name="Rectangle 89"/>
            <p:cNvSpPr>
              <a:spLocks noChangeArrowheads="1"/>
            </p:cNvSpPr>
            <p:nvPr/>
          </p:nvSpPr>
          <p:spPr bwMode="auto">
            <a:xfrm>
              <a:off x="3601" y="3084"/>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3" name="Rectangle 90"/>
            <p:cNvSpPr>
              <a:spLocks noChangeArrowheads="1"/>
            </p:cNvSpPr>
            <p:nvPr/>
          </p:nvSpPr>
          <p:spPr bwMode="auto">
            <a:xfrm>
              <a:off x="3601" y="3110"/>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4" name="Rectangle 91"/>
            <p:cNvSpPr>
              <a:spLocks noChangeArrowheads="1"/>
            </p:cNvSpPr>
            <p:nvPr/>
          </p:nvSpPr>
          <p:spPr bwMode="auto">
            <a:xfrm>
              <a:off x="3601" y="3136"/>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 name="Rectangle 92"/>
            <p:cNvSpPr>
              <a:spLocks noChangeArrowheads="1"/>
            </p:cNvSpPr>
            <p:nvPr/>
          </p:nvSpPr>
          <p:spPr bwMode="auto">
            <a:xfrm>
              <a:off x="3601" y="3162"/>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6" name="Rectangle 93"/>
            <p:cNvSpPr>
              <a:spLocks noChangeArrowheads="1"/>
            </p:cNvSpPr>
            <p:nvPr/>
          </p:nvSpPr>
          <p:spPr bwMode="auto">
            <a:xfrm>
              <a:off x="3601" y="3188"/>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7" name="Rectangle 94"/>
            <p:cNvSpPr>
              <a:spLocks noChangeArrowheads="1"/>
            </p:cNvSpPr>
            <p:nvPr/>
          </p:nvSpPr>
          <p:spPr bwMode="auto">
            <a:xfrm>
              <a:off x="3601" y="3214"/>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8" name="Rectangle 95"/>
            <p:cNvSpPr>
              <a:spLocks noChangeArrowheads="1"/>
            </p:cNvSpPr>
            <p:nvPr/>
          </p:nvSpPr>
          <p:spPr bwMode="auto">
            <a:xfrm>
              <a:off x="3601" y="3240"/>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9" name="Rectangle 96"/>
            <p:cNvSpPr>
              <a:spLocks noChangeArrowheads="1"/>
            </p:cNvSpPr>
            <p:nvPr/>
          </p:nvSpPr>
          <p:spPr bwMode="auto">
            <a:xfrm>
              <a:off x="3601" y="3266"/>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0" name="Rectangle 97"/>
            <p:cNvSpPr>
              <a:spLocks noChangeArrowheads="1"/>
            </p:cNvSpPr>
            <p:nvPr/>
          </p:nvSpPr>
          <p:spPr bwMode="auto">
            <a:xfrm>
              <a:off x="3601" y="3292"/>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1" name="Rectangle 98"/>
            <p:cNvSpPr>
              <a:spLocks noChangeArrowheads="1"/>
            </p:cNvSpPr>
            <p:nvPr/>
          </p:nvSpPr>
          <p:spPr bwMode="auto">
            <a:xfrm>
              <a:off x="3601" y="3318"/>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 name="Rectangle 99"/>
            <p:cNvSpPr>
              <a:spLocks noChangeArrowheads="1"/>
            </p:cNvSpPr>
            <p:nvPr/>
          </p:nvSpPr>
          <p:spPr bwMode="auto">
            <a:xfrm>
              <a:off x="3601" y="3343"/>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3" name="Rectangle 100"/>
            <p:cNvSpPr>
              <a:spLocks noChangeArrowheads="1"/>
            </p:cNvSpPr>
            <p:nvPr/>
          </p:nvSpPr>
          <p:spPr bwMode="auto">
            <a:xfrm>
              <a:off x="3601" y="3369"/>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 name="Rectangle 101"/>
            <p:cNvSpPr>
              <a:spLocks noChangeArrowheads="1"/>
            </p:cNvSpPr>
            <p:nvPr/>
          </p:nvSpPr>
          <p:spPr bwMode="auto">
            <a:xfrm>
              <a:off x="3601" y="3395"/>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5" name="Rectangle 102"/>
            <p:cNvSpPr>
              <a:spLocks noChangeArrowheads="1"/>
            </p:cNvSpPr>
            <p:nvPr/>
          </p:nvSpPr>
          <p:spPr bwMode="auto">
            <a:xfrm>
              <a:off x="3601" y="3421"/>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6" name="Rectangle 103"/>
            <p:cNvSpPr>
              <a:spLocks noChangeArrowheads="1"/>
            </p:cNvSpPr>
            <p:nvPr/>
          </p:nvSpPr>
          <p:spPr bwMode="auto">
            <a:xfrm>
              <a:off x="3601" y="3447"/>
              <a:ext cx="8" cy="7"/>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7" name="Rectangle 104"/>
            <p:cNvSpPr>
              <a:spLocks noChangeArrowheads="1"/>
            </p:cNvSpPr>
            <p:nvPr/>
          </p:nvSpPr>
          <p:spPr bwMode="auto">
            <a:xfrm>
              <a:off x="3601" y="3473"/>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8" name="Rectangle 105"/>
            <p:cNvSpPr>
              <a:spLocks noChangeArrowheads="1"/>
            </p:cNvSpPr>
            <p:nvPr/>
          </p:nvSpPr>
          <p:spPr bwMode="auto">
            <a:xfrm>
              <a:off x="3601" y="3499"/>
              <a:ext cx="8" cy="6"/>
            </a:xfrm>
            <a:prstGeom prst="rect">
              <a:avLst/>
            </a:prstGeom>
            <a:solidFill>
              <a:srgbClr val="FCFE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9" name="Freeform 106"/>
            <p:cNvSpPr>
              <a:spLocks/>
            </p:cNvSpPr>
            <p:nvPr/>
          </p:nvSpPr>
          <p:spPr bwMode="auto">
            <a:xfrm>
              <a:off x="1666" y="1784"/>
              <a:ext cx="2552" cy="968"/>
            </a:xfrm>
            <a:custGeom>
              <a:avLst/>
              <a:gdLst>
                <a:gd name="T0" fmla="*/ 0 w 5103"/>
                <a:gd name="T1" fmla="*/ 1935 h 1935"/>
                <a:gd name="T2" fmla="*/ 1369 w 5103"/>
                <a:gd name="T3" fmla="*/ 1172 h 1935"/>
                <a:gd name="T4" fmla="*/ 2668 w 5103"/>
                <a:gd name="T5" fmla="*/ 628 h 1935"/>
                <a:gd name="T6" fmla="*/ 3906 w 5103"/>
                <a:gd name="T7" fmla="*/ 264 h 1935"/>
                <a:gd name="T8" fmla="*/ 5103 w 5103"/>
                <a:gd name="T9" fmla="*/ 0 h 1935"/>
              </a:gdLst>
              <a:ahLst/>
              <a:cxnLst>
                <a:cxn ang="0">
                  <a:pos x="T0" y="T1"/>
                </a:cxn>
                <a:cxn ang="0">
                  <a:pos x="T2" y="T3"/>
                </a:cxn>
                <a:cxn ang="0">
                  <a:pos x="T4" y="T5"/>
                </a:cxn>
                <a:cxn ang="0">
                  <a:pos x="T6" y="T7"/>
                </a:cxn>
                <a:cxn ang="0">
                  <a:pos x="T8" y="T9"/>
                </a:cxn>
              </a:cxnLst>
              <a:rect l="0" t="0" r="r" b="b"/>
              <a:pathLst>
                <a:path w="5103" h="1935">
                  <a:moveTo>
                    <a:pt x="0" y="1935"/>
                  </a:moveTo>
                  <a:lnTo>
                    <a:pt x="1369" y="1172"/>
                  </a:lnTo>
                  <a:lnTo>
                    <a:pt x="2668" y="628"/>
                  </a:lnTo>
                  <a:lnTo>
                    <a:pt x="3906" y="264"/>
                  </a:lnTo>
                  <a:lnTo>
                    <a:pt x="5103" y="0"/>
                  </a:lnTo>
                </a:path>
              </a:pathLst>
            </a:custGeom>
            <a:noFill/>
            <a:ln w="23813">
              <a:solidFill>
                <a:srgbClr val="0000CC"/>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0" name="Line 107"/>
            <p:cNvSpPr>
              <a:spLocks noChangeShapeType="1"/>
            </p:cNvSpPr>
            <p:nvPr/>
          </p:nvSpPr>
          <p:spPr bwMode="auto">
            <a:xfrm>
              <a:off x="1041" y="2801"/>
              <a:ext cx="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1" name="Line 108"/>
            <p:cNvSpPr>
              <a:spLocks noChangeShapeType="1"/>
            </p:cNvSpPr>
            <p:nvPr/>
          </p:nvSpPr>
          <p:spPr bwMode="auto">
            <a:xfrm>
              <a:off x="1041" y="2467"/>
              <a:ext cx="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2" name="Line 109"/>
            <p:cNvSpPr>
              <a:spLocks noChangeShapeType="1"/>
            </p:cNvSpPr>
            <p:nvPr/>
          </p:nvSpPr>
          <p:spPr bwMode="auto">
            <a:xfrm>
              <a:off x="1041" y="2131"/>
              <a:ext cx="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3" name="Line 110"/>
            <p:cNvSpPr>
              <a:spLocks noChangeShapeType="1"/>
            </p:cNvSpPr>
            <p:nvPr/>
          </p:nvSpPr>
          <p:spPr bwMode="auto">
            <a:xfrm>
              <a:off x="1041" y="1795"/>
              <a:ext cx="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4" name="Rectangle 111"/>
            <p:cNvSpPr>
              <a:spLocks noChangeArrowheads="1"/>
            </p:cNvSpPr>
            <p:nvPr/>
          </p:nvSpPr>
          <p:spPr bwMode="auto">
            <a:xfrm>
              <a:off x="798" y="3430"/>
              <a:ext cx="1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0.1</a:t>
              </a:r>
              <a:endParaRPr lang="en-US" altLang="zh-CN">
                <a:latin typeface="Times New Roman" panose="02020603050405020304" pitchFamily="18" charset="0"/>
                <a:cs typeface="Times New Roman" panose="02020603050405020304" pitchFamily="18" charset="0"/>
              </a:endParaRPr>
            </a:p>
          </p:txBody>
        </p:sp>
        <p:sp>
          <p:nvSpPr>
            <p:cNvPr id="185" name="Rectangle 112"/>
            <p:cNvSpPr>
              <a:spLocks noChangeArrowheads="1"/>
            </p:cNvSpPr>
            <p:nvPr/>
          </p:nvSpPr>
          <p:spPr bwMode="auto">
            <a:xfrm>
              <a:off x="798" y="3094"/>
              <a:ext cx="1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0.2</a:t>
              </a:r>
              <a:endParaRPr lang="en-US" altLang="zh-CN">
                <a:latin typeface="Times New Roman" panose="02020603050405020304" pitchFamily="18" charset="0"/>
                <a:cs typeface="Times New Roman" panose="02020603050405020304" pitchFamily="18" charset="0"/>
              </a:endParaRPr>
            </a:p>
          </p:txBody>
        </p:sp>
        <p:sp>
          <p:nvSpPr>
            <p:cNvPr id="186" name="Rectangle 113"/>
            <p:cNvSpPr>
              <a:spLocks noChangeArrowheads="1"/>
            </p:cNvSpPr>
            <p:nvPr/>
          </p:nvSpPr>
          <p:spPr bwMode="auto">
            <a:xfrm>
              <a:off x="798" y="2728"/>
              <a:ext cx="1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0.3</a:t>
              </a:r>
              <a:endParaRPr lang="en-US" altLang="zh-CN">
                <a:latin typeface="Times New Roman" panose="02020603050405020304" pitchFamily="18" charset="0"/>
                <a:cs typeface="Times New Roman" panose="02020603050405020304" pitchFamily="18" charset="0"/>
              </a:endParaRPr>
            </a:p>
          </p:txBody>
        </p:sp>
        <p:sp>
          <p:nvSpPr>
            <p:cNvPr id="187" name="Line 114"/>
            <p:cNvSpPr>
              <a:spLocks noChangeShapeType="1"/>
            </p:cNvSpPr>
            <p:nvPr/>
          </p:nvSpPr>
          <p:spPr bwMode="auto">
            <a:xfrm>
              <a:off x="1010" y="2801"/>
              <a:ext cx="4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8" name="Line 115"/>
            <p:cNvSpPr>
              <a:spLocks noChangeShapeType="1"/>
            </p:cNvSpPr>
            <p:nvPr/>
          </p:nvSpPr>
          <p:spPr bwMode="auto">
            <a:xfrm>
              <a:off x="1010" y="2467"/>
              <a:ext cx="4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9" name="Line 116"/>
            <p:cNvSpPr>
              <a:spLocks noChangeShapeType="1"/>
            </p:cNvSpPr>
            <p:nvPr/>
          </p:nvSpPr>
          <p:spPr bwMode="auto">
            <a:xfrm>
              <a:off x="1010" y="2131"/>
              <a:ext cx="4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0" name="Line 117"/>
            <p:cNvSpPr>
              <a:spLocks noChangeShapeType="1"/>
            </p:cNvSpPr>
            <p:nvPr/>
          </p:nvSpPr>
          <p:spPr bwMode="auto">
            <a:xfrm>
              <a:off x="1010" y="1795"/>
              <a:ext cx="3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1" name="Rectangle 118"/>
            <p:cNvSpPr>
              <a:spLocks noChangeArrowheads="1"/>
            </p:cNvSpPr>
            <p:nvPr/>
          </p:nvSpPr>
          <p:spPr bwMode="auto">
            <a:xfrm>
              <a:off x="798" y="2400"/>
              <a:ext cx="1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0.4</a:t>
              </a:r>
              <a:endParaRPr lang="en-US" altLang="zh-CN">
                <a:latin typeface="Times New Roman" panose="02020603050405020304" pitchFamily="18" charset="0"/>
                <a:cs typeface="Times New Roman" panose="02020603050405020304" pitchFamily="18" charset="0"/>
              </a:endParaRPr>
            </a:p>
          </p:txBody>
        </p:sp>
        <p:sp>
          <p:nvSpPr>
            <p:cNvPr id="192" name="Rectangle 119"/>
            <p:cNvSpPr>
              <a:spLocks noChangeArrowheads="1"/>
            </p:cNvSpPr>
            <p:nvPr/>
          </p:nvSpPr>
          <p:spPr bwMode="auto">
            <a:xfrm>
              <a:off x="798" y="2061"/>
              <a:ext cx="1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0.5</a:t>
              </a:r>
              <a:endParaRPr lang="en-US" altLang="zh-CN">
                <a:latin typeface="Times New Roman" panose="02020603050405020304" pitchFamily="18" charset="0"/>
                <a:cs typeface="Times New Roman" panose="02020603050405020304" pitchFamily="18" charset="0"/>
              </a:endParaRPr>
            </a:p>
          </p:txBody>
        </p:sp>
        <p:sp>
          <p:nvSpPr>
            <p:cNvPr id="193" name="Rectangle 120"/>
            <p:cNvSpPr>
              <a:spLocks noChangeArrowheads="1"/>
            </p:cNvSpPr>
            <p:nvPr/>
          </p:nvSpPr>
          <p:spPr bwMode="auto">
            <a:xfrm>
              <a:off x="798" y="1728"/>
              <a:ext cx="1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cs typeface="Times New Roman" panose="02020603050405020304" pitchFamily="18" charset="0"/>
                </a:rPr>
                <a:t>0.6</a:t>
              </a:r>
              <a:endParaRPr lang="en-US" altLang="zh-CN">
                <a:latin typeface="Times New Roman" panose="02020603050405020304" pitchFamily="18" charset="0"/>
                <a:cs typeface="Times New Roman" panose="02020603050405020304" pitchFamily="18" charset="0"/>
              </a:endParaRPr>
            </a:p>
          </p:txBody>
        </p:sp>
        <p:sp>
          <p:nvSpPr>
            <p:cNvPr id="194" name="Line 121"/>
            <p:cNvSpPr>
              <a:spLocks noChangeShapeType="1"/>
            </p:cNvSpPr>
            <p:nvPr/>
          </p:nvSpPr>
          <p:spPr bwMode="auto">
            <a:xfrm>
              <a:off x="1010" y="3160"/>
              <a:ext cx="4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5" name="Line 122"/>
            <p:cNvSpPr>
              <a:spLocks noChangeShapeType="1"/>
            </p:cNvSpPr>
            <p:nvPr/>
          </p:nvSpPr>
          <p:spPr bwMode="auto">
            <a:xfrm flipV="1">
              <a:off x="1027" y="3454"/>
              <a:ext cx="1" cy="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6" name="Line 123"/>
            <p:cNvSpPr>
              <a:spLocks noChangeShapeType="1"/>
            </p:cNvSpPr>
            <p:nvPr/>
          </p:nvSpPr>
          <p:spPr bwMode="auto">
            <a:xfrm flipV="1">
              <a:off x="1027" y="1795"/>
              <a:ext cx="1" cy="17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7" name="Line 124"/>
            <p:cNvSpPr>
              <a:spLocks noChangeShapeType="1"/>
            </p:cNvSpPr>
            <p:nvPr/>
          </p:nvSpPr>
          <p:spPr bwMode="auto">
            <a:xfrm flipV="1">
              <a:off x="4969" y="1802"/>
              <a:ext cx="1" cy="171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8" name="Line 125"/>
            <p:cNvSpPr>
              <a:spLocks noChangeShapeType="1"/>
            </p:cNvSpPr>
            <p:nvPr/>
          </p:nvSpPr>
          <p:spPr bwMode="auto">
            <a:xfrm flipH="1">
              <a:off x="4970" y="3493"/>
              <a:ext cx="1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9" name="Line 126"/>
            <p:cNvSpPr>
              <a:spLocks noChangeShapeType="1"/>
            </p:cNvSpPr>
            <p:nvPr/>
          </p:nvSpPr>
          <p:spPr bwMode="auto">
            <a:xfrm flipH="1">
              <a:off x="4970" y="3064"/>
              <a:ext cx="1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0" name="Line 127"/>
            <p:cNvSpPr>
              <a:spLocks noChangeShapeType="1"/>
            </p:cNvSpPr>
            <p:nvPr/>
          </p:nvSpPr>
          <p:spPr bwMode="auto">
            <a:xfrm flipH="1">
              <a:off x="4970" y="2646"/>
              <a:ext cx="1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1" name="Line 128"/>
            <p:cNvSpPr>
              <a:spLocks noChangeShapeType="1"/>
            </p:cNvSpPr>
            <p:nvPr/>
          </p:nvSpPr>
          <p:spPr bwMode="auto">
            <a:xfrm flipH="1">
              <a:off x="4970" y="2220"/>
              <a:ext cx="1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2" name="Line 129"/>
            <p:cNvSpPr>
              <a:spLocks noChangeShapeType="1"/>
            </p:cNvSpPr>
            <p:nvPr/>
          </p:nvSpPr>
          <p:spPr bwMode="auto">
            <a:xfrm flipH="1">
              <a:off x="4970" y="1795"/>
              <a:ext cx="1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3" name="Line 130"/>
            <p:cNvSpPr>
              <a:spLocks noChangeShapeType="1"/>
            </p:cNvSpPr>
            <p:nvPr/>
          </p:nvSpPr>
          <p:spPr bwMode="auto">
            <a:xfrm>
              <a:off x="1991" y="2806"/>
              <a:ext cx="995" cy="225"/>
            </a:xfrm>
            <a:prstGeom prst="line">
              <a:avLst/>
            </a:prstGeom>
            <a:noFill/>
            <a:ln w="23813">
              <a:solidFill>
                <a:srgbClr val="FF0033"/>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4" name="Rectangle 131"/>
            <p:cNvSpPr>
              <a:spLocks noChangeArrowheads="1"/>
            </p:cNvSpPr>
            <p:nvPr/>
          </p:nvSpPr>
          <p:spPr bwMode="auto">
            <a:xfrm>
              <a:off x="2067"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 name="Rectangle 132"/>
            <p:cNvSpPr>
              <a:spLocks noChangeArrowheads="1"/>
            </p:cNvSpPr>
            <p:nvPr/>
          </p:nvSpPr>
          <p:spPr bwMode="auto">
            <a:xfrm>
              <a:off x="2184"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6" name="Rectangle 133"/>
            <p:cNvSpPr>
              <a:spLocks noChangeArrowheads="1"/>
            </p:cNvSpPr>
            <p:nvPr/>
          </p:nvSpPr>
          <p:spPr bwMode="auto">
            <a:xfrm>
              <a:off x="2301"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7" name="Rectangle 134"/>
            <p:cNvSpPr>
              <a:spLocks noChangeArrowheads="1"/>
            </p:cNvSpPr>
            <p:nvPr/>
          </p:nvSpPr>
          <p:spPr bwMode="auto">
            <a:xfrm>
              <a:off x="2418"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8" name="Rectangle 135"/>
            <p:cNvSpPr>
              <a:spLocks noChangeArrowheads="1"/>
            </p:cNvSpPr>
            <p:nvPr/>
          </p:nvSpPr>
          <p:spPr bwMode="auto">
            <a:xfrm>
              <a:off x="2536" y="2558"/>
              <a:ext cx="58"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9" name="Rectangle 136"/>
            <p:cNvSpPr>
              <a:spLocks noChangeArrowheads="1"/>
            </p:cNvSpPr>
            <p:nvPr/>
          </p:nvSpPr>
          <p:spPr bwMode="auto">
            <a:xfrm>
              <a:off x="2653" y="2558"/>
              <a:ext cx="58"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0" name="Rectangle 137"/>
            <p:cNvSpPr>
              <a:spLocks noChangeArrowheads="1"/>
            </p:cNvSpPr>
            <p:nvPr/>
          </p:nvSpPr>
          <p:spPr bwMode="auto">
            <a:xfrm>
              <a:off x="2770"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1" name="Rectangle 138"/>
            <p:cNvSpPr>
              <a:spLocks noChangeArrowheads="1"/>
            </p:cNvSpPr>
            <p:nvPr/>
          </p:nvSpPr>
          <p:spPr bwMode="auto">
            <a:xfrm>
              <a:off x="2887"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2" name="Rectangle 139"/>
            <p:cNvSpPr>
              <a:spLocks noChangeArrowheads="1"/>
            </p:cNvSpPr>
            <p:nvPr/>
          </p:nvSpPr>
          <p:spPr bwMode="auto">
            <a:xfrm>
              <a:off x="3004"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3" name="Rectangle 140"/>
            <p:cNvSpPr>
              <a:spLocks noChangeArrowheads="1"/>
            </p:cNvSpPr>
            <p:nvPr/>
          </p:nvSpPr>
          <p:spPr bwMode="auto">
            <a:xfrm>
              <a:off x="3122" y="2558"/>
              <a:ext cx="58"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4" name="Rectangle 141"/>
            <p:cNvSpPr>
              <a:spLocks noChangeArrowheads="1"/>
            </p:cNvSpPr>
            <p:nvPr/>
          </p:nvSpPr>
          <p:spPr bwMode="auto">
            <a:xfrm>
              <a:off x="3239" y="2558"/>
              <a:ext cx="58"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5" name="Rectangle 142"/>
            <p:cNvSpPr>
              <a:spLocks noChangeArrowheads="1"/>
            </p:cNvSpPr>
            <p:nvPr/>
          </p:nvSpPr>
          <p:spPr bwMode="auto">
            <a:xfrm>
              <a:off x="3356"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6" name="Rectangle 143"/>
            <p:cNvSpPr>
              <a:spLocks noChangeArrowheads="1"/>
            </p:cNvSpPr>
            <p:nvPr/>
          </p:nvSpPr>
          <p:spPr bwMode="auto">
            <a:xfrm>
              <a:off x="3473"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7" name="Rectangle 144"/>
            <p:cNvSpPr>
              <a:spLocks noChangeArrowheads="1"/>
            </p:cNvSpPr>
            <p:nvPr/>
          </p:nvSpPr>
          <p:spPr bwMode="auto">
            <a:xfrm>
              <a:off x="3590"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8" name="Rectangle 145"/>
            <p:cNvSpPr>
              <a:spLocks noChangeArrowheads="1"/>
            </p:cNvSpPr>
            <p:nvPr/>
          </p:nvSpPr>
          <p:spPr bwMode="auto">
            <a:xfrm>
              <a:off x="3708" y="2558"/>
              <a:ext cx="58"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9" name="Rectangle 146"/>
            <p:cNvSpPr>
              <a:spLocks noChangeArrowheads="1"/>
            </p:cNvSpPr>
            <p:nvPr/>
          </p:nvSpPr>
          <p:spPr bwMode="auto">
            <a:xfrm>
              <a:off x="3825" y="2558"/>
              <a:ext cx="58"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0" name="Rectangle 147"/>
            <p:cNvSpPr>
              <a:spLocks noChangeArrowheads="1"/>
            </p:cNvSpPr>
            <p:nvPr/>
          </p:nvSpPr>
          <p:spPr bwMode="auto">
            <a:xfrm>
              <a:off x="3942"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1" name="Rectangle 148"/>
            <p:cNvSpPr>
              <a:spLocks noChangeArrowheads="1"/>
            </p:cNvSpPr>
            <p:nvPr/>
          </p:nvSpPr>
          <p:spPr bwMode="auto">
            <a:xfrm>
              <a:off x="4059"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2" name="Rectangle 149"/>
            <p:cNvSpPr>
              <a:spLocks noChangeArrowheads="1"/>
            </p:cNvSpPr>
            <p:nvPr/>
          </p:nvSpPr>
          <p:spPr bwMode="auto">
            <a:xfrm>
              <a:off x="4176" y="2558"/>
              <a:ext cx="59" cy="1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3" name="Freeform 150"/>
            <p:cNvSpPr>
              <a:spLocks/>
            </p:cNvSpPr>
            <p:nvPr/>
          </p:nvSpPr>
          <p:spPr bwMode="auto">
            <a:xfrm>
              <a:off x="2015" y="2537"/>
              <a:ext cx="73" cy="55"/>
            </a:xfrm>
            <a:custGeom>
              <a:avLst/>
              <a:gdLst>
                <a:gd name="T0" fmla="*/ 147 w 147"/>
                <a:gd name="T1" fmla="*/ 0 h 110"/>
                <a:gd name="T2" fmla="*/ 127 w 147"/>
                <a:gd name="T3" fmla="*/ 55 h 110"/>
                <a:gd name="T4" fmla="*/ 147 w 147"/>
                <a:gd name="T5" fmla="*/ 110 h 110"/>
                <a:gd name="T6" fmla="*/ 0 w 147"/>
                <a:gd name="T7" fmla="*/ 55 h 110"/>
                <a:gd name="T8" fmla="*/ 147 w 147"/>
                <a:gd name="T9" fmla="*/ 0 h 110"/>
              </a:gdLst>
              <a:ahLst/>
              <a:cxnLst>
                <a:cxn ang="0">
                  <a:pos x="T0" y="T1"/>
                </a:cxn>
                <a:cxn ang="0">
                  <a:pos x="T2" y="T3"/>
                </a:cxn>
                <a:cxn ang="0">
                  <a:pos x="T4" y="T5"/>
                </a:cxn>
                <a:cxn ang="0">
                  <a:pos x="T6" y="T7"/>
                </a:cxn>
                <a:cxn ang="0">
                  <a:pos x="T8" y="T9"/>
                </a:cxn>
              </a:cxnLst>
              <a:rect l="0" t="0" r="r" b="b"/>
              <a:pathLst>
                <a:path w="147" h="110">
                  <a:moveTo>
                    <a:pt x="147" y="0"/>
                  </a:moveTo>
                  <a:lnTo>
                    <a:pt x="127" y="55"/>
                  </a:lnTo>
                  <a:lnTo>
                    <a:pt x="147" y="110"/>
                  </a:lnTo>
                  <a:lnTo>
                    <a:pt x="0" y="55"/>
                  </a:lnTo>
                  <a:lnTo>
                    <a:pt x="147" y="0"/>
                  </a:lnTo>
                  <a:close/>
                </a:path>
              </a:pathLst>
            </a:custGeom>
            <a:solidFill>
              <a:srgbClr val="FF0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4" name="Freeform 151"/>
            <p:cNvSpPr>
              <a:spLocks/>
            </p:cNvSpPr>
            <p:nvPr/>
          </p:nvSpPr>
          <p:spPr bwMode="auto">
            <a:xfrm>
              <a:off x="4254" y="2537"/>
              <a:ext cx="73" cy="55"/>
            </a:xfrm>
            <a:custGeom>
              <a:avLst/>
              <a:gdLst>
                <a:gd name="T0" fmla="*/ 0 w 147"/>
                <a:gd name="T1" fmla="*/ 110 h 110"/>
                <a:gd name="T2" fmla="*/ 21 w 147"/>
                <a:gd name="T3" fmla="*/ 55 h 110"/>
                <a:gd name="T4" fmla="*/ 0 w 147"/>
                <a:gd name="T5" fmla="*/ 0 h 110"/>
                <a:gd name="T6" fmla="*/ 147 w 147"/>
                <a:gd name="T7" fmla="*/ 55 h 110"/>
                <a:gd name="T8" fmla="*/ 0 w 147"/>
                <a:gd name="T9" fmla="*/ 110 h 110"/>
              </a:gdLst>
              <a:ahLst/>
              <a:cxnLst>
                <a:cxn ang="0">
                  <a:pos x="T0" y="T1"/>
                </a:cxn>
                <a:cxn ang="0">
                  <a:pos x="T2" y="T3"/>
                </a:cxn>
                <a:cxn ang="0">
                  <a:pos x="T4" y="T5"/>
                </a:cxn>
                <a:cxn ang="0">
                  <a:pos x="T6" y="T7"/>
                </a:cxn>
                <a:cxn ang="0">
                  <a:pos x="T8" y="T9"/>
                </a:cxn>
              </a:cxnLst>
              <a:rect l="0" t="0" r="r" b="b"/>
              <a:pathLst>
                <a:path w="147" h="110">
                  <a:moveTo>
                    <a:pt x="0" y="110"/>
                  </a:moveTo>
                  <a:lnTo>
                    <a:pt x="21" y="55"/>
                  </a:lnTo>
                  <a:lnTo>
                    <a:pt x="0" y="0"/>
                  </a:lnTo>
                  <a:lnTo>
                    <a:pt x="147" y="55"/>
                  </a:lnTo>
                  <a:lnTo>
                    <a:pt x="0" y="110"/>
                  </a:lnTo>
                  <a:close/>
                </a:path>
              </a:pathLst>
            </a:custGeom>
            <a:solidFill>
              <a:srgbClr val="FF0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5" name="Rectangle 152"/>
            <p:cNvSpPr>
              <a:spLocks noChangeArrowheads="1"/>
            </p:cNvSpPr>
            <p:nvPr/>
          </p:nvSpPr>
          <p:spPr bwMode="auto">
            <a:xfrm>
              <a:off x="2917" y="2364"/>
              <a:ext cx="5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6" name="Rectangle 153"/>
            <p:cNvSpPr>
              <a:spLocks noChangeArrowheads="1"/>
            </p:cNvSpPr>
            <p:nvPr/>
          </p:nvSpPr>
          <p:spPr bwMode="auto">
            <a:xfrm>
              <a:off x="3035" y="2364"/>
              <a:ext cx="58"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7" name="Rectangle 154"/>
            <p:cNvSpPr>
              <a:spLocks noChangeArrowheads="1"/>
            </p:cNvSpPr>
            <p:nvPr/>
          </p:nvSpPr>
          <p:spPr bwMode="auto">
            <a:xfrm>
              <a:off x="3152" y="2364"/>
              <a:ext cx="58"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8" name="Rectangle 155"/>
            <p:cNvSpPr>
              <a:spLocks noChangeArrowheads="1"/>
            </p:cNvSpPr>
            <p:nvPr/>
          </p:nvSpPr>
          <p:spPr bwMode="auto">
            <a:xfrm>
              <a:off x="3269" y="2364"/>
              <a:ext cx="5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9" name="Rectangle 156"/>
            <p:cNvSpPr>
              <a:spLocks noChangeArrowheads="1"/>
            </p:cNvSpPr>
            <p:nvPr/>
          </p:nvSpPr>
          <p:spPr bwMode="auto">
            <a:xfrm>
              <a:off x="3386" y="2364"/>
              <a:ext cx="5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0" name="Rectangle 157"/>
            <p:cNvSpPr>
              <a:spLocks noChangeArrowheads="1"/>
            </p:cNvSpPr>
            <p:nvPr/>
          </p:nvSpPr>
          <p:spPr bwMode="auto">
            <a:xfrm>
              <a:off x="3503" y="2364"/>
              <a:ext cx="5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1" name="Rectangle 158"/>
            <p:cNvSpPr>
              <a:spLocks noChangeArrowheads="1"/>
            </p:cNvSpPr>
            <p:nvPr/>
          </p:nvSpPr>
          <p:spPr bwMode="auto">
            <a:xfrm>
              <a:off x="3621" y="2364"/>
              <a:ext cx="58"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2" name="Rectangle 159"/>
            <p:cNvSpPr>
              <a:spLocks noChangeArrowheads="1"/>
            </p:cNvSpPr>
            <p:nvPr/>
          </p:nvSpPr>
          <p:spPr bwMode="auto">
            <a:xfrm>
              <a:off x="3738" y="2364"/>
              <a:ext cx="58"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3" name="Rectangle 160"/>
            <p:cNvSpPr>
              <a:spLocks noChangeArrowheads="1"/>
            </p:cNvSpPr>
            <p:nvPr/>
          </p:nvSpPr>
          <p:spPr bwMode="auto">
            <a:xfrm>
              <a:off x="3855" y="2364"/>
              <a:ext cx="5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4" name="Rectangle 161"/>
            <p:cNvSpPr>
              <a:spLocks noChangeArrowheads="1"/>
            </p:cNvSpPr>
            <p:nvPr/>
          </p:nvSpPr>
          <p:spPr bwMode="auto">
            <a:xfrm>
              <a:off x="3972" y="2364"/>
              <a:ext cx="5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5" name="Rectangle 162"/>
            <p:cNvSpPr>
              <a:spLocks noChangeArrowheads="1"/>
            </p:cNvSpPr>
            <p:nvPr/>
          </p:nvSpPr>
          <p:spPr bwMode="auto">
            <a:xfrm>
              <a:off x="4089" y="2364"/>
              <a:ext cx="59"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6" name="Rectangle 163"/>
            <p:cNvSpPr>
              <a:spLocks noChangeArrowheads="1"/>
            </p:cNvSpPr>
            <p:nvPr/>
          </p:nvSpPr>
          <p:spPr bwMode="auto">
            <a:xfrm>
              <a:off x="4207" y="2364"/>
              <a:ext cx="58"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7" name="Freeform 164"/>
            <p:cNvSpPr>
              <a:spLocks/>
            </p:cNvSpPr>
            <p:nvPr/>
          </p:nvSpPr>
          <p:spPr bwMode="auto">
            <a:xfrm>
              <a:off x="2868" y="2343"/>
              <a:ext cx="73" cy="55"/>
            </a:xfrm>
            <a:custGeom>
              <a:avLst/>
              <a:gdLst>
                <a:gd name="T0" fmla="*/ 147 w 147"/>
                <a:gd name="T1" fmla="*/ 0 h 110"/>
                <a:gd name="T2" fmla="*/ 126 w 147"/>
                <a:gd name="T3" fmla="*/ 55 h 110"/>
                <a:gd name="T4" fmla="*/ 147 w 147"/>
                <a:gd name="T5" fmla="*/ 110 h 110"/>
                <a:gd name="T6" fmla="*/ 0 w 147"/>
                <a:gd name="T7" fmla="*/ 55 h 110"/>
                <a:gd name="T8" fmla="*/ 147 w 147"/>
                <a:gd name="T9" fmla="*/ 0 h 110"/>
              </a:gdLst>
              <a:ahLst/>
              <a:cxnLst>
                <a:cxn ang="0">
                  <a:pos x="T0" y="T1"/>
                </a:cxn>
                <a:cxn ang="0">
                  <a:pos x="T2" y="T3"/>
                </a:cxn>
                <a:cxn ang="0">
                  <a:pos x="T4" y="T5"/>
                </a:cxn>
                <a:cxn ang="0">
                  <a:pos x="T6" y="T7"/>
                </a:cxn>
                <a:cxn ang="0">
                  <a:pos x="T8" y="T9"/>
                </a:cxn>
              </a:cxnLst>
              <a:rect l="0" t="0" r="r" b="b"/>
              <a:pathLst>
                <a:path w="147" h="110">
                  <a:moveTo>
                    <a:pt x="147" y="0"/>
                  </a:moveTo>
                  <a:lnTo>
                    <a:pt x="126" y="55"/>
                  </a:lnTo>
                  <a:lnTo>
                    <a:pt x="147" y="110"/>
                  </a:lnTo>
                  <a:lnTo>
                    <a:pt x="0" y="55"/>
                  </a:lnTo>
                  <a:lnTo>
                    <a:pt x="1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8" name="Freeform 165"/>
            <p:cNvSpPr>
              <a:spLocks/>
            </p:cNvSpPr>
            <p:nvPr/>
          </p:nvSpPr>
          <p:spPr bwMode="auto">
            <a:xfrm>
              <a:off x="4254" y="2343"/>
              <a:ext cx="73" cy="55"/>
            </a:xfrm>
            <a:custGeom>
              <a:avLst/>
              <a:gdLst>
                <a:gd name="T0" fmla="*/ 0 w 147"/>
                <a:gd name="T1" fmla="*/ 110 h 110"/>
                <a:gd name="T2" fmla="*/ 21 w 147"/>
                <a:gd name="T3" fmla="*/ 55 h 110"/>
                <a:gd name="T4" fmla="*/ 0 w 147"/>
                <a:gd name="T5" fmla="*/ 0 h 110"/>
                <a:gd name="T6" fmla="*/ 147 w 147"/>
                <a:gd name="T7" fmla="*/ 55 h 110"/>
                <a:gd name="T8" fmla="*/ 0 w 147"/>
                <a:gd name="T9" fmla="*/ 110 h 110"/>
              </a:gdLst>
              <a:ahLst/>
              <a:cxnLst>
                <a:cxn ang="0">
                  <a:pos x="T0" y="T1"/>
                </a:cxn>
                <a:cxn ang="0">
                  <a:pos x="T2" y="T3"/>
                </a:cxn>
                <a:cxn ang="0">
                  <a:pos x="T4" y="T5"/>
                </a:cxn>
                <a:cxn ang="0">
                  <a:pos x="T6" y="T7"/>
                </a:cxn>
                <a:cxn ang="0">
                  <a:pos x="T8" y="T9"/>
                </a:cxn>
              </a:cxnLst>
              <a:rect l="0" t="0" r="r" b="b"/>
              <a:pathLst>
                <a:path w="147" h="110">
                  <a:moveTo>
                    <a:pt x="0" y="110"/>
                  </a:moveTo>
                  <a:lnTo>
                    <a:pt x="21" y="55"/>
                  </a:lnTo>
                  <a:lnTo>
                    <a:pt x="0" y="0"/>
                  </a:lnTo>
                  <a:lnTo>
                    <a:pt x="147" y="55"/>
                  </a:lnTo>
                  <a:lnTo>
                    <a:pt x="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9" name="Rectangle 166"/>
            <p:cNvSpPr>
              <a:spLocks noChangeArrowheads="1"/>
            </p:cNvSpPr>
            <p:nvPr/>
          </p:nvSpPr>
          <p:spPr bwMode="auto">
            <a:xfrm>
              <a:off x="2832" y="2208"/>
              <a:ext cx="18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000000"/>
                  </a:solidFill>
                  <a:latin typeface="Times New Roman" panose="02020603050405020304" pitchFamily="18" charset="0"/>
                  <a:cs typeface="Times New Roman" panose="02020603050405020304" pitchFamily="18" charset="0"/>
                </a:rPr>
                <a:t>Conventional Fiber</a:t>
              </a:r>
              <a:r>
                <a:rPr lang="en-US" altLang="zh-CN" sz="1300" b="1">
                  <a:solidFill>
                    <a:srgbClr val="000000"/>
                  </a:solidFill>
                  <a:latin typeface="Times New Roman" panose="02020603050405020304" pitchFamily="18" charset="0"/>
                  <a:cs typeface="Times New Roman" panose="02020603050405020304" pitchFamily="18" charset="0"/>
                </a:rPr>
                <a:t> </a:t>
              </a:r>
              <a:r>
                <a:rPr lang="zh-CN" altLang="en-US" sz="1300" b="1">
                  <a:solidFill>
                    <a:srgbClr val="000000"/>
                  </a:solidFill>
                  <a:latin typeface="Times New Roman" panose="02020603050405020304" pitchFamily="18" charset="0"/>
                  <a:cs typeface="Times New Roman" panose="02020603050405020304" pitchFamily="18" charset="0"/>
                </a:rPr>
                <a:t>（</a:t>
              </a:r>
              <a:r>
                <a:rPr lang="en-US" altLang="zh-CN" sz="1300" b="1">
                  <a:solidFill>
                    <a:srgbClr val="000000"/>
                  </a:solidFill>
                  <a:latin typeface="Times New Roman" panose="02020603050405020304" pitchFamily="18" charset="0"/>
                  <a:cs typeface="Times New Roman" panose="02020603050405020304" pitchFamily="18" charset="0"/>
                </a:rPr>
                <a:t>1440</a:t>
              </a:r>
              <a:r>
                <a:rPr lang="zh-CN" altLang="en-US" sz="1300" b="1">
                  <a:solidFill>
                    <a:srgbClr val="000000"/>
                  </a:solidFill>
                  <a:latin typeface="Times New Roman" panose="02020603050405020304" pitchFamily="18" charset="0"/>
                  <a:cs typeface="Times New Roman" panose="02020603050405020304" pitchFamily="18" charset="0"/>
                </a:rPr>
                <a:t>－</a:t>
              </a:r>
              <a:r>
                <a:rPr lang="en-US" altLang="zh-CN" sz="1300" b="1">
                  <a:solidFill>
                    <a:srgbClr val="000000"/>
                  </a:solidFill>
                  <a:latin typeface="Times New Roman" panose="02020603050405020304" pitchFamily="18" charset="0"/>
                  <a:cs typeface="Times New Roman" panose="02020603050405020304" pitchFamily="18" charset="0"/>
                </a:rPr>
                <a:t>1625nm</a:t>
              </a:r>
              <a:r>
                <a:rPr lang="zh-CN" altLang="en-US" sz="1300" b="1">
                  <a:solidFill>
                    <a:srgbClr val="000000"/>
                  </a:solidFill>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sp>
          <p:nvSpPr>
            <p:cNvPr id="240" name="Rectangle 168"/>
            <p:cNvSpPr>
              <a:spLocks noChangeArrowheads="1"/>
            </p:cNvSpPr>
            <p:nvPr/>
          </p:nvSpPr>
          <p:spPr bwMode="auto">
            <a:xfrm>
              <a:off x="4914"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1" name="Rectangle 169"/>
            <p:cNvSpPr>
              <a:spLocks noChangeArrowheads="1"/>
            </p:cNvSpPr>
            <p:nvPr/>
          </p:nvSpPr>
          <p:spPr bwMode="auto">
            <a:xfrm>
              <a:off x="4812"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2" name="Rectangle 170"/>
            <p:cNvSpPr>
              <a:spLocks noChangeArrowheads="1"/>
            </p:cNvSpPr>
            <p:nvPr/>
          </p:nvSpPr>
          <p:spPr bwMode="auto">
            <a:xfrm>
              <a:off x="4709"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3" name="Rectangle 171"/>
            <p:cNvSpPr>
              <a:spLocks noChangeArrowheads="1"/>
            </p:cNvSpPr>
            <p:nvPr/>
          </p:nvSpPr>
          <p:spPr bwMode="auto">
            <a:xfrm>
              <a:off x="4607"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4" name="Rectangle 172"/>
            <p:cNvSpPr>
              <a:spLocks noChangeArrowheads="1"/>
            </p:cNvSpPr>
            <p:nvPr/>
          </p:nvSpPr>
          <p:spPr bwMode="auto">
            <a:xfrm>
              <a:off x="4504"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5" name="Rectangle 173"/>
            <p:cNvSpPr>
              <a:spLocks noChangeArrowheads="1"/>
            </p:cNvSpPr>
            <p:nvPr/>
          </p:nvSpPr>
          <p:spPr bwMode="auto">
            <a:xfrm>
              <a:off x="4402"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6" name="Rectangle 174"/>
            <p:cNvSpPr>
              <a:spLocks noChangeArrowheads="1"/>
            </p:cNvSpPr>
            <p:nvPr/>
          </p:nvSpPr>
          <p:spPr bwMode="auto">
            <a:xfrm>
              <a:off x="4299"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7" name="Rectangle 175"/>
            <p:cNvSpPr>
              <a:spLocks noChangeArrowheads="1"/>
            </p:cNvSpPr>
            <p:nvPr/>
          </p:nvSpPr>
          <p:spPr bwMode="auto">
            <a:xfrm>
              <a:off x="4197"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8" name="Rectangle 176"/>
            <p:cNvSpPr>
              <a:spLocks noChangeArrowheads="1"/>
            </p:cNvSpPr>
            <p:nvPr/>
          </p:nvSpPr>
          <p:spPr bwMode="auto">
            <a:xfrm>
              <a:off x="4094"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9" name="Rectangle 177"/>
            <p:cNvSpPr>
              <a:spLocks noChangeArrowheads="1"/>
            </p:cNvSpPr>
            <p:nvPr/>
          </p:nvSpPr>
          <p:spPr bwMode="auto">
            <a:xfrm>
              <a:off x="3991"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0" name="Rectangle 178"/>
            <p:cNvSpPr>
              <a:spLocks noChangeArrowheads="1"/>
            </p:cNvSpPr>
            <p:nvPr/>
          </p:nvSpPr>
          <p:spPr bwMode="auto">
            <a:xfrm>
              <a:off x="3889"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1" name="Rectangle 179"/>
            <p:cNvSpPr>
              <a:spLocks noChangeArrowheads="1"/>
            </p:cNvSpPr>
            <p:nvPr/>
          </p:nvSpPr>
          <p:spPr bwMode="auto">
            <a:xfrm>
              <a:off x="3786"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2" name="Rectangle 180"/>
            <p:cNvSpPr>
              <a:spLocks noChangeArrowheads="1"/>
            </p:cNvSpPr>
            <p:nvPr/>
          </p:nvSpPr>
          <p:spPr bwMode="auto">
            <a:xfrm>
              <a:off x="3684"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3" name="Rectangle 181"/>
            <p:cNvSpPr>
              <a:spLocks noChangeArrowheads="1"/>
            </p:cNvSpPr>
            <p:nvPr/>
          </p:nvSpPr>
          <p:spPr bwMode="auto">
            <a:xfrm>
              <a:off x="3581"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4" name="Rectangle 182"/>
            <p:cNvSpPr>
              <a:spLocks noChangeArrowheads="1"/>
            </p:cNvSpPr>
            <p:nvPr/>
          </p:nvSpPr>
          <p:spPr bwMode="auto">
            <a:xfrm>
              <a:off x="3479"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5" name="Rectangle 183"/>
            <p:cNvSpPr>
              <a:spLocks noChangeArrowheads="1"/>
            </p:cNvSpPr>
            <p:nvPr/>
          </p:nvSpPr>
          <p:spPr bwMode="auto">
            <a:xfrm>
              <a:off x="3376"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6" name="Rectangle 184"/>
            <p:cNvSpPr>
              <a:spLocks noChangeArrowheads="1"/>
            </p:cNvSpPr>
            <p:nvPr/>
          </p:nvSpPr>
          <p:spPr bwMode="auto">
            <a:xfrm>
              <a:off x="3274"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7" name="Rectangle 185"/>
            <p:cNvSpPr>
              <a:spLocks noChangeArrowheads="1"/>
            </p:cNvSpPr>
            <p:nvPr/>
          </p:nvSpPr>
          <p:spPr bwMode="auto">
            <a:xfrm>
              <a:off x="3171"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8" name="Rectangle 186"/>
            <p:cNvSpPr>
              <a:spLocks noChangeArrowheads="1"/>
            </p:cNvSpPr>
            <p:nvPr/>
          </p:nvSpPr>
          <p:spPr bwMode="auto">
            <a:xfrm>
              <a:off x="3069"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9" name="Rectangle 187"/>
            <p:cNvSpPr>
              <a:spLocks noChangeArrowheads="1"/>
            </p:cNvSpPr>
            <p:nvPr/>
          </p:nvSpPr>
          <p:spPr bwMode="auto">
            <a:xfrm>
              <a:off x="2966"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0" name="Rectangle 188"/>
            <p:cNvSpPr>
              <a:spLocks noChangeArrowheads="1"/>
            </p:cNvSpPr>
            <p:nvPr/>
          </p:nvSpPr>
          <p:spPr bwMode="auto">
            <a:xfrm>
              <a:off x="2863"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1" name="Rectangle 189"/>
            <p:cNvSpPr>
              <a:spLocks noChangeArrowheads="1"/>
            </p:cNvSpPr>
            <p:nvPr/>
          </p:nvSpPr>
          <p:spPr bwMode="auto">
            <a:xfrm>
              <a:off x="2761"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2" name="Rectangle 190"/>
            <p:cNvSpPr>
              <a:spLocks noChangeArrowheads="1"/>
            </p:cNvSpPr>
            <p:nvPr/>
          </p:nvSpPr>
          <p:spPr bwMode="auto">
            <a:xfrm>
              <a:off x="2658"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3" name="Rectangle 191"/>
            <p:cNvSpPr>
              <a:spLocks noChangeArrowheads="1"/>
            </p:cNvSpPr>
            <p:nvPr/>
          </p:nvSpPr>
          <p:spPr bwMode="auto">
            <a:xfrm>
              <a:off x="2556"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4" name="Rectangle 192"/>
            <p:cNvSpPr>
              <a:spLocks noChangeArrowheads="1"/>
            </p:cNvSpPr>
            <p:nvPr/>
          </p:nvSpPr>
          <p:spPr bwMode="auto">
            <a:xfrm>
              <a:off x="2453"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5" name="Rectangle 193"/>
            <p:cNvSpPr>
              <a:spLocks noChangeArrowheads="1"/>
            </p:cNvSpPr>
            <p:nvPr/>
          </p:nvSpPr>
          <p:spPr bwMode="auto">
            <a:xfrm>
              <a:off x="2351"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6" name="Rectangle 194"/>
            <p:cNvSpPr>
              <a:spLocks noChangeArrowheads="1"/>
            </p:cNvSpPr>
            <p:nvPr/>
          </p:nvSpPr>
          <p:spPr bwMode="auto">
            <a:xfrm>
              <a:off x="2248"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7" name="Rectangle 195"/>
            <p:cNvSpPr>
              <a:spLocks noChangeArrowheads="1"/>
            </p:cNvSpPr>
            <p:nvPr/>
          </p:nvSpPr>
          <p:spPr bwMode="auto">
            <a:xfrm>
              <a:off x="2146"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8" name="Rectangle 196"/>
            <p:cNvSpPr>
              <a:spLocks noChangeArrowheads="1"/>
            </p:cNvSpPr>
            <p:nvPr/>
          </p:nvSpPr>
          <p:spPr bwMode="auto">
            <a:xfrm>
              <a:off x="2043"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9" name="Rectangle 197"/>
            <p:cNvSpPr>
              <a:spLocks noChangeArrowheads="1"/>
            </p:cNvSpPr>
            <p:nvPr/>
          </p:nvSpPr>
          <p:spPr bwMode="auto">
            <a:xfrm>
              <a:off x="1941"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0" name="Rectangle 198"/>
            <p:cNvSpPr>
              <a:spLocks noChangeArrowheads="1"/>
            </p:cNvSpPr>
            <p:nvPr/>
          </p:nvSpPr>
          <p:spPr bwMode="auto">
            <a:xfrm>
              <a:off x="1838"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1" name="Rectangle 199"/>
            <p:cNvSpPr>
              <a:spLocks noChangeArrowheads="1"/>
            </p:cNvSpPr>
            <p:nvPr/>
          </p:nvSpPr>
          <p:spPr bwMode="auto">
            <a:xfrm>
              <a:off x="1735"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2" name="Rectangle 200"/>
            <p:cNvSpPr>
              <a:spLocks noChangeArrowheads="1"/>
            </p:cNvSpPr>
            <p:nvPr/>
          </p:nvSpPr>
          <p:spPr bwMode="auto">
            <a:xfrm>
              <a:off x="1633"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3" name="Rectangle 201"/>
            <p:cNvSpPr>
              <a:spLocks noChangeArrowheads="1"/>
            </p:cNvSpPr>
            <p:nvPr/>
          </p:nvSpPr>
          <p:spPr bwMode="auto">
            <a:xfrm>
              <a:off x="1530"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4" name="Rectangle 202"/>
            <p:cNvSpPr>
              <a:spLocks noChangeArrowheads="1"/>
            </p:cNvSpPr>
            <p:nvPr/>
          </p:nvSpPr>
          <p:spPr bwMode="auto">
            <a:xfrm>
              <a:off x="1428"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5" name="Rectangle 203"/>
            <p:cNvSpPr>
              <a:spLocks noChangeArrowheads="1"/>
            </p:cNvSpPr>
            <p:nvPr/>
          </p:nvSpPr>
          <p:spPr bwMode="auto">
            <a:xfrm>
              <a:off x="1325"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6" name="Rectangle 204"/>
            <p:cNvSpPr>
              <a:spLocks noChangeArrowheads="1"/>
            </p:cNvSpPr>
            <p:nvPr/>
          </p:nvSpPr>
          <p:spPr bwMode="auto">
            <a:xfrm>
              <a:off x="1223" y="2639"/>
              <a:ext cx="58"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7" name="Rectangle 205"/>
            <p:cNvSpPr>
              <a:spLocks noChangeArrowheads="1"/>
            </p:cNvSpPr>
            <p:nvPr/>
          </p:nvSpPr>
          <p:spPr bwMode="auto">
            <a:xfrm>
              <a:off x="1120" y="2639"/>
              <a:ext cx="59"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8" name="Rectangle 207"/>
            <p:cNvSpPr>
              <a:spLocks noChangeArrowheads="1"/>
            </p:cNvSpPr>
            <p:nvPr/>
          </p:nvSpPr>
          <p:spPr bwMode="auto">
            <a:xfrm>
              <a:off x="1046" y="2662"/>
              <a:ext cx="15" cy="7"/>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9" name="Rectangle 208"/>
            <p:cNvSpPr>
              <a:spLocks noChangeArrowheads="1"/>
            </p:cNvSpPr>
            <p:nvPr/>
          </p:nvSpPr>
          <p:spPr bwMode="auto">
            <a:xfrm>
              <a:off x="4357" y="2329"/>
              <a:ext cx="27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b="1">
                  <a:solidFill>
                    <a:srgbClr val="000000"/>
                  </a:solidFill>
                  <a:latin typeface="Times New Roman" panose="02020603050405020304" pitchFamily="18" charset="0"/>
                  <a:cs typeface="Times New Roman" panose="02020603050405020304" pitchFamily="18" charset="0"/>
                </a:rPr>
                <a:t>230 ch</a:t>
              </a:r>
              <a:endParaRPr lang="en-US" altLang="zh-CN" sz="2800">
                <a:latin typeface="Times New Roman" panose="02020603050405020304" pitchFamily="18" charset="0"/>
                <a:cs typeface="Times New Roman" panose="02020603050405020304" pitchFamily="18" charset="0"/>
              </a:endParaRPr>
            </a:p>
          </p:txBody>
        </p:sp>
        <p:sp>
          <p:nvSpPr>
            <p:cNvPr id="280" name="Rectangle 209"/>
            <p:cNvSpPr>
              <a:spLocks noChangeArrowheads="1"/>
            </p:cNvSpPr>
            <p:nvPr/>
          </p:nvSpPr>
          <p:spPr bwMode="auto">
            <a:xfrm>
              <a:off x="4357" y="2546"/>
              <a:ext cx="27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b="1">
                  <a:solidFill>
                    <a:srgbClr val="FF0033"/>
                  </a:solidFill>
                  <a:latin typeface="Times New Roman" panose="02020603050405020304" pitchFamily="18" charset="0"/>
                  <a:cs typeface="Times New Roman" panose="02020603050405020304" pitchFamily="18" charset="0"/>
                </a:rPr>
                <a:t>360 ch</a:t>
              </a:r>
              <a:endParaRPr lang="en-US" altLang="zh-CN" sz="2800">
                <a:latin typeface="Times New Roman" panose="02020603050405020304" pitchFamily="18" charset="0"/>
                <a:cs typeface="Times New Roman" panose="02020603050405020304" pitchFamily="18" charset="0"/>
              </a:endParaRPr>
            </a:p>
          </p:txBody>
        </p:sp>
        <p:sp>
          <p:nvSpPr>
            <p:cNvPr id="281" name="Line 210"/>
            <p:cNvSpPr>
              <a:spLocks noChangeShapeType="1"/>
            </p:cNvSpPr>
            <p:nvPr/>
          </p:nvSpPr>
          <p:spPr bwMode="auto">
            <a:xfrm flipV="1">
              <a:off x="4684" y="3490"/>
              <a:ext cx="1" cy="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82" name="Rectangle 211"/>
            <p:cNvSpPr>
              <a:spLocks noChangeArrowheads="1"/>
            </p:cNvSpPr>
            <p:nvPr/>
          </p:nvSpPr>
          <p:spPr bwMode="auto">
            <a:xfrm>
              <a:off x="2688" y="2400"/>
              <a:ext cx="145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b="1" dirty="0" err="1">
                  <a:solidFill>
                    <a:srgbClr val="FF0033"/>
                  </a:solidFill>
                  <a:latin typeface="Times New Roman" panose="02020603050405020304" pitchFamily="18" charset="0"/>
                  <a:cs typeface="Times New Roman" panose="02020603050405020304" pitchFamily="18" charset="0"/>
                </a:rPr>
                <a:t>AllWave</a:t>
              </a:r>
              <a:r>
                <a:rPr lang="en-US" altLang="zh-CN" sz="1300" b="1" dirty="0">
                  <a:solidFill>
                    <a:srgbClr val="FF0033"/>
                  </a:solidFill>
                  <a:latin typeface="Times New Roman" panose="02020603050405020304" pitchFamily="18" charset="0"/>
                  <a:cs typeface="Times New Roman" panose="02020603050405020304" pitchFamily="18" charset="0"/>
                </a:rPr>
                <a:t> Fiber</a:t>
              </a:r>
              <a:r>
                <a:rPr lang="zh-CN" altLang="en-US" sz="1300" b="1" dirty="0">
                  <a:solidFill>
                    <a:srgbClr val="FF0033"/>
                  </a:solidFill>
                  <a:latin typeface="Times New Roman" panose="02020603050405020304" pitchFamily="18" charset="0"/>
                  <a:cs typeface="Times New Roman" panose="02020603050405020304" pitchFamily="18" charset="0"/>
                </a:rPr>
                <a:t>（</a:t>
              </a:r>
              <a:r>
                <a:rPr lang="en-US" altLang="zh-CN" sz="1300" b="1" dirty="0">
                  <a:solidFill>
                    <a:srgbClr val="FF0033"/>
                  </a:solidFill>
                  <a:latin typeface="Times New Roman" panose="02020603050405020304" pitchFamily="18" charset="0"/>
                  <a:cs typeface="Times New Roman" panose="02020603050405020304" pitchFamily="18" charset="0"/>
                </a:rPr>
                <a:t>1335</a:t>
              </a:r>
              <a:r>
                <a:rPr lang="zh-CN" altLang="en-US" sz="1300" b="1" dirty="0">
                  <a:solidFill>
                    <a:srgbClr val="FF0033"/>
                  </a:solidFill>
                  <a:latin typeface="Times New Roman" panose="02020603050405020304" pitchFamily="18" charset="0"/>
                  <a:cs typeface="Times New Roman" panose="02020603050405020304" pitchFamily="18" charset="0"/>
                </a:rPr>
                <a:t>－</a:t>
              </a:r>
              <a:r>
                <a:rPr lang="en-US" altLang="zh-CN" sz="1300" b="1" dirty="0">
                  <a:solidFill>
                    <a:srgbClr val="FF0033"/>
                  </a:solidFill>
                  <a:latin typeface="Times New Roman" panose="02020603050405020304" pitchFamily="18" charset="0"/>
                  <a:cs typeface="Times New Roman" panose="02020603050405020304" pitchFamily="18" charset="0"/>
                </a:rPr>
                <a:t>1625nm</a:t>
              </a:r>
              <a:r>
                <a:rPr lang="zh-CN" altLang="en-US" sz="1300" b="1" dirty="0">
                  <a:solidFill>
                    <a:srgbClr val="FF0033"/>
                  </a:solidFill>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283" name="Line 214"/>
            <p:cNvSpPr>
              <a:spLocks noChangeShapeType="1"/>
            </p:cNvSpPr>
            <p:nvPr/>
          </p:nvSpPr>
          <p:spPr bwMode="auto">
            <a:xfrm flipV="1">
              <a:off x="2192" y="2962"/>
              <a:ext cx="168" cy="71"/>
            </a:xfrm>
            <a:prstGeom prst="line">
              <a:avLst/>
            </a:prstGeom>
            <a:noFill/>
            <a:ln w="11113">
              <a:solidFill>
                <a:srgbClr val="FF0033"/>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84" name="Freeform 215"/>
            <p:cNvSpPr>
              <a:spLocks/>
            </p:cNvSpPr>
            <p:nvPr/>
          </p:nvSpPr>
          <p:spPr bwMode="auto">
            <a:xfrm>
              <a:off x="2338" y="2948"/>
              <a:ext cx="59" cy="40"/>
            </a:xfrm>
            <a:custGeom>
              <a:avLst/>
              <a:gdLst>
                <a:gd name="T0" fmla="*/ 39 w 119"/>
                <a:gd name="T1" fmla="*/ 79 h 79"/>
                <a:gd name="T2" fmla="*/ 35 w 119"/>
                <a:gd name="T3" fmla="*/ 34 h 79"/>
                <a:gd name="T4" fmla="*/ 0 w 119"/>
                <a:gd name="T5" fmla="*/ 3 h 79"/>
                <a:gd name="T6" fmla="*/ 119 w 119"/>
                <a:gd name="T7" fmla="*/ 0 h 79"/>
                <a:gd name="T8" fmla="*/ 39 w 119"/>
                <a:gd name="T9" fmla="*/ 79 h 79"/>
              </a:gdLst>
              <a:ahLst/>
              <a:cxnLst>
                <a:cxn ang="0">
                  <a:pos x="T0" y="T1"/>
                </a:cxn>
                <a:cxn ang="0">
                  <a:pos x="T2" y="T3"/>
                </a:cxn>
                <a:cxn ang="0">
                  <a:pos x="T4" y="T5"/>
                </a:cxn>
                <a:cxn ang="0">
                  <a:pos x="T6" y="T7"/>
                </a:cxn>
                <a:cxn ang="0">
                  <a:pos x="T8" y="T9"/>
                </a:cxn>
              </a:cxnLst>
              <a:rect l="0" t="0" r="r" b="b"/>
              <a:pathLst>
                <a:path w="119" h="79">
                  <a:moveTo>
                    <a:pt x="39" y="79"/>
                  </a:moveTo>
                  <a:lnTo>
                    <a:pt x="35" y="34"/>
                  </a:lnTo>
                  <a:lnTo>
                    <a:pt x="0" y="3"/>
                  </a:lnTo>
                  <a:lnTo>
                    <a:pt x="119" y="0"/>
                  </a:lnTo>
                  <a:lnTo>
                    <a:pt x="39" y="79"/>
                  </a:lnTo>
                  <a:close/>
                </a:path>
              </a:pathLst>
            </a:custGeom>
            <a:solidFill>
              <a:srgbClr val="FF0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85" name="Line 216"/>
            <p:cNvSpPr>
              <a:spLocks noChangeShapeType="1"/>
            </p:cNvSpPr>
            <p:nvPr/>
          </p:nvSpPr>
          <p:spPr bwMode="auto">
            <a:xfrm flipH="1">
              <a:off x="2610" y="2338"/>
              <a:ext cx="185" cy="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86" name="Freeform 217"/>
            <p:cNvSpPr>
              <a:spLocks/>
            </p:cNvSpPr>
            <p:nvPr/>
          </p:nvSpPr>
          <p:spPr bwMode="auto">
            <a:xfrm>
              <a:off x="2572" y="2365"/>
              <a:ext cx="59" cy="40"/>
            </a:xfrm>
            <a:custGeom>
              <a:avLst/>
              <a:gdLst>
                <a:gd name="T0" fmla="*/ 90 w 119"/>
                <a:gd name="T1" fmla="*/ 0 h 81"/>
                <a:gd name="T2" fmla="*/ 90 w 119"/>
                <a:gd name="T3" fmla="*/ 45 h 81"/>
                <a:gd name="T4" fmla="*/ 119 w 119"/>
                <a:gd name="T5" fmla="*/ 81 h 81"/>
                <a:gd name="T6" fmla="*/ 0 w 119"/>
                <a:gd name="T7" fmla="*/ 69 h 81"/>
                <a:gd name="T8" fmla="*/ 90 w 119"/>
                <a:gd name="T9" fmla="*/ 0 h 81"/>
              </a:gdLst>
              <a:ahLst/>
              <a:cxnLst>
                <a:cxn ang="0">
                  <a:pos x="T0" y="T1"/>
                </a:cxn>
                <a:cxn ang="0">
                  <a:pos x="T2" y="T3"/>
                </a:cxn>
                <a:cxn ang="0">
                  <a:pos x="T4" y="T5"/>
                </a:cxn>
                <a:cxn ang="0">
                  <a:pos x="T6" y="T7"/>
                </a:cxn>
                <a:cxn ang="0">
                  <a:pos x="T8" y="T9"/>
                </a:cxn>
              </a:cxnLst>
              <a:rect l="0" t="0" r="r" b="b"/>
              <a:pathLst>
                <a:path w="119" h="81">
                  <a:moveTo>
                    <a:pt x="90" y="0"/>
                  </a:moveTo>
                  <a:lnTo>
                    <a:pt x="90" y="45"/>
                  </a:lnTo>
                  <a:lnTo>
                    <a:pt x="119" y="81"/>
                  </a:lnTo>
                  <a:lnTo>
                    <a:pt x="0" y="69"/>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87" name="Rectangle 218"/>
            <p:cNvSpPr>
              <a:spLocks noChangeArrowheads="1"/>
            </p:cNvSpPr>
            <p:nvPr/>
          </p:nvSpPr>
          <p:spPr bwMode="auto">
            <a:xfrm>
              <a:off x="2369" y="2771"/>
              <a:ext cx="1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0000CC"/>
                  </a:solidFill>
                  <a:latin typeface="Times New Roman" panose="02020603050405020304" pitchFamily="18" charset="0"/>
                  <a:cs typeface="Times New Roman" panose="02020603050405020304" pitchFamily="18" charset="0"/>
                </a:rPr>
                <a:t>5th</a:t>
              </a:r>
              <a:endParaRPr lang="en-US" altLang="zh-CN">
                <a:latin typeface="Times New Roman" panose="02020603050405020304" pitchFamily="18" charset="0"/>
                <a:cs typeface="Times New Roman" panose="02020603050405020304" pitchFamily="18" charset="0"/>
              </a:endParaRPr>
            </a:p>
          </p:txBody>
        </p:sp>
        <p:sp>
          <p:nvSpPr>
            <p:cNvPr id="288" name="Rectangle 219"/>
            <p:cNvSpPr>
              <a:spLocks noChangeArrowheads="1"/>
            </p:cNvSpPr>
            <p:nvPr/>
          </p:nvSpPr>
          <p:spPr bwMode="auto">
            <a:xfrm>
              <a:off x="1836" y="3035"/>
              <a:ext cx="31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0033"/>
                  </a:solidFill>
                  <a:latin typeface="Times New Roman" panose="02020603050405020304" pitchFamily="18" charset="0"/>
                  <a:cs typeface="Times New Roman" panose="02020603050405020304" pitchFamily="18" charset="0"/>
                </a:rPr>
                <a:t>AllWave</a:t>
              </a:r>
              <a:endParaRPr lang="en-US" altLang="zh-CN">
                <a:latin typeface="Times New Roman" panose="02020603050405020304" pitchFamily="18" charset="0"/>
                <a:cs typeface="Times New Roman" panose="02020603050405020304" pitchFamily="18" charset="0"/>
              </a:endParaRPr>
            </a:p>
          </p:txBody>
        </p:sp>
        <p:sp>
          <p:nvSpPr>
            <p:cNvPr id="289" name="Rectangle 220"/>
            <p:cNvSpPr>
              <a:spLocks noChangeArrowheads="1"/>
            </p:cNvSpPr>
            <p:nvPr/>
          </p:nvSpPr>
          <p:spPr bwMode="auto">
            <a:xfrm>
              <a:off x="1195" y="3143"/>
              <a:ext cx="124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0033"/>
                  </a:solidFill>
                  <a:latin typeface="Times New Roman" panose="02020603050405020304" pitchFamily="18" charset="0"/>
                  <a:cs typeface="Times New Roman" panose="02020603050405020304" pitchFamily="18" charset="0"/>
                </a:rPr>
                <a:t>eliminates the 1385 nm water peak</a:t>
              </a:r>
              <a:endParaRPr lang="en-US" altLang="zh-CN">
                <a:latin typeface="Times New Roman" panose="02020603050405020304" pitchFamily="18" charset="0"/>
                <a:cs typeface="Times New Roman" panose="02020603050405020304" pitchFamily="18" charset="0"/>
              </a:endParaRPr>
            </a:p>
          </p:txBody>
        </p:sp>
        <p:sp>
          <p:nvSpPr>
            <p:cNvPr id="290" name="Rectangle 221"/>
            <p:cNvSpPr>
              <a:spLocks noChangeArrowheads="1"/>
            </p:cNvSpPr>
            <p:nvPr/>
          </p:nvSpPr>
          <p:spPr bwMode="auto">
            <a:xfrm>
              <a:off x="1091" y="2071"/>
              <a:ext cx="8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0033"/>
                  </a:solidFill>
                  <a:latin typeface="Times New Roman" panose="02020603050405020304" pitchFamily="18" charset="0"/>
                  <a:cs typeface="Times New Roman" panose="02020603050405020304" pitchFamily="18" charset="0"/>
                </a:rPr>
                <a:t>Additional channels are</a:t>
              </a:r>
              <a:endParaRPr lang="en-US" altLang="zh-CN">
                <a:latin typeface="Times New Roman" panose="02020603050405020304" pitchFamily="18" charset="0"/>
                <a:cs typeface="Times New Roman" panose="02020603050405020304" pitchFamily="18" charset="0"/>
              </a:endParaRPr>
            </a:p>
          </p:txBody>
        </p:sp>
        <p:sp>
          <p:nvSpPr>
            <p:cNvPr id="291" name="Rectangle 222"/>
            <p:cNvSpPr>
              <a:spLocks noChangeArrowheads="1"/>
            </p:cNvSpPr>
            <p:nvPr/>
          </p:nvSpPr>
          <p:spPr bwMode="auto">
            <a:xfrm>
              <a:off x="1091" y="2180"/>
              <a:ext cx="8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0033"/>
                  </a:solidFill>
                  <a:latin typeface="Times New Roman" panose="02020603050405020304" pitchFamily="18" charset="0"/>
                  <a:cs typeface="Times New Roman" panose="02020603050405020304" pitchFamily="18" charset="0"/>
                </a:rPr>
                <a:t>in Optimum Dispersion</a:t>
              </a:r>
              <a:endParaRPr lang="en-US" altLang="zh-CN">
                <a:latin typeface="Times New Roman" panose="02020603050405020304" pitchFamily="18" charset="0"/>
                <a:cs typeface="Times New Roman" panose="02020603050405020304" pitchFamily="18" charset="0"/>
              </a:endParaRPr>
            </a:p>
          </p:txBody>
        </p:sp>
        <p:sp>
          <p:nvSpPr>
            <p:cNvPr id="292" name="Rectangle 223"/>
            <p:cNvSpPr>
              <a:spLocks noChangeArrowheads="1"/>
            </p:cNvSpPr>
            <p:nvPr/>
          </p:nvSpPr>
          <p:spPr bwMode="auto">
            <a:xfrm>
              <a:off x="1091" y="2288"/>
              <a:ext cx="93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0033"/>
                  </a:solidFill>
                  <a:latin typeface="Times New Roman" panose="02020603050405020304" pitchFamily="18" charset="0"/>
                  <a:cs typeface="Times New Roman" panose="02020603050405020304" pitchFamily="18" charset="0"/>
                </a:rPr>
                <a:t>range for 10 Gb/s DWDM</a:t>
              </a:r>
              <a:endParaRPr lang="en-US" altLang="zh-CN">
                <a:latin typeface="Times New Roman" panose="02020603050405020304" pitchFamily="18" charset="0"/>
                <a:cs typeface="Times New Roman" panose="02020603050405020304" pitchFamily="18" charset="0"/>
              </a:endParaRPr>
            </a:p>
          </p:txBody>
        </p:sp>
        <p:sp>
          <p:nvSpPr>
            <p:cNvPr id="293" name="Freeform 224"/>
            <p:cNvSpPr>
              <a:spLocks/>
            </p:cNvSpPr>
            <p:nvPr/>
          </p:nvSpPr>
          <p:spPr bwMode="auto">
            <a:xfrm>
              <a:off x="1037" y="1373"/>
              <a:ext cx="2971" cy="584"/>
            </a:xfrm>
            <a:custGeom>
              <a:avLst/>
              <a:gdLst>
                <a:gd name="T0" fmla="*/ 5940 w 5940"/>
                <a:gd name="T1" fmla="*/ 585 h 1168"/>
                <a:gd name="T2" fmla="*/ 5155 w 5940"/>
                <a:gd name="T3" fmla="*/ 499 h 1168"/>
                <a:gd name="T4" fmla="*/ 5713 w 5940"/>
                <a:gd name="T5" fmla="*/ 361 h 1168"/>
                <a:gd name="T6" fmla="*/ 4823 w 5940"/>
                <a:gd name="T7" fmla="*/ 340 h 1168"/>
                <a:gd name="T8" fmla="*/ 5070 w 5940"/>
                <a:gd name="T9" fmla="*/ 172 h 1168"/>
                <a:gd name="T10" fmla="*/ 4208 w 5940"/>
                <a:gd name="T11" fmla="*/ 219 h 1168"/>
                <a:gd name="T12" fmla="*/ 4105 w 5940"/>
                <a:gd name="T13" fmla="*/ 45 h 1168"/>
                <a:gd name="T14" fmla="*/ 3404 w 5940"/>
                <a:gd name="T15" fmla="*/ 154 h 1168"/>
                <a:gd name="T16" fmla="*/ 2972 w 5940"/>
                <a:gd name="T17" fmla="*/ 0 h 1168"/>
                <a:gd name="T18" fmla="*/ 2536 w 5940"/>
                <a:gd name="T19" fmla="*/ 154 h 1168"/>
                <a:gd name="T20" fmla="*/ 1833 w 5940"/>
                <a:gd name="T21" fmla="*/ 45 h 1168"/>
                <a:gd name="T22" fmla="*/ 1732 w 5940"/>
                <a:gd name="T23" fmla="*/ 219 h 1168"/>
                <a:gd name="T24" fmla="*/ 870 w 5940"/>
                <a:gd name="T25" fmla="*/ 172 h 1168"/>
                <a:gd name="T26" fmla="*/ 1117 w 5940"/>
                <a:gd name="T27" fmla="*/ 340 h 1168"/>
                <a:gd name="T28" fmla="*/ 227 w 5940"/>
                <a:gd name="T29" fmla="*/ 361 h 1168"/>
                <a:gd name="T30" fmla="*/ 785 w 5940"/>
                <a:gd name="T31" fmla="*/ 499 h 1168"/>
                <a:gd name="T32" fmla="*/ 0 w 5940"/>
                <a:gd name="T33" fmla="*/ 585 h 1168"/>
                <a:gd name="T34" fmla="*/ 785 w 5940"/>
                <a:gd name="T35" fmla="*/ 669 h 1168"/>
                <a:gd name="T36" fmla="*/ 227 w 5940"/>
                <a:gd name="T37" fmla="*/ 807 h 1168"/>
                <a:gd name="T38" fmla="*/ 1117 w 5940"/>
                <a:gd name="T39" fmla="*/ 828 h 1168"/>
                <a:gd name="T40" fmla="*/ 870 w 5940"/>
                <a:gd name="T41" fmla="*/ 996 h 1168"/>
                <a:gd name="T42" fmla="*/ 1732 w 5940"/>
                <a:gd name="T43" fmla="*/ 949 h 1168"/>
                <a:gd name="T44" fmla="*/ 1833 w 5940"/>
                <a:gd name="T45" fmla="*/ 1122 h 1168"/>
                <a:gd name="T46" fmla="*/ 2536 w 5940"/>
                <a:gd name="T47" fmla="*/ 1014 h 1168"/>
                <a:gd name="T48" fmla="*/ 2972 w 5940"/>
                <a:gd name="T49" fmla="*/ 1168 h 1168"/>
                <a:gd name="T50" fmla="*/ 3404 w 5940"/>
                <a:gd name="T51" fmla="*/ 1014 h 1168"/>
                <a:gd name="T52" fmla="*/ 4105 w 5940"/>
                <a:gd name="T53" fmla="*/ 1122 h 1168"/>
                <a:gd name="T54" fmla="*/ 4208 w 5940"/>
                <a:gd name="T55" fmla="*/ 949 h 1168"/>
                <a:gd name="T56" fmla="*/ 5070 w 5940"/>
                <a:gd name="T57" fmla="*/ 996 h 1168"/>
                <a:gd name="T58" fmla="*/ 4823 w 5940"/>
                <a:gd name="T59" fmla="*/ 828 h 1168"/>
                <a:gd name="T60" fmla="*/ 5713 w 5940"/>
                <a:gd name="T61" fmla="*/ 807 h 1168"/>
                <a:gd name="T62" fmla="*/ 5155 w 5940"/>
                <a:gd name="T63" fmla="*/ 669 h 1168"/>
                <a:gd name="T64" fmla="*/ 5940 w 5940"/>
                <a:gd name="T65" fmla="*/ 585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40" h="1168">
                  <a:moveTo>
                    <a:pt x="5940" y="585"/>
                  </a:moveTo>
                  <a:lnTo>
                    <a:pt x="5155" y="499"/>
                  </a:lnTo>
                  <a:lnTo>
                    <a:pt x="5713" y="361"/>
                  </a:lnTo>
                  <a:lnTo>
                    <a:pt x="4823" y="340"/>
                  </a:lnTo>
                  <a:lnTo>
                    <a:pt x="5070" y="172"/>
                  </a:lnTo>
                  <a:lnTo>
                    <a:pt x="4208" y="219"/>
                  </a:lnTo>
                  <a:lnTo>
                    <a:pt x="4105" y="45"/>
                  </a:lnTo>
                  <a:lnTo>
                    <a:pt x="3404" y="154"/>
                  </a:lnTo>
                  <a:lnTo>
                    <a:pt x="2972" y="0"/>
                  </a:lnTo>
                  <a:lnTo>
                    <a:pt x="2536" y="154"/>
                  </a:lnTo>
                  <a:lnTo>
                    <a:pt x="1833" y="45"/>
                  </a:lnTo>
                  <a:lnTo>
                    <a:pt x="1732" y="219"/>
                  </a:lnTo>
                  <a:lnTo>
                    <a:pt x="870" y="172"/>
                  </a:lnTo>
                  <a:lnTo>
                    <a:pt x="1117" y="340"/>
                  </a:lnTo>
                  <a:lnTo>
                    <a:pt x="227" y="361"/>
                  </a:lnTo>
                  <a:lnTo>
                    <a:pt x="785" y="499"/>
                  </a:lnTo>
                  <a:lnTo>
                    <a:pt x="0" y="585"/>
                  </a:lnTo>
                  <a:lnTo>
                    <a:pt x="785" y="669"/>
                  </a:lnTo>
                  <a:lnTo>
                    <a:pt x="227" y="807"/>
                  </a:lnTo>
                  <a:lnTo>
                    <a:pt x="1117" y="828"/>
                  </a:lnTo>
                  <a:lnTo>
                    <a:pt x="870" y="996"/>
                  </a:lnTo>
                  <a:lnTo>
                    <a:pt x="1732" y="949"/>
                  </a:lnTo>
                  <a:lnTo>
                    <a:pt x="1833" y="1122"/>
                  </a:lnTo>
                  <a:lnTo>
                    <a:pt x="2536" y="1014"/>
                  </a:lnTo>
                  <a:lnTo>
                    <a:pt x="2972" y="1168"/>
                  </a:lnTo>
                  <a:lnTo>
                    <a:pt x="3404" y="1014"/>
                  </a:lnTo>
                  <a:lnTo>
                    <a:pt x="4105" y="1122"/>
                  </a:lnTo>
                  <a:lnTo>
                    <a:pt x="4208" y="949"/>
                  </a:lnTo>
                  <a:lnTo>
                    <a:pt x="5070" y="996"/>
                  </a:lnTo>
                  <a:lnTo>
                    <a:pt x="4823" y="828"/>
                  </a:lnTo>
                  <a:lnTo>
                    <a:pt x="5713" y="807"/>
                  </a:lnTo>
                  <a:lnTo>
                    <a:pt x="5155" y="669"/>
                  </a:lnTo>
                  <a:lnTo>
                    <a:pt x="5940" y="585"/>
                  </a:lnTo>
                  <a:close/>
                </a:path>
              </a:pathLst>
            </a:custGeom>
            <a:solidFill>
              <a:srgbClr val="FCFEB9"/>
            </a:solidFill>
            <a:ln w="11113">
              <a:solidFill>
                <a:srgbClr val="000000"/>
              </a:solidFill>
              <a:prstDash val="solid"/>
              <a:round/>
              <a:headEnd/>
              <a:tailEnd/>
            </a:ln>
          </p:spPr>
          <p:txBody>
            <a:bodyPr/>
            <a:lstStyle/>
            <a:p>
              <a:endParaRPr lang="zh-CN" altLang="en-US">
                <a:latin typeface="Times New Roman" panose="02020603050405020304" pitchFamily="18" charset="0"/>
                <a:cs typeface="Times New Roman" panose="02020603050405020304" pitchFamily="18" charset="0"/>
              </a:endParaRPr>
            </a:p>
          </p:txBody>
        </p:sp>
        <p:sp>
          <p:nvSpPr>
            <p:cNvPr id="294" name="Rectangle 225"/>
            <p:cNvSpPr>
              <a:spLocks noChangeArrowheads="1"/>
            </p:cNvSpPr>
            <p:nvPr/>
          </p:nvSpPr>
          <p:spPr bwMode="auto">
            <a:xfrm>
              <a:off x="1845" y="1522"/>
              <a:ext cx="112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FF0033"/>
                  </a:solidFill>
                  <a:latin typeface="Times New Roman" panose="02020603050405020304" pitchFamily="18" charset="0"/>
                  <a:cs typeface="Times New Roman" panose="02020603050405020304" pitchFamily="18" charset="0"/>
                </a:rPr>
                <a:t>AllWave offers &gt;50%</a:t>
              </a:r>
              <a:endParaRPr lang="en-US" altLang="zh-CN">
                <a:latin typeface="Times New Roman" panose="02020603050405020304" pitchFamily="18" charset="0"/>
                <a:cs typeface="Times New Roman" panose="02020603050405020304" pitchFamily="18" charset="0"/>
              </a:endParaRPr>
            </a:p>
          </p:txBody>
        </p:sp>
        <p:sp>
          <p:nvSpPr>
            <p:cNvPr id="295" name="Rectangle 226"/>
            <p:cNvSpPr>
              <a:spLocks noChangeArrowheads="1"/>
            </p:cNvSpPr>
            <p:nvPr/>
          </p:nvSpPr>
          <p:spPr bwMode="auto">
            <a:xfrm>
              <a:off x="1777" y="1677"/>
              <a:ext cx="124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FF0033"/>
                  </a:solidFill>
                  <a:latin typeface="Times New Roman" panose="02020603050405020304" pitchFamily="18" charset="0"/>
                  <a:cs typeface="Times New Roman" panose="02020603050405020304" pitchFamily="18" charset="0"/>
                </a:rPr>
                <a:t>more DWDM channels!</a:t>
              </a:r>
              <a:endParaRPr lang="en-US" altLang="zh-CN">
                <a:latin typeface="Times New Roman" panose="02020603050405020304" pitchFamily="18" charset="0"/>
                <a:cs typeface="Times New Roman" panose="02020603050405020304" pitchFamily="18" charset="0"/>
              </a:endParaRPr>
            </a:p>
          </p:txBody>
        </p:sp>
        <p:sp>
          <p:nvSpPr>
            <p:cNvPr id="296" name="Rectangle 227"/>
            <p:cNvSpPr>
              <a:spLocks noChangeArrowheads="1"/>
            </p:cNvSpPr>
            <p:nvPr/>
          </p:nvSpPr>
          <p:spPr bwMode="auto">
            <a:xfrm>
              <a:off x="3336" y="3316"/>
              <a:ext cx="13" cy="205"/>
            </a:xfrm>
            <a:prstGeom prst="rect">
              <a:avLst/>
            </a:prstGeom>
            <a:solidFill>
              <a:srgbClr val="F8F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97" name="Rectangle 228"/>
            <p:cNvSpPr>
              <a:spLocks noChangeArrowheads="1"/>
            </p:cNvSpPr>
            <p:nvPr/>
          </p:nvSpPr>
          <p:spPr bwMode="auto">
            <a:xfrm>
              <a:off x="3349" y="3316"/>
              <a:ext cx="14" cy="205"/>
            </a:xfrm>
            <a:prstGeom prst="rect">
              <a:avLst/>
            </a:prstGeom>
            <a:solidFill>
              <a:srgbClr val="F8F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98" name="Rectangle 229"/>
            <p:cNvSpPr>
              <a:spLocks noChangeArrowheads="1"/>
            </p:cNvSpPr>
            <p:nvPr/>
          </p:nvSpPr>
          <p:spPr bwMode="auto">
            <a:xfrm>
              <a:off x="3363" y="3316"/>
              <a:ext cx="13" cy="205"/>
            </a:xfrm>
            <a:prstGeom prst="rect">
              <a:avLst/>
            </a:prstGeom>
            <a:solidFill>
              <a:srgbClr val="F8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99" name="Rectangle 230"/>
            <p:cNvSpPr>
              <a:spLocks noChangeArrowheads="1"/>
            </p:cNvSpPr>
            <p:nvPr/>
          </p:nvSpPr>
          <p:spPr bwMode="auto">
            <a:xfrm>
              <a:off x="3376" y="3316"/>
              <a:ext cx="13" cy="205"/>
            </a:xfrm>
            <a:prstGeom prst="rect">
              <a:avLst/>
            </a:prstGeom>
            <a:solidFill>
              <a:srgbClr val="F8E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0" name="Rectangle 231"/>
            <p:cNvSpPr>
              <a:spLocks noChangeArrowheads="1"/>
            </p:cNvSpPr>
            <p:nvPr/>
          </p:nvSpPr>
          <p:spPr bwMode="auto">
            <a:xfrm>
              <a:off x="3389" y="3316"/>
              <a:ext cx="13" cy="205"/>
            </a:xfrm>
            <a:prstGeom prst="rect">
              <a:avLst/>
            </a:prstGeom>
            <a:solidFill>
              <a:srgbClr val="F8D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1" name="Rectangle 232"/>
            <p:cNvSpPr>
              <a:spLocks noChangeArrowheads="1"/>
            </p:cNvSpPr>
            <p:nvPr/>
          </p:nvSpPr>
          <p:spPr bwMode="auto">
            <a:xfrm>
              <a:off x="3402" y="3316"/>
              <a:ext cx="13" cy="205"/>
            </a:xfrm>
            <a:prstGeom prst="rect">
              <a:avLst/>
            </a:prstGeom>
            <a:solidFill>
              <a:srgbClr val="F8D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2" name="Rectangle 233"/>
            <p:cNvSpPr>
              <a:spLocks noChangeArrowheads="1"/>
            </p:cNvSpPr>
            <p:nvPr/>
          </p:nvSpPr>
          <p:spPr bwMode="auto">
            <a:xfrm>
              <a:off x="3415" y="3316"/>
              <a:ext cx="13" cy="205"/>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3" name="Rectangle 234"/>
            <p:cNvSpPr>
              <a:spLocks noChangeArrowheads="1"/>
            </p:cNvSpPr>
            <p:nvPr/>
          </p:nvSpPr>
          <p:spPr bwMode="auto">
            <a:xfrm>
              <a:off x="3428" y="3316"/>
              <a:ext cx="14" cy="205"/>
            </a:xfrm>
            <a:prstGeom prst="rect">
              <a:avLst/>
            </a:prstGeom>
            <a:solidFill>
              <a:srgbClr val="F8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4" name="Rectangle 235"/>
            <p:cNvSpPr>
              <a:spLocks noChangeArrowheads="1"/>
            </p:cNvSpPr>
            <p:nvPr/>
          </p:nvSpPr>
          <p:spPr bwMode="auto">
            <a:xfrm>
              <a:off x="3442" y="3316"/>
              <a:ext cx="13" cy="205"/>
            </a:xfrm>
            <a:prstGeom prst="rect">
              <a:avLst/>
            </a:prstGeom>
            <a:solidFill>
              <a:srgbClr val="F8B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5" name="Rectangle 236"/>
            <p:cNvSpPr>
              <a:spLocks noChangeArrowheads="1"/>
            </p:cNvSpPr>
            <p:nvPr/>
          </p:nvSpPr>
          <p:spPr bwMode="auto">
            <a:xfrm>
              <a:off x="3455" y="3316"/>
              <a:ext cx="13" cy="205"/>
            </a:xfrm>
            <a:prstGeom prst="rect">
              <a:avLst/>
            </a:prstGeom>
            <a:solidFill>
              <a:srgbClr val="F8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6" name="Rectangle 237"/>
            <p:cNvSpPr>
              <a:spLocks noChangeArrowheads="1"/>
            </p:cNvSpPr>
            <p:nvPr/>
          </p:nvSpPr>
          <p:spPr bwMode="auto">
            <a:xfrm>
              <a:off x="3468" y="3316"/>
              <a:ext cx="13" cy="205"/>
            </a:xfrm>
            <a:prstGeom prst="rect">
              <a:avLst/>
            </a:prstGeom>
            <a:solidFill>
              <a:srgbClr val="F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7" name="Rectangle 238"/>
            <p:cNvSpPr>
              <a:spLocks noChangeArrowheads="1"/>
            </p:cNvSpPr>
            <p:nvPr/>
          </p:nvSpPr>
          <p:spPr bwMode="auto">
            <a:xfrm>
              <a:off x="3481" y="3316"/>
              <a:ext cx="13" cy="205"/>
            </a:xfrm>
            <a:prstGeom prst="rect">
              <a:avLst/>
            </a:prstGeom>
            <a:solidFill>
              <a:srgbClr val="F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8" name="Rectangle 239"/>
            <p:cNvSpPr>
              <a:spLocks noChangeArrowheads="1"/>
            </p:cNvSpPr>
            <p:nvPr/>
          </p:nvSpPr>
          <p:spPr bwMode="auto">
            <a:xfrm>
              <a:off x="3494" y="3316"/>
              <a:ext cx="14" cy="205"/>
            </a:xfrm>
            <a:prstGeom prst="rect">
              <a:avLst/>
            </a:prstGeom>
            <a:solidFill>
              <a:srgbClr val="F09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9" name="Rectangle 240"/>
            <p:cNvSpPr>
              <a:spLocks noChangeArrowheads="1"/>
            </p:cNvSpPr>
            <p:nvPr/>
          </p:nvSpPr>
          <p:spPr bwMode="auto">
            <a:xfrm>
              <a:off x="3508" y="3316"/>
              <a:ext cx="12" cy="205"/>
            </a:xfrm>
            <a:prstGeom prst="rect">
              <a:avLst/>
            </a:prstGeom>
            <a:solidFill>
              <a:srgbClr val="F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0" name="Rectangle 241"/>
            <p:cNvSpPr>
              <a:spLocks noChangeArrowheads="1"/>
            </p:cNvSpPr>
            <p:nvPr/>
          </p:nvSpPr>
          <p:spPr bwMode="auto">
            <a:xfrm>
              <a:off x="3520" y="3316"/>
              <a:ext cx="13" cy="205"/>
            </a:xfrm>
            <a:prstGeom prst="rect">
              <a:avLst/>
            </a:prstGeom>
            <a:solidFill>
              <a:srgbClr val="F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1" name="Rectangle 242"/>
            <p:cNvSpPr>
              <a:spLocks noChangeArrowheads="1"/>
            </p:cNvSpPr>
            <p:nvPr/>
          </p:nvSpPr>
          <p:spPr bwMode="auto">
            <a:xfrm>
              <a:off x="3533" y="3316"/>
              <a:ext cx="14" cy="205"/>
            </a:xfrm>
            <a:prstGeom prst="rect">
              <a:avLst/>
            </a:prstGeom>
            <a:solidFill>
              <a:srgbClr val="F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2" name="Rectangle 243"/>
            <p:cNvSpPr>
              <a:spLocks noChangeArrowheads="1"/>
            </p:cNvSpPr>
            <p:nvPr/>
          </p:nvSpPr>
          <p:spPr bwMode="auto">
            <a:xfrm>
              <a:off x="3547" y="3316"/>
              <a:ext cx="13" cy="205"/>
            </a:xfrm>
            <a:prstGeom prst="rect">
              <a:avLst/>
            </a:prstGeom>
            <a:solidFill>
              <a:srgbClr val="F07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3" name="Rectangle 244"/>
            <p:cNvSpPr>
              <a:spLocks noChangeArrowheads="1"/>
            </p:cNvSpPr>
            <p:nvPr/>
          </p:nvSpPr>
          <p:spPr bwMode="auto">
            <a:xfrm>
              <a:off x="3560" y="3316"/>
              <a:ext cx="13" cy="205"/>
            </a:xfrm>
            <a:prstGeom prst="rect">
              <a:avLst/>
            </a:prstGeom>
            <a:solidFill>
              <a:srgbClr val="F07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4" name="Rectangle 245"/>
            <p:cNvSpPr>
              <a:spLocks noChangeArrowheads="1"/>
            </p:cNvSpPr>
            <p:nvPr/>
          </p:nvSpPr>
          <p:spPr bwMode="auto">
            <a:xfrm>
              <a:off x="3573" y="3316"/>
              <a:ext cx="13" cy="205"/>
            </a:xfrm>
            <a:prstGeom prst="rect">
              <a:avLst/>
            </a:prstGeom>
            <a:solidFill>
              <a:srgbClr val="F06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5" name="Rectangle 246"/>
            <p:cNvSpPr>
              <a:spLocks noChangeArrowheads="1"/>
            </p:cNvSpPr>
            <p:nvPr/>
          </p:nvSpPr>
          <p:spPr bwMode="auto">
            <a:xfrm>
              <a:off x="3586" y="3316"/>
              <a:ext cx="13" cy="205"/>
            </a:xfrm>
            <a:prstGeom prst="rect">
              <a:avLst/>
            </a:prstGeom>
            <a:solidFill>
              <a:srgbClr val="F06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6" name="Rectangle 247"/>
            <p:cNvSpPr>
              <a:spLocks noChangeArrowheads="1"/>
            </p:cNvSpPr>
            <p:nvPr/>
          </p:nvSpPr>
          <p:spPr bwMode="auto">
            <a:xfrm>
              <a:off x="3599" y="3316"/>
              <a:ext cx="13" cy="205"/>
            </a:xfrm>
            <a:prstGeom prst="rect">
              <a:avLst/>
            </a:prstGeom>
            <a:solidFill>
              <a:srgbClr val="F05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7" name="Rectangle 248"/>
            <p:cNvSpPr>
              <a:spLocks noChangeArrowheads="1"/>
            </p:cNvSpPr>
            <p:nvPr/>
          </p:nvSpPr>
          <p:spPr bwMode="auto">
            <a:xfrm>
              <a:off x="3612" y="3316"/>
              <a:ext cx="14" cy="205"/>
            </a:xfrm>
            <a:prstGeom prst="rect">
              <a:avLst/>
            </a:prstGeom>
            <a:solidFill>
              <a:srgbClr val="F05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8" name="Rectangle 249"/>
            <p:cNvSpPr>
              <a:spLocks noChangeArrowheads="1"/>
            </p:cNvSpPr>
            <p:nvPr/>
          </p:nvSpPr>
          <p:spPr bwMode="auto">
            <a:xfrm>
              <a:off x="3626" y="3316"/>
              <a:ext cx="13" cy="205"/>
            </a:xfrm>
            <a:prstGeom prst="rect">
              <a:avLst/>
            </a:prstGeom>
            <a:solidFill>
              <a:srgbClr val="E84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19" name="Rectangle 250"/>
            <p:cNvSpPr>
              <a:spLocks noChangeArrowheads="1"/>
            </p:cNvSpPr>
            <p:nvPr/>
          </p:nvSpPr>
          <p:spPr bwMode="auto">
            <a:xfrm>
              <a:off x="3639" y="3316"/>
              <a:ext cx="13" cy="205"/>
            </a:xfrm>
            <a:prstGeom prst="rect">
              <a:avLst/>
            </a:prstGeom>
            <a:solidFill>
              <a:srgbClr val="E84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0" name="Rectangle 251"/>
            <p:cNvSpPr>
              <a:spLocks noChangeArrowheads="1"/>
            </p:cNvSpPr>
            <p:nvPr/>
          </p:nvSpPr>
          <p:spPr bwMode="auto">
            <a:xfrm>
              <a:off x="3652" y="3316"/>
              <a:ext cx="13" cy="205"/>
            </a:xfrm>
            <a:prstGeom prst="rect">
              <a:avLst/>
            </a:prstGeom>
            <a:solidFill>
              <a:srgbClr val="E83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1" name="Rectangle 252"/>
            <p:cNvSpPr>
              <a:spLocks noChangeArrowheads="1"/>
            </p:cNvSpPr>
            <p:nvPr/>
          </p:nvSpPr>
          <p:spPr bwMode="auto">
            <a:xfrm>
              <a:off x="3665" y="3316"/>
              <a:ext cx="13" cy="205"/>
            </a:xfrm>
            <a:prstGeom prst="rect">
              <a:avLst/>
            </a:prstGeom>
            <a:solidFill>
              <a:srgbClr val="E83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2" name="Rectangle 253"/>
            <p:cNvSpPr>
              <a:spLocks noChangeArrowheads="1"/>
            </p:cNvSpPr>
            <p:nvPr/>
          </p:nvSpPr>
          <p:spPr bwMode="auto">
            <a:xfrm>
              <a:off x="3678" y="3316"/>
              <a:ext cx="14" cy="205"/>
            </a:xfrm>
            <a:prstGeom prst="rect">
              <a:avLst/>
            </a:prstGeom>
            <a:solidFill>
              <a:srgbClr val="E82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3" name="Rectangle 254"/>
            <p:cNvSpPr>
              <a:spLocks noChangeArrowheads="1"/>
            </p:cNvSpPr>
            <p:nvPr/>
          </p:nvSpPr>
          <p:spPr bwMode="auto">
            <a:xfrm>
              <a:off x="3692" y="3316"/>
              <a:ext cx="13" cy="205"/>
            </a:xfrm>
            <a:prstGeom prst="rect">
              <a:avLst/>
            </a:prstGeom>
            <a:solidFill>
              <a:srgbClr val="E82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4" name="Rectangle 255"/>
            <p:cNvSpPr>
              <a:spLocks noChangeArrowheads="1"/>
            </p:cNvSpPr>
            <p:nvPr/>
          </p:nvSpPr>
          <p:spPr bwMode="auto">
            <a:xfrm>
              <a:off x="3705" y="3316"/>
              <a:ext cx="12" cy="205"/>
            </a:xfrm>
            <a:prstGeom prst="rect">
              <a:avLst/>
            </a:prstGeom>
            <a:solidFill>
              <a:srgbClr val="E81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5" name="Rectangle 256"/>
            <p:cNvSpPr>
              <a:spLocks noChangeArrowheads="1"/>
            </p:cNvSpPr>
            <p:nvPr/>
          </p:nvSpPr>
          <p:spPr bwMode="auto">
            <a:xfrm>
              <a:off x="3717" y="3316"/>
              <a:ext cx="14" cy="205"/>
            </a:xfrm>
            <a:prstGeom prst="rect">
              <a:avLst/>
            </a:prstGeom>
            <a:solidFill>
              <a:srgbClr val="E81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6" name="Rectangle 257"/>
            <p:cNvSpPr>
              <a:spLocks noChangeArrowheads="1"/>
            </p:cNvSpPr>
            <p:nvPr/>
          </p:nvSpPr>
          <p:spPr bwMode="auto">
            <a:xfrm>
              <a:off x="3731" y="3316"/>
              <a:ext cx="13" cy="205"/>
            </a:xfrm>
            <a:prstGeom prst="rect">
              <a:avLst/>
            </a:prstGeom>
            <a:solidFill>
              <a:srgbClr val="E80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7" name="Rectangle 258"/>
            <p:cNvSpPr>
              <a:spLocks noChangeArrowheads="1"/>
            </p:cNvSpPr>
            <p:nvPr/>
          </p:nvSpPr>
          <p:spPr bwMode="auto">
            <a:xfrm>
              <a:off x="3423" y="3326"/>
              <a:ext cx="1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FFFFFF"/>
                  </a:solidFill>
                  <a:latin typeface="Times New Roman" panose="02020603050405020304" pitchFamily="18" charset="0"/>
                  <a:cs typeface="Times New Roman" panose="02020603050405020304" pitchFamily="18" charset="0"/>
                </a:rPr>
                <a:t>3rd</a:t>
              </a:r>
              <a:endParaRPr lang="en-US" altLang="zh-CN">
                <a:latin typeface="Times New Roman" panose="02020603050405020304" pitchFamily="18" charset="0"/>
                <a:cs typeface="Times New Roman" panose="02020603050405020304" pitchFamily="18" charset="0"/>
              </a:endParaRPr>
            </a:p>
          </p:txBody>
        </p:sp>
        <p:sp>
          <p:nvSpPr>
            <p:cNvPr id="328" name="Rectangle 259"/>
            <p:cNvSpPr>
              <a:spLocks noChangeArrowheads="1"/>
            </p:cNvSpPr>
            <p:nvPr/>
          </p:nvSpPr>
          <p:spPr bwMode="auto">
            <a:xfrm>
              <a:off x="3743" y="3316"/>
              <a:ext cx="32" cy="205"/>
            </a:xfrm>
            <a:prstGeom prst="rect">
              <a:avLst/>
            </a:prstGeom>
            <a:solidFill>
              <a:srgbClr val="F0000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9" name="Rectangle 260"/>
            <p:cNvSpPr>
              <a:spLocks noChangeArrowheads="1"/>
            </p:cNvSpPr>
            <p:nvPr/>
          </p:nvSpPr>
          <p:spPr bwMode="auto">
            <a:xfrm>
              <a:off x="3775" y="3316"/>
              <a:ext cx="32" cy="205"/>
            </a:xfrm>
            <a:prstGeom prst="rect">
              <a:avLst/>
            </a:prstGeom>
            <a:solidFill>
              <a:srgbClr val="F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0" name="Rectangle 261"/>
            <p:cNvSpPr>
              <a:spLocks noChangeArrowheads="1"/>
            </p:cNvSpPr>
            <p:nvPr/>
          </p:nvSpPr>
          <p:spPr bwMode="auto">
            <a:xfrm>
              <a:off x="3807" y="3316"/>
              <a:ext cx="32" cy="205"/>
            </a:xfrm>
            <a:prstGeom prst="rect">
              <a:avLst/>
            </a:prstGeom>
            <a:solidFill>
              <a:srgbClr val="F000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1" name="Rectangle 262"/>
            <p:cNvSpPr>
              <a:spLocks noChangeArrowheads="1"/>
            </p:cNvSpPr>
            <p:nvPr/>
          </p:nvSpPr>
          <p:spPr bwMode="auto">
            <a:xfrm>
              <a:off x="3839" y="3316"/>
              <a:ext cx="32" cy="205"/>
            </a:xfrm>
            <a:prstGeom prst="rect">
              <a:avLst/>
            </a:prstGeom>
            <a:solidFill>
              <a:srgbClr val="F00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2" name="Rectangle 263"/>
            <p:cNvSpPr>
              <a:spLocks noChangeArrowheads="1"/>
            </p:cNvSpPr>
            <p:nvPr/>
          </p:nvSpPr>
          <p:spPr bwMode="auto">
            <a:xfrm>
              <a:off x="3871" y="3316"/>
              <a:ext cx="32" cy="205"/>
            </a:xfrm>
            <a:prstGeom prst="rect">
              <a:avLst/>
            </a:prstGeom>
            <a:solidFill>
              <a:srgbClr val="F000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3" name="Rectangle 264"/>
            <p:cNvSpPr>
              <a:spLocks noChangeArrowheads="1"/>
            </p:cNvSpPr>
            <p:nvPr/>
          </p:nvSpPr>
          <p:spPr bwMode="auto">
            <a:xfrm>
              <a:off x="3903" y="3316"/>
              <a:ext cx="32" cy="205"/>
            </a:xfrm>
            <a:prstGeom prst="rect">
              <a:avLst/>
            </a:prstGeom>
            <a:solidFill>
              <a:srgbClr val="F00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4" name="Rectangle 265"/>
            <p:cNvSpPr>
              <a:spLocks noChangeArrowheads="1"/>
            </p:cNvSpPr>
            <p:nvPr/>
          </p:nvSpPr>
          <p:spPr bwMode="auto">
            <a:xfrm>
              <a:off x="3935" y="3316"/>
              <a:ext cx="32" cy="205"/>
            </a:xfrm>
            <a:prstGeom prst="rect">
              <a:avLst/>
            </a:prstGeom>
            <a:solidFill>
              <a:srgbClr val="F800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5" name="Rectangle 266"/>
            <p:cNvSpPr>
              <a:spLocks noChangeArrowheads="1"/>
            </p:cNvSpPr>
            <p:nvPr/>
          </p:nvSpPr>
          <p:spPr bwMode="auto">
            <a:xfrm>
              <a:off x="3967" y="3316"/>
              <a:ext cx="32" cy="205"/>
            </a:xfrm>
            <a:prstGeom prst="rect">
              <a:avLst/>
            </a:prstGeom>
            <a:solidFill>
              <a:srgbClr val="F80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6" name="Rectangle 267"/>
            <p:cNvSpPr>
              <a:spLocks noChangeArrowheads="1"/>
            </p:cNvSpPr>
            <p:nvPr/>
          </p:nvSpPr>
          <p:spPr bwMode="auto">
            <a:xfrm>
              <a:off x="3999" y="3316"/>
              <a:ext cx="32" cy="205"/>
            </a:xfrm>
            <a:prstGeom prst="rect">
              <a:avLst/>
            </a:prstGeom>
            <a:solidFill>
              <a:srgbClr val="F8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7" name="Rectangle 268"/>
            <p:cNvSpPr>
              <a:spLocks noChangeArrowheads="1"/>
            </p:cNvSpPr>
            <p:nvPr/>
          </p:nvSpPr>
          <p:spPr bwMode="auto">
            <a:xfrm>
              <a:off x="4031" y="3316"/>
              <a:ext cx="32" cy="205"/>
            </a:xfrm>
            <a:prstGeom prst="rect">
              <a:avLst/>
            </a:prstGeom>
            <a:solidFill>
              <a:srgbClr val="F8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8" name="Rectangle 269"/>
            <p:cNvSpPr>
              <a:spLocks noChangeArrowheads="1"/>
            </p:cNvSpPr>
            <p:nvPr/>
          </p:nvSpPr>
          <p:spPr bwMode="auto">
            <a:xfrm>
              <a:off x="4063" y="3316"/>
              <a:ext cx="32" cy="205"/>
            </a:xfrm>
            <a:prstGeom prst="rect">
              <a:avLst/>
            </a:prstGeom>
            <a:solidFill>
              <a:srgbClr val="F8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39" name="Rectangle 270"/>
            <p:cNvSpPr>
              <a:spLocks noChangeArrowheads="1"/>
            </p:cNvSpPr>
            <p:nvPr/>
          </p:nvSpPr>
          <p:spPr bwMode="auto">
            <a:xfrm>
              <a:off x="3806" y="3326"/>
              <a:ext cx="1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FFFFFF"/>
                  </a:solidFill>
                  <a:latin typeface="Times New Roman" panose="02020603050405020304" pitchFamily="18" charset="0"/>
                  <a:cs typeface="Times New Roman" panose="02020603050405020304" pitchFamily="18" charset="0"/>
                </a:rPr>
                <a:t>4th</a:t>
              </a:r>
              <a:endParaRPr lang="en-US" altLang="zh-CN">
                <a:latin typeface="Times New Roman" panose="02020603050405020304" pitchFamily="18" charset="0"/>
                <a:cs typeface="Times New Roman" panose="02020603050405020304" pitchFamily="18" charset="0"/>
              </a:endParaRPr>
            </a:p>
          </p:txBody>
        </p:sp>
        <p:sp>
          <p:nvSpPr>
            <p:cNvPr id="340" name="Rectangle 271"/>
            <p:cNvSpPr>
              <a:spLocks noChangeArrowheads="1"/>
            </p:cNvSpPr>
            <p:nvPr/>
          </p:nvSpPr>
          <p:spPr bwMode="auto">
            <a:xfrm>
              <a:off x="1985" y="3316"/>
              <a:ext cx="46" cy="205"/>
            </a:xfrm>
            <a:prstGeom prst="rect">
              <a:avLst/>
            </a:prstGeom>
            <a:solidFill>
              <a:srgbClr val="08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1" name="Rectangle 272"/>
            <p:cNvSpPr>
              <a:spLocks noChangeArrowheads="1"/>
            </p:cNvSpPr>
            <p:nvPr/>
          </p:nvSpPr>
          <p:spPr bwMode="auto">
            <a:xfrm>
              <a:off x="2031" y="3316"/>
              <a:ext cx="45" cy="205"/>
            </a:xfrm>
            <a:prstGeom prst="rect">
              <a:avLst/>
            </a:prstGeom>
            <a:solidFill>
              <a:srgbClr val="108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2" name="Rectangle 273"/>
            <p:cNvSpPr>
              <a:spLocks noChangeArrowheads="1"/>
            </p:cNvSpPr>
            <p:nvPr/>
          </p:nvSpPr>
          <p:spPr bwMode="auto">
            <a:xfrm>
              <a:off x="2076" y="3316"/>
              <a:ext cx="45" cy="205"/>
            </a:xfrm>
            <a:prstGeom prst="rect">
              <a:avLst/>
            </a:prstGeom>
            <a:solidFill>
              <a:srgbClr val="188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3" name="Rectangle 274"/>
            <p:cNvSpPr>
              <a:spLocks noChangeArrowheads="1"/>
            </p:cNvSpPr>
            <p:nvPr/>
          </p:nvSpPr>
          <p:spPr bwMode="auto">
            <a:xfrm>
              <a:off x="2121" y="3316"/>
              <a:ext cx="46" cy="205"/>
            </a:xfrm>
            <a:prstGeom prst="rect">
              <a:avLst/>
            </a:prstGeom>
            <a:solidFill>
              <a:srgbClr val="209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4" name="Rectangle 275"/>
            <p:cNvSpPr>
              <a:spLocks noChangeArrowheads="1"/>
            </p:cNvSpPr>
            <p:nvPr/>
          </p:nvSpPr>
          <p:spPr bwMode="auto">
            <a:xfrm>
              <a:off x="2167" y="3316"/>
              <a:ext cx="45" cy="205"/>
            </a:xfrm>
            <a:prstGeom prst="rect">
              <a:avLst/>
            </a:prstGeom>
            <a:solidFill>
              <a:srgbClr val="289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5" name="Rectangle 276"/>
            <p:cNvSpPr>
              <a:spLocks noChangeArrowheads="1"/>
            </p:cNvSpPr>
            <p:nvPr/>
          </p:nvSpPr>
          <p:spPr bwMode="auto">
            <a:xfrm>
              <a:off x="2212" y="3316"/>
              <a:ext cx="46" cy="205"/>
            </a:xfrm>
            <a:prstGeom prst="rect">
              <a:avLst/>
            </a:prstGeom>
            <a:solidFill>
              <a:srgbClr val="309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6" name="Rectangle 277"/>
            <p:cNvSpPr>
              <a:spLocks noChangeArrowheads="1"/>
            </p:cNvSpPr>
            <p:nvPr/>
          </p:nvSpPr>
          <p:spPr bwMode="auto">
            <a:xfrm>
              <a:off x="2258" y="3316"/>
              <a:ext cx="45" cy="205"/>
            </a:xfrm>
            <a:prstGeom prst="rect">
              <a:avLst/>
            </a:prstGeom>
            <a:solidFill>
              <a:srgbClr val="389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7" name="Rectangle 278"/>
            <p:cNvSpPr>
              <a:spLocks noChangeArrowheads="1"/>
            </p:cNvSpPr>
            <p:nvPr/>
          </p:nvSpPr>
          <p:spPr bwMode="auto">
            <a:xfrm>
              <a:off x="2303" y="3316"/>
              <a:ext cx="46" cy="205"/>
            </a:xfrm>
            <a:prstGeom prst="rect">
              <a:avLst/>
            </a:prstGeom>
            <a:solidFill>
              <a:srgbClr val="4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8" name="Rectangle 279"/>
            <p:cNvSpPr>
              <a:spLocks noChangeArrowheads="1"/>
            </p:cNvSpPr>
            <p:nvPr/>
          </p:nvSpPr>
          <p:spPr bwMode="auto">
            <a:xfrm>
              <a:off x="2349" y="3316"/>
              <a:ext cx="45" cy="205"/>
            </a:xfrm>
            <a:prstGeom prst="rect">
              <a:avLst/>
            </a:prstGeom>
            <a:solidFill>
              <a:srgbClr val="48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9" name="Rectangle 280"/>
            <p:cNvSpPr>
              <a:spLocks noChangeArrowheads="1"/>
            </p:cNvSpPr>
            <p:nvPr/>
          </p:nvSpPr>
          <p:spPr bwMode="auto">
            <a:xfrm>
              <a:off x="2394" y="3316"/>
              <a:ext cx="45" cy="205"/>
            </a:xfrm>
            <a:prstGeom prst="rect">
              <a:avLst/>
            </a:prstGeom>
            <a:solidFill>
              <a:srgbClr val="50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0" name="Rectangle 281"/>
            <p:cNvSpPr>
              <a:spLocks noChangeArrowheads="1"/>
            </p:cNvSpPr>
            <p:nvPr/>
          </p:nvSpPr>
          <p:spPr bwMode="auto">
            <a:xfrm>
              <a:off x="2439" y="3316"/>
              <a:ext cx="46" cy="205"/>
            </a:xfrm>
            <a:prstGeom prst="rect">
              <a:avLst/>
            </a:prstGeom>
            <a:solidFill>
              <a:srgbClr val="58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1" name="Rectangle 282"/>
            <p:cNvSpPr>
              <a:spLocks noChangeArrowheads="1"/>
            </p:cNvSpPr>
            <p:nvPr/>
          </p:nvSpPr>
          <p:spPr bwMode="auto">
            <a:xfrm>
              <a:off x="2485" y="3316"/>
              <a:ext cx="46" cy="205"/>
            </a:xfrm>
            <a:prstGeom prst="rect">
              <a:avLst/>
            </a:prstGeom>
            <a:solidFill>
              <a:srgbClr val="60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2" name="Rectangle 283"/>
            <p:cNvSpPr>
              <a:spLocks noChangeArrowheads="1"/>
            </p:cNvSpPr>
            <p:nvPr/>
          </p:nvSpPr>
          <p:spPr bwMode="auto">
            <a:xfrm>
              <a:off x="2531" y="3316"/>
              <a:ext cx="45" cy="205"/>
            </a:xfrm>
            <a:prstGeom prst="rect">
              <a:avLst/>
            </a:prstGeom>
            <a:solidFill>
              <a:srgbClr val="68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3" name="Rectangle 284"/>
            <p:cNvSpPr>
              <a:spLocks noChangeArrowheads="1"/>
            </p:cNvSpPr>
            <p:nvPr/>
          </p:nvSpPr>
          <p:spPr bwMode="auto">
            <a:xfrm>
              <a:off x="2576" y="3316"/>
              <a:ext cx="45" cy="205"/>
            </a:xfrm>
            <a:prstGeom prst="rect">
              <a:avLst/>
            </a:prstGeom>
            <a:solidFill>
              <a:srgbClr val="70B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4" name="Rectangle 285"/>
            <p:cNvSpPr>
              <a:spLocks noChangeArrowheads="1"/>
            </p:cNvSpPr>
            <p:nvPr/>
          </p:nvSpPr>
          <p:spPr bwMode="auto">
            <a:xfrm>
              <a:off x="2621" y="3316"/>
              <a:ext cx="45" cy="205"/>
            </a:xfrm>
            <a:prstGeom prst="rect">
              <a:avLst/>
            </a:prstGeom>
            <a:solidFill>
              <a:srgbClr val="78B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5" name="Rectangle 286"/>
            <p:cNvSpPr>
              <a:spLocks noChangeArrowheads="1"/>
            </p:cNvSpPr>
            <p:nvPr/>
          </p:nvSpPr>
          <p:spPr bwMode="auto">
            <a:xfrm>
              <a:off x="2666" y="3316"/>
              <a:ext cx="46" cy="205"/>
            </a:xfrm>
            <a:prstGeom prst="rect">
              <a:avLst/>
            </a:prstGeom>
            <a:solidFill>
              <a:srgbClr val="80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6" name="Rectangle 287"/>
            <p:cNvSpPr>
              <a:spLocks noChangeArrowheads="1"/>
            </p:cNvSpPr>
            <p:nvPr/>
          </p:nvSpPr>
          <p:spPr bwMode="auto">
            <a:xfrm>
              <a:off x="2712" y="3316"/>
              <a:ext cx="46" cy="205"/>
            </a:xfrm>
            <a:prstGeom prst="rect">
              <a:avLst/>
            </a:prstGeom>
            <a:solidFill>
              <a:srgbClr val="88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7" name="Rectangle 288"/>
            <p:cNvSpPr>
              <a:spLocks noChangeArrowheads="1"/>
            </p:cNvSpPr>
            <p:nvPr/>
          </p:nvSpPr>
          <p:spPr bwMode="auto">
            <a:xfrm>
              <a:off x="2758" y="3316"/>
              <a:ext cx="45" cy="205"/>
            </a:xfrm>
            <a:prstGeom prst="rect">
              <a:avLst/>
            </a:prstGeom>
            <a:solidFill>
              <a:srgbClr val="90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8" name="Rectangle 289"/>
            <p:cNvSpPr>
              <a:spLocks noChangeArrowheads="1"/>
            </p:cNvSpPr>
            <p:nvPr/>
          </p:nvSpPr>
          <p:spPr bwMode="auto">
            <a:xfrm>
              <a:off x="2803" y="3316"/>
              <a:ext cx="45" cy="205"/>
            </a:xfrm>
            <a:prstGeom prst="rect">
              <a:avLst/>
            </a:prstGeom>
            <a:solidFill>
              <a:srgbClr val="9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9" name="Rectangle 290"/>
            <p:cNvSpPr>
              <a:spLocks noChangeArrowheads="1"/>
            </p:cNvSpPr>
            <p:nvPr/>
          </p:nvSpPr>
          <p:spPr bwMode="auto">
            <a:xfrm>
              <a:off x="2848" y="3316"/>
              <a:ext cx="46" cy="205"/>
            </a:xfrm>
            <a:prstGeom prst="rect">
              <a:avLst/>
            </a:prstGeom>
            <a:solidFill>
              <a:srgbClr val="A0D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0" name="Rectangle 291"/>
            <p:cNvSpPr>
              <a:spLocks noChangeArrowheads="1"/>
            </p:cNvSpPr>
            <p:nvPr/>
          </p:nvSpPr>
          <p:spPr bwMode="auto">
            <a:xfrm>
              <a:off x="2894" y="3316"/>
              <a:ext cx="45" cy="205"/>
            </a:xfrm>
            <a:prstGeom prst="rect">
              <a:avLst/>
            </a:prstGeom>
            <a:solidFill>
              <a:srgbClr val="A8D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1" name="Rectangle 292"/>
            <p:cNvSpPr>
              <a:spLocks noChangeArrowheads="1"/>
            </p:cNvSpPr>
            <p:nvPr/>
          </p:nvSpPr>
          <p:spPr bwMode="auto">
            <a:xfrm>
              <a:off x="2939" y="3316"/>
              <a:ext cx="46" cy="205"/>
            </a:xfrm>
            <a:prstGeom prst="rect">
              <a:avLst/>
            </a:prstGeom>
            <a:solidFill>
              <a:srgbClr val="B0D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2" name="Rectangle 293"/>
            <p:cNvSpPr>
              <a:spLocks noChangeArrowheads="1"/>
            </p:cNvSpPr>
            <p:nvPr/>
          </p:nvSpPr>
          <p:spPr bwMode="auto">
            <a:xfrm>
              <a:off x="2985" y="3316"/>
              <a:ext cx="46" cy="205"/>
            </a:xfrm>
            <a:prstGeom prst="rect">
              <a:avLst/>
            </a:prstGeom>
            <a:solidFill>
              <a:srgbClr val="B8D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3" name="Rectangle 294"/>
            <p:cNvSpPr>
              <a:spLocks noChangeArrowheads="1"/>
            </p:cNvSpPr>
            <p:nvPr/>
          </p:nvSpPr>
          <p:spPr bwMode="auto">
            <a:xfrm>
              <a:off x="3031" y="3316"/>
              <a:ext cx="45" cy="205"/>
            </a:xfrm>
            <a:prstGeom prst="rect">
              <a:avLst/>
            </a:prstGeom>
            <a:solidFill>
              <a:srgbClr val="C0E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4" name="Rectangle 295"/>
            <p:cNvSpPr>
              <a:spLocks noChangeArrowheads="1"/>
            </p:cNvSpPr>
            <p:nvPr/>
          </p:nvSpPr>
          <p:spPr bwMode="auto">
            <a:xfrm>
              <a:off x="3076" y="3316"/>
              <a:ext cx="45" cy="205"/>
            </a:xfrm>
            <a:prstGeom prst="rect">
              <a:avLst/>
            </a:prstGeom>
            <a:solidFill>
              <a:srgbClr val="C8E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5" name="Rectangle 296"/>
            <p:cNvSpPr>
              <a:spLocks noChangeArrowheads="1"/>
            </p:cNvSpPr>
            <p:nvPr/>
          </p:nvSpPr>
          <p:spPr bwMode="auto">
            <a:xfrm>
              <a:off x="3121" y="3316"/>
              <a:ext cx="45" cy="205"/>
            </a:xfrm>
            <a:prstGeom prst="rect">
              <a:avLst/>
            </a:prstGeom>
            <a:solidFill>
              <a:srgbClr val="D0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6" name="Rectangle 297"/>
            <p:cNvSpPr>
              <a:spLocks noChangeArrowheads="1"/>
            </p:cNvSpPr>
            <p:nvPr/>
          </p:nvSpPr>
          <p:spPr bwMode="auto">
            <a:xfrm>
              <a:off x="3166" y="3316"/>
              <a:ext cx="46" cy="205"/>
            </a:xfrm>
            <a:prstGeom prst="rect">
              <a:avLst/>
            </a:prstGeom>
            <a:solidFill>
              <a:srgbClr val="D8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7" name="Rectangle 298"/>
            <p:cNvSpPr>
              <a:spLocks noChangeArrowheads="1"/>
            </p:cNvSpPr>
            <p:nvPr/>
          </p:nvSpPr>
          <p:spPr bwMode="auto">
            <a:xfrm>
              <a:off x="3212" y="3316"/>
              <a:ext cx="46" cy="205"/>
            </a:xfrm>
            <a:prstGeom prst="rect">
              <a:avLst/>
            </a:prstGeom>
            <a:solidFill>
              <a:srgbClr val="E0F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8" name="Rectangle 299"/>
            <p:cNvSpPr>
              <a:spLocks noChangeArrowheads="1"/>
            </p:cNvSpPr>
            <p:nvPr/>
          </p:nvSpPr>
          <p:spPr bwMode="auto">
            <a:xfrm>
              <a:off x="3258" y="3316"/>
              <a:ext cx="45" cy="205"/>
            </a:xfrm>
            <a:prstGeom prst="rect">
              <a:avLst/>
            </a:prstGeom>
            <a:solidFill>
              <a:srgbClr val="E8F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9" name="Rectangle 300"/>
            <p:cNvSpPr>
              <a:spLocks noChangeArrowheads="1"/>
            </p:cNvSpPr>
            <p:nvPr/>
          </p:nvSpPr>
          <p:spPr bwMode="auto">
            <a:xfrm>
              <a:off x="3303" y="3316"/>
              <a:ext cx="45" cy="205"/>
            </a:xfrm>
            <a:prstGeom prst="rect">
              <a:avLst/>
            </a:prstGeom>
            <a:solidFill>
              <a:srgbClr val="F0F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0" name="Rectangle 301"/>
            <p:cNvSpPr>
              <a:spLocks noChangeArrowheads="1"/>
            </p:cNvSpPr>
            <p:nvPr/>
          </p:nvSpPr>
          <p:spPr bwMode="auto">
            <a:xfrm>
              <a:off x="2554" y="3326"/>
              <a:ext cx="1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FFFFFF"/>
                  </a:solidFill>
                  <a:latin typeface="Times New Roman" panose="02020603050405020304" pitchFamily="18" charset="0"/>
                  <a:cs typeface="Times New Roman" panose="02020603050405020304" pitchFamily="18" charset="0"/>
                </a:rPr>
                <a:t>5th</a:t>
              </a:r>
              <a:endParaRPr lang="en-US" altLang="zh-CN">
                <a:latin typeface="Times New Roman" panose="02020603050405020304" pitchFamily="18" charset="0"/>
                <a:cs typeface="Times New Roman" panose="02020603050405020304" pitchFamily="18" charset="0"/>
              </a:endParaRPr>
            </a:p>
          </p:txBody>
        </p:sp>
        <p:sp>
          <p:nvSpPr>
            <p:cNvPr id="371" name="Rectangle 302"/>
            <p:cNvSpPr>
              <a:spLocks noChangeArrowheads="1"/>
            </p:cNvSpPr>
            <p:nvPr/>
          </p:nvSpPr>
          <p:spPr bwMode="auto">
            <a:xfrm>
              <a:off x="3739" y="3288"/>
              <a:ext cx="8"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2" name="Rectangle 303"/>
            <p:cNvSpPr>
              <a:spLocks noChangeArrowheads="1"/>
            </p:cNvSpPr>
            <p:nvPr/>
          </p:nvSpPr>
          <p:spPr bwMode="auto">
            <a:xfrm>
              <a:off x="3739" y="3340"/>
              <a:ext cx="8"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3" name="Rectangle 304"/>
            <p:cNvSpPr>
              <a:spLocks noChangeArrowheads="1"/>
            </p:cNvSpPr>
            <p:nvPr/>
          </p:nvSpPr>
          <p:spPr bwMode="auto">
            <a:xfrm>
              <a:off x="3739" y="3392"/>
              <a:ext cx="8"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4" name="Rectangle 305"/>
            <p:cNvSpPr>
              <a:spLocks noChangeArrowheads="1"/>
            </p:cNvSpPr>
            <p:nvPr/>
          </p:nvSpPr>
          <p:spPr bwMode="auto">
            <a:xfrm>
              <a:off x="3739" y="3443"/>
              <a:ext cx="8"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5" name="Rectangle 306"/>
            <p:cNvSpPr>
              <a:spLocks noChangeArrowheads="1"/>
            </p:cNvSpPr>
            <p:nvPr/>
          </p:nvSpPr>
          <p:spPr bwMode="auto">
            <a:xfrm>
              <a:off x="3739" y="3495"/>
              <a:ext cx="8"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6" name="Rectangle 307"/>
            <p:cNvSpPr>
              <a:spLocks noChangeArrowheads="1"/>
            </p:cNvSpPr>
            <p:nvPr/>
          </p:nvSpPr>
          <p:spPr bwMode="auto">
            <a:xfrm>
              <a:off x="3300" y="3288"/>
              <a:ext cx="7"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7" name="Rectangle 308"/>
            <p:cNvSpPr>
              <a:spLocks noChangeArrowheads="1"/>
            </p:cNvSpPr>
            <p:nvPr/>
          </p:nvSpPr>
          <p:spPr bwMode="auto">
            <a:xfrm>
              <a:off x="3300" y="3340"/>
              <a:ext cx="7"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8" name="Rectangle 309"/>
            <p:cNvSpPr>
              <a:spLocks noChangeArrowheads="1"/>
            </p:cNvSpPr>
            <p:nvPr/>
          </p:nvSpPr>
          <p:spPr bwMode="auto">
            <a:xfrm>
              <a:off x="3300" y="3392"/>
              <a:ext cx="7"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9" name="Rectangle 310"/>
            <p:cNvSpPr>
              <a:spLocks noChangeArrowheads="1"/>
            </p:cNvSpPr>
            <p:nvPr/>
          </p:nvSpPr>
          <p:spPr bwMode="auto">
            <a:xfrm>
              <a:off x="3300" y="3443"/>
              <a:ext cx="7"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0" name="Rectangle 311"/>
            <p:cNvSpPr>
              <a:spLocks noChangeArrowheads="1"/>
            </p:cNvSpPr>
            <p:nvPr/>
          </p:nvSpPr>
          <p:spPr bwMode="auto">
            <a:xfrm>
              <a:off x="3300" y="3495"/>
              <a:ext cx="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1" name="Rectangle 312"/>
            <p:cNvSpPr>
              <a:spLocks noChangeArrowheads="1"/>
            </p:cNvSpPr>
            <p:nvPr/>
          </p:nvSpPr>
          <p:spPr bwMode="auto">
            <a:xfrm>
              <a:off x="3300" y="3288"/>
              <a:ext cx="7"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2" name="Rectangle 313"/>
            <p:cNvSpPr>
              <a:spLocks noChangeArrowheads="1"/>
            </p:cNvSpPr>
            <p:nvPr/>
          </p:nvSpPr>
          <p:spPr bwMode="auto">
            <a:xfrm>
              <a:off x="3300" y="3340"/>
              <a:ext cx="7"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3" name="Rectangle 314"/>
            <p:cNvSpPr>
              <a:spLocks noChangeArrowheads="1"/>
            </p:cNvSpPr>
            <p:nvPr/>
          </p:nvSpPr>
          <p:spPr bwMode="auto">
            <a:xfrm>
              <a:off x="3300" y="3392"/>
              <a:ext cx="7" cy="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4" name="Rectangle 315"/>
            <p:cNvSpPr>
              <a:spLocks noChangeArrowheads="1"/>
            </p:cNvSpPr>
            <p:nvPr/>
          </p:nvSpPr>
          <p:spPr bwMode="auto">
            <a:xfrm>
              <a:off x="3300" y="3443"/>
              <a:ext cx="7"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5" name="Rectangle 316"/>
            <p:cNvSpPr>
              <a:spLocks noChangeArrowheads="1"/>
            </p:cNvSpPr>
            <p:nvPr/>
          </p:nvSpPr>
          <p:spPr bwMode="auto">
            <a:xfrm>
              <a:off x="3300" y="3495"/>
              <a:ext cx="7"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6" name="Rectangle 317"/>
            <p:cNvSpPr>
              <a:spLocks noChangeArrowheads="1"/>
            </p:cNvSpPr>
            <p:nvPr/>
          </p:nvSpPr>
          <p:spPr bwMode="auto">
            <a:xfrm>
              <a:off x="967" y="816"/>
              <a:ext cx="301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8000"/>
                  </a:solidFill>
                  <a:latin typeface="Times New Roman" panose="02020603050405020304" pitchFamily="18" charset="0"/>
                  <a:cs typeface="Times New Roman" panose="02020603050405020304" pitchFamily="18" charset="0"/>
                </a:rPr>
                <a:t>AllWave vs. Conventional Fiber</a:t>
              </a:r>
              <a:endParaRPr lang="en-US" altLang="zh-CN">
                <a:latin typeface="Times New Roman" panose="02020603050405020304" pitchFamily="18" charset="0"/>
                <a:cs typeface="Times New Roman" panose="02020603050405020304" pitchFamily="18" charset="0"/>
              </a:endParaRPr>
            </a:p>
          </p:txBody>
        </p:sp>
        <p:sp>
          <p:nvSpPr>
            <p:cNvPr id="387" name="Rectangle 318"/>
            <p:cNvSpPr>
              <a:spLocks noChangeArrowheads="1"/>
            </p:cNvSpPr>
            <p:nvPr/>
          </p:nvSpPr>
          <p:spPr bwMode="auto">
            <a:xfrm>
              <a:off x="1231" y="1094"/>
              <a:ext cx="25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b="1" i="1">
                  <a:solidFill>
                    <a:srgbClr val="0000CC"/>
                  </a:solidFill>
                  <a:latin typeface="Times New Roman" panose="02020603050405020304" pitchFamily="18" charset="0"/>
                  <a:cs typeface="Times New Roman" panose="02020603050405020304" pitchFamily="18" charset="0"/>
                </a:rPr>
                <a:t>More Usable Optical Spectrum</a:t>
              </a:r>
              <a:endParaRPr lang="en-US" altLang="zh-CN">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53634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340768"/>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rPr>
              <a:t>光纤色散：</a:t>
            </a:r>
            <a:endParaRPr kumimoji="1" lang="en-US" altLang="zh-CN" sz="2400" b="1" dirty="0">
              <a:solidFill>
                <a:srgbClr val="FF3300"/>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0" fontAlgn="base" hangingPunct="0">
              <a:lnSpc>
                <a:spcPct val="150000"/>
              </a:lnSpc>
              <a:spcBef>
                <a:spcPct val="0"/>
              </a:spcBef>
              <a:spcAft>
                <a:spcPct val="0"/>
              </a:spcAft>
            </a:pPr>
            <a:r>
              <a:rPr kumimoji="1" lang="zh-CN" altLang="en-US" sz="22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信号能量中的</a:t>
            </a:r>
            <a:r>
              <a:rPr kumimoji="1" lang="zh-CN" altLang="en-US" sz="2200" b="1" dirty="0" smtClean="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各种波长（频率）分量</a:t>
            </a:r>
            <a:r>
              <a:rPr kumimoji="1" lang="zh-CN" altLang="en-US" sz="22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由于在光纤中传输速度不同，而引起的信号畸变。</a:t>
            </a: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将引起光脉冲展宽和码间串扰，最终影响通信距离和容量。</a:t>
            </a:r>
          </a:p>
        </p:txBody>
      </p:sp>
      <p:sp>
        <p:nvSpPr>
          <p:cNvPr id="10" name="Text Box 4"/>
          <p:cNvSpPr txBox="1">
            <a:spLocks noChangeArrowheads="1"/>
          </p:cNvSpPr>
          <p:nvPr/>
        </p:nvSpPr>
        <p:spPr bwMode="auto">
          <a:xfrm>
            <a:off x="414439" y="3501008"/>
            <a:ext cx="8334025" cy="318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fontAlgn="base">
              <a:lnSpc>
                <a:spcPct val="150000"/>
              </a:lnSpc>
              <a:spcBef>
                <a:spcPct val="0"/>
              </a:spcBef>
              <a:spcAft>
                <a:spcPct val="0"/>
              </a:spcAft>
            </a:pPr>
            <a:r>
              <a:rPr kumimoji="1" lang="zh-CN" altLang="en-US" sz="2400" b="1" dirty="0" smtClean="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色散</a:t>
            </a:r>
            <a:r>
              <a:rPr kumimoji="1" lang="zh-CN" altLang="en-US" sz="2400" b="1" dirty="0">
                <a:solidFill>
                  <a:srgbClr val="FF33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类型</a:t>
            </a:r>
          </a:p>
          <a:p>
            <a:pPr marL="0" lvl="1" fontAlgn="base">
              <a:lnSpc>
                <a:spcPct val="150000"/>
              </a:lnSpc>
              <a:spcBef>
                <a:spcPct val="0"/>
              </a:spcBef>
              <a:spcAft>
                <a:spcPct val="0"/>
              </a:spcAft>
              <a:buFontTx/>
              <a:buChar char="•"/>
            </a:pPr>
            <a:r>
              <a:rPr kumimoji="1" lang="zh-CN" altLang="en-US"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模间色散</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：不同模式对应有不同的模折射率，导致群速度不同和脉冲展宽</a:t>
            </a:r>
            <a:r>
              <a:rPr kumimoji="1" lang="zh-CN" altLang="en-US" sz="2200" b="1" dirty="0">
                <a:solidFill>
                  <a:srgbClr val="CC0066"/>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（仅多模光纤有）</a:t>
            </a:r>
          </a:p>
          <a:p>
            <a:pPr marL="0" lvl="1" fontAlgn="base">
              <a:lnSpc>
                <a:spcPct val="150000"/>
              </a:lnSpc>
              <a:spcBef>
                <a:spcPct val="0"/>
              </a:spcBef>
              <a:spcAft>
                <a:spcPct val="0"/>
              </a:spcAft>
              <a:buFontTx/>
              <a:buChar char="•"/>
            </a:pPr>
            <a:r>
              <a:rPr kumimoji="1" lang="zh-CN" altLang="en-US"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波导色散</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：传播常数随频率变化</a:t>
            </a:r>
            <a:endPar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marL="0" lvl="1" fontAlgn="base">
              <a:lnSpc>
                <a:spcPct val="150000"/>
              </a:lnSpc>
              <a:spcBef>
                <a:spcPct val="0"/>
              </a:spcBef>
              <a:spcAft>
                <a:spcPct val="0"/>
              </a:spcAft>
              <a:buFontTx/>
              <a:buChar char="•"/>
            </a:pPr>
            <a:r>
              <a:rPr kumimoji="1" lang="zh-CN" altLang="en-US"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材料色散 </a:t>
            </a:r>
            <a:r>
              <a:rPr kumimoji="1" lang="en-US" altLang="zh-CN"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：折射率随频率变化</a:t>
            </a:r>
            <a:endPar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marL="0" lvl="1" fontAlgn="base">
              <a:lnSpc>
                <a:spcPct val="150000"/>
              </a:lnSpc>
              <a:spcBef>
                <a:spcPct val="0"/>
              </a:spcBef>
              <a:spcAft>
                <a:spcPct val="0"/>
              </a:spcAft>
              <a:buFontTx/>
              <a:buChar char="•"/>
            </a:pPr>
            <a:r>
              <a:rPr kumimoji="1" lang="zh-CN" altLang="en-US"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偏振模色散</a:t>
            </a:r>
            <a:r>
              <a:rPr kumimoji="1" lang="en-US" altLang="zh-CN"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PMD</a:t>
            </a:r>
          </a:p>
        </p:txBody>
      </p:sp>
      <p:sp>
        <p:nvSpPr>
          <p:cNvPr id="11" name="Text Box 5"/>
          <p:cNvSpPr txBox="1">
            <a:spLocks noChangeArrowheads="1"/>
          </p:cNvSpPr>
          <p:nvPr/>
        </p:nvSpPr>
        <p:spPr bwMode="auto">
          <a:xfrm>
            <a:off x="5880720" y="5445224"/>
            <a:ext cx="2577950" cy="400110"/>
          </a:xfrm>
          <a:prstGeom prst="rect">
            <a:avLst/>
          </a:prstGeom>
          <a:noFill/>
          <a:ln>
            <a:noFill/>
          </a:ln>
          <a:extLst>
            <a:ext uri="{909E8E84-426E-40DD-AFC4-6F175D3DCCD1}">
              <a14:hiddenFill xmlns:a14="http://schemas.microsoft.com/office/drawing/2010/main">
                <a:solidFill>
                  <a:srgbClr val="C5FFF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zh-CN" altLang="en-US" sz="2000" b="1" dirty="0">
                <a:solidFill>
                  <a:srgbClr val="660066"/>
                </a:solidFill>
                <a:effectLst>
                  <a:outerShdw blurRad="38100" dist="38100" dir="2700000" algn="tl">
                    <a:srgbClr val="C0C0C0"/>
                  </a:outerShdw>
                </a:effectLst>
                <a:latin typeface="Times New Roman" panose="02020603050405020304" pitchFamily="18" charset="0"/>
                <a:ea typeface="黑体" panose="02010609060101010101" pitchFamily="49" charset="-122"/>
              </a:rPr>
              <a:t>群速度</a:t>
            </a:r>
            <a:r>
              <a:rPr kumimoji="1" lang="zh-CN" altLang="en-US" sz="2000" b="1" dirty="0" smtClean="0">
                <a:solidFill>
                  <a:srgbClr val="660066"/>
                </a:solidFill>
                <a:effectLst>
                  <a:outerShdw blurRad="38100" dist="38100" dir="2700000" algn="tl">
                    <a:srgbClr val="C0C0C0"/>
                  </a:outerShdw>
                </a:effectLst>
                <a:latin typeface="Times New Roman" panose="02020603050405020304" pitchFamily="18" charset="0"/>
                <a:ea typeface="黑体" panose="02010609060101010101" pitchFamily="49" charset="-122"/>
              </a:rPr>
              <a:t>色散</a:t>
            </a:r>
            <a:r>
              <a:rPr kumimoji="1" lang="en-US" altLang="zh-CN" sz="2000" b="1" dirty="0" smtClean="0">
                <a:solidFill>
                  <a:srgbClr val="660066"/>
                </a:solidFill>
                <a:effectLst>
                  <a:outerShdw blurRad="38100" dist="38100" dir="2700000" algn="tl">
                    <a:srgbClr val="C0C0C0"/>
                  </a:outerShdw>
                </a:effectLst>
                <a:latin typeface="Times New Roman" panose="02020603050405020304" pitchFamily="18" charset="0"/>
                <a:ea typeface="黑体" panose="02010609060101010101" pitchFamily="49" charset="-122"/>
              </a:rPr>
              <a:t>/</a:t>
            </a:r>
            <a:r>
              <a:rPr kumimoji="1" lang="zh-CN" altLang="en-US" sz="2000" b="1" dirty="0" smtClean="0">
                <a:solidFill>
                  <a:srgbClr val="660066"/>
                </a:solidFill>
                <a:effectLst>
                  <a:outerShdw blurRad="38100" dist="38100" dir="2700000" algn="tl">
                    <a:srgbClr val="C0C0C0"/>
                  </a:outerShdw>
                </a:effectLst>
                <a:latin typeface="Times New Roman" panose="02020603050405020304" pitchFamily="18" charset="0"/>
                <a:ea typeface="黑体" panose="02010609060101010101" pitchFamily="49" charset="-122"/>
              </a:rPr>
              <a:t>色度色散</a:t>
            </a:r>
            <a:endParaRPr kumimoji="1" lang="zh-CN" altLang="en-US" sz="1600" b="1" dirty="0">
              <a:solidFill>
                <a:srgbClr val="660066"/>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2" name="AutoShape 8"/>
          <p:cNvSpPr>
            <a:spLocks/>
          </p:cNvSpPr>
          <p:nvPr/>
        </p:nvSpPr>
        <p:spPr bwMode="auto">
          <a:xfrm>
            <a:off x="5436096" y="5259288"/>
            <a:ext cx="152400" cy="762000"/>
          </a:xfrm>
          <a:prstGeom prst="rightBrace">
            <a:avLst>
              <a:gd name="adj1" fmla="val 41667"/>
              <a:gd name="adj2" fmla="val 50000"/>
            </a:avLst>
          </a:prstGeom>
          <a:noFill/>
          <a:ln w="28575" cap="sq">
            <a:solidFill>
              <a:srgbClr val="00E4A8"/>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Tree>
    <p:extLst>
      <p:ext uri="{BB962C8B-B14F-4D97-AF65-F5344CB8AC3E}">
        <p14:creationId xmlns:p14="http://schemas.microsoft.com/office/powerpoint/2010/main" val="406722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群速度色散（</a:t>
            </a:r>
            <a:r>
              <a:rPr kumimoji="1" lang="en-US" altLang="zh-CN"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GVD</a:t>
            </a: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kumimoji="1" lang="en-US" altLang="zh-CN"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group velocity dispersion</a:t>
            </a: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8" name="Rectangle 3"/>
          <p:cNvSpPr txBox="1">
            <a:spLocks noChangeArrowheads="1"/>
          </p:cNvSpPr>
          <p:nvPr/>
        </p:nvSpPr>
        <p:spPr bwMode="auto">
          <a:xfrm>
            <a:off x="533400" y="2132856"/>
            <a:ext cx="807104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由光源发射进入光纤的光脉冲能量包含许多不同的频率分量，脉冲的不同频率分量将以不同的群速度传播，因而在传输过程中必将出现脉冲展宽，这种现象称为</a:t>
            </a:r>
            <a:r>
              <a:rPr kumimoji="1" lang="zh-CN" altLang="en-US" sz="2200" b="1" i="0" u="none" strike="noStrike" kern="1200" cap="none" spc="0" normalizeH="0" baseline="0" noProof="0" dirty="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群速</a:t>
            </a:r>
            <a:r>
              <a:rPr lang="zh-CN" altLang="en-US" sz="2200" dirty="0">
                <a:solidFill>
                  <a:srgbClr val="3333CC"/>
                </a:solidFill>
                <a:latin typeface="Times New Roman" panose="02020603050405020304" pitchFamily="18" charset="0"/>
                <a:ea typeface="黑体"/>
                <a:cs typeface="Times New Roman" panose="02020603050405020304" pitchFamily="18" charset="0"/>
              </a:rPr>
              <a:t>度</a:t>
            </a:r>
            <a:r>
              <a:rPr kumimoji="1" lang="zh-CN" altLang="en-US" sz="2200" b="1" i="0" u="none" strike="noStrike" kern="1200" cap="none" spc="0" normalizeH="0" baseline="0" noProof="0" dirty="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色散</a:t>
            </a:r>
            <a:r>
              <a:rPr kumimoji="1" lang="zh-CN" altLang="en-US" sz="2200" b="1" i="0" u="none" strike="noStrike" kern="1200" cap="none" spc="0" normalizeH="0" baseline="0" noProof="0" dirty="0">
                <a:ln>
                  <a:noFill/>
                </a:ln>
                <a:solidFill>
                  <a:srgbClr val="3333CC"/>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kumimoji="1" lang="en-US" altLang="zh-CN" sz="2200" b="1" i="0" u="none" strike="noStrike" kern="1200" cap="none" spc="0" normalizeH="0" baseline="0" noProof="0" dirty="0">
                <a:ln>
                  <a:noFill/>
                </a:ln>
                <a:solidFill>
                  <a:srgbClr val="3333CC"/>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GVD</a:t>
            </a:r>
            <a:r>
              <a:rPr kumimoji="1" lang="zh-CN" altLang="en-US" sz="2200" b="1" i="0" u="none" strike="noStrike" kern="1200" cap="none" spc="0" normalizeH="0" baseline="0" noProof="0" dirty="0">
                <a:ln>
                  <a:noFill/>
                </a:ln>
                <a:solidFill>
                  <a:srgbClr val="3333CC"/>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kumimoji="1" lang="zh-CN" altLang="en-US" sz="2200" b="1" i="0" u="none" strike="noStrike" kern="1200" cap="none" spc="0" normalizeH="0" baseline="0" noProof="0" dirty="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模内色散</a:t>
            </a:r>
            <a:r>
              <a:rPr lang="zh-CN" altLang="en-US" sz="2200" noProof="0" dirty="0" smtClean="0">
                <a:solidFill>
                  <a:srgbClr val="3333CC"/>
                </a:solidFill>
                <a:latin typeface="Times New Roman" panose="02020603050405020304" pitchFamily="18" charset="0"/>
                <a:ea typeface="黑体"/>
                <a:cs typeface="Times New Roman" panose="02020603050405020304" pitchFamily="18" charset="0"/>
              </a:rPr>
              <a:t>或</a:t>
            </a:r>
            <a:r>
              <a:rPr lang="zh-CN" altLang="en-US" sz="2200" dirty="0" smtClean="0">
                <a:solidFill>
                  <a:srgbClr val="3333CC"/>
                </a:solidFill>
                <a:latin typeface="Times New Roman" panose="02020603050405020304" pitchFamily="18" charset="0"/>
                <a:ea typeface="黑体"/>
                <a:cs typeface="Times New Roman" panose="02020603050405020304" pitchFamily="18" charset="0"/>
              </a:rPr>
              <a:t>色度</a:t>
            </a:r>
            <a:r>
              <a:rPr kumimoji="1" lang="zh-CN" altLang="en-US" sz="2200" b="1" i="0" u="none" strike="noStrike" kern="1200" cap="none" spc="0" normalizeH="0" baseline="0" noProof="0" dirty="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色散</a:t>
            </a:r>
            <a:r>
              <a:rPr kumimoji="1" lang="zh-CN" altLang="en-US" sz="2200" b="1" i="0" u="none" strike="noStrike" kern="1200" cap="none" spc="0" normalizeH="0" baseline="0" noProof="0" dirty="0">
                <a:ln>
                  <a:noFill/>
                </a:ln>
                <a:solidFill>
                  <a:srgbClr val="3333CC"/>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包括材料色散和波导色散。</a:t>
            </a:r>
          </a:p>
        </p:txBody>
      </p:sp>
      <p:pic>
        <p:nvPicPr>
          <p:cNvPr id="13" name="Picture 5" descr="D:\Documents and Settings\Administrator\桌面\wjp-ofc\wjp\w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468" y="4321981"/>
            <a:ext cx="5218812" cy="161598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0"/>
          <p:cNvSpPr txBox="1">
            <a:spLocks noChangeArrowheads="1"/>
          </p:cNvSpPr>
          <p:nvPr/>
        </p:nvSpPr>
        <p:spPr bwMode="auto">
          <a:xfrm>
            <a:off x="1073460" y="6093296"/>
            <a:ext cx="69909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kumimoji="1" lang="en-US" altLang="zh-CN" b="1" dirty="0">
                <a:solidFill>
                  <a:srgbClr val="000000"/>
                </a:solidFill>
                <a:effectLst>
                  <a:outerShdw blurRad="38100" dist="38100" dir="2700000" algn="tl">
                    <a:srgbClr val="C0C0C0"/>
                  </a:outerShdw>
                </a:effectLst>
                <a:latin typeface="Times New Roman" panose="02020603050405020304" pitchFamily="18" charset="0"/>
              </a:rPr>
              <a:t>Chromatic dispersion causes different wavelengths of a light pulse to travel at different speeds in fiber, resulting in pulse spreading</a:t>
            </a:r>
          </a:p>
        </p:txBody>
      </p:sp>
    </p:spTree>
    <p:extLst>
      <p:ext uri="{BB962C8B-B14F-4D97-AF65-F5344CB8AC3E}">
        <p14:creationId xmlns:p14="http://schemas.microsoft.com/office/powerpoint/2010/main" val="33378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34388" y="1484784"/>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r>
              <a:rPr kumimoji="1" lang="zh-CN" altLang="en-US" sz="24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光纤结构</a:t>
            </a:r>
            <a:endParaRPr kumimoji="1" lang="en-US" altLang="zh-CN" sz="24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1" lang="en-US" altLang="zh-CN" sz="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1" lang="zh-CN" altLang="en-US" sz="24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光纤</a:t>
            </a: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是一种高度透明的玻璃丝，由纯石英经复杂的工艺拉制而成。</a:t>
            </a:r>
          </a:p>
          <a:p>
            <a:pPr marL="342900" marR="0" lvl="0" indent="-3429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Char char="n"/>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光纤</a:t>
            </a: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中心部分</a:t>
            </a:r>
            <a:r>
              <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芯</a:t>
            </a:r>
            <a:r>
              <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Core)</a:t>
            </a: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＋同心圆状包裹层</a:t>
            </a:r>
            <a:r>
              <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包层</a:t>
            </a:r>
            <a:r>
              <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Clad)</a:t>
            </a: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＋涂覆层</a:t>
            </a:r>
          </a:p>
          <a:p>
            <a:pPr marL="342900" marR="0" lvl="0" indent="-3429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Char char="n"/>
              <a:tabLst/>
              <a:defRPr/>
            </a:pPr>
            <a:endPar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endParaRPr>
          </a:p>
          <a:p>
            <a:pPr marL="342900" marR="0" lvl="0" indent="-3429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Char char="n"/>
              <a:tabLst/>
              <a:defRPr/>
            </a:pPr>
            <a:endPar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endParaRPr>
          </a:p>
          <a:p>
            <a:pPr marL="342900" marR="0" lvl="0" indent="-342900" algn="just"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Char char="n"/>
              <a:tabLst/>
              <a:defRPr/>
            </a:pPr>
            <a:endPar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endParaRPr>
          </a:p>
          <a:p>
            <a:pPr marL="342900" marR="0" lvl="0" indent="-3429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Char char="n"/>
              <a:tabLst/>
              <a:defRPr/>
            </a:pPr>
            <a:endParaRPr kumimoji="1"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endParaRPr>
          </a:p>
          <a:p>
            <a:pPr marL="342900" marR="0" lvl="0" indent="-3429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Char char="n"/>
              <a:tabLst/>
              <a:defRPr/>
            </a:pPr>
            <a:endParaRPr lang="en-US" altLang="zh-CN" sz="2400" dirty="0">
              <a:solidFill>
                <a:srgbClr val="000000"/>
              </a:solidFill>
              <a:latin typeface="Times New Roman" panose="02020603050405020304" pitchFamily="18" charset="0"/>
              <a:ea typeface="黑体"/>
              <a:cs typeface="Times New Roman" panose="02020603050405020304" pitchFamily="18" charset="0"/>
              <a:sym typeface="Symbol" panose="05050102010706020507" pitchFamily="18" charset="2"/>
            </a:endParaRPr>
          </a:p>
          <a:p>
            <a:pPr marL="342900" marR="0" lvl="0" indent="-34290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Char char="n"/>
              <a:tabLst/>
              <a:defRPr/>
            </a:pPr>
            <a:endPar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特点：</a:t>
            </a:r>
            <a:r>
              <a:rPr kumimoji="1" lang="en-US" altLang="zh-CN" sz="2400" b="1" i="1"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n</a:t>
            </a:r>
            <a:r>
              <a:rPr kumimoji="1" lang="en-US" altLang="zh-CN" sz="2400" b="1" i="1" u="none" strike="noStrike" kern="1200" cap="none" spc="0" normalizeH="0" baseline="-2500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core</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&gt;</a:t>
            </a:r>
            <a:r>
              <a:rPr kumimoji="1" lang="en-US" altLang="zh-CN" sz="2400" b="1" i="1"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n</a:t>
            </a:r>
            <a:r>
              <a:rPr kumimoji="1" lang="en-US" altLang="zh-CN" sz="2400" b="1" i="1" u="none" strike="noStrike" kern="1200" cap="none" spc="0" normalizeH="0" baseline="-2500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clad</a:t>
            </a:r>
            <a:r>
              <a:rPr kumimoji="1" lang="en-US" altLang="zh-CN" sz="2400" b="1" i="1"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  </a:t>
            </a:r>
            <a:r>
              <a:rPr kumimoji="1"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光在芯和包层之间的界面上反复进行全反射，并在光纤中传递下去。</a:t>
            </a:r>
            <a:endParaRPr kumimoji="1" lang="zh-CN" altLang="en-US" sz="2400" b="1" i="1" u="none" strike="noStrike" kern="1200" cap="none" spc="0" normalizeH="0" baseline="0" noProof="0" dirty="0">
              <a:ln>
                <a:noFill/>
              </a:ln>
              <a:solidFill>
                <a:srgbClr val="00E4A8"/>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endParaRPr>
          </a:p>
        </p:txBody>
      </p:sp>
      <p:grpSp>
        <p:nvGrpSpPr>
          <p:cNvPr id="8" name="Group 18"/>
          <p:cNvGrpSpPr>
            <a:grpSpLocks/>
          </p:cNvGrpSpPr>
          <p:nvPr/>
        </p:nvGrpSpPr>
        <p:grpSpPr bwMode="auto">
          <a:xfrm>
            <a:off x="2079194" y="3682075"/>
            <a:ext cx="5224463" cy="1830388"/>
            <a:chOff x="864" y="1872"/>
            <a:chExt cx="3291" cy="1153"/>
          </a:xfrm>
        </p:grpSpPr>
        <p:grpSp>
          <p:nvGrpSpPr>
            <p:cNvPr id="9" name="Group 14"/>
            <p:cNvGrpSpPr>
              <a:grpSpLocks/>
            </p:cNvGrpSpPr>
            <p:nvPr/>
          </p:nvGrpSpPr>
          <p:grpSpPr bwMode="auto">
            <a:xfrm>
              <a:off x="1248" y="2016"/>
              <a:ext cx="2907" cy="1009"/>
              <a:chOff x="1248" y="1392"/>
              <a:chExt cx="2907" cy="1009"/>
            </a:xfrm>
          </p:grpSpPr>
          <p:sp>
            <p:nvSpPr>
              <p:cNvPr id="13" name="AutoShape 8"/>
              <p:cNvSpPr>
                <a:spLocks noChangeArrowheads="1"/>
              </p:cNvSpPr>
              <p:nvPr/>
            </p:nvSpPr>
            <p:spPr bwMode="auto">
              <a:xfrm rot="16200000">
                <a:off x="1847" y="1225"/>
                <a:ext cx="1009" cy="1343"/>
              </a:xfrm>
              <a:prstGeom prst="can">
                <a:avLst>
                  <a:gd name="adj" fmla="val 58109"/>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 name="AutoShape 7"/>
              <p:cNvSpPr>
                <a:spLocks noChangeArrowheads="1"/>
              </p:cNvSpPr>
              <p:nvPr/>
            </p:nvSpPr>
            <p:spPr bwMode="auto">
              <a:xfrm rot="16200000">
                <a:off x="1416" y="1464"/>
                <a:ext cx="672" cy="815"/>
              </a:xfrm>
              <a:prstGeom prst="can">
                <a:avLst>
                  <a:gd name="adj" fmla="val 52948"/>
                </a:avLst>
              </a:prstGeom>
              <a:solidFill>
                <a:srgbClr val="9FFFE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 name="AutoShape 9"/>
              <p:cNvSpPr>
                <a:spLocks noChangeArrowheads="1"/>
              </p:cNvSpPr>
              <p:nvPr/>
            </p:nvSpPr>
            <p:spPr bwMode="auto">
              <a:xfrm rot="16200000">
                <a:off x="1296" y="1680"/>
                <a:ext cx="288" cy="384"/>
              </a:xfrm>
              <a:prstGeom prst="can">
                <a:avLst>
                  <a:gd name="adj" fmla="val 5242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 name="Oval 10"/>
              <p:cNvSpPr>
                <a:spLocks noChangeArrowheads="1"/>
              </p:cNvSpPr>
              <p:nvPr/>
            </p:nvSpPr>
            <p:spPr bwMode="auto">
              <a:xfrm>
                <a:off x="3529" y="1559"/>
                <a:ext cx="626" cy="626"/>
              </a:xfrm>
              <a:prstGeom prst="ellipse">
                <a:avLst/>
              </a:prstGeom>
              <a:solidFill>
                <a:srgbClr val="9FFFE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 name="Oval 11"/>
              <p:cNvSpPr>
                <a:spLocks noChangeArrowheads="1"/>
              </p:cNvSpPr>
              <p:nvPr/>
            </p:nvSpPr>
            <p:spPr bwMode="auto">
              <a:xfrm>
                <a:off x="3696" y="1728"/>
                <a:ext cx="288"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 name="Line 12"/>
              <p:cNvSpPr>
                <a:spLocks noChangeShapeType="1"/>
              </p:cNvSpPr>
              <p:nvPr/>
            </p:nvSpPr>
            <p:spPr bwMode="auto">
              <a:xfrm>
                <a:off x="1584" y="1728"/>
                <a:ext cx="2304"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cs typeface="Times New Roman" panose="02020603050405020304" pitchFamily="18" charset="0"/>
                </a:endParaRPr>
              </a:p>
            </p:txBody>
          </p:sp>
          <p:sp>
            <p:nvSpPr>
              <p:cNvPr id="19" name="Line 13"/>
              <p:cNvSpPr>
                <a:spLocks noChangeShapeType="1"/>
              </p:cNvSpPr>
              <p:nvPr/>
            </p:nvSpPr>
            <p:spPr bwMode="auto">
              <a:xfrm>
                <a:off x="1488" y="2016"/>
                <a:ext cx="2304" cy="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cs typeface="Times New Roman" panose="02020603050405020304" pitchFamily="18" charset="0"/>
                </a:endParaRPr>
              </a:p>
            </p:txBody>
          </p:sp>
        </p:grpSp>
        <p:sp>
          <p:nvSpPr>
            <p:cNvPr id="10" name="Text Box 15"/>
            <p:cNvSpPr txBox="1">
              <a:spLocks noChangeArrowheads="1"/>
            </p:cNvSpPr>
            <p:nvPr/>
          </p:nvSpPr>
          <p:spPr bwMode="auto">
            <a:xfrm>
              <a:off x="912" y="235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芯</a:t>
              </a:r>
            </a:p>
          </p:txBody>
        </p:sp>
        <p:sp>
          <p:nvSpPr>
            <p:cNvPr id="11" name="Text Box 16"/>
            <p:cNvSpPr txBox="1">
              <a:spLocks noChangeArrowheads="1"/>
            </p:cNvSpPr>
            <p:nvPr/>
          </p:nvSpPr>
          <p:spPr bwMode="auto">
            <a:xfrm>
              <a:off x="864" y="2064"/>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包层</a:t>
              </a:r>
            </a:p>
          </p:txBody>
        </p:sp>
        <p:sp>
          <p:nvSpPr>
            <p:cNvPr id="12" name="Text Box 17"/>
            <p:cNvSpPr txBox="1">
              <a:spLocks noChangeArrowheads="1"/>
            </p:cNvSpPr>
            <p:nvPr/>
          </p:nvSpPr>
          <p:spPr bwMode="auto">
            <a:xfrm>
              <a:off x="2784" y="1872"/>
              <a:ext cx="11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树脂被覆层</a:t>
              </a:r>
            </a:p>
          </p:txBody>
        </p:sp>
      </p:grpSp>
    </p:spTree>
    <p:extLst>
      <p:ext uri="{BB962C8B-B14F-4D97-AF65-F5344CB8AC3E}">
        <p14:creationId xmlns:p14="http://schemas.microsoft.com/office/powerpoint/2010/main" val="251879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群速度</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0" name="Rectangle 3"/>
          <p:cNvSpPr txBox="1">
            <a:spLocks noChangeArrowheads="1"/>
          </p:cNvSpPr>
          <p:nvPr/>
        </p:nvSpPr>
        <p:spPr bwMode="auto">
          <a:xfrm>
            <a:off x="827584" y="2060848"/>
            <a:ext cx="8229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沿</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z</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方向传输的单色波：</a:t>
            </a:r>
          </a:p>
          <a:p>
            <a:pPr marL="342900" marR="0" lvl="0" indent="-342900" algn="l" defTabSz="914400" rtl="0" eaLnBrk="1" fontAlgn="base" latinLnBrk="0" hangingPunct="1">
              <a:lnSpc>
                <a:spcPct val="110000"/>
              </a:lnSpc>
              <a:spcBef>
                <a:spcPct val="50000"/>
              </a:spcBef>
              <a:spcAft>
                <a:spcPct val="0"/>
              </a:spcAft>
              <a:buClr>
                <a:srgbClr val="3333CC"/>
              </a:buClr>
              <a:buSzPct val="60000"/>
              <a:buFont typeface="Wingdings" panose="05000000000000000000" pitchFamily="2" charset="2"/>
              <a:buNone/>
              <a:tabLst/>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 	</a:t>
            </a:r>
          </a:p>
          <a:p>
            <a:pPr marL="342900" marR="0" lvl="0" indent="-342900" algn="l" defTabSz="914400" rtl="0" eaLnBrk="1" fontAlgn="base" latinLnBrk="0" hangingPunct="1">
              <a:lnSpc>
                <a:spcPct val="110000"/>
              </a:lnSpc>
              <a:spcBef>
                <a:spcPct val="80000"/>
              </a:spcBef>
              <a:spcAft>
                <a:spcPct val="0"/>
              </a:spcAft>
              <a:buClr>
                <a:srgbClr val="3333CC"/>
              </a:buClr>
              <a:buSzPct val="60000"/>
              <a:buFont typeface="Wingdings" panose="05000000000000000000" pitchFamily="2" charset="2"/>
              <a:buNone/>
              <a:tabLst/>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     </a:t>
            </a:r>
            <a:r>
              <a:rPr kumimoji="1" lang="zh-CN" altLang="en-US" sz="2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 </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是角频率（弧度</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秒）；</a:t>
            </a:r>
            <a:r>
              <a:rPr kumimoji="1" lang="zh-CN" altLang="en-US" sz="2200" b="1" i="1"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是传播常数（</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m</a:t>
            </a:r>
            <a:r>
              <a:rPr kumimoji="1" lang="en-US" altLang="zh-CN" sz="2200" b="1" i="0" u="none" strike="noStrike" kern="1200" cap="none" spc="0" normalizeH="0" baseline="3000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-1</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endParaRPr kumimoji="1" lang="en-US" altLang="zh-CN" sz="2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endParaRPr>
          </a:p>
          <a:p>
            <a:pPr marL="342900" marR="0" lvl="0" indent="-342900" algn="l" defTabSz="914400" rtl="0" eaLnBrk="1" fontAlgn="base" latinLnBrk="0" hangingPunct="1">
              <a:lnSpc>
                <a:spcPct val="110000"/>
              </a:lnSpc>
              <a:spcBef>
                <a:spcPct val="80000"/>
              </a:spcBef>
              <a:spcAft>
                <a:spcPct val="0"/>
              </a:spcAft>
              <a:buClr>
                <a:srgbClr val="3333CC"/>
              </a:buClr>
              <a:buSzPct val="60000"/>
              <a:buFont typeface="Wingdings" panose="05000000000000000000" pitchFamily="2" charset="2"/>
              <a:buNone/>
              <a:tabLst/>
              <a:defRPr/>
            </a:pPr>
            <a:endParaRPr kumimoji="1" lang="zh-CN" altLang="en-US" sz="2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endParaRPr>
          </a:p>
          <a:p>
            <a:pPr marL="342900" marR="0" lvl="0" indent="-342900" algn="l" defTabSz="914400" rtl="0" eaLnBrk="1" fontAlgn="base" latinLnBrk="0" hangingPunct="1">
              <a:lnSpc>
                <a:spcPct val="110000"/>
              </a:lnSpc>
              <a:spcBef>
                <a:spcPct val="50000"/>
              </a:spcBef>
              <a:spcAft>
                <a:spcPct val="0"/>
              </a:spcAft>
              <a:buClr>
                <a:srgbClr val="3333CC"/>
              </a:buClr>
              <a:buSzPct val="60000"/>
              <a:buFont typeface="Wingdings" panose="05000000000000000000" pitchFamily="2" charset="2"/>
              <a:buChar char="n"/>
              <a:tabLst/>
              <a:defRPr/>
            </a:pPr>
            <a:r>
              <a:rPr kumimoji="1" lang="zh-CN" altLang="en-US" sz="22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群速度</a:t>
            </a:r>
            <a:r>
              <a:rPr kumimoji="1" lang="zh-CN" altLang="en-US" sz="2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表征光信号包络的传输速度    </a:t>
            </a:r>
          </a:p>
        </p:txBody>
      </p:sp>
      <p:graphicFrame>
        <p:nvGraphicFramePr>
          <p:cNvPr id="11" name="Object 4"/>
          <p:cNvGraphicFramePr>
            <a:graphicFrameLocks noChangeAspect="1"/>
          </p:cNvGraphicFramePr>
          <p:nvPr>
            <p:extLst>
              <p:ext uri="{D42A27DB-BD31-4B8C-83A1-F6EECF244321}">
                <p14:modId xmlns:p14="http://schemas.microsoft.com/office/powerpoint/2010/main" val="3873596147"/>
              </p:ext>
            </p:extLst>
          </p:nvPr>
        </p:nvGraphicFramePr>
        <p:xfrm>
          <a:off x="1691680" y="2564904"/>
          <a:ext cx="4752528" cy="613230"/>
        </p:xfrm>
        <a:graphic>
          <a:graphicData uri="http://schemas.openxmlformats.org/presentationml/2006/ole">
            <mc:AlternateContent xmlns:mc="http://schemas.openxmlformats.org/markup-compatibility/2006">
              <mc:Choice xmlns:v="urn:schemas-microsoft-com:vml" Requires="v">
                <p:oleObj spid="_x0000_s16456" name="Microsoft 公式 3.0" r:id="rId4" imgW="1612800" imgH="215640" progId="Equation.3">
                  <p:embed/>
                </p:oleObj>
              </mc:Choice>
              <mc:Fallback>
                <p:oleObj name="Microsoft 公式 3.0" r:id="rId4" imgW="16128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564904"/>
                        <a:ext cx="4752528" cy="613230"/>
                      </a:xfrm>
                      <a:prstGeom prst="rect">
                        <a:avLst/>
                      </a:prstGeom>
                      <a:solidFill>
                        <a:srgbClr val="C5FFF0"/>
                      </a:solidFill>
                      <a:ln>
                        <a:noFill/>
                      </a:ln>
                      <a:effectLst/>
                      <a:extLst/>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2853149492"/>
              </p:ext>
            </p:extLst>
          </p:nvPr>
        </p:nvGraphicFramePr>
        <p:xfrm>
          <a:off x="3119636" y="5157192"/>
          <a:ext cx="2760712" cy="780201"/>
        </p:xfrm>
        <a:graphic>
          <a:graphicData uri="http://schemas.openxmlformats.org/presentationml/2006/ole">
            <mc:AlternateContent xmlns:mc="http://schemas.openxmlformats.org/markup-compatibility/2006">
              <mc:Choice xmlns:v="urn:schemas-microsoft-com:vml" Requires="v">
                <p:oleObj spid="_x0000_s16457" name="公式" r:id="rId6" imgW="774360" imgH="241200" progId="Equation.3">
                  <p:embed/>
                </p:oleObj>
              </mc:Choice>
              <mc:Fallback>
                <p:oleObj name="公式" r:id="rId6" imgW="77436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9636" y="5157192"/>
                        <a:ext cx="2760712" cy="780201"/>
                      </a:xfrm>
                      <a:prstGeom prst="rect">
                        <a:avLst/>
                      </a:prstGeom>
                      <a:solidFill>
                        <a:srgbClr val="C5FFF0"/>
                      </a:solidFill>
                      <a:ln>
                        <a:noFill/>
                      </a:ln>
                      <a:effectLst/>
                      <a:extLst/>
                    </p:spPr>
                  </p:pic>
                </p:oleObj>
              </mc:Fallback>
            </mc:AlternateContent>
          </a:graphicData>
        </a:graphic>
      </p:graphicFrame>
    </p:spTree>
    <p:extLst>
      <p:ext uri="{BB962C8B-B14F-4D97-AF65-F5344CB8AC3E}">
        <p14:creationId xmlns:p14="http://schemas.microsoft.com/office/powerpoint/2010/main" val="2200857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群时延</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aphicFrame>
        <p:nvGraphicFramePr>
          <p:cNvPr id="8" name="Object 2"/>
          <p:cNvGraphicFramePr>
            <a:graphicFrameLocks noChangeAspect="1"/>
          </p:cNvGraphicFramePr>
          <p:nvPr>
            <p:extLst>
              <p:ext uri="{D42A27DB-BD31-4B8C-83A1-F6EECF244321}">
                <p14:modId xmlns:p14="http://schemas.microsoft.com/office/powerpoint/2010/main" val="2309264977"/>
              </p:ext>
            </p:extLst>
          </p:nvPr>
        </p:nvGraphicFramePr>
        <p:xfrm>
          <a:off x="2843808" y="2931147"/>
          <a:ext cx="3168352" cy="961618"/>
        </p:xfrm>
        <a:graphic>
          <a:graphicData uri="http://schemas.openxmlformats.org/presentationml/2006/ole">
            <mc:AlternateContent xmlns:mc="http://schemas.openxmlformats.org/markup-compatibility/2006">
              <mc:Choice xmlns:v="urn:schemas-microsoft-com:vml" Requires="v">
                <p:oleObj spid="_x0000_s17444" name="公式" r:id="rId4" imgW="1117440" imgH="444240" progId="Equation.3">
                  <p:embed/>
                </p:oleObj>
              </mc:Choice>
              <mc:Fallback>
                <p:oleObj name="公式" r:id="rId4" imgW="111744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931147"/>
                        <a:ext cx="3168352" cy="961618"/>
                      </a:xfrm>
                      <a:prstGeom prst="rect">
                        <a:avLst/>
                      </a:prstGeom>
                      <a:solidFill>
                        <a:srgbClr val="C5FFF0"/>
                      </a:solidFill>
                      <a:ln>
                        <a:noFill/>
                      </a:ln>
                      <a:effectLst/>
                      <a:extLst/>
                    </p:spPr>
                  </p:pic>
                </p:oleObj>
              </mc:Fallback>
            </mc:AlternateContent>
          </a:graphicData>
        </a:graphic>
      </p:graphicFrame>
      <p:sp>
        <p:nvSpPr>
          <p:cNvPr id="13" name="Text Box 5"/>
          <p:cNvSpPr txBox="1">
            <a:spLocks noChangeArrowheads="1"/>
          </p:cNvSpPr>
          <p:nvPr/>
        </p:nvSpPr>
        <p:spPr bwMode="auto">
          <a:xfrm>
            <a:off x="434714" y="4330928"/>
            <a:ext cx="8169734"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200" b="1" dirty="0">
                <a:solidFill>
                  <a:srgbClr val="FF0000"/>
                </a:solidFill>
                <a:effectLst>
                  <a:outerShdw blurRad="38100" dist="38100" dir="2700000" algn="tl">
                    <a:srgbClr val="C0C0C0"/>
                  </a:outerShdw>
                </a:effectLst>
                <a:latin typeface="Tahoma" panose="020B0604030504040204" pitchFamily="34" charset="0"/>
                <a:ea typeface="黑体" panose="02010609060101010101" pitchFamily="49" charset="-122"/>
              </a:rPr>
              <a:t>群时延是频率的函数</a:t>
            </a:r>
            <a:r>
              <a:rPr kumimoji="1" lang="zh-CN" altLang="en-US" sz="2200" b="1" dirty="0">
                <a:solidFill>
                  <a:srgbClr val="000000"/>
                </a:solidFill>
                <a:effectLst>
                  <a:outerShdw blurRad="38100" dist="38100" dir="2700000" algn="tl">
                    <a:srgbClr val="C0C0C0"/>
                  </a:outerShdw>
                </a:effectLst>
                <a:latin typeface="Tahoma" panose="020B0604030504040204" pitchFamily="34" charset="0"/>
                <a:ea typeface="黑体" panose="02010609060101010101" pitchFamily="49" charset="-122"/>
              </a:rPr>
              <a:t>，因此任意频谱分量传播相同距离所需的时间都不一样。</a:t>
            </a:r>
          </a:p>
          <a:p>
            <a:pPr fontAlgn="base">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ahoma" panose="020B0604030504040204" pitchFamily="34" charset="0"/>
                <a:ea typeface="黑体" panose="02010609060101010101" pitchFamily="49" charset="-122"/>
              </a:rPr>
              <a:t>这种时延差所造成的后果就是光脉冲传播时延随时间的推移而展宽。而我们所关心的就是由</a:t>
            </a:r>
            <a:r>
              <a:rPr kumimoji="1" lang="zh-CN" altLang="en-US" sz="2200" b="1" dirty="0">
                <a:solidFill>
                  <a:srgbClr val="FF0000"/>
                </a:solidFill>
                <a:effectLst>
                  <a:outerShdw blurRad="38100" dist="38100" dir="2700000" algn="tl">
                    <a:srgbClr val="C0C0C0"/>
                  </a:outerShdw>
                </a:effectLst>
                <a:latin typeface="Tahoma" panose="020B0604030504040204" pitchFamily="34" charset="0"/>
                <a:ea typeface="黑体" panose="02010609060101010101" pitchFamily="49" charset="-122"/>
              </a:rPr>
              <a:t>群时延引入的脉冲展宽程度</a:t>
            </a:r>
            <a:r>
              <a:rPr kumimoji="1" lang="zh-CN" altLang="en-US" sz="2200" b="1" dirty="0">
                <a:solidFill>
                  <a:srgbClr val="000000"/>
                </a:solidFill>
                <a:effectLst>
                  <a:outerShdw blurRad="38100" dist="38100" dir="2700000" algn="tl">
                    <a:srgbClr val="C0C0C0"/>
                  </a:outerShdw>
                </a:effectLst>
                <a:latin typeface="Tahoma" panose="020B0604030504040204" pitchFamily="34" charset="0"/>
                <a:ea typeface="黑体" panose="02010609060101010101" pitchFamily="49" charset="-122"/>
              </a:rPr>
              <a:t>。</a:t>
            </a:r>
          </a:p>
        </p:txBody>
      </p:sp>
      <p:sp>
        <p:nvSpPr>
          <p:cNvPr id="14" name="Text Box 6"/>
          <p:cNvSpPr txBox="1">
            <a:spLocks noChangeArrowheads="1"/>
          </p:cNvSpPr>
          <p:nvPr/>
        </p:nvSpPr>
        <p:spPr bwMode="auto">
          <a:xfrm>
            <a:off x="434714" y="2146528"/>
            <a:ext cx="81697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200" b="1" dirty="0">
                <a:solidFill>
                  <a:srgbClr val="FF0000"/>
                </a:solidFill>
                <a:effectLst>
                  <a:outerShdw blurRad="38100" dist="38100" dir="2700000" algn="tl">
                    <a:srgbClr val="C0C0C0"/>
                  </a:outerShdw>
                </a:effectLst>
                <a:latin typeface="Arial Black" panose="020B0A04020102020204" pitchFamily="34" charset="0"/>
                <a:ea typeface="黑体" panose="02010609060101010101" pitchFamily="49" charset="-122"/>
              </a:rPr>
              <a:t>群时延：</a:t>
            </a:r>
            <a:r>
              <a:rPr kumimoji="1" lang="zh-CN" altLang="en-US" sz="2200" b="1" dirty="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频率为</a:t>
            </a:r>
            <a:r>
              <a:rPr kumimoji="1" lang="zh-CN" altLang="en-US" sz="2200" b="1" dirty="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sym typeface="Symbol" panose="05050102010706020507" pitchFamily="18" charset="2"/>
              </a:rPr>
              <a:t></a:t>
            </a:r>
            <a:r>
              <a:rPr kumimoji="1" lang="zh-CN" altLang="en-US" sz="2200" b="1" dirty="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的光谱分量经过长为</a:t>
            </a:r>
            <a:r>
              <a:rPr kumimoji="1" lang="en-US" altLang="zh-CN" sz="2200" b="1" dirty="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L</a:t>
            </a:r>
            <a:r>
              <a:rPr kumimoji="1" lang="zh-CN" altLang="en-US" sz="2200" b="1" dirty="0">
                <a:solidFill>
                  <a:srgbClr val="000000"/>
                </a:solidFill>
                <a:effectLst>
                  <a:outerShdw blurRad="38100" dist="38100" dir="2700000" algn="tl">
                    <a:srgbClr val="C0C0C0"/>
                  </a:outerShdw>
                </a:effectLst>
                <a:latin typeface="Arial Black" panose="020B0A04020102020204" pitchFamily="34" charset="0"/>
                <a:ea typeface="黑体" panose="02010609060101010101" pitchFamily="49" charset="-122"/>
              </a:rPr>
              <a:t>的单模光纤时的时延。</a:t>
            </a:r>
          </a:p>
        </p:txBody>
      </p:sp>
    </p:spTree>
    <p:extLst>
      <p:ext uri="{BB962C8B-B14F-4D97-AF65-F5344CB8AC3E}">
        <p14:creationId xmlns:p14="http://schemas.microsoft.com/office/powerpoint/2010/main" val="38159345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光脉冲展宽</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0" name="Rectangle 3"/>
          <p:cNvSpPr txBox="1">
            <a:spLocks noChangeArrowheads="1"/>
          </p:cNvSpPr>
          <p:nvPr/>
        </p:nvSpPr>
        <p:spPr bwMode="auto">
          <a:xfrm>
            <a:off x="411830" y="2132856"/>
            <a:ext cx="849694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10000"/>
              </a:lnSpc>
              <a:spcBef>
                <a:spcPct val="20000"/>
              </a:spcBef>
              <a:spcAft>
                <a:spcPct val="0"/>
              </a:spcAft>
              <a:buClr>
                <a:srgbClr val="3333CC"/>
              </a:buClr>
              <a:buSzPct val="60000"/>
              <a:buNone/>
              <a:tabLst/>
              <a:defRPr/>
            </a:pPr>
            <a:r>
              <a:rPr kumimoji="1" lang="zh-CN" altLang="en-US" sz="2200" b="1" i="0" u="none" strike="noStrike" kern="1200" cap="none" spc="0" normalizeH="0" baseline="0" noProof="0" dirty="0">
                <a:ln>
                  <a:noFill/>
                </a:ln>
                <a:solidFill>
                  <a:srgbClr val="3333CC"/>
                </a:solidFill>
                <a:effectLst>
                  <a:outerShdw blurRad="38100" dist="38100" dir="2700000" algn="tl">
                    <a:srgbClr val="C0C0C0"/>
                  </a:outerShdw>
                </a:effectLst>
                <a:uLnTx/>
                <a:uFillTx/>
                <a:latin typeface="Arial Black"/>
                <a:ea typeface="黑体"/>
                <a:cs typeface="+mn-cs"/>
              </a:rPr>
              <a:t>光脉冲展宽</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rPr>
              <a:t>：由于光脉冲包含许多频率分量，因而群速度的频率相关性导致了脉冲传输过程中展宽，不再同时到达光纤输出端。</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endPar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Black"/>
              <a:ea typeface="黑体"/>
              <a:cs typeface="+mn-cs"/>
            </a:endParaRPr>
          </a:p>
        </p:txBody>
      </p:sp>
      <p:graphicFrame>
        <p:nvGraphicFramePr>
          <p:cNvPr id="11" name="Object 6"/>
          <p:cNvGraphicFramePr>
            <a:graphicFrameLocks noChangeAspect="1"/>
          </p:cNvGraphicFramePr>
          <p:nvPr>
            <p:extLst>
              <p:ext uri="{D42A27DB-BD31-4B8C-83A1-F6EECF244321}">
                <p14:modId xmlns:p14="http://schemas.microsoft.com/office/powerpoint/2010/main" val="964237509"/>
              </p:ext>
            </p:extLst>
          </p:nvPr>
        </p:nvGraphicFramePr>
        <p:xfrm>
          <a:off x="2367871" y="3068960"/>
          <a:ext cx="4649523" cy="891844"/>
        </p:xfrm>
        <a:graphic>
          <a:graphicData uri="http://schemas.openxmlformats.org/presentationml/2006/ole">
            <mc:AlternateContent xmlns:mc="http://schemas.openxmlformats.org/markup-compatibility/2006">
              <mc:Choice xmlns:v="urn:schemas-microsoft-com:vml" Requires="v">
                <p:oleObj spid="_x0000_s18505" name="Microsoft 公式 3.0" r:id="rId4" imgW="2311200" imgH="419040" progId="Equation.3">
                  <p:embed/>
                </p:oleObj>
              </mc:Choice>
              <mc:Fallback>
                <p:oleObj name="Microsoft 公式 3.0" r:id="rId4" imgW="23112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7871" y="3068960"/>
                        <a:ext cx="4649523" cy="891844"/>
                      </a:xfrm>
                      <a:prstGeom prst="rect">
                        <a:avLst/>
                      </a:prstGeom>
                      <a:solidFill>
                        <a:srgbClr val="C5FFF0"/>
                      </a:solidFill>
                      <a:ln>
                        <a:noFill/>
                      </a:ln>
                      <a:effectLst/>
                      <a:ex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3721220798"/>
              </p:ext>
            </p:extLst>
          </p:nvPr>
        </p:nvGraphicFramePr>
        <p:xfrm>
          <a:off x="3296111" y="5194321"/>
          <a:ext cx="1875442" cy="583287"/>
        </p:xfrm>
        <a:graphic>
          <a:graphicData uri="http://schemas.openxmlformats.org/presentationml/2006/ole">
            <mc:AlternateContent xmlns:mc="http://schemas.openxmlformats.org/markup-compatibility/2006">
              <mc:Choice xmlns:v="urn:schemas-microsoft-com:vml" Requires="v">
                <p:oleObj spid="_x0000_s18506" name="Microsoft 公式 3.0" r:id="rId6" imgW="965160" imgH="228600" progId="Equation.3">
                  <p:embed/>
                </p:oleObj>
              </mc:Choice>
              <mc:Fallback>
                <p:oleObj name="Microsoft 公式 3.0" r:id="rId6" imgW="9651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6111" y="5194321"/>
                        <a:ext cx="1875442" cy="583287"/>
                      </a:xfrm>
                      <a:prstGeom prst="rect">
                        <a:avLst/>
                      </a:prstGeom>
                      <a:solidFill>
                        <a:srgbClr val="C5FFF0"/>
                      </a:solidFill>
                      <a:ln>
                        <a:noFill/>
                      </a:ln>
                      <a:effectLst/>
                      <a:extLst/>
                    </p:spPr>
                  </p:pic>
                </p:oleObj>
              </mc:Fallback>
            </mc:AlternateContent>
          </a:graphicData>
        </a:graphic>
      </p:graphicFrame>
      <p:sp>
        <p:nvSpPr>
          <p:cNvPr id="15" name="Text Box 8"/>
          <p:cNvSpPr txBox="1">
            <a:spLocks noChangeArrowheads="1"/>
          </p:cNvSpPr>
          <p:nvPr/>
        </p:nvSpPr>
        <p:spPr bwMode="auto">
          <a:xfrm>
            <a:off x="5580112" y="5157192"/>
            <a:ext cx="237528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200" b="1" dirty="0" smtClean="0">
                <a:solidFill>
                  <a:srgbClr val="3333CC"/>
                </a:solidFill>
                <a:effectLst>
                  <a:outerShdw blurRad="38100" dist="38100" dir="2700000" algn="tl">
                    <a:srgbClr val="C0C0C0"/>
                  </a:outerShdw>
                </a:effectLst>
                <a:latin typeface="Arial Black" panose="020B0A04020102020204" pitchFamily="34" charset="0"/>
                <a:ea typeface="黑体" panose="02010609060101010101" pitchFamily="49" charset="-122"/>
              </a:rPr>
              <a:t>群速度色散</a:t>
            </a:r>
            <a:r>
              <a:rPr kumimoji="1" lang="zh-CN" altLang="en-US" sz="2200" b="1" dirty="0">
                <a:solidFill>
                  <a:srgbClr val="3333CC"/>
                </a:solidFill>
                <a:effectLst>
                  <a:outerShdw blurRad="38100" dist="38100" dir="2700000" algn="tl">
                    <a:srgbClr val="C0C0C0"/>
                  </a:outerShdw>
                </a:effectLst>
                <a:latin typeface="Arial Black" panose="020B0A04020102020204" pitchFamily="34" charset="0"/>
                <a:ea typeface="黑体" panose="02010609060101010101" pitchFamily="49" charset="-122"/>
              </a:rPr>
              <a:t>（</a:t>
            </a:r>
            <a:r>
              <a:rPr kumimoji="1" lang="en-US" altLang="zh-CN" sz="2200" b="1" dirty="0">
                <a:solidFill>
                  <a:srgbClr val="3333CC"/>
                </a:solidFill>
                <a:effectLst>
                  <a:outerShdw blurRad="38100" dist="38100" dir="2700000" algn="tl">
                    <a:srgbClr val="C0C0C0"/>
                  </a:outerShdw>
                </a:effectLst>
                <a:latin typeface="Arial Black" panose="020B0A04020102020204" pitchFamily="34" charset="0"/>
                <a:ea typeface="黑体" panose="02010609060101010101" pitchFamily="49" charset="-122"/>
              </a:rPr>
              <a:t>GVD</a:t>
            </a:r>
            <a:r>
              <a:rPr kumimoji="1" lang="zh-CN" altLang="en-US" sz="2200" b="1" dirty="0">
                <a:solidFill>
                  <a:srgbClr val="3333CC"/>
                </a:solidFill>
                <a:effectLst>
                  <a:outerShdw blurRad="38100" dist="38100" dir="2700000" algn="tl">
                    <a:srgbClr val="C0C0C0"/>
                  </a:outerShdw>
                </a:effectLst>
                <a:latin typeface="Arial Black" panose="020B0A04020102020204" pitchFamily="34" charset="0"/>
                <a:ea typeface="黑体" panose="02010609060101010101" pitchFamily="49" charset="-122"/>
              </a:rPr>
              <a:t>）</a:t>
            </a:r>
          </a:p>
        </p:txBody>
      </p:sp>
      <p:sp>
        <p:nvSpPr>
          <p:cNvPr id="16" name="Text Box 9"/>
          <p:cNvSpPr txBox="1">
            <a:spLocks noChangeArrowheads="1"/>
          </p:cNvSpPr>
          <p:nvPr/>
        </p:nvSpPr>
        <p:spPr bwMode="auto">
          <a:xfrm>
            <a:off x="467544" y="4221088"/>
            <a:ext cx="504023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脉冲展宽同</a:t>
            </a: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a:t>
            </a:r>
            <a:r>
              <a:rPr kumimoji="1" lang="en-US" altLang="zh-CN" sz="2200" b="1" baseline="-250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2</a:t>
            </a: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、光纤长度</a:t>
            </a:r>
            <a:r>
              <a:rPr kumimoji="1" lang="en-US" altLang="zh-CN"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L</a:t>
            </a: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和信号谱宽</a:t>
            </a: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a:t>
            </a: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成正比</a:t>
            </a:r>
          </a:p>
        </p:txBody>
      </p:sp>
      <p:sp>
        <p:nvSpPr>
          <p:cNvPr id="17" name="Text Box 10"/>
          <p:cNvSpPr txBox="1">
            <a:spLocks noChangeArrowheads="1"/>
          </p:cNvSpPr>
          <p:nvPr/>
        </p:nvSpPr>
        <p:spPr bwMode="auto">
          <a:xfrm>
            <a:off x="2140185" y="6093296"/>
            <a:ext cx="504023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200" b="1" dirty="0">
                <a:solidFill>
                  <a:srgbClr val="FF0000"/>
                </a:solidFill>
                <a:effectLst>
                  <a:outerShdw blurRad="38100" dist="38100" dir="2700000" algn="tl">
                    <a:srgbClr val="C0C0C0"/>
                  </a:outerShdw>
                </a:effectLst>
                <a:latin typeface="Arial Black" panose="020B0A04020102020204" pitchFamily="34" charset="0"/>
                <a:ea typeface="黑体" panose="02010609060101010101" pitchFamily="49" charset="-122"/>
                <a:sym typeface="Symbol" panose="05050102010706020507" pitchFamily="18" charset="2"/>
              </a:rPr>
              <a:t></a:t>
            </a:r>
            <a:r>
              <a:rPr kumimoji="1" lang="en-US" altLang="zh-CN" sz="2200" b="1" baseline="-25000" dirty="0">
                <a:solidFill>
                  <a:srgbClr val="FF0000"/>
                </a:solidFill>
                <a:effectLst>
                  <a:outerShdw blurRad="38100" dist="38100" dir="2700000" algn="tl">
                    <a:srgbClr val="C0C0C0"/>
                  </a:outerShdw>
                </a:effectLst>
                <a:latin typeface="Arial Black" panose="020B0A04020102020204" pitchFamily="34" charset="0"/>
                <a:ea typeface="黑体" panose="02010609060101010101" pitchFamily="49" charset="-122"/>
                <a:sym typeface="Symbol" panose="05050102010706020507" pitchFamily="18" charset="2"/>
              </a:rPr>
              <a:t>2</a:t>
            </a:r>
            <a:r>
              <a:rPr kumimoji="1" lang="zh-CN" altLang="en-US" sz="2200" b="1" dirty="0">
                <a:solidFill>
                  <a:srgbClr val="FF0000"/>
                </a:solidFill>
                <a:effectLst>
                  <a:outerShdw blurRad="38100" dist="38100" dir="2700000" algn="tl">
                    <a:srgbClr val="C0C0C0"/>
                  </a:outerShdw>
                </a:effectLst>
                <a:latin typeface="Arial Black" panose="020B0A04020102020204" pitchFamily="34" charset="0"/>
                <a:ea typeface="黑体" panose="02010609060101010101" pitchFamily="49" charset="-122"/>
                <a:sym typeface="Symbol" panose="05050102010706020507" pitchFamily="18" charset="2"/>
              </a:rPr>
              <a:t>决定了脉冲在光纤中的展宽程度</a:t>
            </a:r>
            <a:endParaRPr kumimoji="1" lang="zh-CN" altLang="en-US" sz="2200" b="1" dirty="0">
              <a:solidFill>
                <a:srgbClr val="FF0000"/>
              </a:solidFill>
              <a:effectLst>
                <a:outerShdw blurRad="38100" dist="38100" dir="2700000" algn="tl">
                  <a:srgbClr val="C0C0C0"/>
                </a:outerShdw>
              </a:effectLst>
              <a:latin typeface="Arial Black" panose="020B0A04020102020204" pitchFamily="34" charset="0"/>
              <a:ea typeface="黑体" panose="02010609060101010101" pitchFamily="49" charset="-122"/>
            </a:endParaRPr>
          </a:p>
        </p:txBody>
      </p:sp>
    </p:spTree>
    <p:extLst>
      <p:ext uri="{BB962C8B-B14F-4D97-AF65-F5344CB8AC3E}">
        <p14:creationId xmlns:p14="http://schemas.microsoft.com/office/powerpoint/2010/main" val="27302537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光脉冲展宽</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 name="Rectangle 3"/>
          <p:cNvSpPr txBox="1">
            <a:spLocks noChangeArrowheads="1"/>
          </p:cNvSpPr>
          <p:nvPr/>
        </p:nvSpPr>
        <p:spPr bwMode="auto">
          <a:xfrm>
            <a:off x="515341" y="2201416"/>
            <a:ext cx="95123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10000"/>
              </a:lnSpc>
              <a:spcBef>
                <a:spcPct val="20000"/>
              </a:spcBef>
              <a:spcAft>
                <a:spcPct val="0"/>
              </a:spcAft>
              <a:buClr>
                <a:srgbClr val="3333CC"/>
              </a:buClr>
              <a:buSzPct val="60000"/>
              <a:buNone/>
              <a:tabLst/>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以色散参数</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D[</a:t>
            </a:r>
            <a:r>
              <a:rPr kumimoji="1" lang="en-US" altLang="zh-CN" sz="2200" b="1" i="1" u="none" strike="noStrike" kern="1200" cap="none" spc="0" normalizeH="0" baseline="0" noProof="0" dirty="0" err="1">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ps</a:t>
            </a:r>
            <a:r>
              <a:rPr kumimoji="1" lang="en-US" altLang="zh-CN" sz="2200" b="1" i="1"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/(nm. km)</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表达脉冲</a:t>
            </a:r>
            <a:r>
              <a:rPr kumimoji="1" lang="zh-CN" altLang="en-US" sz="2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展宽的</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定义为：</a:t>
            </a:r>
          </a:p>
        </p:txBody>
      </p:sp>
      <p:sp>
        <p:nvSpPr>
          <p:cNvPr id="18" name="Text Box 5"/>
          <p:cNvSpPr txBox="1">
            <a:spLocks noChangeArrowheads="1"/>
          </p:cNvSpPr>
          <p:nvPr/>
        </p:nvSpPr>
        <p:spPr bwMode="auto">
          <a:xfrm>
            <a:off x="667741" y="3790201"/>
            <a:ext cx="8077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a:t>
            </a:r>
            <a:r>
              <a:rPr kumimoji="1" lang="zh-CN" altLang="en-US"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代表两个波长间隔为</a:t>
            </a:r>
            <a:r>
              <a:rPr kumimoji="1" lang="en-US" altLang="zh-CN"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1nm</a:t>
            </a:r>
            <a:r>
              <a:rPr kumimoji="1" lang="zh-CN" altLang="en-US"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的光波传输</a:t>
            </a:r>
            <a:r>
              <a:rPr kumimoji="1" lang="en-US" altLang="zh-CN"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1km</a:t>
            </a:r>
            <a:r>
              <a:rPr kumimoji="1" lang="zh-CN" altLang="en-US"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距离后的时延</a:t>
            </a:r>
          </a:p>
        </p:txBody>
      </p:sp>
      <p:graphicFrame>
        <p:nvGraphicFramePr>
          <p:cNvPr id="19" name="Object 6"/>
          <p:cNvGraphicFramePr>
            <a:graphicFrameLocks noChangeAspect="1"/>
          </p:cNvGraphicFramePr>
          <p:nvPr>
            <p:extLst>
              <p:ext uri="{D42A27DB-BD31-4B8C-83A1-F6EECF244321}">
                <p14:modId xmlns:p14="http://schemas.microsoft.com/office/powerpoint/2010/main" val="3699381561"/>
              </p:ext>
            </p:extLst>
          </p:nvPr>
        </p:nvGraphicFramePr>
        <p:xfrm>
          <a:off x="1734442" y="2780928"/>
          <a:ext cx="5943797" cy="859064"/>
        </p:xfrm>
        <a:graphic>
          <a:graphicData uri="http://schemas.openxmlformats.org/presentationml/2006/ole">
            <mc:AlternateContent xmlns:mc="http://schemas.openxmlformats.org/markup-compatibility/2006">
              <mc:Choice xmlns:v="urn:schemas-microsoft-com:vml" Requires="v">
                <p:oleObj spid="_x0000_s19528" name="Microsoft 公式 3.0" r:id="rId4" imgW="2057400" imgH="393480" progId="Equation.3">
                  <p:embed/>
                </p:oleObj>
              </mc:Choice>
              <mc:Fallback>
                <p:oleObj name="Microsoft 公式 3.0" r:id="rId4" imgW="2057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4442" y="2780928"/>
                        <a:ext cx="5943797" cy="859064"/>
                      </a:xfrm>
                      <a:prstGeom prst="rect">
                        <a:avLst/>
                      </a:prstGeom>
                      <a:solidFill>
                        <a:srgbClr val="C5FFF0"/>
                      </a:solidFill>
                      <a:ln>
                        <a:noFill/>
                      </a:ln>
                      <a:effectLst/>
                      <a:extLst/>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3936921235"/>
              </p:ext>
            </p:extLst>
          </p:nvPr>
        </p:nvGraphicFramePr>
        <p:xfrm>
          <a:off x="2344141" y="4696854"/>
          <a:ext cx="2803923" cy="537906"/>
        </p:xfrm>
        <a:graphic>
          <a:graphicData uri="http://schemas.openxmlformats.org/presentationml/2006/ole">
            <mc:AlternateContent xmlns:mc="http://schemas.openxmlformats.org/markup-compatibility/2006">
              <mc:Choice xmlns:v="urn:schemas-microsoft-com:vml" Requires="v">
                <p:oleObj spid="_x0000_s19529" name="Microsoft 公式 3.0" r:id="rId6" imgW="927000" imgH="177480" progId="Equation.3">
                  <p:embed/>
                </p:oleObj>
              </mc:Choice>
              <mc:Fallback>
                <p:oleObj name="Microsoft 公式 3.0" r:id="rId6" imgW="92700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4141" y="4696854"/>
                        <a:ext cx="2803923" cy="537906"/>
                      </a:xfrm>
                      <a:prstGeom prst="rect">
                        <a:avLst/>
                      </a:prstGeom>
                      <a:solidFill>
                        <a:srgbClr val="C5FFF0"/>
                      </a:solidFill>
                      <a:ln>
                        <a:noFill/>
                      </a:ln>
                      <a:effectLst/>
                      <a:extLst/>
                    </p:spPr>
                  </p:pic>
                </p:oleObj>
              </mc:Fallback>
            </mc:AlternateContent>
          </a:graphicData>
        </a:graphic>
      </p:graphicFrame>
      <p:sp>
        <p:nvSpPr>
          <p:cNvPr id="21" name="Text Box 8"/>
          <p:cNvSpPr txBox="1">
            <a:spLocks noChangeArrowheads="1"/>
          </p:cNvSpPr>
          <p:nvPr/>
        </p:nvSpPr>
        <p:spPr bwMode="auto">
          <a:xfrm>
            <a:off x="591541" y="4773053"/>
            <a:ext cx="2362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2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脉冲展宽：</a:t>
            </a:r>
          </a:p>
        </p:txBody>
      </p:sp>
      <p:sp>
        <p:nvSpPr>
          <p:cNvPr id="22" name="Text Box 9"/>
          <p:cNvSpPr txBox="1">
            <a:spLocks noChangeArrowheads="1"/>
          </p:cNvSpPr>
          <p:nvPr/>
        </p:nvSpPr>
        <p:spPr bwMode="auto">
          <a:xfrm>
            <a:off x="5324449" y="4603775"/>
            <a:ext cx="2487911" cy="769441"/>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a:t>
            </a: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以波长单位表达的光信号谱宽</a:t>
            </a:r>
            <a:endPar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65780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光脉冲展宽</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 name="Rectangle 3"/>
          <p:cNvSpPr txBox="1">
            <a:spLocks noChangeArrowheads="1"/>
          </p:cNvSpPr>
          <p:nvPr/>
        </p:nvSpPr>
        <p:spPr bwMode="auto">
          <a:xfrm>
            <a:off x="515341" y="2201416"/>
            <a:ext cx="95123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10000"/>
              </a:lnSpc>
              <a:spcBef>
                <a:spcPct val="20000"/>
              </a:spcBef>
              <a:spcAft>
                <a:spcPct val="0"/>
              </a:spcAft>
              <a:buClr>
                <a:srgbClr val="3333CC"/>
              </a:buClr>
              <a:buSzPct val="60000"/>
              <a:buNone/>
              <a:tabLst/>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以色散参数</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D[</a:t>
            </a:r>
            <a:r>
              <a:rPr kumimoji="1" lang="en-US" altLang="zh-CN" sz="2200" b="1" i="1" u="none" strike="noStrike" kern="1200" cap="none" spc="0" normalizeH="0" baseline="0" noProof="0" dirty="0" err="1">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ps</a:t>
            </a:r>
            <a:r>
              <a:rPr kumimoji="1" lang="en-US" altLang="zh-CN" sz="2200" b="1" i="1"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/(nm. km)</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表达脉冲</a:t>
            </a:r>
            <a:r>
              <a:rPr kumimoji="1" lang="zh-CN" altLang="en-US" sz="2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展宽的</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定义为：</a:t>
            </a:r>
          </a:p>
        </p:txBody>
      </p:sp>
      <p:sp>
        <p:nvSpPr>
          <p:cNvPr id="18" name="Text Box 5"/>
          <p:cNvSpPr txBox="1">
            <a:spLocks noChangeArrowheads="1"/>
          </p:cNvSpPr>
          <p:nvPr/>
        </p:nvSpPr>
        <p:spPr bwMode="auto">
          <a:xfrm>
            <a:off x="667741" y="3790201"/>
            <a:ext cx="8077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a:t>
            </a:r>
            <a:r>
              <a:rPr kumimoji="1" lang="zh-CN" altLang="en-US"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代表两个波长间隔为</a:t>
            </a:r>
            <a:r>
              <a:rPr kumimoji="1" lang="en-US" altLang="zh-CN"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1nm</a:t>
            </a:r>
            <a:r>
              <a:rPr kumimoji="1" lang="zh-CN" altLang="en-US"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的光波传输</a:t>
            </a:r>
            <a:r>
              <a:rPr kumimoji="1" lang="en-US" altLang="zh-CN"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1km</a:t>
            </a:r>
            <a:r>
              <a:rPr kumimoji="1" lang="zh-CN" altLang="en-US" sz="2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距离后的时延</a:t>
            </a:r>
          </a:p>
        </p:txBody>
      </p:sp>
      <p:graphicFrame>
        <p:nvGraphicFramePr>
          <p:cNvPr id="19" name="Object 6"/>
          <p:cNvGraphicFramePr>
            <a:graphicFrameLocks noChangeAspect="1"/>
          </p:cNvGraphicFramePr>
          <p:nvPr>
            <p:extLst>
              <p:ext uri="{D42A27DB-BD31-4B8C-83A1-F6EECF244321}">
                <p14:modId xmlns:p14="http://schemas.microsoft.com/office/powerpoint/2010/main" val="1199204674"/>
              </p:ext>
            </p:extLst>
          </p:nvPr>
        </p:nvGraphicFramePr>
        <p:xfrm>
          <a:off x="1734442" y="2780928"/>
          <a:ext cx="5943797" cy="859064"/>
        </p:xfrm>
        <a:graphic>
          <a:graphicData uri="http://schemas.openxmlformats.org/presentationml/2006/ole">
            <mc:AlternateContent xmlns:mc="http://schemas.openxmlformats.org/markup-compatibility/2006">
              <mc:Choice xmlns:v="urn:schemas-microsoft-com:vml" Requires="v">
                <p:oleObj spid="_x0000_s20550" name="Microsoft 公式 3.0" r:id="rId4" imgW="2057400" imgH="393480" progId="Equation.3">
                  <p:embed/>
                </p:oleObj>
              </mc:Choice>
              <mc:Fallback>
                <p:oleObj name="Microsoft 公式 3.0" r:id="rId4" imgW="2057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4442" y="2780928"/>
                        <a:ext cx="5943797" cy="859064"/>
                      </a:xfrm>
                      <a:prstGeom prst="rect">
                        <a:avLst/>
                      </a:prstGeom>
                      <a:solidFill>
                        <a:srgbClr val="C5FFF0"/>
                      </a:solidFill>
                      <a:ln>
                        <a:noFill/>
                      </a:ln>
                      <a:effectLst/>
                      <a:extLst/>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1970186771"/>
              </p:ext>
            </p:extLst>
          </p:nvPr>
        </p:nvGraphicFramePr>
        <p:xfrm>
          <a:off x="2344141" y="4696854"/>
          <a:ext cx="2803923" cy="537906"/>
        </p:xfrm>
        <a:graphic>
          <a:graphicData uri="http://schemas.openxmlformats.org/presentationml/2006/ole">
            <mc:AlternateContent xmlns:mc="http://schemas.openxmlformats.org/markup-compatibility/2006">
              <mc:Choice xmlns:v="urn:schemas-microsoft-com:vml" Requires="v">
                <p:oleObj spid="_x0000_s20551" name="Microsoft 公式 3.0" r:id="rId6" imgW="927000" imgH="177480" progId="Equation.3">
                  <p:embed/>
                </p:oleObj>
              </mc:Choice>
              <mc:Fallback>
                <p:oleObj name="Microsoft 公式 3.0" r:id="rId6" imgW="92700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4141" y="4696854"/>
                        <a:ext cx="2803923" cy="537906"/>
                      </a:xfrm>
                      <a:prstGeom prst="rect">
                        <a:avLst/>
                      </a:prstGeom>
                      <a:solidFill>
                        <a:srgbClr val="C5FFF0"/>
                      </a:solidFill>
                      <a:ln>
                        <a:noFill/>
                      </a:ln>
                      <a:effectLst/>
                      <a:extLst/>
                    </p:spPr>
                  </p:pic>
                </p:oleObj>
              </mc:Fallback>
            </mc:AlternateContent>
          </a:graphicData>
        </a:graphic>
      </p:graphicFrame>
      <p:sp>
        <p:nvSpPr>
          <p:cNvPr id="21" name="Text Box 8"/>
          <p:cNvSpPr txBox="1">
            <a:spLocks noChangeArrowheads="1"/>
          </p:cNvSpPr>
          <p:nvPr/>
        </p:nvSpPr>
        <p:spPr bwMode="auto">
          <a:xfrm>
            <a:off x="591541" y="4773053"/>
            <a:ext cx="2362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2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脉冲展宽：</a:t>
            </a:r>
          </a:p>
        </p:txBody>
      </p:sp>
      <p:sp>
        <p:nvSpPr>
          <p:cNvPr id="22" name="Text Box 9"/>
          <p:cNvSpPr txBox="1">
            <a:spLocks noChangeArrowheads="1"/>
          </p:cNvSpPr>
          <p:nvPr/>
        </p:nvSpPr>
        <p:spPr bwMode="auto">
          <a:xfrm>
            <a:off x="5324449" y="4603775"/>
            <a:ext cx="2487911" cy="769441"/>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a:t>
            </a:r>
            <a:r>
              <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sym typeface="Symbol" panose="05050102010706020507" pitchFamily="18" charset="2"/>
              </a:rPr>
              <a:t>以波长单位表达的光信号谱宽</a:t>
            </a:r>
            <a:endParaRPr kumimoji="1" lang="zh-CN" altLang="en-US" sz="22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395399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单模光纤的色散</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1" name="Rectangle 1027"/>
          <p:cNvSpPr txBox="1">
            <a:spLocks noChangeArrowheads="1"/>
          </p:cNvSpPr>
          <p:nvPr/>
        </p:nvSpPr>
        <p:spPr bwMode="auto">
          <a:xfrm>
            <a:off x="539552" y="2185143"/>
            <a:ext cx="82089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材料色散</a:t>
            </a:r>
            <a:r>
              <a:rPr kumimoji="1"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D</a:t>
            </a:r>
            <a:r>
              <a:rPr kumimoji="1" lang="en-US" altLang="zh-CN" sz="2000" b="1" i="0" u="none" strike="noStrike" kern="1200" cap="none" spc="0" normalizeH="0" baseline="-25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M</a:t>
            </a:r>
            <a:r>
              <a:rPr kumimoji="1"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lang="zh-CN" altLang="en-US" sz="2000" dirty="0">
                <a:solidFill>
                  <a:srgbClr val="000000"/>
                </a:solidFill>
                <a:latin typeface="Times New Roman" panose="02020603050405020304" pitchFamily="18" charset="0"/>
                <a:ea typeface="黑体"/>
                <a:cs typeface="Times New Roman" panose="02020603050405020304" pitchFamily="18" charset="0"/>
              </a:rPr>
              <a:t>纤芯材料的折射率随波长变化导致了这种色散，这样即使不同波长的光经历过完全相同的路径，也会发生脉冲展宽</a:t>
            </a:r>
            <a:r>
              <a:rPr lang="zh-CN" altLang="en-US" sz="2000" dirty="0" smtClean="0">
                <a:solidFill>
                  <a:srgbClr val="000000"/>
                </a:solidFill>
                <a:latin typeface="Times New Roman" panose="02020603050405020304" pitchFamily="18" charset="0"/>
                <a:ea typeface="黑体"/>
                <a:cs typeface="Times New Roman" panose="02020603050405020304" pitchFamily="18" charset="0"/>
              </a:rPr>
              <a:t>。</a:t>
            </a:r>
            <a:endParaRPr lang="en-US" altLang="zh-CN" sz="2000" dirty="0" smtClean="0">
              <a:solidFill>
                <a:srgbClr val="000000"/>
              </a:solidFill>
              <a:latin typeface="Times New Roman" panose="02020603050405020304" pitchFamily="18" charset="0"/>
              <a:ea typeface="黑体"/>
              <a:cs typeface="Times New Roman" panose="02020603050405020304" pitchFamily="18" charset="0"/>
            </a:endParaRPr>
          </a:p>
          <a:p>
            <a:pPr marL="342900" marR="0" lvl="0" indent="-342900" algn="l"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endParaRPr lang="zh-CN" altLang="en-US" sz="800" dirty="0">
              <a:solidFill>
                <a:srgbClr val="000000"/>
              </a:solidFill>
              <a:latin typeface="Times New Roman" panose="02020603050405020304" pitchFamily="18" charset="0"/>
              <a:ea typeface="黑体"/>
              <a:cs typeface="Times New Roman" panose="02020603050405020304" pitchFamily="18" charset="0"/>
            </a:endParaRPr>
          </a:p>
          <a:p>
            <a:pPr lvl="0">
              <a:lnSpc>
                <a:spcPct val="150000"/>
              </a:lnSpc>
              <a:buClr>
                <a:srgbClr val="3333CC"/>
              </a:buClr>
              <a:defRPr/>
            </a:pPr>
            <a:r>
              <a:rPr lang="zh-CN" altLang="en-US" sz="2000" dirty="0">
                <a:solidFill>
                  <a:srgbClr val="FF0000"/>
                </a:solidFill>
                <a:latin typeface="Times New Roman" panose="02020603050405020304" pitchFamily="18" charset="0"/>
                <a:ea typeface="黑体"/>
                <a:cs typeface="Times New Roman" panose="02020603050405020304" pitchFamily="18" charset="0"/>
              </a:rPr>
              <a:t>波导色散</a:t>
            </a:r>
            <a:r>
              <a:rPr lang="en-US" altLang="zh-CN" sz="2000" dirty="0">
                <a:solidFill>
                  <a:srgbClr val="FF0000"/>
                </a:solidFill>
                <a:latin typeface="Times New Roman" panose="02020603050405020304" pitchFamily="18" charset="0"/>
                <a:ea typeface="黑体"/>
                <a:cs typeface="Times New Roman" panose="02020603050405020304" pitchFamily="18" charset="0"/>
              </a:rPr>
              <a:t>DW </a:t>
            </a:r>
            <a:r>
              <a:rPr lang="zh-CN" altLang="en-US" sz="2000" dirty="0">
                <a:solidFill>
                  <a:srgbClr val="FF0000"/>
                </a:solidFill>
                <a:latin typeface="Times New Roman" panose="02020603050405020304" pitchFamily="18" charset="0"/>
                <a:ea typeface="黑体"/>
                <a:cs typeface="Times New Roman" panose="02020603050405020304" pitchFamily="18" charset="0"/>
              </a:rPr>
              <a:t>，</a:t>
            </a:r>
            <a:r>
              <a:rPr lang="zh-CN" altLang="en-US" sz="2000" dirty="0">
                <a:solidFill>
                  <a:srgbClr val="000000"/>
                </a:solidFill>
                <a:latin typeface="Times New Roman" panose="02020603050405020304" pitchFamily="18" charset="0"/>
                <a:ea typeface="黑体"/>
                <a:cs typeface="Times New Roman" panose="02020603050405020304" pitchFamily="18" charset="0"/>
              </a:rPr>
              <a:t>由于单模光纤中只有约</a:t>
            </a:r>
            <a:r>
              <a:rPr lang="en-US" altLang="zh-CN" sz="2000" dirty="0">
                <a:solidFill>
                  <a:srgbClr val="000000"/>
                </a:solidFill>
                <a:latin typeface="Times New Roman" panose="02020603050405020304" pitchFamily="18" charset="0"/>
                <a:ea typeface="黑体"/>
                <a:cs typeface="Times New Roman" panose="02020603050405020304" pitchFamily="18" charset="0"/>
              </a:rPr>
              <a:t>80</a:t>
            </a:r>
            <a:r>
              <a:rPr lang="zh-CN" altLang="en-US" sz="2000" dirty="0">
                <a:solidFill>
                  <a:srgbClr val="000000"/>
                </a:solidFill>
                <a:latin typeface="Times New Roman" panose="02020603050405020304" pitchFamily="18" charset="0"/>
                <a:ea typeface="黑体"/>
                <a:cs typeface="Times New Roman" panose="02020603050405020304" pitchFamily="18" charset="0"/>
              </a:rPr>
              <a:t>％的光功率在纤芯中传播，</a:t>
            </a:r>
            <a:r>
              <a:rPr lang="en-US" altLang="zh-CN" sz="2000" dirty="0">
                <a:solidFill>
                  <a:srgbClr val="000000"/>
                </a:solidFill>
                <a:latin typeface="Times New Roman" panose="02020603050405020304" pitchFamily="18" charset="0"/>
                <a:ea typeface="黑体"/>
                <a:cs typeface="Times New Roman" panose="02020603050405020304" pitchFamily="18" charset="0"/>
              </a:rPr>
              <a:t>20</a:t>
            </a:r>
            <a:r>
              <a:rPr lang="zh-CN" altLang="en-US" sz="2000" dirty="0">
                <a:solidFill>
                  <a:srgbClr val="000000"/>
                </a:solidFill>
                <a:latin typeface="Times New Roman" panose="02020603050405020304" pitchFamily="18" charset="0"/>
                <a:ea typeface="黑体"/>
                <a:cs typeface="Times New Roman" panose="02020603050405020304" pitchFamily="18" charset="0"/>
              </a:rPr>
              <a:t>％在包层中传播，这部分光在包层内传输一定距离后，又可能回到纤芯中继续传输。入射光的波长越长，全反射角越大，进入包层中的光强比例就越大，这部分光走过的距离就越长。这样就出现了色散。波导色散的大小取决于光纤的设计，因为模式传播常数</a:t>
            </a:r>
            <a:r>
              <a:rPr lang="zh-CN" altLang="en-US" sz="2000" dirty="0">
                <a:solidFill>
                  <a:srgbClr val="000000"/>
                </a:solidFill>
                <a:latin typeface="Times New Roman" panose="02020603050405020304" pitchFamily="18" charset="0"/>
                <a:ea typeface="黑体"/>
                <a:cs typeface="Times New Roman" panose="02020603050405020304" pitchFamily="18" charset="0"/>
                <a:sym typeface="Symbol" panose="05050102010706020507" pitchFamily="18" charset="2"/>
              </a:rPr>
              <a:t></a:t>
            </a:r>
            <a:r>
              <a:rPr lang="zh-CN" altLang="en-US" sz="2000" dirty="0">
                <a:solidFill>
                  <a:srgbClr val="000000"/>
                </a:solidFill>
                <a:latin typeface="Times New Roman" panose="02020603050405020304" pitchFamily="18" charset="0"/>
                <a:ea typeface="黑体"/>
                <a:cs typeface="Times New Roman" panose="02020603050405020304" pitchFamily="18" charset="0"/>
              </a:rPr>
              <a:t>是</a:t>
            </a:r>
            <a:r>
              <a:rPr lang="en-US" altLang="zh-CN" sz="2000" dirty="0">
                <a:solidFill>
                  <a:srgbClr val="000000"/>
                </a:solidFill>
                <a:latin typeface="Times New Roman" panose="02020603050405020304" pitchFamily="18" charset="0"/>
                <a:ea typeface="黑体"/>
                <a:cs typeface="Times New Roman" panose="02020603050405020304" pitchFamily="18" charset="0"/>
              </a:rPr>
              <a:t>a/</a:t>
            </a:r>
            <a:r>
              <a:rPr lang="en-US" altLang="zh-CN" sz="2000" dirty="0">
                <a:solidFill>
                  <a:srgbClr val="000000"/>
                </a:solidFill>
                <a:latin typeface="Times New Roman" panose="02020603050405020304" pitchFamily="18" charset="0"/>
                <a:ea typeface="黑体"/>
                <a:cs typeface="Times New Roman" panose="02020603050405020304" pitchFamily="18" charset="0"/>
                <a:sym typeface="Symbol" panose="05050102010706020507" pitchFamily="18" charset="2"/>
              </a:rPr>
              <a:t></a:t>
            </a:r>
            <a:r>
              <a:rPr lang="zh-CN" altLang="en-US" sz="2000" dirty="0">
                <a:solidFill>
                  <a:srgbClr val="000000"/>
                </a:solidFill>
                <a:latin typeface="Times New Roman" panose="02020603050405020304" pitchFamily="18" charset="0"/>
                <a:ea typeface="黑体"/>
                <a:cs typeface="Times New Roman" panose="02020603050405020304" pitchFamily="18" charset="0"/>
              </a:rPr>
              <a:t>的函数</a:t>
            </a:r>
            <a:r>
              <a:rPr lang="en-US" altLang="zh-CN" sz="2000" dirty="0">
                <a:solidFill>
                  <a:srgbClr val="000000"/>
                </a:solidFill>
                <a:latin typeface="Times New Roman" panose="02020603050405020304" pitchFamily="18" charset="0"/>
                <a:ea typeface="黑体"/>
                <a:cs typeface="Times New Roman" panose="02020603050405020304" pitchFamily="18" charset="0"/>
              </a:rPr>
              <a:t>(a</a:t>
            </a:r>
            <a:r>
              <a:rPr lang="zh-CN" altLang="en-US" sz="2000" dirty="0">
                <a:solidFill>
                  <a:srgbClr val="000000"/>
                </a:solidFill>
                <a:latin typeface="Times New Roman" panose="02020603050405020304" pitchFamily="18" charset="0"/>
                <a:ea typeface="黑体"/>
                <a:cs typeface="Times New Roman" panose="02020603050405020304" pitchFamily="18" charset="0"/>
              </a:rPr>
              <a:t>纤芯半径， </a:t>
            </a:r>
            <a:r>
              <a:rPr lang="en-US" altLang="zh-CN" sz="2000" dirty="0">
                <a:solidFill>
                  <a:srgbClr val="000000"/>
                </a:solidFill>
                <a:latin typeface="Times New Roman" panose="02020603050405020304" pitchFamily="18" charset="0"/>
                <a:ea typeface="黑体"/>
                <a:cs typeface="Times New Roman" panose="02020603050405020304" pitchFamily="18" charset="0"/>
              </a:rPr>
              <a:t>a/</a:t>
            </a:r>
            <a:r>
              <a:rPr lang="en-US" altLang="zh-CN" sz="2000" dirty="0">
                <a:solidFill>
                  <a:srgbClr val="000000"/>
                </a:solidFill>
                <a:latin typeface="Times New Roman" panose="02020603050405020304" pitchFamily="18" charset="0"/>
                <a:ea typeface="黑体"/>
                <a:cs typeface="Times New Roman" panose="02020603050405020304" pitchFamily="18" charset="0"/>
                <a:sym typeface="Symbol" panose="05050102010706020507" pitchFamily="18" charset="2"/>
              </a:rPr>
              <a:t></a:t>
            </a:r>
            <a:r>
              <a:rPr lang="zh-CN" altLang="en-US" sz="2000" dirty="0">
                <a:solidFill>
                  <a:srgbClr val="000000"/>
                </a:solidFill>
                <a:latin typeface="Times New Roman" panose="02020603050405020304" pitchFamily="18" charset="0"/>
                <a:ea typeface="黑体"/>
                <a:cs typeface="Times New Roman" panose="02020603050405020304" pitchFamily="18" charset="0"/>
              </a:rPr>
              <a:t>是光纤相当于波长的尺度</a:t>
            </a:r>
            <a:r>
              <a:rPr lang="en-US" altLang="zh-CN" sz="2000" dirty="0">
                <a:solidFill>
                  <a:srgbClr val="000000"/>
                </a:solidFill>
                <a:latin typeface="Times New Roman" panose="02020603050405020304" pitchFamily="18" charset="0"/>
                <a:ea typeface="黑体"/>
                <a:cs typeface="Times New Roman" panose="02020603050405020304" pitchFamily="18" charset="0"/>
              </a:rPr>
              <a:t>).</a:t>
            </a:r>
          </a:p>
        </p:txBody>
      </p:sp>
    </p:spTree>
    <p:extLst>
      <p:ext uri="{BB962C8B-B14F-4D97-AF65-F5344CB8AC3E}">
        <p14:creationId xmlns:p14="http://schemas.microsoft.com/office/powerpoint/2010/main" val="2885888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单模光纤的色散</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650" y="2204864"/>
            <a:ext cx="5699464" cy="433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6"/>
          <p:cNvSpPr>
            <a:spLocks noChangeArrowheads="1"/>
          </p:cNvSpPr>
          <p:nvPr/>
        </p:nvSpPr>
        <p:spPr bwMode="auto">
          <a:xfrm>
            <a:off x="6617702" y="4849656"/>
            <a:ext cx="1798018" cy="542192"/>
          </a:xfrm>
          <a:prstGeom prst="wedgeRoundRectCallout">
            <a:avLst>
              <a:gd name="adj1" fmla="val -198431"/>
              <a:gd name="adj2" fmla="val -229564"/>
              <a:gd name="adj3" fmla="val 16667"/>
            </a:avLst>
          </a:prstGeom>
          <a:solidFill>
            <a:srgbClr val="CCFF99"/>
          </a:solidFill>
          <a:ln>
            <a:noFill/>
          </a:ln>
          <a:effectLst>
            <a:outerShdw dist="71842"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rPr>
              <a:t>零色散波长</a:t>
            </a:r>
          </a:p>
        </p:txBody>
      </p:sp>
      <p:sp>
        <p:nvSpPr>
          <p:cNvPr id="8" name="Oval 7"/>
          <p:cNvSpPr>
            <a:spLocks noChangeArrowheads="1"/>
          </p:cNvSpPr>
          <p:nvPr/>
        </p:nvSpPr>
        <p:spPr bwMode="auto">
          <a:xfrm>
            <a:off x="3742549" y="4260309"/>
            <a:ext cx="479561" cy="32019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10" name="AutoShape 8"/>
          <p:cNvSpPr>
            <a:spLocks noChangeArrowheads="1"/>
          </p:cNvSpPr>
          <p:nvPr/>
        </p:nvSpPr>
        <p:spPr bwMode="auto">
          <a:xfrm>
            <a:off x="6486705" y="2332671"/>
            <a:ext cx="2887164" cy="1084478"/>
          </a:xfrm>
          <a:prstGeom prst="wedgeEllipseCallout">
            <a:avLst>
              <a:gd name="adj1" fmla="val -86995"/>
              <a:gd name="adj2" fmla="val 18153"/>
            </a:avLst>
          </a:prstGeom>
          <a:solidFill>
            <a:srgbClr val="CCFF99"/>
          </a:solidFill>
          <a:ln>
            <a:noFill/>
          </a:ln>
          <a:effectLst>
            <a:outerShdw dist="63500" dir="2212194"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cs typeface="Times New Roman" panose="02020603050405020304" pitchFamily="18" charset="0"/>
              </a:rPr>
              <a:t>17ps/nm.km@1550nm</a:t>
            </a:r>
          </a:p>
        </p:txBody>
      </p:sp>
      <p:sp>
        <p:nvSpPr>
          <p:cNvPr id="12" name="Line 9"/>
          <p:cNvSpPr>
            <a:spLocks noChangeShapeType="1"/>
          </p:cNvSpPr>
          <p:nvPr/>
        </p:nvSpPr>
        <p:spPr bwMode="auto">
          <a:xfrm flipV="1">
            <a:off x="5436096" y="3080826"/>
            <a:ext cx="0" cy="2241362"/>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13" name="Text Box 11"/>
          <p:cNvSpPr txBox="1">
            <a:spLocks noChangeArrowheads="1"/>
          </p:cNvSpPr>
          <p:nvPr/>
        </p:nvSpPr>
        <p:spPr bwMode="auto">
          <a:xfrm>
            <a:off x="2407134" y="2440354"/>
            <a:ext cx="2092858" cy="523220"/>
          </a:xfrm>
          <a:prstGeom prst="rect">
            <a:avLst/>
          </a:prstGeom>
          <a:solidFill>
            <a:srgbClr val="CC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kumimoji="1" lang="en-US" altLang="zh-CN" sz="2800" b="1" dirty="0">
                <a:solidFill>
                  <a:srgbClr val="33FFCA"/>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D=D</a:t>
            </a:r>
            <a:r>
              <a:rPr kumimoji="1" lang="en-US" altLang="zh-CN" sz="2800" b="1" baseline="-25000" dirty="0">
                <a:solidFill>
                  <a:srgbClr val="33FFCA"/>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M</a:t>
            </a:r>
            <a:r>
              <a:rPr kumimoji="1" lang="en-US" altLang="zh-CN" sz="2800" b="1" dirty="0">
                <a:solidFill>
                  <a:srgbClr val="33FFCA"/>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t>
            </a:r>
            <a:r>
              <a:rPr kumimoji="1" lang="en-US" altLang="zh-CN" sz="2800" b="1" baseline="-25000" dirty="0">
                <a:solidFill>
                  <a:srgbClr val="33FFCA"/>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W</a:t>
            </a:r>
          </a:p>
        </p:txBody>
      </p:sp>
    </p:spTree>
    <p:extLst>
      <p:ext uri="{BB962C8B-B14F-4D97-AF65-F5344CB8AC3E}">
        <p14:creationId xmlns:p14="http://schemas.microsoft.com/office/powerpoint/2010/main" val="23395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1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标准单模光纤的色散</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2082800"/>
            <a:ext cx="7239000"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AutoShape 9"/>
          <p:cNvSpPr>
            <a:spLocks noChangeArrowheads="1"/>
          </p:cNvSpPr>
          <p:nvPr/>
        </p:nvSpPr>
        <p:spPr bwMode="auto">
          <a:xfrm>
            <a:off x="539552" y="5085184"/>
            <a:ext cx="3860575" cy="1772816"/>
          </a:xfrm>
          <a:prstGeom prst="wedgeRoundRectCallout">
            <a:avLst>
              <a:gd name="adj1" fmla="val 15301"/>
              <a:gd name="adj2" fmla="val -82837"/>
              <a:gd name="adj3" fmla="val 16667"/>
            </a:avLst>
          </a:prstGeom>
          <a:noFill/>
          <a:ln w="28575">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&lt; </a:t>
            </a:r>
            <a:r>
              <a:rPr kumimoji="1" lang="en-US" altLang="zh-CN" sz="2000" b="1" i="0" u="none" strike="noStrike" kern="0" cap="none" spc="0" normalizeH="0" baseline="-2500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D</a:t>
            </a:r>
            <a:r>
              <a:rPr kumimoji="1" lang="en-US" altLang="zh-CN"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正常色散区</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000" b="1" i="0" u="none" strike="noStrike" kern="0" cap="none" spc="0" normalizeH="0" baseline="-2500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kumimoji="1" lang="en-US" altLang="zh-CN"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&gt;0, D&lt;0 </a:t>
            </a:r>
            <a:r>
              <a:rPr kumimoji="1"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红快蓝慢</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光脉冲的较高的频率分量（兰移）比较低的频率分量（红移）传输得慢</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2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2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sp>
        <p:nvSpPr>
          <p:cNvPr id="15" name="AutoShape 10"/>
          <p:cNvSpPr>
            <a:spLocks noChangeArrowheads="1"/>
          </p:cNvSpPr>
          <p:nvPr/>
        </p:nvSpPr>
        <p:spPr bwMode="auto">
          <a:xfrm>
            <a:off x="4572000" y="5308600"/>
            <a:ext cx="4427984" cy="1360760"/>
          </a:xfrm>
          <a:prstGeom prst="wedgeRoundRectCallout">
            <a:avLst>
              <a:gd name="adj1" fmla="val 8409"/>
              <a:gd name="adj2" fmla="val -104800"/>
              <a:gd name="adj3" fmla="val 16667"/>
            </a:avLst>
          </a:prstGeom>
          <a:noFill/>
          <a:ln w="28575">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&gt; </a:t>
            </a:r>
            <a:r>
              <a:rPr kumimoji="1" lang="en-US" altLang="zh-CN" sz="2000" b="1" i="0" u="none" strike="noStrike" kern="0" cap="none" spc="0" normalizeH="0" baseline="-2500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D</a:t>
            </a:r>
            <a:r>
              <a:rPr kumimoji="1" lang="en-US" altLang="zh-CN"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反常色散区</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000" b="1" i="0" u="none" strike="noStrike" kern="0" cap="none" spc="0" normalizeH="0" baseline="-2500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kumimoji="1" lang="en-US" altLang="zh-CN"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&lt;0, D&gt;0</a:t>
            </a:r>
            <a:r>
              <a:rPr kumimoji="1"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蓝快红慢</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光脉冲的较高的频率分量（兰移）比较低的频率分量（红移）传输得快</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2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200" b="1" i="0" u="none" strike="noStrike" kern="0" cap="none" spc="0" normalizeH="0" baseline="0" noProof="0" dirty="0">
              <a:ln>
                <a:noFill/>
              </a:ln>
              <a:solidFill>
                <a:srgbClr val="333399"/>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grpSp>
        <p:nvGrpSpPr>
          <p:cNvPr id="16" name="Group 14"/>
          <p:cNvGrpSpPr>
            <a:grpSpLocks/>
          </p:cNvGrpSpPr>
          <p:nvPr/>
        </p:nvGrpSpPr>
        <p:grpSpPr bwMode="auto">
          <a:xfrm>
            <a:off x="4225925" y="1625600"/>
            <a:ext cx="2936875" cy="3048000"/>
            <a:chOff x="2518" y="480"/>
            <a:chExt cx="1850" cy="1920"/>
          </a:xfrm>
        </p:grpSpPr>
        <p:sp>
          <p:nvSpPr>
            <p:cNvPr id="17" name="AutoShape 8"/>
            <p:cNvSpPr>
              <a:spLocks noChangeArrowheads="1"/>
            </p:cNvSpPr>
            <p:nvPr/>
          </p:nvSpPr>
          <p:spPr bwMode="auto">
            <a:xfrm>
              <a:off x="3696" y="480"/>
              <a:ext cx="672" cy="432"/>
            </a:xfrm>
            <a:prstGeom prst="wedgeRoundRectCallout">
              <a:avLst>
                <a:gd name="adj1" fmla="val -225000"/>
                <a:gd name="adj2" fmla="val 126157"/>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000" b="1">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零色散波长</a:t>
              </a:r>
            </a:p>
          </p:txBody>
        </p:sp>
        <p:sp>
          <p:nvSpPr>
            <p:cNvPr id="18" name="Line 12"/>
            <p:cNvSpPr>
              <a:spLocks noChangeShapeType="1"/>
            </p:cNvSpPr>
            <p:nvPr/>
          </p:nvSpPr>
          <p:spPr bwMode="auto">
            <a:xfrm>
              <a:off x="2518" y="1056"/>
              <a:ext cx="0" cy="1344"/>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grpSp>
      <p:sp>
        <p:nvSpPr>
          <p:cNvPr id="19" name="Text Box 13"/>
          <p:cNvSpPr txBox="1">
            <a:spLocks noChangeArrowheads="1"/>
          </p:cNvSpPr>
          <p:nvPr/>
        </p:nvSpPr>
        <p:spPr bwMode="auto">
          <a:xfrm>
            <a:off x="1115616" y="2276872"/>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a:t>
            </a:r>
          </a:p>
        </p:txBody>
      </p:sp>
    </p:spTree>
    <p:extLst>
      <p:ext uri="{BB962C8B-B14F-4D97-AF65-F5344CB8AC3E}">
        <p14:creationId xmlns:p14="http://schemas.microsoft.com/office/powerpoint/2010/main" val="296466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色散位移</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2" name="Rectangle 2" descr="绿色大理石"/>
          <p:cNvSpPr txBox="1">
            <a:spLocks noChangeArrowheads="1"/>
          </p:cNvSpPr>
          <p:nvPr/>
        </p:nvSpPr>
        <p:spPr bwMode="auto">
          <a:xfrm>
            <a:off x="338806" y="2053629"/>
            <a:ext cx="8553674" cy="1414661"/>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3333CC"/>
              </a:buClr>
              <a:buSzPct val="60000"/>
              <a:buFont typeface="Wingdings" panose="05000000000000000000" pitchFamily="2" charset="2"/>
              <a:buChar char="n"/>
              <a:tabLst/>
              <a:defRPr/>
            </a:pPr>
            <a:r>
              <a:rPr kumimoji="1" lang="zh-CN" altLang="en-US" sz="20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rPr>
              <a:t>波导色散</a:t>
            </a:r>
            <a:r>
              <a:rPr kumimoji="1" lang="en-US" altLang="zh-CN" sz="20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rPr>
              <a:t>D</a:t>
            </a:r>
            <a:r>
              <a:rPr kumimoji="1" lang="en-US" altLang="zh-CN" sz="2000" b="1" i="0" u="none" strike="noStrike" kern="1200" cap="none" spc="0" normalizeH="0" baseline="-2500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rPr>
              <a:t>W</a:t>
            </a:r>
            <a:r>
              <a:rPr kumimoji="1" lang="zh-CN" altLang="en-US" sz="20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rPr>
              <a:t>对</a:t>
            </a:r>
            <a:r>
              <a:rPr kumimoji="1" lang="en-US" altLang="zh-CN" sz="20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rPr>
              <a:t>D(</a:t>
            </a:r>
            <a:r>
              <a:rPr kumimoji="1" lang="en-US" altLang="zh-CN" sz="20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en-US" altLang="zh-CN" sz="2000" b="1" i="0" u="none" strike="noStrike" kern="1200" cap="none" spc="0" normalizeH="0" baseline="-2500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2</a:t>
            </a:r>
            <a:r>
              <a:rPr kumimoji="1" lang="en-US" altLang="zh-CN" sz="20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rPr>
              <a:t>)</a:t>
            </a:r>
            <a:r>
              <a:rPr kumimoji="1" lang="zh-CN" altLang="en-US" sz="20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rPr>
              <a:t>的影响依赖于光纤设计参数，如纤芯半径和芯－包层折射率差</a:t>
            </a:r>
            <a:r>
              <a:rPr kumimoji="1" lang="zh-CN" altLang="en-US" sz="20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。根据光纤的这种特性，可改变光纤的色散情况，进行色散位移。</a:t>
            </a:r>
          </a:p>
        </p:txBody>
      </p:sp>
      <p:pic>
        <p:nvPicPr>
          <p:cNvPr id="1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573016"/>
            <a:ext cx="6369565" cy="3165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33CC33"/>
                  </a:outerShdw>
                </a:effectLst>
              </a14:hiddenEffects>
            </a:ext>
          </a:extLst>
        </p:spPr>
      </p:pic>
    </p:spTree>
    <p:extLst>
      <p:ext uri="{BB962C8B-B14F-4D97-AF65-F5344CB8AC3E}">
        <p14:creationId xmlns:p14="http://schemas.microsoft.com/office/powerpoint/2010/main" val="799613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en-US" altLang="zh-CN"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G.653</a:t>
            </a: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色散位移光纤</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7" name="Group 4"/>
          <p:cNvGrpSpPr>
            <a:grpSpLocks/>
          </p:cNvGrpSpPr>
          <p:nvPr/>
        </p:nvGrpSpPr>
        <p:grpSpPr bwMode="auto">
          <a:xfrm>
            <a:off x="5776592" y="2711921"/>
            <a:ext cx="725487" cy="2541587"/>
            <a:chOff x="3721" y="1543"/>
            <a:chExt cx="457" cy="1601"/>
          </a:xfrm>
        </p:grpSpPr>
        <p:sp>
          <p:nvSpPr>
            <p:cNvPr id="8" name="Rectangle 5"/>
            <p:cNvSpPr>
              <a:spLocks noChangeArrowheads="1"/>
            </p:cNvSpPr>
            <p:nvPr/>
          </p:nvSpPr>
          <p:spPr bwMode="auto">
            <a:xfrm>
              <a:off x="3784" y="1543"/>
              <a:ext cx="350" cy="1601"/>
            </a:xfrm>
            <a:prstGeom prst="rect">
              <a:avLst/>
            </a:prstGeom>
            <a:solidFill>
              <a:srgbClr val="00E4A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0" name="Rectangle 6"/>
            <p:cNvSpPr>
              <a:spLocks noChangeArrowheads="1"/>
            </p:cNvSpPr>
            <p:nvPr/>
          </p:nvSpPr>
          <p:spPr bwMode="auto">
            <a:xfrm>
              <a:off x="3721" y="1703"/>
              <a:ext cx="457" cy="364"/>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839788"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FF0000"/>
                  </a:solidFill>
                  <a:effectLst>
                    <a:outerShdw blurRad="38100" dist="38100" dir="2700000" algn="tl">
                      <a:srgbClr val="C0C0C0"/>
                    </a:outerShdw>
                  </a:effectLst>
                  <a:uLnTx/>
                  <a:uFillTx/>
                  <a:cs typeface="Times New Roman" panose="02020603050405020304" pitchFamily="18" charset="0"/>
                </a:rPr>
                <a:t>EDFA</a:t>
              </a:r>
            </a:p>
            <a:p>
              <a:pPr marL="0" marR="0" lvl="0" indent="0" algn="ctr" defTabSz="839788" eaLnBrk="0" fontAlgn="base" latinLnBrk="0" hangingPunct="0">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solidFill>
                    <a:srgbClr val="FF0000"/>
                  </a:solidFill>
                  <a:effectLst>
                    <a:outerShdw blurRad="38100" dist="38100" dir="2700000" algn="tl">
                      <a:srgbClr val="C0C0C0"/>
                    </a:outerShdw>
                  </a:effectLst>
                  <a:uLnTx/>
                  <a:uFillTx/>
                  <a:cs typeface="Times New Roman" panose="02020603050405020304" pitchFamily="18" charset="0"/>
                </a:rPr>
                <a:t>频带</a:t>
              </a:r>
            </a:p>
          </p:txBody>
        </p:sp>
      </p:grpSp>
      <p:sp>
        <p:nvSpPr>
          <p:cNvPr id="11" name="Line 7"/>
          <p:cNvSpPr>
            <a:spLocks noChangeShapeType="1"/>
          </p:cNvSpPr>
          <p:nvPr/>
        </p:nvSpPr>
        <p:spPr bwMode="auto">
          <a:xfrm>
            <a:off x="1356992" y="5290021"/>
            <a:ext cx="6403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4" name="Line 8"/>
          <p:cNvSpPr>
            <a:spLocks noChangeShapeType="1"/>
          </p:cNvSpPr>
          <p:nvPr/>
        </p:nvSpPr>
        <p:spPr bwMode="auto">
          <a:xfrm flipV="1">
            <a:off x="248094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5" name="Line 9"/>
          <p:cNvSpPr>
            <a:spLocks noChangeShapeType="1"/>
          </p:cNvSpPr>
          <p:nvPr/>
        </p:nvSpPr>
        <p:spPr bwMode="auto">
          <a:xfrm flipV="1">
            <a:off x="353504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6" name="Line 10"/>
          <p:cNvSpPr>
            <a:spLocks noChangeShapeType="1"/>
          </p:cNvSpPr>
          <p:nvPr/>
        </p:nvSpPr>
        <p:spPr bwMode="auto">
          <a:xfrm flipV="1">
            <a:off x="458914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17" name="Line 11"/>
          <p:cNvSpPr>
            <a:spLocks noChangeShapeType="1"/>
          </p:cNvSpPr>
          <p:nvPr/>
        </p:nvSpPr>
        <p:spPr bwMode="auto">
          <a:xfrm flipV="1">
            <a:off x="5638479"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Line 12"/>
          <p:cNvSpPr>
            <a:spLocks noChangeShapeType="1"/>
          </p:cNvSpPr>
          <p:nvPr/>
        </p:nvSpPr>
        <p:spPr bwMode="auto">
          <a:xfrm flipV="1">
            <a:off x="669099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9" name="Freeform 13"/>
          <p:cNvSpPr>
            <a:spLocks/>
          </p:cNvSpPr>
          <p:nvPr/>
        </p:nvSpPr>
        <p:spPr bwMode="auto">
          <a:xfrm>
            <a:off x="1434779" y="2521421"/>
            <a:ext cx="6357938" cy="2166937"/>
          </a:xfrm>
          <a:custGeom>
            <a:avLst/>
            <a:gdLst>
              <a:gd name="T0" fmla="*/ 0 w 2876"/>
              <a:gd name="T1" fmla="*/ 0 h 1050"/>
              <a:gd name="T2" fmla="*/ 95 w 2876"/>
              <a:gd name="T3" fmla="*/ 104 h 1050"/>
              <a:gd name="T4" fmla="*/ 192 w 2876"/>
              <a:gd name="T5" fmla="*/ 203 h 1050"/>
              <a:gd name="T6" fmla="*/ 287 w 2876"/>
              <a:gd name="T7" fmla="*/ 289 h 1050"/>
              <a:gd name="T8" fmla="*/ 383 w 2876"/>
              <a:gd name="T9" fmla="*/ 372 h 1050"/>
              <a:gd name="T10" fmla="*/ 479 w 2876"/>
              <a:gd name="T11" fmla="*/ 446 h 1050"/>
              <a:gd name="T12" fmla="*/ 574 w 2876"/>
              <a:gd name="T13" fmla="*/ 514 h 1050"/>
              <a:gd name="T14" fmla="*/ 671 w 2876"/>
              <a:gd name="T15" fmla="*/ 576 h 1050"/>
              <a:gd name="T16" fmla="*/ 766 w 2876"/>
              <a:gd name="T17" fmla="*/ 636 h 1050"/>
              <a:gd name="T18" fmla="*/ 862 w 2876"/>
              <a:gd name="T19" fmla="*/ 689 h 1050"/>
              <a:gd name="T20" fmla="*/ 958 w 2876"/>
              <a:gd name="T21" fmla="*/ 738 h 1050"/>
              <a:gd name="T22" fmla="*/ 1054 w 2876"/>
              <a:gd name="T23" fmla="*/ 782 h 1050"/>
              <a:gd name="T24" fmla="*/ 1102 w 2876"/>
              <a:gd name="T25" fmla="*/ 805 h 1050"/>
              <a:gd name="T26" fmla="*/ 1150 w 2876"/>
              <a:gd name="T27" fmla="*/ 809 h 1050"/>
              <a:gd name="T28" fmla="*/ 1197 w 2876"/>
              <a:gd name="T29" fmla="*/ 809 h 1050"/>
              <a:gd name="T30" fmla="*/ 1246 w 2876"/>
              <a:gd name="T31" fmla="*/ 805 h 1050"/>
              <a:gd name="T32" fmla="*/ 1293 w 2876"/>
              <a:gd name="T33" fmla="*/ 754 h 1050"/>
              <a:gd name="T34" fmla="*/ 1341 w 2876"/>
              <a:gd name="T35" fmla="*/ 599 h 1050"/>
              <a:gd name="T36" fmla="*/ 1365 w 2876"/>
              <a:gd name="T37" fmla="*/ 421 h 1050"/>
              <a:gd name="T38" fmla="*/ 1389 w 2876"/>
              <a:gd name="T39" fmla="*/ 344 h 1050"/>
              <a:gd name="T40" fmla="*/ 1438 w 2876"/>
              <a:gd name="T41" fmla="*/ 395 h 1050"/>
              <a:gd name="T42" fmla="*/ 1485 w 2876"/>
              <a:gd name="T43" fmla="*/ 599 h 1050"/>
              <a:gd name="T44" fmla="*/ 1533 w 2876"/>
              <a:gd name="T45" fmla="*/ 754 h 1050"/>
              <a:gd name="T46" fmla="*/ 1581 w 2876"/>
              <a:gd name="T47" fmla="*/ 855 h 1050"/>
              <a:gd name="T48" fmla="*/ 1629 w 2876"/>
              <a:gd name="T49" fmla="*/ 934 h 1050"/>
              <a:gd name="T50" fmla="*/ 1677 w 2876"/>
              <a:gd name="T51" fmla="*/ 959 h 1050"/>
              <a:gd name="T52" fmla="*/ 1724 w 2876"/>
              <a:gd name="T53" fmla="*/ 984 h 1050"/>
              <a:gd name="T54" fmla="*/ 1772 w 2876"/>
              <a:gd name="T55" fmla="*/ 997 h 1050"/>
              <a:gd name="T56" fmla="*/ 1820 w 2876"/>
              <a:gd name="T57" fmla="*/ 1010 h 1050"/>
              <a:gd name="T58" fmla="*/ 1916 w 2876"/>
              <a:gd name="T59" fmla="*/ 1030 h 1050"/>
              <a:gd name="T60" fmla="*/ 2012 w 2876"/>
              <a:gd name="T61" fmla="*/ 1041 h 1050"/>
              <a:gd name="T62" fmla="*/ 2108 w 2876"/>
              <a:gd name="T63" fmla="*/ 1046 h 1050"/>
              <a:gd name="T64" fmla="*/ 2204 w 2876"/>
              <a:gd name="T65" fmla="*/ 1049 h 1050"/>
              <a:gd name="T66" fmla="*/ 2300 w 2876"/>
              <a:gd name="T67" fmla="*/ 1044 h 1050"/>
              <a:gd name="T68" fmla="*/ 2395 w 2876"/>
              <a:gd name="T69" fmla="*/ 1030 h 1050"/>
              <a:gd name="T70" fmla="*/ 2492 w 2876"/>
              <a:gd name="T71" fmla="*/ 1013 h 1050"/>
              <a:gd name="T72" fmla="*/ 2587 w 2876"/>
              <a:gd name="T73" fmla="*/ 984 h 1050"/>
              <a:gd name="T74" fmla="*/ 2682 w 2876"/>
              <a:gd name="T75" fmla="*/ 945 h 1050"/>
              <a:gd name="T76" fmla="*/ 2779 w 2876"/>
              <a:gd name="T77" fmla="*/ 894 h 1050"/>
              <a:gd name="T78" fmla="*/ 2875 w 2876"/>
              <a:gd name="T79" fmla="*/ 831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6" h="1050">
                <a:moveTo>
                  <a:pt x="0" y="0"/>
                </a:moveTo>
                <a:lnTo>
                  <a:pt x="95" y="104"/>
                </a:lnTo>
                <a:lnTo>
                  <a:pt x="192" y="203"/>
                </a:lnTo>
                <a:lnTo>
                  <a:pt x="287" y="289"/>
                </a:lnTo>
                <a:lnTo>
                  <a:pt x="383" y="372"/>
                </a:lnTo>
                <a:lnTo>
                  <a:pt x="479" y="446"/>
                </a:lnTo>
                <a:lnTo>
                  <a:pt x="574" y="514"/>
                </a:lnTo>
                <a:lnTo>
                  <a:pt x="671" y="576"/>
                </a:lnTo>
                <a:lnTo>
                  <a:pt x="766" y="636"/>
                </a:lnTo>
                <a:lnTo>
                  <a:pt x="862" y="689"/>
                </a:lnTo>
                <a:lnTo>
                  <a:pt x="958" y="738"/>
                </a:lnTo>
                <a:lnTo>
                  <a:pt x="1054" y="782"/>
                </a:lnTo>
                <a:lnTo>
                  <a:pt x="1102" y="805"/>
                </a:lnTo>
                <a:lnTo>
                  <a:pt x="1150" y="809"/>
                </a:lnTo>
                <a:lnTo>
                  <a:pt x="1197" y="809"/>
                </a:lnTo>
                <a:lnTo>
                  <a:pt x="1246" y="805"/>
                </a:lnTo>
                <a:lnTo>
                  <a:pt x="1293" y="754"/>
                </a:lnTo>
                <a:lnTo>
                  <a:pt x="1341" y="599"/>
                </a:lnTo>
                <a:lnTo>
                  <a:pt x="1365" y="421"/>
                </a:lnTo>
                <a:lnTo>
                  <a:pt x="1389" y="344"/>
                </a:lnTo>
                <a:lnTo>
                  <a:pt x="1438" y="395"/>
                </a:lnTo>
                <a:lnTo>
                  <a:pt x="1485" y="599"/>
                </a:lnTo>
                <a:lnTo>
                  <a:pt x="1533" y="754"/>
                </a:lnTo>
                <a:lnTo>
                  <a:pt x="1581" y="855"/>
                </a:lnTo>
                <a:lnTo>
                  <a:pt x="1629" y="934"/>
                </a:lnTo>
                <a:lnTo>
                  <a:pt x="1677" y="959"/>
                </a:lnTo>
                <a:lnTo>
                  <a:pt x="1724" y="984"/>
                </a:lnTo>
                <a:lnTo>
                  <a:pt x="1772" y="997"/>
                </a:lnTo>
                <a:lnTo>
                  <a:pt x="1820" y="1010"/>
                </a:lnTo>
                <a:lnTo>
                  <a:pt x="1916" y="1030"/>
                </a:lnTo>
                <a:lnTo>
                  <a:pt x="2012" y="1041"/>
                </a:lnTo>
                <a:lnTo>
                  <a:pt x="2108" y="1046"/>
                </a:lnTo>
                <a:lnTo>
                  <a:pt x="2204" y="1049"/>
                </a:lnTo>
                <a:lnTo>
                  <a:pt x="2300" y="1044"/>
                </a:lnTo>
                <a:lnTo>
                  <a:pt x="2395" y="1030"/>
                </a:lnTo>
                <a:lnTo>
                  <a:pt x="2492" y="1013"/>
                </a:lnTo>
                <a:lnTo>
                  <a:pt x="2587" y="984"/>
                </a:lnTo>
                <a:lnTo>
                  <a:pt x="2682" y="945"/>
                </a:lnTo>
                <a:lnTo>
                  <a:pt x="2779" y="894"/>
                </a:lnTo>
                <a:lnTo>
                  <a:pt x="2875" y="831"/>
                </a:lnTo>
              </a:path>
            </a:pathLst>
          </a:custGeom>
          <a:noFill/>
          <a:ln w="57150" cap="rnd" cmpd="sng">
            <a:solidFill>
              <a:srgbClr val="333399"/>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0" name="Line 14"/>
          <p:cNvSpPr>
            <a:spLocks noChangeShapeType="1"/>
          </p:cNvSpPr>
          <p:nvPr/>
        </p:nvSpPr>
        <p:spPr bwMode="auto">
          <a:xfrm flipV="1">
            <a:off x="1376042" y="2654771"/>
            <a:ext cx="0" cy="26622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1" name="Line 15"/>
          <p:cNvSpPr>
            <a:spLocks noChangeShapeType="1"/>
          </p:cNvSpPr>
          <p:nvPr/>
        </p:nvSpPr>
        <p:spPr bwMode="auto">
          <a:xfrm>
            <a:off x="1376042" y="4204171"/>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2" name="Line 16"/>
          <p:cNvSpPr>
            <a:spLocks noChangeShapeType="1"/>
          </p:cNvSpPr>
          <p:nvPr/>
        </p:nvSpPr>
        <p:spPr bwMode="auto">
          <a:xfrm>
            <a:off x="1376042" y="3694583"/>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3" name="Line 17"/>
          <p:cNvSpPr>
            <a:spLocks noChangeShapeType="1"/>
          </p:cNvSpPr>
          <p:nvPr/>
        </p:nvSpPr>
        <p:spPr bwMode="auto">
          <a:xfrm>
            <a:off x="1376042" y="3188171"/>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4" name="Line 18"/>
          <p:cNvSpPr>
            <a:spLocks noChangeShapeType="1"/>
          </p:cNvSpPr>
          <p:nvPr/>
        </p:nvSpPr>
        <p:spPr bwMode="auto">
          <a:xfrm>
            <a:off x="1376042" y="2676996"/>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5" name="Line 19"/>
          <p:cNvSpPr>
            <a:spLocks noChangeShapeType="1"/>
          </p:cNvSpPr>
          <p:nvPr/>
        </p:nvSpPr>
        <p:spPr bwMode="auto">
          <a:xfrm>
            <a:off x="1303017" y="4204171"/>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6" name="Line 20"/>
          <p:cNvSpPr>
            <a:spLocks noChangeShapeType="1"/>
          </p:cNvSpPr>
          <p:nvPr/>
        </p:nvSpPr>
        <p:spPr bwMode="auto">
          <a:xfrm>
            <a:off x="1303017" y="3694583"/>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7" name="Line 21"/>
          <p:cNvSpPr>
            <a:spLocks noChangeShapeType="1"/>
          </p:cNvSpPr>
          <p:nvPr/>
        </p:nvSpPr>
        <p:spPr bwMode="auto">
          <a:xfrm>
            <a:off x="1303017" y="3188171"/>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8" name="Line 22"/>
          <p:cNvSpPr>
            <a:spLocks noChangeShapeType="1"/>
          </p:cNvSpPr>
          <p:nvPr/>
        </p:nvSpPr>
        <p:spPr bwMode="auto">
          <a:xfrm>
            <a:off x="1303017" y="2676996"/>
            <a:ext cx="12065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9" name="Rectangle 23"/>
          <p:cNvSpPr>
            <a:spLocks noChangeArrowheads="1"/>
          </p:cNvSpPr>
          <p:nvPr/>
        </p:nvSpPr>
        <p:spPr bwMode="auto">
          <a:xfrm>
            <a:off x="702942" y="5028083"/>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0.1</a:t>
            </a:r>
          </a:p>
        </p:txBody>
      </p:sp>
      <p:sp>
        <p:nvSpPr>
          <p:cNvPr id="30" name="Rectangle 24"/>
          <p:cNvSpPr>
            <a:spLocks noChangeArrowheads="1"/>
          </p:cNvSpPr>
          <p:nvPr/>
        </p:nvSpPr>
        <p:spPr bwMode="auto">
          <a:xfrm>
            <a:off x="702942" y="4543896"/>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0.2</a:t>
            </a:r>
          </a:p>
        </p:txBody>
      </p:sp>
      <p:sp>
        <p:nvSpPr>
          <p:cNvPr id="31" name="Rectangle 25"/>
          <p:cNvSpPr>
            <a:spLocks noChangeArrowheads="1"/>
          </p:cNvSpPr>
          <p:nvPr/>
        </p:nvSpPr>
        <p:spPr bwMode="auto">
          <a:xfrm>
            <a:off x="702942" y="3989858"/>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0.3</a:t>
            </a:r>
          </a:p>
        </p:txBody>
      </p:sp>
      <p:sp>
        <p:nvSpPr>
          <p:cNvPr id="32" name="Rectangle 26"/>
          <p:cNvSpPr>
            <a:spLocks noChangeArrowheads="1"/>
          </p:cNvSpPr>
          <p:nvPr/>
        </p:nvSpPr>
        <p:spPr bwMode="auto">
          <a:xfrm>
            <a:off x="702942" y="3475508"/>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0.4</a:t>
            </a:r>
          </a:p>
        </p:txBody>
      </p:sp>
      <p:sp>
        <p:nvSpPr>
          <p:cNvPr id="33" name="Rectangle 27"/>
          <p:cNvSpPr>
            <a:spLocks noChangeArrowheads="1"/>
          </p:cNvSpPr>
          <p:nvPr/>
        </p:nvSpPr>
        <p:spPr bwMode="auto">
          <a:xfrm>
            <a:off x="702942" y="2970683"/>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0.5</a:t>
            </a:r>
          </a:p>
        </p:txBody>
      </p:sp>
      <p:sp>
        <p:nvSpPr>
          <p:cNvPr id="34" name="Rectangle 28"/>
          <p:cNvSpPr>
            <a:spLocks noChangeArrowheads="1"/>
          </p:cNvSpPr>
          <p:nvPr/>
        </p:nvSpPr>
        <p:spPr bwMode="auto">
          <a:xfrm>
            <a:off x="702942" y="2437283"/>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0.6</a:t>
            </a:r>
          </a:p>
        </p:txBody>
      </p:sp>
      <p:sp>
        <p:nvSpPr>
          <p:cNvPr id="35" name="Line 29"/>
          <p:cNvSpPr>
            <a:spLocks noChangeShapeType="1"/>
          </p:cNvSpPr>
          <p:nvPr/>
        </p:nvSpPr>
        <p:spPr bwMode="auto">
          <a:xfrm>
            <a:off x="1303017" y="4742333"/>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6" name="Rectangle 30"/>
          <p:cNvSpPr>
            <a:spLocks noChangeArrowheads="1"/>
          </p:cNvSpPr>
          <p:nvPr/>
        </p:nvSpPr>
        <p:spPr bwMode="auto">
          <a:xfrm rot="16200000">
            <a:off x="-322584" y="4178771"/>
            <a:ext cx="1655763" cy="363538"/>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1800" b="1">
                <a:solidFill>
                  <a:srgbClr val="333399"/>
                </a:solidFill>
                <a:effectLst>
                  <a:outerShdw blurRad="38100" dist="38100" dir="2700000" algn="tl">
                    <a:srgbClr val="C0C0C0"/>
                  </a:outerShdw>
                </a:effectLst>
                <a:cs typeface="Times New Roman" panose="02020603050405020304" pitchFamily="18" charset="0"/>
              </a:rPr>
              <a:t>衰减 </a:t>
            </a:r>
            <a:r>
              <a:rPr lang="en-US" altLang="zh-CN" sz="1800" b="1">
                <a:solidFill>
                  <a:srgbClr val="333399"/>
                </a:solidFill>
                <a:effectLst>
                  <a:outerShdw blurRad="38100" dist="38100" dir="2700000" algn="tl">
                    <a:srgbClr val="C0C0C0"/>
                  </a:outerShdw>
                </a:effectLst>
                <a:cs typeface="Times New Roman" panose="02020603050405020304" pitchFamily="18" charset="0"/>
              </a:rPr>
              <a:t>(dB/km)</a:t>
            </a:r>
            <a:endParaRPr lang="en-US" altLang="zh-CN" sz="1800" b="1">
              <a:solidFill>
                <a:srgbClr val="081D58"/>
              </a:solidFill>
              <a:effectLst>
                <a:outerShdw blurRad="38100" dist="38100" dir="2700000" algn="tl">
                  <a:srgbClr val="C0C0C0"/>
                </a:outerShdw>
              </a:effectLst>
              <a:cs typeface="Times New Roman" panose="02020603050405020304" pitchFamily="18" charset="0"/>
            </a:endParaRPr>
          </a:p>
        </p:txBody>
      </p:sp>
      <p:sp>
        <p:nvSpPr>
          <p:cNvPr id="37" name="Rectangle 31"/>
          <p:cNvSpPr>
            <a:spLocks noChangeArrowheads="1"/>
          </p:cNvSpPr>
          <p:nvPr/>
        </p:nvSpPr>
        <p:spPr bwMode="auto">
          <a:xfrm>
            <a:off x="6216329"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1600</a:t>
            </a:r>
          </a:p>
        </p:txBody>
      </p:sp>
      <p:sp>
        <p:nvSpPr>
          <p:cNvPr id="38" name="Rectangle 32"/>
          <p:cNvSpPr>
            <a:spLocks noChangeArrowheads="1"/>
          </p:cNvSpPr>
          <p:nvPr/>
        </p:nvSpPr>
        <p:spPr bwMode="auto">
          <a:xfrm>
            <a:off x="7230742"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1700</a:t>
            </a:r>
          </a:p>
        </p:txBody>
      </p:sp>
      <p:sp>
        <p:nvSpPr>
          <p:cNvPr id="39" name="Rectangle 33"/>
          <p:cNvSpPr>
            <a:spLocks noChangeArrowheads="1"/>
          </p:cNvSpPr>
          <p:nvPr/>
        </p:nvSpPr>
        <p:spPr bwMode="auto">
          <a:xfrm>
            <a:off x="4198617"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1400</a:t>
            </a:r>
          </a:p>
        </p:txBody>
      </p:sp>
      <p:sp>
        <p:nvSpPr>
          <p:cNvPr id="40" name="Rectangle 34"/>
          <p:cNvSpPr>
            <a:spLocks noChangeArrowheads="1"/>
          </p:cNvSpPr>
          <p:nvPr/>
        </p:nvSpPr>
        <p:spPr bwMode="auto">
          <a:xfrm>
            <a:off x="3063554"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1300</a:t>
            </a:r>
          </a:p>
        </p:txBody>
      </p:sp>
      <p:sp>
        <p:nvSpPr>
          <p:cNvPr id="41" name="Rectangle 35"/>
          <p:cNvSpPr>
            <a:spLocks noChangeArrowheads="1"/>
          </p:cNvSpPr>
          <p:nvPr/>
        </p:nvSpPr>
        <p:spPr bwMode="auto">
          <a:xfrm>
            <a:off x="1993579"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1200</a:t>
            </a:r>
          </a:p>
        </p:txBody>
      </p:sp>
      <p:sp>
        <p:nvSpPr>
          <p:cNvPr id="42" name="Rectangle 36"/>
          <p:cNvSpPr>
            <a:spLocks noChangeArrowheads="1"/>
          </p:cNvSpPr>
          <p:nvPr/>
        </p:nvSpPr>
        <p:spPr bwMode="auto">
          <a:xfrm>
            <a:off x="5214617"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1500</a:t>
            </a:r>
          </a:p>
        </p:txBody>
      </p:sp>
      <p:sp>
        <p:nvSpPr>
          <p:cNvPr id="43" name="Rectangle 37"/>
          <p:cNvSpPr>
            <a:spLocks noChangeArrowheads="1"/>
          </p:cNvSpPr>
          <p:nvPr/>
        </p:nvSpPr>
        <p:spPr bwMode="auto">
          <a:xfrm>
            <a:off x="904554" y="5366221"/>
            <a:ext cx="575349"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1100</a:t>
            </a:r>
          </a:p>
        </p:txBody>
      </p:sp>
      <p:sp>
        <p:nvSpPr>
          <p:cNvPr id="44" name="Rectangle 38"/>
          <p:cNvSpPr>
            <a:spLocks noChangeArrowheads="1"/>
          </p:cNvSpPr>
          <p:nvPr/>
        </p:nvSpPr>
        <p:spPr bwMode="auto">
          <a:xfrm>
            <a:off x="3242942" y="5729758"/>
            <a:ext cx="1130300" cy="363538"/>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1800" b="1">
                <a:solidFill>
                  <a:srgbClr val="333399"/>
                </a:solidFill>
                <a:effectLst>
                  <a:outerShdw blurRad="38100" dist="38100" dir="2700000" algn="tl">
                    <a:srgbClr val="C0C0C0"/>
                  </a:outerShdw>
                </a:effectLst>
                <a:cs typeface="Times New Roman" panose="02020603050405020304" pitchFamily="18" charset="0"/>
              </a:rPr>
              <a:t>波长</a:t>
            </a:r>
            <a:r>
              <a:rPr lang="en-US" altLang="zh-CN" sz="1800" b="1">
                <a:solidFill>
                  <a:srgbClr val="333399"/>
                </a:solidFill>
                <a:effectLst>
                  <a:outerShdw blurRad="38100" dist="38100" dir="2700000" algn="tl">
                    <a:srgbClr val="C0C0C0"/>
                  </a:outerShdw>
                </a:effectLst>
                <a:cs typeface="Times New Roman" panose="02020603050405020304" pitchFamily="18" charset="0"/>
              </a:rPr>
              <a:t>(nm)</a:t>
            </a:r>
          </a:p>
        </p:txBody>
      </p:sp>
      <p:sp>
        <p:nvSpPr>
          <p:cNvPr id="45" name="Line 39"/>
          <p:cNvSpPr>
            <a:spLocks noChangeShapeType="1"/>
          </p:cNvSpPr>
          <p:nvPr/>
        </p:nvSpPr>
        <p:spPr bwMode="auto">
          <a:xfrm flipV="1">
            <a:off x="5638479"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6" name="Line 40"/>
          <p:cNvSpPr>
            <a:spLocks noChangeShapeType="1"/>
          </p:cNvSpPr>
          <p:nvPr/>
        </p:nvSpPr>
        <p:spPr bwMode="auto">
          <a:xfrm flipV="1">
            <a:off x="669099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7" name="Line 41"/>
          <p:cNvSpPr>
            <a:spLocks noChangeShapeType="1"/>
          </p:cNvSpPr>
          <p:nvPr/>
        </p:nvSpPr>
        <p:spPr bwMode="auto">
          <a:xfrm>
            <a:off x="3654104" y="3824758"/>
            <a:ext cx="0" cy="1492250"/>
          </a:xfrm>
          <a:prstGeom prst="line">
            <a:avLst/>
          </a:prstGeom>
          <a:noFill/>
          <a:ln w="12700">
            <a:solidFill>
              <a:srgbClr val="FCFEB9"/>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48" name="Line 42"/>
          <p:cNvSpPr>
            <a:spLocks noChangeShapeType="1"/>
          </p:cNvSpPr>
          <p:nvPr/>
        </p:nvSpPr>
        <p:spPr bwMode="auto">
          <a:xfrm flipH="1">
            <a:off x="6125842" y="3850158"/>
            <a:ext cx="1587" cy="1436688"/>
          </a:xfrm>
          <a:prstGeom prst="line">
            <a:avLst/>
          </a:prstGeom>
          <a:noFill/>
          <a:ln w="254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9" name="Line 43"/>
          <p:cNvSpPr>
            <a:spLocks noChangeShapeType="1"/>
          </p:cNvSpPr>
          <p:nvPr/>
        </p:nvSpPr>
        <p:spPr bwMode="auto">
          <a:xfrm flipH="1">
            <a:off x="1356992" y="3973983"/>
            <a:ext cx="6353175" cy="0"/>
          </a:xfrm>
          <a:prstGeom prst="line">
            <a:avLst/>
          </a:prstGeom>
          <a:noFill/>
          <a:ln w="12700">
            <a:solidFill>
              <a:srgbClr val="00E4A8"/>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50" name="Group 44"/>
          <p:cNvGrpSpPr>
            <a:grpSpLocks/>
          </p:cNvGrpSpPr>
          <p:nvPr/>
        </p:nvGrpSpPr>
        <p:grpSpPr bwMode="auto">
          <a:xfrm>
            <a:off x="7683181" y="2496021"/>
            <a:ext cx="1086476" cy="2861077"/>
            <a:chOff x="4082" y="1433"/>
            <a:chExt cx="491" cy="1442"/>
          </a:xfrm>
        </p:grpSpPr>
        <p:sp>
          <p:nvSpPr>
            <p:cNvPr id="51" name="Line 45"/>
            <p:cNvSpPr>
              <a:spLocks noChangeShapeType="1"/>
            </p:cNvSpPr>
            <p:nvPr/>
          </p:nvSpPr>
          <p:spPr bwMode="auto">
            <a:xfrm flipV="1">
              <a:off x="4099" y="2806"/>
              <a:ext cx="0" cy="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2" name="Line 46"/>
            <p:cNvSpPr>
              <a:spLocks noChangeShapeType="1"/>
            </p:cNvSpPr>
            <p:nvPr/>
          </p:nvSpPr>
          <p:spPr bwMode="auto">
            <a:xfrm flipH="1" flipV="1">
              <a:off x="4099" y="1503"/>
              <a:ext cx="4" cy="136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3" name="Line 47"/>
            <p:cNvSpPr>
              <a:spLocks noChangeShapeType="1"/>
            </p:cNvSpPr>
            <p:nvPr/>
          </p:nvSpPr>
          <p:spPr bwMode="auto">
            <a:xfrm flipH="1">
              <a:off x="4082" y="2507"/>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4" name="Line 48"/>
            <p:cNvSpPr>
              <a:spLocks noChangeShapeType="1"/>
            </p:cNvSpPr>
            <p:nvPr/>
          </p:nvSpPr>
          <p:spPr bwMode="auto">
            <a:xfrm flipH="1">
              <a:off x="4082" y="2176"/>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5" name="Line 49"/>
            <p:cNvSpPr>
              <a:spLocks noChangeShapeType="1"/>
            </p:cNvSpPr>
            <p:nvPr/>
          </p:nvSpPr>
          <p:spPr bwMode="auto">
            <a:xfrm flipH="1">
              <a:off x="4082" y="1839"/>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6" name="Line 50"/>
            <p:cNvSpPr>
              <a:spLocks noChangeShapeType="1"/>
            </p:cNvSpPr>
            <p:nvPr/>
          </p:nvSpPr>
          <p:spPr bwMode="auto">
            <a:xfrm flipH="1">
              <a:off x="4082" y="1503"/>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7" name="Rectangle 51"/>
            <p:cNvSpPr>
              <a:spLocks noChangeArrowheads="1"/>
            </p:cNvSpPr>
            <p:nvPr/>
          </p:nvSpPr>
          <p:spPr bwMode="auto">
            <a:xfrm flipH="1">
              <a:off x="4107" y="1433"/>
              <a:ext cx="315" cy="1212"/>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20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10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-10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-20</a:t>
              </a:r>
            </a:p>
          </p:txBody>
        </p:sp>
        <p:sp>
          <p:nvSpPr>
            <p:cNvPr id="58" name="Rectangle 52"/>
            <p:cNvSpPr>
              <a:spLocks noChangeArrowheads="1"/>
            </p:cNvSpPr>
            <p:nvPr/>
          </p:nvSpPr>
          <p:spPr bwMode="auto">
            <a:xfrm rot="16200000">
              <a:off x="4042" y="2344"/>
              <a:ext cx="895" cy="166"/>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0000"/>
                </a:lnSpc>
                <a:spcBef>
                  <a:spcPct val="0"/>
                </a:spcBef>
                <a:spcAft>
                  <a:spcPct val="0"/>
                </a:spcAft>
                <a:buClrTx/>
                <a:buSzTx/>
                <a:buFontTx/>
                <a:buNone/>
                <a:tabLst/>
                <a:defRPr/>
              </a:pPr>
              <a:r>
                <a:rPr kumimoji="1" lang="zh-CN" altLang="en-US" sz="1800" b="1" i="0" u="none" strike="noStrike" kern="0" cap="none" spc="0" normalizeH="0" baseline="0" noProof="0">
                  <a:ln>
                    <a:noFill/>
                  </a:ln>
                  <a:solidFill>
                    <a:srgbClr val="333399"/>
                  </a:solidFill>
                  <a:effectLst>
                    <a:outerShdw blurRad="38100" dist="38100" dir="2700000" algn="tl">
                      <a:srgbClr val="C0C0C0"/>
                    </a:outerShdw>
                  </a:effectLst>
                  <a:uLnTx/>
                  <a:uFillTx/>
                  <a:cs typeface="Times New Roman" panose="02020603050405020304" pitchFamily="18" charset="0"/>
                </a:rPr>
                <a:t>色散</a:t>
              </a:r>
              <a:r>
                <a:rPr kumimoji="1" lang="en-US" altLang="zh-CN" sz="1800" b="1" i="0" u="none" strike="noStrike" kern="0" cap="none" spc="0" normalizeH="0" baseline="0" noProof="0">
                  <a:ln>
                    <a:noFill/>
                  </a:ln>
                  <a:solidFill>
                    <a:srgbClr val="333399"/>
                  </a:solidFill>
                  <a:effectLst>
                    <a:outerShdw blurRad="38100" dist="38100" dir="2700000" algn="tl">
                      <a:srgbClr val="C0C0C0"/>
                    </a:outerShdw>
                  </a:effectLst>
                  <a:uLnTx/>
                  <a:uFillTx/>
                  <a:cs typeface="Times New Roman" panose="02020603050405020304" pitchFamily="18" charset="0"/>
                </a:rPr>
                <a:t>(ps/nm.km)</a:t>
              </a:r>
              <a:endParaRPr kumimoji="1" lang="en-US" altLang="zh-CN" sz="1800" b="1" i="0" u="none" strike="noStrike" kern="0" cap="none" spc="0" normalizeH="0" baseline="0" noProof="0">
                <a:ln>
                  <a:noFill/>
                </a:ln>
                <a:solidFill>
                  <a:srgbClr val="081D58"/>
                </a:solidFill>
                <a:effectLst>
                  <a:outerShdw blurRad="38100" dist="38100" dir="2700000" algn="tl">
                    <a:srgbClr val="C0C0C0"/>
                  </a:outerShdw>
                </a:effectLst>
                <a:uLnTx/>
                <a:uFillTx/>
                <a:cs typeface="Times New Roman" panose="02020603050405020304" pitchFamily="18" charset="0"/>
              </a:endParaRPr>
            </a:p>
          </p:txBody>
        </p:sp>
      </p:grpSp>
      <p:grpSp>
        <p:nvGrpSpPr>
          <p:cNvPr id="59" name="Group 53"/>
          <p:cNvGrpSpPr>
            <a:grpSpLocks/>
          </p:cNvGrpSpPr>
          <p:nvPr/>
        </p:nvGrpSpPr>
        <p:grpSpPr bwMode="auto">
          <a:xfrm>
            <a:off x="4381179" y="3180233"/>
            <a:ext cx="3563938" cy="2005013"/>
            <a:chOff x="2842" y="1999"/>
            <a:chExt cx="2245" cy="1263"/>
          </a:xfrm>
        </p:grpSpPr>
        <p:sp>
          <p:nvSpPr>
            <p:cNvPr id="60" name="Rectangle 54"/>
            <p:cNvSpPr>
              <a:spLocks noChangeArrowheads="1"/>
            </p:cNvSpPr>
            <p:nvPr/>
          </p:nvSpPr>
          <p:spPr bwMode="auto">
            <a:xfrm>
              <a:off x="4061" y="1999"/>
              <a:ext cx="1026" cy="22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pPr>
              <a:r>
                <a:rPr lang="en-US" altLang="zh-CN" sz="1800" b="1">
                  <a:solidFill>
                    <a:srgbClr val="000000"/>
                  </a:solidFill>
                  <a:cs typeface="Times New Roman" panose="02020603050405020304" pitchFamily="18" charset="0"/>
                </a:rPr>
                <a:t>G.653</a:t>
              </a:r>
            </a:p>
          </p:txBody>
        </p:sp>
        <p:sp>
          <p:nvSpPr>
            <p:cNvPr id="61" name="Freeform 55"/>
            <p:cNvSpPr>
              <a:spLocks/>
            </p:cNvSpPr>
            <p:nvPr/>
          </p:nvSpPr>
          <p:spPr bwMode="auto">
            <a:xfrm>
              <a:off x="2842" y="2198"/>
              <a:ext cx="1727" cy="1064"/>
            </a:xfrm>
            <a:custGeom>
              <a:avLst/>
              <a:gdLst>
                <a:gd name="T0" fmla="*/ 0 w 1240"/>
                <a:gd name="T1" fmla="*/ 851 h 852"/>
                <a:gd name="T2" fmla="*/ 317 w 1240"/>
                <a:gd name="T3" fmla="*/ 547 h 852"/>
                <a:gd name="T4" fmla="*/ 629 w 1240"/>
                <a:gd name="T5" fmla="*/ 314 h 852"/>
                <a:gd name="T6" fmla="*/ 936 w 1240"/>
                <a:gd name="T7" fmla="*/ 140 h 852"/>
                <a:gd name="T8" fmla="*/ 1239 w 1240"/>
                <a:gd name="T9" fmla="*/ 0 h 852"/>
              </a:gdLst>
              <a:ahLst/>
              <a:cxnLst>
                <a:cxn ang="0">
                  <a:pos x="T0" y="T1"/>
                </a:cxn>
                <a:cxn ang="0">
                  <a:pos x="T2" y="T3"/>
                </a:cxn>
                <a:cxn ang="0">
                  <a:pos x="T4" y="T5"/>
                </a:cxn>
                <a:cxn ang="0">
                  <a:pos x="T6" y="T7"/>
                </a:cxn>
                <a:cxn ang="0">
                  <a:pos x="T8" y="T9"/>
                </a:cxn>
              </a:cxnLst>
              <a:rect l="0" t="0" r="r" b="b"/>
              <a:pathLst>
                <a:path w="1240" h="852">
                  <a:moveTo>
                    <a:pt x="0" y="851"/>
                  </a:moveTo>
                  <a:lnTo>
                    <a:pt x="317" y="547"/>
                  </a:lnTo>
                  <a:lnTo>
                    <a:pt x="629" y="314"/>
                  </a:lnTo>
                  <a:lnTo>
                    <a:pt x="936" y="140"/>
                  </a:lnTo>
                  <a:lnTo>
                    <a:pt x="1239" y="0"/>
                  </a:lnTo>
                </a:path>
              </a:pathLst>
            </a:custGeom>
            <a:noFill/>
            <a:ln w="38100" cap="rnd" cmpd="sng">
              <a:solidFill>
                <a:srgbClr val="7B00E4"/>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grpSp>
      <p:grpSp>
        <p:nvGrpSpPr>
          <p:cNvPr id="62" name="Group 56"/>
          <p:cNvGrpSpPr>
            <a:grpSpLocks/>
          </p:cNvGrpSpPr>
          <p:nvPr/>
        </p:nvGrpSpPr>
        <p:grpSpPr bwMode="auto">
          <a:xfrm>
            <a:off x="3414392" y="2118196"/>
            <a:ext cx="3662362" cy="2022475"/>
            <a:chOff x="2233" y="1169"/>
            <a:chExt cx="2307" cy="1274"/>
          </a:xfrm>
        </p:grpSpPr>
        <p:sp>
          <p:nvSpPr>
            <p:cNvPr id="63" name="Text Box 57"/>
            <p:cNvSpPr txBox="1">
              <a:spLocks noChangeArrowheads="1"/>
            </p:cNvSpPr>
            <p:nvPr/>
          </p:nvSpPr>
          <p:spPr bwMode="auto">
            <a:xfrm>
              <a:off x="3584" y="1169"/>
              <a:ext cx="9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17ps/nm.km</a:t>
              </a:r>
            </a:p>
          </p:txBody>
        </p:sp>
        <p:grpSp>
          <p:nvGrpSpPr>
            <p:cNvPr id="64" name="Group 58"/>
            <p:cNvGrpSpPr>
              <a:grpSpLocks/>
            </p:cNvGrpSpPr>
            <p:nvPr/>
          </p:nvGrpSpPr>
          <p:grpSpPr bwMode="auto">
            <a:xfrm>
              <a:off x="2233" y="1438"/>
              <a:ext cx="2307" cy="1005"/>
              <a:chOff x="2233" y="1438"/>
              <a:chExt cx="2307" cy="1005"/>
            </a:xfrm>
          </p:grpSpPr>
          <p:sp>
            <p:nvSpPr>
              <p:cNvPr id="65" name="Line 59"/>
              <p:cNvSpPr>
                <a:spLocks noChangeShapeType="1"/>
              </p:cNvSpPr>
              <p:nvPr/>
            </p:nvSpPr>
            <p:spPr bwMode="auto">
              <a:xfrm>
                <a:off x="3433" y="1624"/>
                <a:ext cx="198" cy="91"/>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66" name="Group 60"/>
              <p:cNvGrpSpPr>
                <a:grpSpLocks/>
              </p:cNvGrpSpPr>
              <p:nvPr/>
            </p:nvGrpSpPr>
            <p:grpSpPr bwMode="auto">
              <a:xfrm>
                <a:off x="2233" y="1438"/>
                <a:ext cx="2307" cy="1005"/>
                <a:chOff x="2233" y="1599"/>
                <a:chExt cx="2307" cy="1005"/>
              </a:xfrm>
            </p:grpSpPr>
            <p:sp>
              <p:nvSpPr>
                <p:cNvPr id="67" name="Rectangle 61"/>
                <p:cNvSpPr>
                  <a:spLocks noChangeArrowheads="1"/>
                </p:cNvSpPr>
                <p:nvPr/>
              </p:nvSpPr>
              <p:spPr bwMode="auto">
                <a:xfrm>
                  <a:off x="2954" y="1599"/>
                  <a:ext cx="479" cy="231"/>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0000"/>
                    </a:lnSpc>
                    <a:spcBef>
                      <a:spcPct val="0"/>
                    </a:spcBef>
                    <a:spcAft>
                      <a:spcPct val="0"/>
                    </a:spcAft>
                    <a:buClrTx/>
                    <a:buSzTx/>
                    <a:buFontTx/>
                    <a:buNone/>
                    <a:tabLst/>
                    <a:defRPr/>
                  </a:pPr>
                  <a:r>
                    <a:rPr kumimoji="1" lang="en-US" altLang="zh-CN" sz="1800" b="1" i="0" u="none" strike="noStrike" kern="0" cap="none" spc="0" normalizeH="0" baseline="0" noProof="0">
                      <a:ln>
                        <a:noFill/>
                      </a:ln>
                      <a:solidFill>
                        <a:srgbClr val="000000"/>
                      </a:solidFill>
                      <a:effectLst/>
                      <a:uLnTx/>
                      <a:uFillTx/>
                      <a:cs typeface="Times New Roman" panose="02020603050405020304" pitchFamily="18" charset="0"/>
                    </a:rPr>
                    <a:t>G.652</a:t>
                  </a:r>
                </a:p>
              </p:txBody>
            </p:sp>
            <p:sp>
              <p:nvSpPr>
                <p:cNvPr id="68" name="Freeform 62"/>
                <p:cNvSpPr>
                  <a:spLocks/>
                </p:cNvSpPr>
                <p:nvPr/>
              </p:nvSpPr>
              <p:spPr bwMode="auto">
                <a:xfrm>
                  <a:off x="2233" y="1617"/>
                  <a:ext cx="2307" cy="987"/>
                </a:xfrm>
                <a:custGeom>
                  <a:avLst/>
                  <a:gdLst>
                    <a:gd name="T0" fmla="*/ 0 w 1657"/>
                    <a:gd name="T1" fmla="*/ 790 h 791"/>
                    <a:gd name="T2" fmla="*/ 445 w 1657"/>
                    <a:gd name="T3" fmla="*/ 479 h 791"/>
                    <a:gd name="T4" fmla="*/ 867 w 1657"/>
                    <a:gd name="T5" fmla="*/ 257 h 791"/>
                    <a:gd name="T6" fmla="*/ 1268 w 1657"/>
                    <a:gd name="T7" fmla="*/ 108 h 791"/>
                    <a:gd name="T8" fmla="*/ 1656 w 1657"/>
                    <a:gd name="T9" fmla="*/ 0 h 791"/>
                  </a:gdLst>
                  <a:ahLst/>
                  <a:cxnLst>
                    <a:cxn ang="0">
                      <a:pos x="T0" y="T1"/>
                    </a:cxn>
                    <a:cxn ang="0">
                      <a:pos x="T2" y="T3"/>
                    </a:cxn>
                    <a:cxn ang="0">
                      <a:pos x="T4" y="T5"/>
                    </a:cxn>
                    <a:cxn ang="0">
                      <a:pos x="T6" y="T7"/>
                    </a:cxn>
                    <a:cxn ang="0">
                      <a:pos x="T8" y="T9"/>
                    </a:cxn>
                  </a:cxnLst>
                  <a:rect l="0" t="0" r="r" b="b"/>
                  <a:pathLst>
                    <a:path w="1657" h="791">
                      <a:moveTo>
                        <a:pt x="0" y="790"/>
                      </a:moveTo>
                      <a:lnTo>
                        <a:pt x="445" y="479"/>
                      </a:lnTo>
                      <a:lnTo>
                        <a:pt x="867" y="257"/>
                      </a:lnTo>
                      <a:lnTo>
                        <a:pt x="1268" y="108"/>
                      </a:lnTo>
                      <a:lnTo>
                        <a:pt x="1656" y="0"/>
                      </a:lnTo>
                    </a:path>
                  </a:pathLst>
                </a:custGeom>
                <a:noFill/>
                <a:ln w="25400" cap="rnd" cmpd="sng">
                  <a:solidFill>
                    <a:srgbClr val="FC0128"/>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grpSp>
    </p:spTree>
    <p:extLst>
      <p:ext uri="{BB962C8B-B14F-4D97-AF65-F5344CB8AC3E}">
        <p14:creationId xmlns:p14="http://schemas.microsoft.com/office/powerpoint/2010/main" val="2051336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34388" y="1484784"/>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r>
              <a:rPr kumimoji="1" lang="zh-CN" altLang="en-US" sz="24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光纤结构</a:t>
            </a:r>
            <a:endParaRPr kumimoji="1" lang="en-US" altLang="zh-CN" sz="24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1" lang="en-US" altLang="zh-CN" sz="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a:p>
            <a:pPr lvl="0">
              <a:lnSpc>
                <a:spcPct val="100000"/>
              </a:lnSpc>
              <a:buClr>
                <a:srgbClr val="3333CC"/>
              </a:buClr>
              <a:defRPr/>
            </a:pPr>
            <a:r>
              <a:rPr lang="zh-CN" altLang="en-US" sz="2400" dirty="0"/>
              <a:t>根据芯区折射率径向分布的不同，可分为</a:t>
            </a:r>
            <a:r>
              <a:rPr lang="zh-CN" altLang="en-US" sz="2400" dirty="0" smtClean="0"/>
              <a:t>：</a:t>
            </a:r>
            <a:endPar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pic>
        <p:nvPicPr>
          <p:cNvPr id="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1554" y="2734280"/>
            <a:ext cx="4710686" cy="337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 Box 4"/>
          <p:cNvSpPr txBox="1">
            <a:spLocks noChangeArrowheads="1"/>
          </p:cNvSpPr>
          <p:nvPr/>
        </p:nvSpPr>
        <p:spPr bwMode="auto">
          <a:xfrm>
            <a:off x="2309586" y="6189976"/>
            <a:ext cx="4134622" cy="369332"/>
          </a:xfrm>
          <a:prstGeom prst="rect">
            <a:avLst/>
          </a:prstGeom>
          <a:solidFill>
            <a:srgbClr val="FFFF99"/>
          </a:solidFill>
          <a:ln>
            <a:noFill/>
          </a:ln>
          <a:effectLst>
            <a:outerShdw dist="71842" dir="2700000" algn="ctr" rotWithShape="0">
              <a:srgbClr val="FF9900"/>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square">
            <a:spAutoFit/>
          </a:bodyPr>
          <a:lstStyle/>
          <a:p>
            <a:pPr fontAlgn="base">
              <a:spcBef>
                <a:spcPct val="50000"/>
              </a:spcBef>
              <a:spcAft>
                <a:spcPct val="0"/>
              </a:spcAft>
            </a:pPr>
            <a:r>
              <a:rPr kumimoji="1" lang="zh-CN" altLang="en-US" b="1" dirty="0">
                <a:solidFill>
                  <a:srgbClr val="006600"/>
                </a:solidFill>
                <a:effectLst>
                  <a:outerShdw blurRad="38100" dist="38100" dir="2700000" algn="tl">
                    <a:srgbClr val="000000"/>
                  </a:outerShdw>
                </a:effectLst>
                <a:latin typeface="Tahoma" panose="020B0604030504040204" pitchFamily="34" charset="0"/>
                <a:ea typeface="黑体" panose="02010609060101010101" pitchFamily="49" charset="-122"/>
              </a:rPr>
              <a:t>不同的折射率分布，传输特性完全不同</a:t>
            </a:r>
          </a:p>
        </p:txBody>
      </p:sp>
    </p:spTree>
    <p:extLst>
      <p:ext uri="{BB962C8B-B14F-4D97-AF65-F5344CB8AC3E}">
        <p14:creationId xmlns:p14="http://schemas.microsoft.com/office/powerpoint/2010/main" val="272797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en-US" altLang="zh-CN"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G.653</a:t>
            </a: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色散位移光纤</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7" name="Group 4"/>
          <p:cNvGrpSpPr>
            <a:grpSpLocks/>
          </p:cNvGrpSpPr>
          <p:nvPr/>
        </p:nvGrpSpPr>
        <p:grpSpPr bwMode="auto">
          <a:xfrm>
            <a:off x="5776592" y="2711921"/>
            <a:ext cx="725487" cy="2541587"/>
            <a:chOff x="3721" y="1543"/>
            <a:chExt cx="457" cy="1601"/>
          </a:xfrm>
        </p:grpSpPr>
        <p:sp>
          <p:nvSpPr>
            <p:cNvPr id="8" name="Rectangle 5"/>
            <p:cNvSpPr>
              <a:spLocks noChangeArrowheads="1"/>
            </p:cNvSpPr>
            <p:nvPr/>
          </p:nvSpPr>
          <p:spPr bwMode="auto">
            <a:xfrm>
              <a:off x="3784" y="1543"/>
              <a:ext cx="350" cy="1601"/>
            </a:xfrm>
            <a:prstGeom prst="rect">
              <a:avLst/>
            </a:prstGeom>
            <a:solidFill>
              <a:srgbClr val="00E4A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0" name="Rectangle 6"/>
            <p:cNvSpPr>
              <a:spLocks noChangeArrowheads="1"/>
            </p:cNvSpPr>
            <p:nvPr/>
          </p:nvSpPr>
          <p:spPr bwMode="auto">
            <a:xfrm>
              <a:off x="3721" y="1703"/>
              <a:ext cx="457" cy="364"/>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839788"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FF0000"/>
                  </a:solidFill>
                  <a:effectLst>
                    <a:outerShdw blurRad="38100" dist="38100" dir="2700000" algn="tl">
                      <a:srgbClr val="C0C0C0"/>
                    </a:outerShdw>
                  </a:effectLst>
                  <a:uLnTx/>
                  <a:uFillTx/>
                  <a:cs typeface="Times New Roman" panose="02020603050405020304" pitchFamily="18" charset="0"/>
                </a:rPr>
                <a:t>EDFA</a:t>
              </a:r>
            </a:p>
            <a:p>
              <a:pPr marL="0" marR="0" lvl="0" indent="0" algn="ctr" defTabSz="839788" eaLnBrk="0" fontAlgn="base" latinLnBrk="0" hangingPunct="0">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solidFill>
                    <a:srgbClr val="FF0000"/>
                  </a:solidFill>
                  <a:effectLst>
                    <a:outerShdw blurRad="38100" dist="38100" dir="2700000" algn="tl">
                      <a:srgbClr val="C0C0C0"/>
                    </a:outerShdw>
                  </a:effectLst>
                  <a:uLnTx/>
                  <a:uFillTx/>
                  <a:cs typeface="Times New Roman" panose="02020603050405020304" pitchFamily="18" charset="0"/>
                </a:rPr>
                <a:t>频带</a:t>
              </a:r>
            </a:p>
          </p:txBody>
        </p:sp>
      </p:grpSp>
      <p:sp>
        <p:nvSpPr>
          <p:cNvPr id="11" name="Line 7"/>
          <p:cNvSpPr>
            <a:spLocks noChangeShapeType="1"/>
          </p:cNvSpPr>
          <p:nvPr/>
        </p:nvSpPr>
        <p:spPr bwMode="auto">
          <a:xfrm>
            <a:off x="1356992" y="5290021"/>
            <a:ext cx="6403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4" name="Line 8"/>
          <p:cNvSpPr>
            <a:spLocks noChangeShapeType="1"/>
          </p:cNvSpPr>
          <p:nvPr/>
        </p:nvSpPr>
        <p:spPr bwMode="auto">
          <a:xfrm flipV="1">
            <a:off x="248094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5" name="Line 9"/>
          <p:cNvSpPr>
            <a:spLocks noChangeShapeType="1"/>
          </p:cNvSpPr>
          <p:nvPr/>
        </p:nvSpPr>
        <p:spPr bwMode="auto">
          <a:xfrm flipV="1">
            <a:off x="353504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6" name="Line 10"/>
          <p:cNvSpPr>
            <a:spLocks noChangeShapeType="1"/>
          </p:cNvSpPr>
          <p:nvPr/>
        </p:nvSpPr>
        <p:spPr bwMode="auto">
          <a:xfrm flipV="1">
            <a:off x="458914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17" name="Line 11"/>
          <p:cNvSpPr>
            <a:spLocks noChangeShapeType="1"/>
          </p:cNvSpPr>
          <p:nvPr/>
        </p:nvSpPr>
        <p:spPr bwMode="auto">
          <a:xfrm flipV="1">
            <a:off x="5638479"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Line 12"/>
          <p:cNvSpPr>
            <a:spLocks noChangeShapeType="1"/>
          </p:cNvSpPr>
          <p:nvPr/>
        </p:nvSpPr>
        <p:spPr bwMode="auto">
          <a:xfrm flipV="1">
            <a:off x="669099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9" name="Freeform 13"/>
          <p:cNvSpPr>
            <a:spLocks/>
          </p:cNvSpPr>
          <p:nvPr/>
        </p:nvSpPr>
        <p:spPr bwMode="auto">
          <a:xfrm>
            <a:off x="1434779" y="2521421"/>
            <a:ext cx="6357938" cy="2166937"/>
          </a:xfrm>
          <a:custGeom>
            <a:avLst/>
            <a:gdLst>
              <a:gd name="T0" fmla="*/ 0 w 2876"/>
              <a:gd name="T1" fmla="*/ 0 h 1050"/>
              <a:gd name="T2" fmla="*/ 95 w 2876"/>
              <a:gd name="T3" fmla="*/ 104 h 1050"/>
              <a:gd name="T4" fmla="*/ 192 w 2876"/>
              <a:gd name="T5" fmla="*/ 203 h 1050"/>
              <a:gd name="T6" fmla="*/ 287 w 2876"/>
              <a:gd name="T7" fmla="*/ 289 h 1050"/>
              <a:gd name="T8" fmla="*/ 383 w 2876"/>
              <a:gd name="T9" fmla="*/ 372 h 1050"/>
              <a:gd name="T10" fmla="*/ 479 w 2876"/>
              <a:gd name="T11" fmla="*/ 446 h 1050"/>
              <a:gd name="T12" fmla="*/ 574 w 2876"/>
              <a:gd name="T13" fmla="*/ 514 h 1050"/>
              <a:gd name="T14" fmla="*/ 671 w 2876"/>
              <a:gd name="T15" fmla="*/ 576 h 1050"/>
              <a:gd name="T16" fmla="*/ 766 w 2876"/>
              <a:gd name="T17" fmla="*/ 636 h 1050"/>
              <a:gd name="T18" fmla="*/ 862 w 2876"/>
              <a:gd name="T19" fmla="*/ 689 h 1050"/>
              <a:gd name="T20" fmla="*/ 958 w 2876"/>
              <a:gd name="T21" fmla="*/ 738 h 1050"/>
              <a:gd name="T22" fmla="*/ 1054 w 2876"/>
              <a:gd name="T23" fmla="*/ 782 h 1050"/>
              <a:gd name="T24" fmla="*/ 1102 w 2876"/>
              <a:gd name="T25" fmla="*/ 805 h 1050"/>
              <a:gd name="T26" fmla="*/ 1150 w 2876"/>
              <a:gd name="T27" fmla="*/ 809 h 1050"/>
              <a:gd name="T28" fmla="*/ 1197 w 2876"/>
              <a:gd name="T29" fmla="*/ 809 h 1050"/>
              <a:gd name="T30" fmla="*/ 1246 w 2876"/>
              <a:gd name="T31" fmla="*/ 805 h 1050"/>
              <a:gd name="T32" fmla="*/ 1293 w 2876"/>
              <a:gd name="T33" fmla="*/ 754 h 1050"/>
              <a:gd name="T34" fmla="*/ 1341 w 2876"/>
              <a:gd name="T35" fmla="*/ 599 h 1050"/>
              <a:gd name="T36" fmla="*/ 1365 w 2876"/>
              <a:gd name="T37" fmla="*/ 421 h 1050"/>
              <a:gd name="T38" fmla="*/ 1389 w 2876"/>
              <a:gd name="T39" fmla="*/ 344 h 1050"/>
              <a:gd name="T40" fmla="*/ 1438 w 2876"/>
              <a:gd name="T41" fmla="*/ 395 h 1050"/>
              <a:gd name="T42" fmla="*/ 1485 w 2876"/>
              <a:gd name="T43" fmla="*/ 599 h 1050"/>
              <a:gd name="T44" fmla="*/ 1533 w 2876"/>
              <a:gd name="T45" fmla="*/ 754 h 1050"/>
              <a:gd name="T46" fmla="*/ 1581 w 2876"/>
              <a:gd name="T47" fmla="*/ 855 h 1050"/>
              <a:gd name="T48" fmla="*/ 1629 w 2876"/>
              <a:gd name="T49" fmla="*/ 934 h 1050"/>
              <a:gd name="T50" fmla="*/ 1677 w 2876"/>
              <a:gd name="T51" fmla="*/ 959 h 1050"/>
              <a:gd name="T52" fmla="*/ 1724 w 2876"/>
              <a:gd name="T53" fmla="*/ 984 h 1050"/>
              <a:gd name="T54" fmla="*/ 1772 w 2876"/>
              <a:gd name="T55" fmla="*/ 997 h 1050"/>
              <a:gd name="T56" fmla="*/ 1820 w 2876"/>
              <a:gd name="T57" fmla="*/ 1010 h 1050"/>
              <a:gd name="T58" fmla="*/ 1916 w 2876"/>
              <a:gd name="T59" fmla="*/ 1030 h 1050"/>
              <a:gd name="T60" fmla="*/ 2012 w 2876"/>
              <a:gd name="T61" fmla="*/ 1041 h 1050"/>
              <a:gd name="T62" fmla="*/ 2108 w 2876"/>
              <a:gd name="T63" fmla="*/ 1046 h 1050"/>
              <a:gd name="T64" fmla="*/ 2204 w 2876"/>
              <a:gd name="T65" fmla="*/ 1049 h 1050"/>
              <a:gd name="T66" fmla="*/ 2300 w 2876"/>
              <a:gd name="T67" fmla="*/ 1044 h 1050"/>
              <a:gd name="T68" fmla="*/ 2395 w 2876"/>
              <a:gd name="T69" fmla="*/ 1030 h 1050"/>
              <a:gd name="T70" fmla="*/ 2492 w 2876"/>
              <a:gd name="T71" fmla="*/ 1013 h 1050"/>
              <a:gd name="T72" fmla="*/ 2587 w 2876"/>
              <a:gd name="T73" fmla="*/ 984 h 1050"/>
              <a:gd name="T74" fmla="*/ 2682 w 2876"/>
              <a:gd name="T75" fmla="*/ 945 h 1050"/>
              <a:gd name="T76" fmla="*/ 2779 w 2876"/>
              <a:gd name="T77" fmla="*/ 894 h 1050"/>
              <a:gd name="T78" fmla="*/ 2875 w 2876"/>
              <a:gd name="T79" fmla="*/ 831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6" h="1050">
                <a:moveTo>
                  <a:pt x="0" y="0"/>
                </a:moveTo>
                <a:lnTo>
                  <a:pt x="95" y="104"/>
                </a:lnTo>
                <a:lnTo>
                  <a:pt x="192" y="203"/>
                </a:lnTo>
                <a:lnTo>
                  <a:pt x="287" y="289"/>
                </a:lnTo>
                <a:lnTo>
                  <a:pt x="383" y="372"/>
                </a:lnTo>
                <a:lnTo>
                  <a:pt x="479" y="446"/>
                </a:lnTo>
                <a:lnTo>
                  <a:pt x="574" y="514"/>
                </a:lnTo>
                <a:lnTo>
                  <a:pt x="671" y="576"/>
                </a:lnTo>
                <a:lnTo>
                  <a:pt x="766" y="636"/>
                </a:lnTo>
                <a:lnTo>
                  <a:pt x="862" y="689"/>
                </a:lnTo>
                <a:lnTo>
                  <a:pt x="958" y="738"/>
                </a:lnTo>
                <a:lnTo>
                  <a:pt x="1054" y="782"/>
                </a:lnTo>
                <a:lnTo>
                  <a:pt x="1102" y="805"/>
                </a:lnTo>
                <a:lnTo>
                  <a:pt x="1150" y="809"/>
                </a:lnTo>
                <a:lnTo>
                  <a:pt x="1197" y="809"/>
                </a:lnTo>
                <a:lnTo>
                  <a:pt x="1246" y="805"/>
                </a:lnTo>
                <a:lnTo>
                  <a:pt x="1293" y="754"/>
                </a:lnTo>
                <a:lnTo>
                  <a:pt x="1341" y="599"/>
                </a:lnTo>
                <a:lnTo>
                  <a:pt x="1365" y="421"/>
                </a:lnTo>
                <a:lnTo>
                  <a:pt x="1389" y="344"/>
                </a:lnTo>
                <a:lnTo>
                  <a:pt x="1438" y="395"/>
                </a:lnTo>
                <a:lnTo>
                  <a:pt x="1485" y="599"/>
                </a:lnTo>
                <a:lnTo>
                  <a:pt x="1533" y="754"/>
                </a:lnTo>
                <a:lnTo>
                  <a:pt x="1581" y="855"/>
                </a:lnTo>
                <a:lnTo>
                  <a:pt x="1629" y="934"/>
                </a:lnTo>
                <a:lnTo>
                  <a:pt x="1677" y="959"/>
                </a:lnTo>
                <a:lnTo>
                  <a:pt x="1724" y="984"/>
                </a:lnTo>
                <a:lnTo>
                  <a:pt x="1772" y="997"/>
                </a:lnTo>
                <a:lnTo>
                  <a:pt x="1820" y="1010"/>
                </a:lnTo>
                <a:lnTo>
                  <a:pt x="1916" y="1030"/>
                </a:lnTo>
                <a:lnTo>
                  <a:pt x="2012" y="1041"/>
                </a:lnTo>
                <a:lnTo>
                  <a:pt x="2108" y="1046"/>
                </a:lnTo>
                <a:lnTo>
                  <a:pt x="2204" y="1049"/>
                </a:lnTo>
                <a:lnTo>
                  <a:pt x="2300" y="1044"/>
                </a:lnTo>
                <a:lnTo>
                  <a:pt x="2395" y="1030"/>
                </a:lnTo>
                <a:lnTo>
                  <a:pt x="2492" y="1013"/>
                </a:lnTo>
                <a:lnTo>
                  <a:pt x="2587" y="984"/>
                </a:lnTo>
                <a:lnTo>
                  <a:pt x="2682" y="945"/>
                </a:lnTo>
                <a:lnTo>
                  <a:pt x="2779" y="894"/>
                </a:lnTo>
                <a:lnTo>
                  <a:pt x="2875" y="831"/>
                </a:lnTo>
              </a:path>
            </a:pathLst>
          </a:custGeom>
          <a:noFill/>
          <a:ln w="57150" cap="rnd" cmpd="sng">
            <a:solidFill>
              <a:srgbClr val="333399"/>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0" name="Line 14"/>
          <p:cNvSpPr>
            <a:spLocks noChangeShapeType="1"/>
          </p:cNvSpPr>
          <p:nvPr/>
        </p:nvSpPr>
        <p:spPr bwMode="auto">
          <a:xfrm flipV="1">
            <a:off x="1376042" y="2654771"/>
            <a:ext cx="0" cy="26622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1" name="Line 15"/>
          <p:cNvSpPr>
            <a:spLocks noChangeShapeType="1"/>
          </p:cNvSpPr>
          <p:nvPr/>
        </p:nvSpPr>
        <p:spPr bwMode="auto">
          <a:xfrm>
            <a:off x="1376042" y="4204171"/>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2" name="Line 16"/>
          <p:cNvSpPr>
            <a:spLocks noChangeShapeType="1"/>
          </p:cNvSpPr>
          <p:nvPr/>
        </p:nvSpPr>
        <p:spPr bwMode="auto">
          <a:xfrm>
            <a:off x="1376042" y="3694583"/>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3" name="Line 17"/>
          <p:cNvSpPr>
            <a:spLocks noChangeShapeType="1"/>
          </p:cNvSpPr>
          <p:nvPr/>
        </p:nvSpPr>
        <p:spPr bwMode="auto">
          <a:xfrm>
            <a:off x="1376042" y="3188171"/>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4" name="Line 18"/>
          <p:cNvSpPr>
            <a:spLocks noChangeShapeType="1"/>
          </p:cNvSpPr>
          <p:nvPr/>
        </p:nvSpPr>
        <p:spPr bwMode="auto">
          <a:xfrm>
            <a:off x="1376042" y="2676996"/>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5" name="Line 19"/>
          <p:cNvSpPr>
            <a:spLocks noChangeShapeType="1"/>
          </p:cNvSpPr>
          <p:nvPr/>
        </p:nvSpPr>
        <p:spPr bwMode="auto">
          <a:xfrm>
            <a:off x="1303017" y="4204171"/>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6" name="Line 20"/>
          <p:cNvSpPr>
            <a:spLocks noChangeShapeType="1"/>
          </p:cNvSpPr>
          <p:nvPr/>
        </p:nvSpPr>
        <p:spPr bwMode="auto">
          <a:xfrm>
            <a:off x="1303017" y="3694583"/>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7" name="Line 21"/>
          <p:cNvSpPr>
            <a:spLocks noChangeShapeType="1"/>
          </p:cNvSpPr>
          <p:nvPr/>
        </p:nvSpPr>
        <p:spPr bwMode="auto">
          <a:xfrm>
            <a:off x="1303017" y="3188171"/>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8" name="Line 22"/>
          <p:cNvSpPr>
            <a:spLocks noChangeShapeType="1"/>
          </p:cNvSpPr>
          <p:nvPr/>
        </p:nvSpPr>
        <p:spPr bwMode="auto">
          <a:xfrm>
            <a:off x="1303017" y="2676996"/>
            <a:ext cx="12065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9" name="Rectangle 23"/>
          <p:cNvSpPr>
            <a:spLocks noChangeArrowheads="1"/>
          </p:cNvSpPr>
          <p:nvPr/>
        </p:nvSpPr>
        <p:spPr bwMode="auto">
          <a:xfrm>
            <a:off x="702942" y="5028083"/>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0.1</a:t>
            </a:r>
          </a:p>
        </p:txBody>
      </p:sp>
      <p:sp>
        <p:nvSpPr>
          <p:cNvPr id="30" name="Rectangle 24"/>
          <p:cNvSpPr>
            <a:spLocks noChangeArrowheads="1"/>
          </p:cNvSpPr>
          <p:nvPr/>
        </p:nvSpPr>
        <p:spPr bwMode="auto">
          <a:xfrm>
            <a:off x="702942" y="4543896"/>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0.2</a:t>
            </a:r>
          </a:p>
        </p:txBody>
      </p:sp>
      <p:sp>
        <p:nvSpPr>
          <p:cNvPr id="31" name="Rectangle 25"/>
          <p:cNvSpPr>
            <a:spLocks noChangeArrowheads="1"/>
          </p:cNvSpPr>
          <p:nvPr/>
        </p:nvSpPr>
        <p:spPr bwMode="auto">
          <a:xfrm>
            <a:off x="702942" y="3989858"/>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0.3</a:t>
            </a:r>
          </a:p>
        </p:txBody>
      </p:sp>
      <p:sp>
        <p:nvSpPr>
          <p:cNvPr id="32" name="Rectangle 26"/>
          <p:cNvSpPr>
            <a:spLocks noChangeArrowheads="1"/>
          </p:cNvSpPr>
          <p:nvPr/>
        </p:nvSpPr>
        <p:spPr bwMode="auto">
          <a:xfrm>
            <a:off x="702942" y="3475508"/>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0.4</a:t>
            </a:r>
          </a:p>
        </p:txBody>
      </p:sp>
      <p:sp>
        <p:nvSpPr>
          <p:cNvPr id="33" name="Rectangle 27"/>
          <p:cNvSpPr>
            <a:spLocks noChangeArrowheads="1"/>
          </p:cNvSpPr>
          <p:nvPr/>
        </p:nvSpPr>
        <p:spPr bwMode="auto">
          <a:xfrm>
            <a:off x="702942" y="2970683"/>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0.5</a:t>
            </a:r>
          </a:p>
        </p:txBody>
      </p:sp>
      <p:sp>
        <p:nvSpPr>
          <p:cNvPr id="34" name="Rectangle 28"/>
          <p:cNvSpPr>
            <a:spLocks noChangeArrowheads="1"/>
          </p:cNvSpPr>
          <p:nvPr/>
        </p:nvSpPr>
        <p:spPr bwMode="auto">
          <a:xfrm>
            <a:off x="702942" y="2437283"/>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0.6</a:t>
            </a:r>
          </a:p>
        </p:txBody>
      </p:sp>
      <p:sp>
        <p:nvSpPr>
          <p:cNvPr id="35" name="Line 29"/>
          <p:cNvSpPr>
            <a:spLocks noChangeShapeType="1"/>
          </p:cNvSpPr>
          <p:nvPr/>
        </p:nvSpPr>
        <p:spPr bwMode="auto">
          <a:xfrm>
            <a:off x="1303017" y="4742333"/>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6" name="Rectangle 30"/>
          <p:cNvSpPr>
            <a:spLocks noChangeArrowheads="1"/>
          </p:cNvSpPr>
          <p:nvPr/>
        </p:nvSpPr>
        <p:spPr bwMode="auto">
          <a:xfrm rot="16200000">
            <a:off x="-322584" y="4178771"/>
            <a:ext cx="1655763" cy="363538"/>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1800" b="1">
                <a:solidFill>
                  <a:srgbClr val="333399"/>
                </a:solidFill>
                <a:effectLst>
                  <a:outerShdw blurRad="38100" dist="38100" dir="2700000" algn="tl">
                    <a:srgbClr val="C0C0C0"/>
                  </a:outerShdw>
                </a:effectLst>
                <a:cs typeface="Times New Roman" panose="02020603050405020304" pitchFamily="18" charset="0"/>
              </a:rPr>
              <a:t>衰减 </a:t>
            </a:r>
            <a:r>
              <a:rPr lang="en-US" altLang="zh-CN" sz="1800" b="1">
                <a:solidFill>
                  <a:srgbClr val="333399"/>
                </a:solidFill>
                <a:effectLst>
                  <a:outerShdw blurRad="38100" dist="38100" dir="2700000" algn="tl">
                    <a:srgbClr val="C0C0C0"/>
                  </a:outerShdw>
                </a:effectLst>
                <a:cs typeface="Times New Roman" panose="02020603050405020304" pitchFamily="18" charset="0"/>
              </a:rPr>
              <a:t>(dB/km)</a:t>
            </a:r>
            <a:endParaRPr lang="en-US" altLang="zh-CN" sz="1800" b="1">
              <a:solidFill>
                <a:srgbClr val="081D58"/>
              </a:solidFill>
              <a:effectLst>
                <a:outerShdw blurRad="38100" dist="38100" dir="2700000" algn="tl">
                  <a:srgbClr val="C0C0C0"/>
                </a:outerShdw>
              </a:effectLst>
              <a:cs typeface="Times New Roman" panose="02020603050405020304" pitchFamily="18" charset="0"/>
            </a:endParaRPr>
          </a:p>
        </p:txBody>
      </p:sp>
      <p:sp>
        <p:nvSpPr>
          <p:cNvPr id="37" name="Rectangle 31"/>
          <p:cNvSpPr>
            <a:spLocks noChangeArrowheads="1"/>
          </p:cNvSpPr>
          <p:nvPr/>
        </p:nvSpPr>
        <p:spPr bwMode="auto">
          <a:xfrm>
            <a:off x="6216329"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1600</a:t>
            </a:r>
          </a:p>
        </p:txBody>
      </p:sp>
      <p:sp>
        <p:nvSpPr>
          <p:cNvPr id="38" name="Rectangle 32"/>
          <p:cNvSpPr>
            <a:spLocks noChangeArrowheads="1"/>
          </p:cNvSpPr>
          <p:nvPr/>
        </p:nvSpPr>
        <p:spPr bwMode="auto">
          <a:xfrm>
            <a:off x="7230742"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1700</a:t>
            </a:r>
          </a:p>
        </p:txBody>
      </p:sp>
      <p:sp>
        <p:nvSpPr>
          <p:cNvPr id="39" name="Rectangle 33"/>
          <p:cNvSpPr>
            <a:spLocks noChangeArrowheads="1"/>
          </p:cNvSpPr>
          <p:nvPr/>
        </p:nvSpPr>
        <p:spPr bwMode="auto">
          <a:xfrm>
            <a:off x="4198617"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1400</a:t>
            </a:r>
          </a:p>
        </p:txBody>
      </p:sp>
      <p:sp>
        <p:nvSpPr>
          <p:cNvPr id="40" name="Rectangle 34"/>
          <p:cNvSpPr>
            <a:spLocks noChangeArrowheads="1"/>
          </p:cNvSpPr>
          <p:nvPr/>
        </p:nvSpPr>
        <p:spPr bwMode="auto">
          <a:xfrm>
            <a:off x="3063554"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1300</a:t>
            </a:r>
          </a:p>
        </p:txBody>
      </p:sp>
      <p:sp>
        <p:nvSpPr>
          <p:cNvPr id="41" name="Rectangle 35"/>
          <p:cNvSpPr>
            <a:spLocks noChangeArrowheads="1"/>
          </p:cNvSpPr>
          <p:nvPr/>
        </p:nvSpPr>
        <p:spPr bwMode="auto">
          <a:xfrm>
            <a:off x="1993579"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1200</a:t>
            </a:r>
          </a:p>
        </p:txBody>
      </p:sp>
      <p:sp>
        <p:nvSpPr>
          <p:cNvPr id="42" name="Rectangle 36"/>
          <p:cNvSpPr>
            <a:spLocks noChangeArrowheads="1"/>
          </p:cNvSpPr>
          <p:nvPr/>
        </p:nvSpPr>
        <p:spPr bwMode="auto">
          <a:xfrm>
            <a:off x="5214617" y="5366221"/>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1500</a:t>
            </a:r>
          </a:p>
        </p:txBody>
      </p:sp>
      <p:sp>
        <p:nvSpPr>
          <p:cNvPr id="43" name="Rectangle 37"/>
          <p:cNvSpPr>
            <a:spLocks noChangeArrowheads="1"/>
          </p:cNvSpPr>
          <p:nvPr/>
        </p:nvSpPr>
        <p:spPr bwMode="auto">
          <a:xfrm>
            <a:off x="904554" y="5366221"/>
            <a:ext cx="575349"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1100</a:t>
            </a:r>
          </a:p>
        </p:txBody>
      </p:sp>
      <p:sp>
        <p:nvSpPr>
          <p:cNvPr id="44" name="Rectangle 38"/>
          <p:cNvSpPr>
            <a:spLocks noChangeArrowheads="1"/>
          </p:cNvSpPr>
          <p:nvPr/>
        </p:nvSpPr>
        <p:spPr bwMode="auto">
          <a:xfrm>
            <a:off x="3242942" y="5729758"/>
            <a:ext cx="1130300" cy="363538"/>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1800" b="1">
                <a:solidFill>
                  <a:srgbClr val="333399"/>
                </a:solidFill>
                <a:effectLst>
                  <a:outerShdw blurRad="38100" dist="38100" dir="2700000" algn="tl">
                    <a:srgbClr val="C0C0C0"/>
                  </a:outerShdw>
                </a:effectLst>
                <a:cs typeface="Times New Roman" panose="02020603050405020304" pitchFamily="18" charset="0"/>
              </a:rPr>
              <a:t>波长</a:t>
            </a:r>
            <a:r>
              <a:rPr lang="en-US" altLang="zh-CN" sz="1800" b="1">
                <a:solidFill>
                  <a:srgbClr val="333399"/>
                </a:solidFill>
                <a:effectLst>
                  <a:outerShdw blurRad="38100" dist="38100" dir="2700000" algn="tl">
                    <a:srgbClr val="C0C0C0"/>
                  </a:outerShdw>
                </a:effectLst>
                <a:cs typeface="Times New Roman" panose="02020603050405020304" pitchFamily="18" charset="0"/>
              </a:rPr>
              <a:t>(nm)</a:t>
            </a:r>
          </a:p>
        </p:txBody>
      </p:sp>
      <p:sp>
        <p:nvSpPr>
          <p:cNvPr id="45" name="Line 39"/>
          <p:cNvSpPr>
            <a:spLocks noChangeShapeType="1"/>
          </p:cNvSpPr>
          <p:nvPr/>
        </p:nvSpPr>
        <p:spPr bwMode="auto">
          <a:xfrm flipV="1">
            <a:off x="5638479"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6" name="Line 40"/>
          <p:cNvSpPr>
            <a:spLocks noChangeShapeType="1"/>
          </p:cNvSpPr>
          <p:nvPr/>
        </p:nvSpPr>
        <p:spPr bwMode="auto">
          <a:xfrm flipV="1">
            <a:off x="6690992" y="5197946"/>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7" name="Line 41"/>
          <p:cNvSpPr>
            <a:spLocks noChangeShapeType="1"/>
          </p:cNvSpPr>
          <p:nvPr/>
        </p:nvSpPr>
        <p:spPr bwMode="auto">
          <a:xfrm>
            <a:off x="3654104" y="3824758"/>
            <a:ext cx="0" cy="1492250"/>
          </a:xfrm>
          <a:prstGeom prst="line">
            <a:avLst/>
          </a:prstGeom>
          <a:noFill/>
          <a:ln w="12700">
            <a:solidFill>
              <a:srgbClr val="FCFEB9"/>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48" name="Line 42"/>
          <p:cNvSpPr>
            <a:spLocks noChangeShapeType="1"/>
          </p:cNvSpPr>
          <p:nvPr/>
        </p:nvSpPr>
        <p:spPr bwMode="auto">
          <a:xfrm flipH="1">
            <a:off x="6125842" y="3850158"/>
            <a:ext cx="1587" cy="1436688"/>
          </a:xfrm>
          <a:prstGeom prst="line">
            <a:avLst/>
          </a:prstGeom>
          <a:noFill/>
          <a:ln w="254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9" name="Line 43"/>
          <p:cNvSpPr>
            <a:spLocks noChangeShapeType="1"/>
          </p:cNvSpPr>
          <p:nvPr/>
        </p:nvSpPr>
        <p:spPr bwMode="auto">
          <a:xfrm flipH="1">
            <a:off x="1356992" y="3973983"/>
            <a:ext cx="6353175" cy="0"/>
          </a:xfrm>
          <a:prstGeom prst="line">
            <a:avLst/>
          </a:prstGeom>
          <a:noFill/>
          <a:ln w="12700">
            <a:solidFill>
              <a:srgbClr val="00E4A8"/>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50" name="Group 44"/>
          <p:cNvGrpSpPr>
            <a:grpSpLocks/>
          </p:cNvGrpSpPr>
          <p:nvPr/>
        </p:nvGrpSpPr>
        <p:grpSpPr bwMode="auto">
          <a:xfrm>
            <a:off x="7683181" y="2496021"/>
            <a:ext cx="1086476" cy="2861077"/>
            <a:chOff x="4082" y="1433"/>
            <a:chExt cx="491" cy="1442"/>
          </a:xfrm>
        </p:grpSpPr>
        <p:sp>
          <p:nvSpPr>
            <p:cNvPr id="51" name="Line 45"/>
            <p:cNvSpPr>
              <a:spLocks noChangeShapeType="1"/>
            </p:cNvSpPr>
            <p:nvPr/>
          </p:nvSpPr>
          <p:spPr bwMode="auto">
            <a:xfrm flipV="1">
              <a:off x="4099" y="2806"/>
              <a:ext cx="0" cy="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2" name="Line 46"/>
            <p:cNvSpPr>
              <a:spLocks noChangeShapeType="1"/>
            </p:cNvSpPr>
            <p:nvPr/>
          </p:nvSpPr>
          <p:spPr bwMode="auto">
            <a:xfrm flipH="1" flipV="1">
              <a:off x="4099" y="1503"/>
              <a:ext cx="4" cy="136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3" name="Line 47"/>
            <p:cNvSpPr>
              <a:spLocks noChangeShapeType="1"/>
            </p:cNvSpPr>
            <p:nvPr/>
          </p:nvSpPr>
          <p:spPr bwMode="auto">
            <a:xfrm flipH="1">
              <a:off x="4082" y="2507"/>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4" name="Line 48"/>
            <p:cNvSpPr>
              <a:spLocks noChangeShapeType="1"/>
            </p:cNvSpPr>
            <p:nvPr/>
          </p:nvSpPr>
          <p:spPr bwMode="auto">
            <a:xfrm flipH="1">
              <a:off x="4082" y="2176"/>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5" name="Line 49"/>
            <p:cNvSpPr>
              <a:spLocks noChangeShapeType="1"/>
            </p:cNvSpPr>
            <p:nvPr/>
          </p:nvSpPr>
          <p:spPr bwMode="auto">
            <a:xfrm flipH="1">
              <a:off x="4082" y="1839"/>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6" name="Line 50"/>
            <p:cNvSpPr>
              <a:spLocks noChangeShapeType="1"/>
            </p:cNvSpPr>
            <p:nvPr/>
          </p:nvSpPr>
          <p:spPr bwMode="auto">
            <a:xfrm flipH="1">
              <a:off x="4082" y="1503"/>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7" name="Rectangle 51"/>
            <p:cNvSpPr>
              <a:spLocks noChangeArrowheads="1"/>
            </p:cNvSpPr>
            <p:nvPr/>
          </p:nvSpPr>
          <p:spPr bwMode="auto">
            <a:xfrm flipH="1">
              <a:off x="4107" y="1433"/>
              <a:ext cx="315" cy="1212"/>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20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10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-10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-20</a:t>
              </a:r>
            </a:p>
          </p:txBody>
        </p:sp>
        <p:sp>
          <p:nvSpPr>
            <p:cNvPr id="58" name="Rectangle 52"/>
            <p:cNvSpPr>
              <a:spLocks noChangeArrowheads="1"/>
            </p:cNvSpPr>
            <p:nvPr/>
          </p:nvSpPr>
          <p:spPr bwMode="auto">
            <a:xfrm rot="16200000">
              <a:off x="4042" y="2344"/>
              <a:ext cx="895" cy="166"/>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0000"/>
                </a:lnSpc>
                <a:spcBef>
                  <a:spcPct val="0"/>
                </a:spcBef>
                <a:spcAft>
                  <a:spcPct val="0"/>
                </a:spcAft>
                <a:buClrTx/>
                <a:buSzTx/>
                <a:buFontTx/>
                <a:buNone/>
                <a:tabLst/>
                <a:defRPr/>
              </a:pPr>
              <a:r>
                <a:rPr kumimoji="1" lang="zh-CN" altLang="en-US" sz="1800" b="1" i="0" u="none" strike="noStrike" kern="0" cap="none" spc="0" normalizeH="0" baseline="0" noProof="0">
                  <a:ln>
                    <a:noFill/>
                  </a:ln>
                  <a:solidFill>
                    <a:srgbClr val="333399"/>
                  </a:solidFill>
                  <a:effectLst>
                    <a:outerShdw blurRad="38100" dist="38100" dir="2700000" algn="tl">
                      <a:srgbClr val="C0C0C0"/>
                    </a:outerShdw>
                  </a:effectLst>
                  <a:uLnTx/>
                  <a:uFillTx/>
                  <a:cs typeface="Times New Roman" panose="02020603050405020304" pitchFamily="18" charset="0"/>
                </a:rPr>
                <a:t>色散</a:t>
              </a:r>
              <a:r>
                <a:rPr kumimoji="1" lang="en-US" altLang="zh-CN" sz="1800" b="1" i="0" u="none" strike="noStrike" kern="0" cap="none" spc="0" normalizeH="0" baseline="0" noProof="0">
                  <a:ln>
                    <a:noFill/>
                  </a:ln>
                  <a:solidFill>
                    <a:srgbClr val="333399"/>
                  </a:solidFill>
                  <a:effectLst>
                    <a:outerShdw blurRad="38100" dist="38100" dir="2700000" algn="tl">
                      <a:srgbClr val="C0C0C0"/>
                    </a:outerShdw>
                  </a:effectLst>
                  <a:uLnTx/>
                  <a:uFillTx/>
                  <a:cs typeface="Times New Roman" panose="02020603050405020304" pitchFamily="18" charset="0"/>
                </a:rPr>
                <a:t>(ps/nm.km)</a:t>
              </a:r>
              <a:endParaRPr kumimoji="1" lang="en-US" altLang="zh-CN" sz="1800" b="1" i="0" u="none" strike="noStrike" kern="0" cap="none" spc="0" normalizeH="0" baseline="0" noProof="0">
                <a:ln>
                  <a:noFill/>
                </a:ln>
                <a:solidFill>
                  <a:srgbClr val="081D58"/>
                </a:solidFill>
                <a:effectLst>
                  <a:outerShdw blurRad="38100" dist="38100" dir="2700000" algn="tl">
                    <a:srgbClr val="C0C0C0"/>
                  </a:outerShdw>
                </a:effectLst>
                <a:uLnTx/>
                <a:uFillTx/>
                <a:cs typeface="Times New Roman" panose="02020603050405020304" pitchFamily="18" charset="0"/>
              </a:endParaRPr>
            </a:p>
          </p:txBody>
        </p:sp>
      </p:grpSp>
      <p:grpSp>
        <p:nvGrpSpPr>
          <p:cNvPr id="59" name="Group 53"/>
          <p:cNvGrpSpPr>
            <a:grpSpLocks/>
          </p:cNvGrpSpPr>
          <p:nvPr/>
        </p:nvGrpSpPr>
        <p:grpSpPr bwMode="auto">
          <a:xfrm>
            <a:off x="4381179" y="3180233"/>
            <a:ext cx="3563938" cy="2005013"/>
            <a:chOff x="2842" y="1999"/>
            <a:chExt cx="2245" cy="1263"/>
          </a:xfrm>
        </p:grpSpPr>
        <p:sp>
          <p:nvSpPr>
            <p:cNvPr id="60" name="Rectangle 54"/>
            <p:cNvSpPr>
              <a:spLocks noChangeArrowheads="1"/>
            </p:cNvSpPr>
            <p:nvPr/>
          </p:nvSpPr>
          <p:spPr bwMode="auto">
            <a:xfrm>
              <a:off x="4061" y="1999"/>
              <a:ext cx="1026" cy="22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pPr>
              <a:r>
                <a:rPr lang="en-US" altLang="zh-CN" sz="1800" b="1">
                  <a:solidFill>
                    <a:srgbClr val="000000"/>
                  </a:solidFill>
                  <a:cs typeface="Times New Roman" panose="02020603050405020304" pitchFamily="18" charset="0"/>
                </a:rPr>
                <a:t>G.653</a:t>
              </a:r>
            </a:p>
          </p:txBody>
        </p:sp>
        <p:sp>
          <p:nvSpPr>
            <p:cNvPr id="61" name="Freeform 55"/>
            <p:cNvSpPr>
              <a:spLocks/>
            </p:cNvSpPr>
            <p:nvPr/>
          </p:nvSpPr>
          <p:spPr bwMode="auto">
            <a:xfrm>
              <a:off x="2842" y="2198"/>
              <a:ext cx="1727" cy="1064"/>
            </a:xfrm>
            <a:custGeom>
              <a:avLst/>
              <a:gdLst>
                <a:gd name="T0" fmla="*/ 0 w 1240"/>
                <a:gd name="T1" fmla="*/ 851 h 852"/>
                <a:gd name="T2" fmla="*/ 317 w 1240"/>
                <a:gd name="T3" fmla="*/ 547 h 852"/>
                <a:gd name="T4" fmla="*/ 629 w 1240"/>
                <a:gd name="T5" fmla="*/ 314 h 852"/>
                <a:gd name="T6" fmla="*/ 936 w 1240"/>
                <a:gd name="T7" fmla="*/ 140 h 852"/>
                <a:gd name="T8" fmla="*/ 1239 w 1240"/>
                <a:gd name="T9" fmla="*/ 0 h 852"/>
              </a:gdLst>
              <a:ahLst/>
              <a:cxnLst>
                <a:cxn ang="0">
                  <a:pos x="T0" y="T1"/>
                </a:cxn>
                <a:cxn ang="0">
                  <a:pos x="T2" y="T3"/>
                </a:cxn>
                <a:cxn ang="0">
                  <a:pos x="T4" y="T5"/>
                </a:cxn>
                <a:cxn ang="0">
                  <a:pos x="T6" y="T7"/>
                </a:cxn>
                <a:cxn ang="0">
                  <a:pos x="T8" y="T9"/>
                </a:cxn>
              </a:cxnLst>
              <a:rect l="0" t="0" r="r" b="b"/>
              <a:pathLst>
                <a:path w="1240" h="852">
                  <a:moveTo>
                    <a:pt x="0" y="851"/>
                  </a:moveTo>
                  <a:lnTo>
                    <a:pt x="317" y="547"/>
                  </a:lnTo>
                  <a:lnTo>
                    <a:pt x="629" y="314"/>
                  </a:lnTo>
                  <a:lnTo>
                    <a:pt x="936" y="140"/>
                  </a:lnTo>
                  <a:lnTo>
                    <a:pt x="1239" y="0"/>
                  </a:lnTo>
                </a:path>
              </a:pathLst>
            </a:custGeom>
            <a:noFill/>
            <a:ln w="38100" cap="rnd" cmpd="sng">
              <a:solidFill>
                <a:srgbClr val="7B00E4"/>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grpSp>
      <p:grpSp>
        <p:nvGrpSpPr>
          <p:cNvPr id="62" name="Group 56"/>
          <p:cNvGrpSpPr>
            <a:grpSpLocks/>
          </p:cNvGrpSpPr>
          <p:nvPr/>
        </p:nvGrpSpPr>
        <p:grpSpPr bwMode="auto">
          <a:xfrm>
            <a:off x="3414392" y="2118196"/>
            <a:ext cx="3662362" cy="2022475"/>
            <a:chOff x="2233" y="1169"/>
            <a:chExt cx="2307" cy="1274"/>
          </a:xfrm>
        </p:grpSpPr>
        <p:sp>
          <p:nvSpPr>
            <p:cNvPr id="63" name="Text Box 57"/>
            <p:cNvSpPr txBox="1">
              <a:spLocks noChangeArrowheads="1"/>
            </p:cNvSpPr>
            <p:nvPr/>
          </p:nvSpPr>
          <p:spPr bwMode="auto">
            <a:xfrm>
              <a:off x="3584" y="1169"/>
              <a:ext cx="9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17ps/nm.km</a:t>
              </a:r>
            </a:p>
          </p:txBody>
        </p:sp>
        <p:grpSp>
          <p:nvGrpSpPr>
            <p:cNvPr id="64" name="Group 58"/>
            <p:cNvGrpSpPr>
              <a:grpSpLocks/>
            </p:cNvGrpSpPr>
            <p:nvPr/>
          </p:nvGrpSpPr>
          <p:grpSpPr bwMode="auto">
            <a:xfrm>
              <a:off x="2233" y="1438"/>
              <a:ext cx="2307" cy="1005"/>
              <a:chOff x="2233" y="1438"/>
              <a:chExt cx="2307" cy="1005"/>
            </a:xfrm>
          </p:grpSpPr>
          <p:sp>
            <p:nvSpPr>
              <p:cNvPr id="65" name="Line 59"/>
              <p:cNvSpPr>
                <a:spLocks noChangeShapeType="1"/>
              </p:cNvSpPr>
              <p:nvPr/>
            </p:nvSpPr>
            <p:spPr bwMode="auto">
              <a:xfrm>
                <a:off x="3433" y="1624"/>
                <a:ext cx="198" cy="91"/>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66" name="Group 60"/>
              <p:cNvGrpSpPr>
                <a:grpSpLocks/>
              </p:cNvGrpSpPr>
              <p:nvPr/>
            </p:nvGrpSpPr>
            <p:grpSpPr bwMode="auto">
              <a:xfrm>
                <a:off x="2233" y="1438"/>
                <a:ext cx="2307" cy="1005"/>
                <a:chOff x="2233" y="1599"/>
                <a:chExt cx="2307" cy="1005"/>
              </a:xfrm>
            </p:grpSpPr>
            <p:sp>
              <p:nvSpPr>
                <p:cNvPr id="67" name="Rectangle 61"/>
                <p:cNvSpPr>
                  <a:spLocks noChangeArrowheads="1"/>
                </p:cNvSpPr>
                <p:nvPr/>
              </p:nvSpPr>
              <p:spPr bwMode="auto">
                <a:xfrm>
                  <a:off x="2954" y="1599"/>
                  <a:ext cx="479" cy="231"/>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0000"/>
                    </a:lnSpc>
                    <a:spcBef>
                      <a:spcPct val="0"/>
                    </a:spcBef>
                    <a:spcAft>
                      <a:spcPct val="0"/>
                    </a:spcAft>
                    <a:buClrTx/>
                    <a:buSzTx/>
                    <a:buFontTx/>
                    <a:buNone/>
                    <a:tabLst/>
                    <a:defRPr/>
                  </a:pPr>
                  <a:r>
                    <a:rPr kumimoji="1" lang="en-US" altLang="zh-CN" sz="1800" b="1" i="0" u="none" strike="noStrike" kern="0" cap="none" spc="0" normalizeH="0" baseline="0" noProof="0">
                      <a:ln>
                        <a:noFill/>
                      </a:ln>
                      <a:solidFill>
                        <a:srgbClr val="000000"/>
                      </a:solidFill>
                      <a:effectLst/>
                      <a:uLnTx/>
                      <a:uFillTx/>
                      <a:cs typeface="Times New Roman" panose="02020603050405020304" pitchFamily="18" charset="0"/>
                    </a:rPr>
                    <a:t>G.652</a:t>
                  </a:r>
                </a:p>
              </p:txBody>
            </p:sp>
            <p:sp>
              <p:nvSpPr>
                <p:cNvPr id="68" name="Freeform 62"/>
                <p:cNvSpPr>
                  <a:spLocks/>
                </p:cNvSpPr>
                <p:nvPr/>
              </p:nvSpPr>
              <p:spPr bwMode="auto">
                <a:xfrm>
                  <a:off x="2233" y="1617"/>
                  <a:ext cx="2307" cy="987"/>
                </a:xfrm>
                <a:custGeom>
                  <a:avLst/>
                  <a:gdLst>
                    <a:gd name="T0" fmla="*/ 0 w 1657"/>
                    <a:gd name="T1" fmla="*/ 790 h 791"/>
                    <a:gd name="T2" fmla="*/ 445 w 1657"/>
                    <a:gd name="T3" fmla="*/ 479 h 791"/>
                    <a:gd name="T4" fmla="*/ 867 w 1657"/>
                    <a:gd name="T5" fmla="*/ 257 h 791"/>
                    <a:gd name="T6" fmla="*/ 1268 w 1657"/>
                    <a:gd name="T7" fmla="*/ 108 h 791"/>
                    <a:gd name="T8" fmla="*/ 1656 w 1657"/>
                    <a:gd name="T9" fmla="*/ 0 h 791"/>
                  </a:gdLst>
                  <a:ahLst/>
                  <a:cxnLst>
                    <a:cxn ang="0">
                      <a:pos x="T0" y="T1"/>
                    </a:cxn>
                    <a:cxn ang="0">
                      <a:pos x="T2" y="T3"/>
                    </a:cxn>
                    <a:cxn ang="0">
                      <a:pos x="T4" y="T5"/>
                    </a:cxn>
                    <a:cxn ang="0">
                      <a:pos x="T6" y="T7"/>
                    </a:cxn>
                    <a:cxn ang="0">
                      <a:pos x="T8" y="T9"/>
                    </a:cxn>
                  </a:cxnLst>
                  <a:rect l="0" t="0" r="r" b="b"/>
                  <a:pathLst>
                    <a:path w="1657" h="791">
                      <a:moveTo>
                        <a:pt x="0" y="790"/>
                      </a:moveTo>
                      <a:lnTo>
                        <a:pt x="445" y="479"/>
                      </a:lnTo>
                      <a:lnTo>
                        <a:pt x="867" y="257"/>
                      </a:lnTo>
                      <a:lnTo>
                        <a:pt x="1268" y="108"/>
                      </a:lnTo>
                      <a:lnTo>
                        <a:pt x="1656" y="0"/>
                      </a:lnTo>
                    </a:path>
                  </a:pathLst>
                </a:custGeom>
                <a:noFill/>
                <a:ln w="25400" cap="rnd" cmpd="sng">
                  <a:solidFill>
                    <a:srgbClr val="FC0128"/>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grpSp>
      <p:sp>
        <p:nvSpPr>
          <p:cNvPr id="69" name="Text Box 1087" descr="紫色网格"/>
          <p:cNvSpPr txBox="1">
            <a:spLocks noChangeArrowheads="1"/>
          </p:cNvSpPr>
          <p:nvPr/>
        </p:nvSpPr>
        <p:spPr bwMode="auto">
          <a:xfrm>
            <a:off x="1041078" y="3497684"/>
            <a:ext cx="7543800" cy="1587500"/>
          </a:xfrm>
          <a:prstGeom prst="rect">
            <a:avLst/>
          </a:prstGeom>
          <a:blipFill dpi="0" rotWithShape="0">
            <a:blip r:embed="rId3"/>
            <a:srcRect/>
            <a:tile tx="0" ty="0" sx="100000" sy="100000" flip="none" algn="tl"/>
          </a:blipFill>
          <a:ln>
            <a:noFill/>
          </a:ln>
          <a:effectLst>
            <a:outerShdw dist="107763" dir="2700000" algn="ctr" rotWithShape="0">
              <a:srgbClr val="1C1C1C">
                <a:alpha val="50000"/>
              </a:srgbClr>
            </a:outerShdw>
          </a:effectLst>
          <a:extLst>
            <a:ext uri="{91240B29-F687-4F45-9708-019B960494DF}">
              <a14:hiddenLine xmlns:a14="http://schemas.microsoft.com/office/drawing/2010/main" w="28575">
                <a:solidFill>
                  <a:srgbClr val="FFFF00"/>
                </a:solidFill>
                <a:miter lim="800000"/>
                <a:headEnd/>
                <a:tailEnd/>
              </a14:hiddenLine>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rPr>
              <a:t>非线性大</a:t>
            </a:r>
          </a:p>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rPr>
              <a:t>色散非常小</a:t>
            </a:r>
            <a:r>
              <a:rPr kumimoji="1" lang="en-US" altLang="zh-CN"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rPr>
              <a:t>@1550nm</a:t>
            </a:r>
            <a:r>
              <a:rPr kumimoji="1" lang="zh-CN" altLang="en-US"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rPr>
              <a:t>窗口</a:t>
            </a:r>
            <a:r>
              <a:rPr kumimoji="1" lang="zh-CN" altLang="en-US"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不同信道的</a:t>
            </a:r>
            <a:r>
              <a:rPr kumimoji="1" lang="en-US" altLang="zh-CN"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WDM</a:t>
            </a:r>
            <a:r>
              <a:rPr kumimoji="1" lang="zh-CN" altLang="en-US"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信号传输速度相近四波混频</a:t>
            </a:r>
            <a:r>
              <a:rPr kumimoji="1" lang="en-US" altLang="zh-CN"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FWM</a:t>
            </a:r>
            <a:r>
              <a:rPr kumimoji="1" lang="zh-CN" altLang="en-US" sz="2800" b="1" i="0" u="none" strike="noStrike" kern="0" cap="none" spc="0" normalizeH="0" baseline="0" noProof="0">
                <a:ln>
                  <a:noFill/>
                </a:ln>
                <a:solidFill>
                  <a:srgbClr val="FFFF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严重</a:t>
            </a:r>
          </a:p>
        </p:txBody>
      </p:sp>
      <p:sp>
        <p:nvSpPr>
          <p:cNvPr id="70" name="AutoShape 1088"/>
          <p:cNvSpPr>
            <a:spLocks noChangeArrowheads="1"/>
          </p:cNvSpPr>
          <p:nvPr/>
        </p:nvSpPr>
        <p:spPr bwMode="auto">
          <a:xfrm>
            <a:off x="2801616" y="2451521"/>
            <a:ext cx="3352800" cy="960438"/>
          </a:xfrm>
          <a:prstGeom prst="wedgeEllipseCallout">
            <a:avLst>
              <a:gd name="adj1" fmla="val -29375"/>
              <a:gd name="adj2" fmla="val -30870"/>
            </a:avLst>
          </a:prstGeom>
          <a:solidFill>
            <a:srgbClr val="FF0000"/>
          </a:solidFill>
          <a:ln>
            <a:noFill/>
          </a:ln>
          <a:effectLst>
            <a:outerShdw dist="107763" dir="2700000" algn="ctr" rotWithShape="0">
              <a:srgbClr val="1C1C1C"/>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Problem</a:t>
            </a:r>
          </a:p>
        </p:txBody>
      </p:sp>
    </p:spTree>
    <p:extLst>
      <p:ext uri="{BB962C8B-B14F-4D97-AF65-F5344CB8AC3E}">
        <p14:creationId xmlns:p14="http://schemas.microsoft.com/office/powerpoint/2010/main" val="35454831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en-US" altLang="zh-CN"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G.655</a:t>
            </a: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非零色散位移光纤</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71" name="Group 1027"/>
          <p:cNvGrpSpPr>
            <a:grpSpLocks/>
          </p:cNvGrpSpPr>
          <p:nvPr/>
        </p:nvGrpSpPr>
        <p:grpSpPr bwMode="auto">
          <a:xfrm>
            <a:off x="5487096" y="2046188"/>
            <a:ext cx="1457325" cy="3135312"/>
            <a:chOff x="3584" y="1330"/>
            <a:chExt cx="918" cy="1975"/>
          </a:xfrm>
        </p:grpSpPr>
        <p:grpSp>
          <p:nvGrpSpPr>
            <p:cNvPr id="72" name="Group 1028"/>
            <p:cNvGrpSpPr>
              <a:grpSpLocks/>
            </p:cNvGrpSpPr>
            <p:nvPr/>
          </p:nvGrpSpPr>
          <p:grpSpPr bwMode="auto">
            <a:xfrm>
              <a:off x="3584" y="1330"/>
              <a:ext cx="918" cy="1975"/>
              <a:chOff x="3584" y="1330"/>
              <a:chExt cx="918" cy="1975"/>
            </a:xfrm>
          </p:grpSpPr>
          <p:sp>
            <p:nvSpPr>
              <p:cNvPr id="74" name="Rectangle 1029"/>
              <p:cNvSpPr>
                <a:spLocks noChangeArrowheads="1"/>
              </p:cNvSpPr>
              <p:nvPr/>
            </p:nvSpPr>
            <p:spPr bwMode="auto">
              <a:xfrm>
                <a:off x="3784" y="1704"/>
                <a:ext cx="350" cy="1601"/>
              </a:xfrm>
              <a:prstGeom prst="rect">
                <a:avLst/>
              </a:prstGeom>
              <a:solidFill>
                <a:srgbClr val="00E4A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5" name="Text Box 1030"/>
              <p:cNvSpPr txBox="1">
                <a:spLocks noChangeArrowheads="1"/>
              </p:cNvSpPr>
              <p:nvPr/>
            </p:nvSpPr>
            <p:spPr bwMode="auto">
              <a:xfrm>
                <a:off x="3584" y="1330"/>
                <a:ext cx="9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17ps/nm.km</a:t>
                </a:r>
              </a:p>
            </p:txBody>
          </p:sp>
        </p:grpSp>
        <p:sp>
          <p:nvSpPr>
            <p:cNvPr id="73" name="Rectangle 1031"/>
            <p:cNvSpPr>
              <a:spLocks noChangeArrowheads="1"/>
            </p:cNvSpPr>
            <p:nvPr/>
          </p:nvSpPr>
          <p:spPr bwMode="auto">
            <a:xfrm>
              <a:off x="3721" y="1864"/>
              <a:ext cx="457" cy="364"/>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839788"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FF0000"/>
                  </a:solidFill>
                  <a:effectLst>
                    <a:outerShdw blurRad="38100" dist="38100" dir="2700000" algn="tl">
                      <a:srgbClr val="C0C0C0"/>
                    </a:outerShdw>
                  </a:effectLst>
                  <a:uLnTx/>
                  <a:uFillTx/>
                  <a:cs typeface="Times New Roman" panose="02020603050405020304" pitchFamily="18" charset="0"/>
                </a:rPr>
                <a:t>EDFA</a:t>
              </a:r>
            </a:p>
            <a:p>
              <a:pPr marL="0" marR="0" lvl="0" indent="0" algn="ctr" defTabSz="839788" eaLnBrk="0" fontAlgn="base" latinLnBrk="0" hangingPunct="0">
                <a:lnSpc>
                  <a:spcPct val="100000"/>
                </a:lnSpc>
                <a:spcBef>
                  <a:spcPct val="0"/>
                </a:spcBef>
                <a:spcAft>
                  <a:spcPct val="0"/>
                </a:spcAft>
                <a:buClrTx/>
                <a:buSzTx/>
                <a:buFontTx/>
                <a:buNone/>
                <a:tabLst/>
                <a:defRPr/>
              </a:pPr>
              <a:r>
                <a:rPr kumimoji="1" lang="zh-CN" altLang="en-US" sz="1600" b="1" i="0" u="none" strike="noStrike" kern="0" cap="none" spc="0" normalizeH="0" baseline="0" noProof="0">
                  <a:ln>
                    <a:noFill/>
                  </a:ln>
                  <a:solidFill>
                    <a:srgbClr val="FF0000"/>
                  </a:solidFill>
                  <a:effectLst>
                    <a:outerShdw blurRad="38100" dist="38100" dir="2700000" algn="tl">
                      <a:srgbClr val="C0C0C0"/>
                    </a:outerShdw>
                  </a:effectLst>
                  <a:uLnTx/>
                  <a:uFillTx/>
                  <a:cs typeface="Times New Roman" panose="02020603050405020304" pitchFamily="18" charset="0"/>
                </a:rPr>
                <a:t>频带</a:t>
              </a:r>
            </a:p>
          </p:txBody>
        </p:sp>
      </p:grpSp>
      <p:sp>
        <p:nvSpPr>
          <p:cNvPr id="76" name="Line 1032"/>
          <p:cNvSpPr>
            <a:spLocks noChangeShapeType="1"/>
          </p:cNvSpPr>
          <p:nvPr/>
        </p:nvSpPr>
        <p:spPr bwMode="auto">
          <a:xfrm>
            <a:off x="1284984" y="5218013"/>
            <a:ext cx="6403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7" name="Line 1033"/>
          <p:cNvSpPr>
            <a:spLocks noChangeShapeType="1"/>
          </p:cNvSpPr>
          <p:nvPr/>
        </p:nvSpPr>
        <p:spPr bwMode="auto">
          <a:xfrm flipV="1">
            <a:off x="2408934" y="5125938"/>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8" name="Line 1034"/>
          <p:cNvSpPr>
            <a:spLocks noChangeShapeType="1"/>
          </p:cNvSpPr>
          <p:nvPr/>
        </p:nvSpPr>
        <p:spPr bwMode="auto">
          <a:xfrm flipV="1">
            <a:off x="3463034" y="5125938"/>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9" name="Line 1035"/>
          <p:cNvSpPr>
            <a:spLocks noChangeShapeType="1"/>
          </p:cNvSpPr>
          <p:nvPr/>
        </p:nvSpPr>
        <p:spPr bwMode="auto">
          <a:xfrm flipV="1">
            <a:off x="4517134" y="5125938"/>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80" name="Line 1036"/>
          <p:cNvSpPr>
            <a:spLocks noChangeShapeType="1"/>
          </p:cNvSpPr>
          <p:nvPr/>
        </p:nvSpPr>
        <p:spPr bwMode="auto">
          <a:xfrm flipV="1">
            <a:off x="5566471" y="5125938"/>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1" name="Line 1037"/>
          <p:cNvSpPr>
            <a:spLocks noChangeShapeType="1"/>
          </p:cNvSpPr>
          <p:nvPr/>
        </p:nvSpPr>
        <p:spPr bwMode="auto">
          <a:xfrm flipV="1">
            <a:off x="6618984" y="5125938"/>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2" name="Freeform 1038"/>
          <p:cNvSpPr>
            <a:spLocks/>
          </p:cNvSpPr>
          <p:nvPr/>
        </p:nvSpPr>
        <p:spPr bwMode="auto">
          <a:xfrm>
            <a:off x="1362771" y="2449413"/>
            <a:ext cx="6357938" cy="2166937"/>
          </a:xfrm>
          <a:custGeom>
            <a:avLst/>
            <a:gdLst>
              <a:gd name="T0" fmla="*/ 0 w 2876"/>
              <a:gd name="T1" fmla="*/ 0 h 1050"/>
              <a:gd name="T2" fmla="*/ 95 w 2876"/>
              <a:gd name="T3" fmla="*/ 104 h 1050"/>
              <a:gd name="T4" fmla="*/ 192 w 2876"/>
              <a:gd name="T5" fmla="*/ 203 h 1050"/>
              <a:gd name="T6" fmla="*/ 287 w 2876"/>
              <a:gd name="T7" fmla="*/ 289 h 1050"/>
              <a:gd name="T8" fmla="*/ 383 w 2876"/>
              <a:gd name="T9" fmla="*/ 372 h 1050"/>
              <a:gd name="T10" fmla="*/ 479 w 2876"/>
              <a:gd name="T11" fmla="*/ 446 h 1050"/>
              <a:gd name="T12" fmla="*/ 574 w 2876"/>
              <a:gd name="T13" fmla="*/ 514 h 1050"/>
              <a:gd name="T14" fmla="*/ 671 w 2876"/>
              <a:gd name="T15" fmla="*/ 576 h 1050"/>
              <a:gd name="T16" fmla="*/ 766 w 2876"/>
              <a:gd name="T17" fmla="*/ 636 h 1050"/>
              <a:gd name="T18" fmla="*/ 862 w 2876"/>
              <a:gd name="T19" fmla="*/ 689 h 1050"/>
              <a:gd name="T20" fmla="*/ 958 w 2876"/>
              <a:gd name="T21" fmla="*/ 738 h 1050"/>
              <a:gd name="T22" fmla="*/ 1054 w 2876"/>
              <a:gd name="T23" fmla="*/ 782 h 1050"/>
              <a:gd name="T24" fmla="*/ 1102 w 2876"/>
              <a:gd name="T25" fmla="*/ 805 h 1050"/>
              <a:gd name="T26" fmla="*/ 1150 w 2876"/>
              <a:gd name="T27" fmla="*/ 809 h 1050"/>
              <a:gd name="T28" fmla="*/ 1197 w 2876"/>
              <a:gd name="T29" fmla="*/ 809 h 1050"/>
              <a:gd name="T30" fmla="*/ 1246 w 2876"/>
              <a:gd name="T31" fmla="*/ 805 h 1050"/>
              <a:gd name="T32" fmla="*/ 1293 w 2876"/>
              <a:gd name="T33" fmla="*/ 754 h 1050"/>
              <a:gd name="T34" fmla="*/ 1341 w 2876"/>
              <a:gd name="T35" fmla="*/ 599 h 1050"/>
              <a:gd name="T36" fmla="*/ 1365 w 2876"/>
              <a:gd name="T37" fmla="*/ 421 h 1050"/>
              <a:gd name="T38" fmla="*/ 1389 w 2876"/>
              <a:gd name="T39" fmla="*/ 344 h 1050"/>
              <a:gd name="T40" fmla="*/ 1438 w 2876"/>
              <a:gd name="T41" fmla="*/ 395 h 1050"/>
              <a:gd name="T42" fmla="*/ 1485 w 2876"/>
              <a:gd name="T43" fmla="*/ 599 h 1050"/>
              <a:gd name="T44" fmla="*/ 1533 w 2876"/>
              <a:gd name="T45" fmla="*/ 754 h 1050"/>
              <a:gd name="T46" fmla="*/ 1581 w 2876"/>
              <a:gd name="T47" fmla="*/ 855 h 1050"/>
              <a:gd name="T48" fmla="*/ 1629 w 2876"/>
              <a:gd name="T49" fmla="*/ 934 h 1050"/>
              <a:gd name="T50" fmla="*/ 1677 w 2876"/>
              <a:gd name="T51" fmla="*/ 959 h 1050"/>
              <a:gd name="T52" fmla="*/ 1724 w 2876"/>
              <a:gd name="T53" fmla="*/ 984 h 1050"/>
              <a:gd name="T54" fmla="*/ 1772 w 2876"/>
              <a:gd name="T55" fmla="*/ 997 h 1050"/>
              <a:gd name="T56" fmla="*/ 1820 w 2876"/>
              <a:gd name="T57" fmla="*/ 1010 h 1050"/>
              <a:gd name="T58" fmla="*/ 1916 w 2876"/>
              <a:gd name="T59" fmla="*/ 1030 h 1050"/>
              <a:gd name="T60" fmla="*/ 2012 w 2876"/>
              <a:gd name="T61" fmla="*/ 1041 h 1050"/>
              <a:gd name="T62" fmla="*/ 2108 w 2876"/>
              <a:gd name="T63" fmla="*/ 1046 h 1050"/>
              <a:gd name="T64" fmla="*/ 2204 w 2876"/>
              <a:gd name="T65" fmla="*/ 1049 h 1050"/>
              <a:gd name="T66" fmla="*/ 2300 w 2876"/>
              <a:gd name="T67" fmla="*/ 1044 h 1050"/>
              <a:gd name="T68" fmla="*/ 2395 w 2876"/>
              <a:gd name="T69" fmla="*/ 1030 h 1050"/>
              <a:gd name="T70" fmla="*/ 2492 w 2876"/>
              <a:gd name="T71" fmla="*/ 1013 h 1050"/>
              <a:gd name="T72" fmla="*/ 2587 w 2876"/>
              <a:gd name="T73" fmla="*/ 984 h 1050"/>
              <a:gd name="T74" fmla="*/ 2682 w 2876"/>
              <a:gd name="T75" fmla="*/ 945 h 1050"/>
              <a:gd name="T76" fmla="*/ 2779 w 2876"/>
              <a:gd name="T77" fmla="*/ 894 h 1050"/>
              <a:gd name="T78" fmla="*/ 2875 w 2876"/>
              <a:gd name="T79" fmla="*/ 831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6" h="1050">
                <a:moveTo>
                  <a:pt x="0" y="0"/>
                </a:moveTo>
                <a:lnTo>
                  <a:pt x="95" y="104"/>
                </a:lnTo>
                <a:lnTo>
                  <a:pt x="192" y="203"/>
                </a:lnTo>
                <a:lnTo>
                  <a:pt x="287" y="289"/>
                </a:lnTo>
                <a:lnTo>
                  <a:pt x="383" y="372"/>
                </a:lnTo>
                <a:lnTo>
                  <a:pt x="479" y="446"/>
                </a:lnTo>
                <a:lnTo>
                  <a:pt x="574" y="514"/>
                </a:lnTo>
                <a:lnTo>
                  <a:pt x="671" y="576"/>
                </a:lnTo>
                <a:lnTo>
                  <a:pt x="766" y="636"/>
                </a:lnTo>
                <a:lnTo>
                  <a:pt x="862" y="689"/>
                </a:lnTo>
                <a:lnTo>
                  <a:pt x="958" y="738"/>
                </a:lnTo>
                <a:lnTo>
                  <a:pt x="1054" y="782"/>
                </a:lnTo>
                <a:lnTo>
                  <a:pt x="1102" y="805"/>
                </a:lnTo>
                <a:lnTo>
                  <a:pt x="1150" y="809"/>
                </a:lnTo>
                <a:lnTo>
                  <a:pt x="1197" y="809"/>
                </a:lnTo>
                <a:lnTo>
                  <a:pt x="1246" y="805"/>
                </a:lnTo>
                <a:lnTo>
                  <a:pt x="1293" y="754"/>
                </a:lnTo>
                <a:lnTo>
                  <a:pt x="1341" y="599"/>
                </a:lnTo>
                <a:lnTo>
                  <a:pt x="1365" y="421"/>
                </a:lnTo>
                <a:lnTo>
                  <a:pt x="1389" y="344"/>
                </a:lnTo>
                <a:lnTo>
                  <a:pt x="1438" y="395"/>
                </a:lnTo>
                <a:lnTo>
                  <a:pt x="1485" y="599"/>
                </a:lnTo>
                <a:lnTo>
                  <a:pt x="1533" y="754"/>
                </a:lnTo>
                <a:lnTo>
                  <a:pt x="1581" y="855"/>
                </a:lnTo>
                <a:lnTo>
                  <a:pt x="1629" y="934"/>
                </a:lnTo>
                <a:lnTo>
                  <a:pt x="1677" y="959"/>
                </a:lnTo>
                <a:lnTo>
                  <a:pt x="1724" y="984"/>
                </a:lnTo>
                <a:lnTo>
                  <a:pt x="1772" y="997"/>
                </a:lnTo>
                <a:lnTo>
                  <a:pt x="1820" y="1010"/>
                </a:lnTo>
                <a:lnTo>
                  <a:pt x="1916" y="1030"/>
                </a:lnTo>
                <a:lnTo>
                  <a:pt x="2012" y="1041"/>
                </a:lnTo>
                <a:lnTo>
                  <a:pt x="2108" y="1046"/>
                </a:lnTo>
                <a:lnTo>
                  <a:pt x="2204" y="1049"/>
                </a:lnTo>
                <a:lnTo>
                  <a:pt x="2300" y="1044"/>
                </a:lnTo>
                <a:lnTo>
                  <a:pt x="2395" y="1030"/>
                </a:lnTo>
                <a:lnTo>
                  <a:pt x="2492" y="1013"/>
                </a:lnTo>
                <a:lnTo>
                  <a:pt x="2587" y="984"/>
                </a:lnTo>
                <a:lnTo>
                  <a:pt x="2682" y="945"/>
                </a:lnTo>
                <a:lnTo>
                  <a:pt x="2779" y="894"/>
                </a:lnTo>
                <a:lnTo>
                  <a:pt x="2875" y="831"/>
                </a:lnTo>
              </a:path>
            </a:pathLst>
          </a:custGeom>
          <a:noFill/>
          <a:ln w="57150" cap="rnd" cmpd="sng">
            <a:solidFill>
              <a:srgbClr val="333399"/>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3" name="Line 1039"/>
          <p:cNvSpPr>
            <a:spLocks noChangeShapeType="1"/>
          </p:cNvSpPr>
          <p:nvPr/>
        </p:nvSpPr>
        <p:spPr bwMode="auto">
          <a:xfrm flipV="1">
            <a:off x="1304034" y="2582763"/>
            <a:ext cx="0" cy="26622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4" name="Line 1040"/>
          <p:cNvSpPr>
            <a:spLocks noChangeShapeType="1"/>
          </p:cNvSpPr>
          <p:nvPr/>
        </p:nvSpPr>
        <p:spPr bwMode="auto">
          <a:xfrm>
            <a:off x="1304034" y="4132163"/>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5" name="Line 1041"/>
          <p:cNvSpPr>
            <a:spLocks noChangeShapeType="1"/>
          </p:cNvSpPr>
          <p:nvPr/>
        </p:nvSpPr>
        <p:spPr bwMode="auto">
          <a:xfrm>
            <a:off x="1304034" y="3622575"/>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6" name="Line 1042"/>
          <p:cNvSpPr>
            <a:spLocks noChangeShapeType="1"/>
          </p:cNvSpPr>
          <p:nvPr/>
        </p:nvSpPr>
        <p:spPr bwMode="auto">
          <a:xfrm>
            <a:off x="1304034" y="3116163"/>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7" name="Line 1043"/>
          <p:cNvSpPr>
            <a:spLocks noChangeShapeType="1"/>
          </p:cNvSpPr>
          <p:nvPr/>
        </p:nvSpPr>
        <p:spPr bwMode="auto">
          <a:xfrm>
            <a:off x="1304034" y="2604988"/>
            <a:ext cx="746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8" name="Line 1044"/>
          <p:cNvSpPr>
            <a:spLocks noChangeShapeType="1"/>
          </p:cNvSpPr>
          <p:nvPr/>
        </p:nvSpPr>
        <p:spPr bwMode="auto">
          <a:xfrm>
            <a:off x="1231009" y="4132163"/>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89" name="Line 1045"/>
          <p:cNvSpPr>
            <a:spLocks noChangeShapeType="1"/>
          </p:cNvSpPr>
          <p:nvPr/>
        </p:nvSpPr>
        <p:spPr bwMode="auto">
          <a:xfrm>
            <a:off x="1231009" y="3622575"/>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0" name="Line 1046"/>
          <p:cNvSpPr>
            <a:spLocks noChangeShapeType="1"/>
          </p:cNvSpPr>
          <p:nvPr/>
        </p:nvSpPr>
        <p:spPr bwMode="auto">
          <a:xfrm>
            <a:off x="1231009" y="3116163"/>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1" name="Line 1047"/>
          <p:cNvSpPr>
            <a:spLocks noChangeShapeType="1"/>
          </p:cNvSpPr>
          <p:nvPr/>
        </p:nvSpPr>
        <p:spPr bwMode="auto">
          <a:xfrm>
            <a:off x="1231009" y="2604988"/>
            <a:ext cx="12065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2" name="Rectangle 1048"/>
          <p:cNvSpPr>
            <a:spLocks noChangeArrowheads="1"/>
          </p:cNvSpPr>
          <p:nvPr/>
        </p:nvSpPr>
        <p:spPr bwMode="auto">
          <a:xfrm>
            <a:off x="630934" y="4956075"/>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0.1</a:t>
            </a:r>
          </a:p>
        </p:txBody>
      </p:sp>
      <p:sp>
        <p:nvSpPr>
          <p:cNvPr id="93" name="Rectangle 1049"/>
          <p:cNvSpPr>
            <a:spLocks noChangeArrowheads="1"/>
          </p:cNvSpPr>
          <p:nvPr/>
        </p:nvSpPr>
        <p:spPr bwMode="auto">
          <a:xfrm>
            <a:off x="630934" y="4471888"/>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0.2</a:t>
            </a:r>
          </a:p>
        </p:txBody>
      </p:sp>
      <p:sp>
        <p:nvSpPr>
          <p:cNvPr id="94" name="Rectangle 1050"/>
          <p:cNvSpPr>
            <a:spLocks noChangeArrowheads="1"/>
          </p:cNvSpPr>
          <p:nvPr/>
        </p:nvSpPr>
        <p:spPr bwMode="auto">
          <a:xfrm>
            <a:off x="630934" y="3917850"/>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0.3</a:t>
            </a:r>
          </a:p>
        </p:txBody>
      </p:sp>
      <p:sp>
        <p:nvSpPr>
          <p:cNvPr id="95" name="Rectangle 1051"/>
          <p:cNvSpPr>
            <a:spLocks noChangeArrowheads="1"/>
          </p:cNvSpPr>
          <p:nvPr/>
        </p:nvSpPr>
        <p:spPr bwMode="auto">
          <a:xfrm>
            <a:off x="630934" y="3403500"/>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0.4</a:t>
            </a:r>
          </a:p>
        </p:txBody>
      </p:sp>
      <p:sp>
        <p:nvSpPr>
          <p:cNvPr id="96" name="Rectangle 1052"/>
          <p:cNvSpPr>
            <a:spLocks noChangeArrowheads="1"/>
          </p:cNvSpPr>
          <p:nvPr/>
        </p:nvSpPr>
        <p:spPr bwMode="auto">
          <a:xfrm>
            <a:off x="630934" y="2898675"/>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0.5</a:t>
            </a:r>
          </a:p>
        </p:txBody>
      </p:sp>
      <p:sp>
        <p:nvSpPr>
          <p:cNvPr id="97" name="Rectangle 1053"/>
          <p:cNvSpPr>
            <a:spLocks noChangeArrowheads="1"/>
          </p:cNvSpPr>
          <p:nvPr/>
        </p:nvSpPr>
        <p:spPr bwMode="auto">
          <a:xfrm>
            <a:off x="630934" y="2365275"/>
            <a:ext cx="432810"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0.6</a:t>
            </a:r>
          </a:p>
        </p:txBody>
      </p:sp>
      <p:sp>
        <p:nvSpPr>
          <p:cNvPr id="98" name="Line 1054"/>
          <p:cNvSpPr>
            <a:spLocks noChangeShapeType="1"/>
          </p:cNvSpPr>
          <p:nvPr/>
        </p:nvSpPr>
        <p:spPr bwMode="auto">
          <a:xfrm>
            <a:off x="1231009" y="4670325"/>
            <a:ext cx="14763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99" name="Rectangle 1055"/>
          <p:cNvSpPr>
            <a:spLocks noChangeArrowheads="1"/>
          </p:cNvSpPr>
          <p:nvPr/>
        </p:nvSpPr>
        <p:spPr bwMode="auto">
          <a:xfrm rot="16200000">
            <a:off x="-394592" y="4106763"/>
            <a:ext cx="1655763" cy="363538"/>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1800" b="1">
                <a:solidFill>
                  <a:srgbClr val="333399"/>
                </a:solidFill>
                <a:effectLst>
                  <a:outerShdw blurRad="38100" dist="38100" dir="2700000" algn="tl">
                    <a:srgbClr val="C0C0C0"/>
                  </a:outerShdw>
                </a:effectLst>
                <a:cs typeface="Times New Roman" panose="02020603050405020304" pitchFamily="18" charset="0"/>
              </a:rPr>
              <a:t>衰减 </a:t>
            </a:r>
            <a:r>
              <a:rPr lang="en-US" altLang="zh-CN" sz="1800" b="1">
                <a:solidFill>
                  <a:srgbClr val="333399"/>
                </a:solidFill>
                <a:effectLst>
                  <a:outerShdw blurRad="38100" dist="38100" dir="2700000" algn="tl">
                    <a:srgbClr val="C0C0C0"/>
                  </a:outerShdw>
                </a:effectLst>
                <a:cs typeface="Times New Roman" panose="02020603050405020304" pitchFamily="18" charset="0"/>
              </a:rPr>
              <a:t>(dB/km)</a:t>
            </a:r>
            <a:endParaRPr lang="en-US" altLang="zh-CN" sz="1800" b="1">
              <a:solidFill>
                <a:srgbClr val="081D58"/>
              </a:solidFill>
              <a:effectLst>
                <a:outerShdw blurRad="38100" dist="38100" dir="2700000" algn="tl">
                  <a:srgbClr val="C0C0C0"/>
                </a:outerShdw>
              </a:effectLst>
              <a:cs typeface="Times New Roman" panose="02020603050405020304" pitchFamily="18" charset="0"/>
            </a:endParaRPr>
          </a:p>
        </p:txBody>
      </p:sp>
      <p:sp>
        <p:nvSpPr>
          <p:cNvPr id="100" name="Rectangle 1056"/>
          <p:cNvSpPr>
            <a:spLocks noChangeArrowheads="1"/>
          </p:cNvSpPr>
          <p:nvPr/>
        </p:nvSpPr>
        <p:spPr bwMode="auto">
          <a:xfrm>
            <a:off x="6144321" y="5294213"/>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1600</a:t>
            </a:r>
          </a:p>
        </p:txBody>
      </p:sp>
      <p:sp>
        <p:nvSpPr>
          <p:cNvPr id="101" name="Rectangle 1057"/>
          <p:cNvSpPr>
            <a:spLocks noChangeArrowheads="1"/>
          </p:cNvSpPr>
          <p:nvPr/>
        </p:nvSpPr>
        <p:spPr bwMode="auto">
          <a:xfrm>
            <a:off x="7158734" y="5294213"/>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1700</a:t>
            </a:r>
          </a:p>
        </p:txBody>
      </p:sp>
      <p:sp>
        <p:nvSpPr>
          <p:cNvPr id="102" name="Rectangle 1058"/>
          <p:cNvSpPr>
            <a:spLocks noChangeArrowheads="1"/>
          </p:cNvSpPr>
          <p:nvPr/>
        </p:nvSpPr>
        <p:spPr bwMode="auto">
          <a:xfrm>
            <a:off x="4126609" y="5294213"/>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1400</a:t>
            </a:r>
          </a:p>
        </p:txBody>
      </p:sp>
      <p:sp>
        <p:nvSpPr>
          <p:cNvPr id="103" name="Rectangle 1059"/>
          <p:cNvSpPr>
            <a:spLocks noChangeArrowheads="1"/>
          </p:cNvSpPr>
          <p:nvPr/>
        </p:nvSpPr>
        <p:spPr bwMode="auto">
          <a:xfrm>
            <a:off x="2991546" y="5294213"/>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1300</a:t>
            </a:r>
          </a:p>
        </p:txBody>
      </p:sp>
      <p:sp>
        <p:nvSpPr>
          <p:cNvPr id="104" name="Rectangle 1060"/>
          <p:cNvSpPr>
            <a:spLocks noChangeArrowheads="1"/>
          </p:cNvSpPr>
          <p:nvPr/>
        </p:nvSpPr>
        <p:spPr bwMode="auto">
          <a:xfrm>
            <a:off x="1921571" y="5294213"/>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1200</a:t>
            </a:r>
          </a:p>
        </p:txBody>
      </p:sp>
      <p:sp>
        <p:nvSpPr>
          <p:cNvPr id="105" name="Rectangle 1061"/>
          <p:cNvSpPr>
            <a:spLocks noChangeArrowheads="1"/>
          </p:cNvSpPr>
          <p:nvPr/>
        </p:nvSpPr>
        <p:spPr bwMode="auto">
          <a:xfrm>
            <a:off x="5142609" y="5294213"/>
            <a:ext cx="586698"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1500</a:t>
            </a:r>
          </a:p>
        </p:txBody>
      </p:sp>
      <p:sp>
        <p:nvSpPr>
          <p:cNvPr id="106" name="Rectangle 1062"/>
          <p:cNvSpPr>
            <a:spLocks noChangeArrowheads="1"/>
          </p:cNvSpPr>
          <p:nvPr/>
        </p:nvSpPr>
        <p:spPr bwMode="auto">
          <a:xfrm>
            <a:off x="832546" y="5294213"/>
            <a:ext cx="575349" cy="33598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1600" b="1">
                <a:solidFill>
                  <a:srgbClr val="000000"/>
                </a:solidFill>
                <a:cs typeface="Times New Roman" panose="02020603050405020304" pitchFamily="18" charset="0"/>
              </a:rPr>
              <a:t>1100</a:t>
            </a:r>
          </a:p>
        </p:txBody>
      </p:sp>
      <p:sp>
        <p:nvSpPr>
          <p:cNvPr id="107" name="Rectangle 1063"/>
          <p:cNvSpPr>
            <a:spLocks noChangeArrowheads="1"/>
          </p:cNvSpPr>
          <p:nvPr/>
        </p:nvSpPr>
        <p:spPr bwMode="auto">
          <a:xfrm>
            <a:off x="3170934" y="5657750"/>
            <a:ext cx="1130300" cy="363538"/>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1800" b="1">
                <a:solidFill>
                  <a:srgbClr val="333399"/>
                </a:solidFill>
                <a:effectLst>
                  <a:outerShdw blurRad="38100" dist="38100" dir="2700000" algn="tl">
                    <a:srgbClr val="C0C0C0"/>
                  </a:outerShdw>
                </a:effectLst>
                <a:cs typeface="Times New Roman" panose="02020603050405020304" pitchFamily="18" charset="0"/>
              </a:rPr>
              <a:t>波长</a:t>
            </a:r>
            <a:r>
              <a:rPr lang="en-US" altLang="zh-CN" sz="1800" b="1">
                <a:solidFill>
                  <a:srgbClr val="333399"/>
                </a:solidFill>
                <a:effectLst>
                  <a:outerShdw blurRad="38100" dist="38100" dir="2700000" algn="tl">
                    <a:srgbClr val="C0C0C0"/>
                  </a:outerShdw>
                </a:effectLst>
                <a:cs typeface="Times New Roman" panose="02020603050405020304" pitchFamily="18" charset="0"/>
              </a:rPr>
              <a:t>(nm)</a:t>
            </a:r>
          </a:p>
        </p:txBody>
      </p:sp>
      <p:sp>
        <p:nvSpPr>
          <p:cNvPr id="108" name="Line 1064"/>
          <p:cNvSpPr>
            <a:spLocks noChangeShapeType="1"/>
          </p:cNvSpPr>
          <p:nvPr/>
        </p:nvSpPr>
        <p:spPr bwMode="auto">
          <a:xfrm flipV="1">
            <a:off x="5566471" y="5125938"/>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09" name="Line 1065"/>
          <p:cNvSpPr>
            <a:spLocks noChangeShapeType="1"/>
          </p:cNvSpPr>
          <p:nvPr/>
        </p:nvSpPr>
        <p:spPr bwMode="auto">
          <a:xfrm flipV="1">
            <a:off x="6618984" y="5125938"/>
            <a:ext cx="0" cy="1365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0" name="Line 1066"/>
          <p:cNvSpPr>
            <a:spLocks noChangeShapeType="1"/>
          </p:cNvSpPr>
          <p:nvPr/>
        </p:nvSpPr>
        <p:spPr bwMode="auto">
          <a:xfrm>
            <a:off x="3582096" y="3752750"/>
            <a:ext cx="0" cy="1492250"/>
          </a:xfrm>
          <a:prstGeom prst="line">
            <a:avLst/>
          </a:prstGeom>
          <a:noFill/>
          <a:ln w="12700">
            <a:solidFill>
              <a:srgbClr val="FCFEB9"/>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111" name="Line 1067"/>
          <p:cNvSpPr>
            <a:spLocks noChangeShapeType="1"/>
          </p:cNvSpPr>
          <p:nvPr/>
        </p:nvSpPr>
        <p:spPr bwMode="auto">
          <a:xfrm flipH="1">
            <a:off x="6053834" y="3778150"/>
            <a:ext cx="1587" cy="1436688"/>
          </a:xfrm>
          <a:prstGeom prst="line">
            <a:avLst/>
          </a:prstGeom>
          <a:noFill/>
          <a:ln w="254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2" name="Line 1068"/>
          <p:cNvSpPr>
            <a:spLocks noChangeShapeType="1"/>
          </p:cNvSpPr>
          <p:nvPr/>
        </p:nvSpPr>
        <p:spPr bwMode="auto">
          <a:xfrm flipH="1">
            <a:off x="1284984" y="3901975"/>
            <a:ext cx="6353175" cy="0"/>
          </a:xfrm>
          <a:prstGeom prst="line">
            <a:avLst/>
          </a:prstGeom>
          <a:noFill/>
          <a:ln w="12700">
            <a:solidFill>
              <a:srgbClr val="00E4A8"/>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113" name="Group 1069"/>
          <p:cNvGrpSpPr>
            <a:grpSpLocks/>
          </p:cNvGrpSpPr>
          <p:nvPr/>
        </p:nvGrpSpPr>
        <p:grpSpPr bwMode="auto">
          <a:xfrm>
            <a:off x="7611173" y="2424013"/>
            <a:ext cx="1086476" cy="2861077"/>
            <a:chOff x="4082" y="1433"/>
            <a:chExt cx="491" cy="1442"/>
          </a:xfrm>
        </p:grpSpPr>
        <p:sp>
          <p:nvSpPr>
            <p:cNvPr id="114" name="Line 1070"/>
            <p:cNvSpPr>
              <a:spLocks noChangeShapeType="1"/>
            </p:cNvSpPr>
            <p:nvPr/>
          </p:nvSpPr>
          <p:spPr bwMode="auto">
            <a:xfrm flipV="1">
              <a:off x="4099" y="2806"/>
              <a:ext cx="0" cy="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5" name="Line 1071"/>
            <p:cNvSpPr>
              <a:spLocks noChangeShapeType="1"/>
            </p:cNvSpPr>
            <p:nvPr/>
          </p:nvSpPr>
          <p:spPr bwMode="auto">
            <a:xfrm flipH="1" flipV="1">
              <a:off x="4099" y="1503"/>
              <a:ext cx="4" cy="136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6" name="Line 1072"/>
            <p:cNvSpPr>
              <a:spLocks noChangeShapeType="1"/>
            </p:cNvSpPr>
            <p:nvPr/>
          </p:nvSpPr>
          <p:spPr bwMode="auto">
            <a:xfrm flipH="1">
              <a:off x="4082" y="2507"/>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7" name="Line 1073"/>
            <p:cNvSpPr>
              <a:spLocks noChangeShapeType="1"/>
            </p:cNvSpPr>
            <p:nvPr/>
          </p:nvSpPr>
          <p:spPr bwMode="auto">
            <a:xfrm flipH="1">
              <a:off x="4082" y="2176"/>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8" name="Line 1074"/>
            <p:cNvSpPr>
              <a:spLocks noChangeShapeType="1"/>
            </p:cNvSpPr>
            <p:nvPr/>
          </p:nvSpPr>
          <p:spPr bwMode="auto">
            <a:xfrm flipH="1">
              <a:off x="4082" y="1839"/>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9" name="Line 1075"/>
            <p:cNvSpPr>
              <a:spLocks noChangeShapeType="1"/>
            </p:cNvSpPr>
            <p:nvPr/>
          </p:nvSpPr>
          <p:spPr bwMode="auto">
            <a:xfrm flipH="1">
              <a:off x="4082" y="1503"/>
              <a:ext cx="3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20" name="Rectangle 1076"/>
            <p:cNvSpPr>
              <a:spLocks noChangeArrowheads="1"/>
            </p:cNvSpPr>
            <p:nvPr/>
          </p:nvSpPr>
          <p:spPr bwMode="auto">
            <a:xfrm flipH="1">
              <a:off x="4107" y="1433"/>
              <a:ext cx="315" cy="1212"/>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20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10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  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-10</a:t>
              </a:r>
            </a:p>
            <a:p>
              <a:pPr marL="0" marR="0" lvl="0" indent="0" defTabSz="839788" eaLnBrk="0" fontAlgn="base" latinLnBrk="0" hangingPunct="0">
                <a:lnSpc>
                  <a:spcPct val="105000"/>
                </a:lnSpc>
                <a:spcBef>
                  <a:spcPct val="0"/>
                </a:spcBef>
                <a:spcAft>
                  <a:spcPct val="0"/>
                </a:spcAft>
                <a:buClrTx/>
                <a:buSzTx/>
                <a:buFontTx/>
                <a:buNone/>
                <a:tabLst/>
                <a:defRPr/>
              </a:pPr>
              <a:endPar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endParaRPr>
            </a:p>
            <a:p>
              <a:pPr marL="0" marR="0" lvl="0" indent="0" defTabSz="839788" eaLnBrk="0" fontAlgn="base" latinLnBrk="0" hangingPunct="0">
                <a:lnSpc>
                  <a:spcPct val="105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cs typeface="Times New Roman" panose="02020603050405020304" pitchFamily="18" charset="0"/>
                </a:rPr>
                <a:t>-20</a:t>
              </a:r>
            </a:p>
          </p:txBody>
        </p:sp>
        <p:sp>
          <p:nvSpPr>
            <p:cNvPr id="121" name="Rectangle 1077"/>
            <p:cNvSpPr>
              <a:spLocks noChangeArrowheads="1"/>
            </p:cNvSpPr>
            <p:nvPr/>
          </p:nvSpPr>
          <p:spPr bwMode="auto">
            <a:xfrm rot="16200000">
              <a:off x="4042" y="2344"/>
              <a:ext cx="895" cy="166"/>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0000"/>
                </a:lnSpc>
                <a:spcBef>
                  <a:spcPct val="0"/>
                </a:spcBef>
                <a:spcAft>
                  <a:spcPct val="0"/>
                </a:spcAft>
                <a:buClrTx/>
                <a:buSzTx/>
                <a:buFontTx/>
                <a:buNone/>
                <a:tabLst/>
                <a:defRPr/>
              </a:pPr>
              <a:r>
                <a:rPr kumimoji="1" lang="zh-CN" altLang="en-US" sz="1800" b="1" i="0" u="none" strike="noStrike" kern="0" cap="none" spc="0" normalizeH="0" baseline="0" noProof="0">
                  <a:ln>
                    <a:noFill/>
                  </a:ln>
                  <a:solidFill>
                    <a:srgbClr val="333399"/>
                  </a:solidFill>
                  <a:effectLst>
                    <a:outerShdw blurRad="38100" dist="38100" dir="2700000" algn="tl">
                      <a:srgbClr val="C0C0C0"/>
                    </a:outerShdw>
                  </a:effectLst>
                  <a:uLnTx/>
                  <a:uFillTx/>
                  <a:cs typeface="Times New Roman" panose="02020603050405020304" pitchFamily="18" charset="0"/>
                </a:rPr>
                <a:t>色散</a:t>
              </a:r>
              <a:r>
                <a:rPr kumimoji="1" lang="en-US" altLang="zh-CN" sz="1800" b="1" i="0" u="none" strike="noStrike" kern="0" cap="none" spc="0" normalizeH="0" baseline="0" noProof="0">
                  <a:ln>
                    <a:noFill/>
                  </a:ln>
                  <a:solidFill>
                    <a:srgbClr val="333399"/>
                  </a:solidFill>
                  <a:effectLst>
                    <a:outerShdw blurRad="38100" dist="38100" dir="2700000" algn="tl">
                      <a:srgbClr val="C0C0C0"/>
                    </a:outerShdw>
                  </a:effectLst>
                  <a:uLnTx/>
                  <a:uFillTx/>
                  <a:cs typeface="Times New Roman" panose="02020603050405020304" pitchFamily="18" charset="0"/>
                </a:rPr>
                <a:t>(ps/nm.km)</a:t>
              </a:r>
              <a:endParaRPr kumimoji="1" lang="en-US" altLang="zh-CN" sz="1800" b="1" i="0" u="none" strike="noStrike" kern="0" cap="none" spc="0" normalizeH="0" baseline="0" noProof="0">
                <a:ln>
                  <a:noFill/>
                </a:ln>
                <a:solidFill>
                  <a:srgbClr val="081D58"/>
                </a:solidFill>
                <a:effectLst>
                  <a:outerShdw blurRad="38100" dist="38100" dir="2700000" algn="tl">
                    <a:srgbClr val="C0C0C0"/>
                  </a:outerShdw>
                </a:effectLst>
                <a:uLnTx/>
                <a:uFillTx/>
                <a:cs typeface="Times New Roman" panose="02020603050405020304" pitchFamily="18" charset="0"/>
              </a:endParaRPr>
            </a:p>
          </p:txBody>
        </p:sp>
      </p:grpSp>
      <p:grpSp>
        <p:nvGrpSpPr>
          <p:cNvPr id="122" name="Group 1078"/>
          <p:cNvGrpSpPr>
            <a:grpSpLocks/>
          </p:cNvGrpSpPr>
          <p:nvPr/>
        </p:nvGrpSpPr>
        <p:grpSpPr bwMode="auto">
          <a:xfrm>
            <a:off x="4309171" y="3108225"/>
            <a:ext cx="3563938" cy="2005013"/>
            <a:chOff x="2842" y="1999"/>
            <a:chExt cx="2245" cy="1263"/>
          </a:xfrm>
        </p:grpSpPr>
        <p:sp>
          <p:nvSpPr>
            <p:cNvPr id="123" name="Rectangle 1079"/>
            <p:cNvSpPr>
              <a:spLocks noChangeArrowheads="1"/>
            </p:cNvSpPr>
            <p:nvPr/>
          </p:nvSpPr>
          <p:spPr bwMode="auto">
            <a:xfrm>
              <a:off x="4061" y="1999"/>
              <a:ext cx="1026" cy="229"/>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pPr>
              <a:r>
                <a:rPr lang="en-US" altLang="zh-CN" sz="1800" b="1">
                  <a:solidFill>
                    <a:srgbClr val="000000"/>
                  </a:solidFill>
                  <a:cs typeface="Times New Roman" panose="02020603050405020304" pitchFamily="18" charset="0"/>
                </a:rPr>
                <a:t>G.653</a:t>
              </a:r>
            </a:p>
          </p:txBody>
        </p:sp>
        <p:sp>
          <p:nvSpPr>
            <p:cNvPr id="124" name="Freeform 1080"/>
            <p:cNvSpPr>
              <a:spLocks/>
            </p:cNvSpPr>
            <p:nvPr/>
          </p:nvSpPr>
          <p:spPr bwMode="auto">
            <a:xfrm>
              <a:off x="2842" y="2198"/>
              <a:ext cx="1727" cy="1064"/>
            </a:xfrm>
            <a:custGeom>
              <a:avLst/>
              <a:gdLst>
                <a:gd name="T0" fmla="*/ 0 w 1240"/>
                <a:gd name="T1" fmla="*/ 851 h 852"/>
                <a:gd name="T2" fmla="*/ 317 w 1240"/>
                <a:gd name="T3" fmla="*/ 547 h 852"/>
                <a:gd name="T4" fmla="*/ 629 w 1240"/>
                <a:gd name="T5" fmla="*/ 314 h 852"/>
                <a:gd name="T6" fmla="*/ 936 w 1240"/>
                <a:gd name="T7" fmla="*/ 140 h 852"/>
                <a:gd name="T8" fmla="*/ 1239 w 1240"/>
                <a:gd name="T9" fmla="*/ 0 h 852"/>
              </a:gdLst>
              <a:ahLst/>
              <a:cxnLst>
                <a:cxn ang="0">
                  <a:pos x="T0" y="T1"/>
                </a:cxn>
                <a:cxn ang="0">
                  <a:pos x="T2" y="T3"/>
                </a:cxn>
                <a:cxn ang="0">
                  <a:pos x="T4" y="T5"/>
                </a:cxn>
                <a:cxn ang="0">
                  <a:pos x="T6" y="T7"/>
                </a:cxn>
                <a:cxn ang="0">
                  <a:pos x="T8" y="T9"/>
                </a:cxn>
              </a:cxnLst>
              <a:rect l="0" t="0" r="r" b="b"/>
              <a:pathLst>
                <a:path w="1240" h="852">
                  <a:moveTo>
                    <a:pt x="0" y="851"/>
                  </a:moveTo>
                  <a:lnTo>
                    <a:pt x="317" y="547"/>
                  </a:lnTo>
                  <a:lnTo>
                    <a:pt x="629" y="314"/>
                  </a:lnTo>
                  <a:lnTo>
                    <a:pt x="936" y="140"/>
                  </a:lnTo>
                  <a:lnTo>
                    <a:pt x="1239" y="0"/>
                  </a:lnTo>
                </a:path>
              </a:pathLst>
            </a:custGeom>
            <a:noFill/>
            <a:ln w="38100" cap="rnd" cmpd="sng">
              <a:solidFill>
                <a:srgbClr val="7B00E4"/>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grpSp>
      <p:grpSp>
        <p:nvGrpSpPr>
          <p:cNvPr id="125" name="Group 1081"/>
          <p:cNvGrpSpPr>
            <a:grpSpLocks/>
          </p:cNvGrpSpPr>
          <p:nvPr/>
        </p:nvGrpSpPr>
        <p:grpSpPr bwMode="auto">
          <a:xfrm>
            <a:off x="3342384" y="2473225"/>
            <a:ext cx="3662362" cy="1595438"/>
            <a:chOff x="2233" y="1438"/>
            <a:chExt cx="2307" cy="1005"/>
          </a:xfrm>
        </p:grpSpPr>
        <p:sp>
          <p:nvSpPr>
            <p:cNvPr id="126" name="Line 1082"/>
            <p:cNvSpPr>
              <a:spLocks noChangeShapeType="1"/>
            </p:cNvSpPr>
            <p:nvPr/>
          </p:nvSpPr>
          <p:spPr bwMode="auto">
            <a:xfrm>
              <a:off x="3433" y="1624"/>
              <a:ext cx="198" cy="91"/>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nvGrpSpPr>
            <p:cNvPr id="127" name="Group 1083"/>
            <p:cNvGrpSpPr>
              <a:grpSpLocks/>
            </p:cNvGrpSpPr>
            <p:nvPr/>
          </p:nvGrpSpPr>
          <p:grpSpPr bwMode="auto">
            <a:xfrm>
              <a:off x="2233" y="1438"/>
              <a:ext cx="2307" cy="1005"/>
              <a:chOff x="2233" y="1599"/>
              <a:chExt cx="2307" cy="1005"/>
            </a:xfrm>
          </p:grpSpPr>
          <p:sp>
            <p:nvSpPr>
              <p:cNvPr id="128" name="Rectangle 1084"/>
              <p:cNvSpPr>
                <a:spLocks noChangeArrowheads="1"/>
              </p:cNvSpPr>
              <p:nvPr/>
            </p:nvSpPr>
            <p:spPr bwMode="auto">
              <a:xfrm>
                <a:off x="2954" y="1599"/>
                <a:ext cx="479" cy="231"/>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39788">
                  <a:defRPr kumimoji="1" sz="2400">
                    <a:solidFill>
                      <a:schemeClr val="tx1"/>
                    </a:solidFill>
                    <a:latin typeface="Times New Roman" panose="02020603050405020304" pitchFamily="18" charset="0"/>
                    <a:ea typeface="宋体" panose="02010600030101010101" pitchFamily="2" charset="-122"/>
                  </a:defRPr>
                </a:lvl1pPr>
                <a:lvl2pPr marL="427038" defTabSz="839788">
                  <a:defRPr kumimoji="1" sz="2400">
                    <a:solidFill>
                      <a:schemeClr val="tx1"/>
                    </a:solidFill>
                    <a:latin typeface="Times New Roman" panose="02020603050405020304" pitchFamily="18" charset="0"/>
                    <a:ea typeface="宋体" panose="02010600030101010101" pitchFamily="2" charset="-122"/>
                  </a:defRPr>
                </a:lvl2pPr>
                <a:lvl3pPr marL="855663" defTabSz="839788">
                  <a:defRPr kumimoji="1" sz="2400">
                    <a:solidFill>
                      <a:schemeClr val="tx1"/>
                    </a:solidFill>
                    <a:latin typeface="Times New Roman" panose="02020603050405020304" pitchFamily="18" charset="0"/>
                    <a:ea typeface="宋体" panose="02010600030101010101" pitchFamily="2" charset="-122"/>
                  </a:defRPr>
                </a:lvl3pPr>
                <a:lvl4pPr marL="1281113" defTabSz="839788">
                  <a:defRPr kumimoji="1" sz="2400">
                    <a:solidFill>
                      <a:schemeClr val="tx1"/>
                    </a:solidFill>
                    <a:latin typeface="Times New Roman" panose="02020603050405020304" pitchFamily="18" charset="0"/>
                    <a:ea typeface="宋体" panose="02010600030101010101" pitchFamily="2" charset="-122"/>
                  </a:defRPr>
                </a:lvl4pPr>
                <a:lvl5pPr marL="1708150" defTabSz="839788">
                  <a:defRPr kumimoji="1" sz="2400">
                    <a:solidFill>
                      <a:schemeClr val="tx1"/>
                    </a:solidFill>
                    <a:latin typeface="Times New Roman" panose="02020603050405020304" pitchFamily="18" charset="0"/>
                    <a:ea typeface="宋体" panose="02010600030101010101" pitchFamily="2" charset="-122"/>
                  </a:defRPr>
                </a:lvl5pPr>
                <a:lvl6pPr marL="21653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225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797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36950" defTabSz="83978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839788" eaLnBrk="0" fontAlgn="base" latinLnBrk="0" hangingPunct="0">
                  <a:lnSpc>
                    <a:spcPct val="100000"/>
                  </a:lnSpc>
                  <a:spcBef>
                    <a:spcPct val="0"/>
                  </a:spcBef>
                  <a:spcAft>
                    <a:spcPct val="0"/>
                  </a:spcAft>
                  <a:buClrTx/>
                  <a:buSzTx/>
                  <a:buFontTx/>
                  <a:buNone/>
                  <a:tabLst/>
                  <a:defRPr/>
                </a:pPr>
                <a:r>
                  <a:rPr kumimoji="1" lang="en-US" altLang="zh-CN" sz="1800" b="1" i="0" u="none" strike="noStrike" kern="0" cap="none" spc="0" normalizeH="0" baseline="0" noProof="0">
                    <a:ln>
                      <a:noFill/>
                    </a:ln>
                    <a:solidFill>
                      <a:srgbClr val="000000"/>
                    </a:solidFill>
                    <a:effectLst/>
                    <a:uLnTx/>
                    <a:uFillTx/>
                    <a:cs typeface="Times New Roman" panose="02020603050405020304" pitchFamily="18" charset="0"/>
                  </a:rPr>
                  <a:t>G.652</a:t>
                </a:r>
              </a:p>
            </p:txBody>
          </p:sp>
          <p:sp>
            <p:nvSpPr>
              <p:cNvPr id="129" name="Freeform 1085"/>
              <p:cNvSpPr>
                <a:spLocks/>
              </p:cNvSpPr>
              <p:nvPr/>
            </p:nvSpPr>
            <p:spPr bwMode="auto">
              <a:xfrm>
                <a:off x="2233" y="1617"/>
                <a:ext cx="2307" cy="987"/>
              </a:xfrm>
              <a:custGeom>
                <a:avLst/>
                <a:gdLst>
                  <a:gd name="T0" fmla="*/ 0 w 1657"/>
                  <a:gd name="T1" fmla="*/ 790 h 791"/>
                  <a:gd name="T2" fmla="*/ 445 w 1657"/>
                  <a:gd name="T3" fmla="*/ 479 h 791"/>
                  <a:gd name="T4" fmla="*/ 867 w 1657"/>
                  <a:gd name="T5" fmla="*/ 257 h 791"/>
                  <a:gd name="T6" fmla="*/ 1268 w 1657"/>
                  <a:gd name="T7" fmla="*/ 108 h 791"/>
                  <a:gd name="T8" fmla="*/ 1656 w 1657"/>
                  <a:gd name="T9" fmla="*/ 0 h 791"/>
                </a:gdLst>
                <a:ahLst/>
                <a:cxnLst>
                  <a:cxn ang="0">
                    <a:pos x="T0" y="T1"/>
                  </a:cxn>
                  <a:cxn ang="0">
                    <a:pos x="T2" y="T3"/>
                  </a:cxn>
                  <a:cxn ang="0">
                    <a:pos x="T4" y="T5"/>
                  </a:cxn>
                  <a:cxn ang="0">
                    <a:pos x="T6" y="T7"/>
                  </a:cxn>
                  <a:cxn ang="0">
                    <a:pos x="T8" y="T9"/>
                  </a:cxn>
                </a:cxnLst>
                <a:rect l="0" t="0" r="r" b="b"/>
                <a:pathLst>
                  <a:path w="1657" h="791">
                    <a:moveTo>
                      <a:pt x="0" y="790"/>
                    </a:moveTo>
                    <a:lnTo>
                      <a:pt x="445" y="479"/>
                    </a:lnTo>
                    <a:lnTo>
                      <a:pt x="867" y="257"/>
                    </a:lnTo>
                    <a:lnTo>
                      <a:pt x="1268" y="108"/>
                    </a:lnTo>
                    <a:lnTo>
                      <a:pt x="1656" y="0"/>
                    </a:lnTo>
                  </a:path>
                </a:pathLst>
              </a:custGeom>
              <a:noFill/>
              <a:ln w="25400" cap="rnd" cmpd="sng">
                <a:solidFill>
                  <a:srgbClr val="FC0128"/>
                </a:solidFill>
                <a:prstDash val="solid"/>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grpSp>
        <p:nvGrpSpPr>
          <p:cNvPr id="130" name="Group 1086"/>
          <p:cNvGrpSpPr>
            <a:grpSpLocks/>
          </p:cNvGrpSpPr>
          <p:nvPr/>
        </p:nvGrpSpPr>
        <p:grpSpPr bwMode="auto">
          <a:xfrm>
            <a:off x="3618609" y="3447950"/>
            <a:ext cx="3084512" cy="1762125"/>
            <a:chOff x="2407" y="2052"/>
            <a:chExt cx="1943" cy="1110"/>
          </a:xfrm>
        </p:grpSpPr>
        <p:sp>
          <p:nvSpPr>
            <p:cNvPr id="131" name="Freeform 1087"/>
            <p:cNvSpPr>
              <a:spLocks/>
            </p:cNvSpPr>
            <p:nvPr/>
          </p:nvSpPr>
          <p:spPr bwMode="auto">
            <a:xfrm>
              <a:off x="2630" y="2052"/>
              <a:ext cx="1720" cy="1110"/>
            </a:xfrm>
            <a:custGeom>
              <a:avLst/>
              <a:gdLst>
                <a:gd name="T0" fmla="*/ 0 w 1240"/>
                <a:gd name="T1" fmla="*/ 851 h 852"/>
                <a:gd name="T2" fmla="*/ 317 w 1240"/>
                <a:gd name="T3" fmla="*/ 547 h 852"/>
                <a:gd name="T4" fmla="*/ 628 w 1240"/>
                <a:gd name="T5" fmla="*/ 314 h 852"/>
                <a:gd name="T6" fmla="*/ 937 w 1240"/>
                <a:gd name="T7" fmla="*/ 140 h 852"/>
                <a:gd name="T8" fmla="*/ 1239 w 1240"/>
                <a:gd name="T9" fmla="*/ 0 h 852"/>
              </a:gdLst>
              <a:ahLst/>
              <a:cxnLst>
                <a:cxn ang="0">
                  <a:pos x="T0" y="T1"/>
                </a:cxn>
                <a:cxn ang="0">
                  <a:pos x="T2" y="T3"/>
                </a:cxn>
                <a:cxn ang="0">
                  <a:pos x="T4" y="T5"/>
                </a:cxn>
                <a:cxn ang="0">
                  <a:pos x="T6" y="T7"/>
                </a:cxn>
                <a:cxn ang="0">
                  <a:pos x="T8" y="T9"/>
                </a:cxn>
              </a:cxnLst>
              <a:rect l="0" t="0" r="r" b="b"/>
              <a:pathLst>
                <a:path w="1240" h="852">
                  <a:moveTo>
                    <a:pt x="0" y="851"/>
                  </a:moveTo>
                  <a:lnTo>
                    <a:pt x="317" y="547"/>
                  </a:lnTo>
                  <a:lnTo>
                    <a:pt x="628" y="314"/>
                  </a:lnTo>
                  <a:lnTo>
                    <a:pt x="937" y="140"/>
                  </a:lnTo>
                  <a:lnTo>
                    <a:pt x="1239" y="0"/>
                  </a:lnTo>
                </a:path>
              </a:pathLst>
            </a:custGeom>
            <a:noFill/>
            <a:ln w="57150" cap="rnd" cmpd="sng">
              <a:solidFill>
                <a:srgbClr val="FF00FF"/>
              </a:solidFill>
              <a:prstDash val="dash"/>
              <a:round/>
              <a:headEnd type="none" w="sm" len="sm"/>
              <a:tailEnd type="none" w="sm" len="sm"/>
            </a:ln>
            <a:effectLst/>
            <a:extLst>
              <a:ext uri="{909E8E84-426E-40DD-AFC4-6F175D3DCCD1}">
                <a14:hiddenFill xmlns:a14="http://schemas.microsoft.com/office/drawing/2010/main">
                  <a:solidFill>
                    <a:srgbClr val="0E35A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132" name="Rectangle 1088"/>
            <p:cNvSpPr>
              <a:spLocks noChangeArrowheads="1"/>
            </p:cNvSpPr>
            <p:nvPr/>
          </p:nvSpPr>
          <p:spPr bwMode="auto">
            <a:xfrm>
              <a:off x="2407" y="2682"/>
              <a:ext cx="483" cy="233"/>
            </a:xfrm>
            <a:prstGeom prst="rect">
              <a:avLst/>
            </a:prstGeom>
            <a:noFill/>
            <a:ln>
              <a:noFill/>
            </a:ln>
            <a:effectLst/>
            <a:extLst>
              <a:ext uri="{909E8E84-426E-40DD-AFC4-6F175D3DCCD1}">
                <a14:hiddenFill xmlns:a14="http://schemas.microsoft.com/office/drawing/2010/main">
                  <a:solidFill>
                    <a:srgbClr val="0E35A2"/>
                  </a:solidFill>
                </a14:hiddenFill>
              </a:ext>
              <a:ext uri="{91240B29-F687-4F45-9708-019B960494DF}">
                <a14:hiddenLine xmlns:a14="http://schemas.microsoft.com/office/drawing/2010/main" w="5715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6038" rIns="90488" bIns="46038">
              <a:spAutoFit/>
            </a:bodyPr>
            <a:lstStyle>
              <a:lvl1pPr defTabSz="881063">
                <a:defRPr kumimoji="1" sz="2400">
                  <a:solidFill>
                    <a:schemeClr val="tx1"/>
                  </a:solidFill>
                  <a:latin typeface="Times New Roman" panose="02020603050405020304" pitchFamily="18" charset="0"/>
                  <a:ea typeface="宋体" panose="02010600030101010101" pitchFamily="2" charset="-122"/>
                </a:defRPr>
              </a:lvl1pPr>
              <a:lvl2pPr marL="449263" defTabSz="881063">
                <a:defRPr kumimoji="1" sz="2400">
                  <a:solidFill>
                    <a:schemeClr val="tx1"/>
                  </a:solidFill>
                  <a:latin typeface="Times New Roman" panose="02020603050405020304" pitchFamily="18" charset="0"/>
                  <a:ea typeface="宋体" panose="02010600030101010101" pitchFamily="2" charset="-122"/>
                </a:defRPr>
              </a:lvl2pPr>
              <a:lvl3pPr marL="896938" defTabSz="881063">
                <a:defRPr kumimoji="1" sz="2400">
                  <a:solidFill>
                    <a:schemeClr val="tx1"/>
                  </a:solidFill>
                  <a:latin typeface="Times New Roman" panose="02020603050405020304" pitchFamily="18" charset="0"/>
                  <a:ea typeface="宋体" panose="02010600030101010101" pitchFamily="2" charset="-122"/>
                </a:defRPr>
              </a:lvl3pPr>
              <a:lvl4pPr marL="1346200" defTabSz="881063">
                <a:defRPr kumimoji="1" sz="2400">
                  <a:solidFill>
                    <a:schemeClr val="tx1"/>
                  </a:solidFill>
                  <a:latin typeface="Times New Roman" panose="02020603050405020304" pitchFamily="18" charset="0"/>
                  <a:ea typeface="宋体" panose="02010600030101010101" pitchFamily="2" charset="-122"/>
                </a:defRPr>
              </a:lvl4pPr>
              <a:lvl5pPr marL="1793875" defTabSz="881063">
                <a:defRPr kumimoji="1" sz="2400">
                  <a:solidFill>
                    <a:schemeClr val="tx1"/>
                  </a:solidFill>
                  <a:latin typeface="Times New Roman" panose="02020603050405020304" pitchFamily="18" charset="0"/>
                  <a:ea typeface="宋体" panose="02010600030101010101" pitchFamily="2" charset="-122"/>
                </a:defRPr>
              </a:lvl5pPr>
              <a:lvl6pPr marL="2251075" defTabSz="8810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08275" defTabSz="8810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65475" defTabSz="8810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22675" defTabSz="8810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pPr>
              <a:r>
                <a:rPr lang="en-US" altLang="zh-CN" sz="1800" b="1">
                  <a:solidFill>
                    <a:srgbClr val="FF00FF"/>
                  </a:solidFill>
                  <a:effectLst>
                    <a:outerShdw blurRad="38100" dist="38100" dir="2700000" algn="tl">
                      <a:srgbClr val="C0C0C0"/>
                    </a:outerShdw>
                  </a:effectLst>
                  <a:cs typeface="Times New Roman" panose="02020603050405020304" pitchFamily="18" charset="0"/>
                </a:rPr>
                <a:t>G.655</a:t>
              </a:r>
            </a:p>
          </p:txBody>
        </p:sp>
      </p:grpSp>
    </p:spTree>
    <p:extLst>
      <p:ext uri="{BB962C8B-B14F-4D97-AF65-F5344CB8AC3E}">
        <p14:creationId xmlns:p14="http://schemas.microsoft.com/office/powerpoint/2010/main" val="24578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常见光纤型号</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7" name="Text Box 1026"/>
          <p:cNvSpPr txBox="1">
            <a:spLocks noChangeArrowheads="1"/>
          </p:cNvSpPr>
          <p:nvPr/>
        </p:nvSpPr>
        <p:spPr bwMode="auto">
          <a:xfrm>
            <a:off x="588392" y="2235252"/>
            <a:ext cx="7823200" cy="3786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10000"/>
              </a:lnSpc>
              <a:spcBef>
                <a:spcPct val="0"/>
              </a:spcBef>
              <a:spcAft>
                <a:spcPct val="0"/>
              </a:spcAft>
              <a:buFont typeface="Webdings" panose="05030102010509060703" pitchFamily="18" charset="2"/>
              <a:buChar char="&lt;"/>
            </a:pPr>
            <a:r>
              <a:rPr kumimoji="1" lang="en-US" altLang="zh-CN"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ITU-T</a:t>
            </a:r>
            <a:r>
              <a:rPr kumimoji="1" lang="zh-CN" altLang="en-US"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标准光纤</a:t>
            </a:r>
          </a:p>
          <a:p>
            <a:pPr lvl="1" fontAlgn="base">
              <a:lnSpc>
                <a:spcPct val="110000"/>
              </a:lnSpc>
              <a:spcBef>
                <a:spcPct val="0"/>
              </a:spcBef>
              <a:spcAft>
                <a:spcPct val="0"/>
              </a:spcAft>
              <a:buFont typeface="Webdings" panose="05030102010509060703" pitchFamily="18" charset="2"/>
              <a:buChar char="&lt;"/>
            </a:pP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G.652</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：普通单模光纤（</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SMF</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a:p>
            <a:pPr lvl="1" fontAlgn="base">
              <a:lnSpc>
                <a:spcPct val="110000"/>
              </a:lnSpc>
              <a:spcBef>
                <a:spcPct val="0"/>
              </a:spcBef>
              <a:spcAft>
                <a:spcPct val="0"/>
              </a:spcAft>
              <a:buFont typeface="Webdings" panose="05030102010509060703" pitchFamily="18" charset="2"/>
              <a:buChar char="&lt;"/>
            </a:pP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G.653</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：色散位移光纤</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(DSF)</a:t>
            </a:r>
          </a:p>
          <a:p>
            <a:pPr lvl="1" fontAlgn="base">
              <a:lnSpc>
                <a:spcPct val="110000"/>
              </a:lnSpc>
              <a:spcBef>
                <a:spcPct val="0"/>
              </a:spcBef>
              <a:spcAft>
                <a:spcPct val="0"/>
              </a:spcAft>
              <a:buFont typeface="Webdings" panose="05030102010509060703" pitchFamily="18" charset="2"/>
              <a:buChar char="&lt;"/>
            </a:pP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G.655</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：非零色散位移光纤</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(NZ-DSF),</a:t>
            </a:r>
            <a:b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b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产品：康宁</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LEAF</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；长飞：大保实</a:t>
            </a:r>
          </a:p>
          <a:p>
            <a:pPr fontAlgn="base">
              <a:lnSpc>
                <a:spcPct val="110000"/>
              </a:lnSpc>
              <a:spcBef>
                <a:spcPct val="0"/>
              </a:spcBef>
              <a:spcAft>
                <a:spcPct val="0"/>
              </a:spcAft>
              <a:buFont typeface="Webdings" panose="05030102010509060703" pitchFamily="18" charset="2"/>
              <a:buChar char="&lt;"/>
            </a:pPr>
            <a:endPar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fontAlgn="base">
              <a:lnSpc>
                <a:spcPct val="110000"/>
              </a:lnSpc>
              <a:spcBef>
                <a:spcPct val="0"/>
              </a:spcBef>
              <a:spcAft>
                <a:spcPct val="0"/>
              </a:spcAft>
              <a:buFont typeface="Webdings" panose="05030102010509060703" pitchFamily="18" charset="2"/>
              <a:buChar char="&lt;"/>
            </a:pPr>
            <a:r>
              <a:rPr kumimoji="1" lang="zh-CN" altLang="en-US"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特种光纤</a:t>
            </a:r>
            <a:r>
              <a:rPr kumimoji="1" lang="en-US" altLang="zh-CN" sz="2200" b="1" dirty="0">
                <a:solidFill>
                  <a:srgbClr val="3333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a:p>
            <a:pPr lvl="1" fontAlgn="base">
              <a:lnSpc>
                <a:spcPct val="110000"/>
              </a:lnSpc>
              <a:spcBef>
                <a:spcPct val="0"/>
              </a:spcBef>
              <a:spcAft>
                <a:spcPct val="0"/>
              </a:spcAft>
              <a:buFont typeface="Monotype Sorts" pitchFamily="2" charset="2"/>
              <a:buChar char="4"/>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保偏光纤（</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PMF</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a:p>
            <a:pPr lvl="1" fontAlgn="base">
              <a:lnSpc>
                <a:spcPct val="110000"/>
              </a:lnSpc>
              <a:spcBef>
                <a:spcPct val="0"/>
              </a:spcBef>
              <a:spcAft>
                <a:spcPct val="0"/>
              </a:spcAft>
              <a:buFont typeface="Monotype Sorts" pitchFamily="2" charset="2"/>
              <a:buChar char="4"/>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色散补偿光纤（</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DCF</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a:p>
            <a:pPr lvl="1" fontAlgn="base">
              <a:lnSpc>
                <a:spcPct val="110000"/>
              </a:lnSpc>
              <a:spcBef>
                <a:spcPct val="0"/>
              </a:spcBef>
              <a:spcAft>
                <a:spcPct val="0"/>
              </a:spcAft>
              <a:buFont typeface="Monotype Sorts" pitchFamily="2" charset="2"/>
              <a:buChar char="4"/>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掺铒光纤（</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EDF</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）等</a:t>
            </a:r>
          </a:p>
        </p:txBody>
      </p:sp>
    </p:spTree>
    <p:extLst>
      <p:ext uri="{BB962C8B-B14F-4D97-AF65-F5344CB8AC3E}">
        <p14:creationId xmlns:p14="http://schemas.microsoft.com/office/powerpoint/2010/main" val="38236672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单模光纤的发展与演变总结</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7" name="Text Box 1026"/>
          <p:cNvSpPr txBox="1">
            <a:spLocks noChangeArrowheads="1"/>
          </p:cNvSpPr>
          <p:nvPr/>
        </p:nvSpPr>
        <p:spPr bwMode="auto">
          <a:xfrm>
            <a:off x="588392" y="2132856"/>
            <a:ext cx="823208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lvl="0" indent="-342900" fontAlgn="base">
              <a:lnSpc>
                <a:spcPct val="150000"/>
              </a:lnSpc>
              <a:spcBef>
                <a:spcPct val="20000"/>
              </a:spcBef>
              <a:spcAft>
                <a:spcPct val="0"/>
              </a:spcAft>
              <a:buClr>
                <a:srgbClr val="3333CC"/>
              </a:buClr>
              <a:buSzPct val="60000"/>
              <a:buFont typeface="Wingdings" panose="05000000000000000000" pitchFamily="2" charset="2"/>
              <a:buChar char="n"/>
              <a:defRPr/>
            </a:pP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在光纤通信发展的近</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30</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年中，单模光纤的结构和性能也在不断发展和演变。</a:t>
            </a:r>
          </a:p>
          <a:p>
            <a:pPr marL="342900" lvl="0" indent="-342900" fontAlgn="base">
              <a:lnSpc>
                <a:spcPct val="150000"/>
              </a:lnSpc>
              <a:spcBef>
                <a:spcPct val="20000"/>
              </a:spcBef>
              <a:spcAft>
                <a:spcPct val="0"/>
              </a:spcAft>
              <a:buClr>
                <a:srgbClr val="3333CC"/>
              </a:buClr>
              <a:buSzPct val="60000"/>
              <a:buFont typeface="Wingdings" panose="05000000000000000000" pitchFamily="2" charset="2"/>
              <a:buChar char="n"/>
              <a:defRPr/>
            </a:pP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最早实用化的是</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常规单模光纤</a:t>
            </a:r>
            <a:r>
              <a:rPr kumimoji="1" lang="en-US" altLang="zh-CN"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SMF(G.652</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光纤</a:t>
            </a:r>
            <a:r>
              <a:rPr kumimoji="1" lang="en-US" altLang="zh-CN"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，零色散波长在</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1310nm</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，曾大量敷设，在光纤通信中扮演者重要的角色。</a:t>
            </a:r>
          </a:p>
          <a:p>
            <a:pPr marL="342900" lvl="0" indent="-342900" fontAlgn="base">
              <a:lnSpc>
                <a:spcPct val="150000"/>
              </a:lnSpc>
              <a:spcBef>
                <a:spcPct val="20000"/>
              </a:spcBef>
              <a:spcAft>
                <a:spcPct val="0"/>
              </a:spcAft>
              <a:buClr>
                <a:srgbClr val="3333CC"/>
              </a:buClr>
              <a:buSzPct val="60000"/>
              <a:buFont typeface="Wingdings" panose="05000000000000000000" pitchFamily="2" charset="2"/>
              <a:buChar char="n"/>
              <a:defRPr/>
            </a:pP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对光纤损耗机理的研究表明，光纤在</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1550nm</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窗口损耗更低，可以低于</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0.2dB/km</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，几乎接近光纤本征损耗的极限。如果零色散移到</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1550nm</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，则可以实现零色散和最低损耗传输的性能，为此，人们研制了</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色散位移光纤</a:t>
            </a:r>
            <a:r>
              <a:rPr kumimoji="1" lang="en-US" altLang="zh-CN"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DSF(G.653</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光纤</a:t>
            </a:r>
            <a:r>
              <a:rPr kumimoji="1" lang="en-US" altLang="zh-CN"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。设计思路是通过结构和尺寸的适当选择来加大波导色散，使零色散波长从</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1310nm</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移到</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1550nm</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p>
        </p:txBody>
      </p:sp>
    </p:spTree>
    <p:extLst>
      <p:ext uri="{BB962C8B-B14F-4D97-AF65-F5344CB8AC3E}">
        <p14:creationId xmlns:p14="http://schemas.microsoft.com/office/powerpoint/2010/main" val="22697462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单模光纤的发展与演变总结</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7" name="Text Box 1026"/>
          <p:cNvSpPr txBox="1">
            <a:spLocks noChangeArrowheads="1"/>
          </p:cNvSpPr>
          <p:nvPr/>
        </p:nvSpPr>
        <p:spPr bwMode="auto">
          <a:xfrm>
            <a:off x="588392" y="2132856"/>
            <a:ext cx="8232080" cy="442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fontAlgn="base">
              <a:lnSpc>
                <a:spcPct val="150000"/>
              </a:lnSpc>
              <a:spcBef>
                <a:spcPct val="20000"/>
              </a:spcBef>
              <a:spcAft>
                <a:spcPct val="0"/>
              </a:spcAft>
              <a:buClr>
                <a:srgbClr val="3333CC"/>
              </a:buClr>
              <a:buSzPct val="60000"/>
              <a:buFont typeface="Wingdings" panose="05000000000000000000" pitchFamily="2" charset="2"/>
              <a:buChar char="n"/>
              <a:defRPr/>
            </a:pP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90</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年代后，</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DWDM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和</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EDFA</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的迅速发展，</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1550nm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波段的几十个波长的信号同时在一根光纤中传输，使光纤的传输容量极大地提高。然而，四波混频</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FWM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会引起复用信道之间的串扰，严重影响</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WDM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的性能。</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FWM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是一种非线性效应，其效率与光纤的色散有关，零色散时混频效率最高，随着色散增加，混频效率迅速下降。这种性质使</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DSF</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光纤在</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WDM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系统中失去了魅力。</a:t>
            </a:r>
            <a:r>
              <a:rPr kumimoji="1" lang="zh-CN" altLang="en-US" sz="19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非零色散位移光纤</a:t>
            </a:r>
            <a:r>
              <a:rPr kumimoji="1" lang="en-US" altLang="zh-CN" sz="19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NZ-DSF(G.655</a:t>
            </a:r>
            <a:r>
              <a:rPr kumimoji="1" lang="zh-CN" altLang="en-US" sz="19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光纤</a:t>
            </a:r>
            <a:r>
              <a:rPr kumimoji="1" lang="en-US" altLang="zh-CN" sz="19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应运而生。 </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NZ-DSF</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在</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1530~1565nm(EDFA</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的工作波长</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区具有小的但非零的色散，既适应高速系统的需要，又使</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FWM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效率不高。 </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NZ-DSF</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的纤芯采用三角形或梯形折射率分布</a:t>
            </a:r>
            <a:r>
              <a:rPr kumimoji="1" lang="zh-CN" altLang="en-US" sz="1900"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，其色散可正可负。若</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零色散波长小于</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1530nm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则色散为正；若零色散波长大于</a:t>
            </a:r>
            <a:r>
              <a:rPr kumimoji="1" lang="en-US" altLang="zh-CN"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1565nm</a:t>
            </a:r>
            <a:r>
              <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则色散为负。从而实现长距离的色散管理</a:t>
            </a:r>
            <a:r>
              <a:rPr kumimoji="1" lang="zh-CN" altLang="en-US" sz="1900"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a:t>
            </a:r>
            <a:endParaRPr kumimoji="1" lang="zh-CN" altLang="en-US" sz="19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endParaRPr>
          </a:p>
        </p:txBody>
      </p:sp>
    </p:spTree>
    <p:extLst>
      <p:ext uri="{BB962C8B-B14F-4D97-AF65-F5344CB8AC3E}">
        <p14:creationId xmlns:p14="http://schemas.microsoft.com/office/powerpoint/2010/main" val="31973154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单模光纤的发展与演变总结</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7" name="Text Box 1026"/>
          <p:cNvSpPr txBox="1">
            <a:spLocks noChangeArrowheads="1"/>
          </p:cNvSpPr>
          <p:nvPr/>
        </p:nvSpPr>
        <p:spPr bwMode="auto">
          <a:xfrm>
            <a:off x="588392" y="2132856"/>
            <a:ext cx="823208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lvl="0" indent="-342900" fontAlgn="base">
              <a:lnSpc>
                <a:spcPct val="150000"/>
              </a:lnSpc>
              <a:spcBef>
                <a:spcPct val="20000"/>
              </a:spcBef>
              <a:spcAft>
                <a:spcPct val="0"/>
              </a:spcAft>
              <a:buClr>
                <a:srgbClr val="3333CC"/>
              </a:buClr>
              <a:buSzPct val="60000"/>
              <a:buFont typeface="Wingdings" panose="05000000000000000000" pitchFamily="2" charset="2"/>
              <a:buChar char="n"/>
              <a:defRPr/>
            </a:pP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NZ-DSF</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光纤的缺点是模场直径小，容易加剧非线性效应的影响，为此人们又研究了</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大有效面积</a:t>
            </a:r>
            <a:r>
              <a:rPr kumimoji="1" lang="en-US" altLang="zh-CN"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NZ-DSF</a:t>
            </a:r>
            <a:r>
              <a:rPr kumimoji="1" lang="zh-CN" altLang="en-US" sz="2000" b="1" dirty="0">
                <a:solidFill>
                  <a:srgbClr val="FF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光纤</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。如康宁公司研制的三角形＋外环结构和双环结构光纤，三角形和内环纤芯的作用是将零色散波长移向</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1550nm</a:t>
            </a: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，外环的作用是把光从中心吸引出来一部分，增大有效面积。</a:t>
            </a:r>
          </a:p>
          <a:p>
            <a:pPr marL="342900" lvl="0" indent="-342900" fontAlgn="base">
              <a:lnSpc>
                <a:spcPct val="150000"/>
              </a:lnSpc>
              <a:spcBef>
                <a:spcPct val="20000"/>
              </a:spcBef>
              <a:spcAft>
                <a:spcPct val="0"/>
              </a:spcAft>
              <a:buClr>
                <a:srgbClr val="3333CC"/>
              </a:buClr>
              <a:buSzPct val="60000"/>
              <a:buFont typeface="Wingdings" panose="05000000000000000000" pitchFamily="2" charset="2"/>
              <a:buChar char="n"/>
              <a:defRPr/>
            </a:pP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各种光纤性能不断提高，各种新型光纤层出不穷，无所谓好坏，应根据实际应用情况选择最合适的</a:t>
            </a:r>
            <a:r>
              <a:rPr kumimoji="1" lang="zh-CN" altLang="en-US" sz="2000" b="1" dirty="0" smtClean="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rPr>
              <a:t>光纤。</a:t>
            </a:r>
            <a:endPar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a:cs typeface="Times New Roman" panose="02020603050405020304" pitchFamily="18" charset="0"/>
            </a:endParaRPr>
          </a:p>
        </p:txBody>
      </p:sp>
    </p:spTree>
    <p:extLst>
      <p:ext uri="{BB962C8B-B14F-4D97-AF65-F5344CB8AC3E}">
        <p14:creationId xmlns:p14="http://schemas.microsoft.com/office/powerpoint/2010/main" val="10522718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高</a:t>
            </a: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阶色散效应</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 name="Rectangle 3"/>
          <p:cNvSpPr txBox="1">
            <a:spLocks noChangeArrowheads="1"/>
          </p:cNvSpPr>
          <p:nvPr/>
        </p:nvSpPr>
        <p:spPr bwMode="auto">
          <a:xfrm>
            <a:off x="470609" y="3212976"/>
            <a:ext cx="813383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因为在</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en-US" altLang="zh-CN" sz="2000" b="1"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0</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处色散并未完全消失，尚存在高阶色散，光脉冲仍会展宽。</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D</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不能使中心波长位于</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en-US" altLang="zh-CN" sz="2000" b="1"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0</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的光脉冲包含的所有波长都为零，</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D</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0</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并不意味着色散不随波长而变，</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D</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的波长相关性或高阶色散将引起脉冲展宽。高阶色散取决于色散斜率</a:t>
            </a:r>
            <a:r>
              <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S</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1"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lang="en-US" altLang="zh-CN" sz="2000" dirty="0">
              <a:solidFill>
                <a:srgbClr val="000000"/>
              </a:solidFill>
              <a:latin typeface="Times New Roman" panose="02020603050405020304" pitchFamily="18" charset="0"/>
              <a:ea typeface="黑体"/>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高阶色散效应只有在脉冲波长</a:t>
            </a:r>
            <a:r>
              <a:rPr kumimoji="1" lang="zh-CN" altLang="en-US" sz="2000" b="1" i="1"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趋近于零色散波长且差别只有几个</a:t>
            </a:r>
            <a:r>
              <a:rPr kumimoji="1" lang="en-US" altLang="zh-CN" sz="2000" b="1" i="1"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nm</a:t>
            </a:r>
            <a:r>
              <a:rPr kumimoji="1" lang="zh-CN" altLang="en-US"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时才需考虑。</a:t>
            </a:r>
          </a:p>
        </p:txBody>
      </p:sp>
      <p:graphicFrame>
        <p:nvGraphicFramePr>
          <p:cNvPr id="7" name="Object 4"/>
          <p:cNvGraphicFramePr>
            <a:graphicFrameLocks noChangeAspect="1"/>
          </p:cNvGraphicFramePr>
          <p:nvPr>
            <p:extLst>
              <p:ext uri="{D42A27DB-BD31-4B8C-83A1-F6EECF244321}">
                <p14:modId xmlns:p14="http://schemas.microsoft.com/office/powerpoint/2010/main" val="3818898867"/>
              </p:ext>
            </p:extLst>
          </p:nvPr>
        </p:nvGraphicFramePr>
        <p:xfrm>
          <a:off x="3635896" y="4725145"/>
          <a:ext cx="1414281" cy="648072"/>
        </p:xfrm>
        <a:graphic>
          <a:graphicData uri="http://schemas.openxmlformats.org/presentationml/2006/ole">
            <mc:AlternateContent xmlns:mc="http://schemas.openxmlformats.org/markup-compatibility/2006">
              <mc:Choice xmlns:v="urn:schemas-microsoft-com:vml" Requires="v">
                <p:oleObj spid="_x0000_s21535" name="Microsoft 公式 3.0" r:id="rId4" imgW="672840" imgH="304560" progId="Equation.3">
                  <p:embed/>
                </p:oleObj>
              </mc:Choice>
              <mc:Fallback>
                <p:oleObj name="Microsoft 公式 3.0" r:id="rId4" imgW="67284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4725145"/>
                        <a:ext cx="1414281" cy="648072"/>
                      </a:xfrm>
                      <a:prstGeom prst="rect">
                        <a:avLst/>
                      </a:prstGeom>
                      <a:solidFill>
                        <a:srgbClr val="9FFFE6"/>
                      </a:solidFill>
                      <a:ln>
                        <a:noFill/>
                      </a:ln>
                      <a:effectLst/>
                      <a:extLst/>
                    </p:spPr>
                  </p:pic>
                </p:oleObj>
              </mc:Fallback>
            </mc:AlternateContent>
          </a:graphicData>
        </a:graphic>
      </p:graphicFrame>
      <p:sp>
        <p:nvSpPr>
          <p:cNvPr id="8" name="Text Box 7" descr="羊皮纸"/>
          <p:cNvSpPr txBox="1">
            <a:spLocks noChangeArrowheads="1"/>
          </p:cNvSpPr>
          <p:nvPr/>
        </p:nvSpPr>
        <p:spPr bwMode="auto">
          <a:xfrm>
            <a:off x="465262" y="2125365"/>
            <a:ext cx="5410944" cy="707886"/>
          </a:xfrm>
          <a:prstGeom prst="rect">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000" b="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当单模光纤工作在零色散波长</a:t>
            </a:r>
            <a:r>
              <a:rPr kumimoji="1" lang="zh-CN" altLang="en-US" sz="2000" b="1" i="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000" b="1" baseline="-25000"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zh-CN" altLang="en-US" sz="2000" b="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时，</a:t>
            </a:r>
            <a:r>
              <a:rPr kumimoji="1" lang="en-US" altLang="zh-CN" sz="2000" b="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D</a:t>
            </a:r>
            <a:r>
              <a:rPr kumimoji="1" lang="zh-CN" altLang="en-US" sz="2000" b="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000" b="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，其</a:t>
            </a:r>
            <a:r>
              <a:rPr kumimoji="1" lang="en-US" altLang="zh-CN" sz="2000" b="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BL</a:t>
            </a:r>
            <a:r>
              <a:rPr kumimoji="1" lang="zh-CN" altLang="en-US" sz="2000" b="1"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积可无限增大？</a:t>
            </a:r>
          </a:p>
        </p:txBody>
      </p:sp>
      <p:sp>
        <p:nvSpPr>
          <p:cNvPr id="10" name="AutoShape 8"/>
          <p:cNvSpPr>
            <a:spLocks noChangeArrowheads="1"/>
          </p:cNvSpPr>
          <p:nvPr/>
        </p:nvSpPr>
        <p:spPr bwMode="auto">
          <a:xfrm>
            <a:off x="6444208" y="1844824"/>
            <a:ext cx="1911502" cy="1219200"/>
          </a:xfrm>
          <a:prstGeom prst="wedgeEllipseCallout">
            <a:avLst>
              <a:gd name="adj1" fmla="val -17968"/>
              <a:gd name="adj2" fmla="val 26694"/>
            </a:avLst>
          </a:prstGeom>
          <a:solidFill>
            <a:srgbClr val="3333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FFFF66"/>
                </a:solidFill>
                <a:effectLst>
                  <a:outerShdw blurRad="38100" dist="38100" dir="2700000" algn="tl">
                    <a:srgbClr val="000000"/>
                  </a:outerShdw>
                </a:effectLst>
                <a:uLnTx/>
                <a:uFillTx/>
                <a:latin typeface="Arial Black" panose="020B0A04020102020204" pitchFamily="34" charset="0"/>
                <a:ea typeface="黑体" panose="02010609060101010101" pitchFamily="49" charset="-122"/>
              </a:rPr>
              <a:t>实际上是不可能的</a:t>
            </a:r>
          </a:p>
        </p:txBody>
      </p:sp>
    </p:spTree>
    <p:extLst>
      <p:ext uri="{BB962C8B-B14F-4D97-AF65-F5344CB8AC3E}">
        <p14:creationId xmlns:p14="http://schemas.microsoft.com/office/powerpoint/2010/main" val="3148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p:stCondLst>
                              <p:cond delay="500"/>
                            </p:stCondLst>
                            <p:childTnLst>
                              <p:par>
                                <p:cTn id="17" presetID="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模式双折射</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1" name="Rectangle 3"/>
          <p:cNvSpPr txBox="1">
            <a:spLocks noChangeArrowheads="1"/>
          </p:cNvSpPr>
          <p:nvPr/>
        </p:nvSpPr>
        <p:spPr bwMode="auto">
          <a:xfrm>
            <a:off x="537368" y="2034430"/>
            <a:ext cx="799507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20000"/>
              </a:lnSpc>
              <a:buClr>
                <a:srgbClr val="3333CC"/>
              </a:buClr>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理想条件下（光纤为严格的圆柱形</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&amp;</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材料各向同性），</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X</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方向偏振态的模式不会与正交的</a:t>
            </a:r>
            <a:r>
              <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Y</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方向偏振态的模耦合，两正交偏振模</a:t>
            </a:r>
            <a:r>
              <a:rPr kumimoji="1" lang="zh-CN" altLang="en-US" sz="2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简并</a:t>
            </a:r>
            <a:r>
              <a:rPr kumimoji="1" lang="zh-CN" altLang="en-US" sz="2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a:t>
            </a:r>
            <a:endParaRPr kumimoji="1" lang="en-US" altLang="zh-CN" sz="22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a:p>
            <a:pPr lvl="0">
              <a:lnSpc>
                <a:spcPct val="120000"/>
              </a:lnSpc>
              <a:buClr>
                <a:srgbClr val="3333CC"/>
              </a:buClr>
              <a:defRPr/>
            </a:pPr>
            <a:r>
              <a:rPr lang="zh-CN" altLang="en-US" sz="2200" dirty="0" smtClean="0">
                <a:solidFill>
                  <a:srgbClr val="FF0000"/>
                </a:solidFill>
                <a:latin typeface="Times New Roman" panose="02020603050405020304" pitchFamily="18" charset="0"/>
                <a:ea typeface="黑体"/>
                <a:cs typeface="Times New Roman" panose="02020603050405020304" pitchFamily="18" charset="0"/>
              </a:rPr>
              <a:t>简并：</a:t>
            </a:r>
            <a:r>
              <a:rPr lang="zh-CN" altLang="en-US" sz="2200" dirty="0">
                <a:solidFill>
                  <a:srgbClr val="000000"/>
                </a:solidFill>
                <a:latin typeface="Times New Roman" panose="02020603050405020304" pitchFamily="18" charset="0"/>
                <a:ea typeface="黑体"/>
                <a:cs typeface="Times New Roman" panose="02020603050405020304" pitchFamily="18" charset="0"/>
              </a:rPr>
              <a:t>同一波导中的不同模式有相同的相移常数值，就称为模式简并。简并的模式具有相同的相速和群速</a:t>
            </a: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实际光纤形状略偏离圆柱形以及材料各向异性的微小起伏，破坏了模式简并，导致两偏振态混合。</a:t>
            </a: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模传播常数</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对于</a:t>
            </a:r>
            <a:r>
              <a:rPr kumimoji="1" lang="en-US" altLang="zh-CN" sz="2200" b="1" i="1"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X,Y</a:t>
            </a:r>
            <a:r>
              <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方向偏振模稍有不同，光纤的这种性质称为</a:t>
            </a:r>
            <a:r>
              <a:rPr kumimoji="1" lang="zh-CN" altLang="en-US" sz="2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模式双折射。</a:t>
            </a:r>
            <a:endParaRPr kumimoji="1" lang="zh-CN" altLang="en-US"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anose="05000000000000000000" pitchFamily="2" charset="2"/>
              <a:buChar char="n"/>
              <a:tabLst/>
              <a:defRPr/>
            </a:pPr>
            <a:r>
              <a:rPr kumimoji="1" lang="zh-CN" altLang="en-US" sz="2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双折射程度</a:t>
            </a:r>
            <a:r>
              <a:rPr kumimoji="1" lang="en-US" altLang="zh-CN" sz="2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rPr>
              <a:t>B:</a:t>
            </a:r>
            <a:endParaRPr kumimoji="1" lang="en-US" altLang="zh-CN" sz="2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graphicFrame>
        <p:nvGraphicFramePr>
          <p:cNvPr id="12" name="Object 4"/>
          <p:cNvGraphicFramePr>
            <a:graphicFrameLocks noChangeAspect="1"/>
          </p:cNvGraphicFramePr>
          <p:nvPr>
            <p:extLst>
              <p:ext uri="{D42A27DB-BD31-4B8C-83A1-F6EECF244321}">
                <p14:modId xmlns:p14="http://schemas.microsoft.com/office/powerpoint/2010/main" val="4119953385"/>
              </p:ext>
            </p:extLst>
          </p:nvPr>
        </p:nvGraphicFramePr>
        <p:xfrm>
          <a:off x="2987824" y="6021288"/>
          <a:ext cx="3888432" cy="606981"/>
        </p:xfrm>
        <a:graphic>
          <a:graphicData uri="http://schemas.openxmlformats.org/presentationml/2006/ole">
            <mc:AlternateContent xmlns:mc="http://schemas.openxmlformats.org/markup-compatibility/2006">
              <mc:Choice xmlns:v="urn:schemas-microsoft-com:vml" Requires="v">
                <p:oleObj spid="_x0000_s22559" name="Microsoft 公式 3.0" r:id="rId4" imgW="1638000" imgH="279360" progId="Equation.3">
                  <p:embed/>
                </p:oleObj>
              </mc:Choice>
              <mc:Fallback>
                <p:oleObj name="Microsoft 公式 3.0" r:id="rId4" imgW="1638000" imgH="279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6021288"/>
                        <a:ext cx="3888432" cy="606981"/>
                      </a:xfrm>
                      <a:prstGeom prst="rect">
                        <a:avLst/>
                      </a:prstGeom>
                      <a:solidFill>
                        <a:srgbClr val="9FFFE6"/>
                      </a:solidFill>
                      <a:ln>
                        <a:noFill/>
                      </a:ln>
                      <a:effectLst/>
                      <a:extLst/>
                    </p:spPr>
                  </p:pic>
                </p:oleObj>
              </mc:Fallback>
            </mc:AlternateContent>
          </a:graphicData>
        </a:graphic>
      </p:graphicFrame>
    </p:spTree>
    <p:extLst>
      <p:ext uri="{BB962C8B-B14F-4D97-AF65-F5344CB8AC3E}">
        <p14:creationId xmlns:p14="http://schemas.microsoft.com/office/powerpoint/2010/main" val="427103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模式双折射</a:t>
            </a:r>
            <a:endParaRPr kumimoji="1"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7" name="Text Box 9"/>
          <p:cNvSpPr txBox="1">
            <a:spLocks noChangeArrowheads="1"/>
          </p:cNvSpPr>
          <p:nvPr/>
        </p:nvSpPr>
        <p:spPr bwMode="auto">
          <a:xfrm>
            <a:off x="467544" y="2060848"/>
            <a:ext cx="79629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双折射效应破坏了模式简并，将导致光功率在两偏振分量之间周期性地发生转换，转换周期</a:t>
            </a:r>
            <a:r>
              <a:rPr kumimoji="1"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“拍长”：</a:t>
            </a:r>
          </a:p>
        </p:txBody>
      </p:sp>
      <p:grpSp>
        <p:nvGrpSpPr>
          <p:cNvPr id="8" name="Group 22"/>
          <p:cNvGrpSpPr>
            <a:grpSpLocks/>
          </p:cNvGrpSpPr>
          <p:nvPr/>
        </p:nvGrpSpPr>
        <p:grpSpPr bwMode="auto">
          <a:xfrm>
            <a:off x="899592" y="3356992"/>
            <a:ext cx="7924800" cy="3368675"/>
            <a:chOff x="192" y="1056"/>
            <a:chExt cx="4992" cy="2122"/>
          </a:xfrm>
        </p:grpSpPr>
        <p:graphicFrame>
          <p:nvGraphicFramePr>
            <p:cNvPr id="10" name="Object 11"/>
            <p:cNvGraphicFramePr>
              <a:graphicFrameLocks noChangeAspect="1"/>
            </p:cNvGraphicFramePr>
            <p:nvPr/>
          </p:nvGraphicFramePr>
          <p:xfrm>
            <a:off x="1248" y="1056"/>
            <a:ext cx="3552" cy="1782"/>
          </p:xfrm>
          <a:graphic>
            <a:graphicData uri="http://schemas.openxmlformats.org/presentationml/2006/ole">
              <mc:AlternateContent xmlns:mc="http://schemas.openxmlformats.org/markup-compatibility/2006">
                <mc:Choice xmlns:v="urn:schemas-microsoft-com:vml" Requires="v">
                  <p:oleObj spid="_x0000_s23610" name="Image" r:id="rId4" imgW="2173044" imgH="1091186" progId="Photoshop.Image.6">
                    <p:embed/>
                  </p:oleObj>
                </mc:Choice>
                <mc:Fallback>
                  <p:oleObj name="Image" r:id="rId4" imgW="2173044" imgH="1091186" progId="Photoshop.Image.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056"/>
                          <a:ext cx="3552" cy="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Line 12"/>
            <p:cNvSpPr>
              <a:spLocks noChangeShapeType="1"/>
            </p:cNvSpPr>
            <p:nvPr/>
          </p:nvSpPr>
          <p:spPr bwMode="auto">
            <a:xfrm>
              <a:off x="1584" y="1728"/>
              <a:ext cx="0" cy="336"/>
            </a:xfrm>
            <a:prstGeom prst="line">
              <a:avLst/>
            </a:prstGeom>
            <a:noFill/>
            <a:ln w="28575">
              <a:solidFill>
                <a:srgbClr val="3333CC"/>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4" name="Text Box 13"/>
            <p:cNvSpPr txBox="1">
              <a:spLocks noChangeArrowheads="1"/>
            </p:cNvSpPr>
            <p:nvPr/>
          </p:nvSpPr>
          <p:spPr bwMode="auto">
            <a:xfrm>
              <a:off x="352" y="1408"/>
              <a:ext cx="21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1" i="0" u="none" strike="noStrike" kern="0" cap="none" spc="0" normalizeH="0" baseline="0" noProof="0" dirty="0">
                  <a:ln>
                    <a:noFill/>
                  </a:ln>
                  <a:solidFill>
                    <a:srgbClr val="2E2EB6"/>
                  </a:solidFill>
                  <a:effectLst>
                    <a:outerShdw blurRad="38100" dist="38100" dir="2700000" algn="tl">
                      <a:srgbClr val="C0C0C0"/>
                    </a:outerShdw>
                  </a:effectLst>
                  <a:uLnTx/>
                  <a:uFillTx/>
                  <a:latin typeface="Tahoma" panose="020B0604030504040204" pitchFamily="34" charset="0"/>
                  <a:ea typeface="黑体" panose="02010609060101010101" pitchFamily="49" charset="-122"/>
                </a:rPr>
                <a:t>慢轴：</a:t>
              </a:r>
              <a:r>
                <a:rPr kumimoji="1" lang="zh-CN"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ahoma" panose="020B0604030504040204" pitchFamily="34" charset="0"/>
                  <a:ea typeface="黑体" panose="02010609060101010101" pitchFamily="49" charset="-122"/>
                </a:rPr>
                <a:t>模折射率大的轴</a:t>
              </a:r>
            </a:p>
          </p:txBody>
        </p:sp>
        <p:sp>
          <p:nvSpPr>
            <p:cNvPr id="15" name="Line 14"/>
            <p:cNvSpPr>
              <a:spLocks noChangeShapeType="1"/>
            </p:cNvSpPr>
            <p:nvPr/>
          </p:nvSpPr>
          <p:spPr bwMode="auto">
            <a:xfrm>
              <a:off x="816" y="2400"/>
              <a:ext cx="384" cy="0"/>
            </a:xfrm>
            <a:prstGeom prst="line">
              <a:avLst/>
            </a:prstGeom>
            <a:noFill/>
            <a:ln w="28575">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6" name="Text Box 15"/>
            <p:cNvSpPr txBox="1">
              <a:spLocks noChangeArrowheads="1"/>
            </p:cNvSpPr>
            <p:nvPr/>
          </p:nvSpPr>
          <p:spPr bwMode="auto">
            <a:xfrm>
              <a:off x="192" y="2400"/>
              <a:ext cx="110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1" i="0" u="none" strike="noStrike" kern="0" cap="none" spc="0" normalizeH="0" baseline="0" noProof="0">
                  <a:ln>
                    <a:noFill/>
                  </a:ln>
                  <a:solidFill>
                    <a:srgbClr val="FF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快轴</a:t>
              </a:r>
              <a:r>
                <a:rPr kumimoji="1" lang="zh-CN"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：模折射率小的轴</a:t>
              </a:r>
            </a:p>
          </p:txBody>
        </p:sp>
        <p:sp>
          <p:nvSpPr>
            <p:cNvPr id="17" name="Text Box 5"/>
            <p:cNvSpPr txBox="1">
              <a:spLocks noChangeArrowheads="1"/>
            </p:cNvSpPr>
            <p:nvPr/>
          </p:nvSpPr>
          <p:spPr bwMode="auto">
            <a:xfrm>
              <a:off x="1920" y="2928"/>
              <a:ext cx="32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000" b="1" i="1" u="none" strike="noStrike" kern="0" cap="none" spc="0" normalizeH="0" baseline="0" noProof="0" dirty="0">
                  <a:ln>
                    <a:noFill/>
                  </a:ln>
                  <a:solidFill>
                    <a:srgbClr val="008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45</a:t>
              </a:r>
              <a:r>
                <a:rPr kumimoji="1" lang="en-US" altLang="zh-CN" sz="2000" b="1" i="1" u="none" strike="noStrike" kern="0" cap="none" spc="0" normalizeH="0" baseline="30000" noProof="0" dirty="0">
                  <a:ln>
                    <a:noFill/>
                  </a:ln>
                  <a:solidFill>
                    <a:srgbClr val="008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000" b="1" i="1" u="none" strike="noStrike" kern="0" cap="none" spc="0" normalizeH="0" baseline="0" noProof="0" dirty="0">
                  <a:ln>
                    <a:noFill/>
                  </a:ln>
                  <a:solidFill>
                    <a:srgbClr val="008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线偏振光在双折射光纤中偏振态的演变</a:t>
              </a:r>
            </a:p>
          </p:txBody>
        </p:sp>
        <p:sp>
          <p:nvSpPr>
            <p:cNvPr id="18" name="Line 18"/>
            <p:cNvSpPr>
              <a:spLocks noChangeShapeType="1"/>
            </p:cNvSpPr>
            <p:nvPr/>
          </p:nvSpPr>
          <p:spPr bwMode="auto">
            <a:xfrm flipH="1">
              <a:off x="1584" y="2784"/>
              <a:ext cx="11" cy="96"/>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9" name="Line 19"/>
            <p:cNvSpPr>
              <a:spLocks noChangeShapeType="1"/>
            </p:cNvSpPr>
            <p:nvPr/>
          </p:nvSpPr>
          <p:spPr bwMode="auto">
            <a:xfrm>
              <a:off x="4608" y="1344"/>
              <a:ext cx="0" cy="1536"/>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0" name="Line 20"/>
            <p:cNvSpPr>
              <a:spLocks noChangeShapeType="1"/>
            </p:cNvSpPr>
            <p:nvPr/>
          </p:nvSpPr>
          <p:spPr bwMode="auto">
            <a:xfrm>
              <a:off x="1584" y="2832"/>
              <a:ext cx="3024" cy="0"/>
            </a:xfrm>
            <a:prstGeom prst="line">
              <a:avLst/>
            </a:prstGeom>
            <a:noFill/>
            <a:ln w="28575">
              <a:solidFill>
                <a:srgbClr val="FF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1" name="Text Box 21"/>
            <p:cNvSpPr txBox="1">
              <a:spLocks noChangeArrowheads="1"/>
            </p:cNvSpPr>
            <p:nvPr/>
          </p:nvSpPr>
          <p:spPr bwMode="auto">
            <a:xfrm>
              <a:off x="2832" y="2592"/>
              <a:ext cx="72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000" b="1" i="0" u="none" strike="noStrike" kern="0" cap="none" spc="0" normalizeH="0" baseline="0" noProof="0">
                  <a:ln>
                    <a:noFill/>
                  </a:ln>
                  <a:solidFill>
                    <a:srgbClr val="FF00FF"/>
                  </a:solidFill>
                  <a:effectLst>
                    <a:outerShdw blurRad="38100" dist="38100" dir="2700000" algn="tl">
                      <a:srgbClr val="C0C0C0"/>
                    </a:outerShdw>
                  </a:effectLst>
                  <a:uLnTx/>
                  <a:uFillTx/>
                  <a:latin typeface="Tahoma" panose="020B0604030504040204" pitchFamily="34" charset="0"/>
                  <a:ea typeface="黑体" panose="02010609060101010101" pitchFamily="49" charset="-122"/>
                </a:rPr>
                <a:t>拍长</a:t>
              </a:r>
            </a:p>
          </p:txBody>
        </p:sp>
      </p:grpSp>
      <p:graphicFrame>
        <p:nvGraphicFramePr>
          <p:cNvPr id="22" name="Object 10"/>
          <p:cNvGraphicFramePr>
            <a:graphicFrameLocks noChangeAspect="1"/>
          </p:cNvGraphicFramePr>
          <p:nvPr>
            <p:extLst>
              <p:ext uri="{D42A27DB-BD31-4B8C-83A1-F6EECF244321}">
                <p14:modId xmlns:p14="http://schemas.microsoft.com/office/powerpoint/2010/main" val="2950470660"/>
              </p:ext>
            </p:extLst>
          </p:nvPr>
        </p:nvGraphicFramePr>
        <p:xfrm>
          <a:off x="2876352" y="2832662"/>
          <a:ext cx="3348919" cy="853646"/>
        </p:xfrm>
        <a:graphic>
          <a:graphicData uri="http://schemas.openxmlformats.org/presentationml/2006/ole">
            <mc:AlternateContent xmlns:mc="http://schemas.openxmlformats.org/markup-compatibility/2006">
              <mc:Choice xmlns:v="urn:schemas-microsoft-com:vml" Requires="v">
                <p:oleObj spid="_x0000_s23611" name="Microsoft 公式 3.0" r:id="rId6" imgW="1180800" imgH="469800" progId="Equation.3">
                  <p:embed/>
                </p:oleObj>
              </mc:Choice>
              <mc:Fallback>
                <p:oleObj name="Microsoft 公式 3.0" r:id="rId6" imgW="118080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352" y="2832662"/>
                        <a:ext cx="3348919" cy="853646"/>
                      </a:xfrm>
                      <a:prstGeom prst="rect">
                        <a:avLst/>
                      </a:prstGeom>
                      <a:solidFill>
                        <a:srgbClr val="C5FFF0"/>
                      </a:solidFill>
                      <a:ln>
                        <a:noFill/>
                      </a:ln>
                      <a:effectLst/>
                    </p:spPr>
                  </p:pic>
                </p:oleObj>
              </mc:Fallback>
            </mc:AlternateContent>
          </a:graphicData>
        </a:graphic>
      </p:graphicFrame>
    </p:spTree>
    <p:extLst>
      <p:ext uri="{BB962C8B-B14F-4D97-AF65-F5344CB8AC3E}">
        <p14:creationId xmlns:p14="http://schemas.microsoft.com/office/powerpoint/2010/main" val="8970021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Group 6"/>
          <p:cNvGrpSpPr>
            <a:grpSpLocks/>
          </p:cNvGrpSpPr>
          <p:nvPr/>
        </p:nvGrpSpPr>
        <p:grpSpPr bwMode="auto">
          <a:xfrm>
            <a:off x="338033" y="5321299"/>
            <a:ext cx="6246304" cy="465138"/>
            <a:chOff x="528" y="3264"/>
            <a:chExt cx="4823" cy="293"/>
          </a:xfrm>
        </p:grpSpPr>
        <p:sp>
          <p:nvSpPr>
            <p:cNvPr id="24" name="Text Box 2"/>
            <p:cNvSpPr txBox="1">
              <a:spLocks noChangeArrowheads="1"/>
            </p:cNvSpPr>
            <p:nvPr/>
          </p:nvSpPr>
          <p:spPr bwMode="auto">
            <a:xfrm>
              <a:off x="528" y="3264"/>
              <a:ext cx="4320"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10000"/>
                </a:lnSpc>
                <a:spcBef>
                  <a:spcPct val="20000"/>
                </a:spcBef>
                <a:spcAft>
                  <a:spcPct val="0"/>
                </a:spcAft>
                <a:buClr>
                  <a:srgbClr val="FF0000"/>
                </a:buClr>
                <a:buSzPct val="70000"/>
                <a:buFont typeface="Wingdings" panose="05000000000000000000" pitchFamily="2" charset="2"/>
                <a:buChar char="n"/>
                <a:tabLst/>
                <a:defRPr/>
              </a:pPr>
              <a:r>
                <a:rPr kumimoji="1" lang="zh-CN" altLang="en-US" sz="2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 对于典型的单模光纤：         </a:t>
              </a:r>
              <a:r>
                <a:rPr kumimoji="1" lang="zh-CN" altLang="en-US" sz="22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 保</a:t>
              </a:r>
              <a:r>
                <a:rPr kumimoji="1" lang="zh-CN" altLang="en-US" sz="2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偏光纤：</a:t>
              </a:r>
            </a:p>
          </p:txBody>
        </p:sp>
        <p:graphicFrame>
          <p:nvGraphicFramePr>
            <p:cNvPr id="25" name="Object 3"/>
            <p:cNvGraphicFramePr>
              <a:graphicFrameLocks noChangeAspect="1"/>
            </p:cNvGraphicFramePr>
            <p:nvPr>
              <p:extLst>
                <p:ext uri="{D42A27DB-BD31-4B8C-83A1-F6EECF244321}">
                  <p14:modId xmlns:p14="http://schemas.microsoft.com/office/powerpoint/2010/main" val="855557581"/>
                </p:ext>
              </p:extLst>
            </p:nvPr>
          </p:nvGraphicFramePr>
          <p:xfrm>
            <a:off x="2934" y="3294"/>
            <a:ext cx="618" cy="229"/>
          </p:xfrm>
          <a:graphic>
            <a:graphicData uri="http://schemas.openxmlformats.org/presentationml/2006/ole">
              <mc:AlternateContent xmlns:mc="http://schemas.openxmlformats.org/markup-compatibility/2006">
                <mc:Choice xmlns:v="urn:schemas-microsoft-com:vml" Requires="v">
                  <p:oleObj spid="_x0000_s24630" name="公式" r:id="rId4" imgW="545760" imgH="203040" progId="Equation.3">
                    <p:embed/>
                  </p:oleObj>
                </mc:Choice>
                <mc:Fallback>
                  <p:oleObj name="公式" r:id="rId4" imgW="5457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4" y="3294"/>
                          <a:ext cx="618" cy="229"/>
                        </a:xfrm>
                        <a:prstGeom prst="rect">
                          <a:avLst/>
                        </a:prstGeom>
                        <a:solidFill>
                          <a:srgbClr val="9FFFE6"/>
                        </a:solidFill>
                        <a:ln>
                          <a:noFill/>
                        </a:ln>
                        <a:effectLst/>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1598423424"/>
                </p:ext>
              </p:extLst>
            </p:nvPr>
          </p:nvGraphicFramePr>
          <p:xfrm>
            <a:off x="4748" y="3285"/>
            <a:ext cx="603" cy="229"/>
          </p:xfrm>
          <a:graphic>
            <a:graphicData uri="http://schemas.openxmlformats.org/presentationml/2006/ole">
              <mc:AlternateContent xmlns:mc="http://schemas.openxmlformats.org/markup-compatibility/2006">
                <mc:Choice xmlns:v="urn:schemas-microsoft-com:vml" Requires="v">
                  <p:oleObj spid="_x0000_s24631" name="公式" r:id="rId6" imgW="533160" imgH="203040" progId="Equation.3">
                    <p:embed/>
                  </p:oleObj>
                </mc:Choice>
                <mc:Fallback>
                  <p:oleObj name="公式" r:id="rId6" imgW="5331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8" y="3285"/>
                          <a:ext cx="603" cy="229"/>
                        </a:xfrm>
                        <a:prstGeom prst="rect">
                          <a:avLst/>
                        </a:prstGeom>
                        <a:solidFill>
                          <a:srgbClr val="9FFFE6"/>
                        </a:solidFill>
                        <a:ln>
                          <a:noFill/>
                        </a:ln>
                        <a:effectLst/>
                        <a:extLst/>
                      </p:spPr>
                    </p:pic>
                  </p:oleObj>
                </mc:Fallback>
              </mc:AlternateContent>
            </a:graphicData>
          </a:graphic>
        </p:graphicFrame>
      </p:grpSp>
      <p:sp>
        <p:nvSpPr>
          <p:cNvPr id="27" name="Text Box 5"/>
          <p:cNvSpPr txBox="1">
            <a:spLocks noChangeArrowheads="1"/>
          </p:cNvSpPr>
          <p:nvPr/>
        </p:nvSpPr>
        <p:spPr bwMode="auto">
          <a:xfrm>
            <a:off x="323528" y="1772816"/>
            <a:ext cx="8640960" cy="33085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50000"/>
              </a:lnSpc>
              <a:spcBef>
                <a:spcPct val="50000"/>
              </a:spcBef>
              <a:spcAft>
                <a:spcPct val="0"/>
              </a:spcAft>
              <a:buClrTx/>
              <a:buSzTx/>
              <a:buFontTx/>
              <a:buChar char="•"/>
              <a:tabLst/>
              <a:defRPr/>
            </a:pPr>
            <a:r>
              <a:rPr kumimoji="1" lang="en-US" altLang="zh-CN" sz="2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 </a:t>
            </a:r>
            <a:r>
              <a:rPr kumimoji="1" lang="zh-CN" altLang="en-US" sz="2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在常规单模光纤中，由于纤芯形状的波动和不均匀应力作用，</a:t>
            </a:r>
            <a:r>
              <a:rPr kumimoji="1" lang="en-US" altLang="zh-CN" sz="2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B</a:t>
            </a:r>
            <a:r>
              <a:rPr kumimoji="1" lang="zh-CN" altLang="en-US" sz="2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沿轴并不是常量，而是随机变化的，这会使注入到光纤的线偏振光很快成为任意偏振光。</a:t>
            </a:r>
          </a:p>
          <a:p>
            <a:pPr marL="0" marR="0" lvl="0" indent="0" defTabSz="914400" eaLnBrk="1" fontAlgn="base" latinLnBrk="0" hangingPunct="1">
              <a:lnSpc>
                <a:spcPct val="150000"/>
              </a:lnSpc>
              <a:spcBef>
                <a:spcPct val="50000"/>
              </a:spcBef>
              <a:spcAft>
                <a:spcPct val="0"/>
              </a:spcAft>
              <a:buClrTx/>
              <a:buSzTx/>
              <a:buFontTx/>
              <a:buChar char="•"/>
              <a:tabLst/>
              <a:defRPr/>
            </a:pPr>
            <a:r>
              <a:rPr kumimoji="1" lang="zh-CN" altLang="en-US" sz="2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 </a:t>
            </a:r>
            <a:r>
              <a:rPr kumimoji="1" lang="zh-CN" altLang="en-US" sz="2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Black" panose="020B0A04020102020204" pitchFamily="34" charset="0"/>
                <a:ea typeface="黑体" panose="02010609060101010101" pitchFamily="49" charset="-122"/>
              </a:rPr>
              <a:t>偏振的不确定性，对于采用直接检测接收技术的光波系统一般影响不大，但对于相干通信系统将产生影响，因而在相干光波系统中必须使用对偏振不灵敏的相干接收机或采用特别设计的保偏光纤。</a:t>
            </a:r>
          </a:p>
        </p:txBody>
      </p:sp>
    </p:spTree>
    <p:extLst>
      <p:ext uri="{BB962C8B-B14F-4D97-AF65-F5344CB8AC3E}">
        <p14:creationId xmlns:p14="http://schemas.microsoft.com/office/powerpoint/2010/main" val="3506140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34388" y="1484784"/>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阶跃</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光纤</a:t>
            </a:r>
            <a:endParaRPr kumimoji="1" lang="en-US" altLang="zh-CN" sz="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
        <p:nvSpPr>
          <p:cNvPr id="8" name="Text Box 2"/>
          <p:cNvSpPr txBox="1">
            <a:spLocks noChangeArrowheads="1"/>
          </p:cNvSpPr>
          <p:nvPr/>
        </p:nvSpPr>
        <p:spPr bwMode="auto">
          <a:xfrm>
            <a:off x="1383790" y="2190652"/>
            <a:ext cx="1758815" cy="40011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数值孔径</a:t>
            </a:r>
            <a:r>
              <a:rPr kumimoji="1" lang="en-US" altLang="zh-CN"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(NA)</a:t>
            </a:r>
          </a:p>
        </p:txBody>
      </p:sp>
      <p:graphicFrame>
        <p:nvGraphicFramePr>
          <p:cNvPr id="9" name="Object 17"/>
          <p:cNvGraphicFramePr>
            <a:graphicFrameLocks noChangeAspect="1"/>
          </p:cNvGraphicFramePr>
          <p:nvPr>
            <p:extLst>
              <p:ext uri="{D42A27DB-BD31-4B8C-83A1-F6EECF244321}">
                <p14:modId xmlns:p14="http://schemas.microsoft.com/office/powerpoint/2010/main" val="3894893857"/>
              </p:ext>
            </p:extLst>
          </p:nvPr>
        </p:nvGraphicFramePr>
        <p:xfrm>
          <a:off x="323528" y="3284984"/>
          <a:ext cx="7986712" cy="781050"/>
        </p:xfrm>
        <a:graphic>
          <a:graphicData uri="http://schemas.openxmlformats.org/presentationml/2006/ole">
            <mc:AlternateContent xmlns:mc="http://schemas.openxmlformats.org/markup-compatibility/2006">
              <mc:Choice xmlns:v="urn:schemas-microsoft-com:vml" Requires="v">
                <p:oleObj spid="_x0000_s1158" name="Microsoft 公式 3.0" r:id="rId3" imgW="4927320" imgH="482400" progId="Equation.3">
                  <p:embed/>
                </p:oleObj>
              </mc:Choice>
              <mc:Fallback>
                <p:oleObj name="Microsoft 公式 3.0" r:id="rId3" imgW="49273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284984"/>
                        <a:ext cx="7986712" cy="781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8"/>
          <p:cNvGraphicFramePr>
            <a:graphicFrameLocks noChangeAspect="1"/>
          </p:cNvGraphicFramePr>
          <p:nvPr>
            <p:extLst>
              <p:ext uri="{D42A27DB-BD31-4B8C-83A1-F6EECF244321}">
                <p14:modId xmlns:p14="http://schemas.microsoft.com/office/powerpoint/2010/main" val="1235062823"/>
              </p:ext>
            </p:extLst>
          </p:nvPr>
        </p:nvGraphicFramePr>
        <p:xfrm>
          <a:off x="1760686" y="5352419"/>
          <a:ext cx="2895600" cy="736600"/>
        </p:xfrm>
        <a:graphic>
          <a:graphicData uri="http://schemas.openxmlformats.org/presentationml/2006/ole">
            <mc:AlternateContent xmlns:mc="http://schemas.openxmlformats.org/markup-compatibility/2006">
              <mc:Choice xmlns:v="urn:schemas-microsoft-com:vml" Requires="v">
                <p:oleObj spid="_x0000_s1159" name="公式" r:id="rId5" imgW="901440" imgH="266400" progId="Equation.3">
                  <p:embed/>
                </p:oleObj>
              </mc:Choice>
              <mc:Fallback>
                <p:oleObj name="公式" r:id="rId5" imgW="90144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686" y="5352419"/>
                        <a:ext cx="2895600" cy="736600"/>
                      </a:xfrm>
                      <a:prstGeom prst="rect">
                        <a:avLst/>
                      </a:prstGeom>
                      <a:solidFill>
                        <a:srgbClr val="C5FFF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9"/>
          <p:cNvGraphicFramePr>
            <a:graphicFrameLocks noChangeAspect="1"/>
          </p:cNvGraphicFramePr>
          <p:nvPr>
            <p:extLst>
              <p:ext uri="{D42A27DB-BD31-4B8C-83A1-F6EECF244321}">
                <p14:modId xmlns:p14="http://schemas.microsoft.com/office/powerpoint/2010/main" val="1345930699"/>
              </p:ext>
            </p:extLst>
          </p:nvPr>
        </p:nvGraphicFramePr>
        <p:xfrm>
          <a:off x="4773290" y="4046984"/>
          <a:ext cx="2667000" cy="925513"/>
        </p:xfrm>
        <a:graphic>
          <a:graphicData uri="http://schemas.openxmlformats.org/presentationml/2006/ole">
            <mc:AlternateContent xmlns:mc="http://schemas.openxmlformats.org/markup-compatibility/2006">
              <mc:Choice xmlns:v="urn:schemas-microsoft-com:vml" Requires="v">
                <p:oleObj spid="_x0000_s1160" name="Microsoft 公式 3.0" r:id="rId7" imgW="1320480" imgH="457200" progId="Equation.3">
                  <p:embed/>
                </p:oleObj>
              </mc:Choice>
              <mc:Fallback>
                <p:oleObj name="Microsoft 公式 3.0" r:id="rId7" imgW="132048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3290" y="4046984"/>
                        <a:ext cx="2667000" cy="925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AutoShape 20"/>
          <p:cNvSpPr>
            <a:spLocks/>
          </p:cNvSpPr>
          <p:nvPr/>
        </p:nvSpPr>
        <p:spPr bwMode="auto">
          <a:xfrm>
            <a:off x="8354690" y="3284984"/>
            <a:ext cx="381000" cy="1430338"/>
          </a:xfrm>
          <a:prstGeom prst="rightBrace">
            <a:avLst>
              <a:gd name="adj1" fmla="val 40000"/>
              <a:gd name="adj2" fmla="val 50000"/>
            </a:avLst>
          </a:prstGeom>
          <a:noFill/>
          <a:ln w="9525">
            <a:solidFill>
              <a:srgbClr val="000000"/>
            </a:solidFill>
            <a:round/>
            <a:headEnd/>
            <a:tailEnd/>
          </a:ln>
          <a:extLst>
            <a:ext uri="{909E8E84-426E-40DD-AFC4-6F175D3DCCD1}">
              <a14:hiddenFill xmlns:a14="http://schemas.microsoft.com/office/drawing/2010/main">
                <a:solidFill>
                  <a:schemeClr val="bg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4" name="Text Box 22"/>
          <p:cNvSpPr txBox="1">
            <a:spLocks noChangeArrowheads="1"/>
          </p:cNvSpPr>
          <p:nvPr/>
        </p:nvSpPr>
        <p:spPr bwMode="auto">
          <a:xfrm>
            <a:off x="2928615" y="4486722"/>
            <a:ext cx="184150" cy="457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endParaRPr kumimoji="1" lang="zh-CN" altLang="zh-CN" sz="24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Rectangle 23"/>
          <p:cNvSpPr>
            <a:spLocks noChangeArrowheads="1"/>
          </p:cNvSpPr>
          <p:nvPr/>
        </p:nvSpPr>
        <p:spPr bwMode="auto">
          <a:xfrm>
            <a:off x="2727853" y="4314071"/>
            <a:ext cx="2174875" cy="40011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0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相对折射率差</a:t>
            </a:r>
          </a:p>
        </p:txBody>
      </p:sp>
      <p:sp>
        <p:nvSpPr>
          <p:cNvPr id="16" name="Text Box 24"/>
          <p:cNvSpPr txBox="1">
            <a:spLocks noChangeArrowheads="1"/>
          </p:cNvSpPr>
          <p:nvPr/>
        </p:nvSpPr>
        <p:spPr bwMode="auto">
          <a:xfrm>
            <a:off x="129854" y="6235858"/>
            <a:ext cx="5391322" cy="584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fontAlgn="base">
              <a:spcBef>
                <a:spcPct val="0"/>
              </a:spcBef>
              <a:spcAft>
                <a:spcPct val="0"/>
              </a:spcAft>
            </a:pPr>
            <a:r>
              <a:rPr kumimoji="1" lang="en-US" altLang="zh-CN"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n0</a:t>
            </a:r>
            <a:r>
              <a:rPr kumimoji="1" lang="zh-CN" altLang="en-US"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n1</a:t>
            </a:r>
            <a:r>
              <a:rPr kumimoji="1" lang="zh-CN" altLang="en-US"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n2--</a:t>
            </a:r>
            <a:r>
              <a:rPr kumimoji="1" lang="zh-CN" altLang="en-US"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分别是空气、纤芯、包层折射率，</a:t>
            </a:r>
            <a:r>
              <a:rPr kumimoji="1" lang="zh-CN" altLang="en-US"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c--</a:t>
            </a:r>
            <a:r>
              <a:rPr kumimoji="1" lang="zh-CN" altLang="en-US"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芯包界面全反射临界角</a:t>
            </a:r>
            <a:endParaRPr kumimoji="1" lang="zh-CN" altLang="en-US" sz="16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8" name="Group 38"/>
          <p:cNvGrpSpPr>
            <a:grpSpLocks/>
          </p:cNvGrpSpPr>
          <p:nvPr/>
        </p:nvGrpSpPr>
        <p:grpSpPr bwMode="auto">
          <a:xfrm>
            <a:off x="4697090" y="1395685"/>
            <a:ext cx="4051374" cy="1905000"/>
            <a:chOff x="2880" y="432"/>
            <a:chExt cx="2640" cy="1344"/>
          </a:xfrm>
        </p:grpSpPr>
        <p:grpSp>
          <p:nvGrpSpPr>
            <p:cNvPr id="19" name="Group 37"/>
            <p:cNvGrpSpPr>
              <a:grpSpLocks/>
            </p:cNvGrpSpPr>
            <p:nvPr/>
          </p:nvGrpSpPr>
          <p:grpSpPr bwMode="auto">
            <a:xfrm>
              <a:off x="2880" y="528"/>
              <a:ext cx="2640" cy="1104"/>
              <a:chOff x="2880" y="624"/>
              <a:chExt cx="2640" cy="1104"/>
            </a:xfrm>
          </p:grpSpPr>
          <p:sp>
            <p:nvSpPr>
              <p:cNvPr id="23" name="AutoShape 33"/>
              <p:cNvSpPr>
                <a:spLocks noChangeArrowheads="1"/>
              </p:cNvSpPr>
              <p:nvPr/>
            </p:nvSpPr>
            <p:spPr bwMode="auto">
              <a:xfrm rot="-5400000">
                <a:off x="3912" y="72"/>
                <a:ext cx="1056" cy="2160"/>
              </a:xfrm>
              <a:prstGeom prst="flowChartDocument">
                <a:avLst/>
              </a:prstGeom>
              <a:solidFill>
                <a:srgbClr val="00E4A8"/>
              </a:solidFill>
              <a:ln w="9525">
                <a:solidFill>
                  <a:srgbClr val="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4" name="Rectangle 34"/>
              <p:cNvSpPr>
                <a:spLocks noChangeArrowheads="1"/>
              </p:cNvSpPr>
              <p:nvPr/>
            </p:nvSpPr>
            <p:spPr bwMode="auto">
              <a:xfrm>
                <a:off x="3360" y="624"/>
                <a:ext cx="1755" cy="176"/>
              </a:xfrm>
              <a:prstGeom prst="rect">
                <a:avLst/>
              </a:prstGeom>
              <a:solidFill>
                <a:srgbClr val="C5FF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5" name="Rectangle 35"/>
              <p:cNvSpPr>
                <a:spLocks noChangeArrowheads="1"/>
              </p:cNvSpPr>
              <p:nvPr/>
            </p:nvSpPr>
            <p:spPr bwMode="auto">
              <a:xfrm>
                <a:off x="3360" y="1504"/>
                <a:ext cx="2115" cy="176"/>
              </a:xfrm>
              <a:prstGeom prst="rect">
                <a:avLst/>
              </a:prstGeom>
              <a:solidFill>
                <a:srgbClr val="C5FF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6" name="Line 8"/>
              <p:cNvSpPr>
                <a:spLocks noChangeShapeType="1"/>
              </p:cNvSpPr>
              <p:nvPr/>
            </p:nvSpPr>
            <p:spPr bwMode="auto">
              <a:xfrm flipV="1">
                <a:off x="3372" y="810"/>
                <a:ext cx="806"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7" name="Line 9"/>
              <p:cNvSpPr>
                <a:spLocks noChangeShapeType="1"/>
              </p:cNvSpPr>
              <p:nvPr/>
            </p:nvSpPr>
            <p:spPr bwMode="auto">
              <a:xfrm flipH="1" flipV="1">
                <a:off x="4176" y="816"/>
                <a:ext cx="805" cy="336"/>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8" name="Line 11"/>
              <p:cNvSpPr>
                <a:spLocks noChangeShapeType="1"/>
              </p:cNvSpPr>
              <p:nvPr/>
            </p:nvSpPr>
            <p:spPr bwMode="auto">
              <a:xfrm flipV="1">
                <a:off x="2880" y="1146"/>
                <a:ext cx="492"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29" name="Text Box 12"/>
              <p:cNvSpPr txBox="1">
                <a:spLocks noChangeArrowheads="1"/>
              </p:cNvSpPr>
              <p:nvPr/>
            </p:nvSpPr>
            <p:spPr bwMode="auto">
              <a:xfrm>
                <a:off x="3936" y="864"/>
                <a:ext cx="270"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c</a:t>
                </a:r>
                <a:endParaRPr kumimoji="1"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Text Box 13"/>
              <p:cNvSpPr txBox="1">
                <a:spLocks noChangeArrowheads="1"/>
              </p:cNvSpPr>
              <p:nvPr/>
            </p:nvSpPr>
            <p:spPr bwMode="auto">
              <a:xfrm>
                <a:off x="3014" y="1104"/>
                <a:ext cx="235"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16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endParaRPr kumimoji="1"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Text Box 14"/>
              <p:cNvSpPr txBox="1">
                <a:spLocks noChangeArrowheads="1"/>
              </p:cNvSpPr>
              <p:nvPr/>
            </p:nvSpPr>
            <p:spPr bwMode="auto">
              <a:xfrm>
                <a:off x="3417" y="1230"/>
                <a:ext cx="279"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1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Text Box 15"/>
              <p:cNvSpPr txBox="1">
                <a:spLocks noChangeArrowheads="1"/>
              </p:cNvSpPr>
              <p:nvPr/>
            </p:nvSpPr>
            <p:spPr bwMode="auto">
              <a:xfrm>
                <a:off x="3417" y="1440"/>
                <a:ext cx="279"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1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2</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Text Box 16"/>
              <p:cNvSpPr txBox="1">
                <a:spLocks noChangeArrowheads="1"/>
              </p:cNvSpPr>
              <p:nvPr/>
            </p:nvSpPr>
            <p:spPr bwMode="auto">
              <a:xfrm>
                <a:off x="3059" y="1356"/>
                <a:ext cx="279"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1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0</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2" name="Line 10"/>
            <p:cNvSpPr>
              <a:spLocks noChangeShapeType="1"/>
            </p:cNvSpPr>
            <p:nvPr/>
          </p:nvSpPr>
          <p:spPr bwMode="auto">
            <a:xfrm>
              <a:off x="4178" y="432"/>
              <a:ext cx="0" cy="1344"/>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34" name="Line 3"/>
          <p:cNvSpPr>
            <a:spLocks noChangeShapeType="1"/>
          </p:cNvSpPr>
          <p:nvPr/>
        </p:nvSpPr>
        <p:spPr bwMode="auto">
          <a:xfrm>
            <a:off x="4087490" y="2386285"/>
            <a:ext cx="49530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 name="矩形 4"/>
          <p:cNvSpPr/>
          <p:nvPr/>
        </p:nvSpPr>
        <p:spPr>
          <a:xfrm>
            <a:off x="5521176" y="5120555"/>
            <a:ext cx="3024014" cy="1200329"/>
          </a:xfrm>
          <a:prstGeom prst="rect">
            <a:avLst/>
          </a:prstGeom>
        </p:spPr>
        <p:txBody>
          <a:bodyPr wrap="square">
            <a:spAutoFit/>
          </a:bodyPr>
          <a:lstStyle/>
          <a:p>
            <a:r>
              <a:rPr lang="en-US" altLang="zh-CN" b="1" dirty="0">
                <a:solidFill>
                  <a:srgbClr val="FF3300"/>
                </a:solidFill>
                <a:effectLst>
                  <a:outerShdw blurRad="38100" dist="38100" dir="2700000" algn="tl">
                    <a:srgbClr val="C0C0C0"/>
                  </a:outerShdw>
                </a:effectLst>
              </a:rPr>
              <a:t> NA</a:t>
            </a:r>
            <a:r>
              <a:rPr lang="zh-CN" altLang="en-US" b="1" dirty="0">
                <a:solidFill>
                  <a:srgbClr val="FF3300"/>
                </a:solidFill>
                <a:effectLst>
                  <a:outerShdw blurRad="38100" dist="38100" dir="2700000" algn="tl">
                    <a:srgbClr val="C0C0C0"/>
                  </a:outerShdw>
                </a:effectLst>
              </a:rPr>
              <a:t>表示光纤捕捉光线的最大能力</a:t>
            </a:r>
            <a:r>
              <a:rPr lang="zh-CN" altLang="en-US" dirty="0"/>
              <a:t>，</a:t>
            </a:r>
            <a:r>
              <a:rPr lang="en-US" altLang="zh-CN" dirty="0" smtClean="0"/>
              <a:t>NA</a:t>
            </a:r>
            <a:r>
              <a:rPr lang="zh-CN" altLang="en-US" dirty="0" smtClean="0"/>
              <a:t>越</a:t>
            </a:r>
            <a:r>
              <a:rPr lang="zh-CN" altLang="en-US" dirty="0"/>
              <a:t>大，光纤接收光的能力越强，从光源到光纤的</a:t>
            </a:r>
            <a:r>
              <a:rPr lang="zh-CN" altLang="en-US" b="1" dirty="0">
                <a:solidFill>
                  <a:schemeClr val="accent2"/>
                </a:solidFill>
                <a:effectLst>
                  <a:outerShdw blurRad="38100" dist="38100" dir="2700000" algn="tl">
                    <a:srgbClr val="C0C0C0"/>
                  </a:outerShdw>
                </a:effectLst>
              </a:rPr>
              <a:t>耦合效率</a:t>
            </a:r>
            <a:r>
              <a:rPr lang="zh-CN" altLang="en-US" dirty="0"/>
              <a:t>越高。</a:t>
            </a:r>
          </a:p>
        </p:txBody>
      </p:sp>
    </p:spTree>
    <p:extLst>
      <p:ext uri="{BB962C8B-B14F-4D97-AF65-F5344CB8AC3E}">
        <p14:creationId xmlns:p14="http://schemas.microsoft.com/office/powerpoint/2010/main" val="333847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保偏光纤</a:t>
            </a:r>
            <a:r>
              <a:rPr kumimoji="1" lang="zh-CN" altLang="en-US" sz="2400" b="1" dirty="0" smtClean="0">
                <a:effectLst>
                  <a:outerShdw blurRad="38100" dist="38100" dir="2700000" algn="tl">
                    <a:srgbClr val="C0C0C0"/>
                  </a:outerShdw>
                </a:effectLst>
                <a:latin typeface="+mj-lt"/>
                <a:ea typeface="Arial Unicode MS" pitchFamily="34" charset="-122"/>
                <a:cs typeface="Arial Unicode MS" pitchFamily="34" charset="-122"/>
              </a:rPr>
              <a:t>（</a:t>
            </a:r>
            <a:r>
              <a:rPr kumimoji="1" lang="en-US" altLang="zh-CN" sz="2400" b="1" dirty="0" smtClean="0">
                <a:effectLst>
                  <a:outerShdw blurRad="38100" dist="38100" dir="2700000" algn="tl">
                    <a:srgbClr val="C0C0C0"/>
                  </a:outerShdw>
                </a:effectLst>
                <a:latin typeface="+mj-lt"/>
                <a:ea typeface="Arial Unicode MS" pitchFamily="34" charset="-122"/>
                <a:cs typeface="Arial Unicode MS" pitchFamily="34" charset="-122"/>
              </a:rPr>
              <a:t>polarization Maintaining Fiber</a:t>
            </a:r>
            <a:r>
              <a:rPr kumimoji="1" lang="zh-CN" altLang="en-US" sz="2400" b="1" dirty="0" smtClean="0">
                <a:effectLst>
                  <a:outerShdw blurRad="38100" dist="38100" dir="2700000" algn="tl">
                    <a:srgbClr val="C0C0C0"/>
                  </a:outerShdw>
                </a:effectLst>
                <a:latin typeface="+mj-lt"/>
                <a:ea typeface="Arial Unicode MS" pitchFamily="34" charset="-122"/>
                <a:cs typeface="Arial Unicode MS" pitchFamily="34" charset="-122"/>
              </a:rPr>
              <a:t>）</a:t>
            </a:r>
            <a:endParaRPr kumimoji="1" lang="en-US" altLang="zh-CN" sz="2400" b="1" dirty="0">
              <a:effectLst>
                <a:outerShdw blurRad="38100" dist="38100" dir="2700000" algn="tl">
                  <a:srgbClr val="C0C0C0"/>
                </a:outerShdw>
              </a:effectLst>
              <a:latin typeface="+mj-lt"/>
              <a:ea typeface="Arial Unicode MS" pitchFamily="34" charset="-122"/>
              <a:cs typeface="Arial Unicode MS" pitchFamily="34" charset="-122"/>
            </a:endParaRPr>
          </a:p>
        </p:txBody>
      </p:sp>
      <p:sp>
        <p:nvSpPr>
          <p:cNvPr id="10" name="Text Box 5"/>
          <p:cNvSpPr txBox="1">
            <a:spLocks noChangeArrowheads="1"/>
          </p:cNvSpPr>
          <p:nvPr/>
        </p:nvSpPr>
        <p:spPr bwMode="auto">
          <a:xfrm>
            <a:off x="509617" y="4653136"/>
            <a:ext cx="8166839" cy="1920526"/>
          </a:xfrm>
          <a:prstGeom prst="rect">
            <a:avLst/>
          </a:prstGeom>
          <a:noFill/>
          <a:ln w="2857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2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设计中故意引入大量双折射。快轴、慢轴</a:t>
            </a:r>
          </a:p>
          <a:p>
            <a:pPr fontAlgn="base">
              <a:spcBef>
                <a:spcPct val="2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若入射光的偏振方向与光纤的快轴或慢轴一致，则光在传输过程中其偏振态保持不变。</a:t>
            </a:r>
          </a:p>
          <a:p>
            <a:pPr fontAlgn="base">
              <a:spcBef>
                <a:spcPct val="2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rPr>
              <a:t>若入射光的偏振轴与光纤的快慢轴成一夹角，则在传输过程中将以“拍长”为周期，连续地周期性地改变其偏振态。</a:t>
            </a:r>
          </a:p>
        </p:txBody>
      </p:sp>
      <p:pic>
        <p:nvPicPr>
          <p:cNvPr id="11" name="Picture 2" descr="http://www.iccsz.com/UploadFiles/images/3(74).jpg"/>
          <p:cNvPicPr>
            <a:picLocks noChangeAspect="1" noChangeArrowheads="1"/>
          </p:cNvPicPr>
          <p:nvPr/>
        </p:nvPicPr>
        <p:blipFill rotWithShape="1">
          <a:blip r:embed="rId3">
            <a:extLst>
              <a:ext uri="{28A0092B-C50C-407E-A947-70E740481C1C}">
                <a14:useLocalDpi xmlns:a14="http://schemas.microsoft.com/office/drawing/2010/main" val="0"/>
              </a:ext>
            </a:extLst>
          </a:blip>
          <a:srcRect t="39634" b="3723"/>
          <a:stretch/>
        </p:blipFill>
        <p:spPr bwMode="auto">
          <a:xfrm>
            <a:off x="1270264" y="2203982"/>
            <a:ext cx="6262772" cy="212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7455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偏振模式色散</a:t>
            </a:r>
            <a:r>
              <a:rPr kumimoji="1" lang="zh-CN" altLang="en-US" sz="2400" b="1" dirty="0" smtClean="0">
                <a:effectLst>
                  <a:outerShdw blurRad="38100" dist="38100" dir="2700000" algn="tl">
                    <a:srgbClr val="C0C0C0"/>
                  </a:outerShdw>
                </a:effectLst>
                <a:latin typeface="+mj-lt"/>
                <a:ea typeface="Arial Unicode MS" pitchFamily="34" charset="-122"/>
                <a:cs typeface="Arial Unicode MS" pitchFamily="34" charset="-122"/>
              </a:rPr>
              <a:t>（</a:t>
            </a:r>
            <a:r>
              <a:rPr kumimoji="1" lang="en-US" altLang="zh-CN" sz="2400" b="1" dirty="0" smtClean="0">
                <a:effectLst>
                  <a:outerShdw blurRad="38100" dist="38100" dir="2700000" algn="tl">
                    <a:srgbClr val="C0C0C0"/>
                  </a:outerShdw>
                </a:effectLst>
                <a:latin typeface="+mj-lt"/>
                <a:ea typeface="Arial Unicode MS" pitchFamily="34" charset="-122"/>
                <a:cs typeface="Arial Unicode MS" pitchFamily="34" charset="-122"/>
              </a:rPr>
              <a:t>polarization Mode </a:t>
            </a:r>
            <a:r>
              <a:rPr kumimoji="1" lang="en-US" altLang="zh-CN" sz="2400" b="1" dirty="0" err="1" smtClean="0">
                <a:effectLst>
                  <a:outerShdw blurRad="38100" dist="38100" dir="2700000" algn="tl">
                    <a:srgbClr val="C0C0C0"/>
                  </a:outerShdw>
                </a:effectLst>
                <a:latin typeface="+mj-lt"/>
                <a:ea typeface="Arial Unicode MS" pitchFamily="34" charset="-122"/>
                <a:cs typeface="Arial Unicode MS" pitchFamily="34" charset="-122"/>
              </a:rPr>
              <a:t>Dispersion,PMD</a:t>
            </a:r>
            <a:r>
              <a:rPr kumimoji="1" lang="zh-CN" altLang="en-US" sz="2400" b="1" dirty="0" smtClean="0">
                <a:effectLst>
                  <a:outerShdw blurRad="38100" dist="38100" dir="2700000" algn="tl">
                    <a:srgbClr val="C0C0C0"/>
                  </a:outerShdw>
                </a:effectLst>
                <a:latin typeface="+mj-lt"/>
                <a:ea typeface="Arial Unicode MS" pitchFamily="34" charset="-122"/>
                <a:cs typeface="Arial Unicode MS" pitchFamily="34" charset="-122"/>
              </a:rPr>
              <a:t>）</a:t>
            </a:r>
            <a:endParaRPr kumimoji="1" lang="en-US" altLang="zh-CN" sz="2400" b="1" dirty="0">
              <a:effectLst>
                <a:outerShdw blurRad="38100" dist="38100" dir="2700000" algn="tl">
                  <a:srgbClr val="C0C0C0"/>
                </a:outerShdw>
              </a:effectLst>
              <a:latin typeface="+mj-lt"/>
              <a:ea typeface="Arial Unicode MS" pitchFamily="34" charset="-122"/>
              <a:cs typeface="Arial Unicode MS" pitchFamily="34" charset="-122"/>
            </a:endParaRPr>
          </a:p>
        </p:txBody>
      </p:sp>
      <p:sp>
        <p:nvSpPr>
          <p:cNvPr id="7" name="Text Box 3"/>
          <p:cNvSpPr txBox="1">
            <a:spLocks noChangeArrowheads="1"/>
          </p:cNvSpPr>
          <p:nvPr/>
        </p:nvSpPr>
        <p:spPr bwMode="auto">
          <a:xfrm>
            <a:off x="399304" y="2060848"/>
            <a:ext cx="813313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98538">
              <a:defRPr kumimoji="1" sz="2400">
                <a:solidFill>
                  <a:schemeClr val="tx1"/>
                </a:solidFill>
                <a:latin typeface="Times New Roman" panose="02020603050405020304" pitchFamily="18" charset="0"/>
                <a:ea typeface="宋体" panose="02010600030101010101" pitchFamily="2" charset="-122"/>
              </a:defRPr>
            </a:lvl1pPr>
            <a:lvl2pPr defTabSz="998538">
              <a:defRPr kumimoji="1" sz="2400">
                <a:solidFill>
                  <a:schemeClr val="tx1"/>
                </a:solidFill>
                <a:latin typeface="Times New Roman" panose="02020603050405020304" pitchFamily="18" charset="0"/>
                <a:ea typeface="宋体" panose="02010600030101010101" pitchFamily="2" charset="-122"/>
              </a:defRPr>
            </a:lvl2pPr>
            <a:lvl3pPr defTabSz="998538">
              <a:defRPr kumimoji="1" sz="2400">
                <a:solidFill>
                  <a:schemeClr val="tx1"/>
                </a:solidFill>
                <a:latin typeface="Times New Roman" panose="02020603050405020304" pitchFamily="18" charset="0"/>
                <a:ea typeface="宋体" panose="02010600030101010101" pitchFamily="2" charset="-122"/>
              </a:defRPr>
            </a:lvl3pPr>
            <a:lvl4pPr defTabSz="998538">
              <a:defRPr kumimoji="1" sz="2400">
                <a:solidFill>
                  <a:schemeClr val="tx1"/>
                </a:solidFill>
                <a:latin typeface="Times New Roman" panose="02020603050405020304" pitchFamily="18" charset="0"/>
                <a:ea typeface="宋体" panose="02010600030101010101" pitchFamily="2" charset="-122"/>
              </a:defRPr>
            </a:lvl4pPr>
            <a:lvl5pPr defTabSz="998538">
              <a:defRPr kumimoji="1" sz="2400">
                <a:solidFill>
                  <a:schemeClr val="tx1"/>
                </a:solidFill>
                <a:latin typeface="Times New Roman" panose="02020603050405020304" pitchFamily="18" charset="0"/>
                <a:ea typeface="宋体" panose="02010600030101010101" pitchFamily="2" charset="-122"/>
              </a:defRPr>
            </a:lvl5pPr>
            <a:lvl6pPr defTabSz="99853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99853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99853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998538"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150000"/>
              </a:lnSpc>
              <a:spcBef>
                <a:spcPct val="50000"/>
              </a:spcBef>
              <a:spcAft>
                <a:spcPct val="0"/>
              </a:spcAft>
            </a:pPr>
            <a:r>
              <a:rPr lang="en-US" altLang="zh-CN" sz="2200" dirty="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2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在理想的单模光纤中，基模是由两个相互垂直的简并偏振模组成</a:t>
            </a:r>
            <a:r>
              <a:rPr lang="zh-CN" altLang="en-US" sz="2200" b="1" dirty="0" smtClean="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。实际中，由于光纤双折射或者其它外界因素</a:t>
            </a:r>
            <a:r>
              <a:rPr lang="zh-CN" altLang="en-US" sz="22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使这两个偏振模有不同的群速度，出纤后两偏振模的迭加使得信号脉冲展宽，从而形成偏振模色散。</a:t>
            </a:r>
            <a:endParaRPr lang="zh-CN" altLang="en-US" sz="220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8" name="Picture 7" descr="D:\Documents and Settings\Administrator\桌面\wjp-ofc\wjp\w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3906"/>
          <a:stretch/>
        </p:blipFill>
        <p:spPr bwMode="auto">
          <a:xfrm>
            <a:off x="2128436" y="4088602"/>
            <a:ext cx="5305212" cy="22070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4"/>
          <p:cNvSpPr txBox="1">
            <a:spLocks noChangeArrowheads="1"/>
          </p:cNvSpPr>
          <p:nvPr/>
        </p:nvSpPr>
        <p:spPr bwMode="auto">
          <a:xfrm>
            <a:off x="3203848" y="6341258"/>
            <a:ext cx="3305791" cy="40011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kumimoji="1" lang="zh-CN" altLang="en-US" sz="2000" b="1" dirty="0">
                <a:solidFill>
                  <a:srgbClr val="FFFFFF"/>
                </a:solidFill>
                <a:effectLst>
                  <a:outerShdw blurRad="38100" dist="38100" dir="2700000" algn="tl">
                    <a:srgbClr val="000000"/>
                  </a:outerShdw>
                </a:effectLst>
                <a:latin typeface="Times New Roman" panose="02020603050405020304" pitchFamily="18" charset="0"/>
                <a:ea typeface="黑体" panose="02010609060101010101" pitchFamily="49" charset="-122"/>
              </a:rPr>
              <a:t>单模光纤中的偏振模色散</a:t>
            </a:r>
            <a:endParaRPr kumimoji="1" lang="zh-CN" altLang="en-US" sz="2400" dirty="0">
              <a:solidFill>
                <a:srgbClr val="FFFFFF"/>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482222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11830" y="1412776"/>
            <a:ext cx="7976594"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lnSpc>
                <a:spcPct val="150000"/>
              </a:lnSpc>
              <a:spcBef>
                <a:spcPct val="0"/>
              </a:spcBef>
              <a:spcAft>
                <a:spcPct val="0"/>
              </a:spcAft>
            </a:pPr>
            <a:r>
              <a:rPr kumimoji="1" lang="zh-CN" altLang="en-US" sz="2400" b="1" dirty="0" smtClean="0">
                <a:effectLst>
                  <a:outerShdw blurRad="38100" dist="38100" dir="2700000" algn="tl">
                    <a:srgbClr val="C0C0C0"/>
                  </a:outerShdw>
                </a:effectLst>
                <a:latin typeface="黑体" panose="02010609060101010101" pitchFamily="49" charset="-122"/>
                <a:ea typeface="黑体" panose="02010609060101010101" pitchFamily="49" charset="-122"/>
              </a:rPr>
              <a:t>偏振模式色散产生的原因</a:t>
            </a:r>
            <a:endParaRPr kumimoji="1" lang="en-US" altLang="zh-CN" sz="2400" b="1" dirty="0">
              <a:effectLst>
                <a:outerShdw blurRad="38100" dist="38100" dir="2700000" algn="tl">
                  <a:srgbClr val="C0C0C0"/>
                </a:outerShdw>
              </a:effectLst>
              <a:latin typeface="+mj-lt"/>
              <a:ea typeface="Arial Unicode MS" pitchFamily="34" charset="-122"/>
              <a:cs typeface="Arial Unicode MS" pitchFamily="34" charset="-122"/>
            </a:endParaRPr>
          </a:p>
        </p:txBody>
      </p:sp>
      <p:sp>
        <p:nvSpPr>
          <p:cNvPr id="10" name="Rectangle 2"/>
          <p:cNvSpPr>
            <a:spLocks noChangeArrowheads="1"/>
          </p:cNvSpPr>
          <p:nvPr/>
        </p:nvSpPr>
        <p:spPr bwMode="auto">
          <a:xfrm>
            <a:off x="827584" y="2516088"/>
            <a:ext cx="35052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0" fontAlgn="base" hangingPunct="0">
              <a:spcBef>
                <a:spcPct val="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本征光纤双折射</a:t>
            </a:r>
          </a:p>
          <a:p>
            <a:pPr eaLnBrk="0" fontAlgn="base" hangingPunct="0">
              <a:spcBef>
                <a:spcPct val="0"/>
              </a:spcBef>
              <a:spcAft>
                <a:spcPct val="0"/>
              </a:spcAft>
            </a:pPr>
            <a:endParaRPr kumimoji="1" lang="en-US" altLang="zh-CN" sz="2200"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eaLnBrk="0" fontAlgn="base" hangingPunct="0">
              <a:spcBef>
                <a:spcPct val="0"/>
              </a:spcBef>
              <a:spcAft>
                <a:spcPct val="0"/>
              </a:spcAft>
            </a:pPr>
            <a:endPar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eaLnBrk="0" fontAlgn="base" hangingPunct="0">
              <a:spcBef>
                <a:spcPct val="0"/>
              </a:spcBef>
              <a:spcAft>
                <a:spcPct val="0"/>
              </a:spcAft>
            </a:pPr>
            <a:endPar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eaLnBrk="0" fontAlgn="base" hangingPunct="0">
              <a:spcBef>
                <a:spcPct val="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随机的偏振模耦合</a:t>
            </a:r>
          </a:p>
          <a:p>
            <a:pPr eaLnBrk="0" fontAlgn="base" hangingPunct="0">
              <a:spcBef>
                <a:spcPct val="0"/>
              </a:spcBef>
              <a:spcAft>
                <a:spcPct val="0"/>
              </a:spcAft>
            </a:pPr>
            <a:endPar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eaLnBrk="0" fontAlgn="base" hangingPunct="0">
              <a:spcBef>
                <a:spcPct val="0"/>
              </a:spcBef>
              <a:spcAft>
                <a:spcPct val="0"/>
              </a:spcAft>
            </a:pPr>
            <a:endParaRPr kumimoji="1" lang="en-US" altLang="zh-CN" sz="2200" b="1" dirty="0" smtClean="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eaLnBrk="0" fontAlgn="base" hangingPunct="0">
              <a:spcBef>
                <a:spcPct val="0"/>
              </a:spcBef>
              <a:spcAft>
                <a:spcPct val="0"/>
              </a:spcAft>
            </a:pPr>
            <a:endPar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eaLnBrk="0" fontAlgn="base" hangingPunct="0">
              <a:spcBef>
                <a:spcPct val="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双折射的光通信器件</a:t>
            </a:r>
          </a:p>
          <a:p>
            <a:pPr eaLnBrk="0" fontAlgn="base" hangingPunct="0">
              <a:spcBef>
                <a:spcPct val="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p>
          <a:p>
            <a:pPr eaLnBrk="0" fontAlgn="base" hangingPunct="0">
              <a:spcBef>
                <a:spcPct val="0"/>
              </a:spcBef>
              <a:spcAft>
                <a:spcPct val="0"/>
              </a:spcAft>
            </a:pPr>
            <a:endPar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2824004100"/>
              </p:ext>
            </p:extLst>
          </p:nvPr>
        </p:nvGraphicFramePr>
        <p:xfrm>
          <a:off x="4104184" y="3659088"/>
          <a:ext cx="762000" cy="608013"/>
        </p:xfrm>
        <a:graphic>
          <a:graphicData uri="http://schemas.openxmlformats.org/presentationml/2006/ole">
            <mc:AlternateContent xmlns:mc="http://schemas.openxmlformats.org/markup-compatibility/2006">
              <mc:Choice xmlns:v="urn:schemas-microsoft-com:vml" Requires="v">
                <p:oleObj spid="_x0000_s25677" name="Clip" r:id="rId4" imgW="882360" imgH="704520" progId="MS_ClipArt_Gallery.5">
                  <p:embed/>
                </p:oleObj>
              </mc:Choice>
              <mc:Fallback>
                <p:oleObj name="Clip" r:id="rId4" imgW="882360" imgH="70452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4184" y="3659088"/>
                        <a:ext cx="762000" cy="608013"/>
                      </a:xfrm>
                      <a:prstGeom prst="rect">
                        <a:avLst/>
                      </a:prstGeom>
                      <a:noFill/>
                      <a:ln>
                        <a:noFill/>
                      </a:ln>
                      <a:effectLst>
                        <a:outerShdw dist="35921" dir="2700000" algn="ctr" rotWithShape="0">
                          <a:srgbClr val="FF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8"/>
          <p:cNvSpPr txBox="1">
            <a:spLocks noChangeArrowheads="1"/>
          </p:cNvSpPr>
          <p:nvPr/>
        </p:nvSpPr>
        <p:spPr bwMode="auto">
          <a:xfrm>
            <a:off x="6390184" y="2300644"/>
            <a:ext cx="9017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fontAlgn="base" hangingPunct="0">
              <a:spcBef>
                <a:spcPct val="50000"/>
              </a:spcBef>
              <a:spcAft>
                <a:spcPct val="0"/>
              </a:spcAft>
            </a:pPr>
            <a:r>
              <a:rPr kumimoji="1" lang="en-US" altLang="zh-CN" sz="22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4" name="Text Box 9"/>
          <p:cNvSpPr txBox="1">
            <a:spLocks noChangeArrowheads="1"/>
          </p:cNvSpPr>
          <p:nvPr/>
        </p:nvSpPr>
        <p:spPr bwMode="auto">
          <a:xfrm>
            <a:off x="5094784" y="3436360"/>
            <a:ext cx="38100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10000"/>
              </a:spcBef>
              <a:spcAft>
                <a:spcPct val="0"/>
              </a:spcAft>
              <a:buFontTx/>
              <a:buChar char="•"/>
            </a:pPr>
            <a:r>
              <a:rPr kumimoji="1" lang="en-US" altLang="zh-CN" sz="22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2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外界的挤压</a:t>
            </a:r>
          </a:p>
          <a:p>
            <a:pPr eaLnBrk="0" fontAlgn="base" hangingPunct="0">
              <a:spcBef>
                <a:spcPct val="10000"/>
              </a:spcBef>
              <a:spcAft>
                <a:spcPct val="0"/>
              </a:spcAft>
              <a:buFontTx/>
              <a:buChar char="•"/>
            </a:pPr>
            <a:r>
              <a:rPr kumimoji="1" lang="zh-CN" altLang="en-US" sz="22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光纤的弯曲、扭转</a:t>
            </a:r>
          </a:p>
          <a:p>
            <a:pPr eaLnBrk="0" fontAlgn="base" hangingPunct="0">
              <a:spcBef>
                <a:spcPct val="10000"/>
              </a:spcBef>
              <a:spcAft>
                <a:spcPct val="0"/>
              </a:spcAft>
              <a:buFontTx/>
              <a:buChar char="•"/>
            </a:pPr>
            <a:r>
              <a:rPr kumimoji="1" lang="zh-CN" altLang="en-US" sz="2200" b="1">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外界环境温度的变化等</a:t>
            </a:r>
          </a:p>
        </p:txBody>
      </p:sp>
      <p:sp>
        <p:nvSpPr>
          <p:cNvPr id="15" name="Rectangle 10"/>
          <p:cNvSpPr>
            <a:spLocks noChangeArrowheads="1"/>
          </p:cNvSpPr>
          <p:nvPr/>
        </p:nvSpPr>
        <p:spPr bwMode="auto">
          <a:xfrm>
            <a:off x="4866184" y="4878288"/>
            <a:ext cx="3810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EDFA </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FBG </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DCF</a:t>
            </a:r>
          </a:p>
          <a:p>
            <a:pPr eaLnBrk="0" fontAlgn="base" hangingPunct="0">
              <a:spcBef>
                <a:spcPct val="0"/>
              </a:spcBef>
              <a:spcAft>
                <a:spcPct val="0"/>
              </a:spcAft>
            </a:pP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Isolators , Couplers , Filters  etc.</a:t>
            </a:r>
          </a:p>
        </p:txBody>
      </p:sp>
      <p:graphicFrame>
        <p:nvGraphicFramePr>
          <p:cNvPr id="16" name="Object 16"/>
          <p:cNvGraphicFramePr>
            <a:graphicFrameLocks noChangeAspect="1"/>
          </p:cNvGraphicFramePr>
          <p:nvPr>
            <p:extLst>
              <p:ext uri="{D42A27DB-BD31-4B8C-83A1-F6EECF244321}">
                <p14:modId xmlns:p14="http://schemas.microsoft.com/office/powerpoint/2010/main" val="4212148031"/>
              </p:ext>
            </p:extLst>
          </p:nvPr>
        </p:nvGraphicFramePr>
        <p:xfrm>
          <a:off x="5628184" y="2135088"/>
          <a:ext cx="965200" cy="898525"/>
        </p:xfrm>
        <a:graphic>
          <a:graphicData uri="http://schemas.openxmlformats.org/presentationml/2006/ole">
            <mc:AlternateContent xmlns:mc="http://schemas.openxmlformats.org/markup-compatibility/2006">
              <mc:Choice xmlns:v="urn:schemas-microsoft-com:vml" Requires="v">
                <p:oleObj spid="_x0000_s25678" name="Image" r:id="rId6" imgW="736248" imgH="685472" progId="Photoshop.Image.6">
                  <p:embed/>
                </p:oleObj>
              </mc:Choice>
              <mc:Fallback>
                <p:oleObj name="Image" r:id="rId6" imgW="736248" imgH="685472" progId="Photoshop.Image.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8184" y="2135088"/>
                        <a:ext cx="9652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9"/>
          <p:cNvGraphicFramePr>
            <a:graphicFrameLocks noChangeAspect="1"/>
          </p:cNvGraphicFramePr>
          <p:nvPr>
            <p:extLst>
              <p:ext uri="{D42A27DB-BD31-4B8C-83A1-F6EECF244321}">
                <p14:modId xmlns:p14="http://schemas.microsoft.com/office/powerpoint/2010/main" val="2415978584"/>
              </p:ext>
            </p:extLst>
          </p:nvPr>
        </p:nvGraphicFramePr>
        <p:xfrm>
          <a:off x="7075984" y="2058888"/>
          <a:ext cx="973138" cy="990600"/>
        </p:xfrm>
        <a:graphic>
          <a:graphicData uri="http://schemas.openxmlformats.org/presentationml/2006/ole">
            <mc:AlternateContent xmlns:mc="http://schemas.openxmlformats.org/markup-compatibility/2006">
              <mc:Choice xmlns:v="urn:schemas-microsoft-com:vml" Requires="v">
                <p:oleObj spid="_x0000_s25679" name="Image" r:id="rId8" imgW="685472" imgH="698413" progId="Photoshop.Image.6">
                  <p:embed/>
                </p:oleObj>
              </mc:Choice>
              <mc:Fallback>
                <p:oleObj name="Image" r:id="rId8" imgW="685472" imgH="698413" progId="Photoshop.Image.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5984" y="2058888"/>
                        <a:ext cx="97313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62062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676" y="1556792"/>
            <a:ext cx="6412632" cy="489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731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C00000"/>
                </a:solidFill>
                <a:latin typeface="楷体" pitchFamily="49" charset="-122"/>
                <a:ea typeface="楷体" pitchFamily="49" charset="-122"/>
              </a:rPr>
              <a:t>光纤的色散</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879" y="1700808"/>
            <a:ext cx="6872225" cy="4780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804248" y="1728518"/>
            <a:ext cx="2843808" cy="369332"/>
          </a:xfrm>
          <a:prstGeom prst="rect">
            <a:avLst/>
          </a:prstGeom>
        </p:spPr>
        <p:txBody>
          <a:bodyPr wrap="square">
            <a:spAutoFit/>
          </a:bodyPr>
          <a:lstStyle/>
          <a:p>
            <a:r>
              <a:rPr lang="zh-CN" altLang="en-US" b="1" dirty="0" smtClean="0"/>
              <a:t>（</a:t>
            </a:r>
            <a:r>
              <a:rPr lang="en-US" altLang="zh-CN" b="1" dirty="0"/>
              <a:t>9953.28 </a:t>
            </a:r>
            <a:r>
              <a:rPr lang="en-US" altLang="zh-CN" b="1" dirty="0" smtClean="0"/>
              <a:t>Mbit/s</a:t>
            </a:r>
            <a:r>
              <a:rPr lang="zh-CN" altLang="en-US" b="1" dirty="0" smtClean="0"/>
              <a:t>）</a:t>
            </a:r>
            <a:endParaRPr lang="zh-CN" altLang="en-US" b="1" dirty="0"/>
          </a:p>
        </p:txBody>
      </p:sp>
    </p:spTree>
    <p:extLst>
      <p:ext uri="{BB962C8B-B14F-4D97-AF65-F5344CB8AC3E}">
        <p14:creationId xmlns:p14="http://schemas.microsoft.com/office/powerpoint/2010/main" val="37688545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r>
              <a:rPr lang="en-US" altLang="zh-CN" dirty="0" smtClean="0"/>
              <a:t>(</a:t>
            </a:r>
            <a:r>
              <a:rPr lang="en-US" altLang="zh-CN" dirty="0" smtClean="0">
                <a:solidFill>
                  <a:srgbClr val="FF0000"/>
                </a:solidFill>
              </a:rPr>
              <a:t>due:9</a:t>
            </a:r>
            <a:r>
              <a:rPr lang="zh-CN" altLang="en-US" dirty="0" smtClean="0">
                <a:solidFill>
                  <a:srgbClr val="FF0000"/>
                </a:solidFill>
              </a:rPr>
              <a:t>月</a:t>
            </a:r>
            <a:r>
              <a:rPr lang="en-US" altLang="zh-CN" dirty="0" smtClean="0">
                <a:solidFill>
                  <a:srgbClr val="FF0000"/>
                </a:solidFill>
              </a:rPr>
              <a:t>21</a:t>
            </a:r>
            <a:r>
              <a:rPr lang="zh-CN" altLang="en-US" dirty="0" smtClean="0">
                <a:solidFill>
                  <a:srgbClr val="FF0000"/>
                </a:solidFill>
              </a:rPr>
              <a:t>日</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光纤可以如何分类？请列出不同分类方式和对应的光纤类型。（尽量多列举）</a:t>
            </a:r>
            <a:endParaRPr lang="en-US" altLang="zh-CN" dirty="0" smtClean="0"/>
          </a:p>
          <a:p>
            <a:r>
              <a:rPr lang="zh-CN" altLang="en-US" dirty="0" smtClean="0"/>
              <a:t>请参照第</a:t>
            </a:r>
            <a:r>
              <a:rPr lang="en-US" altLang="zh-CN" dirty="0"/>
              <a:t>8</a:t>
            </a:r>
            <a:r>
              <a:rPr lang="zh-CN" altLang="en-US" dirty="0" smtClean="0"/>
              <a:t>页胶片给出色散限制下的传输容量限制。如果波长为</a:t>
            </a:r>
            <a:r>
              <a:rPr lang="en-US" altLang="zh-CN" dirty="0" smtClean="0"/>
              <a:t>1550nm</a:t>
            </a:r>
            <a:r>
              <a:rPr lang="zh-CN" altLang="en-US" dirty="0" smtClean="0"/>
              <a:t>，色散为</a:t>
            </a:r>
            <a:r>
              <a:rPr lang="en-US" altLang="zh-CN" dirty="0" smtClean="0"/>
              <a:t>16ps/nm/km</a:t>
            </a:r>
            <a:r>
              <a:rPr lang="zh-CN" altLang="en-US" dirty="0" smtClean="0"/>
              <a:t>，请计算最大的传输容量。</a:t>
            </a:r>
            <a:endParaRPr lang="en-US" altLang="zh-CN" dirty="0" smtClean="0"/>
          </a:p>
          <a:p>
            <a:endParaRPr lang="zh-CN" altLang="en-US" dirty="0"/>
          </a:p>
        </p:txBody>
      </p:sp>
    </p:spTree>
    <p:extLst>
      <p:ext uri="{BB962C8B-B14F-4D97-AF65-F5344CB8AC3E}">
        <p14:creationId xmlns:p14="http://schemas.microsoft.com/office/powerpoint/2010/main" val="27319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34388" y="1340768"/>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阶跃</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光纤</a:t>
            </a:r>
            <a:endParaRPr kumimoji="1" lang="en-US" altLang="zh-CN" sz="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
        <p:nvSpPr>
          <p:cNvPr id="35" name="Text Box 4"/>
          <p:cNvSpPr txBox="1">
            <a:spLocks noChangeArrowheads="1"/>
          </p:cNvSpPr>
          <p:nvPr/>
        </p:nvSpPr>
        <p:spPr bwMode="auto">
          <a:xfrm>
            <a:off x="1257300" y="4221088"/>
            <a:ext cx="7315200" cy="1569660"/>
          </a:xfrm>
          <a:prstGeom prst="rect">
            <a:avLst/>
          </a:prstGeom>
          <a:solidFill>
            <a:srgbClr val="FFCCFF"/>
          </a:solidFill>
          <a:ln>
            <a:noFill/>
          </a:ln>
          <a:effectLst>
            <a:outerShdw dist="71842" dir="13500000" algn="ctr" rotWithShape="0">
              <a:srgbClr val="1C1C1C">
                <a:alpha val="50000"/>
              </a:srgbClr>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rPr>
              <a:t>以不同入射角进入光纤的光线将经历不同的途径，虽然在输入端同时入射并以相同的速度传播，但到达光纤输出端的时间却不同，出现了时间上的分散，导致脉冲严重展宽。</a:t>
            </a:r>
          </a:p>
        </p:txBody>
      </p:sp>
      <p:sp>
        <p:nvSpPr>
          <p:cNvPr id="36" name="AutoShape 5"/>
          <p:cNvSpPr>
            <a:spLocks noChangeArrowheads="1"/>
          </p:cNvSpPr>
          <p:nvPr/>
        </p:nvSpPr>
        <p:spPr bwMode="auto">
          <a:xfrm>
            <a:off x="5295900" y="5410200"/>
            <a:ext cx="2514600" cy="1447800"/>
          </a:xfrm>
          <a:prstGeom prst="irregularSeal2">
            <a:avLst/>
          </a:prstGeom>
          <a:solidFill>
            <a:srgbClr val="FF99CC"/>
          </a:solidFill>
          <a:ln>
            <a:noFill/>
          </a:ln>
          <a:effectLst>
            <a:outerShdw dist="107763" dir="2700000" algn="ctr" rotWithShape="0">
              <a:srgbClr val="1C1C1C"/>
            </a:outerShdw>
          </a:effectLst>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Times New Roman" panose="02020603050405020304" pitchFamily="18" charset="0"/>
              </a:rPr>
              <a:t>模间色散</a:t>
            </a:r>
          </a:p>
        </p:txBody>
      </p:sp>
      <p:sp>
        <p:nvSpPr>
          <p:cNvPr id="37" name="Rectangle 7"/>
          <p:cNvSpPr>
            <a:spLocks noChangeArrowheads="1"/>
          </p:cNvSpPr>
          <p:nvPr/>
        </p:nvSpPr>
        <p:spPr bwMode="auto">
          <a:xfrm>
            <a:off x="1333500" y="1912938"/>
            <a:ext cx="4800600" cy="1524000"/>
          </a:xfrm>
          <a:prstGeom prst="rect">
            <a:avLst/>
          </a:prstGeom>
          <a:solidFill>
            <a:srgbClr val="C5FFF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38" name="Rectangle 8"/>
          <p:cNvSpPr>
            <a:spLocks noChangeArrowheads="1"/>
          </p:cNvSpPr>
          <p:nvPr/>
        </p:nvSpPr>
        <p:spPr bwMode="auto">
          <a:xfrm>
            <a:off x="1333500" y="2178050"/>
            <a:ext cx="4800600" cy="914400"/>
          </a:xfrm>
          <a:prstGeom prst="rect">
            <a:avLst/>
          </a:prstGeom>
          <a:solidFill>
            <a:srgbClr val="00E4A8"/>
          </a:solidFill>
          <a:ln>
            <a:noFill/>
          </a:ln>
          <a:effectLst/>
          <a:extLst>
            <a:ext uri="{91240B29-F687-4F45-9708-019B960494DF}">
              <a14:hiddenLine xmlns:a14="http://schemas.microsoft.com/office/drawing/2010/main" w="28575" cap="sq">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9" name="Text Box 19"/>
          <p:cNvSpPr txBox="1">
            <a:spLocks noChangeArrowheads="1"/>
          </p:cNvSpPr>
          <p:nvPr/>
        </p:nvSpPr>
        <p:spPr bwMode="auto">
          <a:xfrm>
            <a:off x="6948264" y="1873250"/>
            <a:ext cx="1944216" cy="1754326"/>
          </a:xfrm>
          <a:prstGeom prst="rect">
            <a:avLst/>
          </a:prstGeom>
          <a:noFill/>
          <a:ln w="28575" cap="sq">
            <a:solidFill>
              <a:srgbClr val="FF99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b="1" kern="0"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NA</a:t>
            </a:r>
            <a:r>
              <a:rPr kumimoji="1" lang="zh-CN" altLang="en-US" b="1" kern="0"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越大， 纤芯对光能量的束缚越强</a:t>
            </a:r>
            <a:r>
              <a:rPr kumimoji="1" lang="en-US" altLang="zh-CN" b="1" kern="0"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b="1" kern="0"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但</a:t>
            </a:r>
            <a:r>
              <a:rPr kumimoji="1" lang="en-US" altLang="zh-CN" b="1" kern="0"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NA</a:t>
            </a:r>
            <a:r>
              <a:rPr kumimoji="1" lang="zh-CN" altLang="en-US" b="1" kern="0"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rPr>
              <a:t>越大，经光纤传输后产生的信号畸变越大</a:t>
            </a:r>
            <a:r>
              <a:rPr kumimoji="1" lang="zh-CN" altLang="en-US" b="1" kern="0" dirty="0">
                <a:solidFill>
                  <a:srgbClr val="000000"/>
                </a:solidFill>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grpSp>
        <p:nvGrpSpPr>
          <p:cNvPr id="40" name="Group 32"/>
          <p:cNvGrpSpPr>
            <a:grpSpLocks/>
          </p:cNvGrpSpPr>
          <p:nvPr/>
        </p:nvGrpSpPr>
        <p:grpSpPr bwMode="auto">
          <a:xfrm>
            <a:off x="1333500" y="1873250"/>
            <a:ext cx="4343400" cy="1219200"/>
            <a:chOff x="960" y="816"/>
            <a:chExt cx="2736" cy="768"/>
          </a:xfrm>
        </p:grpSpPr>
        <p:grpSp>
          <p:nvGrpSpPr>
            <p:cNvPr id="41" name="Group 29"/>
            <p:cNvGrpSpPr>
              <a:grpSpLocks/>
            </p:cNvGrpSpPr>
            <p:nvPr/>
          </p:nvGrpSpPr>
          <p:grpSpPr bwMode="auto">
            <a:xfrm>
              <a:off x="960" y="1008"/>
              <a:ext cx="1776" cy="576"/>
              <a:chOff x="960" y="1008"/>
              <a:chExt cx="1776" cy="576"/>
            </a:xfrm>
          </p:grpSpPr>
          <p:sp>
            <p:nvSpPr>
              <p:cNvPr id="44" name="Line 25"/>
              <p:cNvSpPr>
                <a:spLocks noChangeShapeType="1"/>
              </p:cNvSpPr>
              <p:nvPr/>
            </p:nvSpPr>
            <p:spPr bwMode="auto">
              <a:xfrm flipV="1">
                <a:off x="960" y="1008"/>
                <a:ext cx="288" cy="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5" name="Line 26"/>
              <p:cNvSpPr>
                <a:spLocks noChangeShapeType="1"/>
              </p:cNvSpPr>
              <p:nvPr/>
            </p:nvSpPr>
            <p:spPr bwMode="auto">
              <a:xfrm>
                <a:off x="1248" y="1008"/>
                <a:ext cx="576" cy="576"/>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6" name="Line 27"/>
              <p:cNvSpPr>
                <a:spLocks noChangeShapeType="1"/>
              </p:cNvSpPr>
              <p:nvPr/>
            </p:nvSpPr>
            <p:spPr bwMode="auto">
              <a:xfrm flipV="1">
                <a:off x="1824" y="1008"/>
                <a:ext cx="576" cy="576"/>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7" name="Line 28"/>
              <p:cNvSpPr>
                <a:spLocks noChangeShapeType="1"/>
              </p:cNvSpPr>
              <p:nvPr/>
            </p:nvSpPr>
            <p:spPr bwMode="auto">
              <a:xfrm>
                <a:off x="2400" y="1008"/>
                <a:ext cx="336" cy="336"/>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42" name="Text Box 30"/>
            <p:cNvSpPr txBox="1">
              <a:spLocks noChangeArrowheads="1"/>
            </p:cNvSpPr>
            <p:nvPr/>
          </p:nvSpPr>
          <p:spPr bwMode="auto">
            <a:xfrm>
              <a:off x="1536" y="816"/>
              <a:ext cx="21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High-order Mode (Longer path)</a:t>
              </a:r>
            </a:p>
          </p:txBody>
        </p:sp>
        <p:sp>
          <p:nvSpPr>
            <p:cNvPr id="43" name="Line 31"/>
            <p:cNvSpPr>
              <a:spLocks noChangeShapeType="1"/>
            </p:cNvSpPr>
            <p:nvPr/>
          </p:nvSpPr>
          <p:spPr bwMode="auto">
            <a:xfrm flipH="1">
              <a:off x="2544" y="1008"/>
              <a:ext cx="144" cy="144"/>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48" name="Group 37"/>
          <p:cNvGrpSpPr>
            <a:grpSpLocks/>
          </p:cNvGrpSpPr>
          <p:nvPr/>
        </p:nvGrpSpPr>
        <p:grpSpPr bwMode="auto">
          <a:xfrm>
            <a:off x="1333500" y="2635250"/>
            <a:ext cx="4648200" cy="793750"/>
            <a:chOff x="960" y="1296"/>
            <a:chExt cx="2928" cy="500"/>
          </a:xfrm>
        </p:grpSpPr>
        <p:sp>
          <p:nvSpPr>
            <p:cNvPr id="49" name="Line 33"/>
            <p:cNvSpPr>
              <a:spLocks noChangeShapeType="1"/>
            </p:cNvSpPr>
            <p:nvPr/>
          </p:nvSpPr>
          <p:spPr bwMode="auto">
            <a:xfrm>
              <a:off x="960" y="1296"/>
              <a:ext cx="1344" cy="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0" name="Line 34"/>
            <p:cNvSpPr>
              <a:spLocks noChangeShapeType="1"/>
            </p:cNvSpPr>
            <p:nvPr/>
          </p:nvSpPr>
          <p:spPr bwMode="auto">
            <a:xfrm flipV="1">
              <a:off x="2304" y="1296"/>
              <a:ext cx="1296" cy="288"/>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1" name="Text Box 35"/>
            <p:cNvSpPr txBox="1">
              <a:spLocks noChangeArrowheads="1"/>
            </p:cNvSpPr>
            <p:nvPr/>
          </p:nvSpPr>
          <p:spPr bwMode="auto">
            <a:xfrm>
              <a:off x="1728" y="1584"/>
              <a:ext cx="21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Low-order Mode (shorter path)</a:t>
              </a:r>
            </a:p>
          </p:txBody>
        </p:sp>
        <p:sp>
          <p:nvSpPr>
            <p:cNvPr id="52" name="Line 36"/>
            <p:cNvSpPr>
              <a:spLocks noChangeShapeType="1"/>
            </p:cNvSpPr>
            <p:nvPr/>
          </p:nvSpPr>
          <p:spPr bwMode="auto">
            <a:xfrm flipH="1" flipV="1">
              <a:off x="2640" y="1536"/>
              <a:ext cx="48" cy="9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grpSp>
        <p:nvGrpSpPr>
          <p:cNvPr id="53" name="Group 39"/>
          <p:cNvGrpSpPr>
            <a:grpSpLocks/>
          </p:cNvGrpSpPr>
          <p:nvPr/>
        </p:nvGrpSpPr>
        <p:grpSpPr bwMode="auto">
          <a:xfrm>
            <a:off x="1333500" y="2330450"/>
            <a:ext cx="5867400" cy="336550"/>
            <a:chOff x="672" y="1104"/>
            <a:chExt cx="3696" cy="212"/>
          </a:xfrm>
        </p:grpSpPr>
        <p:sp>
          <p:nvSpPr>
            <p:cNvPr id="54" name="Line 24"/>
            <p:cNvSpPr>
              <a:spLocks noChangeShapeType="1"/>
            </p:cNvSpPr>
            <p:nvPr/>
          </p:nvSpPr>
          <p:spPr bwMode="auto">
            <a:xfrm>
              <a:off x="672" y="1296"/>
              <a:ext cx="3024"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5" name="Text Box 38"/>
            <p:cNvSpPr txBox="1">
              <a:spLocks noChangeArrowheads="1"/>
            </p:cNvSpPr>
            <p:nvPr/>
          </p:nvSpPr>
          <p:spPr bwMode="auto">
            <a:xfrm>
              <a:off x="2496" y="1104"/>
              <a:ext cx="18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Axial Mode (shortest path)</a:t>
              </a:r>
            </a:p>
          </p:txBody>
        </p:sp>
      </p:grpSp>
      <p:sp>
        <p:nvSpPr>
          <p:cNvPr id="56" name="Text Box 40"/>
          <p:cNvSpPr txBox="1">
            <a:spLocks noChangeArrowheads="1"/>
          </p:cNvSpPr>
          <p:nvPr/>
        </p:nvSpPr>
        <p:spPr bwMode="auto">
          <a:xfrm>
            <a:off x="1257300" y="271145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1600" b="1">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core</a:t>
            </a:r>
          </a:p>
        </p:txBody>
      </p:sp>
      <p:sp>
        <p:nvSpPr>
          <p:cNvPr id="57" name="Text Box 41"/>
          <p:cNvSpPr txBox="1">
            <a:spLocks noChangeArrowheads="1"/>
          </p:cNvSpPr>
          <p:nvPr/>
        </p:nvSpPr>
        <p:spPr bwMode="auto">
          <a:xfrm>
            <a:off x="1257300" y="30924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1600" b="1">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cladding</a:t>
            </a:r>
          </a:p>
        </p:txBody>
      </p:sp>
    </p:spTree>
    <p:extLst>
      <p:ext uri="{BB962C8B-B14F-4D97-AF65-F5344CB8AC3E}">
        <p14:creationId xmlns:p14="http://schemas.microsoft.com/office/powerpoint/2010/main" val="89504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linds(vertical)">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5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1000" fill="hold"/>
                                        <p:tgtEl>
                                          <p:spTgt spid="36"/>
                                        </p:tgtEl>
                                        <p:attrNameLst>
                                          <p:attrName>ppt_w</p:attrName>
                                        </p:attrNameLst>
                                      </p:cBhvr>
                                      <p:tavLst>
                                        <p:tav tm="0">
                                          <p:val>
                                            <p:fltVal val="0"/>
                                          </p:val>
                                        </p:tav>
                                        <p:tav tm="100000">
                                          <p:val>
                                            <p:strVal val="#ppt_w"/>
                                          </p:val>
                                        </p:tav>
                                      </p:tavLst>
                                    </p:anim>
                                    <p:anim calcmode="lin" valueType="num">
                                      <p:cBhvr>
                                        <p:cTn id="29" dur="1000" fill="hold"/>
                                        <p:tgtEl>
                                          <p:spTgt spid="36"/>
                                        </p:tgtEl>
                                        <p:attrNameLst>
                                          <p:attrName>ppt_h</p:attrName>
                                        </p:attrNameLst>
                                      </p:cBhvr>
                                      <p:tavLst>
                                        <p:tav tm="0">
                                          <p:val>
                                            <p:fltVal val="0"/>
                                          </p:val>
                                        </p:tav>
                                        <p:tav tm="100000">
                                          <p:val>
                                            <p:strVal val="#ppt_h"/>
                                          </p:val>
                                        </p:tav>
                                      </p:tavLst>
                                    </p:anim>
                                    <p:anim calcmode="lin" valueType="num">
                                      <p:cBhvr>
                                        <p:cTn id="30"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P spid="36" grpId="0" animBg="1" autoUpdateAnimBg="0"/>
      <p:bldP spid="3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34388"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阶跃</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光纤</a:t>
            </a:r>
            <a:endParaRPr kumimoji="1" lang="en-US" altLang="zh-CN" sz="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grpSp>
        <p:nvGrpSpPr>
          <p:cNvPr id="28" name="Group 4123"/>
          <p:cNvGrpSpPr>
            <a:grpSpLocks/>
          </p:cNvGrpSpPr>
          <p:nvPr/>
        </p:nvGrpSpPr>
        <p:grpSpPr bwMode="auto">
          <a:xfrm>
            <a:off x="3452957" y="1512911"/>
            <a:ext cx="3913981" cy="1796157"/>
            <a:chOff x="1296" y="1008"/>
            <a:chExt cx="2832" cy="1344"/>
          </a:xfrm>
        </p:grpSpPr>
        <p:grpSp>
          <p:nvGrpSpPr>
            <p:cNvPr id="29" name="Group 4102"/>
            <p:cNvGrpSpPr>
              <a:grpSpLocks/>
            </p:cNvGrpSpPr>
            <p:nvPr/>
          </p:nvGrpSpPr>
          <p:grpSpPr bwMode="auto">
            <a:xfrm>
              <a:off x="1344" y="1104"/>
              <a:ext cx="2640" cy="1104"/>
              <a:chOff x="2880" y="624"/>
              <a:chExt cx="2640" cy="1104"/>
            </a:xfrm>
          </p:grpSpPr>
          <p:sp>
            <p:nvSpPr>
              <p:cNvPr id="32" name="AutoShape 4103"/>
              <p:cNvSpPr>
                <a:spLocks noChangeArrowheads="1"/>
              </p:cNvSpPr>
              <p:nvPr/>
            </p:nvSpPr>
            <p:spPr bwMode="auto">
              <a:xfrm rot="-5400000">
                <a:off x="3912" y="72"/>
                <a:ext cx="1056" cy="2160"/>
              </a:xfrm>
              <a:prstGeom prst="flowChartDocument">
                <a:avLst/>
              </a:prstGeom>
              <a:solidFill>
                <a:srgbClr val="00E4A8"/>
              </a:solidFill>
              <a:ln w="9525">
                <a:solidFill>
                  <a:srgbClr val="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3" name="Rectangle 4104"/>
              <p:cNvSpPr>
                <a:spLocks noChangeArrowheads="1"/>
              </p:cNvSpPr>
              <p:nvPr/>
            </p:nvSpPr>
            <p:spPr bwMode="auto">
              <a:xfrm>
                <a:off x="3360" y="624"/>
                <a:ext cx="1755" cy="176"/>
              </a:xfrm>
              <a:prstGeom prst="rect">
                <a:avLst/>
              </a:prstGeom>
              <a:solidFill>
                <a:srgbClr val="C5FF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4" name="Rectangle 4105"/>
              <p:cNvSpPr>
                <a:spLocks noChangeArrowheads="1"/>
              </p:cNvSpPr>
              <p:nvPr/>
            </p:nvSpPr>
            <p:spPr bwMode="auto">
              <a:xfrm>
                <a:off x="3360" y="1504"/>
                <a:ext cx="2115" cy="176"/>
              </a:xfrm>
              <a:prstGeom prst="rect">
                <a:avLst/>
              </a:prstGeom>
              <a:solidFill>
                <a:srgbClr val="C5FF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8" name="Line 4106"/>
              <p:cNvSpPr>
                <a:spLocks noChangeShapeType="1"/>
              </p:cNvSpPr>
              <p:nvPr/>
            </p:nvSpPr>
            <p:spPr bwMode="auto">
              <a:xfrm flipV="1">
                <a:off x="3372" y="810"/>
                <a:ext cx="806"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59" name="Line 4107"/>
              <p:cNvSpPr>
                <a:spLocks noChangeShapeType="1"/>
              </p:cNvSpPr>
              <p:nvPr/>
            </p:nvSpPr>
            <p:spPr bwMode="auto">
              <a:xfrm flipH="1" flipV="1">
                <a:off x="4176" y="816"/>
                <a:ext cx="805" cy="336"/>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0" name="Line 4108"/>
              <p:cNvSpPr>
                <a:spLocks noChangeShapeType="1"/>
              </p:cNvSpPr>
              <p:nvPr/>
            </p:nvSpPr>
            <p:spPr bwMode="auto">
              <a:xfrm flipV="1">
                <a:off x="2880" y="1146"/>
                <a:ext cx="492"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61" name="Text Box 4109"/>
              <p:cNvSpPr txBox="1">
                <a:spLocks noChangeArrowheads="1"/>
              </p:cNvSpPr>
              <p:nvPr/>
            </p:nvSpPr>
            <p:spPr bwMode="auto">
              <a:xfrm>
                <a:off x="3936" y="864"/>
                <a:ext cx="270"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c</a:t>
                </a:r>
                <a:endParaRPr kumimoji="1"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Text Box 4110"/>
              <p:cNvSpPr txBox="1">
                <a:spLocks noChangeArrowheads="1"/>
              </p:cNvSpPr>
              <p:nvPr/>
            </p:nvSpPr>
            <p:spPr bwMode="auto">
              <a:xfrm>
                <a:off x="3014" y="1104"/>
                <a:ext cx="235" cy="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16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endParaRPr kumimoji="1"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3" name="Text Box 4111"/>
              <p:cNvSpPr txBox="1">
                <a:spLocks noChangeArrowheads="1"/>
              </p:cNvSpPr>
              <p:nvPr/>
            </p:nvSpPr>
            <p:spPr bwMode="auto">
              <a:xfrm>
                <a:off x="3417" y="1230"/>
                <a:ext cx="279"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1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4" name="Text Box 4112"/>
              <p:cNvSpPr txBox="1">
                <a:spLocks noChangeArrowheads="1"/>
              </p:cNvSpPr>
              <p:nvPr/>
            </p:nvSpPr>
            <p:spPr bwMode="auto">
              <a:xfrm>
                <a:off x="3417" y="1440"/>
                <a:ext cx="279"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1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2</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Text Box 4113"/>
              <p:cNvSpPr txBox="1">
                <a:spLocks noChangeArrowheads="1"/>
              </p:cNvSpPr>
              <p:nvPr/>
            </p:nvSpPr>
            <p:spPr bwMode="auto">
              <a:xfrm>
                <a:off x="3059" y="1356"/>
                <a:ext cx="279" cy="2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1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0</a:t>
                </a:r>
                <a:endParaRPr kumimoji="1" lang="en-US" altLang="zh-CN"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0" name="Line 4114"/>
            <p:cNvSpPr>
              <a:spLocks noChangeShapeType="1"/>
            </p:cNvSpPr>
            <p:nvPr/>
          </p:nvSpPr>
          <p:spPr bwMode="auto">
            <a:xfrm>
              <a:off x="2642" y="1008"/>
              <a:ext cx="0" cy="1344"/>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1" name="Line 4116"/>
            <p:cNvSpPr>
              <a:spLocks noChangeShapeType="1"/>
            </p:cNvSpPr>
            <p:nvPr/>
          </p:nvSpPr>
          <p:spPr bwMode="auto">
            <a:xfrm>
              <a:off x="1296" y="1632"/>
              <a:ext cx="2832" cy="0"/>
            </a:xfrm>
            <a:prstGeom prst="line">
              <a:avLst/>
            </a:prstGeom>
            <a:noFill/>
            <a:ln w="1905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66" name="Text Box 4118"/>
          <p:cNvSpPr txBox="1">
            <a:spLocks noChangeArrowheads="1"/>
          </p:cNvSpPr>
          <p:nvPr/>
        </p:nvSpPr>
        <p:spPr bwMode="auto">
          <a:xfrm>
            <a:off x="1242492" y="3385269"/>
            <a:ext cx="5943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经历最短和最长路径的两束光线间的时差</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67" name="Object 4119"/>
          <p:cNvGraphicFramePr>
            <a:graphicFrameLocks noChangeAspect="1"/>
          </p:cNvGraphicFramePr>
          <p:nvPr>
            <p:extLst>
              <p:ext uri="{D42A27DB-BD31-4B8C-83A1-F6EECF244321}">
                <p14:modId xmlns:p14="http://schemas.microsoft.com/office/powerpoint/2010/main" val="2965572866"/>
              </p:ext>
            </p:extLst>
          </p:nvPr>
        </p:nvGraphicFramePr>
        <p:xfrm>
          <a:off x="1852092" y="3994869"/>
          <a:ext cx="5943600" cy="1143000"/>
        </p:xfrm>
        <a:graphic>
          <a:graphicData uri="http://schemas.openxmlformats.org/presentationml/2006/ole">
            <mc:AlternateContent xmlns:mc="http://schemas.openxmlformats.org/markup-compatibility/2006">
              <mc:Choice xmlns:v="urn:schemas-microsoft-com:vml" Requires="v">
                <p:oleObj spid="_x0000_s2138" name="Microsoft 公式 3.0" r:id="rId3" imgW="1866600" imgH="482400" progId="Equation.3">
                  <p:embed/>
                </p:oleObj>
              </mc:Choice>
              <mc:Fallback>
                <p:oleObj name="Microsoft 公式 3.0" r:id="rId3" imgW="18666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2092" y="3994869"/>
                        <a:ext cx="5943600" cy="11430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 name="Text Box 4120"/>
          <p:cNvSpPr txBox="1">
            <a:spLocks noChangeArrowheads="1"/>
          </p:cNvSpPr>
          <p:nvPr/>
        </p:nvSpPr>
        <p:spPr bwMode="auto">
          <a:xfrm>
            <a:off x="899592" y="5442669"/>
            <a:ext cx="2971800" cy="43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2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传输容量限制</a:t>
            </a:r>
            <a:r>
              <a:rPr kumimoji="1" lang="en-US" altLang="zh-CN" sz="2200" b="1" dirty="0">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69" name="Object 4121"/>
          <p:cNvGraphicFramePr>
            <a:graphicFrameLocks noChangeAspect="1"/>
          </p:cNvGraphicFramePr>
          <p:nvPr>
            <p:extLst>
              <p:ext uri="{D42A27DB-BD31-4B8C-83A1-F6EECF244321}">
                <p14:modId xmlns:p14="http://schemas.microsoft.com/office/powerpoint/2010/main" val="1139229319"/>
              </p:ext>
            </p:extLst>
          </p:nvPr>
        </p:nvGraphicFramePr>
        <p:xfrm>
          <a:off x="3680892" y="5366469"/>
          <a:ext cx="4114800" cy="990600"/>
        </p:xfrm>
        <a:graphic>
          <a:graphicData uri="http://schemas.openxmlformats.org/presentationml/2006/ole">
            <mc:AlternateContent xmlns:mc="http://schemas.openxmlformats.org/markup-compatibility/2006">
              <mc:Choice xmlns:v="urn:schemas-microsoft-com:vml" Requires="v">
                <p:oleObj spid="_x0000_s2139" name="公式" r:id="rId5" imgW="1384200" imgH="431640" progId="Equation.3">
                  <p:embed/>
                </p:oleObj>
              </mc:Choice>
              <mc:Fallback>
                <p:oleObj name="公式" r:id="rId5" imgW="13842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0892" y="5366469"/>
                        <a:ext cx="4114800" cy="9906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Text Box 4122"/>
          <p:cNvSpPr txBox="1">
            <a:spLocks noChangeArrowheads="1"/>
          </p:cNvSpPr>
          <p:nvPr/>
        </p:nvSpPr>
        <p:spPr bwMode="auto">
          <a:xfrm>
            <a:off x="1775892" y="6128469"/>
            <a:ext cx="1828800"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000" b="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B--</a:t>
            </a:r>
            <a:r>
              <a:rPr kumimoji="1" lang="zh-CN" altLang="en-US" sz="2000" b="1">
                <a:solidFill>
                  <a:srgbClr val="333399"/>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信号比特率</a:t>
            </a:r>
          </a:p>
        </p:txBody>
      </p:sp>
    </p:spTree>
    <p:extLst>
      <p:ext uri="{BB962C8B-B14F-4D97-AF65-F5344CB8AC3E}">
        <p14:creationId xmlns:p14="http://schemas.microsoft.com/office/powerpoint/2010/main" val="2300076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3600" b="1" dirty="0" smtClean="0">
                <a:solidFill>
                  <a:srgbClr val="C00000"/>
                </a:solidFill>
                <a:latin typeface="楷体" pitchFamily="49" charset="-122"/>
                <a:ea typeface="楷体" pitchFamily="49" charset="-122"/>
              </a:rPr>
              <a:t>光纤概述</a:t>
            </a:r>
            <a:endParaRPr lang="zh-CN" altLang="en-US" sz="3600" b="1" dirty="0">
              <a:solidFill>
                <a:srgbClr val="C00000"/>
              </a:solidFill>
              <a:latin typeface="楷体" pitchFamily="49" charset="-122"/>
              <a:ea typeface="楷体" pitchFamily="49" charset="-122"/>
            </a:endParaRPr>
          </a:p>
        </p:txBody>
      </p:sp>
      <p:sp>
        <p:nvSpPr>
          <p:cNvPr id="4" name="矩形 3"/>
          <p:cNvSpPr/>
          <p:nvPr/>
        </p:nvSpPr>
        <p:spPr>
          <a:xfrm>
            <a:off x="1907704" y="1268760"/>
            <a:ext cx="5184576"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txBox="1">
            <a:spLocks noChangeArrowheads="1"/>
          </p:cNvSpPr>
          <p:nvPr/>
        </p:nvSpPr>
        <p:spPr bwMode="auto">
          <a:xfrm>
            <a:off x="634388" y="1512912"/>
            <a:ext cx="8114076"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110000"/>
              </a:lnSpc>
              <a:spcBef>
                <a:spcPct val="20000"/>
              </a:spcBef>
              <a:spcAft>
                <a:spcPct val="0"/>
              </a:spcAft>
              <a:buClr>
                <a:schemeClr val="folHlink"/>
              </a:buClr>
              <a:buSzPct val="60000"/>
              <a:buFont typeface="Wingdings" panose="05000000000000000000" pitchFamily="2" charset="2"/>
              <a:buChar char="n"/>
              <a:defRPr kumimoji="1" sz="3200" b="1"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lnSpc>
                <a:spcPct val="110000"/>
              </a:lnSpc>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lnSpc>
                <a:spcPct val="110000"/>
              </a:lnSpc>
              <a:spcBef>
                <a:spcPct val="20000"/>
              </a:spcBef>
              <a:spcAft>
                <a:spcPct val="0"/>
              </a:spcAft>
              <a:buClr>
                <a:schemeClr val="folHlink"/>
              </a:buClr>
              <a:buSzPct val="50000"/>
              <a:buFont typeface="Wingdings" panose="05000000000000000000" pitchFamily="2" charset="2"/>
              <a:buChar char="n"/>
              <a:defRPr kumimoji="1" sz="2400" b="1" kern="1200">
                <a:solidFill>
                  <a:schemeClr val="tx1"/>
                </a:solidFill>
                <a:effectLst>
                  <a:outerShdw blurRad="38100" dist="38100" dir="2700000" algn="tl">
                    <a:srgbClr val="C0C0C0"/>
                  </a:outerShdw>
                </a:effectLst>
                <a:latin typeface="+mn-lt"/>
                <a:ea typeface="+mn-ea"/>
                <a:cs typeface="+mn-cs"/>
              </a:defRPr>
            </a:lvl3pPr>
            <a:lvl4pPr marL="1600200" indent="-228600" algn="l" rtl="0" fontAlgn="base">
              <a:lnSpc>
                <a:spcPct val="110000"/>
              </a:lnSpc>
              <a:spcBef>
                <a:spcPct val="20000"/>
              </a:spcBef>
              <a:spcAft>
                <a:spcPct val="0"/>
              </a:spcAft>
              <a:buClr>
                <a:schemeClr val="accent2"/>
              </a:buClr>
              <a:buSzPct val="55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4pPr>
            <a:lvl5pPr marL="2057400" indent="-228600" algn="l" rtl="0" fontAlgn="base">
              <a:lnSpc>
                <a:spcPct val="110000"/>
              </a:lnSpc>
              <a:spcBef>
                <a:spcPct val="20000"/>
              </a:spcBef>
              <a:spcAft>
                <a:spcPct val="0"/>
              </a:spcAft>
              <a:buClr>
                <a:schemeClr val="accent1"/>
              </a:buClr>
              <a:buSzPct val="50000"/>
              <a:buFont typeface="Wingdings" panose="05000000000000000000" pitchFamily="2" charset="2"/>
              <a:buChar char="n"/>
              <a:defRPr kumimoji="1" sz="2000" b="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3333CC"/>
              </a:buClr>
              <a:buNone/>
              <a:defRPr/>
            </a:pPr>
            <a:r>
              <a:rPr lang="zh-CN" altLang="en-US" sz="2400" dirty="0">
                <a:solidFill>
                  <a:srgbClr val="000000"/>
                </a:solidFill>
                <a:latin typeface="Times New Roman" panose="02020603050405020304" pitchFamily="18" charset="0"/>
                <a:ea typeface="黑体"/>
                <a:cs typeface="Times New Roman" panose="02020603050405020304" pitchFamily="18" charset="0"/>
              </a:rPr>
              <a:t>阶跃</a:t>
            </a:r>
            <a:r>
              <a:rPr lang="zh-CN" altLang="en-US" sz="2400" dirty="0" smtClean="0">
                <a:solidFill>
                  <a:srgbClr val="000000"/>
                </a:solidFill>
                <a:latin typeface="Times New Roman" panose="02020603050405020304" pitchFamily="18" charset="0"/>
                <a:ea typeface="黑体"/>
                <a:cs typeface="Times New Roman" panose="02020603050405020304" pitchFamily="18" charset="0"/>
              </a:rPr>
              <a:t>光纤</a:t>
            </a:r>
            <a:endParaRPr kumimoji="1" lang="en-US" altLang="zh-CN" sz="800" b="1" i="0" u="none" strike="noStrike" kern="1200" cap="none" spc="0" normalizeH="0" baseline="0" noProof="0" dirty="0" smtClean="0">
              <a:ln>
                <a:noFill/>
              </a:ln>
              <a:solidFill>
                <a:srgbClr val="000000"/>
              </a:solidFill>
              <a:effectLst>
                <a:outerShdw blurRad="38100" dist="38100" dir="2700000" algn="tl">
                  <a:srgbClr val="C0C0C0"/>
                </a:outerShdw>
              </a:effectLst>
              <a:uLnTx/>
              <a:uFillTx/>
              <a:latin typeface="Times New Roman" panose="02020603050405020304" pitchFamily="18" charset="0"/>
              <a:ea typeface="黑体"/>
              <a:cs typeface="Times New Roman" panose="02020603050405020304" pitchFamily="18" charset="0"/>
            </a:endParaRPr>
          </a:p>
        </p:txBody>
      </p:sp>
      <p:sp>
        <p:nvSpPr>
          <p:cNvPr id="25" name="Text Box 20"/>
          <p:cNvSpPr txBox="1">
            <a:spLocks noChangeArrowheads="1"/>
          </p:cNvSpPr>
          <p:nvPr/>
        </p:nvSpPr>
        <p:spPr bwMode="auto">
          <a:xfrm>
            <a:off x="1475656" y="2374776"/>
            <a:ext cx="29718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en-US" altLang="zh-CN" sz="2400" b="1" dirty="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a:t>
            </a:r>
            <a:r>
              <a:rPr kumimoji="1" lang="zh-CN" altLang="en-US" sz="2400" b="1" dirty="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传输容量限制</a:t>
            </a:r>
            <a:r>
              <a:rPr kumimoji="1" lang="en-US" altLang="zh-CN" sz="2400" b="1" dirty="0">
                <a:solidFill>
                  <a:srgbClr val="333399"/>
                </a:solidFill>
                <a:effectLst>
                  <a:outerShdw blurRad="38100" dist="38100" dir="2700000" algn="tl">
                    <a:srgbClr val="C0C0C0"/>
                  </a:outerShdw>
                </a:effectLst>
                <a:latin typeface="黑体" panose="02010609060101010101" pitchFamily="49" charset="-122"/>
                <a:ea typeface="黑体" panose="02010609060101010101" pitchFamily="49" charset="-122"/>
              </a:rPr>
              <a:t>:</a:t>
            </a:r>
          </a:p>
        </p:txBody>
      </p:sp>
      <p:graphicFrame>
        <p:nvGraphicFramePr>
          <p:cNvPr id="26" name="Object 21"/>
          <p:cNvGraphicFramePr>
            <a:graphicFrameLocks noChangeAspect="1"/>
          </p:cNvGraphicFramePr>
          <p:nvPr>
            <p:extLst>
              <p:ext uri="{D42A27DB-BD31-4B8C-83A1-F6EECF244321}">
                <p14:modId xmlns:p14="http://schemas.microsoft.com/office/powerpoint/2010/main" val="2172872402"/>
              </p:ext>
            </p:extLst>
          </p:nvPr>
        </p:nvGraphicFramePr>
        <p:xfrm>
          <a:off x="4523656" y="1993776"/>
          <a:ext cx="2514600" cy="1219200"/>
        </p:xfrm>
        <a:graphic>
          <a:graphicData uri="http://schemas.openxmlformats.org/presentationml/2006/ole">
            <mc:AlternateContent xmlns:mc="http://schemas.openxmlformats.org/markup-compatibility/2006">
              <mc:Choice xmlns:v="urn:schemas-microsoft-com:vml" Requires="v">
                <p:oleObj spid="_x0000_s3118" name="Microsoft 公式 3.0" r:id="rId3" imgW="698400" imgH="431640" progId="Equation.3">
                  <p:embed/>
                </p:oleObj>
              </mc:Choice>
              <mc:Fallback>
                <p:oleObj name="Microsoft 公式 3.0" r:id="rId3" imgW="6984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3656" y="1993776"/>
                        <a:ext cx="2514600" cy="12192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26"/>
          <p:cNvSpPr txBox="1">
            <a:spLocks noChangeArrowheads="1"/>
          </p:cNvSpPr>
          <p:nvPr/>
        </p:nvSpPr>
        <p:spPr bwMode="auto">
          <a:xfrm>
            <a:off x="688991" y="3501008"/>
            <a:ext cx="7622001" cy="290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lnSpc>
                <a:spcPct val="150000"/>
              </a:lnSpc>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对于无包层的特殊光纤，</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200" b="1" baseline="-250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=1.5</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200" b="1" baseline="-25000"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=1.0(</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空气</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=0.33</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很大，</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BL&lt;0.4(Mb/s).km</a:t>
            </a:r>
          </a:p>
          <a:p>
            <a:pPr algn="just" fontAlgn="base">
              <a:lnSpc>
                <a:spcPct val="150000"/>
              </a:lnSpc>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减小值，</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BL</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能提高很多。一般</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&lt;0.01</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a:p>
            <a:pPr algn="just" fontAlgn="base">
              <a:lnSpc>
                <a:spcPct val="150000"/>
              </a:lnSpc>
              <a:spcBef>
                <a:spcPct val="50000"/>
              </a:spcBef>
              <a:spcAft>
                <a:spcPct val="0"/>
              </a:spcAft>
            </a:pP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当</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=0.002</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时，</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BL&lt;100(Mb/s).km</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10Mb/s</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的速率传输</a:t>
            </a:r>
            <a:r>
              <a:rPr kumimoji="1" lang="en-US" altLang="zh-CN"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10km</a:t>
            </a:r>
            <a:r>
              <a:rPr kumimoji="1" lang="zh-CN" altLang="en-US" sz="2200" b="1" dirty="0">
                <a:solidFill>
                  <a:srgbClr val="00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，适用于一些局域网。</a:t>
            </a:r>
          </a:p>
        </p:txBody>
      </p:sp>
    </p:spTree>
    <p:extLst>
      <p:ext uri="{BB962C8B-B14F-4D97-AF65-F5344CB8AC3E}">
        <p14:creationId xmlns:p14="http://schemas.microsoft.com/office/powerpoint/2010/main" val="4280939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6922</TotalTime>
  <Words>4230</Words>
  <Application>Microsoft Office PowerPoint</Application>
  <PresentationFormat>全屏显示(4:3)</PresentationFormat>
  <Paragraphs>584</Paragraphs>
  <Slides>65</Slides>
  <Notes>50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65</vt:i4>
      </vt:variant>
    </vt:vector>
  </HeadingPairs>
  <TitlesOfParts>
    <vt:vector size="86" baseType="lpstr">
      <vt:lpstr>Arial Unicode MS</vt:lpstr>
      <vt:lpstr>Monotype Sorts</vt:lpstr>
      <vt:lpstr>仿宋_GB2312</vt:lpstr>
      <vt:lpstr>黑体</vt:lpstr>
      <vt:lpstr>楷体</vt:lpstr>
      <vt:lpstr>宋体</vt:lpstr>
      <vt:lpstr>Arial</vt:lpstr>
      <vt:lpstr>Arial Black</vt:lpstr>
      <vt:lpstr>Calibri</vt:lpstr>
      <vt:lpstr>Symbol</vt:lpstr>
      <vt:lpstr>Tahoma</vt:lpstr>
      <vt:lpstr>Times New Roman</vt:lpstr>
      <vt:lpstr>Webdings</vt:lpstr>
      <vt:lpstr>Wingdings</vt:lpstr>
      <vt:lpstr>Office 主题</vt:lpstr>
      <vt:lpstr>Microsoft 公式 3.0</vt:lpstr>
      <vt:lpstr>公式</vt:lpstr>
      <vt:lpstr>Image</vt:lpstr>
      <vt:lpstr>Equation</vt:lpstr>
      <vt:lpstr>文档</vt:lpstr>
      <vt:lpstr>Clip</vt:lpstr>
      <vt:lpstr>光通信原理与技术 </vt:lpstr>
      <vt:lpstr>Lecture 2</vt:lpstr>
      <vt:lpstr>光信号的传输特性</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光纤概述</vt:lpstr>
      <vt:lpstr>光纤的传输性能</vt:lpstr>
      <vt:lpstr>光纤的损耗</vt:lpstr>
      <vt:lpstr>光纤的损耗</vt:lpstr>
      <vt:lpstr>光纤损耗的机理</vt:lpstr>
      <vt:lpstr>光纤损耗的机理</vt:lpstr>
      <vt:lpstr>光纤损耗的机理</vt:lpstr>
      <vt:lpstr>光纤损耗的机理</vt:lpstr>
      <vt:lpstr>光纤损耗的机理</vt:lpstr>
      <vt:lpstr>光纤的损耗</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光纤的色散</vt:lpstr>
      <vt:lpstr>练习题(due:9月21日)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Yi Xingwen</cp:lastModifiedBy>
  <cp:revision>173</cp:revision>
  <cp:lastPrinted>2014-09-21T15:38:40Z</cp:lastPrinted>
  <dcterms:created xsi:type="dcterms:W3CDTF">2014-09-16T06:17:32Z</dcterms:created>
  <dcterms:modified xsi:type="dcterms:W3CDTF">2018-09-20T11:12:49Z</dcterms:modified>
</cp:coreProperties>
</file>