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4"/>
  </p:notesMasterIdLst>
  <p:sldIdLst>
    <p:sldId id="478" r:id="rId2"/>
    <p:sldId id="737" r:id="rId3"/>
    <p:sldId id="738" r:id="rId4"/>
    <p:sldId id="713" r:id="rId5"/>
    <p:sldId id="480" r:id="rId6"/>
    <p:sldId id="481" r:id="rId7"/>
    <p:sldId id="482" r:id="rId8"/>
    <p:sldId id="483" r:id="rId9"/>
    <p:sldId id="484" r:id="rId10"/>
    <p:sldId id="485" r:id="rId11"/>
    <p:sldId id="486" r:id="rId12"/>
    <p:sldId id="487" r:id="rId13"/>
    <p:sldId id="488" r:id="rId14"/>
    <p:sldId id="489" r:id="rId15"/>
    <p:sldId id="491" r:id="rId16"/>
    <p:sldId id="492" r:id="rId17"/>
    <p:sldId id="490" r:id="rId18"/>
    <p:sldId id="610" r:id="rId19"/>
    <p:sldId id="611" r:id="rId20"/>
    <p:sldId id="612" r:id="rId21"/>
    <p:sldId id="613" r:id="rId22"/>
    <p:sldId id="494" r:id="rId23"/>
    <p:sldId id="495" r:id="rId24"/>
    <p:sldId id="496" r:id="rId25"/>
    <p:sldId id="711" r:id="rId26"/>
    <p:sldId id="497" r:id="rId27"/>
    <p:sldId id="575" r:id="rId28"/>
    <p:sldId id="576" r:id="rId29"/>
    <p:sldId id="712" r:id="rId30"/>
    <p:sldId id="739" r:id="rId31"/>
    <p:sldId id="740" r:id="rId32"/>
    <p:sldId id="618" r:id="rId33"/>
    <p:sldId id="619" r:id="rId34"/>
    <p:sldId id="704" r:id="rId35"/>
    <p:sldId id="578" r:id="rId36"/>
    <p:sldId id="579" r:id="rId37"/>
    <p:sldId id="580" r:id="rId38"/>
    <p:sldId id="621" r:id="rId39"/>
    <p:sldId id="623" r:id="rId40"/>
    <p:sldId id="283" r:id="rId41"/>
    <p:sldId id="584" r:id="rId42"/>
    <p:sldId id="715" r:id="rId43"/>
    <p:sldId id="585" r:id="rId44"/>
    <p:sldId id="587" r:id="rId45"/>
    <p:sldId id="586" r:id="rId46"/>
    <p:sldId id="588" r:id="rId47"/>
    <p:sldId id="614" r:id="rId48"/>
    <p:sldId id="589" r:id="rId49"/>
    <p:sldId id="615" r:id="rId50"/>
    <p:sldId id="590" r:id="rId51"/>
    <p:sldId id="716" r:id="rId52"/>
    <p:sldId id="714" r:id="rId53"/>
    <p:sldId id="717" r:id="rId54"/>
    <p:sldId id="718" r:id="rId55"/>
    <p:sldId id="719" r:id="rId56"/>
    <p:sldId id="720" r:id="rId57"/>
    <p:sldId id="721" r:id="rId58"/>
    <p:sldId id="722" r:id="rId59"/>
    <p:sldId id="723" r:id="rId60"/>
    <p:sldId id="724" r:id="rId61"/>
    <p:sldId id="725" r:id="rId62"/>
    <p:sldId id="726" r:id="rId63"/>
    <p:sldId id="591" r:id="rId64"/>
    <p:sldId id="727" r:id="rId65"/>
    <p:sldId id="592" r:id="rId66"/>
    <p:sldId id="593" r:id="rId67"/>
    <p:sldId id="731" r:id="rId68"/>
    <p:sldId id="732" r:id="rId69"/>
    <p:sldId id="733" r:id="rId70"/>
    <p:sldId id="734" r:id="rId71"/>
    <p:sldId id="735" r:id="rId72"/>
    <p:sldId id="741" r:id="rId73"/>
    <p:sldId id="742" r:id="rId74"/>
    <p:sldId id="743" r:id="rId75"/>
    <p:sldId id="744" r:id="rId76"/>
    <p:sldId id="745" r:id="rId77"/>
    <p:sldId id="746" r:id="rId78"/>
    <p:sldId id="747" r:id="rId79"/>
    <p:sldId id="748" r:id="rId80"/>
    <p:sldId id="749" r:id="rId81"/>
    <p:sldId id="750" r:id="rId82"/>
    <p:sldId id="751" r:id="rId83"/>
    <p:sldId id="752" r:id="rId84"/>
    <p:sldId id="753" r:id="rId85"/>
    <p:sldId id="754" r:id="rId86"/>
    <p:sldId id="755" r:id="rId87"/>
    <p:sldId id="756" r:id="rId88"/>
    <p:sldId id="757" r:id="rId89"/>
    <p:sldId id="758" r:id="rId90"/>
    <p:sldId id="759" r:id="rId91"/>
    <p:sldId id="760" r:id="rId92"/>
    <p:sldId id="761" r:id="rId93"/>
    <p:sldId id="762" r:id="rId94"/>
    <p:sldId id="763" r:id="rId95"/>
    <p:sldId id="764" r:id="rId96"/>
    <p:sldId id="765" r:id="rId97"/>
    <p:sldId id="766" r:id="rId98"/>
    <p:sldId id="767" r:id="rId99"/>
    <p:sldId id="768" r:id="rId100"/>
    <p:sldId id="769" r:id="rId101"/>
    <p:sldId id="770" r:id="rId102"/>
    <p:sldId id="771" r:id="rId103"/>
    <p:sldId id="772" r:id="rId104"/>
    <p:sldId id="773" r:id="rId105"/>
    <p:sldId id="774" r:id="rId106"/>
    <p:sldId id="775" r:id="rId107"/>
    <p:sldId id="776" r:id="rId108"/>
    <p:sldId id="777" r:id="rId109"/>
    <p:sldId id="778" r:id="rId110"/>
    <p:sldId id="779" r:id="rId111"/>
    <p:sldId id="780" r:id="rId112"/>
    <p:sldId id="781" r:id="rId1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FF99"/>
    <a:srgbClr val="006600"/>
    <a:srgbClr val="00CCFF"/>
    <a:srgbClr val="0000FF"/>
    <a:srgbClr val="FF0000"/>
    <a:srgbClr val="99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47" autoAdjust="0"/>
    <p:restoredTop sz="50032" autoAdjust="0"/>
  </p:normalViewPr>
  <p:slideViewPr>
    <p:cSldViewPr>
      <p:cViewPr varScale="1">
        <p:scale>
          <a:sx n="52" d="100"/>
          <a:sy n="52" d="100"/>
        </p:scale>
        <p:origin x="2001" y="45"/>
      </p:cViewPr>
      <p:guideLst>
        <p:guide orient="horz" pos="2160"/>
        <p:guide pos="2880"/>
      </p:guideLst>
    </p:cSldViewPr>
  </p:slideViewPr>
  <p:notesTextViewPr>
    <p:cViewPr>
      <p:scale>
        <a:sx n="100" d="100"/>
        <a:sy n="100" d="100"/>
      </p:scale>
      <p:origin x="0" y="0"/>
    </p:cViewPr>
  </p:notesTextViewPr>
  <p:sorterViewPr>
    <p:cViewPr>
      <p:scale>
        <a:sx n="90" d="100"/>
        <a:sy n="90" d="100"/>
      </p:scale>
      <p:origin x="0" y="204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 Id="rId4" Type="http://schemas.openxmlformats.org/officeDocument/2006/relationships/image" Target="../media/image7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1.emf"/><Relationship Id="rId7" Type="http://schemas.openxmlformats.org/officeDocument/2006/relationships/image" Target="../media/image85.emf"/><Relationship Id="rId2" Type="http://schemas.openxmlformats.org/officeDocument/2006/relationships/image" Target="../media/image80.emf"/><Relationship Id="rId1" Type="http://schemas.openxmlformats.org/officeDocument/2006/relationships/image" Target="../media/image79.emf"/><Relationship Id="rId6" Type="http://schemas.openxmlformats.org/officeDocument/2006/relationships/image" Target="../media/image84.emf"/><Relationship Id="rId5" Type="http://schemas.openxmlformats.org/officeDocument/2006/relationships/image" Target="../media/image83.emf"/><Relationship Id="rId4" Type="http://schemas.openxmlformats.org/officeDocument/2006/relationships/image" Target="../media/image82.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image" Target="../media/image98.wmf"/><Relationship Id="rId3" Type="http://schemas.openxmlformats.org/officeDocument/2006/relationships/image" Target="../media/image88.wmf"/><Relationship Id="rId7" Type="http://schemas.openxmlformats.org/officeDocument/2006/relationships/image" Target="../media/image92.wmf"/><Relationship Id="rId12" Type="http://schemas.openxmlformats.org/officeDocument/2006/relationships/image" Target="../media/image97.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11" Type="http://schemas.openxmlformats.org/officeDocument/2006/relationships/image" Target="../media/image96.wmf"/><Relationship Id="rId5" Type="http://schemas.openxmlformats.org/officeDocument/2006/relationships/image" Target="../media/image90.wmf"/><Relationship Id="rId10" Type="http://schemas.openxmlformats.org/officeDocument/2006/relationships/image" Target="../media/image95.wmf"/><Relationship Id="rId4" Type="http://schemas.openxmlformats.org/officeDocument/2006/relationships/image" Target="../media/image89.wmf"/><Relationship Id="rId9" Type="http://schemas.openxmlformats.org/officeDocument/2006/relationships/image" Target="../media/image9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102.emf"/><Relationship Id="rId4" Type="http://schemas.openxmlformats.org/officeDocument/2006/relationships/image" Target="../media/image105.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 Id="rId5" Type="http://schemas.openxmlformats.org/officeDocument/2006/relationships/image" Target="../media/image110.emf"/><Relationship Id="rId4" Type="http://schemas.openxmlformats.org/officeDocument/2006/relationships/image" Target="../media/image10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image" Target="../media/image111.emf"/><Relationship Id="rId4" Type="http://schemas.openxmlformats.org/officeDocument/2006/relationships/image" Target="../media/image11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7.emf"/><Relationship Id="rId7" Type="http://schemas.openxmlformats.org/officeDocument/2006/relationships/image" Target="../media/image121.emf"/><Relationship Id="rId2" Type="http://schemas.openxmlformats.org/officeDocument/2006/relationships/image" Target="../media/image116.emf"/><Relationship Id="rId1" Type="http://schemas.openxmlformats.org/officeDocument/2006/relationships/image" Target="../media/image115.emf"/><Relationship Id="rId6" Type="http://schemas.openxmlformats.org/officeDocument/2006/relationships/image" Target="../media/image120.emf"/><Relationship Id="rId5" Type="http://schemas.openxmlformats.org/officeDocument/2006/relationships/image" Target="../media/image119.emf"/><Relationship Id="rId4" Type="http://schemas.openxmlformats.org/officeDocument/2006/relationships/image" Target="../media/image118.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image" Target="../media/image12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4" Type="http://schemas.openxmlformats.org/officeDocument/2006/relationships/image" Target="../media/image128.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32.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emf"/><Relationship Id="rId4" Type="http://schemas.openxmlformats.org/officeDocument/2006/relationships/image" Target="../media/image136.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 Id="rId6" Type="http://schemas.openxmlformats.org/officeDocument/2006/relationships/image" Target="../media/image142.emf"/><Relationship Id="rId5" Type="http://schemas.openxmlformats.org/officeDocument/2006/relationships/image" Target="../media/image141.emf"/><Relationship Id="rId4" Type="http://schemas.openxmlformats.org/officeDocument/2006/relationships/image" Target="../media/image140.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44.emf"/><Relationship Id="rId1" Type="http://schemas.openxmlformats.org/officeDocument/2006/relationships/image" Target="../media/image143.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8.emf"/><Relationship Id="rId7" Type="http://schemas.openxmlformats.org/officeDocument/2006/relationships/image" Target="../media/image152.emf"/><Relationship Id="rId2" Type="http://schemas.openxmlformats.org/officeDocument/2006/relationships/image" Target="../media/image147.emf"/><Relationship Id="rId1" Type="http://schemas.openxmlformats.org/officeDocument/2006/relationships/image" Target="../media/image146.emf"/><Relationship Id="rId6" Type="http://schemas.openxmlformats.org/officeDocument/2006/relationships/image" Target="../media/image151.emf"/><Relationship Id="rId5" Type="http://schemas.openxmlformats.org/officeDocument/2006/relationships/image" Target="../media/image150.emf"/><Relationship Id="rId4" Type="http://schemas.openxmlformats.org/officeDocument/2006/relationships/image" Target="../media/image149.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image" Target="../media/image154.emf"/><Relationship Id="rId1" Type="http://schemas.openxmlformats.org/officeDocument/2006/relationships/image" Target="../media/image153.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56.png"/></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7.emf"/><Relationship Id="rId2" Type="http://schemas.openxmlformats.org/officeDocument/2006/relationships/image" Target="../media/image166.emf"/><Relationship Id="rId1" Type="http://schemas.openxmlformats.org/officeDocument/2006/relationships/image" Target="../media/image165.emf"/><Relationship Id="rId5" Type="http://schemas.openxmlformats.org/officeDocument/2006/relationships/image" Target="../media/image169.emf"/><Relationship Id="rId4" Type="http://schemas.openxmlformats.org/officeDocument/2006/relationships/image" Target="../media/image168.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72.emf"/><Relationship Id="rId1" Type="http://schemas.openxmlformats.org/officeDocument/2006/relationships/image" Target="../media/image17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7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image" Target="../media/image178.emf"/><Relationship Id="rId1" Type="http://schemas.openxmlformats.org/officeDocument/2006/relationships/image" Target="../media/image177.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3.emf"/><Relationship Id="rId2" Type="http://schemas.openxmlformats.org/officeDocument/2006/relationships/image" Target="../media/image182.emf"/><Relationship Id="rId1" Type="http://schemas.openxmlformats.org/officeDocument/2006/relationships/image" Target="../media/image181.emf"/><Relationship Id="rId5" Type="http://schemas.openxmlformats.org/officeDocument/2006/relationships/image" Target="../media/image185.emf"/><Relationship Id="rId4" Type="http://schemas.openxmlformats.org/officeDocument/2006/relationships/image" Target="../media/image184.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8.emf"/><Relationship Id="rId2" Type="http://schemas.openxmlformats.org/officeDocument/2006/relationships/image" Target="../media/image187.emf"/><Relationship Id="rId1" Type="http://schemas.openxmlformats.org/officeDocument/2006/relationships/image" Target="../media/image186.emf"/><Relationship Id="rId5" Type="http://schemas.openxmlformats.org/officeDocument/2006/relationships/image" Target="../media/image189.emf"/><Relationship Id="rId4" Type="http://schemas.openxmlformats.org/officeDocument/2006/relationships/image" Target="../media/image185.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2.emf"/><Relationship Id="rId2" Type="http://schemas.openxmlformats.org/officeDocument/2006/relationships/image" Target="../media/image191.emf"/><Relationship Id="rId1" Type="http://schemas.openxmlformats.org/officeDocument/2006/relationships/image" Target="../media/image190.emf"/><Relationship Id="rId5" Type="http://schemas.openxmlformats.org/officeDocument/2006/relationships/image" Target="../media/image194.emf"/><Relationship Id="rId4" Type="http://schemas.openxmlformats.org/officeDocument/2006/relationships/image" Target="../media/image193.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96.emf"/><Relationship Id="rId1" Type="http://schemas.openxmlformats.org/officeDocument/2006/relationships/image" Target="../media/image195.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99.emf"/><Relationship Id="rId2" Type="http://schemas.openxmlformats.org/officeDocument/2006/relationships/image" Target="../media/image198.emf"/><Relationship Id="rId1" Type="http://schemas.openxmlformats.org/officeDocument/2006/relationships/image" Target="../media/image19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image" Target="../media/image204.wmf"/><Relationship Id="rId7" Type="http://schemas.openxmlformats.org/officeDocument/2006/relationships/image" Target="../media/image208.wmf"/><Relationship Id="rId12" Type="http://schemas.openxmlformats.org/officeDocument/2006/relationships/image" Target="../media/image213.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wmf"/><Relationship Id="rId11" Type="http://schemas.openxmlformats.org/officeDocument/2006/relationships/image" Target="../media/image212.wmf"/><Relationship Id="rId5" Type="http://schemas.openxmlformats.org/officeDocument/2006/relationships/image" Target="../media/image206.wmf"/><Relationship Id="rId10" Type="http://schemas.openxmlformats.org/officeDocument/2006/relationships/image" Target="../media/image211.wmf"/><Relationship Id="rId4" Type="http://schemas.openxmlformats.org/officeDocument/2006/relationships/image" Target="../media/image205.wmf"/><Relationship Id="rId9" Type="http://schemas.openxmlformats.org/officeDocument/2006/relationships/image" Target="../media/image210.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image" Target="../media/image217.wmf"/><Relationship Id="rId7" Type="http://schemas.openxmlformats.org/officeDocument/2006/relationships/image" Target="../media/image221.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220.wmf"/><Relationship Id="rId5" Type="http://schemas.openxmlformats.org/officeDocument/2006/relationships/image" Target="../media/image219.wmf"/><Relationship Id="rId4" Type="http://schemas.openxmlformats.org/officeDocument/2006/relationships/image" Target="../media/image218.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image" Target="../media/image234.wmf"/><Relationship Id="rId18" Type="http://schemas.openxmlformats.org/officeDocument/2006/relationships/image" Target="../media/image239.wmf"/><Relationship Id="rId3" Type="http://schemas.openxmlformats.org/officeDocument/2006/relationships/image" Target="../media/image224.wmf"/><Relationship Id="rId21" Type="http://schemas.openxmlformats.org/officeDocument/2006/relationships/image" Target="../media/image242.wmf"/><Relationship Id="rId7" Type="http://schemas.openxmlformats.org/officeDocument/2006/relationships/image" Target="../media/image228.wmf"/><Relationship Id="rId12" Type="http://schemas.openxmlformats.org/officeDocument/2006/relationships/image" Target="../media/image233.wmf"/><Relationship Id="rId17" Type="http://schemas.openxmlformats.org/officeDocument/2006/relationships/image" Target="../media/image238.wmf"/><Relationship Id="rId2" Type="http://schemas.openxmlformats.org/officeDocument/2006/relationships/image" Target="../media/image222.wmf"/><Relationship Id="rId16" Type="http://schemas.openxmlformats.org/officeDocument/2006/relationships/image" Target="../media/image237.wmf"/><Relationship Id="rId20" Type="http://schemas.openxmlformats.org/officeDocument/2006/relationships/image" Target="../media/image241.wmf"/><Relationship Id="rId1" Type="http://schemas.openxmlformats.org/officeDocument/2006/relationships/image" Target="../media/image223.wmf"/><Relationship Id="rId6" Type="http://schemas.openxmlformats.org/officeDocument/2006/relationships/image" Target="../media/image227.wmf"/><Relationship Id="rId11" Type="http://schemas.openxmlformats.org/officeDocument/2006/relationships/image" Target="../media/image232.wmf"/><Relationship Id="rId5" Type="http://schemas.openxmlformats.org/officeDocument/2006/relationships/image" Target="../media/image226.wmf"/><Relationship Id="rId15" Type="http://schemas.openxmlformats.org/officeDocument/2006/relationships/image" Target="../media/image236.wmf"/><Relationship Id="rId10" Type="http://schemas.openxmlformats.org/officeDocument/2006/relationships/image" Target="../media/image231.wmf"/><Relationship Id="rId19" Type="http://schemas.openxmlformats.org/officeDocument/2006/relationships/image" Target="../media/image240.wmf"/><Relationship Id="rId4" Type="http://schemas.openxmlformats.org/officeDocument/2006/relationships/image" Target="../media/image225.wmf"/><Relationship Id="rId9" Type="http://schemas.openxmlformats.org/officeDocument/2006/relationships/image" Target="../media/image230.wmf"/><Relationship Id="rId14" Type="http://schemas.openxmlformats.org/officeDocument/2006/relationships/image" Target="../media/image235.wmf"/><Relationship Id="rId22" Type="http://schemas.openxmlformats.org/officeDocument/2006/relationships/image" Target="../media/image243.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image" Target="../media/image256.wmf"/><Relationship Id="rId3" Type="http://schemas.openxmlformats.org/officeDocument/2006/relationships/image" Target="../media/image246.wmf"/><Relationship Id="rId7" Type="http://schemas.openxmlformats.org/officeDocument/2006/relationships/image" Target="../media/image250.wmf"/><Relationship Id="rId12" Type="http://schemas.openxmlformats.org/officeDocument/2006/relationships/image" Target="../media/image255.wmf"/><Relationship Id="rId2" Type="http://schemas.openxmlformats.org/officeDocument/2006/relationships/image" Target="../media/image245.wmf"/><Relationship Id="rId1" Type="http://schemas.openxmlformats.org/officeDocument/2006/relationships/image" Target="../media/image244.wmf"/><Relationship Id="rId6" Type="http://schemas.openxmlformats.org/officeDocument/2006/relationships/image" Target="../media/image249.wmf"/><Relationship Id="rId11" Type="http://schemas.openxmlformats.org/officeDocument/2006/relationships/image" Target="../media/image254.wmf"/><Relationship Id="rId5" Type="http://schemas.openxmlformats.org/officeDocument/2006/relationships/image" Target="../media/image248.wmf"/><Relationship Id="rId10" Type="http://schemas.openxmlformats.org/officeDocument/2006/relationships/image" Target="../media/image253.wmf"/><Relationship Id="rId4" Type="http://schemas.openxmlformats.org/officeDocument/2006/relationships/image" Target="../media/image247.wmf"/><Relationship Id="rId9" Type="http://schemas.openxmlformats.org/officeDocument/2006/relationships/image" Target="../media/image252.wmf"/><Relationship Id="rId14" Type="http://schemas.openxmlformats.org/officeDocument/2006/relationships/image" Target="../media/image257.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image" Target="../media/image269.wmf"/><Relationship Id="rId18" Type="http://schemas.openxmlformats.org/officeDocument/2006/relationships/image" Target="../media/image274.wmf"/><Relationship Id="rId3" Type="http://schemas.openxmlformats.org/officeDocument/2006/relationships/image" Target="../media/image259.wmf"/><Relationship Id="rId21" Type="http://schemas.openxmlformats.org/officeDocument/2006/relationships/image" Target="../media/image277.wmf"/><Relationship Id="rId7" Type="http://schemas.openxmlformats.org/officeDocument/2006/relationships/image" Target="../media/image263.wmf"/><Relationship Id="rId12" Type="http://schemas.openxmlformats.org/officeDocument/2006/relationships/image" Target="../media/image268.wmf"/><Relationship Id="rId17" Type="http://schemas.openxmlformats.org/officeDocument/2006/relationships/image" Target="../media/image273.wmf"/><Relationship Id="rId2" Type="http://schemas.openxmlformats.org/officeDocument/2006/relationships/image" Target="../media/image255.wmf"/><Relationship Id="rId16" Type="http://schemas.openxmlformats.org/officeDocument/2006/relationships/image" Target="../media/image272.wmf"/><Relationship Id="rId20" Type="http://schemas.openxmlformats.org/officeDocument/2006/relationships/image" Target="../media/image276.wmf"/><Relationship Id="rId1" Type="http://schemas.openxmlformats.org/officeDocument/2006/relationships/image" Target="../media/image258.wmf"/><Relationship Id="rId6" Type="http://schemas.openxmlformats.org/officeDocument/2006/relationships/image" Target="../media/image262.wmf"/><Relationship Id="rId11" Type="http://schemas.openxmlformats.org/officeDocument/2006/relationships/image" Target="../media/image267.wmf"/><Relationship Id="rId5" Type="http://schemas.openxmlformats.org/officeDocument/2006/relationships/image" Target="../media/image261.wmf"/><Relationship Id="rId15" Type="http://schemas.openxmlformats.org/officeDocument/2006/relationships/image" Target="../media/image271.wmf"/><Relationship Id="rId23" Type="http://schemas.openxmlformats.org/officeDocument/2006/relationships/image" Target="../media/image279.wmf"/><Relationship Id="rId10" Type="http://schemas.openxmlformats.org/officeDocument/2006/relationships/image" Target="../media/image266.wmf"/><Relationship Id="rId19" Type="http://schemas.openxmlformats.org/officeDocument/2006/relationships/image" Target="../media/image275.wmf"/><Relationship Id="rId4" Type="http://schemas.openxmlformats.org/officeDocument/2006/relationships/image" Target="../media/image260.wmf"/><Relationship Id="rId9" Type="http://schemas.openxmlformats.org/officeDocument/2006/relationships/image" Target="../media/image265.wmf"/><Relationship Id="rId14" Type="http://schemas.openxmlformats.org/officeDocument/2006/relationships/image" Target="../media/image270.wmf"/><Relationship Id="rId22" Type="http://schemas.openxmlformats.org/officeDocument/2006/relationships/image" Target="../media/image278.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image" Target="../media/image282.wmf"/><Relationship Id="rId7" Type="http://schemas.openxmlformats.org/officeDocument/2006/relationships/image" Target="../media/image286.wmf"/><Relationship Id="rId2" Type="http://schemas.openxmlformats.org/officeDocument/2006/relationships/image" Target="../media/image281.wmf"/><Relationship Id="rId1" Type="http://schemas.openxmlformats.org/officeDocument/2006/relationships/image" Target="../media/image280.wmf"/><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83.wmf"/><Relationship Id="rId9" Type="http://schemas.openxmlformats.org/officeDocument/2006/relationships/image" Target="../media/image28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91.wmf"/><Relationship Id="rId7" Type="http://schemas.openxmlformats.org/officeDocument/2006/relationships/image" Target="../media/image295.wmf"/><Relationship Id="rId2" Type="http://schemas.openxmlformats.org/officeDocument/2006/relationships/image" Target="../media/image290.wmf"/><Relationship Id="rId1" Type="http://schemas.openxmlformats.org/officeDocument/2006/relationships/image" Target="../media/image289.wmf"/><Relationship Id="rId6" Type="http://schemas.openxmlformats.org/officeDocument/2006/relationships/image" Target="../media/image294.wmf"/><Relationship Id="rId5" Type="http://schemas.openxmlformats.org/officeDocument/2006/relationships/image" Target="../media/image293.wmf"/><Relationship Id="rId4" Type="http://schemas.openxmlformats.org/officeDocument/2006/relationships/image" Target="../media/image29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98.wmf"/><Relationship Id="rId2" Type="http://schemas.openxmlformats.org/officeDocument/2006/relationships/image" Target="../media/image297.wmf"/><Relationship Id="rId1" Type="http://schemas.openxmlformats.org/officeDocument/2006/relationships/image" Target="../media/image296.wmf"/><Relationship Id="rId5" Type="http://schemas.openxmlformats.org/officeDocument/2006/relationships/image" Target="../media/image300.wmf"/><Relationship Id="rId4" Type="http://schemas.openxmlformats.org/officeDocument/2006/relationships/image" Target="../media/image29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0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07.wmf"/><Relationship Id="rId2" Type="http://schemas.openxmlformats.org/officeDocument/2006/relationships/image" Target="../media/image306.wmf"/><Relationship Id="rId1" Type="http://schemas.openxmlformats.org/officeDocument/2006/relationships/image" Target="../media/image305.wmf"/><Relationship Id="rId6" Type="http://schemas.openxmlformats.org/officeDocument/2006/relationships/image" Target="../media/image310.wmf"/><Relationship Id="rId5" Type="http://schemas.openxmlformats.org/officeDocument/2006/relationships/image" Target="../media/image309.wmf"/><Relationship Id="rId4" Type="http://schemas.openxmlformats.org/officeDocument/2006/relationships/image" Target="../media/image30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312.wmf"/><Relationship Id="rId1" Type="http://schemas.openxmlformats.org/officeDocument/2006/relationships/image" Target="../media/image311.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320.wmf"/><Relationship Id="rId13" Type="http://schemas.openxmlformats.org/officeDocument/2006/relationships/image" Target="../media/image325.wmf"/><Relationship Id="rId3" Type="http://schemas.openxmlformats.org/officeDocument/2006/relationships/image" Target="../media/image315.wmf"/><Relationship Id="rId7" Type="http://schemas.openxmlformats.org/officeDocument/2006/relationships/image" Target="../media/image319.wmf"/><Relationship Id="rId12" Type="http://schemas.openxmlformats.org/officeDocument/2006/relationships/image" Target="../media/image324.wmf"/><Relationship Id="rId2" Type="http://schemas.openxmlformats.org/officeDocument/2006/relationships/image" Target="../media/image314.wmf"/><Relationship Id="rId1" Type="http://schemas.openxmlformats.org/officeDocument/2006/relationships/image" Target="../media/image313.wmf"/><Relationship Id="rId6" Type="http://schemas.openxmlformats.org/officeDocument/2006/relationships/image" Target="../media/image318.wmf"/><Relationship Id="rId11" Type="http://schemas.openxmlformats.org/officeDocument/2006/relationships/image" Target="../media/image323.wmf"/><Relationship Id="rId5" Type="http://schemas.openxmlformats.org/officeDocument/2006/relationships/image" Target="../media/image317.wmf"/><Relationship Id="rId10" Type="http://schemas.openxmlformats.org/officeDocument/2006/relationships/image" Target="../media/image322.wmf"/><Relationship Id="rId4" Type="http://schemas.openxmlformats.org/officeDocument/2006/relationships/image" Target="../media/image316.wmf"/><Relationship Id="rId9" Type="http://schemas.openxmlformats.org/officeDocument/2006/relationships/image" Target="../media/image321.wmf"/><Relationship Id="rId14" Type="http://schemas.openxmlformats.org/officeDocument/2006/relationships/image" Target="../media/image326.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344.wmf"/><Relationship Id="rId3" Type="http://schemas.openxmlformats.org/officeDocument/2006/relationships/image" Target="../media/image339.wmf"/><Relationship Id="rId7" Type="http://schemas.openxmlformats.org/officeDocument/2006/relationships/image" Target="../media/image343.wmf"/><Relationship Id="rId2" Type="http://schemas.openxmlformats.org/officeDocument/2006/relationships/image" Target="../media/image338.wmf"/><Relationship Id="rId1" Type="http://schemas.openxmlformats.org/officeDocument/2006/relationships/image" Target="../media/image337.wmf"/><Relationship Id="rId6" Type="http://schemas.openxmlformats.org/officeDocument/2006/relationships/image" Target="../media/image342.wmf"/><Relationship Id="rId5" Type="http://schemas.openxmlformats.org/officeDocument/2006/relationships/image" Target="../media/image341.wmf"/><Relationship Id="rId10" Type="http://schemas.openxmlformats.org/officeDocument/2006/relationships/image" Target="../media/image346.wmf"/><Relationship Id="rId4" Type="http://schemas.openxmlformats.org/officeDocument/2006/relationships/image" Target="../media/image340.wmf"/><Relationship Id="rId9" Type="http://schemas.openxmlformats.org/officeDocument/2006/relationships/image" Target="../media/image34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49.wmf"/><Relationship Id="rId2" Type="http://schemas.openxmlformats.org/officeDocument/2006/relationships/image" Target="../media/image348.wmf"/><Relationship Id="rId1" Type="http://schemas.openxmlformats.org/officeDocument/2006/relationships/image" Target="../media/image347.wmf"/><Relationship Id="rId5" Type="http://schemas.openxmlformats.org/officeDocument/2006/relationships/image" Target="../media/image351.wmf"/><Relationship Id="rId4" Type="http://schemas.openxmlformats.org/officeDocument/2006/relationships/image" Target="../media/image350.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60.wmf"/><Relationship Id="rId3" Type="http://schemas.openxmlformats.org/officeDocument/2006/relationships/image" Target="../media/image355.wmf"/><Relationship Id="rId7" Type="http://schemas.openxmlformats.org/officeDocument/2006/relationships/image" Target="../media/image359.wmf"/><Relationship Id="rId2" Type="http://schemas.openxmlformats.org/officeDocument/2006/relationships/image" Target="../media/image354.wmf"/><Relationship Id="rId1" Type="http://schemas.openxmlformats.org/officeDocument/2006/relationships/image" Target="../media/image353.wmf"/><Relationship Id="rId6" Type="http://schemas.openxmlformats.org/officeDocument/2006/relationships/image" Target="../media/image358.wmf"/><Relationship Id="rId11" Type="http://schemas.openxmlformats.org/officeDocument/2006/relationships/image" Target="../media/image362.wmf"/><Relationship Id="rId5" Type="http://schemas.openxmlformats.org/officeDocument/2006/relationships/image" Target="../media/image357.wmf"/><Relationship Id="rId10" Type="http://schemas.openxmlformats.org/officeDocument/2006/relationships/image" Target="../media/image361.wmf"/><Relationship Id="rId4" Type="http://schemas.openxmlformats.org/officeDocument/2006/relationships/image" Target="../media/image356.wmf"/><Relationship Id="rId9" Type="http://schemas.openxmlformats.org/officeDocument/2006/relationships/image" Target="../media/image247.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66.wmf"/><Relationship Id="rId7" Type="http://schemas.openxmlformats.org/officeDocument/2006/relationships/image" Target="../media/image370.wmf"/><Relationship Id="rId2" Type="http://schemas.openxmlformats.org/officeDocument/2006/relationships/image" Target="../media/image365.wmf"/><Relationship Id="rId1" Type="http://schemas.openxmlformats.org/officeDocument/2006/relationships/image" Target="../media/image364.wmf"/><Relationship Id="rId6" Type="http://schemas.openxmlformats.org/officeDocument/2006/relationships/image" Target="../media/image369.wmf"/><Relationship Id="rId5" Type="http://schemas.openxmlformats.org/officeDocument/2006/relationships/image" Target="../media/image368.wmf"/><Relationship Id="rId4" Type="http://schemas.openxmlformats.org/officeDocument/2006/relationships/image" Target="../media/image367.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372.wmf"/><Relationship Id="rId1" Type="http://schemas.openxmlformats.org/officeDocument/2006/relationships/image" Target="../media/image371.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381.wmf"/><Relationship Id="rId13" Type="http://schemas.openxmlformats.org/officeDocument/2006/relationships/image" Target="../media/image386.wmf"/><Relationship Id="rId3" Type="http://schemas.openxmlformats.org/officeDocument/2006/relationships/image" Target="../media/image376.wmf"/><Relationship Id="rId7" Type="http://schemas.openxmlformats.org/officeDocument/2006/relationships/image" Target="../media/image380.wmf"/><Relationship Id="rId12" Type="http://schemas.openxmlformats.org/officeDocument/2006/relationships/image" Target="../media/image385.wmf"/><Relationship Id="rId2" Type="http://schemas.openxmlformats.org/officeDocument/2006/relationships/image" Target="../media/image375.wmf"/><Relationship Id="rId1" Type="http://schemas.openxmlformats.org/officeDocument/2006/relationships/image" Target="../media/image374.wmf"/><Relationship Id="rId6" Type="http://schemas.openxmlformats.org/officeDocument/2006/relationships/image" Target="../media/image379.wmf"/><Relationship Id="rId11" Type="http://schemas.openxmlformats.org/officeDocument/2006/relationships/image" Target="../media/image384.wmf"/><Relationship Id="rId5" Type="http://schemas.openxmlformats.org/officeDocument/2006/relationships/image" Target="../media/image378.wmf"/><Relationship Id="rId10" Type="http://schemas.openxmlformats.org/officeDocument/2006/relationships/image" Target="../media/image383.wmf"/><Relationship Id="rId4" Type="http://schemas.openxmlformats.org/officeDocument/2006/relationships/image" Target="../media/image377.wmf"/><Relationship Id="rId9" Type="http://schemas.openxmlformats.org/officeDocument/2006/relationships/image" Target="../media/image382.wmf"/><Relationship Id="rId14" Type="http://schemas.openxmlformats.org/officeDocument/2006/relationships/image" Target="../media/image387.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38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image" Target="../media/image58.emf"/><Relationship Id="rId1" Type="http://schemas.openxmlformats.org/officeDocument/2006/relationships/image" Target="../media/image57.emf"/><Relationship Id="rId6" Type="http://schemas.openxmlformats.org/officeDocument/2006/relationships/image" Target="../media/image62.emf"/><Relationship Id="rId5" Type="http://schemas.openxmlformats.org/officeDocument/2006/relationships/image" Target="../media/image61.emf"/><Relationship Id="rId10" Type="http://schemas.openxmlformats.org/officeDocument/2006/relationships/image" Target="../media/image66.emf"/><Relationship Id="rId4" Type="http://schemas.openxmlformats.org/officeDocument/2006/relationships/image" Target="../media/image60.emf"/><Relationship Id="rId9" Type="http://schemas.openxmlformats.org/officeDocument/2006/relationships/image" Target="../media/image6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宋体" pitchFamily="2" charset="-122"/>
              </a:defRPr>
            </a:lvl1pPr>
          </a:lstStyle>
          <a:p>
            <a:pPr>
              <a:defRPr/>
            </a:pPr>
            <a:fld id="{B8D84044-A142-4ADA-A64B-AD5A371A3728}" type="datetimeFigureOut">
              <a:rPr lang="en-US" altLang="zh-CN"/>
              <a:pPr>
                <a:defRPr/>
              </a:pPr>
              <a:t>3/28/2018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宋体" pitchFamily="2" charset="-122"/>
              </a:defRPr>
            </a:lvl1pPr>
          </a:lstStyle>
          <a:p>
            <a:pPr>
              <a:defRPr/>
            </a:pPr>
            <a:fld id="{2F8327F7-28ED-4D39-8A7C-9D83C1CE58A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wenwen.soso.com/z/Search.e?sp=S%E6%89%AB%E6%8F%8F%E7%94%B5%E5%AD%90%E6%98%BE%E5%BE%AE%E9%95%9C&amp;ch=w.search.yjjlink&amp;cid=w.search.yjjlink" TargetMode="External"/><Relationship Id="rId3" Type="http://schemas.openxmlformats.org/officeDocument/2006/relationships/hyperlink" Target="http://wenwen.soso.com/z/Search.e?sp=S%E7%94%B5%E5%AD%90%E6%98%BE%E5%BE%AE%E9%95%9C&amp;ch=w.search.yjjlink&amp;cid=w.search.yjjlink" TargetMode="External"/><Relationship Id="rId7" Type="http://schemas.openxmlformats.org/officeDocument/2006/relationships/hyperlink" Target="http://wenwen.soso.com/z/Search.e?sp=S%E9%80%8F%E5%B0%84%E7%94%B5%E5%AD%90%E6%98%BE%E5%BE%AE%E9%95%9C&amp;ch=w.search.yjjlink&amp;cid=w.search.yjjlink"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wenwen.soso.com/z/Search.e?sp=S%E7%89%A9%E7%90%86%E6%95%88%E5%BA%94&amp;ch=w.search.yjjlink&amp;cid=w.search.yjjlink" TargetMode="External"/><Relationship Id="rId5" Type="http://schemas.openxmlformats.org/officeDocument/2006/relationships/hyperlink" Target="http://wenwen.soso.com/z/Search.e?sp=S%E7%85%A7%E6%98%8E%E5%85%89%E6%BA%90&amp;ch=w.search.yjjlink&amp;cid=w.search.yjjlink" TargetMode="External"/><Relationship Id="rId4" Type="http://schemas.openxmlformats.org/officeDocument/2006/relationships/hyperlink" Target="http://wenwen.soso.com/z/Search.e?sp=S%E7%94%B5%E5%AD%90%E6%9D%9F&amp;ch=w.search.yjjlink&amp;cid=w.search.yjjlink" TargetMode="External"/><Relationship Id="rId9" Type="http://schemas.openxmlformats.org/officeDocument/2006/relationships/hyperlink" Target="http://wenwen.soso.com/z/Search.e?sp=S%E5%85%89%E5%AD%A6%E6%98%BE%E5%BE%AE%E9%95%9C&amp;ch=w.search.yjjlink&amp;cid=w.search.yjjlink"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zhidao.baidu.com/search?word=%E5%AE%9A%E5%90%91%E8%BF%90%E5%8A%A8&amp;fr=qb_search_exp&amp;ie=utf8"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zhidao.baidu.com/search?word=%E7%94%B5%E7%A3%81%E5%9C%BA&amp;fr=qb_search_exp&amp;ie=utf8"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1" name="Slide Image Placeholder 1"/>
          <p:cNvSpPr>
            <a:spLocks noGrp="1" noRot="1" noChangeAspect="1" noTextEdit="1"/>
          </p:cNvSpPr>
          <p:nvPr>
            <p:ph type="sldImg"/>
          </p:nvPr>
        </p:nvSpPr>
        <p:spPr bwMode="auto">
          <a:noFill/>
          <a:ln>
            <a:solidFill>
              <a:srgbClr val="000000"/>
            </a:solidFill>
            <a:miter lim="800000"/>
            <a:headEnd/>
            <a:tailEnd/>
          </a:ln>
        </p:spPr>
      </p:sp>
      <p:sp>
        <p:nvSpPr>
          <p:cNvPr id="68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a:t>Explain effective mass</a:t>
            </a:r>
          </a:p>
        </p:txBody>
      </p:sp>
      <p:sp>
        <p:nvSpPr>
          <p:cNvPr id="686083" name="Slide Number Placeholder 3"/>
          <p:cNvSpPr>
            <a:spLocks noGrp="1"/>
          </p:cNvSpPr>
          <p:nvPr>
            <p:ph type="sldNum" sz="quarter" idx="5"/>
          </p:nvPr>
        </p:nvSpPr>
        <p:spPr bwMode="auto">
          <a:noFill/>
          <a:ln>
            <a:miter lim="800000"/>
            <a:headEnd/>
            <a:tailEnd/>
          </a:ln>
        </p:spPr>
        <p:txBody>
          <a:bodyPr/>
          <a:lstStyle/>
          <a:p>
            <a:fld id="{EC313B8B-1C48-421F-8338-6A22FA4B62E7}" type="slidenum">
              <a:rPr lang="en-US" altLang="zh-CN" smtClean="0">
                <a:ea typeface="宋体" charset="-122"/>
              </a:rPr>
              <a:pPr/>
              <a:t>1</a:t>
            </a:fld>
            <a:endParaRPr lang="en-US" altLang="zh-CN">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ln>
            <a:miter lim="800000"/>
            <a:headEnd/>
            <a:tailEnd/>
          </a:ln>
        </p:spPr>
        <p:txBody>
          <a:bodyPr/>
          <a:lstStyle/>
          <a:p>
            <a:fld id="{151325BF-3E3B-409D-B03C-336DCC33B935}" type="slidenum">
              <a:rPr lang="en-US" altLang="zh-CN" smtClean="0">
                <a:latin typeface="Arial" charset="0"/>
                <a:ea typeface="宋体" charset="-122"/>
              </a:rPr>
              <a:pPr/>
              <a:t>18</a:t>
            </a:fld>
            <a:endParaRPr lang="en-US" altLang="zh-CN">
              <a:latin typeface="Arial" charset="0"/>
              <a:ea typeface="宋体" charset="-122"/>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a:latin typeface="Arial" charset="0"/>
              </a:rPr>
              <a:t>成像大多用的是粒子特性（几何光学），有时也用波的相位和干涉特性，如全息成像。</a:t>
            </a:r>
            <a:endParaRPr lang="en-US" altLang="zh-CN">
              <a:latin typeface="Arial" charset="0"/>
            </a:endParaRPr>
          </a:p>
          <a:p>
            <a:pPr eaLnBrk="1" hangingPunct="1">
              <a:spcBef>
                <a:spcPct val="0"/>
              </a:spcBef>
            </a:pPr>
            <a:r>
              <a:rPr lang="zh-CN" altLang="en-US">
                <a:latin typeface="Arial" charset="0"/>
              </a:rPr>
              <a:t>衍射对成像是不好的。</a:t>
            </a:r>
            <a:endParaRPr lang="en-US" altLang="zh-CN">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1" name="Rectangle 7"/>
          <p:cNvSpPr>
            <a:spLocks noGrp="1" noChangeArrowheads="1"/>
          </p:cNvSpPr>
          <p:nvPr>
            <p:ph type="sldNum" sz="quarter" idx="5"/>
          </p:nvPr>
        </p:nvSpPr>
        <p:spPr bwMode="auto">
          <a:noFill/>
          <a:ln>
            <a:miter lim="800000"/>
            <a:headEnd/>
            <a:tailEnd/>
          </a:ln>
        </p:spPr>
        <p:txBody>
          <a:bodyPr/>
          <a:lstStyle/>
          <a:p>
            <a:fld id="{FACBB76C-638E-4353-90F0-98C3AE0D7E7E}" type="slidenum">
              <a:rPr lang="en-US" altLang="zh-CN" smtClean="0">
                <a:latin typeface="Arial" charset="0"/>
                <a:ea typeface="宋体" charset="-122"/>
              </a:rPr>
              <a:pPr/>
              <a:t>19</a:t>
            </a:fld>
            <a:endParaRPr lang="en-US" altLang="zh-CN">
              <a:latin typeface="Arial" charset="0"/>
              <a:ea typeface="宋体" charset="-122"/>
            </a:endParaRPr>
          </a:p>
        </p:txBody>
      </p:sp>
      <p:sp>
        <p:nvSpPr>
          <p:cNvPr id="1218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56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1" name="Rectangle 7"/>
          <p:cNvSpPr>
            <a:spLocks noGrp="1" noChangeArrowheads="1"/>
          </p:cNvSpPr>
          <p:nvPr>
            <p:ph type="sldNum" sz="quarter" idx="5"/>
          </p:nvPr>
        </p:nvSpPr>
        <p:spPr bwMode="auto">
          <a:noFill/>
          <a:ln>
            <a:miter lim="800000"/>
            <a:headEnd/>
            <a:tailEnd/>
          </a:ln>
        </p:spPr>
        <p:txBody>
          <a:bodyPr/>
          <a:lstStyle/>
          <a:p>
            <a:fld id="{F10BB3A4-3626-467F-8E33-242A64C38400}" type="slidenum">
              <a:rPr lang="en-US" altLang="zh-CN" smtClean="0">
                <a:latin typeface="Arial" charset="0"/>
                <a:ea typeface="宋体" charset="-122"/>
              </a:rPr>
              <a:pPr/>
              <a:t>20</a:t>
            </a:fld>
            <a:endParaRPr lang="en-US" altLang="zh-CN">
              <a:latin typeface="Arial" charset="0"/>
              <a:ea typeface="宋体" charset="-122"/>
            </a:endParaRPr>
          </a:p>
        </p:txBody>
      </p:sp>
      <p:sp>
        <p:nvSpPr>
          <p:cNvPr id="12236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23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zh-CN" altLang="en-US"/>
              <a:t>顾名思义，所谓</a:t>
            </a:r>
            <a:r>
              <a:rPr lang="zh-CN" altLang="en-US">
                <a:hlinkClick r:id="rId3"/>
              </a:rPr>
              <a:t>电子显微镜</a:t>
            </a:r>
            <a:r>
              <a:rPr lang="zh-CN" altLang="en-US"/>
              <a:t>是以</a:t>
            </a:r>
            <a:r>
              <a:rPr lang="zh-CN" altLang="en-US">
                <a:hlinkClick r:id="rId4"/>
              </a:rPr>
              <a:t>电子束</a:t>
            </a:r>
            <a:r>
              <a:rPr lang="zh-CN" altLang="en-US"/>
              <a:t>为</a:t>
            </a:r>
            <a:r>
              <a:rPr lang="zh-CN" altLang="en-US">
                <a:hlinkClick r:id="rId5"/>
              </a:rPr>
              <a:t>照明光源</a:t>
            </a:r>
            <a:r>
              <a:rPr lang="zh-CN" altLang="en-US"/>
              <a:t>的显微镜。由于电子束在外部磁场或电场的作用下可以发生弯曲，形成类似于可见光通过玻璃时的折射现象，所以我们就可以利用这一</a:t>
            </a:r>
            <a:r>
              <a:rPr lang="zh-CN" altLang="en-US">
                <a:hlinkClick r:id="rId6"/>
              </a:rPr>
              <a:t>物理效应</a:t>
            </a:r>
            <a:r>
              <a:rPr lang="zh-CN" altLang="en-US"/>
              <a:t>制造出电子束的“透镜”，从而开发出电子显微镜。而作为</a:t>
            </a:r>
            <a:r>
              <a:rPr lang="zh-CN" altLang="en-US">
                <a:hlinkClick r:id="rId7"/>
              </a:rPr>
              <a:t>透射电子显微镜</a:t>
            </a:r>
            <a:r>
              <a:rPr lang="en-US" altLang="zh-CN"/>
              <a:t>(TEM)</a:t>
            </a:r>
            <a:r>
              <a:rPr lang="zh-CN" altLang="en-US"/>
              <a:t>其特点在于我们是利用透过样品的电子束来成像，这一点有别于</a:t>
            </a:r>
            <a:r>
              <a:rPr lang="zh-CN" altLang="en-US">
                <a:hlinkClick r:id="rId8"/>
              </a:rPr>
              <a:t>扫描电子显微镜</a:t>
            </a:r>
            <a:r>
              <a:rPr lang="en-US" altLang="zh-CN"/>
              <a:t>(Scanning Electron Microscope</a:t>
            </a:r>
            <a:r>
              <a:rPr lang="zh-CN" altLang="en-US"/>
              <a:t>，</a:t>
            </a:r>
            <a:r>
              <a:rPr lang="en-US" altLang="zh-CN"/>
              <a:t>SEM)</a:t>
            </a:r>
            <a:r>
              <a:rPr lang="zh-CN" altLang="en-US"/>
              <a:t>。由于电子波的波长大大小于可见光的波长</a:t>
            </a:r>
            <a:r>
              <a:rPr lang="en-US" altLang="zh-CN"/>
              <a:t>(100kV</a:t>
            </a:r>
            <a:r>
              <a:rPr lang="zh-CN" altLang="en-US"/>
              <a:t>的电子波的波长为</a:t>
            </a:r>
            <a:r>
              <a:rPr lang="en-US" altLang="zh-CN"/>
              <a:t>0</a:t>
            </a:r>
            <a:r>
              <a:rPr lang="zh-CN" altLang="en-US"/>
              <a:t>．</a:t>
            </a:r>
            <a:r>
              <a:rPr lang="en-US" altLang="zh-CN"/>
              <a:t>0037nm</a:t>
            </a:r>
            <a:r>
              <a:rPr lang="zh-CN" altLang="en-US"/>
              <a:t>，而紫光的波长为</a:t>
            </a:r>
            <a:r>
              <a:rPr lang="en-US" altLang="zh-CN"/>
              <a:t>400nm)</a:t>
            </a:r>
            <a:r>
              <a:rPr lang="zh-CN" altLang="en-US"/>
              <a:t>，根据光学理论，我们可以预期电子显微镜的分辨本领应大大优于</a:t>
            </a:r>
            <a:r>
              <a:rPr lang="zh-CN" altLang="en-US">
                <a:hlinkClick r:id="rId9"/>
              </a:rPr>
              <a:t>光学显微镜</a:t>
            </a:r>
            <a:r>
              <a:rPr lang="zh-CN" altLang="en-US"/>
              <a:t>。事实上，现代电子显微镜的分辨本领已经可达</a:t>
            </a:r>
            <a:r>
              <a:rPr lang="en-US" altLang="zh-CN"/>
              <a:t>0</a:t>
            </a:r>
            <a:r>
              <a:rPr lang="zh-CN" altLang="en-US"/>
              <a:t>．</a:t>
            </a:r>
            <a:r>
              <a:rPr lang="en-US" altLang="zh-CN"/>
              <a:t>1nm</a:t>
            </a:r>
            <a:r>
              <a:rPr lang="zh-CN" altLang="en-US"/>
              <a:t>。</a:t>
            </a:r>
          </a:p>
          <a:p>
            <a:endParaRPr lang="en-US" altLang="zh-CN"/>
          </a:p>
          <a:p>
            <a:r>
              <a:rPr lang="zh-CN" altLang="en-US"/>
              <a:t>电子显微镜的分辨能力以它所能分辨的相邻两点的最小间距来表示</a:t>
            </a:r>
            <a:r>
              <a:rPr lang="en-US" altLang="zh-CN"/>
              <a:t>,</a:t>
            </a:r>
            <a:r>
              <a:rPr lang="zh-CN" altLang="en-US"/>
              <a:t>根据波粒二象性，电子比可见光波长小，不易衍射，能分辨的最小间距也小。 </a:t>
            </a:r>
          </a:p>
          <a:p>
            <a:pPr eaLnBrk="1" hangingPunct="1">
              <a:spcBef>
                <a:spcPct val="0"/>
              </a:spcBef>
            </a:pPr>
            <a:endParaRPr lang="en-US" altLang="zh-CN">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1" name="Rectangle 7"/>
          <p:cNvSpPr>
            <a:spLocks noGrp="1" noChangeArrowheads="1"/>
          </p:cNvSpPr>
          <p:nvPr>
            <p:ph type="sldNum" sz="quarter" idx="5"/>
          </p:nvPr>
        </p:nvSpPr>
        <p:spPr bwMode="auto">
          <a:noFill/>
          <a:ln>
            <a:miter lim="800000"/>
            <a:headEnd/>
            <a:tailEnd/>
          </a:ln>
        </p:spPr>
        <p:txBody>
          <a:bodyPr/>
          <a:lstStyle/>
          <a:p>
            <a:fld id="{E8738A0F-D9E5-4BF3-90B1-C317A61BE77D}" type="slidenum">
              <a:rPr lang="en-US" altLang="zh-CN" smtClean="0">
                <a:latin typeface="Arial" charset="0"/>
                <a:ea typeface="宋体" charset="-122"/>
              </a:rPr>
              <a:pPr/>
              <a:t>21</a:t>
            </a:fld>
            <a:endParaRPr lang="en-US" altLang="zh-CN">
              <a:latin typeface="Arial" charset="0"/>
              <a:ea typeface="宋体" charset="-122"/>
            </a:endParaRPr>
          </a:p>
        </p:txBody>
      </p:sp>
      <p:sp>
        <p:nvSpPr>
          <p:cNvPr id="1228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2880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zh-CN" altLang="en-US">
                <a:latin typeface="Arial" charset="0"/>
              </a:rPr>
              <a:t>图片取自清华大学编大学物理</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3" name="Slide Image Placeholder 1"/>
          <p:cNvSpPr>
            <a:spLocks noGrp="1" noRot="1" noChangeAspect="1"/>
          </p:cNvSpPr>
          <p:nvPr>
            <p:ph type="sldImg"/>
          </p:nvPr>
        </p:nvSpPr>
        <p:spPr bwMode="auto">
          <a:noFill/>
          <a:ln>
            <a:solidFill>
              <a:srgbClr val="000000"/>
            </a:solidFill>
            <a:miter lim="800000"/>
            <a:headEnd/>
            <a:tailEnd/>
          </a:ln>
        </p:spPr>
      </p:sp>
      <p:sp>
        <p:nvSpPr>
          <p:cNvPr id="376834"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a:t>此处</a:t>
            </a:r>
            <a:r>
              <a:rPr lang="en-US" altLang="zh-CN"/>
              <a:t>lambda</a:t>
            </a:r>
            <a:r>
              <a:rPr lang="zh-CN" altLang="en-US"/>
              <a:t>是真空中的波长</a:t>
            </a:r>
            <a:r>
              <a:rPr lang="en-US" altLang="zh-CN"/>
              <a:t>.</a:t>
            </a:r>
          </a:p>
          <a:p>
            <a:r>
              <a:rPr lang="zh-CN" altLang="en-US"/>
              <a:t>腔镜子表面电场是零，即为波节。如果不是波节，则其他所有位置都有可能，那么就不是稳定的分布。</a:t>
            </a:r>
            <a:endParaRPr lang="en-US" altLang="zh-CN"/>
          </a:p>
          <a:p>
            <a:r>
              <a:rPr lang="zh-CN" altLang="en-US"/>
              <a:t>更直接的证明？电磁波边界条件？</a:t>
            </a:r>
          </a:p>
        </p:txBody>
      </p:sp>
      <p:sp>
        <p:nvSpPr>
          <p:cNvPr id="376835" name="Slide Number Placeholder 3"/>
          <p:cNvSpPr>
            <a:spLocks noGrp="1"/>
          </p:cNvSpPr>
          <p:nvPr>
            <p:ph type="sldNum" sz="quarter" idx="5"/>
          </p:nvPr>
        </p:nvSpPr>
        <p:spPr bwMode="auto">
          <a:noFill/>
          <a:ln>
            <a:miter lim="800000"/>
            <a:headEnd/>
            <a:tailEnd/>
          </a:ln>
        </p:spPr>
        <p:txBody>
          <a:bodyPr/>
          <a:lstStyle/>
          <a:p>
            <a:fld id="{53C303D2-DB3A-4D19-BAF1-E2627B8F7165}" type="slidenum">
              <a:rPr lang="en-US" altLang="zh-CN" smtClean="0">
                <a:ea typeface="宋体" charset="-122"/>
              </a:rPr>
              <a:pPr/>
              <a:t>25</a:t>
            </a:fld>
            <a:endParaRPr lang="en-US" altLang="zh-CN">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29" name="Rectangle 7"/>
          <p:cNvSpPr>
            <a:spLocks noGrp="1" noChangeArrowheads="1"/>
          </p:cNvSpPr>
          <p:nvPr>
            <p:ph type="sldNum" sz="quarter" idx="5"/>
          </p:nvPr>
        </p:nvSpPr>
        <p:spPr bwMode="auto">
          <a:noFill/>
          <a:ln>
            <a:miter lim="800000"/>
            <a:headEnd/>
            <a:tailEnd/>
          </a:ln>
        </p:spPr>
        <p:txBody>
          <a:bodyPr/>
          <a:lstStyle/>
          <a:p>
            <a:fld id="{D99F52E7-2909-4540-9317-E2CC648CCF6F}" type="slidenum">
              <a:rPr lang="en-US" altLang="zh-CN" smtClean="0">
                <a:latin typeface="Arial" charset="0"/>
                <a:ea typeface="宋体" charset="-122"/>
              </a:rPr>
              <a:pPr/>
              <a:t>27</a:t>
            </a:fld>
            <a:endParaRPr lang="en-US" altLang="zh-CN">
              <a:latin typeface="Arial" charset="0"/>
              <a:ea typeface="宋体" charset="-122"/>
            </a:endParaRPr>
          </a:p>
        </p:txBody>
      </p:sp>
      <p:sp>
        <p:nvSpPr>
          <p:cNvPr id="3809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09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a:spLocks noGrp="1" noChangeArrowheads="1"/>
          </p:cNvSpPr>
          <p:nvPr>
            <p:ph type="sldNum" sz="quarter" idx="5"/>
          </p:nvPr>
        </p:nvSpPr>
        <p:spPr bwMode="auto">
          <a:noFill/>
          <a:ln>
            <a:miter lim="800000"/>
            <a:headEnd/>
            <a:tailEnd/>
          </a:ln>
        </p:spPr>
        <p:txBody>
          <a:bodyPr/>
          <a:lstStyle/>
          <a:p>
            <a:fld id="{00BA9093-FBE9-471F-A4CB-8542FB69AADF}" type="slidenum">
              <a:rPr lang="en-US" altLang="zh-CN" smtClean="0">
                <a:latin typeface="Arial" charset="0"/>
                <a:ea typeface="宋体" charset="-122"/>
              </a:rPr>
              <a:pPr/>
              <a:t>28</a:t>
            </a:fld>
            <a:endParaRPr lang="en-US" altLang="zh-CN">
              <a:latin typeface="Arial" charset="0"/>
              <a:ea typeface="宋体" charset="-122"/>
            </a:endParaRPr>
          </a:p>
        </p:txBody>
      </p:sp>
      <p:sp>
        <p:nvSpPr>
          <p:cNvPr id="3840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40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7" name="Rectangle 7"/>
          <p:cNvSpPr>
            <a:spLocks noGrp="1" noChangeArrowheads="1"/>
          </p:cNvSpPr>
          <p:nvPr>
            <p:ph type="sldNum" sz="quarter" idx="5"/>
          </p:nvPr>
        </p:nvSpPr>
        <p:spPr bwMode="auto">
          <a:noFill/>
          <a:ln>
            <a:miter lim="800000"/>
            <a:headEnd/>
            <a:tailEnd/>
          </a:ln>
        </p:spPr>
        <p:txBody>
          <a:bodyPr/>
          <a:lstStyle/>
          <a:p>
            <a:fld id="{996B4972-199D-4C35-8D2F-9E63E7C5D17F}" type="slidenum">
              <a:rPr lang="en-US" altLang="zh-CN" smtClean="0">
                <a:latin typeface="Arial" charset="0"/>
                <a:ea typeface="宋体" charset="-122"/>
              </a:rPr>
              <a:pPr/>
              <a:t>30</a:t>
            </a:fld>
            <a:endParaRPr lang="en-US" altLang="zh-CN">
              <a:latin typeface="Arial" charset="0"/>
              <a:ea typeface="宋体" charset="-122"/>
            </a:endParaRPr>
          </a:p>
        </p:txBody>
      </p:sp>
      <p:sp>
        <p:nvSpPr>
          <p:cNvPr id="4495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953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185279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09" name="Slide Image Placeholder 1"/>
          <p:cNvSpPr>
            <a:spLocks noGrp="1" noRot="1" noChangeAspect="1"/>
          </p:cNvSpPr>
          <p:nvPr>
            <p:ph type="sldImg"/>
          </p:nvPr>
        </p:nvSpPr>
        <p:spPr bwMode="auto">
          <a:noFill/>
          <a:ln>
            <a:solidFill>
              <a:srgbClr val="000000"/>
            </a:solidFill>
            <a:miter lim="800000"/>
            <a:headEnd/>
            <a:tailEnd/>
          </a:ln>
        </p:spPr>
      </p:sp>
      <p:sp>
        <p:nvSpPr>
          <p:cNvPr id="452610"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a:t>由此思考原子为什么没有的轨道</a:t>
            </a:r>
          </a:p>
        </p:txBody>
      </p:sp>
      <p:sp>
        <p:nvSpPr>
          <p:cNvPr id="452611" name="Slide Number Placeholder 3"/>
          <p:cNvSpPr>
            <a:spLocks noGrp="1"/>
          </p:cNvSpPr>
          <p:nvPr>
            <p:ph type="sldNum" sz="quarter" idx="5"/>
          </p:nvPr>
        </p:nvSpPr>
        <p:spPr bwMode="auto">
          <a:noFill/>
          <a:ln>
            <a:miter lim="800000"/>
            <a:headEnd/>
            <a:tailEnd/>
          </a:ln>
        </p:spPr>
        <p:txBody>
          <a:bodyPr/>
          <a:lstStyle/>
          <a:p>
            <a:fld id="{577AE07C-685D-4BF6-916B-D7EA8390962A}" type="slidenum">
              <a:rPr lang="en-US" altLang="zh-CN" smtClean="0">
                <a:ea typeface="宋体" charset="-122"/>
              </a:rPr>
              <a:pPr/>
              <a:t>31</a:t>
            </a:fld>
            <a:endParaRPr lang="en-US" altLang="zh-CN">
              <a:ea typeface="宋体" charset="-122"/>
            </a:endParaRPr>
          </a:p>
        </p:txBody>
      </p:sp>
    </p:spTree>
    <p:extLst>
      <p:ext uri="{BB962C8B-B14F-4D97-AF65-F5344CB8AC3E}">
        <p14:creationId xmlns:p14="http://schemas.microsoft.com/office/powerpoint/2010/main" val="1534627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1" name="Rectangle 7"/>
          <p:cNvSpPr>
            <a:spLocks noGrp="1" noChangeArrowheads="1"/>
          </p:cNvSpPr>
          <p:nvPr>
            <p:ph type="sldNum" sz="quarter" idx="5"/>
          </p:nvPr>
        </p:nvSpPr>
        <p:spPr bwMode="auto">
          <a:noFill/>
          <a:ln>
            <a:miter lim="800000"/>
            <a:headEnd/>
            <a:tailEnd/>
          </a:ln>
        </p:spPr>
        <p:txBody>
          <a:bodyPr/>
          <a:lstStyle/>
          <a:p>
            <a:fld id="{29202610-6190-4F30-B502-2F5674B4C414}" type="slidenum">
              <a:rPr lang="en-US" altLang="zh-CN" smtClean="0">
                <a:latin typeface="Arial" charset="0"/>
                <a:ea typeface="宋体" charset="-122"/>
              </a:rPr>
              <a:pPr/>
              <a:t>32</a:t>
            </a:fld>
            <a:endParaRPr lang="en-US" altLang="zh-CN">
              <a:latin typeface="Arial" charset="0"/>
              <a:ea typeface="宋体" charset="-122"/>
            </a:endParaRPr>
          </a:p>
        </p:txBody>
      </p:sp>
      <p:sp>
        <p:nvSpPr>
          <p:cNvPr id="4556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568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3" name="Slide Image Placeholder 1"/>
          <p:cNvSpPr>
            <a:spLocks noGrp="1" noRot="1" noChangeAspect="1"/>
          </p:cNvSpPr>
          <p:nvPr>
            <p:ph type="sldImg"/>
          </p:nvPr>
        </p:nvSpPr>
        <p:spPr bwMode="auto">
          <a:noFill/>
          <a:ln>
            <a:solidFill>
              <a:srgbClr val="000000"/>
            </a:solidFill>
            <a:miter lim="800000"/>
            <a:headEnd/>
            <a:tailEnd/>
          </a:ln>
        </p:spPr>
      </p:sp>
      <p:sp>
        <p:nvSpPr>
          <p:cNvPr id="699394"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a:t>电子</a:t>
            </a:r>
            <a:r>
              <a:rPr lang="zh-CN" altLang="en-US">
                <a:hlinkClick r:id="rId3"/>
              </a:rPr>
              <a:t>定向运动</a:t>
            </a:r>
            <a:r>
              <a:rPr lang="zh-CN" altLang="en-US"/>
              <a:t>就行当于电流，加速运动就相当于是变化的电流，以</a:t>
            </a:r>
            <a:r>
              <a:rPr lang="zh-CN" altLang="en-US">
                <a:hlinkClick r:id="rId4"/>
              </a:rPr>
              <a:t>电磁场</a:t>
            </a:r>
            <a:r>
              <a:rPr lang="zh-CN" altLang="en-US"/>
              <a:t>的形式向外界传播能量。</a:t>
            </a:r>
            <a:endParaRPr lang="en-US" altLang="zh-CN"/>
          </a:p>
          <a:p>
            <a:r>
              <a:rPr lang="zh-CN" altLang="en-US"/>
              <a:t>电子的存在都将存在于某个能级，在能级中运动不辐射能量。用来解释原子为何能稳定存在。</a:t>
            </a:r>
            <a:br>
              <a:rPr lang="zh-CN" altLang="en-US"/>
            </a:br>
            <a:r>
              <a:rPr lang="zh-CN" altLang="en-US"/>
              <a:t>根源的说，我们其实不能把电子看成粒子，也不能说电子运动的路线，电子也许是波包，也许是一会出现一会消失的点（概率波幅的解释）。所以我们对电子的认识还不够，不能认为电子的加速行为就和宏观的带电粒子加速辐射能量相比较。</a:t>
            </a:r>
            <a:endParaRPr lang="en-US" altLang="zh-CN"/>
          </a:p>
          <a:p>
            <a:r>
              <a:rPr lang="zh-CN" altLang="en-US"/>
              <a:t>环形电流为什么只产生磁场，没有电磁波？一个可能的解释：电流大小是个常数，所以不辐射。</a:t>
            </a:r>
          </a:p>
        </p:txBody>
      </p:sp>
      <p:sp>
        <p:nvSpPr>
          <p:cNvPr id="699395" name="Slide Number Placeholder 3"/>
          <p:cNvSpPr>
            <a:spLocks noGrp="1"/>
          </p:cNvSpPr>
          <p:nvPr>
            <p:ph type="sldNum" sz="quarter" idx="5"/>
          </p:nvPr>
        </p:nvSpPr>
        <p:spPr bwMode="auto">
          <a:noFill/>
          <a:ln>
            <a:miter lim="800000"/>
            <a:headEnd/>
            <a:tailEnd/>
          </a:ln>
        </p:spPr>
        <p:txBody>
          <a:bodyPr/>
          <a:lstStyle/>
          <a:p>
            <a:fld id="{65DE3CEE-64EB-4DD3-9097-4F9D5FA715B8}" type="slidenum">
              <a:rPr lang="en-US" altLang="zh-CN" smtClean="0">
                <a:ea typeface="宋体" charset="-122"/>
              </a:rPr>
              <a:pPr/>
              <a:t>5</a:t>
            </a:fld>
            <a:endParaRPr lang="en-US" altLang="zh-CN">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3" name="Rectangle 7"/>
          <p:cNvSpPr>
            <a:spLocks noGrp="1" noChangeArrowheads="1"/>
          </p:cNvSpPr>
          <p:nvPr>
            <p:ph type="sldNum" sz="quarter" idx="5"/>
          </p:nvPr>
        </p:nvSpPr>
        <p:spPr bwMode="auto">
          <a:noFill/>
          <a:ln>
            <a:miter lim="800000"/>
            <a:headEnd/>
            <a:tailEnd/>
          </a:ln>
        </p:spPr>
        <p:txBody>
          <a:bodyPr/>
          <a:lstStyle/>
          <a:p>
            <a:fld id="{EA8066FD-44DF-43D3-9EFD-E7FB3FA24459}" type="slidenum">
              <a:rPr lang="en-US" altLang="zh-CN" smtClean="0">
                <a:latin typeface="Arial" charset="0"/>
                <a:ea typeface="宋体" charset="-122"/>
              </a:rPr>
              <a:pPr/>
              <a:t>33</a:t>
            </a:fld>
            <a:endParaRPr lang="en-US" altLang="zh-CN">
              <a:latin typeface="Arial" charset="0"/>
              <a:ea typeface="宋体" charset="-122"/>
            </a:endParaRPr>
          </a:p>
        </p:txBody>
      </p:sp>
      <p:sp>
        <p:nvSpPr>
          <p:cNvPr id="4587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875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49" name="Rectangle 7"/>
          <p:cNvSpPr>
            <a:spLocks noGrp="1" noChangeArrowheads="1"/>
          </p:cNvSpPr>
          <p:nvPr>
            <p:ph type="sldNum" sz="quarter" idx="5"/>
          </p:nvPr>
        </p:nvSpPr>
        <p:spPr bwMode="auto">
          <a:noFill/>
          <a:ln>
            <a:miter lim="800000"/>
            <a:headEnd/>
            <a:tailEnd/>
          </a:ln>
        </p:spPr>
        <p:txBody>
          <a:bodyPr/>
          <a:lstStyle/>
          <a:p>
            <a:fld id="{5F304C39-BA05-4FC2-B33E-B36E2B1A9480}" type="slidenum">
              <a:rPr lang="en-US" altLang="zh-CN" smtClean="0">
                <a:latin typeface="Arial" charset="0"/>
                <a:ea typeface="宋体" charset="-122"/>
              </a:rPr>
              <a:pPr/>
              <a:t>35</a:t>
            </a:fld>
            <a:endParaRPr lang="en-US" altLang="zh-CN">
              <a:latin typeface="Arial" charset="0"/>
              <a:ea typeface="宋体" charset="-122"/>
            </a:endParaRPr>
          </a:p>
        </p:txBody>
      </p:sp>
      <p:sp>
        <p:nvSpPr>
          <p:cNvPr id="4628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28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1" name="Rectangle 7"/>
          <p:cNvSpPr>
            <a:spLocks noGrp="1" noChangeArrowheads="1"/>
          </p:cNvSpPr>
          <p:nvPr>
            <p:ph type="sldNum" sz="quarter" idx="5"/>
          </p:nvPr>
        </p:nvSpPr>
        <p:spPr bwMode="auto">
          <a:noFill/>
          <a:ln>
            <a:miter lim="800000"/>
            <a:headEnd/>
            <a:tailEnd/>
          </a:ln>
        </p:spPr>
        <p:txBody>
          <a:bodyPr/>
          <a:lstStyle/>
          <a:p>
            <a:fld id="{2ADD01DC-D337-470B-A5C9-623F4CA9FA8A}" type="slidenum">
              <a:rPr lang="en-US" altLang="zh-CN" smtClean="0">
                <a:latin typeface="Arial" charset="0"/>
                <a:ea typeface="宋体" charset="-122"/>
              </a:rPr>
              <a:pPr/>
              <a:t>36</a:t>
            </a:fld>
            <a:endParaRPr lang="en-US" altLang="zh-CN">
              <a:latin typeface="Arial" charset="0"/>
              <a:ea typeface="宋体" charset="-122"/>
            </a:endParaRPr>
          </a:p>
        </p:txBody>
      </p:sp>
      <p:sp>
        <p:nvSpPr>
          <p:cNvPr id="4659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59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09" name="Rectangle 7"/>
          <p:cNvSpPr>
            <a:spLocks noGrp="1" noChangeArrowheads="1"/>
          </p:cNvSpPr>
          <p:nvPr>
            <p:ph type="sldNum" sz="quarter" idx="5"/>
          </p:nvPr>
        </p:nvSpPr>
        <p:spPr bwMode="auto">
          <a:noFill/>
          <a:ln>
            <a:miter lim="800000"/>
            <a:headEnd/>
            <a:tailEnd/>
          </a:ln>
        </p:spPr>
        <p:txBody>
          <a:bodyPr/>
          <a:lstStyle/>
          <a:p>
            <a:fld id="{1AAEBC44-8FEC-40F1-8947-D2DA17E09CF7}" type="slidenum">
              <a:rPr lang="en-US" altLang="zh-CN" smtClean="0">
                <a:latin typeface="Arial" charset="0"/>
                <a:ea typeface="宋体" charset="-122"/>
              </a:rPr>
              <a:pPr/>
              <a:t>37</a:t>
            </a:fld>
            <a:endParaRPr lang="en-US" altLang="zh-CN">
              <a:latin typeface="Arial" charset="0"/>
              <a:ea typeface="宋体" charset="-122"/>
            </a:endParaRPr>
          </a:p>
        </p:txBody>
      </p:sp>
      <p:sp>
        <p:nvSpPr>
          <p:cNvPr id="4782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82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Rectangle 7"/>
          <p:cNvSpPr>
            <a:spLocks noGrp="1" noChangeArrowheads="1"/>
          </p:cNvSpPr>
          <p:nvPr>
            <p:ph type="sldNum" sz="quarter" idx="5"/>
          </p:nvPr>
        </p:nvSpPr>
        <p:spPr bwMode="auto">
          <a:noFill/>
          <a:ln>
            <a:miter lim="800000"/>
            <a:headEnd/>
            <a:tailEnd/>
          </a:ln>
        </p:spPr>
        <p:txBody>
          <a:bodyPr/>
          <a:lstStyle/>
          <a:p>
            <a:fld id="{D1923FC5-7A26-445D-B61B-A63310D99C13}" type="slidenum">
              <a:rPr lang="en-US" altLang="zh-CN" smtClean="0">
                <a:ea typeface="宋体" charset="-122"/>
              </a:rPr>
              <a:pPr/>
              <a:t>38</a:t>
            </a:fld>
            <a:endParaRPr lang="en-US" altLang="zh-CN">
              <a:ea typeface="宋体" charset="-122"/>
            </a:endParaRPr>
          </a:p>
        </p:txBody>
      </p:sp>
      <p:sp>
        <p:nvSpPr>
          <p:cNvPr id="480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025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7" name="Rectangle 7"/>
          <p:cNvSpPr>
            <a:spLocks noGrp="1" noChangeArrowheads="1"/>
          </p:cNvSpPr>
          <p:nvPr>
            <p:ph type="sldNum" sz="quarter" idx="5"/>
          </p:nvPr>
        </p:nvSpPr>
        <p:spPr bwMode="auto">
          <a:noFill/>
          <a:ln>
            <a:miter lim="800000"/>
            <a:headEnd/>
            <a:tailEnd/>
          </a:ln>
        </p:spPr>
        <p:txBody>
          <a:bodyPr/>
          <a:lstStyle/>
          <a:p>
            <a:fld id="{68D6CCB9-E2AB-4A27-9EDA-630872601E23}" type="slidenum">
              <a:rPr lang="en-US" altLang="zh-CN" smtClean="0">
                <a:latin typeface="Arial" charset="0"/>
                <a:ea typeface="宋体" charset="-122"/>
              </a:rPr>
              <a:pPr/>
              <a:t>41</a:t>
            </a:fld>
            <a:endParaRPr lang="en-US" altLang="zh-CN">
              <a:latin typeface="Arial" charset="0"/>
              <a:ea typeface="宋体" charset="-122"/>
            </a:endParaRPr>
          </a:p>
        </p:txBody>
      </p:sp>
      <p:sp>
        <p:nvSpPr>
          <p:cNvPr id="4853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zh-CN" altLang="en-US">
                <a:latin typeface="宋体" charset="-122"/>
                <a:sym typeface="Symbol" pitchFamily="18" charset="2"/>
              </a:rPr>
              <a:t>设一平面波沿速度  的方向传播，该方向的单位矢量</a:t>
            </a:r>
          </a:p>
          <a:p>
            <a:pPr eaLnBrk="1" hangingPunct="1">
              <a:spcBef>
                <a:spcPct val="0"/>
              </a:spcBef>
            </a:pPr>
            <a:endParaRPr lang="zh-CN" altLang="en-US">
              <a:latin typeface="宋体" charset="-122"/>
              <a:sym typeface="Symbol" pitchFamily="18" charset="2"/>
            </a:endParaRPr>
          </a:p>
          <a:p>
            <a:pPr eaLnBrk="1" hangingPunct="1">
              <a:spcBef>
                <a:spcPct val="0"/>
              </a:spcBef>
            </a:pPr>
            <a:r>
              <a:rPr lang="zh-CN" altLang="en-US">
                <a:latin typeface="宋体" charset="-122"/>
                <a:sym typeface="Symbol" pitchFamily="18" charset="2"/>
              </a:rPr>
              <a:t>为  ，即      ， 时刻，波面</a:t>
            </a:r>
            <a:r>
              <a:rPr lang="en-US" altLang="zh-CN">
                <a:latin typeface="宋体" charset="-122"/>
                <a:sym typeface="Symbol" pitchFamily="18" charset="2"/>
              </a:rPr>
              <a:t>AB</a:t>
            </a:r>
            <a:r>
              <a:rPr lang="zh-CN" altLang="en-US">
                <a:latin typeface="宋体" charset="-122"/>
                <a:sym typeface="Symbol" pitchFamily="18" charset="2"/>
              </a:rPr>
              <a:t>上</a:t>
            </a:r>
            <a:r>
              <a:rPr lang="en-US" altLang="zh-CN">
                <a:latin typeface="宋体" charset="-122"/>
                <a:sym typeface="Symbol" pitchFamily="18" charset="2"/>
              </a:rPr>
              <a:t>O</a:t>
            </a:r>
            <a:r>
              <a:rPr lang="zh-CN" altLang="en-US">
                <a:latin typeface="宋体" charset="-122"/>
                <a:sym typeface="Symbol" pitchFamily="18" charset="2"/>
              </a:rPr>
              <a:t>点的振动</a:t>
            </a:r>
            <a:endParaRPr lang="zh-CN" altLang="en-U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1CB944D-D23E-4075-9577-A098619D4BA3}" type="slidenum">
              <a:rPr lang="en-US" altLang="zh-CN" sz="1200"/>
              <a:pPr algn="r"/>
              <a:t>42</a:t>
            </a:fld>
            <a:endParaRPr lang="en-US" altLang="zh-CN" sz="1200"/>
          </a:p>
        </p:txBody>
      </p:sp>
      <p:sp>
        <p:nvSpPr>
          <p:cNvPr id="68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096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zh-CN" altLang="en-US">
                <a:latin typeface="宋体" charset="-122"/>
                <a:sym typeface="Symbol" pitchFamily="18" charset="2"/>
              </a:rPr>
              <a:t>设一平面波沿速度  的方向传播，该方向的单位矢量</a:t>
            </a:r>
          </a:p>
          <a:p>
            <a:pPr eaLnBrk="1" hangingPunct="1">
              <a:spcBef>
                <a:spcPct val="0"/>
              </a:spcBef>
            </a:pPr>
            <a:endParaRPr lang="zh-CN" altLang="en-US">
              <a:latin typeface="宋体" charset="-122"/>
              <a:sym typeface="Symbol" pitchFamily="18" charset="2"/>
            </a:endParaRPr>
          </a:p>
          <a:p>
            <a:pPr eaLnBrk="1" hangingPunct="1">
              <a:spcBef>
                <a:spcPct val="0"/>
              </a:spcBef>
            </a:pPr>
            <a:r>
              <a:rPr lang="zh-CN" altLang="en-US">
                <a:latin typeface="宋体" charset="-122"/>
                <a:sym typeface="Symbol" pitchFamily="18" charset="2"/>
              </a:rPr>
              <a:t>为  ，即      ， 时刻，波面</a:t>
            </a:r>
            <a:r>
              <a:rPr lang="en-US" altLang="zh-CN">
                <a:latin typeface="宋体" charset="-122"/>
                <a:sym typeface="Symbol" pitchFamily="18" charset="2"/>
              </a:rPr>
              <a:t>AB</a:t>
            </a:r>
            <a:r>
              <a:rPr lang="zh-CN" altLang="en-US">
                <a:latin typeface="宋体" charset="-122"/>
                <a:sym typeface="Symbol" pitchFamily="18" charset="2"/>
              </a:rPr>
              <a:t>上</a:t>
            </a:r>
            <a:r>
              <a:rPr lang="en-US" altLang="zh-CN">
                <a:latin typeface="宋体" charset="-122"/>
                <a:sym typeface="Symbol" pitchFamily="18" charset="2"/>
              </a:rPr>
              <a:t>O</a:t>
            </a:r>
            <a:r>
              <a:rPr lang="zh-CN" altLang="en-US">
                <a:latin typeface="宋体" charset="-122"/>
                <a:sym typeface="Symbol" pitchFamily="18" charset="2"/>
              </a:rPr>
              <a:t>点的振动</a:t>
            </a:r>
            <a:endParaRPr lang="zh-CN" altLang="en-US">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3" name="Rectangle 7"/>
          <p:cNvSpPr>
            <a:spLocks noGrp="1" noChangeArrowheads="1"/>
          </p:cNvSpPr>
          <p:nvPr>
            <p:ph type="sldNum" sz="quarter" idx="5"/>
          </p:nvPr>
        </p:nvSpPr>
        <p:spPr bwMode="auto">
          <a:noFill/>
          <a:ln>
            <a:miter lim="800000"/>
            <a:headEnd/>
            <a:tailEnd/>
          </a:ln>
        </p:spPr>
        <p:txBody>
          <a:bodyPr/>
          <a:lstStyle/>
          <a:p>
            <a:fld id="{B4AB21FC-287C-41A9-8CFE-01E2C285974C}" type="slidenum">
              <a:rPr lang="en-US" altLang="zh-CN" smtClean="0">
                <a:latin typeface="Arial" charset="0"/>
                <a:ea typeface="宋体" charset="-122"/>
              </a:rPr>
              <a:pPr/>
              <a:t>43</a:t>
            </a:fld>
            <a:endParaRPr lang="en-US" altLang="zh-CN">
              <a:latin typeface="Arial" charset="0"/>
              <a:ea typeface="宋体" charset="-122"/>
            </a:endParaRPr>
          </a:p>
        </p:txBody>
      </p:sp>
      <p:sp>
        <p:nvSpPr>
          <p:cNvPr id="68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403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zh-CN" altLang="en-US">
                <a:latin typeface="宋体" charset="-122"/>
              </a:rPr>
              <a:t>奥地利物理学家薛定谔（</a:t>
            </a:r>
            <a:r>
              <a:rPr lang="en-US" altLang="zh-CN">
                <a:latin typeface="Arial" charset="0"/>
              </a:rPr>
              <a:t>E</a:t>
            </a:r>
            <a:r>
              <a:rPr lang="zh-CN" altLang="en-US">
                <a:latin typeface="宋体" charset="-122"/>
              </a:rPr>
              <a:t>．</a:t>
            </a:r>
            <a:r>
              <a:rPr lang="en-US" altLang="zh-CN">
                <a:latin typeface="Arial" charset="0"/>
              </a:rPr>
              <a:t>Schrodinger</a:t>
            </a:r>
            <a:r>
              <a:rPr lang="zh-CN" altLang="en-US">
                <a:latin typeface="宋体" charset="-122"/>
              </a:rPr>
              <a:t>，</a:t>
            </a:r>
            <a:r>
              <a:rPr lang="en-US" altLang="zh-CN">
                <a:latin typeface="Arial" charset="0"/>
              </a:rPr>
              <a:t>1887</a:t>
            </a:r>
            <a:r>
              <a:rPr lang="zh-CN" altLang="en-US">
                <a:latin typeface="宋体" charset="-122"/>
              </a:rPr>
              <a:t>－</a:t>
            </a:r>
            <a:r>
              <a:rPr lang="en-US" altLang="zh-CN">
                <a:latin typeface="Arial" charset="0"/>
              </a:rPr>
              <a:t>1961</a:t>
            </a:r>
            <a:r>
              <a:rPr lang="zh-CN" altLang="en-US">
                <a:latin typeface="宋体" charset="-122"/>
              </a:rPr>
              <a:t>）建立了波动力学的基本方程，即著名的薛定谔方程。方程中的未知量</a:t>
            </a:r>
            <a:r>
              <a:rPr lang="en-US" altLang="zh-CN">
                <a:latin typeface="Arial" charset="0"/>
              </a:rPr>
              <a:t>Ψ</a:t>
            </a:r>
            <a:r>
              <a:rPr lang="zh-CN" altLang="en-US">
                <a:latin typeface="宋体" charset="-122"/>
              </a:rPr>
              <a:t>被称为波函数。从此，波函数</a:t>
            </a:r>
            <a:r>
              <a:rPr lang="en-US" altLang="zh-CN">
                <a:latin typeface="Arial" charset="0"/>
              </a:rPr>
              <a:t>Ψ</a:t>
            </a:r>
            <a:r>
              <a:rPr lang="zh-CN" altLang="en-US">
                <a:latin typeface="宋体" charset="-122"/>
              </a:rPr>
              <a:t>做为一个重要的新概念登上量子力学舞台。</a:t>
            </a:r>
            <a:r>
              <a:rPr lang="zh-CN" altLang="en-US">
                <a:latin typeface="Arial" charset="0"/>
              </a:rP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5" name="Rectangle 7"/>
          <p:cNvSpPr>
            <a:spLocks noGrp="1" noChangeArrowheads="1"/>
          </p:cNvSpPr>
          <p:nvPr>
            <p:ph type="sldNum" sz="quarter" idx="5"/>
          </p:nvPr>
        </p:nvSpPr>
        <p:spPr bwMode="auto">
          <a:noFill/>
          <a:ln>
            <a:miter lim="800000"/>
            <a:headEnd/>
            <a:tailEnd/>
          </a:ln>
        </p:spPr>
        <p:txBody>
          <a:bodyPr/>
          <a:lstStyle/>
          <a:p>
            <a:fld id="{19BB844C-2F83-4901-9FDC-B1724CD6962E}" type="slidenum">
              <a:rPr lang="en-US" altLang="zh-CN" smtClean="0">
                <a:latin typeface="Arial" charset="0"/>
                <a:ea typeface="宋体" charset="-122"/>
              </a:rPr>
              <a:pPr/>
              <a:t>44</a:t>
            </a:fld>
            <a:endParaRPr lang="en-US" altLang="zh-CN">
              <a:latin typeface="Arial" charset="0"/>
              <a:ea typeface="宋体" charset="-122"/>
            </a:endParaRPr>
          </a:p>
        </p:txBody>
      </p:sp>
      <p:sp>
        <p:nvSpPr>
          <p:cNvPr id="6871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71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7" name="Rectangle 7"/>
          <p:cNvSpPr>
            <a:spLocks noGrp="1" noChangeArrowheads="1"/>
          </p:cNvSpPr>
          <p:nvPr>
            <p:ph type="sldNum" sz="quarter" idx="5"/>
          </p:nvPr>
        </p:nvSpPr>
        <p:spPr bwMode="auto">
          <a:noFill/>
          <a:ln>
            <a:miter lim="800000"/>
            <a:headEnd/>
            <a:tailEnd/>
          </a:ln>
        </p:spPr>
        <p:txBody>
          <a:bodyPr/>
          <a:lstStyle/>
          <a:p>
            <a:fld id="{CA05B3AA-5D9D-4235-8041-131305A56EED}" type="slidenum">
              <a:rPr lang="en-US" altLang="zh-CN" smtClean="0">
                <a:latin typeface="Arial" charset="0"/>
                <a:ea typeface="宋体" charset="-122"/>
              </a:rPr>
              <a:pPr/>
              <a:t>45</a:t>
            </a:fld>
            <a:endParaRPr lang="en-US" altLang="zh-CN">
              <a:latin typeface="Arial" charset="0"/>
              <a:ea typeface="宋体" charset="-122"/>
            </a:endParaRPr>
          </a:p>
        </p:txBody>
      </p:sp>
      <p:sp>
        <p:nvSpPr>
          <p:cNvPr id="6901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017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1747" name="灯片编号占位符 3"/>
          <p:cNvSpPr>
            <a:spLocks noGrp="1"/>
          </p:cNvSpPr>
          <p:nvPr>
            <p:ph type="sldNum" sz="quarter" idx="5"/>
          </p:nvPr>
        </p:nvSpPr>
        <p:spPr bwMode="auto">
          <a:noFill/>
          <a:ln>
            <a:miter lim="800000"/>
            <a:headEnd/>
            <a:tailEnd/>
          </a:ln>
        </p:spPr>
        <p:txBody>
          <a:bodyPr/>
          <a:lstStyle/>
          <a:p>
            <a:fld id="{7039B657-9BE4-4474-9BF8-F961282E8B3F}" type="slidenum">
              <a:rPr lang="en-US" altLang="zh-CN" smtClean="0">
                <a:ea typeface="宋体" charset="-122"/>
              </a:rPr>
              <a:pPr/>
              <a:t>6</a:t>
            </a:fld>
            <a:endParaRPr lang="en-US" altLang="zh-CN">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49" name="Rectangle 7"/>
          <p:cNvSpPr>
            <a:spLocks noGrp="1" noChangeArrowheads="1"/>
          </p:cNvSpPr>
          <p:nvPr>
            <p:ph type="sldNum" sz="quarter" idx="5"/>
          </p:nvPr>
        </p:nvSpPr>
        <p:spPr bwMode="auto">
          <a:noFill/>
          <a:ln>
            <a:miter lim="800000"/>
            <a:headEnd/>
            <a:tailEnd/>
          </a:ln>
        </p:spPr>
        <p:txBody>
          <a:bodyPr/>
          <a:lstStyle/>
          <a:p>
            <a:fld id="{8E7C3866-2A03-4250-8156-B443344DC658}" type="slidenum">
              <a:rPr lang="en-US" altLang="zh-CN" smtClean="0">
                <a:latin typeface="Arial" charset="0"/>
                <a:ea typeface="宋体" charset="-122"/>
              </a:rPr>
              <a:pPr/>
              <a:t>46</a:t>
            </a:fld>
            <a:endParaRPr lang="en-US" altLang="zh-CN">
              <a:latin typeface="Arial" charset="0"/>
              <a:ea typeface="宋体" charset="-122"/>
            </a:endParaRPr>
          </a:p>
        </p:txBody>
      </p:sp>
      <p:sp>
        <p:nvSpPr>
          <p:cNvPr id="6932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325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normAutofit fontScale="70000" lnSpcReduction="20000"/>
          </a:bodyPr>
          <a:lstStyle/>
          <a:p>
            <a:pPr eaLnBrk="1" hangingPunct="1">
              <a:spcBef>
                <a:spcPct val="0"/>
              </a:spcBef>
            </a:pPr>
            <a:r>
              <a:rPr lang="zh-CN" altLang="en-GB">
                <a:latin typeface="Arial" charset="0"/>
              </a:rPr>
              <a:t>玻恩</a:t>
            </a:r>
            <a:r>
              <a:rPr lang="zh-CN" altLang="en-US" sz="2800" b="1">
                <a:latin typeface="Symbol" pitchFamily="18" charset="2"/>
              </a:rPr>
              <a:t>波函数的统计解释</a:t>
            </a:r>
          </a:p>
          <a:p>
            <a:pPr eaLnBrk="1" hangingPunct="1">
              <a:spcBef>
                <a:spcPct val="0"/>
              </a:spcBef>
            </a:pPr>
            <a:r>
              <a:rPr lang="zh-CN" altLang="en-US">
                <a:latin typeface="Arial" charset="0"/>
              </a:rPr>
              <a:t>玻耳在</a:t>
            </a:r>
            <a:r>
              <a:rPr lang="zh-CN" altLang="en-GB">
                <a:latin typeface="Arial" charset="0"/>
              </a:rPr>
              <a:t>1913年先后发表的关于原子模型方面的三篇论文，赢得了国际物理学术界的崇高声誉，形成了以玻耳为中心包括著名的科学家海森堡、狄拉克、玻恩等人的哥本哈根学派。</a:t>
            </a:r>
            <a:endParaRPr lang="zh-CN" altLang="en-US">
              <a:latin typeface="Arial" charset="0"/>
            </a:endParaRPr>
          </a:p>
          <a:p>
            <a:pPr eaLnBrk="1" hangingPunct="1">
              <a:spcBef>
                <a:spcPct val="0"/>
              </a:spcBef>
            </a:pPr>
            <a:endParaRPr lang="zh-CN" altLang="en-US">
              <a:latin typeface="宋体" charset="-122"/>
            </a:endParaRPr>
          </a:p>
          <a:p>
            <a:pPr eaLnBrk="1" hangingPunct="1">
              <a:spcBef>
                <a:spcPct val="0"/>
              </a:spcBef>
            </a:pPr>
            <a:r>
              <a:rPr lang="zh-CN" altLang="en-US">
                <a:latin typeface="宋体" charset="-122"/>
              </a:rPr>
              <a:t> 杰出的物理学家玻恩（</a:t>
            </a:r>
            <a:r>
              <a:rPr lang="en-US" altLang="zh-CN">
                <a:latin typeface="宋体" charset="-122"/>
              </a:rPr>
              <a:t>M</a:t>
            </a:r>
            <a:r>
              <a:rPr lang="zh-CN" altLang="en-US">
                <a:latin typeface="宋体" charset="-122"/>
              </a:rPr>
              <a:t>．</a:t>
            </a:r>
            <a:r>
              <a:rPr lang="en-US" altLang="zh-CN">
                <a:latin typeface="宋体" charset="-122"/>
              </a:rPr>
              <a:t>Born</a:t>
            </a:r>
            <a:r>
              <a:rPr lang="zh-CN" altLang="en-US">
                <a:latin typeface="宋体" charset="-122"/>
              </a:rPr>
              <a:t>，</a:t>
            </a:r>
            <a:r>
              <a:rPr lang="en-US" altLang="zh-CN">
                <a:latin typeface="宋体" charset="-122"/>
              </a:rPr>
              <a:t>1882</a:t>
            </a:r>
            <a:r>
              <a:rPr lang="zh-CN" altLang="en-US">
                <a:latin typeface="宋体" charset="-122"/>
              </a:rPr>
              <a:t>－</a:t>
            </a:r>
            <a:r>
              <a:rPr lang="en-US" altLang="zh-CN">
                <a:latin typeface="宋体" charset="-122"/>
              </a:rPr>
              <a:t>1970</a:t>
            </a:r>
            <a:r>
              <a:rPr lang="zh-CN" altLang="en-US">
                <a:latin typeface="宋体" charset="-122"/>
              </a:rPr>
              <a:t>）于</a:t>
            </a:r>
            <a:r>
              <a:rPr lang="en-US" altLang="zh-CN">
                <a:latin typeface="宋体" charset="-122"/>
              </a:rPr>
              <a:t>1926</a:t>
            </a:r>
            <a:r>
              <a:rPr lang="zh-CN" altLang="en-US">
                <a:latin typeface="宋体" charset="-122"/>
              </a:rPr>
              <a:t>年提出波函数的</a:t>
            </a:r>
            <a:r>
              <a:rPr lang="zh-CN" altLang="en-US">
                <a:latin typeface="Arial" charset="0"/>
              </a:rPr>
              <a:t>“</a:t>
            </a:r>
            <a:r>
              <a:rPr lang="zh-CN" altLang="en-US">
                <a:latin typeface="宋体" charset="-122"/>
              </a:rPr>
              <a:t>统计解释</a:t>
            </a:r>
            <a:r>
              <a:rPr lang="zh-CN" altLang="en-US">
                <a:latin typeface="Arial" charset="0"/>
              </a:rPr>
              <a:t>”</a:t>
            </a:r>
            <a:r>
              <a:rPr lang="zh-CN" altLang="en-US">
                <a:latin typeface="宋体" charset="-122"/>
              </a:rPr>
              <a:t>，不仅对量子力学的发展做出巨大贡献，而且对人们认识世界的思想方法产生深刻影响。但是，由于他的新观念背离了经典物理学的旧传统，长期受到少数权威人士的坚决反对。因此，直到</a:t>
            </a:r>
            <a:r>
              <a:rPr lang="en-US" altLang="zh-CN">
                <a:latin typeface="宋体" charset="-122"/>
              </a:rPr>
              <a:t>1954</a:t>
            </a:r>
            <a:r>
              <a:rPr lang="zh-CN" altLang="en-US">
                <a:latin typeface="宋体" charset="-122"/>
              </a:rPr>
              <a:t>年他才劳获诺贝尔奖金，这比公认他应该获奖的</a:t>
            </a:r>
            <a:r>
              <a:rPr lang="en-US" altLang="zh-CN">
                <a:latin typeface="宋体" charset="-122"/>
              </a:rPr>
              <a:t>1923</a:t>
            </a:r>
            <a:r>
              <a:rPr lang="zh-CN" altLang="en-US">
                <a:latin typeface="宋体" charset="-122"/>
              </a:rPr>
              <a:t>年整整推延了</a:t>
            </a:r>
            <a:r>
              <a:rPr lang="en-US" altLang="zh-CN">
                <a:latin typeface="宋体" charset="-122"/>
              </a:rPr>
              <a:t>22</a:t>
            </a:r>
            <a:r>
              <a:rPr lang="zh-CN" altLang="en-US">
                <a:latin typeface="宋体" charset="-122"/>
              </a:rPr>
              <a:t>年。 </a:t>
            </a:r>
          </a:p>
          <a:p>
            <a:pPr eaLnBrk="1" hangingPunct="1">
              <a:spcBef>
                <a:spcPct val="0"/>
              </a:spcBef>
            </a:pPr>
            <a:endParaRPr lang="zh-CN" altLang="en-US">
              <a:latin typeface="宋体" charset="-122"/>
            </a:endParaRPr>
          </a:p>
          <a:p>
            <a:pPr eaLnBrk="1" hangingPunct="1">
              <a:spcBef>
                <a:spcPct val="0"/>
              </a:spcBef>
            </a:pPr>
            <a:r>
              <a:rPr lang="zh-CN" altLang="en-US">
                <a:latin typeface="宋体" charset="-122"/>
              </a:rPr>
              <a:t>　</a:t>
            </a:r>
            <a:r>
              <a:rPr lang="en-US" altLang="zh-CN">
                <a:latin typeface="Arial" charset="0"/>
              </a:rPr>
              <a:t>1926</a:t>
            </a:r>
            <a:r>
              <a:rPr lang="zh-CN" altLang="en-US">
                <a:latin typeface="宋体" charset="-122"/>
              </a:rPr>
              <a:t>年</a:t>
            </a:r>
            <a:r>
              <a:rPr lang="en-US" altLang="zh-CN">
                <a:latin typeface="Arial" charset="0"/>
              </a:rPr>
              <a:t>1</a:t>
            </a:r>
            <a:r>
              <a:rPr lang="zh-CN" altLang="en-US">
                <a:latin typeface="宋体" charset="-122"/>
              </a:rPr>
              <a:t>月，几乎在玻恩等人创立矩阵力学的同时，奥地利物理学家薛定谔（</a:t>
            </a:r>
            <a:r>
              <a:rPr lang="en-US" altLang="zh-CN">
                <a:latin typeface="Arial" charset="0"/>
              </a:rPr>
              <a:t>E</a:t>
            </a:r>
            <a:r>
              <a:rPr lang="zh-CN" altLang="en-US">
                <a:latin typeface="宋体" charset="-122"/>
              </a:rPr>
              <a:t>．</a:t>
            </a:r>
            <a:r>
              <a:rPr lang="en-US" altLang="zh-CN">
                <a:latin typeface="Arial" charset="0"/>
              </a:rPr>
              <a:t>Schrodinger</a:t>
            </a:r>
            <a:r>
              <a:rPr lang="zh-CN" altLang="en-US">
                <a:latin typeface="宋体" charset="-122"/>
              </a:rPr>
              <a:t>，</a:t>
            </a:r>
            <a:r>
              <a:rPr lang="en-US" altLang="zh-CN">
                <a:latin typeface="Arial" charset="0"/>
              </a:rPr>
              <a:t>1887</a:t>
            </a:r>
            <a:r>
              <a:rPr lang="zh-CN" altLang="en-US">
                <a:latin typeface="宋体" charset="-122"/>
              </a:rPr>
              <a:t>－</a:t>
            </a:r>
            <a:r>
              <a:rPr lang="en-US" altLang="zh-CN">
                <a:latin typeface="Arial" charset="0"/>
              </a:rPr>
              <a:t>1961</a:t>
            </a:r>
            <a:r>
              <a:rPr lang="zh-CN" altLang="en-US">
                <a:latin typeface="宋体" charset="-122"/>
              </a:rPr>
              <a:t>）建立了波动力学的基本方程，即著名的薛定谔方程。方程中的未知量</a:t>
            </a:r>
            <a:r>
              <a:rPr lang="en-US" altLang="zh-CN">
                <a:latin typeface="Arial" charset="0"/>
              </a:rPr>
              <a:t>Ψ</a:t>
            </a:r>
            <a:r>
              <a:rPr lang="zh-CN" altLang="en-US">
                <a:latin typeface="宋体" charset="-122"/>
              </a:rPr>
              <a:t>被称为波函数。从此，波函数</a:t>
            </a:r>
            <a:r>
              <a:rPr lang="en-US" altLang="zh-CN">
                <a:latin typeface="Arial" charset="0"/>
              </a:rPr>
              <a:t>Ψ</a:t>
            </a:r>
            <a:r>
              <a:rPr lang="zh-CN" altLang="en-US">
                <a:latin typeface="宋体" charset="-122"/>
              </a:rPr>
              <a:t>做为一个重要的新概念登上量子力学舞台。薛定谔的新理论提出不久，就取得了非凡的成功，应用薛定谔方程，从</a:t>
            </a:r>
            <a:r>
              <a:rPr lang="en-US" altLang="zh-CN">
                <a:latin typeface="Arial" charset="0"/>
              </a:rPr>
              <a:t>Ψ</a:t>
            </a:r>
            <a:r>
              <a:rPr lang="zh-CN" altLang="en-US">
                <a:latin typeface="宋体" charset="-122"/>
              </a:rPr>
              <a:t>中做出了大量有用的运算结果。但是</a:t>
            </a:r>
            <a:r>
              <a:rPr lang="en-US" altLang="zh-CN">
                <a:latin typeface="Arial" charset="0"/>
              </a:rPr>
              <a:t>Ψ</a:t>
            </a:r>
            <a:r>
              <a:rPr lang="zh-CN" altLang="en-US">
                <a:latin typeface="宋体" charset="-122"/>
              </a:rPr>
              <a:t>函数本身的物理意义却模糊不清，使许多物理学家感到迷惑不解，大伤脑筋，明显地影响了量子力学的发展和传播。几个月之后，薛定谔把</a:t>
            </a:r>
            <a:r>
              <a:rPr lang="en-US" altLang="zh-CN">
                <a:latin typeface="Arial" charset="0"/>
              </a:rPr>
              <a:t>Ψ</a:t>
            </a:r>
            <a:r>
              <a:rPr lang="zh-CN" altLang="en-US">
                <a:latin typeface="宋体" charset="-122"/>
              </a:rPr>
              <a:t>函数解释为电子形成的波，并且用</a:t>
            </a:r>
            <a:r>
              <a:rPr lang="en-US" altLang="zh-CN">
                <a:latin typeface="Arial" charset="0"/>
              </a:rPr>
              <a:t>|Ψ|2</a:t>
            </a:r>
            <a:r>
              <a:rPr lang="zh-CN" altLang="en-US">
                <a:latin typeface="宋体" charset="-122"/>
              </a:rPr>
              <a:t>来量度电子电荷分散开的程度。然而，这种解释与电子真实行为完全不一致，很快就被否定了。</a:t>
            </a:r>
            <a:r>
              <a:rPr lang="zh-CN" altLang="en-US">
                <a:latin typeface="Arial" charset="0"/>
              </a:rPr>
              <a:t> </a:t>
            </a:r>
            <a:br>
              <a:rPr lang="zh-CN" altLang="en-US">
                <a:latin typeface="Arial" charset="0"/>
              </a:rPr>
            </a:br>
            <a:r>
              <a:rPr lang="zh-CN" altLang="en-US">
                <a:latin typeface="宋体" charset="-122"/>
              </a:rPr>
              <a:t>　　就在薛定谔的论文（第四篇通信）投到</a:t>
            </a:r>
            <a:r>
              <a:rPr lang="en-US" altLang="zh-CN">
                <a:latin typeface="宋体" charset="-122"/>
              </a:rPr>
              <a:t>《</a:t>
            </a:r>
            <a:r>
              <a:rPr lang="zh-CN" altLang="en-US">
                <a:latin typeface="宋体" charset="-122"/>
              </a:rPr>
              <a:t>物理学年鉴</a:t>
            </a:r>
            <a:r>
              <a:rPr lang="en-US" altLang="zh-CN">
                <a:latin typeface="宋体" charset="-122"/>
              </a:rPr>
              <a:t>》</a:t>
            </a:r>
            <a:r>
              <a:rPr lang="zh-CN" altLang="en-US">
                <a:latin typeface="宋体" charset="-122"/>
              </a:rPr>
              <a:t>后的第四天，另一家杂志</a:t>
            </a:r>
            <a:r>
              <a:rPr lang="en-US" altLang="zh-CN">
                <a:latin typeface="宋体" charset="-122"/>
              </a:rPr>
              <a:t>《</a:t>
            </a:r>
            <a:r>
              <a:rPr lang="zh-CN" altLang="en-US">
                <a:latin typeface="宋体" charset="-122"/>
              </a:rPr>
              <a:t>物理学时代</a:t>
            </a:r>
            <a:r>
              <a:rPr lang="en-US" altLang="zh-CN">
                <a:latin typeface="宋体" charset="-122"/>
              </a:rPr>
              <a:t>》</a:t>
            </a:r>
            <a:r>
              <a:rPr lang="zh-CN" altLang="en-US">
                <a:latin typeface="宋体" charset="-122"/>
              </a:rPr>
              <a:t>收到了玻恩的一篇论文，题目是</a:t>
            </a:r>
            <a:r>
              <a:rPr lang="zh-CN" altLang="en-US">
                <a:latin typeface="Arial" charset="0"/>
              </a:rPr>
              <a:t>“</a:t>
            </a:r>
            <a:r>
              <a:rPr lang="zh-CN" altLang="en-US">
                <a:latin typeface="宋体" charset="-122"/>
              </a:rPr>
              <a:t>碰撞过程的量子力学</a:t>
            </a:r>
            <a:r>
              <a:rPr lang="zh-CN" altLang="en-US">
                <a:latin typeface="Arial" charset="0"/>
              </a:rPr>
              <a:t>”</a:t>
            </a:r>
            <a:r>
              <a:rPr lang="zh-CN" altLang="en-US">
                <a:latin typeface="宋体" charset="-122"/>
              </a:rPr>
              <a:t>，发表在</a:t>
            </a:r>
            <a:r>
              <a:rPr lang="en-US" altLang="zh-CN">
                <a:latin typeface="Arial" charset="0"/>
              </a:rPr>
              <a:t>1926</a:t>
            </a:r>
            <a:r>
              <a:rPr lang="zh-CN" altLang="en-US">
                <a:latin typeface="宋体" charset="-122"/>
              </a:rPr>
              <a:t>年</a:t>
            </a:r>
            <a:r>
              <a:rPr lang="en-US" altLang="zh-CN">
                <a:latin typeface="Arial" charset="0"/>
              </a:rPr>
              <a:t>6</a:t>
            </a:r>
            <a:r>
              <a:rPr lang="zh-CN" altLang="en-US">
                <a:latin typeface="宋体" charset="-122"/>
              </a:rPr>
              <a:t>月</a:t>
            </a:r>
            <a:r>
              <a:rPr lang="en-US" altLang="zh-CN">
                <a:latin typeface="Arial" charset="0"/>
              </a:rPr>
              <a:t>25</a:t>
            </a:r>
            <a:r>
              <a:rPr lang="zh-CN" altLang="en-US">
                <a:latin typeface="宋体" charset="-122"/>
              </a:rPr>
              <a:t>日出版的</a:t>
            </a:r>
            <a:r>
              <a:rPr lang="en-US" altLang="zh-CN">
                <a:latin typeface="宋体" charset="-122"/>
              </a:rPr>
              <a:t>《</a:t>
            </a:r>
            <a:r>
              <a:rPr lang="zh-CN" altLang="en-US">
                <a:latin typeface="宋体" charset="-122"/>
              </a:rPr>
              <a:t>物理学时代</a:t>
            </a:r>
            <a:r>
              <a:rPr lang="en-US" altLang="zh-CN">
                <a:latin typeface="宋体" charset="-122"/>
              </a:rPr>
              <a:t>》</a:t>
            </a:r>
            <a:r>
              <a:rPr lang="zh-CN" altLang="en-US">
                <a:latin typeface="宋体" charset="-122"/>
              </a:rPr>
              <a:t>第</a:t>
            </a:r>
            <a:r>
              <a:rPr lang="en-US" altLang="zh-CN">
                <a:latin typeface="Arial" charset="0"/>
              </a:rPr>
              <a:t>37</a:t>
            </a:r>
            <a:r>
              <a:rPr lang="zh-CN" altLang="en-US">
                <a:latin typeface="宋体" charset="-122"/>
              </a:rPr>
              <a:t>卷上。在这篇不足</a:t>
            </a:r>
            <a:r>
              <a:rPr lang="en-US" altLang="zh-CN">
                <a:latin typeface="Arial" charset="0"/>
              </a:rPr>
              <a:t>5</a:t>
            </a:r>
            <a:r>
              <a:rPr lang="zh-CN" altLang="en-US">
                <a:latin typeface="宋体" charset="-122"/>
              </a:rPr>
              <a:t>页的简短论文中，玻恩首次提出波函数的几率解释。</a:t>
            </a:r>
            <a:r>
              <a:rPr lang="zh-CN" altLang="en-US">
                <a:latin typeface="Arial" charset="0"/>
              </a:rPr>
              <a:t> </a:t>
            </a:r>
            <a:br>
              <a:rPr lang="zh-CN" altLang="en-US">
                <a:latin typeface="Arial" charset="0"/>
              </a:rPr>
            </a:br>
            <a:r>
              <a:rPr lang="zh-CN" altLang="en-US">
                <a:latin typeface="宋体" charset="-122"/>
              </a:rPr>
              <a:t>　　玻恩当时认为，薛定谔的</a:t>
            </a:r>
            <a:r>
              <a:rPr lang="zh-CN" altLang="en-US">
                <a:latin typeface="Arial" charset="0"/>
              </a:rPr>
              <a:t>“</a:t>
            </a:r>
            <a:r>
              <a:rPr lang="zh-CN" altLang="en-US">
                <a:latin typeface="宋体" charset="-122"/>
              </a:rPr>
              <a:t>波动力学是量子定律更深刻的表达形式</a:t>
            </a:r>
            <a:r>
              <a:rPr lang="zh-CN" altLang="en-US">
                <a:latin typeface="Arial" charset="0"/>
              </a:rPr>
              <a:t>”</a:t>
            </a:r>
            <a:r>
              <a:rPr lang="zh-CN" altLang="en-US">
                <a:latin typeface="宋体" charset="-122"/>
              </a:rPr>
              <a:t>，其方式是每个物理学家都比较熟悉的，</a:t>
            </a:r>
            <a:r>
              <a:rPr lang="zh-CN" altLang="en-US">
                <a:latin typeface="Arial" charset="0"/>
              </a:rPr>
              <a:t>“</a:t>
            </a:r>
            <a:r>
              <a:rPr lang="zh-CN" altLang="en-US">
                <a:latin typeface="宋体" charset="-122"/>
              </a:rPr>
              <a:t>但是在他看来，薛定谔的波动解释是站不住脚的</a:t>
            </a:r>
            <a:r>
              <a:rPr lang="zh-CN" altLang="en-US">
                <a:latin typeface="Arial" charset="0"/>
              </a:rPr>
              <a:t>”</a:t>
            </a:r>
            <a:r>
              <a:rPr lang="zh-CN" altLang="en-US">
                <a:latin typeface="宋体" charset="-122"/>
              </a:rPr>
              <a:t>。玻恩回忆道：</a:t>
            </a:r>
            <a:r>
              <a:rPr lang="zh-CN" altLang="en-US">
                <a:latin typeface="Arial" charset="0"/>
              </a:rPr>
              <a:t>“</a:t>
            </a:r>
            <a:r>
              <a:rPr lang="zh-CN" altLang="en-US">
                <a:latin typeface="宋体" charset="-122"/>
              </a:rPr>
              <a:t>我在弗兰克（</a:t>
            </a:r>
            <a:r>
              <a:rPr lang="en-US" altLang="zh-CN">
                <a:latin typeface="Arial" charset="0"/>
              </a:rPr>
              <a:t>J</a:t>
            </a:r>
            <a:r>
              <a:rPr lang="zh-CN" altLang="en-US">
                <a:latin typeface="宋体" charset="-122"/>
              </a:rPr>
              <a:t>．</a:t>
            </a:r>
            <a:r>
              <a:rPr lang="en-US" altLang="zh-CN">
                <a:latin typeface="Arial" charset="0"/>
              </a:rPr>
              <a:t>FRANCK</a:t>
            </a:r>
            <a:r>
              <a:rPr lang="zh-CN" altLang="en-US">
                <a:latin typeface="宋体" charset="-122"/>
              </a:rPr>
              <a:t>，</a:t>
            </a:r>
            <a:r>
              <a:rPr lang="en-US" altLang="zh-CN">
                <a:latin typeface="Arial" charset="0"/>
              </a:rPr>
              <a:t>1882</a:t>
            </a:r>
            <a:r>
              <a:rPr lang="zh-CN" altLang="en-US">
                <a:latin typeface="宋体" charset="-122"/>
              </a:rPr>
              <a:t>－</a:t>
            </a:r>
            <a:r>
              <a:rPr lang="en-US" altLang="zh-CN">
                <a:latin typeface="Arial" charset="0"/>
              </a:rPr>
              <a:t>1964</a:t>
            </a:r>
            <a:r>
              <a:rPr lang="zh-CN" altLang="en-US">
                <a:latin typeface="宋体" charset="-122"/>
              </a:rPr>
              <a:t>）关于原子和分子碰撞的卓越的实验中每天都目睹粒子概念的丰硕成果，因而确信，粒立不能简单地取消。必须发现使粒子和波一致起来的途径。我在几率概念中发现了衔接的环节</a:t>
            </a:r>
            <a:r>
              <a:rPr lang="zh-CN" altLang="en-US">
                <a:latin typeface="Arial" charset="0"/>
              </a:rPr>
              <a:t>”</a:t>
            </a:r>
            <a:r>
              <a:rPr lang="zh-CN" altLang="en-US">
                <a:latin typeface="宋体" charset="-122"/>
              </a:rPr>
              <a:t>。玻恩又说：</a:t>
            </a:r>
            <a:r>
              <a:rPr lang="zh-CN" altLang="en-US">
                <a:latin typeface="Arial" charset="0"/>
              </a:rPr>
              <a:t>“</a:t>
            </a:r>
            <a:r>
              <a:rPr lang="zh-CN" altLang="en-US">
                <a:latin typeface="宋体" charset="-122"/>
              </a:rPr>
              <a:t>爱因斯坦（</a:t>
            </a:r>
            <a:r>
              <a:rPr lang="en-US" altLang="zh-CN">
                <a:latin typeface="Arial" charset="0"/>
              </a:rPr>
              <a:t>A</a:t>
            </a:r>
            <a:r>
              <a:rPr lang="zh-CN" altLang="en-US">
                <a:latin typeface="宋体" charset="-122"/>
              </a:rPr>
              <a:t>．</a:t>
            </a:r>
            <a:r>
              <a:rPr lang="en-US" altLang="zh-CN">
                <a:latin typeface="Arial" charset="0"/>
              </a:rPr>
              <a:t>Einstein</a:t>
            </a:r>
            <a:r>
              <a:rPr lang="zh-CN" altLang="en-US">
                <a:latin typeface="宋体" charset="-122"/>
              </a:rPr>
              <a:t>，</a:t>
            </a:r>
            <a:r>
              <a:rPr lang="en-US" altLang="zh-CN">
                <a:latin typeface="Arial" charset="0"/>
              </a:rPr>
              <a:t>1879</a:t>
            </a:r>
            <a:r>
              <a:rPr lang="zh-CN" altLang="en-US">
                <a:latin typeface="宋体" charset="-122"/>
              </a:rPr>
              <a:t>－</a:t>
            </a:r>
            <a:r>
              <a:rPr lang="en-US" altLang="zh-CN">
                <a:latin typeface="Arial" charset="0"/>
              </a:rPr>
              <a:t>1955</a:t>
            </a:r>
            <a:r>
              <a:rPr lang="zh-CN" altLang="en-US">
                <a:latin typeface="宋体" charset="-122"/>
              </a:rPr>
              <a:t>）的观念又一次引导了我。他曾经把光波的振幅解释为光子出现的几率密度，从而使粒子（光量子或光子）和波的二象性成为可以理解的。这个观念马上可以推广到</a:t>
            </a:r>
            <a:r>
              <a:rPr lang="en-US" altLang="zh-CN">
                <a:latin typeface="Arial" charset="0"/>
              </a:rPr>
              <a:t>Ψ</a:t>
            </a:r>
            <a:r>
              <a:rPr lang="zh-CN" altLang="en-US">
                <a:latin typeface="宋体" charset="-122"/>
              </a:rPr>
              <a:t>函数上：</a:t>
            </a:r>
            <a:r>
              <a:rPr lang="en-US" altLang="zh-CN">
                <a:latin typeface="Arial" charset="0"/>
              </a:rPr>
              <a:t>|Ψ|</a:t>
            </a:r>
            <a:r>
              <a:rPr lang="en-US" altLang="zh-CN" baseline="30000">
                <a:latin typeface="Arial" charset="0"/>
              </a:rPr>
              <a:t>2</a:t>
            </a:r>
            <a:r>
              <a:rPr lang="zh-CN" altLang="en-US">
                <a:latin typeface="宋体" charset="-122"/>
              </a:rPr>
              <a:t>必须是电子（或其它粒子）的几率密度</a:t>
            </a:r>
            <a:r>
              <a:rPr lang="zh-CN" altLang="en-US">
                <a:latin typeface="Arial" charset="0"/>
              </a:rPr>
              <a:t>”</a:t>
            </a:r>
            <a:r>
              <a:rPr lang="zh-CN" altLang="en-US">
                <a:latin typeface="宋体" charset="-122"/>
              </a:rPr>
              <a:t>。在紧接着发表的长篇论文和以后的著述中，玻恩详细讨论并进一步发展了他对波函数的统计解释。</a:t>
            </a:r>
            <a:r>
              <a:rPr lang="zh-CN" altLang="en-US">
                <a:latin typeface="Arial" charset="0"/>
              </a:rPr>
              <a:t> </a:t>
            </a:r>
            <a:br>
              <a:rPr lang="zh-CN" altLang="en-US">
                <a:latin typeface="Arial" charset="0"/>
              </a:rPr>
            </a:br>
            <a:r>
              <a:rPr lang="zh-CN" altLang="en-US">
                <a:latin typeface="宋体" charset="-122"/>
              </a:rPr>
              <a:t>　　</a:t>
            </a:r>
            <a:r>
              <a:rPr lang="zh-CN" altLang="en-US">
                <a:latin typeface="Arial" charset="0"/>
              </a:rPr>
              <a:t>“</a:t>
            </a:r>
            <a:r>
              <a:rPr lang="zh-CN" altLang="en-US">
                <a:latin typeface="宋体" charset="-122"/>
              </a:rPr>
              <a:t>玻恩解释的描述方式，同光的波动理论把电磁波振幅的平方看做辐射强度相似，</a:t>
            </a:r>
            <a:r>
              <a:rPr lang="en-US" altLang="zh-CN">
                <a:latin typeface="Arial" charset="0"/>
              </a:rPr>
              <a:t>……</a:t>
            </a:r>
            <a:r>
              <a:rPr lang="en-US" altLang="zh-CN">
                <a:latin typeface="宋体" charset="-122"/>
              </a:rPr>
              <a:t>Ψ</a:t>
            </a:r>
            <a:r>
              <a:rPr lang="zh-CN" altLang="en-US">
                <a:latin typeface="宋体" charset="-122"/>
              </a:rPr>
              <a:t>（</a:t>
            </a:r>
            <a:r>
              <a:rPr lang="en-US" altLang="zh-CN">
                <a:latin typeface="Arial" charset="0"/>
              </a:rPr>
              <a:t>x</a:t>
            </a:r>
            <a:r>
              <a:rPr lang="zh-CN" altLang="en-US">
                <a:latin typeface="宋体" charset="-122"/>
              </a:rPr>
              <a:t>）</a:t>
            </a:r>
            <a:r>
              <a:rPr lang="en-US" altLang="zh-CN">
                <a:latin typeface="Arial" charset="0"/>
              </a:rPr>
              <a:t>Ψ(x)dx</a:t>
            </a:r>
            <a:r>
              <a:rPr lang="zh-CN" altLang="en-US">
                <a:latin typeface="宋体" charset="-122"/>
              </a:rPr>
              <a:t>与无穷小区间</a:t>
            </a:r>
            <a:r>
              <a:rPr lang="en-US" altLang="zh-CN">
                <a:latin typeface="Arial" charset="0"/>
              </a:rPr>
              <a:t>x</a:t>
            </a:r>
            <a:r>
              <a:rPr lang="zh-CN" altLang="en-US">
                <a:latin typeface="宋体" charset="-122"/>
              </a:rPr>
              <a:t>～</a:t>
            </a:r>
            <a:r>
              <a:rPr lang="en-US" altLang="zh-CN">
                <a:latin typeface="Arial" charset="0"/>
              </a:rPr>
              <a:t>x</a:t>
            </a:r>
            <a:r>
              <a:rPr lang="zh-CN" altLang="en-US">
                <a:latin typeface="宋体" charset="-122"/>
              </a:rPr>
              <a:t>＋</a:t>
            </a:r>
            <a:r>
              <a:rPr lang="en-US" altLang="zh-CN">
                <a:latin typeface="Arial" charset="0"/>
              </a:rPr>
              <a:t>dx</a:t>
            </a:r>
            <a:r>
              <a:rPr lang="zh-CN" altLang="en-US">
                <a:latin typeface="宋体" charset="-122"/>
              </a:rPr>
              <a:t>内发现电子的几率成正比</a:t>
            </a:r>
            <a:r>
              <a:rPr lang="zh-CN" altLang="en-US">
                <a:latin typeface="Arial" charset="0"/>
              </a:rPr>
              <a:t>”</a:t>
            </a:r>
            <a:r>
              <a:rPr lang="zh-CN" altLang="en-US">
                <a:latin typeface="宋体" charset="-122"/>
              </a:rPr>
              <a:t>。德布罗意（</a:t>
            </a:r>
            <a:r>
              <a:rPr lang="en-US" altLang="zh-CN">
                <a:latin typeface="Arial" charset="0"/>
              </a:rPr>
              <a:t>L</a:t>
            </a:r>
            <a:r>
              <a:rPr lang="zh-CN" altLang="en-US">
                <a:latin typeface="宋体" charset="-122"/>
              </a:rPr>
              <a:t>．</a:t>
            </a:r>
            <a:r>
              <a:rPr lang="en-US" altLang="zh-CN">
                <a:latin typeface="Arial" charset="0"/>
              </a:rPr>
              <a:t>DeBronglie</a:t>
            </a:r>
            <a:r>
              <a:rPr lang="zh-CN" altLang="en-US">
                <a:latin typeface="宋体" charset="-122"/>
              </a:rPr>
              <a:t>，</a:t>
            </a:r>
            <a:r>
              <a:rPr lang="en-US" altLang="zh-CN">
                <a:latin typeface="Arial" charset="0"/>
              </a:rPr>
              <a:t>1892</a:t>
            </a:r>
            <a:r>
              <a:rPr lang="zh-CN" altLang="en-US">
                <a:latin typeface="宋体" charset="-122"/>
              </a:rPr>
              <a:t>－</a:t>
            </a:r>
            <a:r>
              <a:rPr lang="en-US" altLang="zh-CN">
                <a:latin typeface="Arial" charset="0"/>
              </a:rPr>
              <a:t>1960</a:t>
            </a:r>
            <a:r>
              <a:rPr lang="zh-CN" altLang="en-US">
                <a:latin typeface="宋体" charset="-122"/>
              </a:rPr>
              <a:t>）所说的物质波实际是几率波。以氢原子为例，</a:t>
            </a:r>
            <a:r>
              <a:rPr lang="en-US" altLang="zh-CN">
                <a:latin typeface="Arial" charset="0"/>
              </a:rPr>
              <a:t>|φ</a:t>
            </a:r>
            <a:r>
              <a:rPr lang="zh-CN" altLang="en-US">
                <a:latin typeface="宋体" charset="-122"/>
              </a:rPr>
              <a:t>（</a:t>
            </a:r>
            <a:r>
              <a:rPr lang="en-US" altLang="zh-CN">
                <a:latin typeface="Arial" charset="0"/>
              </a:rPr>
              <a:t>q</a:t>
            </a:r>
            <a:r>
              <a:rPr lang="zh-CN" altLang="en-US">
                <a:latin typeface="宋体" charset="-122"/>
              </a:rPr>
              <a:t>）</a:t>
            </a:r>
            <a:r>
              <a:rPr lang="en-US" altLang="zh-CN">
                <a:latin typeface="Arial" charset="0"/>
              </a:rPr>
              <a:t>|2</a:t>
            </a:r>
            <a:r>
              <a:rPr lang="zh-CN" altLang="en-US">
                <a:latin typeface="宋体" charset="-122"/>
              </a:rPr>
              <a:t>表示电子在核外某点</a:t>
            </a:r>
            <a:r>
              <a:rPr lang="en-US" altLang="zh-CN">
                <a:latin typeface="Arial" charset="0"/>
              </a:rPr>
              <a:t>q</a:t>
            </a:r>
            <a:r>
              <a:rPr lang="zh-CN" altLang="en-US">
                <a:latin typeface="宋体" charset="-122"/>
              </a:rPr>
              <a:t>处出现的几率密度，很明显，电子在核外</a:t>
            </a:r>
            <a:r>
              <a:rPr lang="zh-CN" altLang="en-US">
                <a:latin typeface="Arial" charset="0"/>
              </a:rPr>
              <a:t>“</a:t>
            </a:r>
            <a:r>
              <a:rPr lang="zh-CN" altLang="en-US">
                <a:latin typeface="宋体" charset="-122"/>
              </a:rPr>
              <a:t>各处出现的几率密度总和必定为</a:t>
            </a:r>
            <a:r>
              <a:rPr lang="en-US" altLang="zh-CN">
                <a:latin typeface="Arial" charset="0"/>
              </a:rPr>
              <a:t>1</a:t>
            </a:r>
            <a:r>
              <a:rPr lang="zh-CN" altLang="en-US">
                <a:latin typeface="宋体" charset="-122"/>
              </a:rPr>
              <a:t>（</a:t>
            </a:r>
            <a:r>
              <a:rPr lang="en-US" altLang="zh-CN">
                <a:latin typeface="Arial" charset="0"/>
              </a:rPr>
              <a:t>100</a:t>
            </a:r>
            <a:r>
              <a:rPr lang="zh-CN" altLang="en-US">
                <a:latin typeface="宋体" charset="-122"/>
              </a:rPr>
              <a:t>％），</a:t>
            </a:r>
            <a:r>
              <a:rPr lang="zh-CN" altLang="en-US">
                <a:latin typeface="Arial" charset="0"/>
              </a:rPr>
              <a:t>∫</a:t>
            </a:r>
            <a:r>
              <a:rPr lang="en-US" altLang="zh-CN">
                <a:latin typeface="Arial" charset="0"/>
              </a:rPr>
              <a:t>|Ψ</a:t>
            </a:r>
            <a:r>
              <a:rPr lang="zh-CN" altLang="en-US">
                <a:latin typeface="宋体" charset="-122"/>
              </a:rPr>
              <a:t>（</a:t>
            </a:r>
            <a:r>
              <a:rPr lang="en-US" altLang="zh-CN">
                <a:latin typeface="Arial" charset="0"/>
              </a:rPr>
              <a:t>q</a:t>
            </a:r>
            <a:r>
              <a:rPr lang="zh-CN" altLang="en-US">
                <a:latin typeface="宋体" charset="-122"/>
              </a:rPr>
              <a:t>）</a:t>
            </a:r>
            <a:r>
              <a:rPr lang="en-US" altLang="zh-CN">
                <a:latin typeface="Arial" charset="0"/>
              </a:rPr>
              <a:t>|2dq</a:t>
            </a:r>
            <a:r>
              <a:rPr lang="zh-CN" altLang="en-US">
                <a:latin typeface="宋体" charset="-122"/>
              </a:rPr>
              <a:t>＝</a:t>
            </a:r>
            <a:r>
              <a:rPr lang="en-US" altLang="zh-CN">
                <a:latin typeface="Arial" charset="0"/>
              </a:rPr>
              <a:t>1”</a:t>
            </a:r>
            <a:r>
              <a:rPr lang="zh-CN" altLang="en-US">
                <a:latin typeface="宋体" charset="-122"/>
              </a:rPr>
              <a:t>。几率是多次观测的统计平均值，对单独一次实验而言，无法预言电子出现的准确位置，多次观测结果则可以找到电子在各处出现的几率。由于几率是用统计的方法得出的，因此，几率解释也常常被称为统计解释。通过粒子</a:t>
            </a:r>
            <a:r>
              <a:rPr lang="zh-CN" altLang="en-US">
                <a:latin typeface="Arial" charset="0"/>
              </a:rPr>
              <a:t>“</a:t>
            </a:r>
            <a:r>
              <a:rPr lang="zh-CN" altLang="en-US">
                <a:latin typeface="宋体" charset="-122"/>
              </a:rPr>
              <a:t>统计分布的确定</a:t>
            </a:r>
            <a:r>
              <a:rPr lang="zh-CN" altLang="en-US">
                <a:latin typeface="Arial" charset="0"/>
              </a:rPr>
              <a:t>”</a:t>
            </a:r>
            <a:r>
              <a:rPr lang="zh-CN" altLang="en-US">
                <a:latin typeface="宋体" charset="-122"/>
              </a:rPr>
              <a:t>和波函数的</a:t>
            </a:r>
            <a:r>
              <a:rPr lang="zh-CN" altLang="en-US">
                <a:latin typeface="Arial" charset="0"/>
              </a:rPr>
              <a:t>“</a:t>
            </a:r>
            <a:r>
              <a:rPr lang="zh-CN" altLang="en-US">
                <a:latin typeface="宋体" charset="-122"/>
              </a:rPr>
              <a:t>三个性质原则</a:t>
            </a:r>
            <a:r>
              <a:rPr lang="zh-CN" altLang="en-US">
                <a:latin typeface="Arial" charset="0"/>
              </a:rPr>
              <a:t>”</a:t>
            </a:r>
            <a:r>
              <a:rPr lang="zh-CN" altLang="en-US">
                <a:latin typeface="宋体" charset="-122"/>
              </a:rPr>
              <a:t>，可以看出波函数的明确物理意义和巨大应用价值。</a:t>
            </a:r>
            <a:r>
              <a:rPr lang="zh-CN" altLang="en-US">
                <a:latin typeface="Arial" charset="0"/>
              </a:rPr>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5" name="Rectangle 7"/>
          <p:cNvSpPr>
            <a:spLocks noGrp="1" noChangeArrowheads="1"/>
          </p:cNvSpPr>
          <p:nvPr>
            <p:ph type="sldNum" sz="quarter" idx="5"/>
          </p:nvPr>
        </p:nvSpPr>
        <p:spPr bwMode="auto">
          <a:noFill/>
          <a:ln>
            <a:miter lim="800000"/>
            <a:headEnd/>
            <a:tailEnd/>
          </a:ln>
        </p:spPr>
        <p:txBody>
          <a:bodyPr/>
          <a:lstStyle/>
          <a:p>
            <a:fld id="{3BD61EB5-26F7-485D-94D3-FB6BCC8C533A}" type="slidenum">
              <a:rPr lang="en-US" altLang="zh-CN" smtClean="0">
                <a:latin typeface="Arial" charset="0"/>
                <a:ea typeface="宋体" charset="-122"/>
              </a:rPr>
              <a:pPr/>
              <a:t>48</a:t>
            </a:fld>
            <a:endParaRPr lang="en-US" altLang="zh-CN">
              <a:latin typeface="Arial" charset="0"/>
              <a:ea typeface="宋体" charset="-122"/>
            </a:endParaRPr>
          </a:p>
        </p:txBody>
      </p:sp>
      <p:sp>
        <p:nvSpPr>
          <p:cNvPr id="69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7" name="Rectangle 7"/>
          <p:cNvSpPr>
            <a:spLocks noGrp="1" noChangeArrowheads="1"/>
          </p:cNvSpPr>
          <p:nvPr>
            <p:ph type="sldNum" sz="quarter" idx="5"/>
          </p:nvPr>
        </p:nvSpPr>
        <p:spPr bwMode="auto">
          <a:noFill/>
          <a:ln>
            <a:miter lim="800000"/>
            <a:headEnd/>
            <a:tailEnd/>
          </a:ln>
        </p:spPr>
        <p:txBody>
          <a:bodyPr/>
          <a:lstStyle/>
          <a:p>
            <a:fld id="{D4BC80EE-5A6B-4CCD-8A09-AE82DE62E384}" type="slidenum">
              <a:rPr lang="en-US" altLang="zh-CN" smtClean="0">
                <a:latin typeface="Arial" charset="0"/>
                <a:ea typeface="宋体" charset="-122"/>
              </a:rPr>
              <a:pPr/>
              <a:t>49</a:t>
            </a:fld>
            <a:endParaRPr lang="en-US" altLang="zh-CN">
              <a:latin typeface="Arial" charset="0"/>
              <a:ea typeface="宋体" charset="-122"/>
            </a:endParaRPr>
          </a:p>
        </p:txBody>
      </p:sp>
      <p:sp>
        <p:nvSpPr>
          <p:cNvPr id="70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041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en-US" altLang="zh-CN">
                <a:latin typeface="Arial" charset="0"/>
              </a:rPr>
              <a:t>c</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89" name="Rectangle 7"/>
          <p:cNvSpPr>
            <a:spLocks noGrp="1" noChangeArrowheads="1"/>
          </p:cNvSpPr>
          <p:nvPr>
            <p:ph type="sldNum" sz="quarter" idx="5"/>
          </p:nvPr>
        </p:nvSpPr>
        <p:spPr bwMode="auto">
          <a:noFill/>
          <a:ln>
            <a:miter lim="800000"/>
            <a:headEnd/>
            <a:tailEnd/>
          </a:ln>
        </p:spPr>
        <p:txBody>
          <a:bodyPr/>
          <a:lstStyle/>
          <a:p>
            <a:fld id="{3BD85094-10DE-46A6-B604-F2C9ACA59BC3}" type="slidenum">
              <a:rPr lang="en-US" altLang="zh-CN" smtClean="0">
                <a:latin typeface="Arial" charset="0"/>
                <a:ea typeface="宋体" charset="-122"/>
              </a:rPr>
              <a:pPr/>
              <a:t>50</a:t>
            </a:fld>
            <a:endParaRPr lang="en-US" altLang="zh-CN">
              <a:latin typeface="Arial" charset="0"/>
              <a:ea typeface="宋体" charset="-122"/>
            </a:endParaRPr>
          </a:p>
        </p:txBody>
      </p:sp>
      <p:sp>
        <p:nvSpPr>
          <p:cNvPr id="7034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34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412DF90-E9F6-48D6-B752-1BD78806F699}" type="slidenum">
              <a:rPr lang="en-US" altLang="zh-CN" sz="1200"/>
              <a:pPr algn="r"/>
              <a:t>52</a:t>
            </a:fld>
            <a:endParaRPr lang="en-US" altLang="zh-CN" sz="1200"/>
          </a:p>
        </p:txBody>
      </p:sp>
      <p:sp>
        <p:nvSpPr>
          <p:cNvPr id="70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56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zh-CN" altLang="en-US">
                <a:latin typeface="宋体" charset="-122"/>
                <a:sym typeface="Symbol" pitchFamily="18" charset="2"/>
              </a:rPr>
              <a:t>设一平面波沿速度  的方向传播，该方向的单位矢量</a:t>
            </a:r>
          </a:p>
          <a:p>
            <a:pPr eaLnBrk="1" hangingPunct="1">
              <a:spcBef>
                <a:spcPct val="0"/>
              </a:spcBef>
            </a:pPr>
            <a:endParaRPr lang="zh-CN" altLang="en-US">
              <a:latin typeface="宋体" charset="-122"/>
              <a:sym typeface="Symbol" pitchFamily="18" charset="2"/>
            </a:endParaRPr>
          </a:p>
          <a:p>
            <a:pPr eaLnBrk="1" hangingPunct="1">
              <a:spcBef>
                <a:spcPct val="0"/>
              </a:spcBef>
            </a:pPr>
            <a:r>
              <a:rPr lang="zh-CN" altLang="en-US">
                <a:latin typeface="宋体" charset="-122"/>
                <a:sym typeface="Symbol" pitchFamily="18" charset="2"/>
              </a:rPr>
              <a:t>为  ，即      ， 时刻，波面</a:t>
            </a:r>
            <a:r>
              <a:rPr lang="en-US" altLang="zh-CN">
                <a:latin typeface="宋体" charset="-122"/>
                <a:sym typeface="Symbol" pitchFamily="18" charset="2"/>
              </a:rPr>
              <a:t>AB</a:t>
            </a:r>
            <a:r>
              <a:rPr lang="zh-CN" altLang="en-US">
                <a:latin typeface="宋体" charset="-122"/>
                <a:sym typeface="Symbol" pitchFamily="18" charset="2"/>
              </a:rPr>
              <a:t>上</a:t>
            </a:r>
            <a:r>
              <a:rPr lang="en-US" altLang="zh-CN">
                <a:latin typeface="宋体" charset="-122"/>
                <a:sym typeface="Symbol" pitchFamily="18" charset="2"/>
              </a:rPr>
              <a:t>O</a:t>
            </a:r>
            <a:r>
              <a:rPr lang="zh-CN" altLang="en-US">
                <a:latin typeface="宋体" charset="-122"/>
                <a:sym typeface="Symbol" pitchFamily="18" charset="2"/>
              </a:rPr>
              <a:t>点的振动</a:t>
            </a:r>
            <a:endParaRPr lang="zh-CN" altLang="en-US">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49" name="Rectangle 7"/>
          <p:cNvSpPr>
            <a:spLocks noGrp="1" noChangeArrowheads="1"/>
          </p:cNvSpPr>
          <p:nvPr>
            <p:ph type="sldNum" sz="quarter" idx="5"/>
          </p:nvPr>
        </p:nvSpPr>
        <p:spPr bwMode="auto">
          <a:noFill/>
          <a:ln>
            <a:miter lim="800000"/>
            <a:headEnd/>
            <a:tailEnd/>
          </a:ln>
        </p:spPr>
        <p:txBody>
          <a:bodyPr/>
          <a:lstStyle/>
          <a:p>
            <a:fld id="{6A601F03-641E-4F2D-88B7-34472E27C09E}" type="slidenum">
              <a:rPr lang="en-US" altLang="zh-CN" smtClean="0">
                <a:latin typeface="Arial" charset="0"/>
                <a:ea typeface="宋体" charset="-122"/>
              </a:rPr>
              <a:pPr/>
              <a:t>63</a:t>
            </a:fld>
            <a:endParaRPr lang="en-US" altLang="zh-CN">
              <a:latin typeface="Arial" charset="0"/>
              <a:ea typeface="宋体" charset="-122"/>
            </a:endParaRPr>
          </a:p>
        </p:txBody>
      </p:sp>
      <p:sp>
        <p:nvSpPr>
          <p:cNvPr id="10516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165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en-US" altLang="zh-CN">
                <a:latin typeface="Arial" charset="0"/>
              </a:rPr>
              <a:t>c</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1" name="Rectangle 7"/>
          <p:cNvSpPr>
            <a:spLocks noGrp="1" noChangeArrowheads="1"/>
          </p:cNvSpPr>
          <p:nvPr>
            <p:ph type="sldNum" sz="quarter" idx="5"/>
          </p:nvPr>
        </p:nvSpPr>
        <p:spPr bwMode="auto">
          <a:noFill/>
          <a:ln>
            <a:miter lim="800000"/>
            <a:headEnd/>
            <a:tailEnd/>
          </a:ln>
        </p:spPr>
        <p:txBody>
          <a:bodyPr/>
          <a:lstStyle/>
          <a:p>
            <a:fld id="{1D390054-D8D7-48FD-8184-242AE9912A6F}" type="slidenum">
              <a:rPr lang="en-US" altLang="zh-CN" smtClean="0">
                <a:latin typeface="Arial" charset="0"/>
                <a:ea typeface="宋体" charset="-122"/>
              </a:rPr>
              <a:pPr/>
              <a:t>65</a:t>
            </a:fld>
            <a:endParaRPr lang="en-US" altLang="zh-CN">
              <a:latin typeface="Arial" charset="0"/>
              <a:ea typeface="宋体" charset="-122"/>
            </a:endParaRPr>
          </a:p>
        </p:txBody>
      </p:sp>
      <p:sp>
        <p:nvSpPr>
          <p:cNvPr id="1054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2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zh-CN" altLang="en-US" sz="2600" b="1">
                <a:latin typeface="宋体" charset="-122"/>
              </a:rPr>
              <a:t>关于量子力学的争论</a:t>
            </a:r>
            <a:endParaRPr lang="zh-CN" altLang="en-US">
              <a:latin typeface="宋体" charset="-122"/>
            </a:endParaRPr>
          </a:p>
          <a:p>
            <a:pPr eaLnBrk="1" hangingPunct="1">
              <a:spcBef>
                <a:spcPct val="0"/>
              </a:spcBef>
            </a:pPr>
            <a:r>
              <a:rPr lang="zh-CN" altLang="en-US">
                <a:latin typeface="宋体" charset="-122"/>
              </a:rPr>
              <a:t>爱因斯坦是</a:t>
            </a:r>
            <a:r>
              <a:rPr lang="zh-CN" altLang="en-US">
                <a:latin typeface="Arial" charset="0"/>
              </a:rPr>
              <a:t>“</a:t>
            </a:r>
            <a:r>
              <a:rPr lang="zh-CN" altLang="en-US">
                <a:latin typeface="宋体" charset="-122"/>
              </a:rPr>
              <a:t>极力反对</a:t>
            </a:r>
            <a:r>
              <a:rPr lang="zh-CN" altLang="en-US">
                <a:latin typeface="Arial" charset="0"/>
              </a:rPr>
              <a:t>”</a:t>
            </a:r>
            <a:r>
              <a:rPr lang="zh-CN" altLang="en-US">
                <a:latin typeface="宋体" charset="-122"/>
              </a:rPr>
              <a:t>波函数统计解释的</a:t>
            </a:r>
            <a:r>
              <a:rPr lang="zh-CN" altLang="en-US">
                <a:latin typeface="Arial" charset="0"/>
              </a:rPr>
              <a:t>“</a:t>
            </a:r>
            <a:r>
              <a:rPr lang="zh-CN" altLang="en-US">
                <a:latin typeface="宋体" charset="-122"/>
              </a:rPr>
              <a:t>关键人士</a:t>
            </a:r>
            <a:r>
              <a:rPr lang="zh-CN" altLang="en-US">
                <a:latin typeface="Arial" charset="0"/>
              </a:rPr>
              <a:t>”</a:t>
            </a:r>
            <a:r>
              <a:rPr lang="zh-CN" altLang="en-US">
                <a:latin typeface="宋体" charset="-122"/>
              </a:rPr>
              <a:t>，</a:t>
            </a:r>
            <a:r>
              <a:rPr lang="zh-CN" altLang="en-US">
                <a:latin typeface="Arial" charset="0"/>
              </a:rPr>
              <a:t>“</a:t>
            </a:r>
            <a:r>
              <a:rPr lang="zh-CN" altLang="en-US">
                <a:latin typeface="宋体" charset="-122"/>
              </a:rPr>
              <a:t>他终生始终不满意通常赋予量子力学解释的几率性质。他对这种解释作了最尖锐的批评</a:t>
            </a:r>
            <a:r>
              <a:rPr lang="zh-CN" altLang="en-US">
                <a:latin typeface="Arial" charset="0"/>
              </a:rPr>
              <a:t>”</a:t>
            </a:r>
            <a:r>
              <a:rPr lang="zh-CN" altLang="en-US">
                <a:latin typeface="宋体" charset="-122"/>
              </a:rPr>
              <a:t>。起初，这种反对只限于他同玻恩和其他少数几位朋友的私下接触中，例如，他在</a:t>
            </a:r>
            <a:r>
              <a:rPr lang="en-US" altLang="zh-CN">
                <a:latin typeface="Arial" charset="0"/>
              </a:rPr>
              <a:t>1926</a:t>
            </a:r>
            <a:r>
              <a:rPr lang="zh-CN" altLang="en-US">
                <a:latin typeface="宋体" charset="-122"/>
              </a:rPr>
              <a:t>年</a:t>
            </a:r>
            <a:r>
              <a:rPr lang="en-US" altLang="zh-CN">
                <a:latin typeface="Arial" charset="0"/>
              </a:rPr>
              <a:t>12</a:t>
            </a:r>
            <a:r>
              <a:rPr lang="zh-CN" altLang="en-US">
                <a:latin typeface="宋体" charset="-122"/>
              </a:rPr>
              <a:t>月</a:t>
            </a:r>
            <a:r>
              <a:rPr lang="en-US" altLang="zh-CN">
                <a:latin typeface="Arial" charset="0"/>
              </a:rPr>
              <a:t>16</a:t>
            </a:r>
            <a:r>
              <a:rPr lang="zh-CN" altLang="en-US">
                <a:latin typeface="宋体" charset="-122"/>
              </a:rPr>
              <a:t>日给玻恩的信中说：</a:t>
            </a:r>
            <a:r>
              <a:rPr lang="zh-CN" altLang="en-US">
                <a:latin typeface="Arial" charset="0"/>
              </a:rPr>
              <a:t>“</a:t>
            </a:r>
            <a:r>
              <a:rPr lang="zh-CN" altLang="en-US">
                <a:latin typeface="宋体" charset="-122"/>
              </a:rPr>
              <a:t>最子力学当然是仪表堂堂的，但是，有一种内在的声音告诉我，它还不是真正的实货，这个理论讲一套碰运气的拈阄术，而不是真正把我们带到任何更接近于了解上帝秘密的境地。无论如何，我相信上帝是不投骰子的</a:t>
            </a:r>
            <a:r>
              <a:rPr lang="zh-CN" altLang="en-US">
                <a:latin typeface="Arial" charset="0"/>
              </a:rPr>
              <a:t>” </a:t>
            </a:r>
            <a:r>
              <a:rPr lang="zh-CN" altLang="en-US">
                <a:latin typeface="宋体" charset="-122"/>
              </a:rPr>
              <a:t>。</a:t>
            </a:r>
            <a:endParaRPr lang="zh-CN" altLang="en-GB">
              <a:latin typeface="宋体" charset="-122"/>
            </a:endParaRPr>
          </a:p>
          <a:p>
            <a:pPr eaLnBrk="1" hangingPunct="1">
              <a:spcBef>
                <a:spcPct val="0"/>
              </a:spcBef>
            </a:pPr>
            <a:endParaRPr lang="zh-CN" altLang="en-GB" sz="2600" b="1">
              <a:latin typeface="Arial" charset="0"/>
            </a:endParaRPr>
          </a:p>
          <a:p>
            <a:pPr eaLnBrk="1" hangingPunct="1">
              <a:spcBef>
                <a:spcPct val="0"/>
              </a:spcBef>
            </a:pPr>
            <a:r>
              <a:rPr lang="en-US" altLang="zh-CN">
                <a:latin typeface="Arial" charset="0"/>
              </a:rPr>
              <a:t>1972</a:t>
            </a:r>
            <a:r>
              <a:rPr lang="zh-CN" altLang="en-US">
                <a:latin typeface="宋体" charset="-122"/>
              </a:rPr>
              <a:t>年</a:t>
            </a:r>
            <a:r>
              <a:rPr lang="en-US" altLang="zh-CN">
                <a:latin typeface="Arial" charset="0"/>
              </a:rPr>
              <a:t>9</a:t>
            </a:r>
            <a:r>
              <a:rPr lang="zh-CN" altLang="en-US">
                <a:latin typeface="宋体" charset="-122"/>
              </a:rPr>
              <a:t>月狄拉克在意大利国际理论物理中心所作题目为</a:t>
            </a:r>
            <a:r>
              <a:rPr lang="zh-CN" altLang="en-US">
                <a:latin typeface="Arial" charset="0"/>
              </a:rPr>
              <a:t>“</a:t>
            </a:r>
            <a:r>
              <a:rPr lang="zh-CN" altLang="en-US">
                <a:latin typeface="宋体" charset="-122"/>
              </a:rPr>
              <a:t>物理学家的自然概念</a:t>
            </a:r>
            <a:r>
              <a:rPr lang="zh-CN" altLang="en-US">
                <a:latin typeface="Arial" charset="0"/>
              </a:rPr>
              <a:t>”</a:t>
            </a:r>
            <a:r>
              <a:rPr lang="zh-CN" altLang="en-US">
                <a:latin typeface="宋体" charset="-122"/>
              </a:rPr>
              <a:t>的演讲中说，量子力学</a:t>
            </a:r>
            <a:r>
              <a:rPr lang="zh-CN" altLang="en-US">
                <a:latin typeface="Arial" charset="0"/>
              </a:rPr>
              <a:t>“</a:t>
            </a:r>
            <a:r>
              <a:rPr lang="zh-CN" altLang="en-US">
                <a:latin typeface="宋体" charset="-122"/>
              </a:rPr>
              <a:t>计算的是几率，</a:t>
            </a:r>
            <a:r>
              <a:rPr lang="en-US" altLang="zh-CN">
                <a:latin typeface="Arial" charset="0"/>
              </a:rPr>
              <a:t>……</a:t>
            </a:r>
            <a:r>
              <a:rPr lang="zh-CN" altLang="en-US">
                <a:latin typeface="宋体" charset="-122"/>
              </a:rPr>
              <a:t>解释是统计性的。</a:t>
            </a:r>
            <a:r>
              <a:rPr lang="en-US" altLang="zh-CN">
                <a:latin typeface="Arial" charset="0"/>
              </a:rPr>
              <a:t>……</a:t>
            </a:r>
            <a:r>
              <a:rPr lang="zh-CN" altLang="en-US">
                <a:latin typeface="宋体" charset="-122"/>
              </a:rPr>
              <a:t>没有经典力学中的决定论，这是物理学家不得不去习惯的又一概念，他们必须放弃偏爱决定论的成见，而放弃这个成见是非常困难的</a:t>
            </a:r>
            <a:r>
              <a:rPr lang="zh-CN" altLang="en-US">
                <a:latin typeface="Arial" charset="0"/>
              </a:rPr>
              <a:t>”</a:t>
            </a:r>
            <a:r>
              <a:rPr lang="zh-CN" altLang="en-US">
                <a:latin typeface="宋体" charset="-122"/>
              </a:rPr>
              <a:t>。</a:t>
            </a:r>
            <a:r>
              <a:rPr lang="zh-CN" altLang="en-US">
                <a:latin typeface="Arial" charset="0"/>
              </a:rPr>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69" name="Rectangle 7"/>
          <p:cNvSpPr>
            <a:spLocks noGrp="1" noChangeArrowheads="1"/>
          </p:cNvSpPr>
          <p:nvPr>
            <p:ph type="sldNum" sz="quarter" idx="5"/>
          </p:nvPr>
        </p:nvSpPr>
        <p:spPr bwMode="auto">
          <a:noFill/>
          <a:ln>
            <a:miter lim="800000"/>
            <a:headEnd/>
            <a:tailEnd/>
          </a:ln>
        </p:spPr>
        <p:txBody>
          <a:bodyPr/>
          <a:lstStyle/>
          <a:p>
            <a:fld id="{DB180718-ACFA-40AD-BCBB-FEE4398D9D08}" type="slidenum">
              <a:rPr lang="en-US" altLang="zh-CN" smtClean="0">
                <a:latin typeface="Arial" charset="0"/>
                <a:ea typeface="宋体" charset="-122"/>
              </a:rPr>
              <a:pPr/>
              <a:t>66</a:t>
            </a:fld>
            <a:endParaRPr lang="en-US" altLang="zh-CN">
              <a:latin typeface="Arial" charset="0"/>
              <a:ea typeface="宋体" charset="-122"/>
            </a:endParaRPr>
          </a:p>
        </p:txBody>
      </p:sp>
      <p:sp>
        <p:nvSpPr>
          <p:cNvPr id="1056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677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50000"/>
              </a:spcBef>
            </a:pPr>
            <a:r>
              <a:rPr lang="zh-CN" altLang="en-US" sz="2200" b="1">
                <a:solidFill>
                  <a:srgbClr val="C7C7C7"/>
                </a:solidFill>
                <a:latin typeface="宋体" charset="-122"/>
              </a:rPr>
              <a:t>薛定谔猫与几率解释</a:t>
            </a:r>
            <a:endParaRPr lang="zh-CN" altLang="en-US">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class</a:t>
            </a:r>
          </a:p>
          <a:p>
            <a:r>
              <a:rPr lang="zh-CN" altLang="en-US" dirty="0"/>
              <a:t>空间对称性破缺来源</a:t>
            </a:r>
          </a:p>
        </p:txBody>
      </p:sp>
      <p:sp>
        <p:nvSpPr>
          <p:cNvPr id="4" name="灯片编号占位符 3"/>
          <p:cNvSpPr>
            <a:spLocks noGrp="1"/>
          </p:cNvSpPr>
          <p:nvPr>
            <p:ph type="sldNum" sz="quarter" idx="10"/>
          </p:nvPr>
        </p:nvSpPr>
        <p:spPr/>
        <p:txBody>
          <a:bodyPr/>
          <a:lstStyle/>
          <a:p>
            <a:pPr>
              <a:defRPr/>
            </a:pPr>
            <a:fld id="{2F8327F7-28ED-4D39-8A7C-9D83C1CE58AC}" type="slidenum">
              <a:rPr lang="en-US" altLang="zh-CN" smtClean="0"/>
              <a:pPr>
                <a:defRPr/>
              </a:pPr>
              <a:t>79</a:t>
            </a:fld>
            <a:endParaRPr lang="en-US" altLang="zh-CN"/>
          </a:p>
        </p:txBody>
      </p:sp>
    </p:spTree>
    <p:extLst>
      <p:ext uri="{BB962C8B-B14F-4D97-AF65-F5344CB8AC3E}">
        <p14:creationId xmlns:p14="http://schemas.microsoft.com/office/powerpoint/2010/main" val="3237859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幻灯片图像占位符 1"/>
          <p:cNvSpPr>
            <a:spLocks noGrp="1" noRot="1" noChangeAspect="1" noTextEdit="1"/>
          </p:cNvSpPr>
          <p:nvPr>
            <p:ph type="sldImg"/>
          </p:nvPr>
        </p:nvSpPr>
        <p:spPr bwMode="auto">
          <a:noFill/>
          <a:ln>
            <a:solidFill>
              <a:srgbClr val="000000"/>
            </a:solidFill>
            <a:miter lim="800000"/>
            <a:headEnd/>
            <a:tailEnd/>
          </a:ln>
        </p:spPr>
      </p:sp>
      <p:sp>
        <p:nvSpPr>
          <p:cNvPr id="3051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kumimoji="1" lang="en-US" altLang="zh-CN" i="1">
                <a:solidFill>
                  <a:srgbClr val="000000"/>
                </a:solidFill>
                <a:latin typeface="Times New Roman" pitchFamily="18" charset="0"/>
              </a:rPr>
              <a:t>n</a:t>
            </a:r>
            <a:r>
              <a:rPr kumimoji="1" lang="en-US" altLang="zh-CN">
                <a:solidFill>
                  <a:srgbClr val="000000"/>
                </a:solidFill>
                <a:latin typeface="Times New Roman" pitchFamily="18" charset="0"/>
              </a:rPr>
              <a:t>: principal quantum number, </a:t>
            </a:r>
          </a:p>
          <a:p>
            <a:pPr eaLnBrk="1" hangingPunct="1">
              <a:spcBef>
                <a:spcPct val="0"/>
              </a:spcBef>
            </a:pPr>
            <a:r>
              <a:rPr kumimoji="1" lang="en-US" altLang="zh-CN">
                <a:solidFill>
                  <a:srgbClr val="000000"/>
                </a:solidFill>
                <a:latin typeface="Times New Roman" pitchFamily="18" charset="0"/>
              </a:rPr>
              <a:t>	</a:t>
            </a:r>
            <a:r>
              <a:rPr kumimoji="1" lang="en-US" altLang="zh-CN" i="1">
                <a:solidFill>
                  <a:srgbClr val="000000"/>
                </a:solidFill>
                <a:latin typeface="Times New Roman" pitchFamily="18" charset="0"/>
              </a:rPr>
              <a:t>n = 1, 2, 3, …</a:t>
            </a:r>
            <a:r>
              <a:rPr kumimoji="1" lang="en-US" altLang="zh-CN">
                <a:solidFill>
                  <a:srgbClr val="000000"/>
                </a:solidFill>
                <a:latin typeface="Times New Roman" pitchFamily="18" charset="0"/>
              </a:rPr>
              <a:t>;</a:t>
            </a:r>
          </a:p>
          <a:p>
            <a:pPr eaLnBrk="1" hangingPunct="1">
              <a:spcBef>
                <a:spcPct val="0"/>
              </a:spcBef>
            </a:pPr>
            <a:r>
              <a:rPr kumimoji="1" lang="en-US" altLang="zh-CN" i="1">
                <a:solidFill>
                  <a:srgbClr val="000000"/>
                </a:solidFill>
                <a:latin typeface="Times New Roman" pitchFamily="18" charset="0"/>
              </a:rPr>
              <a:t>l</a:t>
            </a:r>
            <a:r>
              <a:rPr kumimoji="1" lang="en-US" altLang="zh-CN">
                <a:solidFill>
                  <a:srgbClr val="000000"/>
                </a:solidFill>
                <a:latin typeface="Times New Roman" pitchFamily="18" charset="0"/>
              </a:rPr>
              <a:t>: orbital quantum number, </a:t>
            </a:r>
          </a:p>
          <a:p>
            <a:pPr eaLnBrk="1" hangingPunct="1">
              <a:spcBef>
                <a:spcPct val="0"/>
              </a:spcBef>
            </a:pPr>
            <a:r>
              <a:rPr kumimoji="1" lang="en-US" altLang="zh-CN">
                <a:solidFill>
                  <a:srgbClr val="000000"/>
                </a:solidFill>
                <a:latin typeface="Times New Roman" pitchFamily="18" charset="0"/>
              </a:rPr>
              <a:t>	</a:t>
            </a:r>
            <a:r>
              <a:rPr kumimoji="1" lang="en-US" altLang="zh-CN" i="1">
                <a:solidFill>
                  <a:srgbClr val="000000"/>
                </a:solidFill>
                <a:latin typeface="Times New Roman" pitchFamily="18" charset="0"/>
              </a:rPr>
              <a:t>l = 0, 1, 2, …, n-1</a:t>
            </a:r>
            <a:r>
              <a:rPr kumimoji="1" lang="en-US" altLang="zh-CN">
                <a:solidFill>
                  <a:srgbClr val="000000"/>
                </a:solidFill>
                <a:latin typeface="Times New Roman" pitchFamily="18" charset="0"/>
              </a:rPr>
              <a:t>;</a:t>
            </a:r>
          </a:p>
          <a:p>
            <a:pPr eaLnBrk="1" hangingPunct="1">
              <a:spcBef>
                <a:spcPct val="0"/>
              </a:spcBef>
            </a:pPr>
            <a:r>
              <a:rPr kumimoji="1" lang="en-US" altLang="zh-CN" i="1">
                <a:solidFill>
                  <a:srgbClr val="000000"/>
                </a:solidFill>
                <a:latin typeface="Times New Roman" pitchFamily="18" charset="0"/>
              </a:rPr>
              <a:t>m</a:t>
            </a:r>
            <a:r>
              <a:rPr kumimoji="1" lang="en-US" altLang="zh-CN">
                <a:solidFill>
                  <a:srgbClr val="000000"/>
                </a:solidFill>
                <a:latin typeface="Times New Roman" pitchFamily="18" charset="0"/>
              </a:rPr>
              <a:t>: magnetic quantum number, </a:t>
            </a:r>
          </a:p>
          <a:p>
            <a:pPr eaLnBrk="1" hangingPunct="1">
              <a:spcBef>
                <a:spcPct val="0"/>
              </a:spcBef>
            </a:pPr>
            <a:r>
              <a:rPr kumimoji="1" lang="en-US" altLang="zh-CN">
                <a:solidFill>
                  <a:srgbClr val="000000"/>
                </a:solidFill>
                <a:latin typeface="Times New Roman" pitchFamily="18" charset="0"/>
              </a:rPr>
              <a:t>	</a:t>
            </a:r>
            <a:r>
              <a:rPr kumimoji="1" lang="en-US" altLang="zh-CN" i="1">
                <a:solidFill>
                  <a:srgbClr val="000000"/>
                </a:solidFill>
                <a:latin typeface="Times New Roman" pitchFamily="18" charset="0"/>
              </a:rPr>
              <a:t>m = -l, -1+1, …, l-1, l</a:t>
            </a:r>
            <a:r>
              <a:rPr kumimoji="1" lang="en-US" altLang="zh-CN">
                <a:solidFill>
                  <a:srgbClr val="000000"/>
                </a:solidFill>
                <a:latin typeface="Times New Roman" pitchFamily="18" charset="0"/>
              </a:rPr>
              <a:t>.</a:t>
            </a:r>
          </a:p>
          <a:p>
            <a:pPr eaLnBrk="1" hangingPunct="1">
              <a:spcBef>
                <a:spcPct val="0"/>
              </a:spcBef>
            </a:pPr>
            <a:endParaRPr lang="zh-CN" altLang="en-US"/>
          </a:p>
        </p:txBody>
      </p:sp>
      <p:sp>
        <p:nvSpPr>
          <p:cNvPr id="6042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A2F3C96-16AC-4AB9-AB6E-B05E026ED2A1}" type="slidenum">
              <a:rPr lang="zh-CN" altLang="en-US" sz="1200">
                <a:latin typeface="+mn-lt"/>
                <a:ea typeface="+mn-ea"/>
              </a:rPr>
              <a:pPr algn="r">
                <a:defRPr/>
              </a:pPr>
              <a:t>85</a:t>
            </a:fld>
            <a:endParaRPr lang="zh-CN" altLang="en-US" sz="1200">
              <a:latin typeface="+mn-lt"/>
              <a:ea typeface="+mn-ea"/>
            </a:endParaRPr>
          </a:p>
        </p:txBody>
      </p:sp>
    </p:spTree>
    <p:extLst>
      <p:ext uri="{BB962C8B-B14F-4D97-AF65-F5344CB8AC3E}">
        <p14:creationId xmlns:p14="http://schemas.microsoft.com/office/powerpoint/2010/main" val="3124906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3795" name="灯片编号占位符 3"/>
          <p:cNvSpPr>
            <a:spLocks noGrp="1"/>
          </p:cNvSpPr>
          <p:nvPr>
            <p:ph type="sldNum" sz="quarter" idx="5"/>
          </p:nvPr>
        </p:nvSpPr>
        <p:spPr bwMode="auto">
          <a:noFill/>
          <a:ln>
            <a:miter lim="800000"/>
            <a:headEnd/>
            <a:tailEnd/>
          </a:ln>
        </p:spPr>
        <p:txBody>
          <a:bodyPr/>
          <a:lstStyle/>
          <a:p>
            <a:fld id="{5C4D85CE-6C0E-46AD-B95C-D51B23A807F0}" type="slidenum">
              <a:rPr lang="en-US" altLang="zh-CN" smtClean="0">
                <a:ea typeface="宋体" charset="-122"/>
              </a:rPr>
              <a:pPr/>
              <a:t>7</a:t>
            </a:fld>
            <a:endParaRPr lang="en-US"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a:t>光要么显示粒子性（如转移能量时），要么显示波动性（如传播时），不能同时显现。近年的实验能同时观察到，但波动性变差（干涉条纹对比度下降），粒子性也变差（表现为。。。）</a:t>
            </a:r>
          </a:p>
        </p:txBody>
      </p:sp>
      <p:sp>
        <p:nvSpPr>
          <p:cNvPr id="36867" name="Slide Number Placeholder 3"/>
          <p:cNvSpPr>
            <a:spLocks noGrp="1"/>
          </p:cNvSpPr>
          <p:nvPr>
            <p:ph type="sldNum" sz="quarter" idx="5"/>
          </p:nvPr>
        </p:nvSpPr>
        <p:spPr bwMode="auto">
          <a:noFill/>
          <a:ln>
            <a:miter lim="800000"/>
            <a:headEnd/>
            <a:tailEnd/>
          </a:ln>
        </p:spPr>
        <p:txBody>
          <a:bodyPr/>
          <a:lstStyle/>
          <a:p>
            <a:fld id="{FAA4C66E-1718-441B-B684-1956A8ABCED7}" type="slidenum">
              <a:rPr lang="en-US" altLang="zh-CN" smtClean="0">
                <a:ea typeface="宋体" charset="-122"/>
              </a:rPr>
              <a:pPr/>
              <a:t>8</a:t>
            </a:fld>
            <a:endParaRPr lang="en-US"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3" name="Slide Image Placeholder 1"/>
          <p:cNvSpPr>
            <a:spLocks noGrp="1" noRot="1" noChangeAspect="1" noTextEdit="1"/>
          </p:cNvSpPr>
          <p:nvPr>
            <p:ph type="sldImg"/>
          </p:nvPr>
        </p:nvSpPr>
        <p:spPr bwMode="auto">
          <a:noFill/>
          <a:ln>
            <a:solidFill>
              <a:srgbClr val="000000"/>
            </a:solidFill>
            <a:miter lim="800000"/>
            <a:headEnd/>
            <a:tailEnd/>
          </a:ln>
        </p:spPr>
      </p:sp>
      <p:sp>
        <p:nvSpPr>
          <p:cNvPr id="1068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a:t>P</a:t>
            </a:r>
            <a:r>
              <a:rPr lang="zh-CN" altLang="en-US"/>
              <a:t>的准确表达式见</a:t>
            </a:r>
            <a:r>
              <a:rPr lang="en-US" altLang="zh-CN"/>
              <a:t>81</a:t>
            </a:r>
            <a:r>
              <a:rPr lang="zh-CN" altLang="en-US"/>
              <a:t>页</a:t>
            </a:r>
            <a:endParaRPr lang="en-US" altLang="zh-CN"/>
          </a:p>
        </p:txBody>
      </p:sp>
      <p:sp>
        <p:nvSpPr>
          <p:cNvPr id="1068035" name="Slide Number Placeholder 3"/>
          <p:cNvSpPr>
            <a:spLocks noGrp="1"/>
          </p:cNvSpPr>
          <p:nvPr>
            <p:ph type="sldNum" sz="quarter" idx="5"/>
          </p:nvPr>
        </p:nvSpPr>
        <p:spPr bwMode="auto">
          <a:noFill/>
          <a:ln>
            <a:miter lim="800000"/>
            <a:headEnd/>
            <a:tailEnd/>
          </a:ln>
        </p:spPr>
        <p:txBody>
          <a:bodyPr/>
          <a:lstStyle/>
          <a:p>
            <a:fld id="{7CED4088-69ED-4225-AC9D-887BD170FB15}" type="slidenum">
              <a:rPr lang="en-US" altLang="zh-CN" smtClean="0">
                <a:ea typeface="宋体" charset="-122"/>
              </a:rPr>
              <a:pPr/>
              <a:t>10</a:t>
            </a:fld>
            <a:endParaRPr lang="en-US"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7" name="幻灯片图像占位符 1"/>
          <p:cNvSpPr>
            <a:spLocks noGrp="1" noRot="1" noChangeAspect="1" noTextEdit="1"/>
          </p:cNvSpPr>
          <p:nvPr>
            <p:ph type="sldImg"/>
          </p:nvPr>
        </p:nvSpPr>
        <p:spPr bwMode="auto">
          <a:noFill/>
          <a:ln>
            <a:solidFill>
              <a:srgbClr val="000000"/>
            </a:solidFill>
            <a:miter lim="800000"/>
            <a:headEnd/>
            <a:tailEnd/>
          </a:ln>
        </p:spPr>
      </p:sp>
      <p:sp>
        <p:nvSpPr>
          <p:cNvPr id="1074178"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近年来冷原子研究中也观察到原子的波动性。思考：怎样才能使原子的波动性显现出来？室温下的原子行吗？</a:t>
            </a:r>
          </a:p>
        </p:txBody>
      </p:sp>
      <p:sp>
        <p:nvSpPr>
          <p:cNvPr id="1074179" name="灯片编号占位符 3"/>
          <p:cNvSpPr>
            <a:spLocks noGrp="1"/>
          </p:cNvSpPr>
          <p:nvPr>
            <p:ph type="sldNum" sz="quarter" idx="5"/>
          </p:nvPr>
        </p:nvSpPr>
        <p:spPr bwMode="auto">
          <a:noFill/>
          <a:ln>
            <a:miter lim="800000"/>
            <a:headEnd/>
            <a:tailEnd/>
          </a:ln>
        </p:spPr>
        <p:txBody>
          <a:bodyPr/>
          <a:lstStyle/>
          <a:p>
            <a:fld id="{F8268C3D-2EF7-46B0-8090-E1F8098A3876}" type="slidenum">
              <a:rPr lang="en-US" altLang="zh-CN" smtClean="0">
                <a:ea typeface="宋体" charset="-122"/>
              </a:rPr>
              <a:pPr/>
              <a:t>11</a:t>
            </a:fld>
            <a:endParaRPr lang="en-US"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5" name="幻灯片图像占位符 1"/>
          <p:cNvSpPr>
            <a:spLocks noGrp="1" noRot="1" noChangeAspect="1" noTextEdit="1"/>
          </p:cNvSpPr>
          <p:nvPr>
            <p:ph type="sldImg"/>
          </p:nvPr>
        </p:nvSpPr>
        <p:spPr bwMode="auto">
          <a:noFill/>
          <a:ln>
            <a:solidFill>
              <a:srgbClr val="000000"/>
            </a:solidFill>
            <a:miter lim="800000"/>
            <a:headEnd/>
            <a:tailEnd/>
          </a:ln>
        </p:spPr>
      </p:sp>
      <p:sp>
        <p:nvSpPr>
          <p:cNvPr id="1086466"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需要从子波的角度去讲。</a:t>
            </a:r>
          </a:p>
        </p:txBody>
      </p:sp>
      <p:sp>
        <p:nvSpPr>
          <p:cNvPr id="1086467" name="灯片编号占位符 3"/>
          <p:cNvSpPr>
            <a:spLocks noGrp="1"/>
          </p:cNvSpPr>
          <p:nvPr>
            <p:ph type="sldNum" sz="quarter" idx="5"/>
          </p:nvPr>
        </p:nvSpPr>
        <p:spPr bwMode="auto">
          <a:noFill/>
          <a:ln>
            <a:miter lim="800000"/>
            <a:headEnd/>
            <a:tailEnd/>
          </a:ln>
        </p:spPr>
        <p:txBody>
          <a:bodyPr/>
          <a:lstStyle/>
          <a:p>
            <a:fld id="{30325000-2807-4C0F-9A69-DFE7178C1523}" type="slidenum">
              <a:rPr lang="en-US" altLang="zh-CN" smtClean="0">
                <a:ea typeface="宋体" charset="-122"/>
              </a:rPr>
              <a:pPr/>
              <a:t>14</a:t>
            </a:fld>
            <a:endParaRPr lang="en-US"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7" name="Slide Image Placeholder 1"/>
          <p:cNvSpPr>
            <a:spLocks noGrp="1" noRot="1" noChangeAspect="1"/>
          </p:cNvSpPr>
          <p:nvPr>
            <p:ph type="sldImg"/>
          </p:nvPr>
        </p:nvSpPr>
        <p:spPr bwMode="auto">
          <a:noFill/>
          <a:ln>
            <a:solidFill>
              <a:srgbClr val="000000"/>
            </a:solidFill>
            <a:miter lim="800000"/>
            <a:headEnd/>
            <a:tailEnd/>
          </a:ln>
        </p:spPr>
      </p:sp>
      <p:sp>
        <p:nvSpPr>
          <p:cNvPr id="110489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zh-CN"/>
              <a:t>Show how to use “web of science” to look for papers… </a:t>
            </a:r>
          </a:p>
        </p:txBody>
      </p:sp>
      <p:sp>
        <p:nvSpPr>
          <p:cNvPr id="1104899" name="Slide Number Placeholder 3"/>
          <p:cNvSpPr>
            <a:spLocks noGrp="1"/>
          </p:cNvSpPr>
          <p:nvPr>
            <p:ph type="sldNum" sz="quarter" idx="5"/>
          </p:nvPr>
        </p:nvSpPr>
        <p:spPr bwMode="auto">
          <a:noFill/>
          <a:ln>
            <a:miter lim="800000"/>
            <a:headEnd/>
            <a:tailEnd/>
          </a:ln>
        </p:spPr>
        <p:txBody>
          <a:bodyPr/>
          <a:lstStyle/>
          <a:p>
            <a:fld id="{5BBC3732-A867-48EB-A84E-17CF1C7FEF3E}" type="slidenum">
              <a:rPr lang="en-US" altLang="zh-CN" smtClean="0">
                <a:ea typeface="宋体" charset="-122"/>
              </a:rPr>
              <a:pPr/>
              <a:t>17</a:t>
            </a:fld>
            <a:endParaRPr lang="en-US"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ltLang="zh-CN">
              <a:solidFill>
                <a:srgbClr val="000000"/>
              </a:solidFill>
              <a:ea typeface="宋体" pitchFamily="2" charset="-122"/>
            </a:endParaRPr>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ltLang="zh-CN">
              <a:solidFill>
                <a:srgbClr val="000000"/>
              </a:solidFill>
              <a:ea typeface="宋体" pitchFamily="2" charset="-122"/>
            </a:endParaRPr>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vl1pPr>
          </a:lstStyle>
          <a:p>
            <a:pPr>
              <a:defRPr/>
            </a:pPr>
            <a:fld id="{F46F46B5-1CBE-4E1C-A1BF-6EDA3D3D5840}" type="datetimeFigureOut">
              <a:rPr lang="en-US" altLang="zh-CN"/>
              <a:pPr>
                <a:defRPr/>
              </a:pPr>
              <a:t>3/28/2018</a:t>
            </a:fld>
            <a:endParaRPr lang="en-US" altLang="zh-CN"/>
          </a:p>
        </p:txBody>
      </p:sp>
      <p:sp>
        <p:nvSpPr>
          <p:cNvPr id="7" name="Footer Placeholder 19"/>
          <p:cNvSpPr>
            <a:spLocks noGrp="1"/>
          </p:cNvSpPr>
          <p:nvPr>
            <p:ph type="ftr" sz="quarter" idx="11"/>
          </p:nvPr>
        </p:nvSpPr>
        <p:spPr/>
        <p:txBody>
          <a:bodyPr/>
          <a:lstStyle>
            <a:lvl1pPr>
              <a:defRPr>
                <a:solidFill>
                  <a:srgbClr val="B5A788"/>
                </a:solidFill>
              </a:defRPr>
            </a:lvl1pPr>
          </a:lstStyle>
          <a:p>
            <a:pPr>
              <a:defRPr/>
            </a:pPr>
            <a:endParaRPr lang="en-US" altLang="zh-CN"/>
          </a:p>
        </p:txBody>
      </p:sp>
      <p:sp>
        <p:nvSpPr>
          <p:cNvPr id="8" name="Slide Number Placeholder 9"/>
          <p:cNvSpPr>
            <a:spLocks noGrp="1"/>
          </p:cNvSpPr>
          <p:nvPr>
            <p:ph type="sldNum" sz="quarter" idx="12"/>
          </p:nvPr>
        </p:nvSpPr>
        <p:spPr/>
        <p:txBody>
          <a:bodyPr/>
          <a:lstStyle>
            <a:lvl1pPr>
              <a:defRPr/>
            </a:lvl1pPr>
          </a:lstStyle>
          <a:p>
            <a:pPr>
              <a:defRPr/>
            </a:pPr>
            <a:fld id="{9E5177E4-A021-4FF4-92D0-18E0190B58C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C5A13A-3637-41AC-B159-859531F44552}" type="datetimeFigureOut">
              <a:rPr lang="en-US" altLang="zh-CN"/>
              <a:pPr>
                <a:defRPr/>
              </a:pPr>
              <a:t>3/28/2018</a:t>
            </a:fld>
            <a:endParaRPr lang="en-US" altLang="zh-CN"/>
          </a:p>
        </p:txBody>
      </p:sp>
      <p:sp>
        <p:nvSpPr>
          <p:cNvPr id="5" name="Footer Placeholder 4"/>
          <p:cNvSpPr>
            <a:spLocks noGrp="1"/>
          </p:cNvSpPr>
          <p:nvPr>
            <p:ph type="ftr" sz="quarter" idx="11"/>
          </p:nvPr>
        </p:nvSpPr>
        <p:spPr/>
        <p:txBody>
          <a:bodyPr/>
          <a:lstStyle>
            <a:lvl1pPr>
              <a:defRPr>
                <a:solidFill>
                  <a:srgbClr val="B5A788"/>
                </a:solidFill>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B013B5DA-C691-485A-97F9-5DD0A6DC1A3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96ABA4D-EFB8-4D28-9625-8955F814720F}" type="datetimeFigureOut">
              <a:rPr lang="en-US" altLang="zh-CN"/>
              <a:pPr>
                <a:defRPr/>
              </a:pPr>
              <a:t>3/28/2018</a:t>
            </a:fld>
            <a:endParaRPr lang="en-US" altLang="zh-CN"/>
          </a:p>
        </p:txBody>
      </p:sp>
      <p:sp>
        <p:nvSpPr>
          <p:cNvPr id="5" name="Footer Placeholder 4"/>
          <p:cNvSpPr>
            <a:spLocks noGrp="1"/>
          </p:cNvSpPr>
          <p:nvPr>
            <p:ph type="ftr" sz="quarter" idx="11"/>
          </p:nvPr>
        </p:nvSpPr>
        <p:spPr/>
        <p:txBody>
          <a:bodyPr/>
          <a:lstStyle>
            <a:lvl1pPr>
              <a:defRPr>
                <a:solidFill>
                  <a:srgbClr val="B5A788"/>
                </a:solidFill>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6535DC8-5A60-40BD-ABB7-E4D5036EC5A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9E86689-D249-4FDE-9854-654D6769D1DE}" type="datetimeFigureOut">
              <a:rPr lang="en-US" altLang="zh-CN"/>
              <a:pPr>
                <a:defRPr/>
              </a:pPr>
              <a:t>3/28/2018</a:t>
            </a:fld>
            <a:endParaRPr lang="en-US" altLang="zh-CN"/>
          </a:p>
        </p:txBody>
      </p:sp>
      <p:sp>
        <p:nvSpPr>
          <p:cNvPr id="5" name="Footer Placeholder 4"/>
          <p:cNvSpPr>
            <a:spLocks noGrp="1"/>
          </p:cNvSpPr>
          <p:nvPr>
            <p:ph type="ftr" sz="quarter" idx="11"/>
          </p:nvPr>
        </p:nvSpPr>
        <p:spPr/>
        <p:txBody>
          <a:bodyPr/>
          <a:lstStyle>
            <a:lvl1pPr>
              <a:defRPr>
                <a:solidFill>
                  <a:srgbClr val="B5A788"/>
                </a:solidFill>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4B2E9253-1C6E-4D7B-9474-80AD68882D8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ltLang="zh-CN">
              <a:solidFill>
                <a:srgbClr val="000000"/>
              </a:solidFill>
              <a:ea typeface="宋体" pitchFamily="2" charset="-122"/>
            </a:endParaRPr>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ltLang="zh-CN">
              <a:solidFill>
                <a:srgbClr val="000000"/>
              </a:solidFill>
              <a:ea typeface="宋体" pitchFamily="2" charset="-122"/>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lstStyle>
          <a:p>
            <a:pPr>
              <a:defRPr/>
            </a:pPr>
            <a:fld id="{C0839A05-5963-4E15-8358-A989509FB668}" type="datetimeFigureOut">
              <a:rPr lang="en-US" altLang="zh-CN"/>
              <a:pPr>
                <a:defRPr/>
              </a:pPr>
              <a:t>3/28/2018</a:t>
            </a:fld>
            <a:endParaRPr lang="en-US" altLang="zh-CN"/>
          </a:p>
        </p:txBody>
      </p:sp>
      <p:sp>
        <p:nvSpPr>
          <p:cNvPr id="9" name="Footer Placeholder 4"/>
          <p:cNvSpPr>
            <a:spLocks noGrp="1"/>
          </p:cNvSpPr>
          <p:nvPr>
            <p:ph type="ftr" sz="quarter" idx="11"/>
          </p:nvPr>
        </p:nvSpPr>
        <p:spPr/>
        <p:txBody>
          <a:bodyPr/>
          <a:lstStyle>
            <a:lvl1pPr>
              <a:defRPr>
                <a:solidFill>
                  <a:srgbClr val="B5A788"/>
                </a:solidFill>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lvl1pPr>
          </a:lstStyle>
          <a:p>
            <a:pPr>
              <a:defRPr/>
            </a:pPr>
            <a:fld id="{CC9E4A61-E5BE-4E2E-A752-7C6813704E3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3BD2FD9F-0A91-437E-9FF5-29AF38726326}" type="datetimeFigureOut">
              <a:rPr lang="en-US" altLang="zh-CN"/>
              <a:pPr>
                <a:defRPr/>
              </a:pPr>
              <a:t>3/28/2018</a:t>
            </a:fld>
            <a:endParaRPr lang="en-US" altLang="zh-CN"/>
          </a:p>
        </p:txBody>
      </p:sp>
      <p:sp>
        <p:nvSpPr>
          <p:cNvPr id="8" name="Footer Placeholder 7"/>
          <p:cNvSpPr>
            <a:spLocks noGrp="1"/>
          </p:cNvSpPr>
          <p:nvPr>
            <p:ph type="ftr" sz="quarter" idx="11"/>
          </p:nvPr>
        </p:nvSpPr>
        <p:spPr/>
        <p:txBody>
          <a:bodyPr/>
          <a:lstStyle>
            <a:lvl1pPr>
              <a:defRPr>
                <a:solidFill>
                  <a:srgbClr val="B5A788"/>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lvl1pPr>
              <a:defRPr/>
            </a:lvl1pPr>
          </a:lstStyle>
          <a:p>
            <a:pPr>
              <a:defRPr/>
            </a:pPr>
            <a:fld id="{D04874DA-8D88-44E3-9DD1-E09A93F1CB1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786314" cy="714356"/>
          </a:xfrm>
        </p:spPr>
        <p:style>
          <a:lnRef idx="1">
            <a:schemeClr val="dk1"/>
          </a:lnRef>
          <a:fillRef idx="3">
            <a:schemeClr val="dk1"/>
          </a:fillRef>
          <a:effectRef idx="2">
            <a:schemeClr val="dk1"/>
          </a:effectRef>
          <a:fontRef idx="none"/>
        </p:style>
        <p:txBody>
          <a:bodyPr>
            <a:noAutofit/>
          </a:bodyPr>
          <a:lstStyle>
            <a:lvl1pPr>
              <a:defRPr sz="2800">
                <a:solidFill>
                  <a:schemeClr val="bg1"/>
                </a:solidFill>
              </a:defRPr>
            </a:lvl1pPr>
            <a:extLst/>
          </a:lstStyle>
          <a:p>
            <a:r>
              <a:rPr lang="en-US" dirty="0"/>
              <a:t>Click to edit Master title style</a:t>
            </a:r>
          </a:p>
        </p:txBody>
      </p:sp>
      <p:sp>
        <p:nvSpPr>
          <p:cNvPr id="3" name="Date Placeholder 2"/>
          <p:cNvSpPr>
            <a:spLocks noGrp="1"/>
          </p:cNvSpPr>
          <p:nvPr>
            <p:ph type="dt" sz="half" idx="10"/>
          </p:nvPr>
        </p:nvSpPr>
        <p:spPr/>
        <p:txBody>
          <a:bodyPr/>
          <a:lstStyle>
            <a:lvl1pPr>
              <a:defRPr/>
            </a:lvl1pPr>
          </a:lstStyle>
          <a:p>
            <a:pPr>
              <a:defRPr/>
            </a:pPr>
            <a:fld id="{807CCBCC-A146-4B29-B24F-6965D583DFAB}" type="datetimeFigureOut">
              <a:rPr lang="en-US" altLang="zh-CN"/>
              <a:pPr>
                <a:defRPr/>
              </a:pPr>
              <a:t>3/28/2018</a:t>
            </a:fld>
            <a:endParaRPr lang="en-US" altLang="zh-CN"/>
          </a:p>
        </p:txBody>
      </p:sp>
      <p:sp>
        <p:nvSpPr>
          <p:cNvPr id="4" name="Footer Placeholder 3"/>
          <p:cNvSpPr>
            <a:spLocks noGrp="1"/>
          </p:cNvSpPr>
          <p:nvPr>
            <p:ph type="ftr" sz="quarter" idx="11"/>
          </p:nvPr>
        </p:nvSpPr>
        <p:spPr/>
        <p:txBody>
          <a:bodyPr/>
          <a:lstStyle>
            <a:lvl1pPr>
              <a:defRPr>
                <a:solidFill>
                  <a:srgbClr val="B5A788"/>
                </a:solidFill>
              </a:defRPr>
            </a:lvl1pPr>
          </a:lstStyle>
          <a:p>
            <a:pPr>
              <a:defRPr/>
            </a:pPr>
            <a:endParaRPr lang="en-US" altLang="zh-CN"/>
          </a:p>
        </p:txBody>
      </p:sp>
      <p:sp>
        <p:nvSpPr>
          <p:cNvPr id="5" name="Slide Number Placeholder 4"/>
          <p:cNvSpPr>
            <a:spLocks noGrp="1"/>
          </p:cNvSpPr>
          <p:nvPr>
            <p:ph type="sldNum" sz="quarter" idx="12"/>
          </p:nvPr>
        </p:nvSpPr>
        <p:spPr/>
        <p:txBody>
          <a:bodyPr/>
          <a:lstStyle>
            <a:lvl1pPr>
              <a:defRPr/>
            </a:lvl1pPr>
          </a:lstStyle>
          <a:p>
            <a:pPr>
              <a:defRPr/>
            </a:pPr>
            <a:fld id="{61A8E649-3E42-47AD-8F26-384C8234A72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5"/>
          <p:cNvSpPr/>
          <p:nvPr userDrawn="1"/>
        </p:nvSpPr>
        <p:spPr>
          <a:xfrm>
            <a:off x="0" y="0"/>
            <a:ext cx="1143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sp>
        <p:nvSpPr>
          <p:cNvPr id="3" name="Date Placeholder 2"/>
          <p:cNvSpPr>
            <a:spLocks noGrp="1"/>
          </p:cNvSpPr>
          <p:nvPr>
            <p:ph type="dt" sz="half" idx="10"/>
          </p:nvPr>
        </p:nvSpPr>
        <p:spPr/>
        <p:txBody>
          <a:bodyPr/>
          <a:lstStyle>
            <a:lvl1pPr>
              <a:defRPr/>
            </a:lvl1pPr>
          </a:lstStyle>
          <a:p>
            <a:pPr>
              <a:defRPr/>
            </a:pPr>
            <a:fld id="{1F375993-51FD-41E1-ABA3-E943AC33D681}" type="datetimeFigureOut">
              <a:rPr lang="en-US" altLang="zh-CN"/>
              <a:pPr>
                <a:defRPr/>
              </a:pPr>
              <a:t>3/28/2018</a:t>
            </a:fld>
            <a:endParaRPr lang="en-US" altLang="zh-CN"/>
          </a:p>
        </p:txBody>
      </p:sp>
      <p:sp>
        <p:nvSpPr>
          <p:cNvPr id="4" name="Footer Placeholder 3"/>
          <p:cNvSpPr>
            <a:spLocks noGrp="1"/>
          </p:cNvSpPr>
          <p:nvPr>
            <p:ph type="ftr" sz="quarter" idx="11"/>
          </p:nvPr>
        </p:nvSpPr>
        <p:spPr/>
        <p:txBody>
          <a:bodyPr/>
          <a:lstStyle>
            <a:lvl1pPr>
              <a:defRPr>
                <a:solidFill>
                  <a:srgbClr val="B5A788"/>
                </a:solidFill>
              </a:defRPr>
            </a:lvl1pPr>
          </a:lstStyle>
          <a:p>
            <a:pPr>
              <a:defRPr/>
            </a:pPr>
            <a:endParaRPr lang="en-US" altLang="zh-CN"/>
          </a:p>
        </p:txBody>
      </p:sp>
      <p:sp>
        <p:nvSpPr>
          <p:cNvPr id="5" name="Slide Number Placeholder 4"/>
          <p:cNvSpPr>
            <a:spLocks noGrp="1"/>
          </p:cNvSpPr>
          <p:nvPr>
            <p:ph type="sldNum" sz="quarter" idx="12"/>
          </p:nvPr>
        </p:nvSpPr>
        <p:spPr/>
        <p:txBody>
          <a:bodyPr/>
          <a:lstStyle>
            <a:lvl1pPr>
              <a:defRPr/>
            </a:lvl1pPr>
          </a:lstStyle>
          <a:p>
            <a:pPr>
              <a:defRPr/>
            </a:pPr>
            <a:fld id="{60BDAFA6-C1BF-4218-9D8F-22F0736F1E7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sp>
        <p:nvSpPr>
          <p:cNvPr id="4" name="Date Placeholder 1"/>
          <p:cNvSpPr>
            <a:spLocks noGrp="1"/>
          </p:cNvSpPr>
          <p:nvPr>
            <p:ph type="dt" sz="half" idx="10"/>
          </p:nvPr>
        </p:nvSpPr>
        <p:spPr/>
        <p:txBody>
          <a:bodyPr/>
          <a:lstStyle>
            <a:lvl1pPr>
              <a:defRPr/>
            </a:lvl1pPr>
          </a:lstStyle>
          <a:p>
            <a:pPr>
              <a:defRPr/>
            </a:pPr>
            <a:fld id="{5705BF8C-5E95-4467-8565-B53E899E8EF6}" type="datetimeFigureOut">
              <a:rPr lang="en-US" altLang="zh-CN"/>
              <a:pPr>
                <a:defRPr/>
              </a:pPr>
              <a:t>3/28/2018</a:t>
            </a:fld>
            <a:endParaRPr lang="en-US" altLang="zh-CN"/>
          </a:p>
        </p:txBody>
      </p:sp>
      <p:sp>
        <p:nvSpPr>
          <p:cNvPr id="5" name="Footer Placeholder 2"/>
          <p:cNvSpPr>
            <a:spLocks noGrp="1"/>
          </p:cNvSpPr>
          <p:nvPr>
            <p:ph type="ftr" sz="quarter" idx="11"/>
          </p:nvPr>
        </p:nvSpPr>
        <p:spPr/>
        <p:txBody>
          <a:bodyPr/>
          <a:lstStyle>
            <a:lvl1pPr>
              <a:defRPr>
                <a:solidFill>
                  <a:srgbClr val="B5A788"/>
                </a:solidFill>
              </a:defRPr>
            </a:lvl1pPr>
          </a:lstStyle>
          <a:p>
            <a:pPr>
              <a:defRPr/>
            </a:pPr>
            <a:endParaRPr lang="en-US" altLang="zh-CN"/>
          </a:p>
        </p:txBody>
      </p:sp>
      <p:sp>
        <p:nvSpPr>
          <p:cNvPr id="6" name="Slide Number Placeholder 3"/>
          <p:cNvSpPr>
            <a:spLocks noGrp="1"/>
          </p:cNvSpPr>
          <p:nvPr>
            <p:ph type="sldNum" sz="quarter" idx="12"/>
          </p:nvPr>
        </p:nvSpPr>
        <p:spPr/>
        <p:txBody>
          <a:bodyPr/>
          <a:lstStyle>
            <a:lvl1pPr>
              <a:defRPr/>
            </a:lvl1pPr>
          </a:lstStyle>
          <a:p>
            <a:pPr>
              <a:defRPr/>
            </a:pPr>
            <a:fld id="{C1CE7FA8-2404-467A-B0ED-27144562727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CD1742D0-F59B-459D-819E-FA24CDD33B88}" type="datetimeFigureOut">
              <a:rPr lang="en-US" altLang="zh-CN"/>
              <a:pPr>
                <a:defRPr/>
              </a:pPr>
              <a:t>3/28/2018</a:t>
            </a:fld>
            <a:endParaRPr lang="en-US" altLang="zh-CN"/>
          </a:p>
        </p:txBody>
      </p:sp>
      <p:sp>
        <p:nvSpPr>
          <p:cNvPr id="6" name="Footer Placeholder 5"/>
          <p:cNvSpPr>
            <a:spLocks noGrp="1"/>
          </p:cNvSpPr>
          <p:nvPr>
            <p:ph type="ftr" sz="quarter" idx="11"/>
          </p:nvPr>
        </p:nvSpPr>
        <p:spPr/>
        <p:txBody>
          <a:bodyPr/>
          <a:lstStyle>
            <a:lvl1pPr>
              <a:defRPr>
                <a:solidFill>
                  <a:srgbClr val="B5A788"/>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8409763F-DEAE-4707-82C5-68A32D18DF0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2575">
              <a:lnSpc>
                <a:spcPts val="3000"/>
              </a:lnSpc>
              <a:spcBef>
                <a:spcPts val="600"/>
              </a:spcBef>
              <a:buClr>
                <a:srgbClr val="3891A7"/>
              </a:buClr>
              <a:buSzPct val="80000"/>
              <a:buFont typeface="Wingdings 2" pitchFamily="18" charset="2"/>
              <a:buNone/>
              <a:defRPr/>
            </a:pPr>
            <a:endParaRPr lang="en-US" altLang="zh-CN" sz="3200">
              <a:solidFill>
                <a:srgbClr val="000000"/>
              </a:solidFill>
              <a:latin typeface="Gill Sans MT" pitchFamily="34" charset="0"/>
              <a:ea typeface="宋体" pitchFamily="2" charset="-122"/>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fld id="{60BC5E59-B075-4599-92E5-1D3E67D0A402}" type="datetimeFigureOut">
              <a:rPr lang="en-US" altLang="zh-CN"/>
              <a:pPr>
                <a:defRPr/>
              </a:pPr>
              <a:t>3/28/2018</a:t>
            </a:fld>
            <a:endParaRPr lang="en-US" altLang="zh-CN"/>
          </a:p>
        </p:txBody>
      </p:sp>
      <p:sp>
        <p:nvSpPr>
          <p:cNvPr id="9" name="Footer Placeholder 5"/>
          <p:cNvSpPr>
            <a:spLocks noGrp="1"/>
          </p:cNvSpPr>
          <p:nvPr>
            <p:ph type="ftr" sz="quarter" idx="11"/>
          </p:nvPr>
        </p:nvSpPr>
        <p:spPr/>
        <p:txBody>
          <a:bodyPr/>
          <a:lstStyle>
            <a:lvl1pPr>
              <a:defRPr>
                <a:solidFill>
                  <a:srgbClr val="B5A788"/>
                </a:solidFill>
              </a:defRPr>
            </a:lvl1pPr>
          </a:lstStyle>
          <a:p>
            <a:pPr>
              <a:defRPr/>
            </a:pPr>
            <a:endParaRPr lang="en-US" altLang="zh-CN"/>
          </a:p>
        </p:txBody>
      </p:sp>
      <p:sp>
        <p:nvSpPr>
          <p:cNvPr id="10" name="Slide Number Placeholder 6"/>
          <p:cNvSpPr>
            <a:spLocks noGrp="1"/>
          </p:cNvSpPr>
          <p:nvPr>
            <p:ph type="sldNum" sz="quarter" idx="12"/>
          </p:nvPr>
        </p:nvSpPr>
        <p:spPr/>
        <p:txBody>
          <a:bodyPr/>
          <a:lstStyle>
            <a:lvl1pPr>
              <a:defRPr/>
            </a:lvl1pPr>
          </a:lstStyle>
          <a:p>
            <a:pPr>
              <a:defRPr/>
            </a:pPr>
            <a:fld id="{7F1D0540-FA83-4D76-9964-5154BB3F7843}"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prstTxWarp prst="textNoShape">
              <a:avLst/>
            </a:prstTxWarp>
          </a:bodyPr>
          <a:lstStyle>
            <a:lvl1pPr algn="r">
              <a:defRPr sz="1200">
                <a:solidFill>
                  <a:srgbClr val="B5A788"/>
                </a:solidFill>
                <a:latin typeface="Gill Sans MT" pitchFamily="34" charset="0"/>
                <a:ea typeface="宋体" pitchFamily="2" charset="-122"/>
              </a:defRPr>
            </a:lvl1pPr>
          </a:lstStyle>
          <a:p>
            <a:pPr>
              <a:defRPr/>
            </a:pPr>
            <a:fld id="{2E56E33D-AF78-49E2-A344-FB410EEFCBCC}" type="datetimeFigureOut">
              <a:rPr lang="en-US" altLang="zh-CN"/>
              <a:pPr>
                <a:defRPr/>
              </a:pPr>
              <a:t>3/28/2018</a:t>
            </a:fld>
            <a:endParaRPr lang="en-US" altLang="zh-CN">
              <a:solidFill>
                <a:srgbClr val="AAA393"/>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vert="horz" wrap="square" lIns="91440" tIns="45720" rIns="91440" bIns="45720" numCol="1" anchor="b" anchorCtr="0" compatLnSpc="1">
            <a:prstTxWarp prst="textNoShape">
              <a:avLst/>
            </a:prstTxWarp>
          </a:bodyPr>
          <a:lstStyle>
            <a:lvl1pPr>
              <a:defRPr sz="1200">
                <a:solidFill>
                  <a:srgbClr val="AAA393"/>
                </a:solidFill>
                <a:latin typeface="Gill Sans MT" pitchFamily="34" charset="0"/>
                <a:ea typeface="宋体" pitchFamily="2" charset="-122"/>
              </a:defRPr>
            </a:lvl1pPr>
          </a:lstStyle>
          <a:p>
            <a:pPr>
              <a:defRPr/>
            </a:pPr>
            <a:endParaRPr lang="en-US" altLang="zh-CN"/>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5A788"/>
                </a:solidFill>
                <a:latin typeface="Gill Sans MT" pitchFamily="34" charset="0"/>
                <a:ea typeface="宋体" pitchFamily="2" charset="-122"/>
              </a:defRPr>
            </a:lvl1pPr>
          </a:lstStyle>
          <a:p>
            <a:pPr>
              <a:defRPr/>
            </a:pPr>
            <a:fld id="{594C76FF-50B8-4EF7-93CD-3EE0B6CB648D}" type="slidenum">
              <a:rPr lang="en-US" altLang="zh-CN"/>
              <a:pPr>
                <a:defRPr/>
              </a:pPr>
              <a:t>‹#›</a:t>
            </a:fld>
            <a:endParaRPr lang="en-US" altLang="zh-CN">
              <a:solidFill>
                <a:srgbClr val="AAA393"/>
              </a:solidFill>
            </a:endParaRPr>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5.emf"/><Relationship Id="rId18" Type="http://schemas.openxmlformats.org/officeDocument/2006/relationships/oleObject" Target="../embeddings/oleObject20.bin"/><Relationship Id="rId3" Type="http://schemas.openxmlformats.org/officeDocument/2006/relationships/notesSlide" Target="../notesSlides/notesSlide6.xml"/><Relationship Id="rId7" Type="http://schemas.openxmlformats.org/officeDocument/2006/relationships/image" Target="../media/image22.emf"/><Relationship Id="rId12" Type="http://schemas.openxmlformats.org/officeDocument/2006/relationships/oleObject" Target="../embeddings/oleObject17.bin"/><Relationship Id="rId17" Type="http://schemas.openxmlformats.org/officeDocument/2006/relationships/image" Target="../media/image27.emf"/><Relationship Id="rId2" Type="http://schemas.openxmlformats.org/officeDocument/2006/relationships/slideLayout" Target="../slideLayouts/slideLayout7.xml"/><Relationship Id="rId16" Type="http://schemas.openxmlformats.org/officeDocument/2006/relationships/oleObject" Target="../embeddings/oleObject19.bin"/><Relationship Id="rId1" Type="http://schemas.openxmlformats.org/officeDocument/2006/relationships/vmlDrawing" Target="../drawings/vmlDrawing3.vml"/><Relationship Id="rId6" Type="http://schemas.openxmlformats.org/officeDocument/2006/relationships/oleObject" Target="../embeddings/oleObject14.bin"/><Relationship Id="rId11" Type="http://schemas.openxmlformats.org/officeDocument/2006/relationships/image" Target="../media/image24.emf"/><Relationship Id="rId5" Type="http://schemas.openxmlformats.org/officeDocument/2006/relationships/image" Target="../media/image21.emf"/><Relationship Id="rId15" Type="http://schemas.openxmlformats.org/officeDocument/2006/relationships/image" Target="../media/image26.emf"/><Relationship Id="rId10" Type="http://schemas.openxmlformats.org/officeDocument/2006/relationships/oleObject" Target="../embeddings/oleObject16.bin"/><Relationship Id="rId19" Type="http://schemas.openxmlformats.org/officeDocument/2006/relationships/image" Target="../media/image28.emf"/><Relationship Id="rId4" Type="http://schemas.openxmlformats.org/officeDocument/2006/relationships/oleObject" Target="../embeddings/oleObject13.bin"/><Relationship Id="rId9" Type="http://schemas.openxmlformats.org/officeDocument/2006/relationships/image" Target="../media/image23.emf"/><Relationship Id="rId14" Type="http://schemas.openxmlformats.org/officeDocument/2006/relationships/oleObject" Target="../embeddings/oleObject18.bin"/></Relationships>
</file>

<file path=ppt/slides/_rels/slide100.xml.rels><?xml version="1.0" encoding="UTF-8" standalone="yes"?>
<Relationships xmlns="http://schemas.openxmlformats.org/package/2006/relationships"><Relationship Id="rId2" Type="http://schemas.openxmlformats.org/officeDocument/2006/relationships/image" Target="../media/image41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1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1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1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2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2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2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2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2.bin"/><Relationship Id="rId5" Type="http://schemas.openxmlformats.org/officeDocument/2006/relationships/image" Target="../media/image35.emf"/><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4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8.e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26.bin"/><Relationship Id="rId14" Type="http://schemas.openxmlformats.org/officeDocument/2006/relationships/image" Target="../media/image42.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4.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0.bin"/><Relationship Id="rId5" Type="http://schemas.openxmlformats.org/officeDocument/2006/relationships/image" Target="../media/image43.emf"/><Relationship Id="rId4"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47.png"/><Relationship Id="rId4"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55.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2.e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54.emf"/><Relationship Id="rId4" Type="http://schemas.openxmlformats.org/officeDocument/2006/relationships/image" Target="../media/image51.emf"/><Relationship Id="rId9" Type="http://schemas.openxmlformats.org/officeDocument/2006/relationships/oleObject" Target="../embeddings/oleObject35.bin"/><Relationship Id="rId14" Type="http://schemas.openxmlformats.org/officeDocument/2006/relationships/image" Target="../media/image56.emf"/></Relationships>
</file>

<file path=ppt/slides/_rels/slide23.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oleObject" Target="../embeddings/oleObject43.bin"/><Relationship Id="rId18" Type="http://schemas.openxmlformats.org/officeDocument/2006/relationships/image" Target="../media/image64.emf"/><Relationship Id="rId3" Type="http://schemas.openxmlformats.org/officeDocument/2006/relationships/oleObject" Target="../embeddings/oleObject38.bin"/><Relationship Id="rId21" Type="http://schemas.openxmlformats.org/officeDocument/2006/relationships/oleObject" Target="../embeddings/oleObject47.bin"/><Relationship Id="rId7" Type="http://schemas.openxmlformats.org/officeDocument/2006/relationships/oleObject" Target="../embeddings/oleObject40.bin"/><Relationship Id="rId12" Type="http://schemas.openxmlformats.org/officeDocument/2006/relationships/image" Target="../media/image61.emf"/><Relationship Id="rId17" Type="http://schemas.openxmlformats.org/officeDocument/2006/relationships/oleObject" Target="../embeddings/oleObject45.bin"/><Relationship Id="rId2" Type="http://schemas.openxmlformats.org/officeDocument/2006/relationships/slideLayout" Target="../slideLayouts/slideLayout7.xml"/><Relationship Id="rId16" Type="http://schemas.openxmlformats.org/officeDocument/2006/relationships/image" Target="../media/image63.emf"/><Relationship Id="rId20" Type="http://schemas.openxmlformats.org/officeDocument/2006/relationships/image" Target="../media/image65.emf"/><Relationship Id="rId1" Type="http://schemas.openxmlformats.org/officeDocument/2006/relationships/vmlDrawing" Target="../drawings/vmlDrawing9.vml"/><Relationship Id="rId6" Type="http://schemas.openxmlformats.org/officeDocument/2006/relationships/image" Target="../media/image58.e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60.emf"/><Relationship Id="rId19" Type="http://schemas.openxmlformats.org/officeDocument/2006/relationships/oleObject" Target="../embeddings/oleObject46.bin"/><Relationship Id="rId4" Type="http://schemas.openxmlformats.org/officeDocument/2006/relationships/image" Target="../media/image57.emf"/><Relationship Id="rId9" Type="http://schemas.openxmlformats.org/officeDocument/2006/relationships/oleObject" Target="../embeddings/oleObject41.bin"/><Relationship Id="rId14" Type="http://schemas.openxmlformats.org/officeDocument/2006/relationships/image" Target="../media/image62.emf"/><Relationship Id="rId22" Type="http://schemas.openxmlformats.org/officeDocument/2006/relationships/image" Target="../media/image6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8.emf"/><Relationship Id="rId5" Type="http://schemas.openxmlformats.org/officeDocument/2006/relationships/oleObject" Target="../embeddings/oleObject49.bin"/><Relationship Id="rId4" Type="http://schemas.openxmlformats.org/officeDocument/2006/relationships/image" Target="../media/image67.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14.xml"/><Relationship Id="rId7" Type="http://schemas.openxmlformats.org/officeDocument/2006/relationships/image" Target="../media/image70.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51.bin"/><Relationship Id="rId5" Type="http://schemas.openxmlformats.org/officeDocument/2006/relationships/image" Target="../media/image69.emf"/><Relationship Id="rId4" Type="http://schemas.openxmlformats.org/officeDocument/2006/relationships/oleObject" Target="../embeddings/oleObject50.bin"/><Relationship Id="rId9" Type="http://schemas.openxmlformats.org/officeDocument/2006/relationships/image" Target="../media/image71.emf"/></Relationships>
</file>

<file path=ppt/slides/_rels/slide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74.emf"/><Relationship Id="rId4" Type="http://schemas.openxmlformats.org/officeDocument/2006/relationships/oleObject" Target="../embeddings/oleObject53.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16.xml"/><Relationship Id="rId7" Type="http://schemas.openxmlformats.org/officeDocument/2006/relationships/image" Target="../media/image76.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5.bin"/><Relationship Id="rId11" Type="http://schemas.openxmlformats.org/officeDocument/2006/relationships/image" Target="../media/image78.emf"/><Relationship Id="rId5" Type="http://schemas.openxmlformats.org/officeDocument/2006/relationships/image" Target="../media/image75.e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77.emf"/></Relationships>
</file>

<file path=ppt/slides/_rels/slide29.xml.rels><?xml version="1.0" encoding="UTF-8" standalone="yes"?>
<Relationships xmlns="http://schemas.openxmlformats.org/package/2006/relationships"><Relationship Id="rId8" Type="http://schemas.openxmlformats.org/officeDocument/2006/relationships/image" Target="../media/image81.e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83.emf"/><Relationship Id="rId2" Type="http://schemas.openxmlformats.org/officeDocument/2006/relationships/slideLayout" Target="../slideLayouts/slideLayout7.xml"/><Relationship Id="rId16" Type="http://schemas.openxmlformats.org/officeDocument/2006/relationships/image" Target="../media/image85.emf"/><Relationship Id="rId1" Type="http://schemas.openxmlformats.org/officeDocument/2006/relationships/vmlDrawing" Target="../drawings/vmlDrawing14.vml"/><Relationship Id="rId6" Type="http://schemas.openxmlformats.org/officeDocument/2006/relationships/image" Target="../media/image80.e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82.emf"/><Relationship Id="rId4" Type="http://schemas.openxmlformats.org/officeDocument/2006/relationships/image" Target="../media/image79.emf"/><Relationship Id="rId9" Type="http://schemas.openxmlformats.org/officeDocument/2006/relationships/oleObject" Target="../embeddings/oleObject61.bin"/><Relationship Id="rId14" Type="http://schemas.openxmlformats.org/officeDocument/2006/relationships/image" Target="../media/image8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90.wmf"/><Relationship Id="rId18" Type="http://schemas.openxmlformats.org/officeDocument/2006/relationships/image" Target="../media/image92.wmf"/><Relationship Id="rId26" Type="http://schemas.openxmlformats.org/officeDocument/2006/relationships/oleObject" Target="../embeddings/oleObject76.bin"/><Relationship Id="rId3" Type="http://schemas.openxmlformats.org/officeDocument/2006/relationships/notesSlide" Target="../notesSlides/notesSlide17.xml"/><Relationship Id="rId21" Type="http://schemas.openxmlformats.org/officeDocument/2006/relationships/oleObject" Target="../embeddings/oleObject73.bin"/><Relationship Id="rId7" Type="http://schemas.openxmlformats.org/officeDocument/2006/relationships/image" Target="../media/image87.wmf"/><Relationship Id="rId12" Type="http://schemas.openxmlformats.org/officeDocument/2006/relationships/oleObject" Target="../embeddings/oleObject69.bin"/><Relationship Id="rId17" Type="http://schemas.openxmlformats.org/officeDocument/2006/relationships/oleObject" Target="../embeddings/oleObject71.bin"/><Relationship Id="rId25" Type="http://schemas.openxmlformats.org/officeDocument/2006/relationships/image" Target="../media/image95.wmf"/><Relationship Id="rId2" Type="http://schemas.openxmlformats.org/officeDocument/2006/relationships/slideLayout" Target="../slideLayouts/slideLayout7.xml"/><Relationship Id="rId16" Type="http://schemas.openxmlformats.org/officeDocument/2006/relationships/image" Target="../media/image14.png"/><Relationship Id="rId20" Type="http://schemas.openxmlformats.org/officeDocument/2006/relationships/image" Target="../media/image93.wmf"/><Relationship Id="rId29" Type="http://schemas.openxmlformats.org/officeDocument/2006/relationships/image" Target="../media/image97.wmf"/><Relationship Id="rId1" Type="http://schemas.openxmlformats.org/officeDocument/2006/relationships/vmlDrawing" Target="../drawings/vmlDrawing15.vml"/><Relationship Id="rId6" Type="http://schemas.openxmlformats.org/officeDocument/2006/relationships/oleObject" Target="../embeddings/oleObject66.bin"/><Relationship Id="rId11" Type="http://schemas.openxmlformats.org/officeDocument/2006/relationships/image" Target="../media/image89.wmf"/><Relationship Id="rId24" Type="http://schemas.openxmlformats.org/officeDocument/2006/relationships/oleObject" Target="../embeddings/oleObject75.bin"/><Relationship Id="rId5" Type="http://schemas.openxmlformats.org/officeDocument/2006/relationships/image" Target="../media/image86.wmf"/><Relationship Id="rId15" Type="http://schemas.openxmlformats.org/officeDocument/2006/relationships/image" Target="../media/image91.wmf"/><Relationship Id="rId23" Type="http://schemas.openxmlformats.org/officeDocument/2006/relationships/oleObject" Target="../embeddings/oleObject74.bin"/><Relationship Id="rId28" Type="http://schemas.openxmlformats.org/officeDocument/2006/relationships/oleObject" Target="../embeddings/oleObject77.bin"/><Relationship Id="rId10" Type="http://schemas.openxmlformats.org/officeDocument/2006/relationships/oleObject" Target="../embeddings/oleObject68.bin"/><Relationship Id="rId19" Type="http://schemas.openxmlformats.org/officeDocument/2006/relationships/oleObject" Target="../embeddings/oleObject72.bin"/><Relationship Id="rId31" Type="http://schemas.openxmlformats.org/officeDocument/2006/relationships/image" Target="../media/image98.wmf"/><Relationship Id="rId4" Type="http://schemas.openxmlformats.org/officeDocument/2006/relationships/oleObject" Target="../embeddings/oleObject65.bin"/><Relationship Id="rId9" Type="http://schemas.openxmlformats.org/officeDocument/2006/relationships/image" Target="../media/image88.wmf"/><Relationship Id="rId14" Type="http://schemas.openxmlformats.org/officeDocument/2006/relationships/oleObject" Target="../embeddings/oleObject70.bin"/><Relationship Id="rId22" Type="http://schemas.openxmlformats.org/officeDocument/2006/relationships/image" Target="../media/image94.wmf"/><Relationship Id="rId27" Type="http://schemas.openxmlformats.org/officeDocument/2006/relationships/image" Target="../media/image96.wmf"/><Relationship Id="rId30" Type="http://schemas.openxmlformats.org/officeDocument/2006/relationships/oleObject" Target="../embeddings/oleObject78.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18.xml"/><Relationship Id="rId7"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80.bin"/><Relationship Id="rId5" Type="http://schemas.openxmlformats.org/officeDocument/2006/relationships/image" Target="../media/image99.wmf"/><Relationship Id="rId4" Type="http://schemas.openxmlformats.org/officeDocument/2006/relationships/oleObject" Target="../embeddings/oleObject79.bin"/><Relationship Id="rId9" Type="http://schemas.openxmlformats.org/officeDocument/2006/relationships/image" Target="../media/image101.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19.xml"/><Relationship Id="rId7" Type="http://schemas.openxmlformats.org/officeDocument/2006/relationships/image" Target="../media/image103.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83.bin"/><Relationship Id="rId11" Type="http://schemas.openxmlformats.org/officeDocument/2006/relationships/image" Target="../media/image105.emf"/><Relationship Id="rId5" Type="http://schemas.openxmlformats.org/officeDocument/2006/relationships/image" Target="../media/image102.e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104.e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110.emf"/><Relationship Id="rId3" Type="http://schemas.openxmlformats.org/officeDocument/2006/relationships/notesSlide" Target="../notesSlides/notesSlide20.xml"/><Relationship Id="rId7" Type="http://schemas.openxmlformats.org/officeDocument/2006/relationships/image" Target="../media/image107.emf"/><Relationship Id="rId12"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87.bin"/><Relationship Id="rId11" Type="http://schemas.openxmlformats.org/officeDocument/2006/relationships/image" Target="../media/image109.emf"/><Relationship Id="rId5" Type="http://schemas.openxmlformats.org/officeDocument/2006/relationships/image" Target="../media/image106.e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10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notesSlide" Target="../notesSlides/notesSlide21.xml"/><Relationship Id="rId7" Type="http://schemas.openxmlformats.org/officeDocument/2006/relationships/image" Target="../media/image112.e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92.bin"/><Relationship Id="rId11" Type="http://schemas.openxmlformats.org/officeDocument/2006/relationships/image" Target="../media/image114.emf"/><Relationship Id="rId5" Type="http://schemas.openxmlformats.org/officeDocument/2006/relationships/image" Target="../media/image111.e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113.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119.emf"/><Relationship Id="rId3" Type="http://schemas.openxmlformats.org/officeDocument/2006/relationships/notesSlide" Target="../notesSlides/notesSlide22.xml"/><Relationship Id="rId7" Type="http://schemas.openxmlformats.org/officeDocument/2006/relationships/image" Target="../media/image116.emf"/><Relationship Id="rId12" Type="http://schemas.openxmlformats.org/officeDocument/2006/relationships/oleObject" Target="../embeddings/oleObject99.bin"/><Relationship Id="rId17" Type="http://schemas.openxmlformats.org/officeDocument/2006/relationships/image" Target="../media/image121.emf"/><Relationship Id="rId2" Type="http://schemas.openxmlformats.org/officeDocument/2006/relationships/slideLayout" Target="../slideLayouts/slideLayout7.xml"/><Relationship Id="rId16" Type="http://schemas.openxmlformats.org/officeDocument/2006/relationships/oleObject" Target="../embeddings/oleObject101.bin"/><Relationship Id="rId1" Type="http://schemas.openxmlformats.org/officeDocument/2006/relationships/vmlDrawing" Target="../drawings/vmlDrawing20.vml"/><Relationship Id="rId6" Type="http://schemas.openxmlformats.org/officeDocument/2006/relationships/oleObject" Target="../embeddings/oleObject96.bin"/><Relationship Id="rId11" Type="http://schemas.openxmlformats.org/officeDocument/2006/relationships/image" Target="../media/image118.emf"/><Relationship Id="rId5" Type="http://schemas.openxmlformats.org/officeDocument/2006/relationships/image" Target="../media/image115.emf"/><Relationship Id="rId15" Type="http://schemas.openxmlformats.org/officeDocument/2006/relationships/image" Target="../media/image120.e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117.emf"/><Relationship Id="rId14" Type="http://schemas.openxmlformats.org/officeDocument/2006/relationships/oleObject" Target="../embeddings/oleObject100.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23.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03.bin"/><Relationship Id="rId5" Type="http://schemas.openxmlformats.org/officeDocument/2006/relationships/image" Target="../media/image122.emf"/><Relationship Id="rId4" Type="http://schemas.openxmlformats.org/officeDocument/2006/relationships/oleObject" Target="../embeddings/oleObject102.bin"/></Relationships>
</file>

<file path=ppt/slides/_rels/slide3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25.xml"/><Relationship Id="rId7" Type="http://schemas.openxmlformats.org/officeDocument/2006/relationships/image" Target="../media/image126.emf"/><Relationship Id="rId12" Type="http://schemas.openxmlformats.org/officeDocument/2006/relationships/image" Target="../media/image128.e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05.bin"/><Relationship Id="rId11" Type="http://schemas.openxmlformats.org/officeDocument/2006/relationships/oleObject" Target="../embeddings/oleObject107.bin"/><Relationship Id="rId5" Type="http://schemas.openxmlformats.org/officeDocument/2006/relationships/image" Target="../media/image125.emf"/><Relationship Id="rId10" Type="http://schemas.openxmlformats.org/officeDocument/2006/relationships/image" Target="../media/image127.emf"/><Relationship Id="rId4" Type="http://schemas.openxmlformats.org/officeDocument/2006/relationships/oleObject" Target="../embeddings/oleObject104.bin"/><Relationship Id="rId9" Type="http://schemas.openxmlformats.org/officeDocument/2006/relationships/oleObject" Target="../embeddings/oleObject106.bin"/></Relationships>
</file>

<file path=ppt/slides/_rels/slide42.xml.rels><?xml version="1.0" encoding="UTF-8" standalone="yes"?>
<Relationships xmlns="http://schemas.openxmlformats.org/package/2006/relationships"><Relationship Id="rId8" Type="http://schemas.openxmlformats.org/officeDocument/2006/relationships/image" Target="../media/image130.emf"/><Relationship Id="rId3" Type="http://schemas.openxmlformats.org/officeDocument/2006/relationships/notesSlide" Target="../notesSlides/notesSlide26.xml"/><Relationship Id="rId7"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4.png"/><Relationship Id="rId5" Type="http://schemas.openxmlformats.org/officeDocument/2006/relationships/image" Target="../media/image129.emf"/><Relationship Id="rId10" Type="http://schemas.openxmlformats.org/officeDocument/2006/relationships/image" Target="../media/image131.emf"/><Relationship Id="rId4" Type="http://schemas.openxmlformats.org/officeDocument/2006/relationships/oleObject" Target="../embeddings/oleObject108.bin"/><Relationship Id="rId9" Type="http://schemas.openxmlformats.org/officeDocument/2006/relationships/oleObject" Target="../embeddings/oleObject110.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132.emf"/><Relationship Id="rId4" Type="http://schemas.openxmlformats.org/officeDocument/2006/relationships/oleObject" Target="../embeddings/oleObject111.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notesSlide" Target="../notesSlides/notesSlide28.xml"/><Relationship Id="rId7" Type="http://schemas.openxmlformats.org/officeDocument/2006/relationships/image" Target="../media/image134.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13.bin"/><Relationship Id="rId11" Type="http://schemas.openxmlformats.org/officeDocument/2006/relationships/image" Target="../media/image136.emf"/><Relationship Id="rId5" Type="http://schemas.openxmlformats.org/officeDocument/2006/relationships/image" Target="../media/image133.emf"/><Relationship Id="rId10" Type="http://schemas.openxmlformats.org/officeDocument/2006/relationships/oleObject" Target="../embeddings/oleObject115.bin"/><Relationship Id="rId4" Type="http://schemas.openxmlformats.org/officeDocument/2006/relationships/oleObject" Target="../embeddings/oleObject112.bin"/><Relationship Id="rId9" Type="http://schemas.openxmlformats.org/officeDocument/2006/relationships/image" Target="../media/image135.e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oleObject" Target="../embeddings/oleObject120.bin"/><Relationship Id="rId3" Type="http://schemas.openxmlformats.org/officeDocument/2006/relationships/notesSlide" Target="../notesSlides/notesSlide29.xml"/><Relationship Id="rId7" Type="http://schemas.openxmlformats.org/officeDocument/2006/relationships/image" Target="../media/image138.emf"/><Relationship Id="rId12" Type="http://schemas.openxmlformats.org/officeDocument/2006/relationships/image" Target="../media/image14.png"/><Relationship Id="rId2" Type="http://schemas.openxmlformats.org/officeDocument/2006/relationships/slideLayout" Target="../slideLayouts/slideLayout7.xml"/><Relationship Id="rId16" Type="http://schemas.openxmlformats.org/officeDocument/2006/relationships/image" Target="../media/image142.emf"/><Relationship Id="rId1" Type="http://schemas.openxmlformats.org/officeDocument/2006/relationships/vmlDrawing" Target="../drawings/vmlDrawing26.vml"/><Relationship Id="rId6" Type="http://schemas.openxmlformats.org/officeDocument/2006/relationships/oleObject" Target="../embeddings/oleObject117.bin"/><Relationship Id="rId11" Type="http://schemas.openxmlformats.org/officeDocument/2006/relationships/image" Target="../media/image140.emf"/><Relationship Id="rId5" Type="http://schemas.openxmlformats.org/officeDocument/2006/relationships/image" Target="../media/image137.emf"/><Relationship Id="rId15" Type="http://schemas.openxmlformats.org/officeDocument/2006/relationships/oleObject" Target="../embeddings/oleObject121.bin"/><Relationship Id="rId10" Type="http://schemas.openxmlformats.org/officeDocument/2006/relationships/oleObject" Target="../embeddings/oleObject119.bin"/><Relationship Id="rId4" Type="http://schemas.openxmlformats.org/officeDocument/2006/relationships/oleObject" Target="../embeddings/oleObject116.bin"/><Relationship Id="rId9" Type="http://schemas.openxmlformats.org/officeDocument/2006/relationships/image" Target="../media/image139.emf"/><Relationship Id="rId14" Type="http://schemas.openxmlformats.org/officeDocument/2006/relationships/image" Target="../media/image141.emf"/></Relationships>
</file>

<file path=ppt/slides/_rels/slide46.xml.rels><?xml version="1.0" encoding="UTF-8" standalone="yes"?>
<Relationships xmlns="http://schemas.openxmlformats.org/package/2006/relationships"><Relationship Id="rId8" Type="http://schemas.openxmlformats.org/officeDocument/2006/relationships/image" Target="../media/image144.emf"/><Relationship Id="rId3" Type="http://schemas.openxmlformats.org/officeDocument/2006/relationships/notesSlide" Target="../notesSlides/notesSlide30.xml"/><Relationship Id="rId7"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43.emf"/><Relationship Id="rId5" Type="http://schemas.openxmlformats.org/officeDocument/2006/relationships/oleObject" Target="../embeddings/oleObject122.bin"/><Relationship Id="rId4" Type="http://schemas.openxmlformats.org/officeDocument/2006/relationships/image" Target="../media/image1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150.emf"/><Relationship Id="rId3" Type="http://schemas.openxmlformats.org/officeDocument/2006/relationships/notesSlide" Target="../notesSlides/notesSlide31.xml"/><Relationship Id="rId7" Type="http://schemas.openxmlformats.org/officeDocument/2006/relationships/image" Target="../media/image147.emf"/><Relationship Id="rId12" Type="http://schemas.openxmlformats.org/officeDocument/2006/relationships/oleObject" Target="../embeddings/oleObject128.bin"/><Relationship Id="rId17" Type="http://schemas.openxmlformats.org/officeDocument/2006/relationships/image" Target="../media/image152.emf"/><Relationship Id="rId2" Type="http://schemas.openxmlformats.org/officeDocument/2006/relationships/slideLayout" Target="../slideLayouts/slideLayout7.xml"/><Relationship Id="rId16" Type="http://schemas.openxmlformats.org/officeDocument/2006/relationships/oleObject" Target="../embeddings/oleObject130.bin"/><Relationship Id="rId1" Type="http://schemas.openxmlformats.org/officeDocument/2006/relationships/vmlDrawing" Target="../drawings/vmlDrawing28.vml"/><Relationship Id="rId6" Type="http://schemas.openxmlformats.org/officeDocument/2006/relationships/oleObject" Target="../embeddings/oleObject125.bin"/><Relationship Id="rId11" Type="http://schemas.openxmlformats.org/officeDocument/2006/relationships/image" Target="../media/image149.emf"/><Relationship Id="rId5" Type="http://schemas.openxmlformats.org/officeDocument/2006/relationships/image" Target="../media/image146.emf"/><Relationship Id="rId15" Type="http://schemas.openxmlformats.org/officeDocument/2006/relationships/image" Target="../media/image151.emf"/><Relationship Id="rId10" Type="http://schemas.openxmlformats.org/officeDocument/2006/relationships/oleObject" Target="../embeddings/oleObject127.bin"/><Relationship Id="rId4" Type="http://schemas.openxmlformats.org/officeDocument/2006/relationships/oleObject" Target="../embeddings/oleObject124.bin"/><Relationship Id="rId9" Type="http://schemas.openxmlformats.org/officeDocument/2006/relationships/image" Target="../media/image148.emf"/><Relationship Id="rId14" Type="http://schemas.openxmlformats.org/officeDocument/2006/relationships/oleObject" Target="../embeddings/oleObject129.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notesSlide" Target="../notesSlides/notesSlide32.xml"/><Relationship Id="rId7" Type="http://schemas.openxmlformats.org/officeDocument/2006/relationships/image" Target="../media/image154.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32.bin"/><Relationship Id="rId5" Type="http://schemas.openxmlformats.org/officeDocument/2006/relationships/image" Target="../media/image153.emf"/><Relationship Id="rId4" Type="http://schemas.openxmlformats.org/officeDocument/2006/relationships/oleObject" Target="../embeddings/oleObject131.bin"/><Relationship Id="rId9" Type="http://schemas.openxmlformats.org/officeDocument/2006/relationships/image" Target="../media/image15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56.png"/><Relationship Id="rId5" Type="http://schemas.openxmlformats.org/officeDocument/2006/relationships/oleObject" Target="../embeddings/oleObject134.bin"/><Relationship Id="rId4" Type="http://schemas.openxmlformats.org/officeDocument/2006/relationships/image" Target="../media/image157.jpeg"/></Relationships>
</file>

<file path=ppt/slides/_rels/slide51.xml.rels><?xml version="1.0" encoding="UTF-8" standalone="yes"?>
<Relationships xmlns="http://schemas.openxmlformats.org/package/2006/relationships"><Relationship Id="rId3" Type="http://schemas.openxmlformats.org/officeDocument/2006/relationships/image" Target="../media/image159.jpeg"/><Relationship Id="rId2" Type="http://schemas.openxmlformats.org/officeDocument/2006/relationships/image" Target="../media/image158.jpeg"/><Relationship Id="rId1" Type="http://schemas.openxmlformats.org/officeDocument/2006/relationships/slideLayout" Target="../slideLayouts/slideLayout7.xml"/><Relationship Id="rId6" Type="http://schemas.openxmlformats.org/officeDocument/2006/relationships/image" Target="../media/image162.jpeg"/><Relationship Id="rId5" Type="http://schemas.openxmlformats.org/officeDocument/2006/relationships/image" Target="../media/image161.jpeg"/><Relationship Id="rId4" Type="http://schemas.openxmlformats.org/officeDocument/2006/relationships/image" Target="../media/image160.jpeg"/></Relationships>
</file>

<file path=ppt/slides/_rels/slide52.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6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167.emf"/><Relationship Id="rId13" Type="http://schemas.openxmlformats.org/officeDocument/2006/relationships/image" Target="../media/image170.png"/><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69.e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66.emf"/><Relationship Id="rId11" Type="http://schemas.openxmlformats.org/officeDocument/2006/relationships/oleObject" Target="../embeddings/oleObject139.bin"/><Relationship Id="rId5" Type="http://schemas.openxmlformats.org/officeDocument/2006/relationships/oleObject" Target="../embeddings/oleObject136.bin"/><Relationship Id="rId10" Type="http://schemas.openxmlformats.org/officeDocument/2006/relationships/image" Target="../media/image168.emf"/><Relationship Id="rId4" Type="http://schemas.openxmlformats.org/officeDocument/2006/relationships/image" Target="../media/image165.emf"/><Relationship Id="rId9" Type="http://schemas.openxmlformats.org/officeDocument/2006/relationships/oleObject" Target="../embeddings/oleObject138.bin"/></Relationships>
</file>

<file path=ppt/slides/_rels/slide55.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oleObject" Target="../embeddings/oleObject140.bin"/><Relationship Id="rId7" Type="http://schemas.openxmlformats.org/officeDocument/2006/relationships/image" Target="../media/image172.e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41.bin"/><Relationship Id="rId5" Type="http://schemas.openxmlformats.org/officeDocument/2006/relationships/image" Target="../media/image173.png"/><Relationship Id="rId4" Type="http://schemas.openxmlformats.org/officeDocument/2006/relationships/image" Target="../media/image171.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image" Target="../media/image176.png"/><Relationship Id="rId4" Type="http://schemas.openxmlformats.org/officeDocument/2006/relationships/image" Target="../media/image175.e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image" Target="../media/image180.png"/><Relationship Id="rId7" Type="http://schemas.openxmlformats.org/officeDocument/2006/relationships/image" Target="../media/image178.e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44.bin"/><Relationship Id="rId5" Type="http://schemas.openxmlformats.org/officeDocument/2006/relationships/image" Target="../media/image177.emf"/><Relationship Id="rId4" Type="http://schemas.openxmlformats.org/officeDocument/2006/relationships/oleObject" Target="../embeddings/oleObject143.bin"/><Relationship Id="rId9" Type="http://schemas.openxmlformats.org/officeDocument/2006/relationships/image" Target="../media/image179.emf"/></Relationships>
</file>

<file path=ppt/slides/_rels/slide58.xml.rels><?xml version="1.0" encoding="UTF-8" standalone="yes"?>
<Relationships xmlns="http://schemas.openxmlformats.org/package/2006/relationships"><Relationship Id="rId8" Type="http://schemas.openxmlformats.org/officeDocument/2006/relationships/image" Target="../media/image183.e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85.e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82.e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84.emf"/><Relationship Id="rId4" Type="http://schemas.openxmlformats.org/officeDocument/2006/relationships/image" Target="../media/image181.emf"/><Relationship Id="rId9" Type="http://schemas.openxmlformats.org/officeDocument/2006/relationships/oleObject" Target="../embeddings/oleObject149.bin"/></Relationships>
</file>

<file path=ppt/slides/_rels/slide59.xml.rels><?xml version="1.0" encoding="UTF-8" standalone="yes"?>
<Relationships xmlns="http://schemas.openxmlformats.org/package/2006/relationships"><Relationship Id="rId8" Type="http://schemas.openxmlformats.org/officeDocument/2006/relationships/image" Target="../media/image188.emf"/><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89.e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87.emf"/><Relationship Id="rId11" Type="http://schemas.openxmlformats.org/officeDocument/2006/relationships/oleObject" Target="../embeddings/oleObject155.bin"/><Relationship Id="rId5" Type="http://schemas.openxmlformats.org/officeDocument/2006/relationships/oleObject" Target="../embeddings/oleObject152.bin"/><Relationship Id="rId10" Type="http://schemas.openxmlformats.org/officeDocument/2006/relationships/image" Target="../media/image185.emf"/><Relationship Id="rId4" Type="http://schemas.openxmlformats.org/officeDocument/2006/relationships/image" Target="../media/image186.emf"/><Relationship Id="rId9" Type="http://schemas.openxmlformats.org/officeDocument/2006/relationships/oleObject" Target="../embeddings/oleObject154.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92.emf"/><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94.e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91.emf"/><Relationship Id="rId11" Type="http://schemas.openxmlformats.org/officeDocument/2006/relationships/oleObject" Target="../embeddings/oleObject160.bin"/><Relationship Id="rId5" Type="http://schemas.openxmlformats.org/officeDocument/2006/relationships/oleObject" Target="../embeddings/oleObject157.bin"/><Relationship Id="rId10" Type="http://schemas.openxmlformats.org/officeDocument/2006/relationships/image" Target="../media/image193.emf"/><Relationship Id="rId4" Type="http://schemas.openxmlformats.org/officeDocument/2006/relationships/image" Target="../media/image190.emf"/><Relationship Id="rId9" Type="http://schemas.openxmlformats.org/officeDocument/2006/relationships/oleObject" Target="../embeddings/oleObject159.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96.emf"/><Relationship Id="rId5" Type="http://schemas.openxmlformats.org/officeDocument/2006/relationships/oleObject" Target="../embeddings/oleObject162.bin"/><Relationship Id="rId4" Type="http://schemas.openxmlformats.org/officeDocument/2006/relationships/image" Target="../media/image195.emf"/></Relationships>
</file>

<file path=ppt/slides/_rels/slide62.xml.rels><?xml version="1.0" encoding="UTF-8" standalone="yes"?>
<Relationships xmlns="http://schemas.openxmlformats.org/package/2006/relationships"><Relationship Id="rId8" Type="http://schemas.openxmlformats.org/officeDocument/2006/relationships/image" Target="../media/image199.emf"/><Relationship Id="rId3" Type="http://schemas.openxmlformats.org/officeDocument/2006/relationships/oleObject" Target="../embeddings/oleObject163.bin"/><Relationship Id="rId7"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98.emf"/><Relationship Id="rId5" Type="http://schemas.openxmlformats.org/officeDocument/2006/relationships/oleObject" Target="../embeddings/oleObject164.bin"/><Relationship Id="rId4" Type="http://schemas.openxmlformats.org/officeDocument/2006/relationships/image" Target="../media/image197.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0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68.bin"/><Relationship Id="rId13" Type="http://schemas.openxmlformats.org/officeDocument/2006/relationships/image" Target="../media/image206.wmf"/><Relationship Id="rId18" Type="http://schemas.openxmlformats.org/officeDocument/2006/relationships/oleObject" Target="../embeddings/oleObject173.bin"/><Relationship Id="rId26" Type="http://schemas.openxmlformats.org/officeDocument/2006/relationships/oleObject" Target="../embeddings/oleObject177.bin"/><Relationship Id="rId3" Type="http://schemas.openxmlformats.org/officeDocument/2006/relationships/oleObject" Target="../embeddings/oleObject166.bin"/><Relationship Id="rId21" Type="http://schemas.openxmlformats.org/officeDocument/2006/relationships/image" Target="../media/image210.wmf"/><Relationship Id="rId7" Type="http://schemas.openxmlformats.org/officeDocument/2006/relationships/image" Target="../media/image214.png"/><Relationship Id="rId12" Type="http://schemas.openxmlformats.org/officeDocument/2006/relationships/oleObject" Target="../embeddings/oleObject170.bin"/><Relationship Id="rId17" Type="http://schemas.openxmlformats.org/officeDocument/2006/relationships/image" Target="../media/image208.wmf"/><Relationship Id="rId25" Type="http://schemas.openxmlformats.org/officeDocument/2006/relationships/image" Target="../media/image212.wmf"/><Relationship Id="rId2" Type="http://schemas.openxmlformats.org/officeDocument/2006/relationships/slideLayout" Target="../slideLayouts/slideLayout2.xml"/><Relationship Id="rId16" Type="http://schemas.openxmlformats.org/officeDocument/2006/relationships/oleObject" Target="../embeddings/oleObject172.bin"/><Relationship Id="rId20" Type="http://schemas.openxmlformats.org/officeDocument/2006/relationships/oleObject" Target="../embeddings/oleObject174.bin"/><Relationship Id="rId1" Type="http://schemas.openxmlformats.org/officeDocument/2006/relationships/vmlDrawing" Target="../drawings/vmlDrawing40.vml"/><Relationship Id="rId6" Type="http://schemas.openxmlformats.org/officeDocument/2006/relationships/image" Target="../media/image203.wmf"/><Relationship Id="rId11" Type="http://schemas.openxmlformats.org/officeDocument/2006/relationships/image" Target="../media/image205.wmf"/><Relationship Id="rId24" Type="http://schemas.openxmlformats.org/officeDocument/2006/relationships/oleObject" Target="../embeddings/oleObject176.bin"/><Relationship Id="rId5" Type="http://schemas.openxmlformats.org/officeDocument/2006/relationships/oleObject" Target="../embeddings/oleObject167.bin"/><Relationship Id="rId15" Type="http://schemas.openxmlformats.org/officeDocument/2006/relationships/image" Target="../media/image207.wmf"/><Relationship Id="rId23" Type="http://schemas.openxmlformats.org/officeDocument/2006/relationships/image" Target="../media/image211.wmf"/><Relationship Id="rId10" Type="http://schemas.openxmlformats.org/officeDocument/2006/relationships/oleObject" Target="../embeddings/oleObject169.bin"/><Relationship Id="rId19" Type="http://schemas.openxmlformats.org/officeDocument/2006/relationships/image" Target="../media/image209.wmf"/><Relationship Id="rId4" Type="http://schemas.openxmlformats.org/officeDocument/2006/relationships/image" Target="../media/image202.wmf"/><Relationship Id="rId9" Type="http://schemas.openxmlformats.org/officeDocument/2006/relationships/image" Target="../media/image204.wmf"/><Relationship Id="rId14" Type="http://schemas.openxmlformats.org/officeDocument/2006/relationships/oleObject" Target="../embeddings/oleObject171.bin"/><Relationship Id="rId22" Type="http://schemas.openxmlformats.org/officeDocument/2006/relationships/oleObject" Target="../embeddings/oleObject175.bin"/><Relationship Id="rId27" Type="http://schemas.openxmlformats.org/officeDocument/2006/relationships/image" Target="../media/image213.wmf"/></Relationships>
</file>

<file path=ppt/slides/_rels/slide74.xml.rels><?xml version="1.0" encoding="UTF-8" standalone="yes"?>
<Relationships xmlns="http://schemas.openxmlformats.org/package/2006/relationships"><Relationship Id="rId8" Type="http://schemas.openxmlformats.org/officeDocument/2006/relationships/image" Target="../media/image217.wmf"/><Relationship Id="rId13" Type="http://schemas.openxmlformats.org/officeDocument/2006/relationships/oleObject" Target="../embeddings/oleObject183.bin"/><Relationship Id="rId18" Type="http://schemas.openxmlformats.org/officeDocument/2006/relationships/image" Target="../media/image222.wmf"/><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219.wmf"/><Relationship Id="rId17" Type="http://schemas.openxmlformats.org/officeDocument/2006/relationships/oleObject" Target="../embeddings/oleObject185.bin"/><Relationship Id="rId2" Type="http://schemas.openxmlformats.org/officeDocument/2006/relationships/slideLayout" Target="../slideLayouts/slideLayout2.xml"/><Relationship Id="rId16" Type="http://schemas.openxmlformats.org/officeDocument/2006/relationships/image" Target="../media/image221.wmf"/><Relationship Id="rId1" Type="http://schemas.openxmlformats.org/officeDocument/2006/relationships/vmlDrawing" Target="../drawings/vmlDrawing41.vml"/><Relationship Id="rId6" Type="http://schemas.openxmlformats.org/officeDocument/2006/relationships/image" Target="../media/image216.wmf"/><Relationship Id="rId11" Type="http://schemas.openxmlformats.org/officeDocument/2006/relationships/oleObject" Target="../embeddings/oleObject182.bin"/><Relationship Id="rId5" Type="http://schemas.openxmlformats.org/officeDocument/2006/relationships/oleObject" Target="../embeddings/oleObject179.bin"/><Relationship Id="rId15" Type="http://schemas.openxmlformats.org/officeDocument/2006/relationships/oleObject" Target="../embeddings/oleObject184.bin"/><Relationship Id="rId10" Type="http://schemas.openxmlformats.org/officeDocument/2006/relationships/image" Target="../media/image218.wmf"/><Relationship Id="rId4" Type="http://schemas.openxmlformats.org/officeDocument/2006/relationships/image" Target="../media/image215.wmf"/><Relationship Id="rId9" Type="http://schemas.openxmlformats.org/officeDocument/2006/relationships/oleObject" Target="../embeddings/oleObject181.bin"/><Relationship Id="rId14" Type="http://schemas.openxmlformats.org/officeDocument/2006/relationships/image" Target="../media/image220.wmf"/></Relationships>
</file>

<file path=ppt/slides/_rels/slide75.x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oleObject" Target="../embeddings/oleObject191.bin"/><Relationship Id="rId18" Type="http://schemas.openxmlformats.org/officeDocument/2006/relationships/image" Target="../media/image229.wmf"/><Relationship Id="rId26" Type="http://schemas.openxmlformats.org/officeDocument/2006/relationships/image" Target="../media/image233.wmf"/><Relationship Id="rId39" Type="http://schemas.openxmlformats.org/officeDocument/2006/relationships/oleObject" Target="../embeddings/oleObject204.bin"/><Relationship Id="rId3" Type="http://schemas.openxmlformats.org/officeDocument/2006/relationships/oleObject" Target="../embeddings/oleObject186.bin"/><Relationship Id="rId21" Type="http://schemas.openxmlformats.org/officeDocument/2006/relationships/oleObject" Target="../embeddings/oleObject195.bin"/><Relationship Id="rId34" Type="http://schemas.openxmlformats.org/officeDocument/2006/relationships/image" Target="../media/image237.wmf"/><Relationship Id="rId42" Type="http://schemas.openxmlformats.org/officeDocument/2006/relationships/image" Target="../media/image241.wmf"/><Relationship Id="rId7" Type="http://schemas.openxmlformats.org/officeDocument/2006/relationships/oleObject" Target="../embeddings/oleObject188.bin"/><Relationship Id="rId12" Type="http://schemas.openxmlformats.org/officeDocument/2006/relationships/image" Target="../media/image226.wmf"/><Relationship Id="rId17" Type="http://schemas.openxmlformats.org/officeDocument/2006/relationships/oleObject" Target="../embeddings/oleObject193.bin"/><Relationship Id="rId25" Type="http://schemas.openxmlformats.org/officeDocument/2006/relationships/oleObject" Target="../embeddings/oleObject197.bin"/><Relationship Id="rId33" Type="http://schemas.openxmlformats.org/officeDocument/2006/relationships/oleObject" Target="../embeddings/oleObject201.bin"/><Relationship Id="rId38" Type="http://schemas.openxmlformats.org/officeDocument/2006/relationships/image" Target="../media/image239.wmf"/><Relationship Id="rId46" Type="http://schemas.openxmlformats.org/officeDocument/2006/relationships/image" Target="../media/image243.wmf"/><Relationship Id="rId2" Type="http://schemas.openxmlformats.org/officeDocument/2006/relationships/slideLayout" Target="../slideLayouts/slideLayout2.xml"/><Relationship Id="rId16" Type="http://schemas.openxmlformats.org/officeDocument/2006/relationships/image" Target="../media/image228.wmf"/><Relationship Id="rId20" Type="http://schemas.openxmlformats.org/officeDocument/2006/relationships/image" Target="../media/image230.wmf"/><Relationship Id="rId29" Type="http://schemas.openxmlformats.org/officeDocument/2006/relationships/oleObject" Target="../embeddings/oleObject199.bin"/><Relationship Id="rId41" Type="http://schemas.openxmlformats.org/officeDocument/2006/relationships/oleObject" Target="../embeddings/oleObject205.bin"/><Relationship Id="rId1" Type="http://schemas.openxmlformats.org/officeDocument/2006/relationships/vmlDrawing" Target="../drawings/vmlDrawing42.vml"/><Relationship Id="rId6" Type="http://schemas.openxmlformats.org/officeDocument/2006/relationships/image" Target="../media/image222.wmf"/><Relationship Id="rId11" Type="http://schemas.openxmlformats.org/officeDocument/2006/relationships/oleObject" Target="../embeddings/oleObject190.bin"/><Relationship Id="rId24" Type="http://schemas.openxmlformats.org/officeDocument/2006/relationships/image" Target="../media/image232.wmf"/><Relationship Id="rId32" Type="http://schemas.openxmlformats.org/officeDocument/2006/relationships/image" Target="../media/image236.wmf"/><Relationship Id="rId37" Type="http://schemas.openxmlformats.org/officeDocument/2006/relationships/oleObject" Target="../embeddings/oleObject203.bin"/><Relationship Id="rId40" Type="http://schemas.openxmlformats.org/officeDocument/2006/relationships/image" Target="../media/image240.wmf"/><Relationship Id="rId45" Type="http://schemas.openxmlformats.org/officeDocument/2006/relationships/oleObject" Target="../embeddings/oleObject207.bin"/><Relationship Id="rId5" Type="http://schemas.openxmlformats.org/officeDocument/2006/relationships/oleObject" Target="../embeddings/oleObject187.bin"/><Relationship Id="rId15" Type="http://schemas.openxmlformats.org/officeDocument/2006/relationships/oleObject" Target="../embeddings/oleObject192.bin"/><Relationship Id="rId23" Type="http://schemas.openxmlformats.org/officeDocument/2006/relationships/oleObject" Target="../embeddings/oleObject196.bin"/><Relationship Id="rId28" Type="http://schemas.openxmlformats.org/officeDocument/2006/relationships/image" Target="../media/image234.wmf"/><Relationship Id="rId36" Type="http://schemas.openxmlformats.org/officeDocument/2006/relationships/image" Target="../media/image238.wmf"/><Relationship Id="rId10" Type="http://schemas.openxmlformats.org/officeDocument/2006/relationships/image" Target="../media/image225.wmf"/><Relationship Id="rId19" Type="http://schemas.openxmlformats.org/officeDocument/2006/relationships/oleObject" Target="../embeddings/oleObject194.bin"/><Relationship Id="rId31" Type="http://schemas.openxmlformats.org/officeDocument/2006/relationships/oleObject" Target="../embeddings/oleObject200.bin"/><Relationship Id="rId44" Type="http://schemas.openxmlformats.org/officeDocument/2006/relationships/image" Target="../media/image242.wmf"/><Relationship Id="rId4" Type="http://schemas.openxmlformats.org/officeDocument/2006/relationships/image" Target="../media/image223.wmf"/><Relationship Id="rId9" Type="http://schemas.openxmlformats.org/officeDocument/2006/relationships/oleObject" Target="../embeddings/oleObject189.bin"/><Relationship Id="rId14" Type="http://schemas.openxmlformats.org/officeDocument/2006/relationships/image" Target="../media/image227.wmf"/><Relationship Id="rId22" Type="http://schemas.openxmlformats.org/officeDocument/2006/relationships/image" Target="../media/image231.wmf"/><Relationship Id="rId27" Type="http://schemas.openxmlformats.org/officeDocument/2006/relationships/oleObject" Target="../embeddings/oleObject198.bin"/><Relationship Id="rId30" Type="http://schemas.openxmlformats.org/officeDocument/2006/relationships/image" Target="../media/image235.wmf"/><Relationship Id="rId35" Type="http://schemas.openxmlformats.org/officeDocument/2006/relationships/oleObject" Target="../embeddings/oleObject202.bin"/><Relationship Id="rId43" Type="http://schemas.openxmlformats.org/officeDocument/2006/relationships/oleObject" Target="../embeddings/oleObject206.bin"/></Relationships>
</file>

<file path=ppt/slides/_rels/slide76.x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oleObject" Target="../embeddings/oleObject213.bin"/><Relationship Id="rId18" Type="http://schemas.openxmlformats.org/officeDocument/2006/relationships/image" Target="../media/image251.wmf"/><Relationship Id="rId26" Type="http://schemas.openxmlformats.org/officeDocument/2006/relationships/image" Target="../media/image255.wmf"/><Relationship Id="rId3" Type="http://schemas.openxmlformats.org/officeDocument/2006/relationships/oleObject" Target="../embeddings/oleObject208.bin"/><Relationship Id="rId21" Type="http://schemas.openxmlformats.org/officeDocument/2006/relationships/oleObject" Target="../embeddings/oleObject217.bin"/><Relationship Id="rId7" Type="http://schemas.openxmlformats.org/officeDocument/2006/relationships/oleObject" Target="../embeddings/oleObject210.bin"/><Relationship Id="rId12" Type="http://schemas.openxmlformats.org/officeDocument/2006/relationships/image" Target="../media/image248.wmf"/><Relationship Id="rId17" Type="http://schemas.openxmlformats.org/officeDocument/2006/relationships/oleObject" Target="../embeddings/oleObject215.bin"/><Relationship Id="rId25" Type="http://schemas.openxmlformats.org/officeDocument/2006/relationships/oleObject" Target="../embeddings/oleObject219.bin"/><Relationship Id="rId2" Type="http://schemas.openxmlformats.org/officeDocument/2006/relationships/slideLayout" Target="../slideLayouts/slideLayout2.xml"/><Relationship Id="rId16" Type="http://schemas.openxmlformats.org/officeDocument/2006/relationships/image" Target="../media/image250.wmf"/><Relationship Id="rId20" Type="http://schemas.openxmlformats.org/officeDocument/2006/relationships/image" Target="../media/image252.wmf"/><Relationship Id="rId29" Type="http://schemas.openxmlformats.org/officeDocument/2006/relationships/oleObject" Target="../embeddings/oleObject221.bin"/><Relationship Id="rId1" Type="http://schemas.openxmlformats.org/officeDocument/2006/relationships/vmlDrawing" Target="../drawings/vmlDrawing43.vml"/><Relationship Id="rId6" Type="http://schemas.openxmlformats.org/officeDocument/2006/relationships/image" Target="../media/image245.wmf"/><Relationship Id="rId11" Type="http://schemas.openxmlformats.org/officeDocument/2006/relationships/oleObject" Target="../embeddings/oleObject212.bin"/><Relationship Id="rId24" Type="http://schemas.openxmlformats.org/officeDocument/2006/relationships/image" Target="../media/image254.wmf"/><Relationship Id="rId5" Type="http://schemas.openxmlformats.org/officeDocument/2006/relationships/oleObject" Target="../embeddings/oleObject209.bin"/><Relationship Id="rId15" Type="http://schemas.openxmlformats.org/officeDocument/2006/relationships/oleObject" Target="../embeddings/oleObject214.bin"/><Relationship Id="rId23" Type="http://schemas.openxmlformats.org/officeDocument/2006/relationships/oleObject" Target="../embeddings/oleObject218.bin"/><Relationship Id="rId28" Type="http://schemas.openxmlformats.org/officeDocument/2006/relationships/image" Target="../media/image256.wmf"/><Relationship Id="rId10" Type="http://schemas.openxmlformats.org/officeDocument/2006/relationships/image" Target="../media/image247.wmf"/><Relationship Id="rId19" Type="http://schemas.openxmlformats.org/officeDocument/2006/relationships/oleObject" Target="../embeddings/oleObject216.bin"/><Relationship Id="rId4" Type="http://schemas.openxmlformats.org/officeDocument/2006/relationships/image" Target="../media/image244.wmf"/><Relationship Id="rId9" Type="http://schemas.openxmlformats.org/officeDocument/2006/relationships/oleObject" Target="../embeddings/oleObject211.bin"/><Relationship Id="rId14" Type="http://schemas.openxmlformats.org/officeDocument/2006/relationships/image" Target="../media/image249.wmf"/><Relationship Id="rId22" Type="http://schemas.openxmlformats.org/officeDocument/2006/relationships/image" Target="../media/image253.wmf"/><Relationship Id="rId27" Type="http://schemas.openxmlformats.org/officeDocument/2006/relationships/oleObject" Target="../embeddings/oleObject220.bin"/><Relationship Id="rId30" Type="http://schemas.openxmlformats.org/officeDocument/2006/relationships/image" Target="../media/image257.wmf"/></Relationships>
</file>

<file path=ppt/slides/_rels/slide77.xml.rels><?xml version="1.0" encoding="UTF-8" standalone="yes"?>
<Relationships xmlns="http://schemas.openxmlformats.org/package/2006/relationships"><Relationship Id="rId8" Type="http://schemas.openxmlformats.org/officeDocument/2006/relationships/image" Target="../media/image259.wmf"/><Relationship Id="rId13" Type="http://schemas.openxmlformats.org/officeDocument/2006/relationships/oleObject" Target="../embeddings/oleObject227.bin"/><Relationship Id="rId18" Type="http://schemas.openxmlformats.org/officeDocument/2006/relationships/image" Target="../media/image264.wmf"/><Relationship Id="rId26" Type="http://schemas.openxmlformats.org/officeDocument/2006/relationships/image" Target="../media/image268.wmf"/><Relationship Id="rId39" Type="http://schemas.openxmlformats.org/officeDocument/2006/relationships/oleObject" Target="../embeddings/oleObject240.bin"/><Relationship Id="rId3" Type="http://schemas.openxmlformats.org/officeDocument/2006/relationships/oleObject" Target="../embeddings/oleObject222.bin"/><Relationship Id="rId21" Type="http://schemas.openxmlformats.org/officeDocument/2006/relationships/oleObject" Target="../embeddings/oleObject231.bin"/><Relationship Id="rId34" Type="http://schemas.openxmlformats.org/officeDocument/2006/relationships/image" Target="../media/image272.wmf"/><Relationship Id="rId42" Type="http://schemas.openxmlformats.org/officeDocument/2006/relationships/image" Target="../media/image276.wmf"/><Relationship Id="rId47" Type="http://schemas.openxmlformats.org/officeDocument/2006/relationships/oleObject" Target="../embeddings/oleObject244.bin"/><Relationship Id="rId7" Type="http://schemas.openxmlformats.org/officeDocument/2006/relationships/oleObject" Target="../embeddings/oleObject224.bin"/><Relationship Id="rId12" Type="http://schemas.openxmlformats.org/officeDocument/2006/relationships/image" Target="../media/image261.wmf"/><Relationship Id="rId17" Type="http://schemas.openxmlformats.org/officeDocument/2006/relationships/oleObject" Target="../embeddings/oleObject229.bin"/><Relationship Id="rId25" Type="http://schemas.openxmlformats.org/officeDocument/2006/relationships/oleObject" Target="../embeddings/oleObject233.bin"/><Relationship Id="rId33" Type="http://schemas.openxmlformats.org/officeDocument/2006/relationships/oleObject" Target="../embeddings/oleObject237.bin"/><Relationship Id="rId38" Type="http://schemas.openxmlformats.org/officeDocument/2006/relationships/image" Target="../media/image274.wmf"/><Relationship Id="rId46" Type="http://schemas.openxmlformats.org/officeDocument/2006/relationships/image" Target="../media/image278.wmf"/><Relationship Id="rId2" Type="http://schemas.openxmlformats.org/officeDocument/2006/relationships/slideLayout" Target="../slideLayouts/slideLayout2.xml"/><Relationship Id="rId16" Type="http://schemas.openxmlformats.org/officeDocument/2006/relationships/image" Target="../media/image263.wmf"/><Relationship Id="rId20" Type="http://schemas.openxmlformats.org/officeDocument/2006/relationships/image" Target="../media/image265.wmf"/><Relationship Id="rId29" Type="http://schemas.openxmlformats.org/officeDocument/2006/relationships/oleObject" Target="../embeddings/oleObject235.bin"/><Relationship Id="rId41" Type="http://schemas.openxmlformats.org/officeDocument/2006/relationships/oleObject" Target="../embeddings/oleObject241.bin"/><Relationship Id="rId1" Type="http://schemas.openxmlformats.org/officeDocument/2006/relationships/vmlDrawing" Target="../drawings/vmlDrawing44.vml"/><Relationship Id="rId6" Type="http://schemas.openxmlformats.org/officeDocument/2006/relationships/image" Target="../media/image255.wmf"/><Relationship Id="rId11" Type="http://schemas.openxmlformats.org/officeDocument/2006/relationships/oleObject" Target="../embeddings/oleObject226.bin"/><Relationship Id="rId24" Type="http://schemas.openxmlformats.org/officeDocument/2006/relationships/image" Target="../media/image267.wmf"/><Relationship Id="rId32" Type="http://schemas.openxmlformats.org/officeDocument/2006/relationships/image" Target="../media/image271.wmf"/><Relationship Id="rId37" Type="http://schemas.openxmlformats.org/officeDocument/2006/relationships/oleObject" Target="../embeddings/oleObject239.bin"/><Relationship Id="rId40" Type="http://schemas.openxmlformats.org/officeDocument/2006/relationships/image" Target="../media/image275.wmf"/><Relationship Id="rId45" Type="http://schemas.openxmlformats.org/officeDocument/2006/relationships/oleObject" Target="../embeddings/oleObject243.bin"/><Relationship Id="rId5" Type="http://schemas.openxmlformats.org/officeDocument/2006/relationships/oleObject" Target="../embeddings/oleObject223.bin"/><Relationship Id="rId15" Type="http://schemas.openxmlformats.org/officeDocument/2006/relationships/oleObject" Target="../embeddings/oleObject228.bin"/><Relationship Id="rId23" Type="http://schemas.openxmlformats.org/officeDocument/2006/relationships/oleObject" Target="../embeddings/oleObject232.bin"/><Relationship Id="rId28" Type="http://schemas.openxmlformats.org/officeDocument/2006/relationships/image" Target="../media/image269.wmf"/><Relationship Id="rId36" Type="http://schemas.openxmlformats.org/officeDocument/2006/relationships/image" Target="../media/image273.wmf"/><Relationship Id="rId10" Type="http://schemas.openxmlformats.org/officeDocument/2006/relationships/image" Target="../media/image260.wmf"/><Relationship Id="rId19" Type="http://schemas.openxmlformats.org/officeDocument/2006/relationships/oleObject" Target="../embeddings/oleObject230.bin"/><Relationship Id="rId31" Type="http://schemas.openxmlformats.org/officeDocument/2006/relationships/oleObject" Target="../embeddings/oleObject236.bin"/><Relationship Id="rId44" Type="http://schemas.openxmlformats.org/officeDocument/2006/relationships/image" Target="../media/image277.wmf"/><Relationship Id="rId4" Type="http://schemas.openxmlformats.org/officeDocument/2006/relationships/image" Target="../media/image258.wmf"/><Relationship Id="rId9" Type="http://schemas.openxmlformats.org/officeDocument/2006/relationships/oleObject" Target="../embeddings/oleObject225.bin"/><Relationship Id="rId14" Type="http://schemas.openxmlformats.org/officeDocument/2006/relationships/image" Target="../media/image262.wmf"/><Relationship Id="rId22" Type="http://schemas.openxmlformats.org/officeDocument/2006/relationships/image" Target="../media/image266.wmf"/><Relationship Id="rId27" Type="http://schemas.openxmlformats.org/officeDocument/2006/relationships/oleObject" Target="../embeddings/oleObject234.bin"/><Relationship Id="rId30" Type="http://schemas.openxmlformats.org/officeDocument/2006/relationships/image" Target="../media/image270.wmf"/><Relationship Id="rId35" Type="http://schemas.openxmlformats.org/officeDocument/2006/relationships/oleObject" Target="../embeddings/oleObject238.bin"/><Relationship Id="rId43" Type="http://schemas.openxmlformats.org/officeDocument/2006/relationships/oleObject" Target="../embeddings/oleObject242.bin"/><Relationship Id="rId48" Type="http://schemas.openxmlformats.org/officeDocument/2006/relationships/image" Target="../media/image279.wmf"/></Relationships>
</file>

<file path=ppt/slides/_rels/slide78.x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oleObject" Target="../embeddings/oleObject250.bin"/><Relationship Id="rId18" Type="http://schemas.openxmlformats.org/officeDocument/2006/relationships/image" Target="../media/image287.wmf"/><Relationship Id="rId3" Type="http://schemas.openxmlformats.org/officeDocument/2006/relationships/oleObject" Target="../embeddings/oleObject245.bin"/><Relationship Id="rId7" Type="http://schemas.openxmlformats.org/officeDocument/2006/relationships/oleObject" Target="../embeddings/oleObject247.bin"/><Relationship Id="rId12" Type="http://schemas.openxmlformats.org/officeDocument/2006/relationships/image" Target="../media/image284.wmf"/><Relationship Id="rId17" Type="http://schemas.openxmlformats.org/officeDocument/2006/relationships/oleObject" Target="../embeddings/oleObject252.bin"/><Relationship Id="rId2" Type="http://schemas.openxmlformats.org/officeDocument/2006/relationships/slideLayout" Target="../slideLayouts/slideLayout2.xml"/><Relationship Id="rId16" Type="http://schemas.openxmlformats.org/officeDocument/2006/relationships/image" Target="../media/image286.wmf"/><Relationship Id="rId20" Type="http://schemas.openxmlformats.org/officeDocument/2006/relationships/image" Target="../media/image288.wmf"/><Relationship Id="rId1" Type="http://schemas.openxmlformats.org/officeDocument/2006/relationships/vmlDrawing" Target="../drawings/vmlDrawing45.vml"/><Relationship Id="rId6" Type="http://schemas.openxmlformats.org/officeDocument/2006/relationships/image" Target="../media/image281.wmf"/><Relationship Id="rId11" Type="http://schemas.openxmlformats.org/officeDocument/2006/relationships/oleObject" Target="../embeddings/oleObject249.bin"/><Relationship Id="rId5" Type="http://schemas.openxmlformats.org/officeDocument/2006/relationships/oleObject" Target="../embeddings/oleObject246.bin"/><Relationship Id="rId15" Type="http://schemas.openxmlformats.org/officeDocument/2006/relationships/oleObject" Target="../embeddings/oleObject251.bin"/><Relationship Id="rId10" Type="http://schemas.openxmlformats.org/officeDocument/2006/relationships/image" Target="../media/image283.wmf"/><Relationship Id="rId19" Type="http://schemas.openxmlformats.org/officeDocument/2006/relationships/oleObject" Target="../embeddings/oleObject253.bin"/><Relationship Id="rId4" Type="http://schemas.openxmlformats.org/officeDocument/2006/relationships/image" Target="../media/image280.wmf"/><Relationship Id="rId9" Type="http://schemas.openxmlformats.org/officeDocument/2006/relationships/oleObject" Target="../embeddings/oleObject248.bin"/><Relationship Id="rId14" Type="http://schemas.openxmlformats.org/officeDocument/2006/relationships/image" Target="../media/image285.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56.bin"/><Relationship Id="rId13" Type="http://schemas.openxmlformats.org/officeDocument/2006/relationships/image" Target="../media/image293.wmf"/><Relationship Id="rId3" Type="http://schemas.openxmlformats.org/officeDocument/2006/relationships/notesSlide" Target="../notesSlides/notesSlide38.xml"/><Relationship Id="rId7" Type="http://schemas.openxmlformats.org/officeDocument/2006/relationships/image" Target="../media/image290.wmf"/><Relationship Id="rId12" Type="http://schemas.openxmlformats.org/officeDocument/2006/relationships/oleObject" Target="../embeddings/oleObject258.bin"/><Relationship Id="rId17" Type="http://schemas.openxmlformats.org/officeDocument/2006/relationships/image" Target="../media/image295.wmf"/><Relationship Id="rId2" Type="http://schemas.openxmlformats.org/officeDocument/2006/relationships/slideLayout" Target="../slideLayouts/slideLayout2.xml"/><Relationship Id="rId16" Type="http://schemas.openxmlformats.org/officeDocument/2006/relationships/oleObject" Target="../embeddings/oleObject260.bin"/><Relationship Id="rId1" Type="http://schemas.openxmlformats.org/officeDocument/2006/relationships/vmlDrawing" Target="../drawings/vmlDrawing46.vml"/><Relationship Id="rId6" Type="http://schemas.openxmlformats.org/officeDocument/2006/relationships/oleObject" Target="../embeddings/oleObject255.bin"/><Relationship Id="rId11" Type="http://schemas.openxmlformats.org/officeDocument/2006/relationships/image" Target="../media/image292.wmf"/><Relationship Id="rId5" Type="http://schemas.openxmlformats.org/officeDocument/2006/relationships/image" Target="../media/image289.wmf"/><Relationship Id="rId15" Type="http://schemas.openxmlformats.org/officeDocument/2006/relationships/image" Target="../media/image294.wmf"/><Relationship Id="rId10" Type="http://schemas.openxmlformats.org/officeDocument/2006/relationships/oleObject" Target="../embeddings/oleObject257.bin"/><Relationship Id="rId4" Type="http://schemas.openxmlformats.org/officeDocument/2006/relationships/oleObject" Target="../embeddings/oleObject254.bin"/><Relationship Id="rId9" Type="http://schemas.openxmlformats.org/officeDocument/2006/relationships/image" Target="../media/image291.wmf"/><Relationship Id="rId14" Type="http://schemas.openxmlformats.org/officeDocument/2006/relationships/oleObject" Target="../embeddings/oleObject259.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image" Target="../media/image9.emf"/><Relationship Id="rId12" Type="http://schemas.openxmlformats.org/officeDocument/2006/relationships/image" Target="../media/image14.png"/><Relationship Id="rId2" Type="http://schemas.openxmlformats.org/officeDocument/2006/relationships/slideLayout" Target="../slideLayouts/slideLayout7.xml"/><Relationship Id="rId16" Type="http://schemas.openxmlformats.org/officeDocument/2006/relationships/image" Target="../media/image13.e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emf"/><Relationship Id="rId5" Type="http://schemas.openxmlformats.org/officeDocument/2006/relationships/image" Target="../media/image8.emf"/><Relationship Id="rId15" Type="http://schemas.openxmlformats.org/officeDocument/2006/relationships/oleObject" Target="../embeddings/oleObject6.bin"/><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emf"/><Relationship Id="rId14" Type="http://schemas.openxmlformats.org/officeDocument/2006/relationships/image" Target="../media/image12.emf"/></Relationships>
</file>

<file path=ppt/slides/_rels/slide80.xml.rels><?xml version="1.0" encoding="UTF-8" standalone="yes"?>
<Relationships xmlns="http://schemas.openxmlformats.org/package/2006/relationships"><Relationship Id="rId8" Type="http://schemas.openxmlformats.org/officeDocument/2006/relationships/image" Target="../media/image298.wmf"/><Relationship Id="rId3" Type="http://schemas.openxmlformats.org/officeDocument/2006/relationships/oleObject" Target="../embeddings/oleObject261.bin"/><Relationship Id="rId7" Type="http://schemas.openxmlformats.org/officeDocument/2006/relationships/oleObject" Target="../embeddings/oleObject263.bin"/><Relationship Id="rId12" Type="http://schemas.openxmlformats.org/officeDocument/2006/relationships/image" Target="../media/image300.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297.wmf"/><Relationship Id="rId11" Type="http://schemas.openxmlformats.org/officeDocument/2006/relationships/oleObject" Target="../embeddings/oleObject265.bin"/><Relationship Id="rId5" Type="http://schemas.openxmlformats.org/officeDocument/2006/relationships/oleObject" Target="../embeddings/oleObject262.bin"/><Relationship Id="rId10" Type="http://schemas.openxmlformats.org/officeDocument/2006/relationships/image" Target="../media/image299.wmf"/><Relationship Id="rId4" Type="http://schemas.openxmlformats.org/officeDocument/2006/relationships/image" Target="../media/image296.wmf"/><Relationship Id="rId9" Type="http://schemas.openxmlformats.org/officeDocument/2006/relationships/oleObject" Target="../embeddings/oleObject264.bin"/></Relationships>
</file>

<file path=ppt/slides/_rels/slide81.xml.rels><?xml version="1.0" encoding="UTF-8" standalone="yes"?>
<Relationships xmlns="http://schemas.openxmlformats.org/package/2006/relationships"><Relationship Id="rId8" Type="http://schemas.openxmlformats.org/officeDocument/2006/relationships/image" Target="../media/image301.wmf"/><Relationship Id="rId3" Type="http://schemas.openxmlformats.org/officeDocument/2006/relationships/audio" Target="../media/audio1.wav"/><Relationship Id="rId7" Type="http://schemas.openxmlformats.org/officeDocument/2006/relationships/oleObject" Target="../embeddings/oleObject266.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304.jpeg"/><Relationship Id="rId5" Type="http://schemas.openxmlformats.org/officeDocument/2006/relationships/image" Target="../media/image303.jpeg"/><Relationship Id="rId4" Type="http://schemas.openxmlformats.org/officeDocument/2006/relationships/image" Target="../media/image302.jpeg"/></Relationships>
</file>

<file path=ppt/slides/_rels/slide82.xml.rels><?xml version="1.0" encoding="UTF-8" standalone="yes"?>
<Relationships xmlns="http://schemas.openxmlformats.org/package/2006/relationships"><Relationship Id="rId8" Type="http://schemas.openxmlformats.org/officeDocument/2006/relationships/image" Target="../media/image307.wmf"/><Relationship Id="rId13" Type="http://schemas.openxmlformats.org/officeDocument/2006/relationships/oleObject" Target="../embeddings/oleObject272.bin"/><Relationship Id="rId3" Type="http://schemas.openxmlformats.org/officeDocument/2006/relationships/oleObject" Target="../embeddings/oleObject267.bin"/><Relationship Id="rId7" Type="http://schemas.openxmlformats.org/officeDocument/2006/relationships/oleObject" Target="../embeddings/oleObject269.bin"/><Relationship Id="rId12" Type="http://schemas.openxmlformats.org/officeDocument/2006/relationships/image" Target="../media/image309.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306.wmf"/><Relationship Id="rId11" Type="http://schemas.openxmlformats.org/officeDocument/2006/relationships/oleObject" Target="../embeddings/oleObject271.bin"/><Relationship Id="rId5" Type="http://schemas.openxmlformats.org/officeDocument/2006/relationships/oleObject" Target="../embeddings/oleObject268.bin"/><Relationship Id="rId10" Type="http://schemas.openxmlformats.org/officeDocument/2006/relationships/image" Target="../media/image308.wmf"/><Relationship Id="rId4" Type="http://schemas.openxmlformats.org/officeDocument/2006/relationships/image" Target="../media/image305.wmf"/><Relationship Id="rId9" Type="http://schemas.openxmlformats.org/officeDocument/2006/relationships/oleObject" Target="../embeddings/oleObject270.bin"/><Relationship Id="rId14" Type="http://schemas.openxmlformats.org/officeDocument/2006/relationships/image" Target="../media/image310.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73.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312.wmf"/><Relationship Id="rId5" Type="http://schemas.openxmlformats.org/officeDocument/2006/relationships/oleObject" Target="../embeddings/oleObject274.bin"/><Relationship Id="rId4" Type="http://schemas.openxmlformats.org/officeDocument/2006/relationships/image" Target="../media/image311.wmf"/></Relationships>
</file>

<file path=ppt/slides/_rels/slide84.xml.rels><?xml version="1.0" encoding="UTF-8" standalone="yes"?>
<Relationships xmlns="http://schemas.openxmlformats.org/package/2006/relationships"><Relationship Id="rId8" Type="http://schemas.openxmlformats.org/officeDocument/2006/relationships/image" Target="../media/image315.wmf"/><Relationship Id="rId13" Type="http://schemas.openxmlformats.org/officeDocument/2006/relationships/oleObject" Target="../embeddings/oleObject280.bin"/><Relationship Id="rId18" Type="http://schemas.openxmlformats.org/officeDocument/2006/relationships/image" Target="../media/image320.wmf"/><Relationship Id="rId26" Type="http://schemas.openxmlformats.org/officeDocument/2006/relationships/image" Target="../media/image324.wmf"/><Relationship Id="rId3" Type="http://schemas.openxmlformats.org/officeDocument/2006/relationships/oleObject" Target="../embeddings/oleObject275.bin"/><Relationship Id="rId21" Type="http://schemas.openxmlformats.org/officeDocument/2006/relationships/oleObject" Target="../embeddings/oleObject284.bin"/><Relationship Id="rId7" Type="http://schemas.openxmlformats.org/officeDocument/2006/relationships/oleObject" Target="../embeddings/oleObject277.bin"/><Relationship Id="rId12" Type="http://schemas.openxmlformats.org/officeDocument/2006/relationships/image" Target="../media/image317.wmf"/><Relationship Id="rId17" Type="http://schemas.openxmlformats.org/officeDocument/2006/relationships/oleObject" Target="../embeddings/oleObject282.bin"/><Relationship Id="rId25" Type="http://schemas.openxmlformats.org/officeDocument/2006/relationships/oleObject" Target="../embeddings/oleObject286.bin"/><Relationship Id="rId2" Type="http://schemas.openxmlformats.org/officeDocument/2006/relationships/slideLayout" Target="../slideLayouts/slideLayout2.xml"/><Relationship Id="rId16" Type="http://schemas.openxmlformats.org/officeDocument/2006/relationships/image" Target="../media/image319.wmf"/><Relationship Id="rId20" Type="http://schemas.openxmlformats.org/officeDocument/2006/relationships/image" Target="../media/image321.wmf"/><Relationship Id="rId29" Type="http://schemas.openxmlformats.org/officeDocument/2006/relationships/oleObject" Target="../embeddings/oleObject288.bin"/><Relationship Id="rId1" Type="http://schemas.openxmlformats.org/officeDocument/2006/relationships/vmlDrawing" Target="../drawings/vmlDrawing51.vml"/><Relationship Id="rId6" Type="http://schemas.openxmlformats.org/officeDocument/2006/relationships/image" Target="../media/image314.wmf"/><Relationship Id="rId11" Type="http://schemas.openxmlformats.org/officeDocument/2006/relationships/oleObject" Target="../embeddings/oleObject279.bin"/><Relationship Id="rId24" Type="http://schemas.openxmlformats.org/officeDocument/2006/relationships/image" Target="../media/image323.wmf"/><Relationship Id="rId5" Type="http://schemas.openxmlformats.org/officeDocument/2006/relationships/oleObject" Target="../embeddings/oleObject276.bin"/><Relationship Id="rId15" Type="http://schemas.openxmlformats.org/officeDocument/2006/relationships/oleObject" Target="../embeddings/oleObject281.bin"/><Relationship Id="rId23" Type="http://schemas.openxmlformats.org/officeDocument/2006/relationships/oleObject" Target="../embeddings/oleObject285.bin"/><Relationship Id="rId28" Type="http://schemas.openxmlformats.org/officeDocument/2006/relationships/image" Target="../media/image325.wmf"/><Relationship Id="rId10" Type="http://schemas.openxmlformats.org/officeDocument/2006/relationships/image" Target="../media/image316.wmf"/><Relationship Id="rId19" Type="http://schemas.openxmlformats.org/officeDocument/2006/relationships/oleObject" Target="../embeddings/oleObject283.bin"/><Relationship Id="rId4" Type="http://schemas.openxmlformats.org/officeDocument/2006/relationships/image" Target="../media/image313.wmf"/><Relationship Id="rId9" Type="http://schemas.openxmlformats.org/officeDocument/2006/relationships/oleObject" Target="../embeddings/oleObject278.bin"/><Relationship Id="rId14" Type="http://schemas.openxmlformats.org/officeDocument/2006/relationships/image" Target="../media/image318.wmf"/><Relationship Id="rId22" Type="http://schemas.openxmlformats.org/officeDocument/2006/relationships/image" Target="../media/image322.wmf"/><Relationship Id="rId27" Type="http://schemas.openxmlformats.org/officeDocument/2006/relationships/oleObject" Target="../embeddings/oleObject287.bin"/><Relationship Id="rId30" Type="http://schemas.openxmlformats.org/officeDocument/2006/relationships/image" Target="../media/image326.wmf"/></Relationships>
</file>

<file path=ppt/slides/_rels/slide85.xml.rels><?xml version="1.0" encoding="UTF-8" standalone="yes"?>
<Relationships xmlns="http://schemas.openxmlformats.org/package/2006/relationships"><Relationship Id="rId3" Type="http://schemas.openxmlformats.org/officeDocument/2006/relationships/image" Target="../media/image327.w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28.wmf"/></Relationships>
</file>

<file path=ppt/slides/_rels/slide86.xml.rels><?xml version="1.0" encoding="UTF-8" standalone="yes"?>
<Relationships xmlns="http://schemas.openxmlformats.org/package/2006/relationships"><Relationship Id="rId8" Type="http://schemas.openxmlformats.org/officeDocument/2006/relationships/image" Target="../media/image335.wmf"/><Relationship Id="rId3" Type="http://schemas.openxmlformats.org/officeDocument/2006/relationships/image" Target="../media/image330.wmf"/><Relationship Id="rId7" Type="http://schemas.openxmlformats.org/officeDocument/2006/relationships/image" Target="../media/image334.wmf"/><Relationship Id="rId2" Type="http://schemas.openxmlformats.org/officeDocument/2006/relationships/image" Target="../media/image329.wmf"/><Relationship Id="rId1" Type="http://schemas.openxmlformats.org/officeDocument/2006/relationships/slideLayout" Target="../slideLayouts/slideLayout2.xml"/><Relationship Id="rId6" Type="http://schemas.openxmlformats.org/officeDocument/2006/relationships/image" Target="../media/image333.wmf"/><Relationship Id="rId5" Type="http://schemas.openxmlformats.org/officeDocument/2006/relationships/image" Target="../media/image332.wmf"/><Relationship Id="rId4" Type="http://schemas.openxmlformats.org/officeDocument/2006/relationships/image" Target="../media/image331.wmf"/><Relationship Id="rId9" Type="http://schemas.openxmlformats.org/officeDocument/2006/relationships/image" Target="../media/image336.wmf"/></Relationships>
</file>

<file path=ppt/slides/_rels/slide87.xml.rels><?xml version="1.0" encoding="UTF-8" standalone="yes"?>
<Relationships xmlns="http://schemas.openxmlformats.org/package/2006/relationships"><Relationship Id="rId8" Type="http://schemas.openxmlformats.org/officeDocument/2006/relationships/image" Target="../media/image339.wmf"/><Relationship Id="rId13" Type="http://schemas.openxmlformats.org/officeDocument/2006/relationships/oleObject" Target="../embeddings/oleObject294.bin"/><Relationship Id="rId18" Type="http://schemas.openxmlformats.org/officeDocument/2006/relationships/image" Target="../media/image344.wmf"/><Relationship Id="rId3" Type="http://schemas.openxmlformats.org/officeDocument/2006/relationships/oleObject" Target="../embeddings/oleObject289.bin"/><Relationship Id="rId21" Type="http://schemas.openxmlformats.org/officeDocument/2006/relationships/oleObject" Target="../embeddings/oleObject298.bin"/><Relationship Id="rId7" Type="http://schemas.openxmlformats.org/officeDocument/2006/relationships/oleObject" Target="../embeddings/oleObject291.bin"/><Relationship Id="rId12" Type="http://schemas.openxmlformats.org/officeDocument/2006/relationships/image" Target="../media/image341.wmf"/><Relationship Id="rId17" Type="http://schemas.openxmlformats.org/officeDocument/2006/relationships/oleObject" Target="../embeddings/oleObject296.bin"/><Relationship Id="rId2" Type="http://schemas.openxmlformats.org/officeDocument/2006/relationships/slideLayout" Target="../slideLayouts/slideLayout2.xml"/><Relationship Id="rId16" Type="http://schemas.openxmlformats.org/officeDocument/2006/relationships/image" Target="../media/image343.wmf"/><Relationship Id="rId20" Type="http://schemas.openxmlformats.org/officeDocument/2006/relationships/image" Target="../media/image345.wmf"/><Relationship Id="rId1" Type="http://schemas.openxmlformats.org/officeDocument/2006/relationships/vmlDrawing" Target="../drawings/vmlDrawing52.vml"/><Relationship Id="rId6" Type="http://schemas.openxmlformats.org/officeDocument/2006/relationships/image" Target="../media/image338.wmf"/><Relationship Id="rId11" Type="http://schemas.openxmlformats.org/officeDocument/2006/relationships/oleObject" Target="../embeddings/oleObject293.bin"/><Relationship Id="rId5" Type="http://schemas.openxmlformats.org/officeDocument/2006/relationships/oleObject" Target="../embeddings/oleObject290.bin"/><Relationship Id="rId15" Type="http://schemas.openxmlformats.org/officeDocument/2006/relationships/oleObject" Target="../embeddings/oleObject295.bin"/><Relationship Id="rId10" Type="http://schemas.openxmlformats.org/officeDocument/2006/relationships/image" Target="../media/image340.wmf"/><Relationship Id="rId19" Type="http://schemas.openxmlformats.org/officeDocument/2006/relationships/oleObject" Target="../embeddings/oleObject297.bin"/><Relationship Id="rId4" Type="http://schemas.openxmlformats.org/officeDocument/2006/relationships/image" Target="../media/image337.wmf"/><Relationship Id="rId9" Type="http://schemas.openxmlformats.org/officeDocument/2006/relationships/oleObject" Target="../embeddings/oleObject292.bin"/><Relationship Id="rId14" Type="http://schemas.openxmlformats.org/officeDocument/2006/relationships/image" Target="../media/image342.wmf"/><Relationship Id="rId22" Type="http://schemas.openxmlformats.org/officeDocument/2006/relationships/image" Target="../media/image346.wmf"/></Relationships>
</file>

<file path=ppt/slides/_rels/slide88.xml.rels><?xml version="1.0" encoding="UTF-8" standalone="yes"?>
<Relationships xmlns="http://schemas.openxmlformats.org/package/2006/relationships"><Relationship Id="rId8" Type="http://schemas.openxmlformats.org/officeDocument/2006/relationships/image" Target="../media/image349.wmf"/><Relationship Id="rId13" Type="http://schemas.openxmlformats.org/officeDocument/2006/relationships/image" Target="../media/image351.wmf"/><Relationship Id="rId3" Type="http://schemas.openxmlformats.org/officeDocument/2006/relationships/oleObject" Target="../embeddings/oleObject299.bin"/><Relationship Id="rId7" Type="http://schemas.openxmlformats.org/officeDocument/2006/relationships/oleObject" Target="../embeddings/oleObject301.bin"/><Relationship Id="rId12" Type="http://schemas.openxmlformats.org/officeDocument/2006/relationships/oleObject" Target="../embeddings/oleObject303.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348.wmf"/><Relationship Id="rId11" Type="http://schemas.openxmlformats.org/officeDocument/2006/relationships/image" Target="../media/image352.png"/><Relationship Id="rId5" Type="http://schemas.openxmlformats.org/officeDocument/2006/relationships/oleObject" Target="../embeddings/oleObject300.bin"/><Relationship Id="rId10" Type="http://schemas.openxmlformats.org/officeDocument/2006/relationships/image" Target="../media/image350.wmf"/><Relationship Id="rId4" Type="http://schemas.openxmlformats.org/officeDocument/2006/relationships/image" Target="../media/image347.wmf"/><Relationship Id="rId9" Type="http://schemas.openxmlformats.org/officeDocument/2006/relationships/oleObject" Target="../embeddings/oleObject302.bin"/></Relationships>
</file>

<file path=ppt/slides/_rels/slide89.xml.rels><?xml version="1.0" encoding="UTF-8" standalone="yes"?>
<Relationships xmlns="http://schemas.openxmlformats.org/package/2006/relationships"><Relationship Id="rId8" Type="http://schemas.openxmlformats.org/officeDocument/2006/relationships/image" Target="../media/image355.wmf"/><Relationship Id="rId13" Type="http://schemas.openxmlformats.org/officeDocument/2006/relationships/oleObject" Target="../embeddings/oleObject309.bin"/><Relationship Id="rId18" Type="http://schemas.openxmlformats.org/officeDocument/2006/relationships/image" Target="../media/image360.wmf"/><Relationship Id="rId26" Type="http://schemas.openxmlformats.org/officeDocument/2006/relationships/image" Target="../media/image362.wmf"/><Relationship Id="rId3" Type="http://schemas.openxmlformats.org/officeDocument/2006/relationships/oleObject" Target="../embeddings/oleObject304.bin"/><Relationship Id="rId21" Type="http://schemas.openxmlformats.org/officeDocument/2006/relationships/image" Target="../media/image247.wmf"/><Relationship Id="rId7" Type="http://schemas.openxmlformats.org/officeDocument/2006/relationships/oleObject" Target="../embeddings/oleObject306.bin"/><Relationship Id="rId12" Type="http://schemas.openxmlformats.org/officeDocument/2006/relationships/image" Target="../media/image357.wmf"/><Relationship Id="rId17" Type="http://schemas.openxmlformats.org/officeDocument/2006/relationships/oleObject" Target="../embeddings/oleObject311.bin"/><Relationship Id="rId25" Type="http://schemas.openxmlformats.org/officeDocument/2006/relationships/oleObject" Target="../embeddings/oleObject316.bin"/><Relationship Id="rId2" Type="http://schemas.openxmlformats.org/officeDocument/2006/relationships/slideLayout" Target="../slideLayouts/slideLayout2.xml"/><Relationship Id="rId16" Type="http://schemas.openxmlformats.org/officeDocument/2006/relationships/image" Target="../media/image359.wmf"/><Relationship Id="rId20" Type="http://schemas.openxmlformats.org/officeDocument/2006/relationships/oleObject" Target="../embeddings/oleObject313.bin"/><Relationship Id="rId1" Type="http://schemas.openxmlformats.org/officeDocument/2006/relationships/vmlDrawing" Target="../drawings/vmlDrawing54.vml"/><Relationship Id="rId6" Type="http://schemas.openxmlformats.org/officeDocument/2006/relationships/image" Target="../media/image354.wmf"/><Relationship Id="rId11" Type="http://schemas.openxmlformats.org/officeDocument/2006/relationships/oleObject" Target="../embeddings/oleObject308.bin"/><Relationship Id="rId24" Type="http://schemas.openxmlformats.org/officeDocument/2006/relationships/image" Target="../media/image361.wmf"/><Relationship Id="rId5" Type="http://schemas.openxmlformats.org/officeDocument/2006/relationships/oleObject" Target="../embeddings/oleObject305.bin"/><Relationship Id="rId15" Type="http://schemas.openxmlformats.org/officeDocument/2006/relationships/oleObject" Target="../embeddings/oleObject310.bin"/><Relationship Id="rId23" Type="http://schemas.openxmlformats.org/officeDocument/2006/relationships/oleObject" Target="../embeddings/oleObject315.bin"/><Relationship Id="rId10" Type="http://schemas.openxmlformats.org/officeDocument/2006/relationships/image" Target="../media/image356.wmf"/><Relationship Id="rId19" Type="http://schemas.openxmlformats.org/officeDocument/2006/relationships/oleObject" Target="../embeddings/oleObject312.bin"/><Relationship Id="rId4" Type="http://schemas.openxmlformats.org/officeDocument/2006/relationships/image" Target="../media/image353.wmf"/><Relationship Id="rId9" Type="http://schemas.openxmlformats.org/officeDocument/2006/relationships/oleObject" Target="../embeddings/oleObject307.bin"/><Relationship Id="rId14" Type="http://schemas.openxmlformats.org/officeDocument/2006/relationships/image" Target="../media/image358.wmf"/><Relationship Id="rId22" Type="http://schemas.openxmlformats.org/officeDocument/2006/relationships/oleObject" Target="../embeddings/oleObject314.bin"/><Relationship Id="rId27" Type="http://schemas.openxmlformats.org/officeDocument/2006/relationships/image" Target="../media/image214.png"/></Relationships>
</file>

<file path=ppt/slides/_rels/slide9.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9.e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emf"/><Relationship Id="rId11" Type="http://schemas.openxmlformats.org/officeDocument/2006/relationships/image" Target="../media/image14.png"/><Relationship Id="rId5" Type="http://schemas.openxmlformats.org/officeDocument/2006/relationships/oleObject" Target="../embeddings/oleObject8.bin"/><Relationship Id="rId15" Type="http://schemas.openxmlformats.org/officeDocument/2006/relationships/image" Target="../media/image20.emf"/><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10.bin"/><Relationship Id="rId14" Type="http://schemas.openxmlformats.org/officeDocument/2006/relationships/oleObject" Target="../embeddings/oleObject12.bin"/></Relationships>
</file>

<file path=ppt/slides/_rels/slide90.xml.rels><?xml version="1.0" encoding="UTF-8" standalone="yes"?>
<Relationships xmlns="http://schemas.openxmlformats.org/package/2006/relationships"><Relationship Id="rId2" Type="http://schemas.openxmlformats.org/officeDocument/2006/relationships/image" Target="../media/image36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366.wmf"/><Relationship Id="rId13" Type="http://schemas.openxmlformats.org/officeDocument/2006/relationships/oleObject" Target="../embeddings/oleObject322.bin"/><Relationship Id="rId3" Type="http://schemas.openxmlformats.org/officeDocument/2006/relationships/oleObject" Target="../embeddings/oleObject317.bin"/><Relationship Id="rId7" Type="http://schemas.openxmlformats.org/officeDocument/2006/relationships/oleObject" Target="../embeddings/oleObject319.bin"/><Relationship Id="rId12" Type="http://schemas.openxmlformats.org/officeDocument/2006/relationships/image" Target="../media/image368.wmf"/><Relationship Id="rId2" Type="http://schemas.openxmlformats.org/officeDocument/2006/relationships/slideLayout" Target="../slideLayouts/slideLayout2.xml"/><Relationship Id="rId16" Type="http://schemas.openxmlformats.org/officeDocument/2006/relationships/image" Target="../media/image370.wmf"/><Relationship Id="rId1" Type="http://schemas.openxmlformats.org/officeDocument/2006/relationships/vmlDrawing" Target="../drawings/vmlDrawing55.vml"/><Relationship Id="rId6" Type="http://schemas.openxmlformats.org/officeDocument/2006/relationships/image" Target="../media/image365.wmf"/><Relationship Id="rId11" Type="http://schemas.openxmlformats.org/officeDocument/2006/relationships/oleObject" Target="../embeddings/oleObject321.bin"/><Relationship Id="rId5" Type="http://schemas.openxmlformats.org/officeDocument/2006/relationships/oleObject" Target="../embeddings/oleObject318.bin"/><Relationship Id="rId15" Type="http://schemas.openxmlformats.org/officeDocument/2006/relationships/oleObject" Target="../embeddings/oleObject323.bin"/><Relationship Id="rId10" Type="http://schemas.openxmlformats.org/officeDocument/2006/relationships/image" Target="../media/image367.wmf"/><Relationship Id="rId4" Type="http://schemas.openxmlformats.org/officeDocument/2006/relationships/image" Target="../media/image364.wmf"/><Relationship Id="rId9" Type="http://schemas.openxmlformats.org/officeDocument/2006/relationships/oleObject" Target="../embeddings/oleObject320.bin"/><Relationship Id="rId14" Type="http://schemas.openxmlformats.org/officeDocument/2006/relationships/image" Target="../media/image369.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24.bin"/><Relationship Id="rId7" Type="http://schemas.openxmlformats.org/officeDocument/2006/relationships/image" Target="../media/image372.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325.bin"/><Relationship Id="rId5" Type="http://schemas.openxmlformats.org/officeDocument/2006/relationships/image" Target="../media/image373.jpeg"/><Relationship Id="rId4" Type="http://schemas.openxmlformats.org/officeDocument/2006/relationships/image" Target="../media/image371.wmf"/></Relationships>
</file>

<file path=ppt/slides/_rels/slide93.xml.rels><?xml version="1.0" encoding="UTF-8" standalone="yes"?>
<Relationships xmlns="http://schemas.openxmlformats.org/package/2006/relationships"><Relationship Id="rId8" Type="http://schemas.openxmlformats.org/officeDocument/2006/relationships/image" Target="../media/image376.wmf"/><Relationship Id="rId13" Type="http://schemas.openxmlformats.org/officeDocument/2006/relationships/oleObject" Target="../embeddings/oleObject331.bin"/><Relationship Id="rId18" Type="http://schemas.openxmlformats.org/officeDocument/2006/relationships/image" Target="../media/image381.wmf"/><Relationship Id="rId26" Type="http://schemas.openxmlformats.org/officeDocument/2006/relationships/image" Target="../media/image385.wmf"/><Relationship Id="rId3" Type="http://schemas.openxmlformats.org/officeDocument/2006/relationships/oleObject" Target="../embeddings/oleObject326.bin"/><Relationship Id="rId21" Type="http://schemas.openxmlformats.org/officeDocument/2006/relationships/oleObject" Target="../embeddings/oleObject335.bin"/><Relationship Id="rId7" Type="http://schemas.openxmlformats.org/officeDocument/2006/relationships/oleObject" Target="../embeddings/oleObject328.bin"/><Relationship Id="rId12" Type="http://schemas.openxmlformats.org/officeDocument/2006/relationships/image" Target="../media/image378.wmf"/><Relationship Id="rId17" Type="http://schemas.openxmlformats.org/officeDocument/2006/relationships/oleObject" Target="../embeddings/oleObject333.bin"/><Relationship Id="rId25" Type="http://schemas.openxmlformats.org/officeDocument/2006/relationships/oleObject" Target="../embeddings/oleObject337.bin"/><Relationship Id="rId2" Type="http://schemas.openxmlformats.org/officeDocument/2006/relationships/slideLayout" Target="../slideLayouts/slideLayout2.xml"/><Relationship Id="rId16" Type="http://schemas.openxmlformats.org/officeDocument/2006/relationships/image" Target="../media/image380.wmf"/><Relationship Id="rId20" Type="http://schemas.openxmlformats.org/officeDocument/2006/relationships/image" Target="../media/image382.wmf"/><Relationship Id="rId29" Type="http://schemas.openxmlformats.org/officeDocument/2006/relationships/oleObject" Target="../embeddings/oleObject339.bin"/><Relationship Id="rId1" Type="http://schemas.openxmlformats.org/officeDocument/2006/relationships/vmlDrawing" Target="../drawings/vmlDrawing57.vml"/><Relationship Id="rId6" Type="http://schemas.openxmlformats.org/officeDocument/2006/relationships/image" Target="../media/image375.wmf"/><Relationship Id="rId11" Type="http://schemas.openxmlformats.org/officeDocument/2006/relationships/oleObject" Target="../embeddings/oleObject330.bin"/><Relationship Id="rId24" Type="http://schemas.openxmlformats.org/officeDocument/2006/relationships/image" Target="../media/image384.wmf"/><Relationship Id="rId5" Type="http://schemas.openxmlformats.org/officeDocument/2006/relationships/oleObject" Target="../embeddings/oleObject327.bin"/><Relationship Id="rId15" Type="http://schemas.openxmlformats.org/officeDocument/2006/relationships/oleObject" Target="../embeddings/oleObject332.bin"/><Relationship Id="rId23" Type="http://schemas.openxmlformats.org/officeDocument/2006/relationships/oleObject" Target="../embeddings/oleObject336.bin"/><Relationship Id="rId28" Type="http://schemas.openxmlformats.org/officeDocument/2006/relationships/image" Target="../media/image386.wmf"/><Relationship Id="rId10" Type="http://schemas.openxmlformats.org/officeDocument/2006/relationships/image" Target="../media/image377.wmf"/><Relationship Id="rId19" Type="http://schemas.openxmlformats.org/officeDocument/2006/relationships/oleObject" Target="../embeddings/oleObject334.bin"/><Relationship Id="rId4" Type="http://schemas.openxmlformats.org/officeDocument/2006/relationships/image" Target="../media/image374.wmf"/><Relationship Id="rId9" Type="http://schemas.openxmlformats.org/officeDocument/2006/relationships/oleObject" Target="../embeddings/oleObject329.bin"/><Relationship Id="rId14" Type="http://schemas.openxmlformats.org/officeDocument/2006/relationships/image" Target="../media/image379.wmf"/><Relationship Id="rId22" Type="http://schemas.openxmlformats.org/officeDocument/2006/relationships/image" Target="../media/image383.wmf"/><Relationship Id="rId27" Type="http://schemas.openxmlformats.org/officeDocument/2006/relationships/oleObject" Target="../embeddings/oleObject338.bin"/><Relationship Id="rId30" Type="http://schemas.openxmlformats.org/officeDocument/2006/relationships/image" Target="../media/image387.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40.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388.wmf"/></Relationships>
</file>

<file path=ppt/slides/_rels/slide95.xml.rels><?xml version="1.0" encoding="UTF-8" standalone="yes"?>
<Relationships xmlns="http://schemas.openxmlformats.org/package/2006/relationships"><Relationship Id="rId3" Type="http://schemas.openxmlformats.org/officeDocument/2006/relationships/image" Target="../media/image389.png"/><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image" Target="../media/image392.jpeg"/><Relationship Id="rId5" Type="http://schemas.openxmlformats.org/officeDocument/2006/relationships/image" Target="../media/image391.jpeg"/><Relationship Id="rId4" Type="http://schemas.openxmlformats.org/officeDocument/2006/relationships/image" Target="../media/image390.png"/></Relationships>
</file>

<file path=ppt/slides/_rels/slide96.xml.rels><?xml version="1.0" encoding="UTF-8" standalone="yes"?>
<Relationships xmlns="http://schemas.openxmlformats.org/package/2006/relationships"><Relationship Id="rId3" Type="http://schemas.openxmlformats.org/officeDocument/2006/relationships/image" Target="../media/image394.png"/><Relationship Id="rId2" Type="http://schemas.openxmlformats.org/officeDocument/2006/relationships/image" Target="../media/image39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396.png"/><Relationship Id="rId7" Type="http://schemas.openxmlformats.org/officeDocument/2006/relationships/image" Target="../media/image400.png"/><Relationship Id="rId2" Type="http://schemas.openxmlformats.org/officeDocument/2006/relationships/image" Target="../media/image395.png"/><Relationship Id="rId1" Type="http://schemas.openxmlformats.org/officeDocument/2006/relationships/slideLayout" Target="../slideLayouts/slideLayout2.xml"/><Relationship Id="rId6" Type="http://schemas.openxmlformats.org/officeDocument/2006/relationships/image" Target="../media/image399.png"/><Relationship Id="rId11" Type="http://schemas.openxmlformats.org/officeDocument/2006/relationships/image" Target="../media/image404.gif"/><Relationship Id="rId5" Type="http://schemas.openxmlformats.org/officeDocument/2006/relationships/image" Target="../media/image398.png"/><Relationship Id="rId10" Type="http://schemas.openxmlformats.org/officeDocument/2006/relationships/image" Target="../media/image403.png"/><Relationship Id="rId4" Type="http://schemas.openxmlformats.org/officeDocument/2006/relationships/image" Target="../media/image397.png"/><Relationship Id="rId9" Type="http://schemas.openxmlformats.org/officeDocument/2006/relationships/image" Target="../media/image402.png"/></Relationships>
</file>

<file path=ppt/slides/_rels/slide98.xml.rels><?xml version="1.0" encoding="UTF-8" standalone="yes"?>
<Relationships xmlns="http://schemas.openxmlformats.org/package/2006/relationships"><Relationship Id="rId8" Type="http://schemas.openxmlformats.org/officeDocument/2006/relationships/image" Target="../media/image411.png"/><Relationship Id="rId3" Type="http://schemas.openxmlformats.org/officeDocument/2006/relationships/image" Target="../media/image406.png"/><Relationship Id="rId7" Type="http://schemas.openxmlformats.org/officeDocument/2006/relationships/image" Target="../media/image410.png"/><Relationship Id="rId2" Type="http://schemas.openxmlformats.org/officeDocument/2006/relationships/image" Target="../media/image405.png"/><Relationship Id="rId1" Type="http://schemas.openxmlformats.org/officeDocument/2006/relationships/slideLayout" Target="../slideLayouts/slideLayout2.xml"/><Relationship Id="rId6" Type="http://schemas.openxmlformats.org/officeDocument/2006/relationships/image" Target="../media/image409.png"/><Relationship Id="rId11" Type="http://schemas.openxmlformats.org/officeDocument/2006/relationships/image" Target="../media/image414.png"/><Relationship Id="rId5" Type="http://schemas.openxmlformats.org/officeDocument/2006/relationships/image" Target="../media/image408.png"/><Relationship Id="rId10" Type="http://schemas.openxmlformats.org/officeDocument/2006/relationships/image" Target="../media/image413.png"/><Relationship Id="rId4" Type="http://schemas.openxmlformats.org/officeDocument/2006/relationships/image" Target="../media/image407.png"/><Relationship Id="rId9" Type="http://schemas.openxmlformats.org/officeDocument/2006/relationships/image" Target="../media/image412.png"/></Relationships>
</file>

<file path=ppt/slides/_rels/slide99.xml.rels><?xml version="1.0" encoding="UTF-8" standalone="yes"?>
<Relationships xmlns="http://schemas.openxmlformats.org/package/2006/relationships"><Relationship Id="rId8" Type="http://schemas.openxmlformats.org/officeDocument/2006/relationships/hyperlink" Target="http://physics.usc.edu/~pilch/Classes/163/math/H/h311.gif" TargetMode="External"/><Relationship Id="rId13" Type="http://schemas.openxmlformats.org/officeDocument/2006/relationships/hyperlink" Target="http://physics.usc.edu/~pilch/Classes/163/math/H/h1163.gif" TargetMode="External"/><Relationship Id="rId18" Type="http://schemas.openxmlformats.org/officeDocument/2006/relationships/image" Target="../media/image418.png"/><Relationship Id="rId26" Type="http://schemas.openxmlformats.org/officeDocument/2006/relationships/image" Target="../media/image426.png"/><Relationship Id="rId3" Type="http://schemas.openxmlformats.org/officeDocument/2006/relationships/hyperlink" Target="http://physics.usc.edu/~pilch/Classes/163/math/H/h200.gif" TargetMode="External"/><Relationship Id="rId21" Type="http://schemas.openxmlformats.org/officeDocument/2006/relationships/image" Target="../media/image421.png"/><Relationship Id="rId7" Type="http://schemas.openxmlformats.org/officeDocument/2006/relationships/hyperlink" Target="http://physics.usc.edu/~pilch/Classes/163/math/H/h310.gif" TargetMode="External"/><Relationship Id="rId12" Type="http://schemas.openxmlformats.org/officeDocument/2006/relationships/hyperlink" Target="http://physics.usc.edu/~pilch/Classes/163/math/H/h630.gif" TargetMode="External"/><Relationship Id="rId17" Type="http://schemas.openxmlformats.org/officeDocument/2006/relationships/image" Target="../media/image417.png"/><Relationship Id="rId25" Type="http://schemas.openxmlformats.org/officeDocument/2006/relationships/image" Target="../media/image425.png"/><Relationship Id="rId2" Type="http://schemas.openxmlformats.org/officeDocument/2006/relationships/hyperlink" Target="http://physics.usc.edu/~pilch/Classes/163/math/H/h100.gif" TargetMode="External"/><Relationship Id="rId16" Type="http://schemas.openxmlformats.org/officeDocument/2006/relationships/image" Target="../media/image416.png"/><Relationship Id="rId20"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hyperlink" Target="http://physics.usc.edu/~pilch/Classes/163/math/H/h300.gif" TargetMode="External"/><Relationship Id="rId11" Type="http://schemas.openxmlformats.org/officeDocument/2006/relationships/hyperlink" Target="http://physics.usc.edu/~pilch/Classes/163/math/H/h322.gif" TargetMode="External"/><Relationship Id="rId24" Type="http://schemas.openxmlformats.org/officeDocument/2006/relationships/image" Target="../media/image424.png"/><Relationship Id="rId5" Type="http://schemas.openxmlformats.org/officeDocument/2006/relationships/hyperlink" Target="http://physics.usc.edu/~pilch/Classes/163/math/H/h211.gif" TargetMode="External"/><Relationship Id="rId15" Type="http://schemas.openxmlformats.org/officeDocument/2006/relationships/image" Target="../media/image415.png"/><Relationship Id="rId23" Type="http://schemas.openxmlformats.org/officeDocument/2006/relationships/image" Target="../media/image423.png"/><Relationship Id="rId10" Type="http://schemas.openxmlformats.org/officeDocument/2006/relationships/hyperlink" Target="http://physics.usc.edu/~pilch/Classes/163/math/H/h321.gif" TargetMode="External"/><Relationship Id="rId19" Type="http://schemas.openxmlformats.org/officeDocument/2006/relationships/image" Target="../media/image419.png"/><Relationship Id="rId4" Type="http://schemas.openxmlformats.org/officeDocument/2006/relationships/hyperlink" Target="http://physics.usc.edu/~pilch/Classes/163/math/H/h210.gif" TargetMode="External"/><Relationship Id="rId9" Type="http://schemas.openxmlformats.org/officeDocument/2006/relationships/hyperlink" Target="http://physics.usc.edu/~pilch/Classes/163/math/H/h320.gif" TargetMode="External"/><Relationship Id="rId14" Type="http://schemas.openxmlformats.org/officeDocument/2006/relationships/hyperlink" Target="../../../Liu/%E6%A1%8C%E9%9D%A2/nlm-100.gif" TargetMode="External"/><Relationship Id="rId22" Type="http://schemas.openxmlformats.org/officeDocument/2006/relationships/image" Target="../media/image4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09" name="Text Placeholder 4"/>
          <p:cNvSpPr>
            <a:spLocks noGrp="1"/>
          </p:cNvSpPr>
          <p:nvPr>
            <p:ph type="body" idx="1"/>
          </p:nvPr>
        </p:nvSpPr>
        <p:spPr>
          <a:xfrm>
            <a:off x="0" y="0"/>
            <a:ext cx="6400800" cy="509588"/>
          </a:xfrm>
        </p:spPr>
        <p:txBody>
          <a:bodyPr/>
          <a:lstStyle/>
          <a:p>
            <a:pPr marL="17463" eaLnBrk="1" hangingPunct="1">
              <a:spcBef>
                <a:spcPct val="0"/>
              </a:spcBef>
            </a:pPr>
            <a:r>
              <a:rPr lang="zh-CN" altLang="en-US">
                <a:solidFill>
                  <a:schemeClr val="bg1"/>
                </a:solidFill>
              </a:rPr>
              <a:t>第三章</a:t>
            </a:r>
            <a:endParaRPr lang="zh-CN" altLang="en-US">
              <a:solidFill>
                <a:schemeClr val="bg1"/>
              </a:solidFill>
              <a:ea typeface="宋体" charset="-122"/>
            </a:endParaRPr>
          </a:p>
        </p:txBody>
      </p:sp>
      <p:sp>
        <p:nvSpPr>
          <p:cNvPr id="683010" name="Text Placeholder 4"/>
          <p:cNvSpPr>
            <a:spLocks/>
          </p:cNvSpPr>
          <p:nvPr/>
        </p:nvSpPr>
        <p:spPr bwMode="auto">
          <a:xfrm>
            <a:off x="2290763" y="188913"/>
            <a:ext cx="1633537" cy="501650"/>
          </a:xfrm>
          <a:prstGeom prst="rect">
            <a:avLst/>
          </a:prstGeom>
          <a:noFill/>
          <a:ln w="9525">
            <a:noFill/>
            <a:miter lim="800000"/>
            <a:headEnd/>
            <a:tailEnd/>
          </a:ln>
        </p:spPr>
        <p:txBody>
          <a:bodyPr anchor="b"/>
          <a:lstStyle/>
          <a:p>
            <a:pPr marL="17463">
              <a:lnSpc>
                <a:spcPts val="2300"/>
              </a:lnSpc>
              <a:buClr>
                <a:schemeClr val="accent1"/>
              </a:buClr>
              <a:buSzPct val="80000"/>
              <a:buFont typeface="Wingdings 2" pitchFamily="18" charset="2"/>
              <a:buNone/>
            </a:pPr>
            <a:r>
              <a:rPr lang="zh-CN" altLang="en-US" sz="2000">
                <a:solidFill>
                  <a:srgbClr val="320E04"/>
                </a:solidFill>
                <a:latin typeface="Gill Sans MT" pitchFamily="34" charset="0"/>
                <a:ea typeface="华文中宋" pitchFamily="2" charset="-122"/>
              </a:rPr>
              <a:t>第三章</a:t>
            </a:r>
            <a:endParaRPr lang="zh-CN" altLang="en-US" sz="2000">
              <a:solidFill>
                <a:srgbClr val="320E04"/>
              </a:solidFill>
              <a:latin typeface="Gill Sans MT" pitchFamily="34" charset="0"/>
            </a:endParaRPr>
          </a:p>
        </p:txBody>
      </p:sp>
      <p:sp>
        <p:nvSpPr>
          <p:cNvPr id="4" name="Title 3"/>
          <p:cNvSpPr>
            <a:spLocks/>
          </p:cNvSpPr>
          <p:nvPr/>
        </p:nvSpPr>
        <p:spPr bwMode="auto">
          <a:xfrm>
            <a:off x="2779713" y="836613"/>
            <a:ext cx="3808412" cy="842962"/>
          </a:xfrm>
          <a:prstGeom prst="rect">
            <a:avLst/>
          </a:prstGeom>
          <a:noFill/>
          <a:ln w="9525">
            <a:noFill/>
            <a:miter lim="800000"/>
            <a:headEnd/>
            <a:tailEnd/>
          </a:ln>
        </p:spPr>
        <p:txBody>
          <a:bodyPr/>
          <a:lstStyle/>
          <a:p>
            <a:pPr>
              <a:lnSpc>
                <a:spcPts val="4500"/>
              </a:lnSpc>
              <a:defRPr/>
            </a:pPr>
            <a:r>
              <a:rPr lang="zh-CN" altLang="en-US" sz="4000" b="1">
                <a:solidFill>
                  <a:srgbClr val="572314"/>
                </a:solidFill>
                <a:effectLst>
                  <a:outerShdw blurRad="38100" dist="38100" dir="2700000" algn="tl">
                    <a:srgbClr val="C0C0C0"/>
                  </a:outerShdw>
                </a:effectLst>
                <a:latin typeface="Gill Sans MT" pitchFamily="34" charset="0"/>
                <a:ea typeface="华文中宋" pitchFamily="2" charset="-122"/>
              </a:rPr>
              <a:t>量子力学导论</a:t>
            </a:r>
            <a:endParaRPr lang="zh-CN" altLang="en-US" sz="4000" b="1">
              <a:solidFill>
                <a:srgbClr val="572314"/>
              </a:solidFill>
              <a:effectLst>
                <a:outerShdw blurRad="38100" dist="38100" dir="2700000" algn="tl">
                  <a:srgbClr val="C0C0C0"/>
                </a:outerShdw>
              </a:effectLst>
              <a:latin typeface="Gill Sans MT" pitchFamily="34" charset="0"/>
            </a:endParaRPr>
          </a:p>
        </p:txBody>
      </p:sp>
      <p:sp>
        <p:nvSpPr>
          <p:cNvPr id="16388" name="Text Box 4"/>
          <p:cNvSpPr txBox="1">
            <a:spLocks noChangeArrowheads="1"/>
          </p:cNvSpPr>
          <p:nvPr/>
        </p:nvSpPr>
        <p:spPr bwMode="auto">
          <a:xfrm>
            <a:off x="1123950" y="1628775"/>
            <a:ext cx="4600575" cy="457200"/>
          </a:xfrm>
          <a:prstGeom prst="rect">
            <a:avLst/>
          </a:prstGeom>
          <a:noFill/>
          <a:ln w="9525">
            <a:noFill/>
            <a:miter lim="800000"/>
            <a:headEnd/>
            <a:tailEnd/>
          </a:ln>
          <a:effectLst/>
        </p:spPr>
        <p:txBody>
          <a:bodyPr>
            <a:spAutoFit/>
          </a:bodyPr>
          <a:lstStyle/>
          <a:p>
            <a:pPr>
              <a:spcBef>
                <a:spcPct val="50000"/>
              </a:spcBef>
              <a:defRPr/>
            </a:pPr>
            <a:r>
              <a:rPr kumimoji="1" lang="zh-CN" altLang="en-US" sz="2400" b="1" i="1" u="sng">
                <a:solidFill>
                  <a:srgbClr val="FF3300"/>
                </a:solidFill>
                <a:effectLst>
                  <a:outerShdw blurRad="38100" dist="38100" dir="2700000" algn="tl">
                    <a:srgbClr val="C0C0C0"/>
                  </a:outerShdw>
                </a:effectLst>
                <a:latin typeface="Times New Roman" pitchFamily="18" charset="0"/>
              </a:rPr>
              <a:t>内容：</a:t>
            </a:r>
            <a:r>
              <a:rPr kumimoji="1" lang="zh-CN" altLang="en-US" sz="2400" b="1">
                <a:solidFill>
                  <a:srgbClr val="FF3300"/>
                </a:solidFill>
                <a:latin typeface="Times New Roman" pitchFamily="18" charset="0"/>
              </a:rPr>
              <a:t>     </a:t>
            </a:r>
            <a:r>
              <a:rPr kumimoji="1" lang="en-US" altLang="zh-CN" sz="2400" b="1">
                <a:latin typeface="Times New Roman" pitchFamily="18" charset="0"/>
              </a:rPr>
              <a:t>1</a:t>
            </a:r>
            <a:r>
              <a:rPr kumimoji="1" lang="zh-CN" altLang="en-US" sz="2400" b="1">
                <a:latin typeface="Times New Roman" pitchFamily="18" charset="0"/>
              </a:rPr>
              <a:t>、</a:t>
            </a:r>
            <a:r>
              <a:rPr kumimoji="1" lang="zh-CN" altLang="en-US" sz="2400" b="1">
                <a:effectLst>
                  <a:outerShdw blurRad="38100" dist="38100" dir="2700000" algn="tl">
                    <a:srgbClr val="C0C0C0"/>
                  </a:outerShdw>
                </a:effectLst>
                <a:latin typeface="Times New Roman" pitchFamily="18" charset="0"/>
              </a:rPr>
              <a:t>玻尔理论的困难</a:t>
            </a:r>
            <a:endParaRPr kumimoji="1" lang="zh-CN" altLang="en-US" sz="2400" b="1">
              <a:latin typeface="Times New Roman" pitchFamily="18" charset="0"/>
            </a:endParaRPr>
          </a:p>
        </p:txBody>
      </p:sp>
      <p:sp>
        <p:nvSpPr>
          <p:cNvPr id="16389" name="Text Box 5"/>
          <p:cNvSpPr txBox="1">
            <a:spLocks noChangeArrowheads="1"/>
          </p:cNvSpPr>
          <p:nvPr/>
        </p:nvSpPr>
        <p:spPr bwMode="auto">
          <a:xfrm>
            <a:off x="2457450" y="2144713"/>
            <a:ext cx="3698875" cy="457200"/>
          </a:xfrm>
          <a:prstGeom prst="rect">
            <a:avLst/>
          </a:prstGeom>
          <a:noFill/>
          <a:ln w="9525">
            <a:noFill/>
            <a:miter lim="800000"/>
            <a:headEnd/>
            <a:tailEnd/>
          </a:ln>
          <a:effectLst/>
        </p:spPr>
        <p:txBody>
          <a:bodyPr>
            <a:spAutoFit/>
          </a:bodyPr>
          <a:lstStyle/>
          <a:p>
            <a:pPr>
              <a:spcBef>
                <a:spcPct val="50000"/>
              </a:spcBef>
              <a:defRPr/>
            </a:pPr>
            <a:r>
              <a:rPr kumimoji="1" lang="en-US" altLang="zh-CN" sz="2400" b="1">
                <a:latin typeface="Times New Roman" pitchFamily="18" charset="0"/>
              </a:rPr>
              <a:t>2</a:t>
            </a:r>
            <a:r>
              <a:rPr kumimoji="1" lang="zh-CN" altLang="en-US" sz="2400" b="1">
                <a:latin typeface="Times New Roman" pitchFamily="18" charset="0"/>
              </a:rPr>
              <a:t>、</a:t>
            </a:r>
            <a:r>
              <a:rPr kumimoji="1" lang="zh-CN" altLang="en-US" sz="2400" b="1">
                <a:effectLst>
                  <a:outerShdw blurRad="38100" dist="38100" dir="2700000" algn="tl">
                    <a:srgbClr val="C0C0C0"/>
                  </a:outerShdw>
                </a:effectLst>
                <a:latin typeface="Times New Roman" pitchFamily="18" charset="0"/>
              </a:rPr>
              <a:t>波粒二象性</a:t>
            </a:r>
          </a:p>
        </p:txBody>
      </p:sp>
      <p:sp>
        <p:nvSpPr>
          <p:cNvPr id="16390" name="Text Box 6"/>
          <p:cNvSpPr txBox="1">
            <a:spLocks noChangeArrowheads="1"/>
          </p:cNvSpPr>
          <p:nvPr/>
        </p:nvSpPr>
        <p:spPr bwMode="auto">
          <a:xfrm>
            <a:off x="2432050" y="2703513"/>
            <a:ext cx="2571750" cy="457200"/>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3</a:t>
            </a:r>
            <a:r>
              <a:rPr kumimoji="1" lang="zh-CN" altLang="en-US" sz="2400" b="1">
                <a:latin typeface="Times New Roman" pitchFamily="18" charset="0"/>
              </a:rPr>
              <a:t>、不确定关系</a:t>
            </a:r>
          </a:p>
        </p:txBody>
      </p:sp>
      <p:sp>
        <p:nvSpPr>
          <p:cNvPr id="16391" name="Text Box 7"/>
          <p:cNvSpPr txBox="1">
            <a:spLocks noChangeArrowheads="1"/>
          </p:cNvSpPr>
          <p:nvPr/>
        </p:nvSpPr>
        <p:spPr bwMode="auto">
          <a:xfrm>
            <a:off x="2411413" y="3241675"/>
            <a:ext cx="4465637" cy="457200"/>
          </a:xfrm>
          <a:prstGeom prst="rect">
            <a:avLst/>
          </a:prstGeom>
          <a:noFill/>
          <a:ln w="9525">
            <a:noFill/>
            <a:miter lim="800000"/>
            <a:headEnd/>
            <a:tailEnd/>
          </a:ln>
        </p:spPr>
        <p:txBody>
          <a:bodyPr>
            <a:spAutoFit/>
          </a:bodyPr>
          <a:lstStyle/>
          <a:p>
            <a:pPr>
              <a:spcBef>
                <a:spcPct val="50000"/>
              </a:spcBef>
            </a:pPr>
            <a:r>
              <a:rPr kumimoji="1" lang="en-US" altLang="zh-CN" sz="2400" b="1" dirty="0">
                <a:latin typeface="Times New Roman" pitchFamily="18" charset="0"/>
              </a:rPr>
              <a:t>4</a:t>
            </a:r>
            <a:r>
              <a:rPr kumimoji="1" lang="zh-CN" altLang="en-US" sz="2400" b="1" dirty="0">
                <a:latin typeface="Times New Roman" pitchFamily="18" charset="0"/>
              </a:rPr>
              <a:t>、波函数及统计解释</a:t>
            </a:r>
          </a:p>
        </p:txBody>
      </p:sp>
      <p:sp>
        <p:nvSpPr>
          <p:cNvPr id="16392" name="Text Box 8"/>
          <p:cNvSpPr txBox="1">
            <a:spLocks noChangeArrowheads="1"/>
          </p:cNvSpPr>
          <p:nvPr/>
        </p:nvSpPr>
        <p:spPr bwMode="auto">
          <a:xfrm>
            <a:off x="2439988" y="3779838"/>
            <a:ext cx="3943350" cy="457200"/>
          </a:xfrm>
          <a:prstGeom prst="rect">
            <a:avLst/>
          </a:prstGeom>
          <a:noFill/>
          <a:ln w="9525">
            <a:noFill/>
            <a:miter lim="800000"/>
            <a:headEnd/>
            <a:tailEnd/>
          </a:ln>
        </p:spPr>
        <p:txBody>
          <a:bodyPr>
            <a:spAutoFit/>
          </a:bodyPr>
          <a:lstStyle/>
          <a:p>
            <a:pPr>
              <a:spcBef>
                <a:spcPct val="50000"/>
              </a:spcBef>
            </a:pPr>
            <a:r>
              <a:rPr kumimoji="1" lang="en-US" altLang="zh-CN" sz="2400" b="1" dirty="0">
                <a:solidFill>
                  <a:schemeClr val="bg1">
                    <a:lumMod val="50000"/>
                  </a:schemeClr>
                </a:solidFill>
                <a:latin typeface="Times New Roman" pitchFamily="18" charset="0"/>
              </a:rPr>
              <a:t>5</a:t>
            </a:r>
            <a:r>
              <a:rPr kumimoji="1" lang="zh-CN" altLang="en-US" sz="2400" b="1" dirty="0">
                <a:solidFill>
                  <a:schemeClr val="bg1">
                    <a:lumMod val="50000"/>
                  </a:schemeClr>
                </a:solidFill>
                <a:latin typeface="Times New Roman" pitchFamily="18" charset="0"/>
              </a:rPr>
              <a:t>、薛定谔方程</a:t>
            </a:r>
          </a:p>
        </p:txBody>
      </p:sp>
      <p:sp>
        <p:nvSpPr>
          <p:cNvPr id="16393" name="Text Box 9"/>
          <p:cNvSpPr txBox="1">
            <a:spLocks noChangeArrowheads="1"/>
          </p:cNvSpPr>
          <p:nvPr/>
        </p:nvSpPr>
        <p:spPr bwMode="auto">
          <a:xfrm>
            <a:off x="1116013" y="5373688"/>
            <a:ext cx="6408737" cy="1015663"/>
          </a:xfrm>
          <a:prstGeom prst="rect">
            <a:avLst/>
          </a:prstGeom>
          <a:noFill/>
          <a:ln w="9525">
            <a:noFill/>
            <a:miter lim="800000"/>
            <a:headEnd/>
            <a:tailEnd/>
          </a:ln>
          <a:effectLst/>
        </p:spPr>
        <p:txBody>
          <a:bodyPr>
            <a:spAutoFit/>
          </a:bodyPr>
          <a:lstStyle/>
          <a:p>
            <a:pPr>
              <a:spcBef>
                <a:spcPct val="50000"/>
              </a:spcBef>
            </a:pPr>
            <a:r>
              <a:rPr kumimoji="1" lang="zh-CN" altLang="en-US" sz="2400" b="1" i="1" u="sng" dirty="0">
                <a:solidFill>
                  <a:srgbClr val="FF3300"/>
                </a:solidFill>
                <a:effectLst>
                  <a:outerShdw blurRad="38100" dist="38100" dir="2700000" algn="tl">
                    <a:srgbClr val="C0C0C0"/>
                  </a:outerShdw>
                </a:effectLst>
                <a:latin typeface="Times New Roman" pitchFamily="18" charset="0"/>
              </a:rPr>
              <a:t>重点：</a:t>
            </a:r>
            <a:r>
              <a:rPr kumimoji="1" lang="zh-CN" altLang="en-US" sz="2400" b="1" i="1" dirty="0">
                <a:solidFill>
                  <a:srgbClr val="FF3300"/>
                </a:solidFill>
                <a:effectLst>
                  <a:outerShdw blurRad="38100" dist="38100" dir="2700000" algn="tl">
                    <a:srgbClr val="C0C0C0"/>
                  </a:outerShdw>
                </a:effectLst>
                <a:latin typeface="Times New Roman" pitchFamily="18" charset="0"/>
              </a:rPr>
              <a:t>     </a:t>
            </a:r>
            <a:r>
              <a:rPr kumimoji="1" lang="zh-CN" altLang="en-US" sz="2400" b="1" dirty="0">
                <a:solidFill>
                  <a:srgbClr val="0000FF"/>
                </a:solidFill>
                <a:effectLst>
                  <a:outerShdw blurRad="38100" dist="38100" dir="2700000" algn="tl">
                    <a:srgbClr val="C0C0C0"/>
                  </a:outerShdw>
                </a:effectLst>
                <a:latin typeface="Times New Roman" pitchFamily="18" charset="0"/>
              </a:rPr>
              <a:t>波粒二象性及不确定关系；波函数及  </a:t>
            </a:r>
          </a:p>
          <a:p>
            <a:pPr>
              <a:spcBef>
                <a:spcPct val="50000"/>
              </a:spcBef>
            </a:pPr>
            <a:r>
              <a:rPr kumimoji="1" lang="zh-CN" altLang="en-US" sz="2400" b="1" dirty="0">
                <a:solidFill>
                  <a:srgbClr val="0000FF"/>
                </a:solidFill>
                <a:effectLst>
                  <a:outerShdw blurRad="38100" dist="38100" dir="2700000" algn="tl">
                    <a:srgbClr val="C0C0C0"/>
                  </a:outerShdw>
                </a:effectLst>
                <a:latin typeface="Times New Roman" pitchFamily="18" charset="0"/>
              </a:rPr>
              <a:t>                 其统计解释</a:t>
            </a:r>
            <a:endParaRPr kumimoji="1" lang="zh-CN" altLang="en-US" sz="2400" b="1" dirty="0">
              <a:solidFill>
                <a:srgbClr val="0000FF"/>
              </a:solidFill>
              <a:latin typeface="Times New Roman" pitchFamily="18" charset="0"/>
            </a:endParaRPr>
          </a:p>
        </p:txBody>
      </p:sp>
      <p:sp>
        <p:nvSpPr>
          <p:cNvPr id="2" name="Text Box 7"/>
          <p:cNvSpPr txBox="1">
            <a:spLocks noChangeArrowheads="1"/>
          </p:cNvSpPr>
          <p:nvPr/>
        </p:nvSpPr>
        <p:spPr bwMode="auto">
          <a:xfrm>
            <a:off x="2424113" y="4292600"/>
            <a:ext cx="3168650" cy="457200"/>
          </a:xfrm>
          <a:prstGeom prst="rect">
            <a:avLst/>
          </a:prstGeom>
          <a:noFill/>
          <a:ln w="9525">
            <a:noFill/>
            <a:miter lim="800000"/>
            <a:headEnd/>
            <a:tailEnd/>
          </a:ln>
        </p:spPr>
        <p:txBody>
          <a:bodyPr>
            <a:spAutoFit/>
          </a:bodyPr>
          <a:lstStyle/>
          <a:p>
            <a:pPr>
              <a:spcBef>
                <a:spcPct val="50000"/>
              </a:spcBef>
            </a:pPr>
            <a:r>
              <a:rPr kumimoji="1" lang="en-US" altLang="zh-CN" sz="2400" b="1" dirty="0">
                <a:solidFill>
                  <a:schemeClr val="bg1">
                    <a:lumMod val="50000"/>
                  </a:schemeClr>
                </a:solidFill>
                <a:latin typeface="Times New Roman" pitchFamily="18" charset="0"/>
              </a:rPr>
              <a:t>6</a:t>
            </a:r>
            <a:r>
              <a:rPr kumimoji="1" lang="zh-CN" altLang="en-US" sz="2400" b="1" dirty="0">
                <a:solidFill>
                  <a:schemeClr val="bg1">
                    <a:lumMod val="50000"/>
                  </a:schemeClr>
                </a:solidFill>
                <a:latin typeface="Times New Roman" pitchFamily="18" charset="0"/>
              </a:rPr>
              <a:t>、平均值与算符*</a:t>
            </a:r>
          </a:p>
        </p:txBody>
      </p:sp>
      <p:sp>
        <p:nvSpPr>
          <p:cNvPr id="3" name="Text Box 8"/>
          <p:cNvSpPr txBox="1">
            <a:spLocks noChangeArrowheads="1"/>
          </p:cNvSpPr>
          <p:nvPr/>
        </p:nvSpPr>
        <p:spPr bwMode="auto">
          <a:xfrm>
            <a:off x="2428875" y="4805363"/>
            <a:ext cx="4230688" cy="457200"/>
          </a:xfrm>
          <a:prstGeom prst="rect">
            <a:avLst/>
          </a:prstGeom>
          <a:noFill/>
          <a:ln w="9525">
            <a:noFill/>
            <a:miter lim="800000"/>
            <a:headEnd/>
            <a:tailEnd/>
          </a:ln>
        </p:spPr>
        <p:txBody>
          <a:bodyPr wrap="square">
            <a:spAutoFit/>
          </a:bodyPr>
          <a:lstStyle/>
          <a:p>
            <a:pPr>
              <a:spcBef>
                <a:spcPct val="50000"/>
              </a:spcBef>
            </a:pPr>
            <a:r>
              <a:rPr kumimoji="1" lang="en-US" altLang="zh-CN" sz="2400" b="1" dirty="0">
                <a:latin typeface="Times New Roman" pitchFamily="18" charset="0"/>
              </a:rPr>
              <a:t>7</a:t>
            </a:r>
            <a:r>
              <a:rPr kumimoji="1" lang="zh-CN" altLang="en-US" sz="2400" b="1" dirty="0">
                <a:latin typeface="Times New Roman" pitchFamily="18" charset="0"/>
              </a:rPr>
              <a:t>、氢原子的薛定谔方程解*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wipe(left)">
                                      <p:cBhvr>
                                        <p:cTn id="12" dur="500"/>
                                        <p:tgtEl>
                                          <p:spTgt spid="163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wipe(left)">
                                      <p:cBhvr>
                                        <p:cTn id="17" dur="500"/>
                                        <p:tgtEl>
                                          <p:spTgt spid="163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91"/>
                                        </p:tgtEl>
                                        <p:attrNameLst>
                                          <p:attrName>style.visibility</p:attrName>
                                        </p:attrNameLst>
                                      </p:cBhvr>
                                      <p:to>
                                        <p:strVal val="visible"/>
                                      </p:to>
                                    </p:set>
                                    <p:animEffect transition="in" filter="wipe(left)">
                                      <p:cBhvr>
                                        <p:cTn id="22" dur="500"/>
                                        <p:tgtEl>
                                          <p:spTgt spid="163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92"/>
                                        </p:tgtEl>
                                        <p:attrNameLst>
                                          <p:attrName>style.visibility</p:attrName>
                                        </p:attrNameLst>
                                      </p:cBhvr>
                                      <p:to>
                                        <p:strVal val="visible"/>
                                      </p:to>
                                    </p:set>
                                    <p:animEffect transition="in" filter="wipe(left)">
                                      <p:cBhvr>
                                        <p:cTn id="27" dur="500"/>
                                        <p:tgtEl>
                                          <p:spTgt spid="163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393"/>
                                        </p:tgtEl>
                                        <p:attrNameLst>
                                          <p:attrName>style.visibility</p:attrName>
                                        </p:attrNameLst>
                                      </p:cBhvr>
                                      <p:to>
                                        <p:strVal val="visible"/>
                                      </p:to>
                                    </p:set>
                                    <p:animEffect transition="in" filter="wipe(left)">
                                      <p:cBhvr>
                                        <p:cTn id="42" dur="5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utoUpdateAnimBg="0"/>
      <p:bldP spid="16389" grpId="0" autoUpdateAnimBg="0"/>
      <p:bldP spid="16390" grpId="0" autoUpdateAnimBg="0"/>
      <p:bldP spid="16391" grpId="0" autoUpdateAnimBg="0"/>
      <p:bldP spid="16392" grpId="0" autoUpdateAnimBg="0"/>
      <p:bldP spid="16393" grpId="0" autoUpdateAnimBg="0"/>
      <p:bldP spid="2" grpId="0" autoUpdateAnimBg="0"/>
      <p:bldP spid="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56" name="Group 2"/>
          <p:cNvGrpSpPr>
            <a:grpSpLocks/>
          </p:cNvGrpSpPr>
          <p:nvPr/>
        </p:nvGrpSpPr>
        <p:grpSpPr bwMode="auto">
          <a:xfrm>
            <a:off x="533400" y="609600"/>
            <a:ext cx="8153400" cy="946150"/>
            <a:chOff x="288" y="384"/>
            <a:chExt cx="5136" cy="596"/>
          </a:xfrm>
        </p:grpSpPr>
        <p:sp>
          <p:nvSpPr>
            <p:cNvPr id="4161" name="Text Box 3"/>
            <p:cNvSpPr txBox="1">
              <a:spLocks noChangeArrowheads="1"/>
            </p:cNvSpPr>
            <p:nvPr/>
          </p:nvSpPr>
          <p:spPr bwMode="auto">
            <a:xfrm>
              <a:off x="288" y="384"/>
              <a:ext cx="5136" cy="596"/>
            </a:xfrm>
            <a:prstGeom prst="rect">
              <a:avLst/>
            </a:prstGeom>
            <a:noFill/>
            <a:ln w="9525">
              <a:noFill/>
              <a:miter lim="800000"/>
              <a:headEnd/>
              <a:tailEnd/>
            </a:ln>
          </p:spPr>
          <p:txBody>
            <a:bodyPr>
              <a:spAutoFit/>
            </a:bodyPr>
            <a:lstStyle/>
            <a:p>
              <a:pPr>
                <a:spcBef>
                  <a:spcPct val="50000"/>
                </a:spcBef>
              </a:pPr>
              <a:r>
                <a:rPr lang="en-US" altLang="zh-CN" sz="2400" b="1">
                  <a:solidFill>
                    <a:srgbClr val="CC0000"/>
                  </a:solidFill>
                  <a:latin typeface="Times New Roman" pitchFamily="18" charset="0"/>
                  <a:ea typeface="华文中宋" pitchFamily="2" charset="-122"/>
                </a:rPr>
                <a:t>         </a:t>
              </a:r>
              <a:r>
                <a:rPr lang="zh-CN" altLang="en-US" sz="2800" b="1">
                  <a:solidFill>
                    <a:srgbClr val="CC0000"/>
                  </a:solidFill>
                  <a:latin typeface="Times New Roman" pitchFamily="18" charset="0"/>
                  <a:ea typeface="华文中宋" pitchFamily="2" charset="-122"/>
                </a:rPr>
                <a:t>例    </a:t>
              </a:r>
              <a:r>
                <a:rPr lang="zh-CN" altLang="en-US" sz="2800" b="1">
                  <a:latin typeface="Times New Roman" pitchFamily="18" charset="0"/>
                  <a:ea typeface="华文中宋" pitchFamily="2" charset="-122"/>
                </a:rPr>
                <a:t>在一束电子中，电子的动能为                 ，求此电子的德布罗意波长       </a:t>
              </a:r>
              <a:r>
                <a:rPr lang="zh-CN" altLang="en-US" sz="2800" b="1">
                  <a:solidFill>
                    <a:srgbClr val="CC0000"/>
                  </a:solidFill>
                  <a:latin typeface="Times New Roman" pitchFamily="18" charset="0"/>
                  <a:ea typeface="华文中宋" pitchFamily="2" charset="-122"/>
                </a:rPr>
                <a:t>？</a:t>
              </a:r>
              <a:endParaRPr lang="zh-CN" altLang="en-US" sz="2800" b="1">
                <a:latin typeface="Times New Roman" pitchFamily="18" charset="0"/>
                <a:ea typeface="华文中宋" pitchFamily="2" charset="-122"/>
              </a:endParaRPr>
            </a:p>
          </p:txBody>
        </p:sp>
        <p:graphicFrame>
          <p:nvGraphicFramePr>
            <p:cNvPr id="4148" name="Object 52"/>
            <p:cNvGraphicFramePr>
              <a:graphicFrameLocks noChangeAspect="1"/>
            </p:cNvGraphicFramePr>
            <p:nvPr/>
          </p:nvGraphicFramePr>
          <p:xfrm>
            <a:off x="4272" y="432"/>
            <a:ext cx="771" cy="240"/>
          </p:xfrm>
          <a:graphic>
            <a:graphicData uri="http://schemas.openxmlformats.org/presentationml/2006/ole">
              <mc:AlternateContent xmlns:mc="http://schemas.openxmlformats.org/markup-compatibility/2006">
                <mc:Choice xmlns:v="urn:schemas-microsoft-com:vml" Requires="v">
                  <p:oleObj spid="_x0000_s4220" name="Equation" r:id="rId4" imgW="723257" imgH="241269" progId="Equation.3">
                    <p:embed/>
                  </p:oleObj>
                </mc:Choice>
                <mc:Fallback>
                  <p:oleObj name="Equation" r:id="rId4" imgW="723257" imgH="241269" progId="Equation.3">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432"/>
                          <a:ext cx="77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9" name="Object 53"/>
            <p:cNvGraphicFramePr>
              <a:graphicFrameLocks noChangeAspect="1"/>
            </p:cNvGraphicFramePr>
            <p:nvPr/>
          </p:nvGraphicFramePr>
          <p:xfrm>
            <a:off x="2832" y="672"/>
            <a:ext cx="280" cy="297"/>
          </p:xfrm>
          <a:graphic>
            <a:graphicData uri="http://schemas.openxmlformats.org/presentationml/2006/ole">
              <mc:AlternateContent xmlns:mc="http://schemas.openxmlformats.org/markup-compatibility/2006">
                <mc:Choice xmlns:v="urn:schemas-microsoft-com:vml" Requires="v">
                  <p:oleObj spid="_x0000_s4221" name="Equation" r:id="rId6" imgW="190477" imgH="241124" progId="Equation.3">
                    <p:embed/>
                  </p:oleObj>
                </mc:Choice>
                <mc:Fallback>
                  <p:oleObj name="Equation" r:id="rId6" imgW="190477" imgH="241124" progId="Equation.3">
                    <p:embed/>
                    <p:pic>
                      <p:nvPicPr>
                        <p:cNvPr id="0" name="Picture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2" y="672"/>
                          <a:ext cx="280"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6"/>
          <p:cNvGrpSpPr>
            <a:grpSpLocks/>
          </p:cNvGrpSpPr>
          <p:nvPr/>
        </p:nvGrpSpPr>
        <p:grpSpPr bwMode="auto">
          <a:xfrm>
            <a:off x="1219200" y="1566863"/>
            <a:ext cx="6477000" cy="1176337"/>
            <a:chOff x="768" y="912"/>
            <a:chExt cx="4080" cy="741"/>
          </a:xfrm>
        </p:grpSpPr>
        <p:sp>
          <p:nvSpPr>
            <p:cNvPr id="4160" name="Text Box 7"/>
            <p:cNvSpPr txBox="1">
              <a:spLocks noChangeArrowheads="1"/>
            </p:cNvSpPr>
            <p:nvPr/>
          </p:nvSpPr>
          <p:spPr bwMode="auto">
            <a:xfrm>
              <a:off x="768" y="1104"/>
              <a:ext cx="768" cy="327"/>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Times New Roman" pitchFamily="18" charset="0"/>
                  <a:ea typeface="华文中宋" pitchFamily="2" charset="-122"/>
                </a:rPr>
                <a:t>解</a:t>
              </a:r>
            </a:p>
          </p:txBody>
        </p:sp>
        <p:graphicFrame>
          <p:nvGraphicFramePr>
            <p:cNvPr id="4150" name="Object 54"/>
            <p:cNvGraphicFramePr>
              <a:graphicFrameLocks noChangeAspect="1"/>
            </p:cNvGraphicFramePr>
            <p:nvPr/>
          </p:nvGraphicFramePr>
          <p:xfrm>
            <a:off x="1248" y="960"/>
            <a:ext cx="2009" cy="634"/>
          </p:xfrm>
          <a:graphic>
            <a:graphicData uri="http://schemas.openxmlformats.org/presentationml/2006/ole">
              <mc:AlternateContent xmlns:mc="http://schemas.openxmlformats.org/markup-compatibility/2006">
                <mc:Choice xmlns:v="urn:schemas-microsoft-com:vml" Requires="v">
                  <p:oleObj spid="_x0000_s4222" name="Equation" r:id="rId8" imgW="2145726" imgH="609600" progId="Equation.3">
                    <p:embed/>
                  </p:oleObj>
                </mc:Choice>
                <mc:Fallback>
                  <p:oleObj name="Equation" r:id="rId8" imgW="2145726" imgH="609600" progId="Equation.3">
                    <p:embed/>
                    <p:pic>
                      <p:nvPicPr>
                        <p:cNvPr id="0" name="Picture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8" y="960"/>
                          <a:ext cx="2009" cy="6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1" name="Object 55"/>
            <p:cNvGraphicFramePr>
              <a:graphicFrameLocks noChangeAspect="1"/>
            </p:cNvGraphicFramePr>
            <p:nvPr/>
          </p:nvGraphicFramePr>
          <p:xfrm>
            <a:off x="3648" y="912"/>
            <a:ext cx="1200" cy="741"/>
          </p:xfrm>
          <a:graphic>
            <a:graphicData uri="http://schemas.openxmlformats.org/presentationml/2006/ole">
              <mc:AlternateContent xmlns:mc="http://schemas.openxmlformats.org/markup-compatibility/2006">
                <mc:Choice xmlns:v="urn:schemas-microsoft-com:vml" Requires="v">
                  <p:oleObj spid="_x0000_s4223" name="Equation" r:id="rId10" imgW="1066524" imgH="723693" progId="Equation.3">
                    <p:embed/>
                  </p:oleObj>
                </mc:Choice>
                <mc:Fallback>
                  <p:oleObj name="Equation" r:id="rId10" imgW="1066524" imgH="723693" progId="Equation.3">
                    <p:embed/>
                    <p:pic>
                      <p:nvPicPr>
                        <p:cNvPr id="0" name="Picture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8" y="912"/>
                          <a:ext cx="1200" cy="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7402" name="Object 56"/>
          <p:cNvGraphicFramePr>
            <a:graphicFrameLocks noChangeAspect="1"/>
          </p:cNvGraphicFramePr>
          <p:nvPr/>
        </p:nvGraphicFramePr>
        <p:xfrm>
          <a:off x="914400" y="2743200"/>
          <a:ext cx="7489825" cy="1133475"/>
        </p:xfrm>
        <a:graphic>
          <a:graphicData uri="http://schemas.openxmlformats.org/presentationml/2006/ole">
            <mc:AlternateContent xmlns:mc="http://schemas.openxmlformats.org/markup-compatibility/2006">
              <mc:Choice xmlns:v="urn:schemas-microsoft-com:vml" Requires="v">
                <p:oleObj spid="_x0000_s4224" name="Equation" r:id="rId12" imgW="4837667" imgH="736370" progId="Equation.3">
                  <p:embed/>
                </p:oleObj>
              </mc:Choice>
              <mc:Fallback>
                <p:oleObj name="Equation" r:id="rId12" imgW="4837667" imgH="736370" progId="Equation.3">
                  <p:embed/>
                  <p:pic>
                    <p:nvPicPr>
                      <p:cNvPr id="0" name="Picture 5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2743200"/>
                        <a:ext cx="7489825"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3" name="Object 57"/>
          <p:cNvGraphicFramePr>
            <a:graphicFrameLocks noChangeAspect="1"/>
          </p:cNvGraphicFramePr>
          <p:nvPr/>
        </p:nvGraphicFramePr>
        <p:xfrm>
          <a:off x="2514600" y="5181600"/>
          <a:ext cx="3400425" cy="500063"/>
        </p:xfrm>
        <a:graphic>
          <a:graphicData uri="http://schemas.openxmlformats.org/presentationml/2006/ole">
            <mc:AlternateContent xmlns:mc="http://schemas.openxmlformats.org/markup-compatibility/2006">
              <mc:Choice xmlns:v="urn:schemas-microsoft-com:vml" Requires="v">
                <p:oleObj spid="_x0000_s4225" name="Equation" r:id="rId14" imgW="1853603" imgH="304800" progId="Equation.3">
                  <p:embed/>
                </p:oleObj>
              </mc:Choice>
              <mc:Fallback>
                <p:oleObj name="Equation" r:id="rId14" imgW="1853603" imgH="304800" progId="Equation.3">
                  <p:embed/>
                  <p:pic>
                    <p:nvPicPr>
                      <p:cNvPr id="0" name="Picture 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4600" y="5181600"/>
                        <a:ext cx="34004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2"/>
          <p:cNvGrpSpPr>
            <a:grpSpLocks/>
          </p:cNvGrpSpPr>
          <p:nvPr/>
        </p:nvGrpSpPr>
        <p:grpSpPr bwMode="auto">
          <a:xfrm>
            <a:off x="684213" y="3860800"/>
            <a:ext cx="7729537" cy="1106488"/>
            <a:chOff x="432" y="2438"/>
            <a:chExt cx="4869" cy="697"/>
          </a:xfrm>
        </p:grpSpPr>
        <p:graphicFrame>
          <p:nvGraphicFramePr>
            <p:cNvPr id="4154" name="Object 58"/>
            <p:cNvGraphicFramePr>
              <a:graphicFrameLocks noChangeAspect="1"/>
            </p:cNvGraphicFramePr>
            <p:nvPr/>
          </p:nvGraphicFramePr>
          <p:xfrm>
            <a:off x="1824" y="2438"/>
            <a:ext cx="3477" cy="697"/>
          </p:xfrm>
          <a:graphic>
            <a:graphicData uri="http://schemas.openxmlformats.org/presentationml/2006/ole">
              <mc:AlternateContent xmlns:mc="http://schemas.openxmlformats.org/markup-compatibility/2006">
                <mc:Choice xmlns:v="urn:schemas-microsoft-com:vml" Requires="v">
                  <p:oleObj spid="_x0000_s4226" name="Equation" r:id="rId16" imgW="3796496" imgH="736370" progId="Equation.3">
                    <p:embed/>
                  </p:oleObj>
                </mc:Choice>
                <mc:Fallback>
                  <p:oleObj name="Equation" r:id="rId16" imgW="3796496" imgH="736370" progId="Equation.3">
                    <p:embed/>
                    <p:pic>
                      <p:nvPicPr>
                        <p:cNvPr id="0" name="Picture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24" y="2438"/>
                          <a:ext cx="3477" cy="6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5" name="Object 59"/>
            <p:cNvGraphicFramePr>
              <a:graphicFrameLocks noChangeAspect="1"/>
            </p:cNvGraphicFramePr>
            <p:nvPr/>
          </p:nvGraphicFramePr>
          <p:xfrm>
            <a:off x="432" y="2732"/>
            <a:ext cx="912" cy="196"/>
          </p:xfrm>
          <a:graphic>
            <a:graphicData uri="http://schemas.openxmlformats.org/presentationml/2006/ole">
              <mc:AlternateContent xmlns:mc="http://schemas.openxmlformats.org/markup-compatibility/2006">
                <mc:Choice xmlns:v="urn:schemas-microsoft-com:vml" Requires="v">
                  <p:oleObj spid="_x0000_s4227" name="Equation" r:id="rId18" imgW="888510" imgH="190592" progId="Equation.3">
                    <p:embed/>
                  </p:oleObj>
                </mc:Choice>
                <mc:Fallback>
                  <p:oleObj name="Equation" r:id="rId18" imgW="888510" imgH="190592" progId="Equation.3">
                    <p:embed/>
                    <p:pic>
                      <p:nvPicPr>
                        <p:cNvPr id="0" name="Picture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2" y="2732"/>
                          <a:ext cx="912"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7407" name="Text Box 15"/>
          <p:cNvSpPr txBox="1">
            <a:spLocks noChangeArrowheads="1"/>
          </p:cNvSpPr>
          <p:nvPr/>
        </p:nvSpPr>
        <p:spPr bwMode="auto">
          <a:xfrm>
            <a:off x="533400" y="5943600"/>
            <a:ext cx="8077200" cy="519113"/>
          </a:xfrm>
          <a:prstGeom prst="rect">
            <a:avLst/>
          </a:prstGeom>
          <a:noFill/>
          <a:ln w="9525">
            <a:noFill/>
            <a:miter lim="800000"/>
            <a:headEnd/>
            <a:tailEnd/>
          </a:ln>
        </p:spPr>
        <p:txBody>
          <a:bodyPr>
            <a:spAutoFit/>
          </a:bodyPr>
          <a:lstStyle/>
          <a:p>
            <a:pPr>
              <a:spcBef>
                <a:spcPct val="50000"/>
              </a:spcBef>
            </a:pPr>
            <a:r>
              <a:rPr lang="zh-CN" altLang="en-US" sz="2800" b="1">
                <a:latin typeface="Gill Sans MT" pitchFamily="34" charset="0"/>
                <a:ea typeface="华文中宋" pitchFamily="2" charset="-122"/>
              </a:rPr>
              <a:t>此波长的数量级与 </a:t>
            </a:r>
            <a:r>
              <a:rPr lang="en-US" altLang="zh-CN" sz="2800" b="1">
                <a:latin typeface="Times New Roman" pitchFamily="18" charset="0"/>
                <a:ea typeface="华文中宋" pitchFamily="2" charset="-122"/>
              </a:rPr>
              <a:t>X</a:t>
            </a:r>
            <a:r>
              <a:rPr lang="en-US" altLang="zh-CN" sz="2800" b="1">
                <a:latin typeface="Gill Sans MT" pitchFamily="34" charset="0"/>
                <a:ea typeface="华文中宋" pitchFamily="2" charset="-122"/>
              </a:rPr>
              <a:t> </a:t>
            </a:r>
            <a:r>
              <a:rPr lang="zh-CN" altLang="en-US" sz="2800" b="1">
                <a:latin typeface="Gill Sans MT" pitchFamily="34" charset="0"/>
                <a:ea typeface="华文中宋" pitchFamily="2" charset="-122"/>
              </a:rPr>
              <a:t>射线波长的数量级相当</a:t>
            </a:r>
            <a:r>
              <a:rPr lang="en-US" altLang="zh-CN" sz="2800" b="1">
                <a:latin typeface="Gill Sans MT" pitchFamily="34" charset="0"/>
                <a:ea typeface="华文中宋"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87402"/>
                                        </p:tgtEl>
                                        <p:attrNameLst>
                                          <p:attrName>style.visibility</p:attrName>
                                        </p:attrNameLst>
                                      </p:cBhvr>
                                      <p:to>
                                        <p:strVal val="visible"/>
                                      </p:to>
                                    </p:set>
                                    <p:animEffect transition="in" filter="blinds(vertical)">
                                      <p:cBhvr>
                                        <p:cTn id="12" dur="500"/>
                                        <p:tgtEl>
                                          <p:spTgt spid="1874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87403"/>
                                        </p:tgtEl>
                                        <p:attrNameLst>
                                          <p:attrName>style.visibility</p:attrName>
                                        </p:attrNameLst>
                                      </p:cBhvr>
                                      <p:to>
                                        <p:strVal val="visible"/>
                                      </p:to>
                                    </p:set>
                                    <p:animEffect transition="in" filter="blinds(vertical)">
                                      <p:cBhvr>
                                        <p:cTn id="22" dur="500"/>
                                        <p:tgtEl>
                                          <p:spTgt spid="18740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7407"/>
                                        </p:tgtEl>
                                        <p:attrNameLst>
                                          <p:attrName>style.visibility</p:attrName>
                                        </p:attrNameLst>
                                      </p:cBhvr>
                                      <p:to>
                                        <p:strVal val="visible"/>
                                      </p:to>
                                    </p:set>
                                    <p:animEffect transition="in" filter="blinds(horizontal)">
                                      <p:cBhvr>
                                        <p:cTn id="27" dur="500"/>
                                        <p:tgtEl>
                                          <p:spTgt spid="187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7"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514" name="Picture 4" descr="F:\ftp\The Physics of Atoms and Quanta\chapter 3 Introduction to QM\nlm-100.gif"/>
          <p:cNvPicPr>
            <a:picLocks noChangeAspect="1" noChangeArrowheads="1"/>
          </p:cNvPicPr>
          <p:nvPr/>
        </p:nvPicPr>
        <p:blipFill>
          <a:blip r:embed="rId2"/>
          <a:srcRect/>
          <a:stretch>
            <a:fillRect/>
          </a:stretch>
        </p:blipFill>
        <p:spPr bwMode="auto">
          <a:xfrm>
            <a:off x="914400" y="1143000"/>
            <a:ext cx="3900488" cy="3900488"/>
          </a:xfrm>
          <a:prstGeom prst="rect">
            <a:avLst/>
          </a:prstGeom>
          <a:noFill/>
          <a:ln w="9525">
            <a:noFill/>
            <a:miter lim="800000"/>
            <a:headEnd/>
            <a:tailEnd/>
          </a:ln>
        </p:spPr>
      </p:pic>
      <p:sp>
        <p:nvSpPr>
          <p:cNvPr id="320515" name="Text Box 5"/>
          <p:cNvSpPr txBox="1">
            <a:spLocks noChangeArrowheads="1"/>
          </p:cNvSpPr>
          <p:nvPr/>
        </p:nvSpPr>
        <p:spPr bwMode="auto">
          <a:xfrm>
            <a:off x="457200" y="5334000"/>
            <a:ext cx="5449888" cy="946150"/>
          </a:xfrm>
          <a:prstGeom prst="rect">
            <a:avLst/>
          </a:prstGeom>
          <a:noFill/>
          <a:ln w="9525">
            <a:noFill/>
            <a:miter lim="800000"/>
            <a:headEnd/>
            <a:tailEnd/>
          </a:ln>
        </p:spPr>
        <p:txBody>
          <a:bodyPr wrap="none">
            <a:spAutoFit/>
          </a:bodyPr>
          <a:lstStyle/>
          <a:p>
            <a:pPr algn="ctr"/>
            <a:r>
              <a:rPr kumimoji="1" lang="en-US" altLang="zh-CN" sz="2800" i="1">
                <a:solidFill>
                  <a:srgbClr val="000000"/>
                </a:solidFill>
                <a:latin typeface="Times New Roman" pitchFamily="18" charset="0"/>
                <a:ea typeface="宋体" charset="-122"/>
              </a:rPr>
              <a:t>n</a:t>
            </a:r>
            <a:r>
              <a:rPr kumimoji="1" lang="en-US" altLang="zh-CN" sz="2800">
                <a:solidFill>
                  <a:srgbClr val="000000"/>
                </a:solidFill>
                <a:latin typeface="Times New Roman" pitchFamily="18" charset="0"/>
                <a:ea typeface="宋体" charset="-122"/>
              </a:rPr>
              <a:t> = 1, </a:t>
            </a:r>
            <a:r>
              <a:rPr kumimoji="1" lang="en-US" altLang="zh-CN" sz="2800" i="1">
                <a:solidFill>
                  <a:srgbClr val="000000"/>
                </a:solidFill>
                <a:latin typeface="Times New Roman" pitchFamily="18" charset="0"/>
                <a:ea typeface="宋体" charset="-122"/>
              </a:rPr>
              <a:t>l</a:t>
            </a:r>
            <a:r>
              <a:rPr kumimoji="1" lang="en-US" altLang="zh-CN" sz="2800">
                <a:solidFill>
                  <a:srgbClr val="000000"/>
                </a:solidFill>
                <a:latin typeface="Times New Roman" pitchFamily="18" charset="0"/>
                <a:ea typeface="宋体" charset="-122"/>
              </a:rPr>
              <a:t> = 0, </a:t>
            </a:r>
            <a:r>
              <a:rPr kumimoji="1" lang="en-US" altLang="zh-CN" sz="2800" i="1">
                <a:solidFill>
                  <a:srgbClr val="000000"/>
                </a:solidFill>
                <a:latin typeface="Times New Roman" pitchFamily="18" charset="0"/>
                <a:ea typeface="宋体" charset="-122"/>
              </a:rPr>
              <a:t>m</a:t>
            </a:r>
            <a:r>
              <a:rPr kumimoji="1" lang="en-US" altLang="zh-CN" sz="2800">
                <a:solidFill>
                  <a:srgbClr val="000000"/>
                </a:solidFill>
                <a:latin typeface="Times New Roman" pitchFamily="18" charset="0"/>
                <a:ea typeface="宋体" charset="-122"/>
              </a:rPr>
              <a:t> = 0, </a:t>
            </a:r>
          </a:p>
          <a:p>
            <a:pPr algn="ctr"/>
            <a:r>
              <a:rPr kumimoji="1" lang="en-US" altLang="zh-CN" sz="2800">
                <a:solidFill>
                  <a:srgbClr val="000000"/>
                </a:solidFill>
                <a:latin typeface="Times New Roman" pitchFamily="18" charset="0"/>
                <a:ea typeface="宋体" charset="-122"/>
              </a:rPr>
              <a:t>spherically symmetrical distributions</a:t>
            </a:r>
          </a:p>
        </p:txBody>
      </p:sp>
      <p:sp>
        <p:nvSpPr>
          <p:cNvPr id="320516" name="Text Box 6"/>
          <p:cNvSpPr txBox="1">
            <a:spLocks noChangeArrowheads="1"/>
          </p:cNvSpPr>
          <p:nvPr/>
        </p:nvSpPr>
        <p:spPr bwMode="auto">
          <a:xfrm>
            <a:off x="5029200" y="2362200"/>
            <a:ext cx="3886200" cy="1465263"/>
          </a:xfrm>
          <a:prstGeom prst="rect">
            <a:avLst/>
          </a:prstGeom>
          <a:noFill/>
          <a:ln w="9525">
            <a:noFill/>
            <a:miter lim="800000"/>
            <a:headEnd/>
            <a:tailEnd/>
          </a:ln>
        </p:spPr>
        <p:txBody>
          <a:bodyPr>
            <a:spAutoFit/>
          </a:bodyPr>
          <a:lstStyle/>
          <a:p>
            <a:r>
              <a:rPr kumimoji="1" lang="en-US" altLang="zh-CN">
                <a:solidFill>
                  <a:srgbClr val="000000"/>
                </a:solidFill>
                <a:latin typeface="Times New Roman" pitchFamily="18" charset="0"/>
                <a:ea typeface="宋体" charset="-122"/>
              </a:rPr>
              <a:t>The colors in the plots of the probability distributions vary from blue to red corresponding to the increase of the probability from small (zero) to large values.</a:t>
            </a:r>
          </a:p>
        </p:txBody>
      </p:sp>
    </p:spTree>
    <p:extLst>
      <p:ext uri="{BB962C8B-B14F-4D97-AF65-F5344CB8AC3E}">
        <p14:creationId xmlns:p14="http://schemas.microsoft.com/office/powerpoint/2010/main" val="16758095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538" name="Picture 4" descr="F:\ftp\The Physics of Atoms and Quanta\chapter 3 Introduction to QM\nlm-200.gif"/>
          <p:cNvPicPr>
            <a:picLocks noChangeAspect="1" noChangeArrowheads="1"/>
          </p:cNvPicPr>
          <p:nvPr/>
        </p:nvPicPr>
        <p:blipFill>
          <a:blip r:embed="rId2"/>
          <a:srcRect/>
          <a:stretch>
            <a:fillRect/>
          </a:stretch>
        </p:blipFill>
        <p:spPr bwMode="auto">
          <a:xfrm>
            <a:off x="609600" y="1143000"/>
            <a:ext cx="4129088" cy="4129088"/>
          </a:xfrm>
          <a:prstGeom prst="rect">
            <a:avLst/>
          </a:prstGeom>
          <a:noFill/>
          <a:ln w="9525">
            <a:noFill/>
            <a:miter lim="800000"/>
            <a:headEnd/>
            <a:tailEnd/>
          </a:ln>
        </p:spPr>
      </p:pic>
      <p:sp>
        <p:nvSpPr>
          <p:cNvPr id="321539" name="Text Box 5"/>
          <p:cNvSpPr txBox="1">
            <a:spLocks noChangeArrowheads="1"/>
          </p:cNvSpPr>
          <p:nvPr/>
        </p:nvSpPr>
        <p:spPr bwMode="auto">
          <a:xfrm>
            <a:off x="457200" y="5334000"/>
            <a:ext cx="5449888" cy="946150"/>
          </a:xfrm>
          <a:prstGeom prst="rect">
            <a:avLst/>
          </a:prstGeom>
          <a:noFill/>
          <a:ln w="9525">
            <a:noFill/>
            <a:miter lim="800000"/>
            <a:headEnd/>
            <a:tailEnd/>
          </a:ln>
        </p:spPr>
        <p:txBody>
          <a:bodyPr wrap="none">
            <a:spAutoFit/>
          </a:bodyPr>
          <a:lstStyle/>
          <a:p>
            <a:pPr algn="ctr"/>
            <a:r>
              <a:rPr kumimoji="1" lang="en-US" altLang="zh-CN" sz="2800" i="1">
                <a:solidFill>
                  <a:srgbClr val="000000"/>
                </a:solidFill>
                <a:latin typeface="Times New Roman" pitchFamily="18" charset="0"/>
                <a:ea typeface="宋体" charset="-122"/>
              </a:rPr>
              <a:t>n</a:t>
            </a:r>
            <a:r>
              <a:rPr kumimoji="1" lang="en-US" altLang="zh-CN" sz="2800">
                <a:solidFill>
                  <a:srgbClr val="000000"/>
                </a:solidFill>
                <a:latin typeface="Times New Roman" pitchFamily="18" charset="0"/>
                <a:ea typeface="宋体" charset="-122"/>
              </a:rPr>
              <a:t> = 2, </a:t>
            </a:r>
            <a:r>
              <a:rPr kumimoji="1" lang="en-US" altLang="zh-CN" sz="2800" i="1">
                <a:solidFill>
                  <a:srgbClr val="000000"/>
                </a:solidFill>
                <a:latin typeface="Times New Roman" pitchFamily="18" charset="0"/>
                <a:ea typeface="宋体" charset="-122"/>
              </a:rPr>
              <a:t>l</a:t>
            </a:r>
            <a:r>
              <a:rPr kumimoji="1" lang="en-US" altLang="zh-CN" sz="2800">
                <a:solidFill>
                  <a:srgbClr val="000000"/>
                </a:solidFill>
                <a:latin typeface="Times New Roman" pitchFamily="18" charset="0"/>
                <a:ea typeface="宋体" charset="-122"/>
              </a:rPr>
              <a:t> = 0, </a:t>
            </a:r>
            <a:r>
              <a:rPr kumimoji="1" lang="en-US" altLang="zh-CN" sz="2800" i="1">
                <a:solidFill>
                  <a:srgbClr val="000000"/>
                </a:solidFill>
                <a:latin typeface="Times New Roman" pitchFamily="18" charset="0"/>
                <a:ea typeface="宋体" charset="-122"/>
              </a:rPr>
              <a:t>m</a:t>
            </a:r>
            <a:r>
              <a:rPr kumimoji="1" lang="en-US" altLang="zh-CN" sz="2800">
                <a:solidFill>
                  <a:srgbClr val="000000"/>
                </a:solidFill>
                <a:latin typeface="Times New Roman" pitchFamily="18" charset="0"/>
                <a:ea typeface="宋体" charset="-122"/>
              </a:rPr>
              <a:t> = 0, </a:t>
            </a:r>
          </a:p>
          <a:p>
            <a:pPr algn="ctr"/>
            <a:r>
              <a:rPr kumimoji="1" lang="en-US" altLang="zh-CN" sz="2800">
                <a:solidFill>
                  <a:srgbClr val="000000"/>
                </a:solidFill>
                <a:latin typeface="Times New Roman" pitchFamily="18" charset="0"/>
                <a:ea typeface="宋体" charset="-122"/>
              </a:rPr>
              <a:t>spherically symmetrical distributions</a:t>
            </a:r>
          </a:p>
        </p:txBody>
      </p:sp>
      <p:sp>
        <p:nvSpPr>
          <p:cNvPr id="321540" name="Text Box 6"/>
          <p:cNvSpPr txBox="1">
            <a:spLocks noChangeArrowheads="1"/>
          </p:cNvSpPr>
          <p:nvPr/>
        </p:nvSpPr>
        <p:spPr bwMode="auto">
          <a:xfrm>
            <a:off x="5029200" y="2362200"/>
            <a:ext cx="3886200" cy="1465263"/>
          </a:xfrm>
          <a:prstGeom prst="rect">
            <a:avLst/>
          </a:prstGeom>
          <a:noFill/>
          <a:ln w="9525">
            <a:noFill/>
            <a:miter lim="800000"/>
            <a:headEnd/>
            <a:tailEnd/>
          </a:ln>
        </p:spPr>
        <p:txBody>
          <a:bodyPr>
            <a:spAutoFit/>
          </a:bodyPr>
          <a:lstStyle/>
          <a:p>
            <a:r>
              <a:rPr kumimoji="1" lang="en-US" altLang="zh-CN">
                <a:solidFill>
                  <a:srgbClr val="000000"/>
                </a:solidFill>
                <a:latin typeface="Times New Roman" pitchFamily="18" charset="0"/>
                <a:ea typeface="宋体" charset="-122"/>
              </a:rPr>
              <a:t>The colors in the plots of the probability distributions vary from blue to red corresponding to the increase of the probability from small (zero) to large values.</a:t>
            </a:r>
          </a:p>
        </p:txBody>
      </p:sp>
    </p:spTree>
    <p:extLst>
      <p:ext uri="{BB962C8B-B14F-4D97-AF65-F5344CB8AC3E}">
        <p14:creationId xmlns:p14="http://schemas.microsoft.com/office/powerpoint/2010/main" val="24365483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62" name="Picture 4" descr="F:\ftp\The Physics of Atoms and Quanta\chapter 3 Introduction to QM\nlm-210.gif"/>
          <p:cNvPicPr>
            <a:picLocks noChangeAspect="1" noChangeArrowheads="1"/>
          </p:cNvPicPr>
          <p:nvPr/>
        </p:nvPicPr>
        <p:blipFill>
          <a:blip r:embed="rId2"/>
          <a:srcRect/>
          <a:stretch>
            <a:fillRect/>
          </a:stretch>
        </p:blipFill>
        <p:spPr bwMode="auto">
          <a:xfrm>
            <a:off x="533400" y="838200"/>
            <a:ext cx="4205288" cy="4205288"/>
          </a:xfrm>
          <a:prstGeom prst="rect">
            <a:avLst/>
          </a:prstGeom>
          <a:noFill/>
          <a:ln w="9525">
            <a:noFill/>
            <a:miter lim="800000"/>
            <a:headEnd/>
            <a:tailEnd/>
          </a:ln>
        </p:spPr>
      </p:pic>
      <p:sp>
        <p:nvSpPr>
          <p:cNvPr id="322563" name="Text Box 5"/>
          <p:cNvSpPr txBox="1">
            <a:spLocks noChangeArrowheads="1"/>
          </p:cNvSpPr>
          <p:nvPr/>
        </p:nvSpPr>
        <p:spPr bwMode="auto">
          <a:xfrm>
            <a:off x="938213" y="5334000"/>
            <a:ext cx="4495800" cy="1373188"/>
          </a:xfrm>
          <a:prstGeom prst="rect">
            <a:avLst/>
          </a:prstGeom>
          <a:noFill/>
          <a:ln w="9525">
            <a:noFill/>
            <a:miter lim="800000"/>
            <a:headEnd/>
            <a:tailEnd/>
          </a:ln>
        </p:spPr>
        <p:txBody>
          <a:bodyPr wrap="none">
            <a:spAutoFit/>
          </a:bodyPr>
          <a:lstStyle/>
          <a:p>
            <a:pPr algn="ctr"/>
            <a:r>
              <a:rPr kumimoji="1" lang="en-US" altLang="zh-CN" sz="2800" i="1">
                <a:solidFill>
                  <a:srgbClr val="000000"/>
                </a:solidFill>
                <a:latin typeface="Times New Roman" pitchFamily="18" charset="0"/>
                <a:ea typeface="宋体" charset="-122"/>
              </a:rPr>
              <a:t>n</a:t>
            </a:r>
            <a:r>
              <a:rPr kumimoji="1" lang="en-US" altLang="zh-CN" sz="2800">
                <a:solidFill>
                  <a:srgbClr val="000000"/>
                </a:solidFill>
                <a:latin typeface="Times New Roman" pitchFamily="18" charset="0"/>
                <a:ea typeface="宋体" charset="-122"/>
              </a:rPr>
              <a:t> = 2, </a:t>
            </a:r>
            <a:r>
              <a:rPr kumimoji="1" lang="en-US" altLang="zh-CN" sz="2800" i="1">
                <a:solidFill>
                  <a:srgbClr val="000000"/>
                </a:solidFill>
                <a:latin typeface="Times New Roman" pitchFamily="18" charset="0"/>
                <a:ea typeface="宋体" charset="-122"/>
              </a:rPr>
              <a:t>l</a:t>
            </a:r>
            <a:r>
              <a:rPr kumimoji="1" lang="en-US" altLang="zh-CN" sz="2800">
                <a:solidFill>
                  <a:srgbClr val="000000"/>
                </a:solidFill>
                <a:latin typeface="Times New Roman" pitchFamily="18" charset="0"/>
                <a:ea typeface="宋体" charset="-122"/>
              </a:rPr>
              <a:t> = 1, </a:t>
            </a:r>
            <a:r>
              <a:rPr kumimoji="1" lang="en-US" altLang="zh-CN" sz="2800" i="1">
                <a:solidFill>
                  <a:srgbClr val="000000"/>
                </a:solidFill>
                <a:latin typeface="Times New Roman" pitchFamily="18" charset="0"/>
                <a:ea typeface="宋体" charset="-122"/>
              </a:rPr>
              <a:t>m</a:t>
            </a:r>
            <a:r>
              <a:rPr kumimoji="1" lang="en-US" altLang="zh-CN" sz="2800">
                <a:solidFill>
                  <a:srgbClr val="000000"/>
                </a:solidFill>
                <a:latin typeface="Times New Roman" pitchFamily="18" charset="0"/>
                <a:ea typeface="宋体" charset="-122"/>
              </a:rPr>
              <a:t> = 0, </a:t>
            </a:r>
          </a:p>
          <a:p>
            <a:pPr algn="ctr"/>
            <a:r>
              <a:rPr kumimoji="1" lang="en-US" altLang="zh-CN" sz="2800">
                <a:solidFill>
                  <a:srgbClr val="000000"/>
                </a:solidFill>
                <a:latin typeface="Times New Roman" pitchFamily="18" charset="0"/>
                <a:ea typeface="宋体" charset="-122"/>
              </a:rPr>
              <a:t>Dumbbell shaped distribution </a:t>
            </a:r>
          </a:p>
          <a:p>
            <a:pPr algn="ctr"/>
            <a:r>
              <a:rPr kumimoji="1" lang="en-US" altLang="zh-CN" sz="2800">
                <a:solidFill>
                  <a:srgbClr val="000000"/>
                </a:solidFill>
                <a:latin typeface="Times New Roman" pitchFamily="18" charset="0"/>
                <a:ea typeface="宋体" charset="-122"/>
              </a:rPr>
              <a:t>along one axis</a:t>
            </a:r>
          </a:p>
        </p:txBody>
      </p:sp>
      <p:sp>
        <p:nvSpPr>
          <p:cNvPr id="322564" name="Text Box 6"/>
          <p:cNvSpPr txBox="1">
            <a:spLocks noChangeArrowheads="1"/>
          </p:cNvSpPr>
          <p:nvPr/>
        </p:nvSpPr>
        <p:spPr bwMode="auto">
          <a:xfrm>
            <a:off x="5029200" y="2362200"/>
            <a:ext cx="3886200" cy="1465263"/>
          </a:xfrm>
          <a:prstGeom prst="rect">
            <a:avLst/>
          </a:prstGeom>
          <a:noFill/>
          <a:ln w="9525">
            <a:noFill/>
            <a:miter lim="800000"/>
            <a:headEnd/>
            <a:tailEnd/>
          </a:ln>
        </p:spPr>
        <p:txBody>
          <a:bodyPr>
            <a:spAutoFit/>
          </a:bodyPr>
          <a:lstStyle/>
          <a:p>
            <a:r>
              <a:rPr kumimoji="1" lang="en-US" altLang="zh-CN">
                <a:solidFill>
                  <a:srgbClr val="000000"/>
                </a:solidFill>
                <a:latin typeface="Times New Roman" pitchFamily="18" charset="0"/>
                <a:ea typeface="宋体" charset="-122"/>
              </a:rPr>
              <a:t>The colors in the plots of the probability distributions vary from blue to red corresponding to the increase of the probability from small (zero) to large values.</a:t>
            </a:r>
          </a:p>
        </p:txBody>
      </p:sp>
    </p:spTree>
    <p:extLst>
      <p:ext uri="{BB962C8B-B14F-4D97-AF65-F5344CB8AC3E}">
        <p14:creationId xmlns:p14="http://schemas.microsoft.com/office/powerpoint/2010/main" val="36073600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86" name="Picture 4" descr="F:\ftp\The Physics of Atoms and Quanta\chapter 3 Introduction to QM\nlm-211.gif"/>
          <p:cNvPicPr>
            <a:picLocks noChangeAspect="1" noChangeArrowheads="1"/>
          </p:cNvPicPr>
          <p:nvPr/>
        </p:nvPicPr>
        <p:blipFill>
          <a:blip r:embed="rId2"/>
          <a:srcRect/>
          <a:stretch>
            <a:fillRect/>
          </a:stretch>
        </p:blipFill>
        <p:spPr bwMode="auto">
          <a:xfrm>
            <a:off x="533400" y="685800"/>
            <a:ext cx="4129088" cy="4129088"/>
          </a:xfrm>
          <a:prstGeom prst="rect">
            <a:avLst/>
          </a:prstGeom>
          <a:noFill/>
          <a:ln w="9525">
            <a:noFill/>
            <a:miter lim="800000"/>
            <a:headEnd/>
            <a:tailEnd/>
          </a:ln>
        </p:spPr>
      </p:pic>
      <p:sp>
        <p:nvSpPr>
          <p:cNvPr id="323587" name="Text Box 5"/>
          <p:cNvSpPr txBox="1">
            <a:spLocks noChangeArrowheads="1"/>
          </p:cNvSpPr>
          <p:nvPr/>
        </p:nvSpPr>
        <p:spPr bwMode="auto">
          <a:xfrm>
            <a:off x="685800" y="5105400"/>
            <a:ext cx="4406900" cy="1373188"/>
          </a:xfrm>
          <a:prstGeom prst="rect">
            <a:avLst/>
          </a:prstGeom>
          <a:noFill/>
          <a:ln w="9525">
            <a:noFill/>
            <a:miter lim="800000"/>
            <a:headEnd/>
            <a:tailEnd/>
          </a:ln>
        </p:spPr>
        <p:txBody>
          <a:bodyPr wrap="none">
            <a:spAutoFit/>
          </a:bodyPr>
          <a:lstStyle/>
          <a:p>
            <a:pPr algn="ctr"/>
            <a:r>
              <a:rPr kumimoji="1" lang="en-US" altLang="zh-CN" sz="2800" i="1">
                <a:solidFill>
                  <a:srgbClr val="000000"/>
                </a:solidFill>
                <a:latin typeface="Times New Roman" pitchFamily="18" charset="0"/>
                <a:ea typeface="宋体" charset="-122"/>
              </a:rPr>
              <a:t>n</a:t>
            </a:r>
            <a:r>
              <a:rPr kumimoji="1" lang="en-US" altLang="zh-CN" sz="2800">
                <a:solidFill>
                  <a:srgbClr val="000000"/>
                </a:solidFill>
                <a:latin typeface="Times New Roman" pitchFamily="18" charset="0"/>
                <a:ea typeface="宋体" charset="-122"/>
              </a:rPr>
              <a:t> = 2, </a:t>
            </a:r>
            <a:r>
              <a:rPr kumimoji="1" lang="en-US" altLang="zh-CN" sz="2800" i="1">
                <a:solidFill>
                  <a:srgbClr val="000000"/>
                </a:solidFill>
                <a:latin typeface="Times New Roman" pitchFamily="18" charset="0"/>
                <a:ea typeface="宋体" charset="-122"/>
              </a:rPr>
              <a:t>l</a:t>
            </a:r>
            <a:r>
              <a:rPr kumimoji="1" lang="en-US" altLang="zh-CN" sz="2800">
                <a:solidFill>
                  <a:srgbClr val="000000"/>
                </a:solidFill>
                <a:latin typeface="Times New Roman" pitchFamily="18" charset="0"/>
                <a:ea typeface="宋体" charset="-122"/>
              </a:rPr>
              <a:t> = 1, </a:t>
            </a:r>
            <a:r>
              <a:rPr kumimoji="1" lang="en-US" altLang="zh-CN" sz="2800" i="1">
                <a:solidFill>
                  <a:srgbClr val="000000"/>
                </a:solidFill>
                <a:latin typeface="Times New Roman" pitchFamily="18" charset="0"/>
                <a:ea typeface="宋体" charset="-122"/>
              </a:rPr>
              <a:t>m</a:t>
            </a:r>
            <a:r>
              <a:rPr kumimoji="1" lang="en-US" altLang="zh-CN" sz="2800">
                <a:solidFill>
                  <a:srgbClr val="000000"/>
                </a:solidFill>
                <a:latin typeface="Times New Roman" pitchFamily="18" charset="0"/>
                <a:ea typeface="宋体" charset="-122"/>
              </a:rPr>
              <a:t> = </a:t>
            </a:r>
            <a:r>
              <a:rPr kumimoji="1" lang="en-US" altLang="zh-CN" sz="2800">
                <a:solidFill>
                  <a:srgbClr val="000000"/>
                </a:solidFill>
                <a:latin typeface="Times New Roman" pitchFamily="18" charset="0"/>
                <a:ea typeface="宋体" charset="-122"/>
                <a:cs typeface="Times New Roman" pitchFamily="18" charset="0"/>
              </a:rPr>
              <a:t>±</a:t>
            </a:r>
            <a:r>
              <a:rPr kumimoji="1" lang="en-US" altLang="zh-CN" sz="2800">
                <a:solidFill>
                  <a:srgbClr val="000000"/>
                </a:solidFill>
                <a:latin typeface="Times New Roman" pitchFamily="18" charset="0"/>
                <a:ea typeface="宋体" charset="-122"/>
              </a:rPr>
              <a:t>1, </a:t>
            </a:r>
          </a:p>
          <a:p>
            <a:pPr algn="ctr"/>
            <a:r>
              <a:rPr kumimoji="1" lang="en-US" altLang="zh-CN" sz="2800">
                <a:solidFill>
                  <a:srgbClr val="000000"/>
                </a:solidFill>
                <a:latin typeface="Times New Roman" pitchFamily="18" charset="0"/>
                <a:ea typeface="宋体" charset="-122"/>
              </a:rPr>
              <a:t>Dumbbell shaped distribution</a:t>
            </a:r>
          </a:p>
          <a:p>
            <a:pPr algn="ctr"/>
            <a:r>
              <a:rPr kumimoji="1" lang="en-US" altLang="zh-CN" sz="2800">
                <a:solidFill>
                  <a:srgbClr val="000000"/>
                </a:solidFill>
                <a:latin typeface="Times New Roman" pitchFamily="18" charset="0"/>
                <a:ea typeface="宋体" charset="-122"/>
              </a:rPr>
              <a:t> along one axis</a:t>
            </a:r>
          </a:p>
        </p:txBody>
      </p:sp>
      <p:sp>
        <p:nvSpPr>
          <p:cNvPr id="323588" name="Text Box 6"/>
          <p:cNvSpPr txBox="1">
            <a:spLocks noChangeArrowheads="1"/>
          </p:cNvSpPr>
          <p:nvPr/>
        </p:nvSpPr>
        <p:spPr bwMode="auto">
          <a:xfrm>
            <a:off x="4876800" y="1981200"/>
            <a:ext cx="3886200" cy="1465263"/>
          </a:xfrm>
          <a:prstGeom prst="rect">
            <a:avLst/>
          </a:prstGeom>
          <a:noFill/>
          <a:ln w="9525">
            <a:noFill/>
            <a:miter lim="800000"/>
            <a:headEnd/>
            <a:tailEnd/>
          </a:ln>
        </p:spPr>
        <p:txBody>
          <a:bodyPr>
            <a:spAutoFit/>
          </a:bodyPr>
          <a:lstStyle/>
          <a:p>
            <a:r>
              <a:rPr kumimoji="1" lang="en-US" altLang="zh-CN">
                <a:solidFill>
                  <a:srgbClr val="000000"/>
                </a:solidFill>
                <a:latin typeface="Times New Roman" pitchFamily="18" charset="0"/>
                <a:ea typeface="宋体" charset="-122"/>
              </a:rPr>
              <a:t>The colors in the plots of the probability distributions vary from blue to red corresponding to the increase of the probability from small (zero) to large values.</a:t>
            </a:r>
          </a:p>
        </p:txBody>
      </p:sp>
    </p:spTree>
    <p:extLst>
      <p:ext uri="{BB962C8B-B14F-4D97-AF65-F5344CB8AC3E}">
        <p14:creationId xmlns:p14="http://schemas.microsoft.com/office/powerpoint/2010/main" val="11939442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4610" name="Picture 2" descr="F:\ftp\The Physics of Atoms and Quanta\chapter 3 Introduction to QM\nlm-300.gif"/>
          <p:cNvPicPr>
            <a:picLocks noChangeAspect="1" noChangeArrowheads="1"/>
          </p:cNvPicPr>
          <p:nvPr/>
        </p:nvPicPr>
        <p:blipFill>
          <a:blip r:embed="rId2"/>
          <a:srcRect/>
          <a:stretch>
            <a:fillRect/>
          </a:stretch>
        </p:blipFill>
        <p:spPr bwMode="auto">
          <a:xfrm>
            <a:off x="762000" y="762000"/>
            <a:ext cx="3962400" cy="3962400"/>
          </a:xfrm>
          <a:prstGeom prst="rect">
            <a:avLst/>
          </a:prstGeom>
          <a:noFill/>
          <a:ln w="9525">
            <a:noFill/>
            <a:miter lim="800000"/>
            <a:headEnd/>
            <a:tailEnd/>
          </a:ln>
        </p:spPr>
      </p:pic>
      <p:sp>
        <p:nvSpPr>
          <p:cNvPr id="324611" name="Text Box 3"/>
          <p:cNvSpPr txBox="1">
            <a:spLocks noChangeArrowheads="1"/>
          </p:cNvSpPr>
          <p:nvPr/>
        </p:nvSpPr>
        <p:spPr bwMode="auto">
          <a:xfrm>
            <a:off x="381000" y="4800600"/>
            <a:ext cx="5449888" cy="946150"/>
          </a:xfrm>
          <a:prstGeom prst="rect">
            <a:avLst/>
          </a:prstGeom>
          <a:noFill/>
          <a:ln w="9525">
            <a:noFill/>
            <a:miter lim="800000"/>
            <a:headEnd/>
            <a:tailEnd/>
          </a:ln>
        </p:spPr>
        <p:txBody>
          <a:bodyPr wrap="none">
            <a:spAutoFit/>
          </a:bodyPr>
          <a:lstStyle/>
          <a:p>
            <a:pPr algn="ctr"/>
            <a:r>
              <a:rPr kumimoji="1" lang="en-US" altLang="zh-CN" sz="2800" i="1">
                <a:solidFill>
                  <a:srgbClr val="000000"/>
                </a:solidFill>
                <a:latin typeface="Times New Roman" pitchFamily="18" charset="0"/>
                <a:ea typeface="宋体" charset="-122"/>
              </a:rPr>
              <a:t>n</a:t>
            </a:r>
            <a:r>
              <a:rPr kumimoji="1" lang="en-US" altLang="zh-CN" sz="2800">
                <a:solidFill>
                  <a:srgbClr val="000000"/>
                </a:solidFill>
                <a:latin typeface="Times New Roman" pitchFamily="18" charset="0"/>
                <a:ea typeface="宋体" charset="-122"/>
              </a:rPr>
              <a:t> = 3, </a:t>
            </a:r>
            <a:r>
              <a:rPr kumimoji="1" lang="en-US" altLang="zh-CN" sz="2800" i="1">
                <a:solidFill>
                  <a:srgbClr val="000000"/>
                </a:solidFill>
                <a:latin typeface="Times New Roman" pitchFamily="18" charset="0"/>
                <a:ea typeface="宋体" charset="-122"/>
              </a:rPr>
              <a:t>l</a:t>
            </a:r>
            <a:r>
              <a:rPr kumimoji="1" lang="en-US" altLang="zh-CN" sz="2800">
                <a:solidFill>
                  <a:srgbClr val="000000"/>
                </a:solidFill>
                <a:latin typeface="Times New Roman" pitchFamily="18" charset="0"/>
                <a:ea typeface="宋体" charset="-122"/>
              </a:rPr>
              <a:t> = 0, </a:t>
            </a:r>
            <a:r>
              <a:rPr kumimoji="1" lang="en-US" altLang="zh-CN" sz="2800" i="1">
                <a:solidFill>
                  <a:srgbClr val="000000"/>
                </a:solidFill>
                <a:latin typeface="Times New Roman" pitchFamily="18" charset="0"/>
                <a:ea typeface="宋体" charset="-122"/>
              </a:rPr>
              <a:t>m</a:t>
            </a:r>
            <a:r>
              <a:rPr kumimoji="1" lang="en-US" altLang="zh-CN" sz="2800">
                <a:solidFill>
                  <a:srgbClr val="000000"/>
                </a:solidFill>
                <a:latin typeface="Times New Roman" pitchFamily="18" charset="0"/>
                <a:ea typeface="宋体" charset="-122"/>
              </a:rPr>
              <a:t> = 0, </a:t>
            </a:r>
          </a:p>
          <a:p>
            <a:pPr algn="ctr"/>
            <a:r>
              <a:rPr kumimoji="1" lang="en-US" altLang="zh-CN" sz="2800">
                <a:solidFill>
                  <a:srgbClr val="000000"/>
                </a:solidFill>
                <a:latin typeface="Times New Roman" pitchFamily="18" charset="0"/>
                <a:ea typeface="宋体" charset="-122"/>
              </a:rPr>
              <a:t>spherically symmetrical distributions</a:t>
            </a:r>
          </a:p>
        </p:txBody>
      </p:sp>
      <p:sp>
        <p:nvSpPr>
          <p:cNvPr id="324612" name="Text Box 4"/>
          <p:cNvSpPr txBox="1">
            <a:spLocks noChangeArrowheads="1"/>
          </p:cNvSpPr>
          <p:nvPr/>
        </p:nvSpPr>
        <p:spPr bwMode="auto">
          <a:xfrm>
            <a:off x="4953000" y="1828800"/>
            <a:ext cx="3886200" cy="1465263"/>
          </a:xfrm>
          <a:prstGeom prst="rect">
            <a:avLst/>
          </a:prstGeom>
          <a:noFill/>
          <a:ln w="9525">
            <a:noFill/>
            <a:miter lim="800000"/>
            <a:headEnd/>
            <a:tailEnd/>
          </a:ln>
        </p:spPr>
        <p:txBody>
          <a:bodyPr>
            <a:spAutoFit/>
          </a:bodyPr>
          <a:lstStyle/>
          <a:p>
            <a:r>
              <a:rPr kumimoji="1" lang="en-US" altLang="zh-CN">
                <a:solidFill>
                  <a:srgbClr val="000000"/>
                </a:solidFill>
                <a:latin typeface="Times New Roman" pitchFamily="18" charset="0"/>
                <a:ea typeface="宋体" charset="-122"/>
              </a:rPr>
              <a:t>The colors in the plots of the probability distributions vary from blue to red corresponding to the increase of the probability from small (zero) to large values.</a:t>
            </a:r>
          </a:p>
        </p:txBody>
      </p:sp>
    </p:spTree>
    <p:extLst>
      <p:ext uri="{BB962C8B-B14F-4D97-AF65-F5344CB8AC3E}">
        <p14:creationId xmlns:p14="http://schemas.microsoft.com/office/powerpoint/2010/main" val="5599310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34" name="Picture 2" descr="F:\ftp\The Physics of Atoms and Quanta\chapter 3 Introduction to QM\nlm-310.gif"/>
          <p:cNvPicPr>
            <a:picLocks noChangeAspect="1" noChangeArrowheads="1"/>
          </p:cNvPicPr>
          <p:nvPr/>
        </p:nvPicPr>
        <p:blipFill>
          <a:blip r:embed="rId2"/>
          <a:srcRect/>
          <a:stretch>
            <a:fillRect/>
          </a:stretch>
        </p:blipFill>
        <p:spPr bwMode="auto">
          <a:xfrm>
            <a:off x="533400" y="762000"/>
            <a:ext cx="4114800" cy="4114800"/>
          </a:xfrm>
          <a:prstGeom prst="rect">
            <a:avLst/>
          </a:prstGeom>
          <a:noFill/>
          <a:ln w="9525">
            <a:noFill/>
            <a:miter lim="800000"/>
            <a:headEnd/>
            <a:tailEnd/>
          </a:ln>
        </p:spPr>
      </p:pic>
      <p:sp>
        <p:nvSpPr>
          <p:cNvPr id="325635" name="Text Box 3"/>
          <p:cNvSpPr txBox="1">
            <a:spLocks noChangeArrowheads="1"/>
          </p:cNvSpPr>
          <p:nvPr/>
        </p:nvSpPr>
        <p:spPr bwMode="auto">
          <a:xfrm>
            <a:off x="1722438" y="5257800"/>
            <a:ext cx="2917825" cy="946150"/>
          </a:xfrm>
          <a:prstGeom prst="rect">
            <a:avLst/>
          </a:prstGeom>
          <a:noFill/>
          <a:ln w="9525">
            <a:noFill/>
            <a:miter lim="800000"/>
            <a:headEnd/>
            <a:tailEnd/>
          </a:ln>
        </p:spPr>
        <p:txBody>
          <a:bodyPr wrap="none">
            <a:spAutoFit/>
          </a:bodyPr>
          <a:lstStyle/>
          <a:p>
            <a:pPr algn="ctr"/>
            <a:r>
              <a:rPr kumimoji="1" lang="en-US" altLang="zh-CN" sz="2800" i="1">
                <a:solidFill>
                  <a:srgbClr val="000000"/>
                </a:solidFill>
                <a:latin typeface="Times New Roman" pitchFamily="18" charset="0"/>
                <a:ea typeface="宋体" charset="-122"/>
              </a:rPr>
              <a:t>n</a:t>
            </a:r>
            <a:r>
              <a:rPr kumimoji="1" lang="en-US" altLang="zh-CN" sz="2800">
                <a:solidFill>
                  <a:srgbClr val="000000"/>
                </a:solidFill>
                <a:latin typeface="Times New Roman" pitchFamily="18" charset="0"/>
                <a:ea typeface="宋体" charset="-122"/>
              </a:rPr>
              <a:t> = 3, </a:t>
            </a:r>
            <a:r>
              <a:rPr kumimoji="1" lang="en-US" altLang="zh-CN" sz="2800" i="1">
                <a:solidFill>
                  <a:srgbClr val="000000"/>
                </a:solidFill>
                <a:latin typeface="Times New Roman" pitchFamily="18" charset="0"/>
                <a:ea typeface="宋体" charset="-122"/>
              </a:rPr>
              <a:t>l</a:t>
            </a:r>
            <a:r>
              <a:rPr kumimoji="1" lang="en-US" altLang="zh-CN" sz="2800">
                <a:solidFill>
                  <a:srgbClr val="000000"/>
                </a:solidFill>
                <a:latin typeface="Times New Roman" pitchFamily="18" charset="0"/>
                <a:ea typeface="宋体" charset="-122"/>
              </a:rPr>
              <a:t> = 1, </a:t>
            </a:r>
            <a:r>
              <a:rPr kumimoji="1" lang="en-US" altLang="zh-CN" sz="2800" i="1">
                <a:solidFill>
                  <a:srgbClr val="000000"/>
                </a:solidFill>
                <a:latin typeface="Times New Roman" pitchFamily="18" charset="0"/>
                <a:ea typeface="宋体" charset="-122"/>
              </a:rPr>
              <a:t>m</a:t>
            </a:r>
            <a:r>
              <a:rPr kumimoji="1" lang="en-US" altLang="zh-CN" sz="2800">
                <a:solidFill>
                  <a:srgbClr val="000000"/>
                </a:solidFill>
                <a:latin typeface="Times New Roman" pitchFamily="18" charset="0"/>
                <a:ea typeface="宋体" charset="-122"/>
              </a:rPr>
              <a:t> = </a:t>
            </a:r>
            <a:r>
              <a:rPr kumimoji="1" lang="en-US" altLang="zh-CN" sz="2800">
                <a:solidFill>
                  <a:srgbClr val="000000"/>
                </a:solidFill>
                <a:latin typeface="Times New Roman" pitchFamily="18" charset="0"/>
                <a:ea typeface="宋体" charset="-122"/>
                <a:cs typeface="Times New Roman" pitchFamily="18" charset="0"/>
              </a:rPr>
              <a:t>0</a:t>
            </a:r>
            <a:r>
              <a:rPr kumimoji="1" lang="en-US" altLang="zh-CN" sz="2800">
                <a:solidFill>
                  <a:srgbClr val="000000"/>
                </a:solidFill>
                <a:latin typeface="Times New Roman" pitchFamily="18" charset="0"/>
                <a:ea typeface="宋体" charset="-122"/>
              </a:rPr>
              <a:t>, </a:t>
            </a:r>
          </a:p>
          <a:p>
            <a:pPr algn="ctr"/>
            <a:endParaRPr kumimoji="1" lang="en-US" altLang="zh-CN" sz="2800">
              <a:solidFill>
                <a:srgbClr val="000000"/>
              </a:solidFill>
              <a:latin typeface="Times New Roman" pitchFamily="18" charset="0"/>
              <a:ea typeface="宋体" charset="-122"/>
            </a:endParaRPr>
          </a:p>
        </p:txBody>
      </p:sp>
      <p:sp>
        <p:nvSpPr>
          <p:cNvPr id="325636" name="Text Box 4"/>
          <p:cNvSpPr txBox="1">
            <a:spLocks noChangeArrowheads="1"/>
          </p:cNvSpPr>
          <p:nvPr/>
        </p:nvSpPr>
        <p:spPr bwMode="auto">
          <a:xfrm>
            <a:off x="4876800" y="1981200"/>
            <a:ext cx="3886200" cy="1465263"/>
          </a:xfrm>
          <a:prstGeom prst="rect">
            <a:avLst/>
          </a:prstGeom>
          <a:noFill/>
          <a:ln w="9525">
            <a:noFill/>
            <a:miter lim="800000"/>
            <a:headEnd/>
            <a:tailEnd/>
          </a:ln>
        </p:spPr>
        <p:txBody>
          <a:bodyPr>
            <a:spAutoFit/>
          </a:bodyPr>
          <a:lstStyle/>
          <a:p>
            <a:r>
              <a:rPr kumimoji="1" lang="en-US" altLang="zh-CN">
                <a:solidFill>
                  <a:srgbClr val="000000"/>
                </a:solidFill>
                <a:latin typeface="Times New Roman" pitchFamily="18" charset="0"/>
                <a:ea typeface="宋体" charset="-122"/>
              </a:rPr>
              <a:t>The colors in the plots of the probability distributions vary from blue to red corresponding to the increase of the probability from small (zero) to large values.</a:t>
            </a:r>
          </a:p>
        </p:txBody>
      </p:sp>
    </p:spTree>
    <p:extLst>
      <p:ext uri="{BB962C8B-B14F-4D97-AF65-F5344CB8AC3E}">
        <p14:creationId xmlns:p14="http://schemas.microsoft.com/office/powerpoint/2010/main" val="21710167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58" name="Picture 2" descr="F:\ftp\The Physics of Atoms and Quanta\chapter 3 Introduction to QM\nlm-311.gif"/>
          <p:cNvPicPr>
            <a:picLocks noChangeAspect="1" noChangeArrowheads="1"/>
          </p:cNvPicPr>
          <p:nvPr/>
        </p:nvPicPr>
        <p:blipFill>
          <a:blip r:embed="rId2"/>
          <a:srcRect/>
          <a:stretch>
            <a:fillRect/>
          </a:stretch>
        </p:blipFill>
        <p:spPr bwMode="auto">
          <a:xfrm>
            <a:off x="609600" y="457200"/>
            <a:ext cx="4206875" cy="4206875"/>
          </a:xfrm>
          <a:prstGeom prst="rect">
            <a:avLst/>
          </a:prstGeom>
          <a:noFill/>
          <a:ln w="9525">
            <a:noFill/>
            <a:miter lim="800000"/>
            <a:headEnd/>
            <a:tailEnd/>
          </a:ln>
        </p:spPr>
      </p:pic>
      <p:sp>
        <p:nvSpPr>
          <p:cNvPr id="326659" name="Text Box 3"/>
          <p:cNvSpPr txBox="1">
            <a:spLocks noChangeArrowheads="1"/>
          </p:cNvSpPr>
          <p:nvPr/>
        </p:nvSpPr>
        <p:spPr bwMode="auto">
          <a:xfrm>
            <a:off x="1546225" y="4876800"/>
            <a:ext cx="3273425" cy="519113"/>
          </a:xfrm>
          <a:prstGeom prst="rect">
            <a:avLst/>
          </a:prstGeom>
          <a:noFill/>
          <a:ln w="9525">
            <a:noFill/>
            <a:miter lim="800000"/>
            <a:headEnd/>
            <a:tailEnd/>
          </a:ln>
        </p:spPr>
        <p:txBody>
          <a:bodyPr wrap="none">
            <a:spAutoFit/>
          </a:bodyPr>
          <a:lstStyle/>
          <a:p>
            <a:pPr algn="ctr"/>
            <a:r>
              <a:rPr kumimoji="1" lang="en-US" altLang="zh-CN" sz="2800" i="1">
                <a:solidFill>
                  <a:srgbClr val="000000"/>
                </a:solidFill>
                <a:latin typeface="Times New Roman" pitchFamily="18" charset="0"/>
                <a:ea typeface="宋体" charset="-122"/>
              </a:rPr>
              <a:t>n</a:t>
            </a:r>
            <a:r>
              <a:rPr kumimoji="1" lang="en-US" altLang="zh-CN" sz="2800">
                <a:solidFill>
                  <a:srgbClr val="000000"/>
                </a:solidFill>
                <a:latin typeface="Times New Roman" pitchFamily="18" charset="0"/>
                <a:ea typeface="宋体" charset="-122"/>
              </a:rPr>
              <a:t> = 3, </a:t>
            </a:r>
            <a:r>
              <a:rPr kumimoji="1" lang="en-US" altLang="zh-CN" sz="2800" i="1">
                <a:solidFill>
                  <a:srgbClr val="000000"/>
                </a:solidFill>
                <a:latin typeface="Times New Roman" pitchFamily="18" charset="0"/>
                <a:ea typeface="宋体" charset="-122"/>
              </a:rPr>
              <a:t>l</a:t>
            </a:r>
            <a:r>
              <a:rPr kumimoji="1" lang="en-US" altLang="zh-CN" sz="2800">
                <a:solidFill>
                  <a:srgbClr val="000000"/>
                </a:solidFill>
                <a:latin typeface="Times New Roman" pitchFamily="18" charset="0"/>
                <a:ea typeface="宋体" charset="-122"/>
              </a:rPr>
              <a:t> = 1, </a:t>
            </a:r>
            <a:r>
              <a:rPr kumimoji="1" lang="en-US" altLang="zh-CN" sz="2800" i="1">
                <a:solidFill>
                  <a:srgbClr val="000000"/>
                </a:solidFill>
                <a:latin typeface="Times New Roman" pitchFamily="18" charset="0"/>
                <a:ea typeface="宋体" charset="-122"/>
              </a:rPr>
              <a:t>m</a:t>
            </a:r>
            <a:r>
              <a:rPr kumimoji="1" lang="en-US" altLang="zh-CN" sz="2800">
                <a:solidFill>
                  <a:srgbClr val="000000"/>
                </a:solidFill>
                <a:latin typeface="Times New Roman" pitchFamily="18" charset="0"/>
                <a:ea typeface="宋体" charset="-122"/>
              </a:rPr>
              <a:t> = </a:t>
            </a:r>
            <a:r>
              <a:rPr kumimoji="1" lang="en-US" altLang="zh-CN" sz="2800">
                <a:solidFill>
                  <a:srgbClr val="000000"/>
                </a:solidFill>
                <a:latin typeface="Times New Roman" pitchFamily="18" charset="0"/>
                <a:ea typeface="宋体" charset="-122"/>
                <a:cs typeface="Times New Roman" pitchFamily="18" charset="0"/>
              </a:rPr>
              <a:t>±</a:t>
            </a:r>
            <a:r>
              <a:rPr kumimoji="1" lang="en-US" altLang="zh-CN" sz="2800">
                <a:solidFill>
                  <a:srgbClr val="000000"/>
                </a:solidFill>
                <a:latin typeface="Times New Roman" pitchFamily="18" charset="0"/>
                <a:ea typeface="宋体" charset="-122"/>
              </a:rPr>
              <a:t>1, </a:t>
            </a:r>
          </a:p>
        </p:txBody>
      </p:sp>
      <p:sp>
        <p:nvSpPr>
          <p:cNvPr id="326660" name="Text Box 4"/>
          <p:cNvSpPr txBox="1">
            <a:spLocks noChangeArrowheads="1"/>
          </p:cNvSpPr>
          <p:nvPr/>
        </p:nvSpPr>
        <p:spPr bwMode="auto">
          <a:xfrm>
            <a:off x="4876800" y="1981200"/>
            <a:ext cx="3886200" cy="1465263"/>
          </a:xfrm>
          <a:prstGeom prst="rect">
            <a:avLst/>
          </a:prstGeom>
          <a:noFill/>
          <a:ln w="9525">
            <a:noFill/>
            <a:miter lim="800000"/>
            <a:headEnd/>
            <a:tailEnd/>
          </a:ln>
        </p:spPr>
        <p:txBody>
          <a:bodyPr>
            <a:spAutoFit/>
          </a:bodyPr>
          <a:lstStyle/>
          <a:p>
            <a:r>
              <a:rPr kumimoji="1" lang="en-US" altLang="zh-CN">
                <a:solidFill>
                  <a:srgbClr val="000000"/>
                </a:solidFill>
                <a:latin typeface="Times New Roman" pitchFamily="18" charset="0"/>
                <a:ea typeface="宋体" charset="-122"/>
              </a:rPr>
              <a:t>The colors in the plots of the probability distributions vary from blue to red corresponding to the increase of the probability from small (zero) to large values.</a:t>
            </a:r>
          </a:p>
        </p:txBody>
      </p:sp>
    </p:spTree>
    <p:extLst>
      <p:ext uri="{BB962C8B-B14F-4D97-AF65-F5344CB8AC3E}">
        <p14:creationId xmlns:p14="http://schemas.microsoft.com/office/powerpoint/2010/main" val="17337293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82" name="Picture 2" descr="F:\ftp\The Physics of Atoms and Quanta\chapter 3 Introduction to QM\nlm-320.gif"/>
          <p:cNvPicPr>
            <a:picLocks noChangeAspect="1" noChangeArrowheads="1"/>
          </p:cNvPicPr>
          <p:nvPr/>
        </p:nvPicPr>
        <p:blipFill>
          <a:blip r:embed="rId2"/>
          <a:srcRect/>
          <a:stretch>
            <a:fillRect/>
          </a:stretch>
        </p:blipFill>
        <p:spPr bwMode="auto">
          <a:xfrm>
            <a:off x="762000" y="838200"/>
            <a:ext cx="3825875" cy="3825875"/>
          </a:xfrm>
          <a:prstGeom prst="rect">
            <a:avLst/>
          </a:prstGeom>
          <a:noFill/>
          <a:ln w="9525">
            <a:noFill/>
            <a:miter lim="800000"/>
            <a:headEnd/>
            <a:tailEnd/>
          </a:ln>
        </p:spPr>
      </p:pic>
      <p:sp>
        <p:nvSpPr>
          <p:cNvPr id="327683" name="Text Box 3"/>
          <p:cNvSpPr txBox="1">
            <a:spLocks noChangeArrowheads="1"/>
          </p:cNvSpPr>
          <p:nvPr/>
        </p:nvSpPr>
        <p:spPr bwMode="auto">
          <a:xfrm>
            <a:off x="1722438" y="5257800"/>
            <a:ext cx="2917825" cy="946150"/>
          </a:xfrm>
          <a:prstGeom prst="rect">
            <a:avLst/>
          </a:prstGeom>
          <a:noFill/>
          <a:ln w="9525">
            <a:noFill/>
            <a:miter lim="800000"/>
            <a:headEnd/>
            <a:tailEnd/>
          </a:ln>
        </p:spPr>
        <p:txBody>
          <a:bodyPr wrap="none">
            <a:spAutoFit/>
          </a:bodyPr>
          <a:lstStyle/>
          <a:p>
            <a:pPr algn="ctr"/>
            <a:r>
              <a:rPr kumimoji="1" lang="en-US" altLang="zh-CN" sz="2800" i="1">
                <a:solidFill>
                  <a:srgbClr val="000000"/>
                </a:solidFill>
                <a:latin typeface="Times New Roman" pitchFamily="18" charset="0"/>
                <a:ea typeface="宋体" charset="-122"/>
              </a:rPr>
              <a:t>n</a:t>
            </a:r>
            <a:r>
              <a:rPr kumimoji="1" lang="en-US" altLang="zh-CN" sz="2800">
                <a:solidFill>
                  <a:srgbClr val="000000"/>
                </a:solidFill>
                <a:latin typeface="Times New Roman" pitchFamily="18" charset="0"/>
                <a:ea typeface="宋体" charset="-122"/>
              </a:rPr>
              <a:t> = 3, </a:t>
            </a:r>
            <a:r>
              <a:rPr kumimoji="1" lang="en-US" altLang="zh-CN" sz="2800" i="1">
                <a:solidFill>
                  <a:srgbClr val="000000"/>
                </a:solidFill>
                <a:latin typeface="Times New Roman" pitchFamily="18" charset="0"/>
                <a:ea typeface="宋体" charset="-122"/>
              </a:rPr>
              <a:t>l</a:t>
            </a:r>
            <a:r>
              <a:rPr kumimoji="1" lang="en-US" altLang="zh-CN" sz="2800">
                <a:solidFill>
                  <a:srgbClr val="000000"/>
                </a:solidFill>
                <a:latin typeface="Times New Roman" pitchFamily="18" charset="0"/>
                <a:ea typeface="宋体" charset="-122"/>
              </a:rPr>
              <a:t> = 2, </a:t>
            </a:r>
            <a:r>
              <a:rPr kumimoji="1" lang="en-US" altLang="zh-CN" sz="2800" i="1">
                <a:solidFill>
                  <a:srgbClr val="000000"/>
                </a:solidFill>
                <a:latin typeface="Times New Roman" pitchFamily="18" charset="0"/>
                <a:ea typeface="宋体" charset="-122"/>
              </a:rPr>
              <a:t>m</a:t>
            </a:r>
            <a:r>
              <a:rPr kumimoji="1" lang="en-US" altLang="zh-CN" sz="2800">
                <a:solidFill>
                  <a:srgbClr val="000000"/>
                </a:solidFill>
                <a:latin typeface="Times New Roman" pitchFamily="18" charset="0"/>
                <a:ea typeface="宋体" charset="-122"/>
              </a:rPr>
              <a:t> = </a:t>
            </a:r>
            <a:r>
              <a:rPr kumimoji="1" lang="en-US" altLang="zh-CN" sz="2800">
                <a:solidFill>
                  <a:srgbClr val="000000"/>
                </a:solidFill>
                <a:latin typeface="Times New Roman" pitchFamily="18" charset="0"/>
                <a:ea typeface="宋体" charset="-122"/>
                <a:cs typeface="Times New Roman" pitchFamily="18" charset="0"/>
              </a:rPr>
              <a:t>0</a:t>
            </a:r>
            <a:r>
              <a:rPr kumimoji="1" lang="en-US" altLang="zh-CN" sz="2800">
                <a:solidFill>
                  <a:srgbClr val="000000"/>
                </a:solidFill>
                <a:latin typeface="Times New Roman" pitchFamily="18" charset="0"/>
                <a:ea typeface="宋体" charset="-122"/>
              </a:rPr>
              <a:t>, </a:t>
            </a:r>
          </a:p>
          <a:p>
            <a:pPr algn="ctr"/>
            <a:endParaRPr kumimoji="1" lang="en-US" altLang="zh-CN" sz="2800">
              <a:solidFill>
                <a:srgbClr val="000000"/>
              </a:solidFill>
              <a:latin typeface="Times New Roman" pitchFamily="18" charset="0"/>
              <a:ea typeface="宋体" charset="-122"/>
            </a:endParaRPr>
          </a:p>
        </p:txBody>
      </p:sp>
      <p:sp>
        <p:nvSpPr>
          <p:cNvPr id="327684" name="Text Box 4"/>
          <p:cNvSpPr txBox="1">
            <a:spLocks noChangeArrowheads="1"/>
          </p:cNvSpPr>
          <p:nvPr/>
        </p:nvSpPr>
        <p:spPr bwMode="auto">
          <a:xfrm>
            <a:off x="4876800" y="1981200"/>
            <a:ext cx="3886200" cy="1465263"/>
          </a:xfrm>
          <a:prstGeom prst="rect">
            <a:avLst/>
          </a:prstGeom>
          <a:noFill/>
          <a:ln w="9525">
            <a:noFill/>
            <a:miter lim="800000"/>
            <a:headEnd/>
            <a:tailEnd/>
          </a:ln>
        </p:spPr>
        <p:txBody>
          <a:bodyPr>
            <a:spAutoFit/>
          </a:bodyPr>
          <a:lstStyle/>
          <a:p>
            <a:r>
              <a:rPr kumimoji="1" lang="en-US" altLang="zh-CN">
                <a:solidFill>
                  <a:srgbClr val="000000"/>
                </a:solidFill>
                <a:latin typeface="Times New Roman" pitchFamily="18" charset="0"/>
                <a:ea typeface="宋体" charset="-122"/>
              </a:rPr>
              <a:t>The colors in the plots of the probability distributions vary from blue to red corresponding to the increase of the probability from small (zero) to large values.</a:t>
            </a:r>
          </a:p>
        </p:txBody>
      </p:sp>
    </p:spTree>
    <p:extLst>
      <p:ext uri="{BB962C8B-B14F-4D97-AF65-F5344CB8AC3E}">
        <p14:creationId xmlns:p14="http://schemas.microsoft.com/office/powerpoint/2010/main" val="35284210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706" name="Picture 2" descr="F:\ftp\The Physics of Atoms and Quanta\chapter 3 Introduction to QM\nlm-321.gif"/>
          <p:cNvPicPr>
            <a:picLocks noChangeAspect="1" noChangeArrowheads="1"/>
          </p:cNvPicPr>
          <p:nvPr/>
        </p:nvPicPr>
        <p:blipFill>
          <a:blip r:embed="rId2"/>
          <a:srcRect/>
          <a:stretch>
            <a:fillRect/>
          </a:stretch>
        </p:blipFill>
        <p:spPr bwMode="auto">
          <a:xfrm>
            <a:off x="685800" y="838200"/>
            <a:ext cx="3978275" cy="3978275"/>
          </a:xfrm>
          <a:prstGeom prst="rect">
            <a:avLst/>
          </a:prstGeom>
          <a:noFill/>
          <a:ln w="9525">
            <a:noFill/>
            <a:miter lim="800000"/>
            <a:headEnd/>
            <a:tailEnd/>
          </a:ln>
        </p:spPr>
      </p:pic>
      <p:sp>
        <p:nvSpPr>
          <p:cNvPr id="328707" name="Text Box 3"/>
          <p:cNvSpPr txBox="1">
            <a:spLocks noChangeArrowheads="1"/>
          </p:cNvSpPr>
          <p:nvPr/>
        </p:nvSpPr>
        <p:spPr bwMode="auto">
          <a:xfrm>
            <a:off x="1546225" y="5257800"/>
            <a:ext cx="3273425" cy="946150"/>
          </a:xfrm>
          <a:prstGeom prst="rect">
            <a:avLst/>
          </a:prstGeom>
          <a:noFill/>
          <a:ln w="9525">
            <a:noFill/>
            <a:miter lim="800000"/>
            <a:headEnd/>
            <a:tailEnd/>
          </a:ln>
        </p:spPr>
        <p:txBody>
          <a:bodyPr wrap="none">
            <a:spAutoFit/>
          </a:bodyPr>
          <a:lstStyle/>
          <a:p>
            <a:pPr algn="ctr"/>
            <a:r>
              <a:rPr kumimoji="1" lang="en-US" altLang="zh-CN" sz="2800" i="1">
                <a:solidFill>
                  <a:srgbClr val="000000"/>
                </a:solidFill>
                <a:latin typeface="Times New Roman" pitchFamily="18" charset="0"/>
                <a:ea typeface="宋体" charset="-122"/>
              </a:rPr>
              <a:t>n</a:t>
            </a:r>
            <a:r>
              <a:rPr kumimoji="1" lang="en-US" altLang="zh-CN" sz="2800">
                <a:solidFill>
                  <a:srgbClr val="000000"/>
                </a:solidFill>
                <a:latin typeface="Times New Roman" pitchFamily="18" charset="0"/>
                <a:ea typeface="宋体" charset="-122"/>
              </a:rPr>
              <a:t> = 3, </a:t>
            </a:r>
            <a:r>
              <a:rPr kumimoji="1" lang="en-US" altLang="zh-CN" sz="2800" i="1">
                <a:solidFill>
                  <a:srgbClr val="000000"/>
                </a:solidFill>
                <a:latin typeface="Times New Roman" pitchFamily="18" charset="0"/>
                <a:ea typeface="宋体" charset="-122"/>
              </a:rPr>
              <a:t>l</a:t>
            </a:r>
            <a:r>
              <a:rPr kumimoji="1" lang="en-US" altLang="zh-CN" sz="2800">
                <a:solidFill>
                  <a:srgbClr val="000000"/>
                </a:solidFill>
                <a:latin typeface="Times New Roman" pitchFamily="18" charset="0"/>
                <a:ea typeface="宋体" charset="-122"/>
              </a:rPr>
              <a:t> = 2, </a:t>
            </a:r>
            <a:r>
              <a:rPr kumimoji="1" lang="en-US" altLang="zh-CN" sz="2800" i="1">
                <a:solidFill>
                  <a:srgbClr val="000000"/>
                </a:solidFill>
                <a:latin typeface="Times New Roman" pitchFamily="18" charset="0"/>
                <a:ea typeface="宋体" charset="-122"/>
              </a:rPr>
              <a:t>m</a:t>
            </a:r>
            <a:r>
              <a:rPr kumimoji="1" lang="en-US" altLang="zh-CN" sz="2800">
                <a:solidFill>
                  <a:srgbClr val="000000"/>
                </a:solidFill>
                <a:latin typeface="Times New Roman" pitchFamily="18" charset="0"/>
                <a:ea typeface="宋体" charset="-122"/>
              </a:rPr>
              <a:t> = </a:t>
            </a:r>
            <a:r>
              <a:rPr kumimoji="1" lang="en-US" altLang="zh-CN" sz="2800">
                <a:solidFill>
                  <a:srgbClr val="000000"/>
                </a:solidFill>
                <a:latin typeface="Times New Roman" pitchFamily="18" charset="0"/>
                <a:ea typeface="宋体" charset="-122"/>
                <a:cs typeface="Times New Roman" pitchFamily="18" charset="0"/>
              </a:rPr>
              <a:t>±</a:t>
            </a:r>
            <a:r>
              <a:rPr kumimoji="1" lang="en-US" altLang="zh-CN" sz="2800">
                <a:solidFill>
                  <a:srgbClr val="000000"/>
                </a:solidFill>
                <a:latin typeface="Times New Roman" pitchFamily="18" charset="0"/>
                <a:ea typeface="宋体" charset="-122"/>
              </a:rPr>
              <a:t>1, </a:t>
            </a:r>
          </a:p>
          <a:p>
            <a:pPr algn="ctr"/>
            <a:endParaRPr kumimoji="1" lang="en-US" altLang="zh-CN" sz="2800">
              <a:solidFill>
                <a:srgbClr val="000000"/>
              </a:solidFill>
              <a:latin typeface="Times New Roman" pitchFamily="18" charset="0"/>
              <a:ea typeface="宋体" charset="-122"/>
            </a:endParaRPr>
          </a:p>
        </p:txBody>
      </p:sp>
      <p:sp>
        <p:nvSpPr>
          <p:cNvPr id="328708" name="Text Box 4"/>
          <p:cNvSpPr txBox="1">
            <a:spLocks noChangeArrowheads="1"/>
          </p:cNvSpPr>
          <p:nvPr/>
        </p:nvSpPr>
        <p:spPr bwMode="auto">
          <a:xfrm>
            <a:off x="4876800" y="1981200"/>
            <a:ext cx="3886200" cy="1465263"/>
          </a:xfrm>
          <a:prstGeom prst="rect">
            <a:avLst/>
          </a:prstGeom>
          <a:noFill/>
          <a:ln w="9525">
            <a:noFill/>
            <a:miter lim="800000"/>
            <a:headEnd/>
            <a:tailEnd/>
          </a:ln>
        </p:spPr>
        <p:txBody>
          <a:bodyPr>
            <a:spAutoFit/>
          </a:bodyPr>
          <a:lstStyle/>
          <a:p>
            <a:r>
              <a:rPr kumimoji="1" lang="en-US" altLang="zh-CN">
                <a:solidFill>
                  <a:srgbClr val="000000"/>
                </a:solidFill>
                <a:latin typeface="Times New Roman" pitchFamily="18" charset="0"/>
                <a:ea typeface="宋体" charset="-122"/>
              </a:rPr>
              <a:t>The colors in the plots of the probability distributions vary from blue to red corresponding to the increase of the probability from small (zero) to large values.</a:t>
            </a:r>
          </a:p>
        </p:txBody>
      </p:sp>
    </p:spTree>
    <p:extLst>
      <p:ext uri="{BB962C8B-B14F-4D97-AF65-F5344CB8AC3E}">
        <p14:creationId xmlns:p14="http://schemas.microsoft.com/office/powerpoint/2010/main" val="21094378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730" name="Picture 2" descr="F:\ftp\The Physics of Atoms and Quanta\chapter 3 Introduction to QM\nlm-322.gif"/>
          <p:cNvPicPr>
            <a:picLocks noChangeAspect="1" noChangeArrowheads="1"/>
          </p:cNvPicPr>
          <p:nvPr/>
        </p:nvPicPr>
        <p:blipFill>
          <a:blip r:embed="rId2"/>
          <a:srcRect/>
          <a:stretch>
            <a:fillRect/>
          </a:stretch>
        </p:blipFill>
        <p:spPr bwMode="auto">
          <a:xfrm>
            <a:off x="685800" y="838200"/>
            <a:ext cx="3978275" cy="3978275"/>
          </a:xfrm>
          <a:prstGeom prst="rect">
            <a:avLst/>
          </a:prstGeom>
          <a:noFill/>
          <a:ln w="9525">
            <a:noFill/>
            <a:miter lim="800000"/>
            <a:headEnd/>
            <a:tailEnd/>
          </a:ln>
        </p:spPr>
      </p:pic>
      <p:sp>
        <p:nvSpPr>
          <p:cNvPr id="329731" name="Text Box 3"/>
          <p:cNvSpPr txBox="1">
            <a:spLocks noChangeArrowheads="1"/>
          </p:cNvSpPr>
          <p:nvPr/>
        </p:nvSpPr>
        <p:spPr bwMode="auto">
          <a:xfrm>
            <a:off x="1546225" y="5257800"/>
            <a:ext cx="3273425" cy="946150"/>
          </a:xfrm>
          <a:prstGeom prst="rect">
            <a:avLst/>
          </a:prstGeom>
          <a:noFill/>
          <a:ln w="9525">
            <a:noFill/>
            <a:miter lim="800000"/>
            <a:headEnd/>
            <a:tailEnd/>
          </a:ln>
        </p:spPr>
        <p:txBody>
          <a:bodyPr wrap="none">
            <a:spAutoFit/>
          </a:bodyPr>
          <a:lstStyle/>
          <a:p>
            <a:pPr algn="ctr"/>
            <a:r>
              <a:rPr kumimoji="1" lang="en-US" altLang="zh-CN" sz="2800" i="1">
                <a:solidFill>
                  <a:srgbClr val="000000"/>
                </a:solidFill>
                <a:latin typeface="Times New Roman" pitchFamily="18" charset="0"/>
                <a:ea typeface="宋体" charset="-122"/>
              </a:rPr>
              <a:t>n</a:t>
            </a:r>
            <a:r>
              <a:rPr kumimoji="1" lang="en-US" altLang="zh-CN" sz="2800">
                <a:solidFill>
                  <a:srgbClr val="000000"/>
                </a:solidFill>
                <a:latin typeface="Times New Roman" pitchFamily="18" charset="0"/>
                <a:ea typeface="宋体" charset="-122"/>
              </a:rPr>
              <a:t> = 3, </a:t>
            </a:r>
            <a:r>
              <a:rPr kumimoji="1" lang="en-US" altLang="zh-CN" sz="2800" i="1">
                <a:solidFill>
                  <a:srgbClr val="000000"/>
                </a:solidFill>
                <a:latin typeface="Times New Roman" pitchFamily="18" charset="0"/>
                <a:ea typeface="宋体" charset="-122"/>
              </a:rPr>
              <a:t>l</a:t>
            </a:r>
            <a:r>
              <a:rPr kumimoji="1" lang="en-US" altLang="zh-CN" sz="2800">
                <a:solidFill>
                  <a:srgbClr val="000000"/>
                </a:solidFill>
                <a:latin typeface="Times New Roman" pitchFamily="18" charset="0"/>
                <a:ea typeface="宋体" charset="-122"/>
              </a:rPr>
              <a:t> = 2, </a:t>
            </a:r>
            <a:r>
              <a:rPr kumimoji="1" lang="en-US" altLang="zh-CN" sz="2800" i="1">
                <a:solidFill>
                  <a:srgbClr val="000000"/>
                </a:solidFill>
                <a:latin typeface="Times New Roman" pitchFamily="18" charset="0"/>
                <a:ea typeface="宋体" charset="-122"/>
              </a:rPr>
              <a:t>m</a:t>
            </a:r>
            <a:r>
              <a:rPr kumimoji="1" lang="en-US" altLang="zh-CN" sz="2800">
                <a:solidFill>
                  <a:srgbClr val="000000"/>
                </a:solidFill>
                <a:latin typeface="Times New Roman" pitchFamily="18" charset="0"/>
                <a:ea typeface="宋体" charset="-122"/>
              </a:rPr>
              <a:t> = </a:t>
            </a:r>
            <a:r>
              <a:rPr kumimoji="1" lang="en-US" altLang="zh-CN" sz="2800">
                <a:solidFill>
                  <a:srgbClr val="000000"/>
                </a:solidFill>
                <a:latin typeface="Times New Roman" pitchFamily="18" charset="0"/>
                <a:ea typeface="宋体" charset="-122"/>
                <a:cs typeface="Times New Roman" pitchFamily="18" charset="0"/>
              </a:rPr>
              <a:t>±</a:t>
            </a:r>
            <a:r>
              <a:rPr kumimoji="1" lang="en-US" altLang="zh-CN" sz="2800">
                <a:solidFill>
                  <a:srgbClr val="000000"/>
                </a:solidFill>
                <a:latin typeface="Times New Roman" pitchFamily="18" charset="0"/>
                <a:ea typeface="宋体" charset="-122"/>
              </a:rPr>
              <a:t>2, </a:t>
            </a:r>
          </a:p>
          <a:p>
            <a:pPr algn="ctr"/>
            <a:endParaRPr kumimoji="1" lang="en-US" altLang="zh-CN" sz="2800">
              <a:solidFill>
                <a:srgbClr val="000000"/>
              </a:solidFill>
              <a:latin typeface="Times New Roman" pitchFamily="18" charset="0"/>
              <a:ea typeface="宋体" charset="-122"/>
            </a:endParaRPr>
          </a:p>
        </p:txBody>
      </p:sp>
      <p:sp>
        <p:nvSpPr>
          <p:cNvPr id="329732" name="Text Box 4"/>
          <p:cNvSpPr txBox="1">
            <a:spLocks noChangeArrowheads="1"/>
          </p:cNvSpPr>
          <p:nvPr/>
        </p:nvSpPr>
        <p:spPr bwMode="auto">
          <a:xfrm>
            <a:off x="4876800" y="1981200"/>
            <a:ext cx="3886200" cy="1465263"/>
          </a:xfrm>
          <a:prstGeom prst="rect">
            <a:avLst/>
          </a:prstGeom>
          <a:noFill/>
          <a:ln w="9525">
            <a:noFill/>
            <a:miter lim="800000"/>
            <a:headEnd/>
            <a:tailEnd/>
          </a:ln>
        </p:spPr>
        <p:txBody>
          <a:bodyPr>
            <a:spAutoFit/>
          </a:bodyPr>
          <a:lstStyle/>
          <a:p>
            <a:r>
              <a:rPr kumimoji="1" lang="en-US" altLang="zh-CN">
                <a:solidFill>
                  <a:srgbClr val="000000"/>
                </a:solidFill>
                <a:latin typeface="Times New Roman" pitchFamily="18" charset="0"/>
                <a:ea typeface="宋体" charset="-122"/>
              </a:rPr>
              <a:t>The colors in the plots of the probability distributions vary from blue to red corresponding to the increase of the probability from small (zero) to large values.</a:t>
            </a:r>
          </a:p>
        </p:txBody>
      </p:sp>
    </p:spTree>
    <p:extLst>
      <p:ext uri="{BB962C8B-B14F-4D97-AF65-F5344CB8AC3E}">
        <p14:creationId xmlns:p14="http://schemas.microsoft.com/office/powerpoint/2010/main" val="294984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5" name="Text Box 2"/>
          <p:cNvSpPr txBox="1">
            <a:spLocks noChangeArrowheads="1"/>
          </p:cNvSpPr>
          <p:nvPr/>
        </p:nvSpPr>
        <p:spPr bwMode="auto">
          <a:xfrm>
            <a:off x="1071563" y="428625"/>
            <a:ext cx="6786562" cy="946150"/>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宋体" charset="-122"/>
              </a:rPr>
              <a:t>（</a:t>
            </a:r>
            <a:r>
              <a:rPr lang="en-US" altLang="zh-CN" sz="2800" b="1">
                <a:solidFill>
                  <a:srgbClr val="CC0000"/>
                </a:solidFill>
                <a:latin typeface="宋体" charset="-122"/>
              </a:rPr>
              <a:t>4</a:t>
            </a:r>
            <a:r>
              <a:rPr lang="zh-CN" altLang="en-US" sz="2800" b="1">
                <a:solidFill>
                  <a:srgbClr val="CC0000"/>
                </a:solidFill>
                <a:latin typeface="宋体" charset="-122"/>
              </a:rPr>
              <a:t>）</a:t>
            </a:r>
            <a:r>
              <a:rPr lang="zh-CN" altLang="en-US" sz="2800" b="1">
                <a:solidFill>
                  <a:srgbClr val="CC0000"/>
                </a:solidFill>
                <a:latin typeface="Times New Roman" pitchFamily="18" charset="0"/>
                <a:ea typeface="华文中宋" pitchFamily="2" charset="-122"/>
              </a:rPr>
              <a:t>德布罗意波的实验证明：</a:t>
            </a:r>
            <a:r>
              <a:rPr lang="zh-CN" altLang="en-US" sz="2800" b="1">
                <a:latin typeface="Times New Roman" pitchFamily="18" charset="0"/>
                <a:ea typeface="华文中宋" pitchFamily="2" charset="-122"/>
              </a:rPr>
              <a:t>戴维孙 </a:t>
            </a:r>
            <a:r>
              <a:rPr lang="en-US" altLang="zh-CN" sz="2800" b="1">
                <a:latin typeface="Times New Roman" pitchFamily="18" charset="0"/>
                <a:ea typeface="华文中宋" pitchFamily="2" charset="-122"/>
              </a:rPr>
              <a:t>— </a:t>
            </a:r>
            <a:r>
              <a:rPr lang="zh-CN" altLang="en-US" sz="2800" b="1">
                <a:latin typeface="Times New Roman" pitchFamily="18" charset="0"/>
                <a:ea typeface="华文中宋" pitchFamily="2" charset="-122"/>
              </a:rPr>
              <a:t>革末电子衍射实验（</a:t>
            </a:r>
            <a:r>
              <a:rPr lang="en-US" altLang="zh-CN" sz="2800">
                <a:latin typeface="Times New Roman" pitchFamily="18" charset="0"/>
                <a:ea typeface="华文中宋" pitchFamily="2" charset="-122"/>
              </a:rPr>
              <a:t>1927</a:t>
            </a:r>
            <a:r>
              <a:rPr lang="zh-CN" altLang="en-US" sz="2800" b="1">
                <a:latin typeface="Times New Roman" pitchFamily="18" charset="0"/>
                <a:ea typeface="华文中宋" pitchFamily="2" charset="-122"/>
              </a:rPr>
              <a:t>年）</a:t>
            </a:r>
          </a:p>
        </p:txBody>
      </p:sp>
      <p:sp>
        <p:nvSpPr>
          <p:cNvPr id="308226" name="Rectangle 66"/>
          <p:cNvSpPr>
            <a:spLocks noChangeArrowheads="1"/>
          </p:cNvSpPr>
          <p:nvPr/>
        </p:nvSpPr>
        <p:spPr bwMode="auto">
          <a:xfrm>
            <a:off x="958850" y="1628775"/>
            <a:ext cx="7500938" cy="3140075"/>
          </a:xfrm>
          <a:prstGeom prst="rect">
            <a:avLst/>
          </a:prstGeom>
          <a:noFill/>
          <a:ln w="9525">
            <a:noFill/>
            <a:miter lim="800000"/>
            <a:headEnd/>
            <a:tailEnd/>
          </a:ln>
        </p:spPr>
        <p:txBody>
          <a:bodyPr>
            <a:spAutoFit/>
          </a:bodyPr>
          <a:lstStyle/>
          <a:p>
            <a:r>
              <a:rPr lang="zh-CN" altLang="en-US" sz="2000">
                <a:latin typeface="Gill Sans MT" pitchFamily="34" charset="0"/>
                <a:ea typeface="华文中宋" pitchFamily="2" charset="-122"/>
              </a:rPr>
              <a:t>德布罗意的方程三年后通过两个独立的电子散射实验被证实于电子（具有静止质量）身上。在贝尔实验室</a:t>
            </a:r>
            <a:r>
              <a:rPr lang="en-US" altLang="zh-CN" sz="2000">
                <a:latin typeface="Gill Sans MT" pitchFamily="34" charset="0"/>
                <a:ea typeface="华文中宋" pitchFamily="2" charset="-122"/>
              </a:rPr>
              <a:t>Clinton Joseph Davisson</a:t>
            </a:r>
            <a:r>
              <a:rPr lang="zh-CN" altLang="en-US" sz="2000">
                <a:latin typeface="Gill Sans MT" pitchFamily="34" charset="0"/>
                <a:ea typeface="华文中宋" pitchFamily="2" charset="-122"/>
              </a:rPr>
              <a:t>和</a:t>
            </a:r>
            <a:r>
              <a:rPr lang="en-US" altLang="zh-CN" sz="2000">
                <a:latin typeface="Gill Sans MT" pitchFamily="34" charset="0"/>
                <a:ea typeface="华文中宋" pitchFamily="2" charset="-122"/>
              </a:rPr>
              <a:t>Lester Halbert Germer</a:t>
            </a:r>
            <a:r>
              <a:rPr lang="zh-CN" altLang="en-US" sz="2000">
                <a:latin typeface="Gill Sans MT" pitchFamily="34" charset="0"/>
                <a:ea typeface="华文中宋" pitchFamily="2" charset="-122"/>
              </a:rPr>
              <a:t>以</a:t>
            </a:r>
            <a:r>
              <a:rPr lang="zh-CN" altLang="en-US" sz="2000">
                <a:solidFill>
                  <a:srgbClr val="0000FF"/>
                </a:solidFill>
                <a:latin typeface="Gill Sans MT" pitchFamily="34" charset="0"/>
                <a:ea typeface="华文中宋" pitchFamily="2" charset="-122"/>
              </a:rPr>
              <a:t>低速电子束射向镍单晶获得电子经单晶衍射</a:t>
            </a:r>
            <a:r>
              <a:rPr lang="zh-CN" altLang="en-US" sz="2000">
                <a:latin typeface="Gill Sans MT" pitchFamily="34" charset="0"/>
                <a:ea typeface="华文中宋" pitchFamily="2" charset="-122"/>
              </a:rPr>
              <a:t>，测得电子的波长与德布罗意公式一致。在阿伯丁大学，</a:t>
            </a:r>
            <a:r>
              <a:rPr lang="en-US" altLang="zh-CN" sz="2000">
                <a:latin typeface="Gill Sans MT" pitchFamily="34" charset="0"/>
                <a:ea typeface="华文中宋" pitchFamily="2" charset="-122"/>
              </a:rPr>
              <a:t>George Paget Thomson</a:t>
            </a:r>
            <a:r>
              <a:rPr lang="zh-CN" altLang="en-US" sz="2000">
                <a:solidFill>
                  <a:srgbClr val="0000FF"/>
                </a:solidFill>
                <a:latin typeface="Gill Sans MT" pitchFamily="34" charset="0"/>
                <a:ea typeface="华文中宋" pitchFamily="2" charset="-122"/>
              </a:rPr>
              <a:t>以高速电子穿过多晶金属箔获得类似</a:t>
            </a:r>
            <a:r>
              <a:rPr lang="en-US" altLang="zh-CN" sz="2000">
                <a:solidFill>
                  <a:srgbClr val="0000FF"/>
                </a:solidFill>
                <a:latin typeface="Gill Sans MT" pitchFamily="34" charset="0"/>
                <a:ea typeface="华文中宋" pitchFamily="2" charset="-122"/>
              </a:rPr>
              <a:t>X</a:t>
            </a:r>
            <a:r>
              <a:rPr lang="zh-CN" altLang="en-US" sz="2000">
                <a:solidFill>
                  <a:srgbClr val="0000FF"/>
                </a:solidFill>
                <a:latin typeface="Gill Sans MT" pitchFamily="34" charset="0"/>
                <a:ea typeface="华文中宋" pitchFamily="2" charset="-122"/>
              </a:rPr>
              <a:t>射线在多晶上产生的衍射花纹</a:t>
            </a:r>
            <a:r>
              <a:rPr lang="zh-CN" altLang="en-US" sz="2000">
                <a:latin typeface="Gill Sans MT" pitchFamily="34" charset="0"/>
                <a:ea typeface="华文中宋" pitchFamily="2" charset="-122"/>
              </a:rPr>
              <a:t>，确凿证实了电子的波动性；以后又有其他实验观测到氦原子、氢分子以及中子 的衍射现象，微观粒子的波动性已被广泛地证实。根据微观粒子波动性发展起来的电子显微镜、电子衍射技术和中子衍射技术已成为探测物质微观结构和晶体结构分 析的有力手段。　</a:t>
            </a:r>
            <a:endParaRPr lang="zh-CN" altLang="en-US" sz="2000">
              <a:latin typeface="Gill Sans MT" pitchFamily="34" charset="0"/>
            </a:endParaRPr>
          </a:p>
        </p:txBody>
      </p:sp>
      <p:sp>
        <p:nvSpPr>
          <p:cNvPr id="308228" name="Rectangle 4"/>
          <p:cNvSpPr>
            <a:spLocks noChangeArrowheads="1"/>
          </p:cNvSpPr>
          <p:nvPr/>
        </p:nvSpPr>
        <p:spPr bwMode="auto">
          <a:xfrm>
            <a:off x="900113" y="4943475"/>
            <a:ext cx="7416800" cy="1006475"/>
          </a:xfrm>
          <a:prstGeom prst="rect">
            <a:avLst/>
          </a:prstGeom>
          <a:noFill/>
          <a:ln w="9525">
            <a:noFill/>
            <a:miter lim="800000"/>
            <a:headEnd/>
            <a:tailEnd/>
          </a:ln>
        </p:spPr>
        <p:txBody>
          <a:bodyPr>
            <a:spAutoFit/>
          </a:bodyPr>
          <a:lstStyle/>
          <a:p>
            <a:r>
              <a:rPr lang="zh-CN" altLang="en-US" sz="2000">
                <a:latin typeface="华文中宋" pitchFamily="2" charset="-122"/>
                <a:ea typeface="华文中宋" pitchFamily="2" charset="-122"/>
              </a:rPr>
              <a:t>德布罗意于</a:t>
            </a:r>
            <a:r>
              <a:rPr lang="en-US" altLang="zh-CN" sz="2000">
                <a:latin typeface="华文中宋" pitchFamily="2" charset="-122"/>
                <a:ea typeface="华文中宋" pitchFamily="2" charset="-122"/>
              </a:rPr>
              <a:t>1929</a:t>
            </a:r>
            <a:r>
              <a:rPr lang="zh-CN" altLang="en-US" sz="2000">
                <a:latin typeface="华文中宋" pitchFamily="2" charset="-122"/>
                <a:ea typeface="华文中宋" pitchFamily="2" charset="-122"/>
              </a:rPr>
              <a:t>年因为这个假设获得了诺贝尔物理学奖。</a:t>
            </a:r>
            <a:r>
              <a:rPr lang="en-US" altLang="zh-CN" sz="2000">
                <a:latin typeface="华文中宋" pitchFamily="2" charset="-122"/>
                <a:ea typeface="华文中宋" pitchFamily="2" charset="-122"/>
              </a:rPr>
              <a:t>Thomson</a:t>
            </a:r>
            <a:r>
              <a:rPr lang="zh-CN" altLang="en-US" sz="2000">
                <a:latin typeface="华文中宋" pitchFamily="2" charset="-122"/>
                <a:ea typeface="华文中宋" pitchFamily="2" charset="-122"/>
              </a:rPr>
              <a:t>和</a:t>
            </a:r>
            <a:r>
              <a:rPr lang="en-US" altLang="zh-CN" sz="2000">
                <a:latin typeface="华文中宋" pitchFamily="2" charset="-122"/>
                <a:ea typeface="华文中宋" pitchFamily="2" charset="-122"/>
              </a:rPr>
              <a:t>Davisson</a:t>
            </a:r>
            <a:r>
              <a:rPr lang="zh-CN" altLang="en-US" sz="2000">
                <a:latin typeface="华文中宋" pitchFamily="2" charset="-122"/>
                <a:ea typeface="华文中宋" pitchFamily="2" charset="-122"/>
              </a:rPr>
              <a:t>因为他们的实验工作共享了</a:t>
            </a:r>
            <a:r>
              <a:rPr lang="en-US" altLang="zh-CN" sz="2000">
                <a:latin typeface="华文中宋" pitchFamily="2" charset="-122"/>
                <a:ea typeface="华文中宋" pitchFamily="2" charset="-122"/>
              </a:rPr>
              <a:t>1937</a:t>
            </a:r>
            <a:r>
              <a:rPr lang="zh-CN" altLang="en-US" sz="2000">
                <a:latin typeface="华文中宋" pitchFamily="2" charset="-122"/>
                <a:ea typeface="华文中宋" pitchFamily="2" charset="-122"/>
              </a:rPr>
              <a:t>年诺贝尔物理学奖。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8226"/>
                                        </p:tgtEl>
                                        <p:attrNameLst>
                                          <p:attrName>style.visibility</p:attrName>
                                        </p:attrNameLst>
                                      </p:cBhvr>
                                      <p:to>
                                        <p:strVal val="visible"/>
                                      </p:to>
                                    </p:set>
                                    <p:anim calcmode="lin" valueType="num">
                                      <p:cBhvr additive="base">
                                        <p:cTn id="7" dur="500" fill="hold"/>
                                        <p:tgtEl>
                                          <p:spTgt spid="308226"/>
                                        </p:tgtEl>
                                        <p:attrNameLst>
                                          <p:attrName>ppt_x</p:attrName>
                                        </p:attrNameLst>
                                      </p:cBhvr>
                                      <p:tavLst>
                                        <p:tav tm="0">
                                          <p:val>
                                            <p:strVal val="#ppt_x"/>
                                          </p:val>
                                        </p:tav>
                                        <p:tav tm="100000">
                                          <p:val>
                                            <p:strVal val="#ppt_x"/>
                                          </p:val>
                                        </p:tav>
                                      </p:tavLst>
                                    </p:anim>
                                    <p:anim calcmode="lin" valueType="num">
                                      <p:cBhvr additive="base">
                                        <p:cTn id="8" dur="500" fill="hold"/>
                                        <p:tgtEl>
                                          <p:spTgt spid="3082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08228"/>
                                        </p:tgtEl>
                                        <p:attrNameLst>
                                          <p:attrName>style.visibility</p:attrName>
                                        </p:attrNameLst>
                                      </p:cBhvr>
                                      <p:to>
                                        <p:strVal val="visible"/>
                                      </p:to>
                                    </p:set>
                                    <p:animEffect transition="in" filter="box(in)">
                                      <p:cBhvr>
                                        <p:cTn id="13" dur="500"/>
                                        <p:tgtEl>
                                          <p:spTgt spid="308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6" grpId="0"/>
      <p:bldP spid="30822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0754" name="Picture 2" descr="F:\ftp\The Physics of Atoms and Quanta\chapter 3 Introduction to QM\nlm-630.gif"/>
          <p:cNvPicPr>
            <a:picLocks noChangeAspect="1" noChangeArrowheads="1"/>
          </p:cNvPicPr>
          <p:nvPr/>
        </p:nvPicPr>
        <p:blipFill>
          <a:blip r:embed="rId2"/>
          <a:srcRect/>
          <a:stretch>
            <a:fillRect/>
          </a:stretch>
        </p:blipFill>
        <p:spPr bwMode="auto">
          <a:xfrm>
            <a:off x="685800" y="533400"/>
            <a:ext cx="4130675" cy="4130675"/>
          </a:xfrm>
          <a:prstGeom prst="rect">
            <a:avLst/>
          </a:prstGeom>
          <a:noFill/>
          <a:ln w="9525">
            <a:noFill/>
            <a:miter lim="800000"/>
            <a:headEnd/>
            <a:tailEnd/>
          </a:ln>
        </p:spPr>
      </p:pic>
      <p:sp>
        <p:nvSpPr>
          <p:cNvPr id="330755" name="Text Box 3"/>
          <p:cNvSpPr txBox="1">
            <a:spLocks noChangeArrowheads="1"/>
          </p:cNvSpPr>
          <p:nvPr/>
        </p:nvSpPr>
        <p:spPr bwMode="auto">
          <a:xfrm>
            <a:off x="1722438" y="5181600"/>
            <a:ext cx="2917825" cy="519113"/>
          </a:xfrm>
          <a:prstGeom prst="rect">
            <a:avLst/>
          </a:prstGeom>
          <a:noFill/>
          <a:ln w="9525">
            <a:noFill/>
            <a:miter lim="800000"/>
            <a:headEnd/>
            <a:tailEnd/>
          </a:ln>
        </p:spPr>
        <p:txBody>
          <a:bodyPr wrap="none">
            <a:spAutoFit/>
          </a:bodyPr>
          <a:lstStyle/>
          <a:p>
            <a:pPr algn="ctr"/>
            <a:r>
              <a:rPr kumimoji="1" lang="en-US" altLang="zh-CN" sz="2800" i="1">
                <a:solidFill>
                  <a:srgbClr val="000000"/>
                </a:solidFill>
                <a:latin typeface="Times New Roman" pitchFamily="18" charset="0"/>
                <a:ea typeface="宋体" charset="-122"/>
              </a:rPr>
              <a:t>n</a:t>
            </a:r>
            <a:r>
              <a:rPr kumimoji="1" lang="en-US" altLang="zh-CN" sz="2800">
                <a:solidFill>
                  <a:srgbClr val="000000"/>
                </a:solidFill>
                <a:latin typeface="Times New Roman" pitchFamily="18" charset="0"/>
                <a:ea typeface="宋体" charset="-122"/>
              </a:rPr>
              <a:t> = 6, </a:t>
            </a:r>
            <a:r>
              <a:rPr kumimoji="1" lang="en-US" altLang="zh-CN" sz="2800" i="1">
                <a:solidFill>
                  <a:srgbClr val="000000"/>
                </a:solidFill>
                <a:latin typeface="Times New Roman" pitchFamily="18" charset="0"/>
                <a:ea typeface="宋体" charset="-122"/>
              </a:rPr>
              <a:t>l</a:t>
            </a:r>
            <a:r>
              <a:rPr kumimoji="1" lang="en-US" altLang="zh-CN" sz="2800">
                <a:solidFill>
                  <a:srgbClr val="000000"/>
                </a:solidFill>
                <a:latin typeface="Times New Roman" pitchFamily="18" charset="0"/>
                <a:ea typeface="宋体" charset="-122"/>
              </a:rPr>
              <a:t> = 3, </a:t>
            </a:r>
            <a:r>
              <a:rPr kumimoji="1" lang="en-US" altLang="zh-CN" sz="2800" i="1">
                <a:solidFill>
                  <a:srgbClr val="000000"/>
                </a:solidFill>
                <a:latin typeface="Times New Roman" pitchFamily="18" charset="0"/>
                <a:ea typeface="宋体" charset="-122"/>
              </a:rPr>
              <a:t>m</a:t>
            </a:r>
            <a:r>
              <a:rPr kumimoji="1" lang="en-US" altLang="zh-CN" sz="2800">
                <a:solidFill>
                  <a:srgbClr val="000000"/>
                </a:solidFill>
                <a:latin typeface="Times New Roman" pitchFamily="18" charset="0"/>
                <a:ea typeface="宋体" charset="-122"/>
              </a:rPr>
              <a:t> = </a:t>
            </a:r>
            <a:r>
              <a:rPr kumimoji="1" lang="en-US" altLang="zh-CN" sz="2800">
                <a:solidFill>
                  <a:srgbClr val="000000"/>
                </a:solidFill>
                <a:latin typeface="Times New Roman" pitchFamily="18" charset="0"/>
                <a:ea typeface="宋体" charset="-122"/>
                <a:cs typeface="Times New Roman" pitchFamily="18" charset="0"/>
              </a:rPr>
              <a:t>0</a:t>
            </a:r>
            <a:r>
              <a:rPr kumimoji="1" lang="en-US" altLang="zh-CN" sz="2800">
                <a:solidFill>
                  <a:srgbClr val="000000"/>
                </a:solidFill>
                <a:latin typeface="Times New Roman" pitchFamily="18" charset="0"/>
                <a:ea typeface="宋体" charset="-122"/>
              </a:rPr>
              <a:t>, </a:t>
            </a:r>
          </a:p>
        </p:txBody>
      </p:sp>
      <p:sp>
        <p:nvSpPr>
          <p:cNvPr id="330756" name="Text Box 4"/>
          <p:cNvSpPr txBox="1">
            <a:spLocks noChangeArrowheads="1"/>
          </p:cNvSpPr>
          <p:nvPr/>
        </p:nvSpPr>
        <p:spPr bwMode="auto">
          <a:xfrm>
            <a:off x="4876800" y="1905000"/>
            <a:ext cx="3886200" cy="1465263"/>
          </a:xfrm>
          <a:prstGeom prst="rect">
            <a:avLst/>
          </a:prstGeom>
          <a:noFill/>
          <a:ln w="9525">
            <a:noFill/>
            <a:miter lim="800000"/>
            <a:headEnd/>
            <a:tailEnd/>
          </a:ln>
        </p:spPr>
        <p:txBody>
          <a:bodyPr>
            <a:spAutoFit/>
          </a:bodyPr>
          <a:lstStyle/>
          <a:p>
            <a:r>
              <a:rPr kumimoji="1" lang="en-US" altLang="zh-CN">
                <a:solidFill>
                  <a:srgbClr val="000000"/>
                </a:solidFill>
                <a:latin typeface="Times New Roman" pitchFamily="18" charset="0"/>
                <a:ea typeface="宋体" charset="-122"/>
              </a:rPr>
              <a:t>The colors in the plots of the probability distributions vary from blue to red corresponding to the increase of the probability from small (zero) to large values.</a:t>
            </a:r>
          </a:p>
        </p:txBody>
      </p:sp>
    </p:spTree>
    <p:extLst>
      <p:ext uri="{BB962C8B-B14F-4D97-AF65-F5344CB8AC3E}">
        <p14:creationId xmlns:p14="http://schemas.microsoft.com/office/powerpoint/2010/main" val="24542123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778" name="Picture 2" descr="F:\ftp\The Physics of Atoms and Quanta\chapter 3 Introduction to QM\nlm-11-63.gif"/>
          <p:cNvPicPr>
            <a:picLocks noChangeAspect="1" noChangeArrowheads="1"/>
          </p:cNvPicPr>
          <p:nvPr/>
        </p:nvPicPr>
        <p:blipFill>
          <a:blip r:embed="rId2"/>
          <a:srcRect/>
          <a:stretch>
            <a:fillRect/>
          </a:stretch>
        </p:blipFill>
        <p:spPr bwMode="auto">
          <a:xfrm>
            <a:off x="533400" y="457200"/>
            <a:ext cx="4206875" cy="4206875"/>
          </a:xfrm>
          <a:prstGeom prst="rect">
            <a:avLst/>
          </a:prstGeom>
          <a:noFill/>
          <a:ln w="9525">
            <a:noFill/>
            <a:miter lim="800000"/>
            <a:headEnd/>
            <a:tailEnd/>
          </a:ln>
        </p:spPr>
      </p:pic>
      <p:sp>
        <p:nvSpPr>
          <p:cNvPr id="331779" name="Text Box 3"/>
          <p:cNvSpPr txBox="1">
            <a:spLocks noChangeArrowheads="1"/>
          </p:cNvSpPr>
          <p:nvPr/>
        </p:nvSpPr>
        <p:spPr bwMode="auto">
          <a:xfrm>
            <a:off x="1457325" y="5257800"/>
            <a:ext cx="3451225" cy="946150"/>
          </a:xfrm>
          <a:prstGeom prst="rect">
            <a:avLst/>
          </a:prstGeom>
          <a:noFill/>
          <a:ln w="9525">
            <a:noFill/>
            <a:miter lim="800000"/>
            <a:headEnd/>
            <a:tailEnd/>
          </a:ln>
        </p:spPr>
        <p:txBody>
          <a:bodyPr wrap="none">
            <a:spAutoFit/>
          </a:bodyPr>
          <a:lstStyle/>
          <a:p>
            <a:pPr algn="ctr"/>
            <a:r>
              <a:rPr kumimoji="1" lang="en-US" altLang="zh-CN" sz="2800" i="1">
                <a:solidFill>
                  <a:srgbClr val="000000"/>
                </a:solidFill>
                <a:latin typeface="Times New Roman" pitchFamily="18" charset="0"/>
                <a:ea typeface="宋体" charset="-122"/>
              </a:rPr>
              <a:t>n</a:t>
            </a:r>
            <a:r>
              <a:rPr kumimoji="1" lang="en-US" altLang="zh-CN" sz="2800">
                <a:solidFill>
                  <a:srgbClr val="000000"/>
                </a:solidFill>
                <a:latin typeface="Times New Roman" pitchFamily="18" charset="0"/>
                <a:ea typeface="宋体" charset="-122"/>
              </a:rPr>
              <a:t> = 11, </a:t>
            </a:r>
            <a:r>
              <a:rPr kumimoji="1" lang="en-US" altLang="zh-CN" sz="2800" i="1">
                <a:solidFill>
                  <a:srgbClr val="000000"/>
                </a:solidFill>
                <a:latin typeface="Times New Roman" pitchFamily="18" charset="0"/>
                <a:ea typeface="宋体" charset="-122"/>
              </a:rPr>
              <a:t>l</a:t>
            </a:r>
            <a:r>
              <a:rPr kumimoji="1" lang="en-US" altLang="zh-CN" sz="2800">
                <a:solidFill>
                  <a:srgbClr val="000000"/>
                </a:solidFill>
                <a:latin typeface="Times New Roman" pitchFamily="18" charset="0"/>
                <a:ea typeface="宋体" charset="-122"/>
              </a:rPr>
              <a:t> = 6, </a:t>
            </a:r>
            <a:r>
              <a:rPr kumimoji="1" lang="en-US" altLang="zh-CN" sz="2800" i="1">
                <a:solidFill>
                  <a:srgbClr val="000000"/>
                </a:solidFill>
                <a:latin typeface="Times New Roman" pitchFamily="18" charset="0"/>
                <a:ea typeface="宋体" charset="-122"/>
              </a:rPr>
              <a:t>m</a:t>
            </a:r>
            <a:r>
              <a:rPr kumimoji="1" lang="en-US" altLang="zh-CN" sz="2800">
                <a:solidFill>
                  <a:srgbClr val="000000"/>
                </a:solidFill>
                <a:latin typeface="Times New Roman" pitchFamily="18" charset="0"/>
                <a:ea typeface="宋体" charset="-122"/>
              </a:rPr>
              <a:t> = </a:t>
            </a:r>
            <a:r>
              <a:rPr kumimoji="1" lang="en-US" altLang="zh-CN" sz="2800">
                <a:solidFill>
                  <a:srgbClr val="000000"/>
                </a:solidFill>
                <a:latin typeface="Times New Roman" pitchFamily="18" charset="0"/>
                <a:ea typeface="宋体" charset="-122"/>
                <a:cs typeface="Times New Roman" pitchFamily="18" charset="0"/>
              </a:rPr>
              <a:t>±</a:t>
            </a:r>
            <a:r>
              <a:rPr kumimoji="1" lang="en-US" altLang="zh-CN" sz="2800">
                <a:solidFill>
                  <a:srgbClr val="000000"/>
                </a:solidFill>
                <a:latin typeface="Times New Roman" pitchFamily="18" charset="0"/>
                <a:ea typeface="宋体" charset="-122"/>
              </a:rPr>
              <a:t>3, </a:t>
            </a:r>
          </a:p>
          <a:p>
            <a:pPr algn="ctr"/>
            <a:endParaRPr kumimoji="1" lang="en-US" altLang="zh-CN" sz="2800">
              <a:solidFill>
                <a:srgbClr val="000000"/>
              </a:solidFill>
              <a:latin typeface="Times New Roman" pitchFamily="18" charset="0"/>
              <a:ea typeface="宋体" charset="-122"/>
            </a:endParaRPr>
          </a:p>
        </p:txBody>
      </p:sp>
      <p:sp>
        <p:nvSpPr>
          <p:cNvPr id="331780" name="Text Box 4"/>
          <p:cNvSpPr txBox="1">
            <a:spLocks noChangeArrowheads="1"/>
          </p:cNvSpPr>
          <p:nvPr/>
        </p:nvSpPr>
        <p:spPr bwMode="auto">
          <a:xfrm>
            <a:off x="4876800" y="1981200"/>
            <a:ext cx="3886200" cy="1465263"/>
          </a:xfrm>
          <a:prstGeom prst="rect">
            <a:avLst/>
          </a:prstGeom>
          <a:noFill/>
          <a:ln w="9525">
            <a:noFill/>
            <a:miter lim="800000"/>
            <a:headEnd/>
            <a:tailEnd/>
          </a:ln>
        </p:spPr>
        <p:txBody>
          <a:bodyPr>
            <a:spAutoFit/>
          </a:bodyPr>
          <a:lstStyle/>
          <a:p>
            <a:r>
              <a:rPr kumimoji="1" lang="en-US" altLang="zh-CN">
                <a:solidFill>
                  <a:srgbClr val="000000"/>
                </a:solidFill>
                <a:latin typeface="Times New Roman" pitchFamily="18" charset="0"/>
                <a:ea typeface="宋体" charset="-122"/>
              </a:rPr>
              <a:t>The colors in the plots of the probability distributions vary from blue to red corresponding to the increase of the probability from small (zero) to large values.</a:t>
            </a:r>
          </a:p>
        </p:txBody>
      </p:sp>
    </p:spTree>
    <p:extLst>
      <p:ext uri="{BB962C8B-B14F-4D97-AF65-F5344CB8AC3E}">
        <p14:creationId xmlns:p14="http://schemas.microsoft.com/office/powerpoint/2010/main" val="1686921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8"/>
          <p:cNvSpPr>
            <a:spLocks noChangeArrowheads="1"/>
          </p:cNvSpPr>
          <p:nvPr/>
        </p:nvSpPr>
        <p:spPr bwMode="auto">
          <a:xfrm>
            <a:off x="3398838" y="358775"/>
            <a:ext cx="1885950" cy="701675"/>
          </a:xfrm>
          <a:prstGeom prst="rect">
            <a:avLst/>
          </a:prstGeom>
          <a:noFill/>
          <a:ln w="9525">
            <a:noFill/>
            <a:miter lim="800000"/>
            <a:headEnd/>
            <a:tailEnd/>
          </a:ln>
        </p:spPr>
        <p:txBody>
          <a:bodyPr>
            <a:spAutoFit/>
          </a:bodyPr>
          <a:lstStyle/>
          <a:p>
            <a:pPr algn="ctr"/>
            <a:r>
              <a:rPr lang="zh-CN" altLang="en-US" sz="4000" b="1">
                <a:solidFill>
                  <a:srgbClr val="990000"/>
                </a:solidFill>
                <a:latin typeface="楷体_GB2312" pitchFamily="49" charset="-122"/>
                <a:ea typeface="楷体_GB2312" pitchFamily="49" charset="-122"/>
              </a:rPr>
              <a:t>小 结</a:t>
            </a:r>
          </a:p>
        </p:txBody>
      </p:sp>
      <p:sp>
        <p:nvSpPr>
          <p:cNvPr id="179209" name="Rectangle 9"/>
          <p:cNvSpPr>
            <a:spLocks noChangeArrowheads="1"/>
          </p:cNvSpPr>
          <p:nvPr/>
        </p:nvSpPr>
        <p:spPr bwMode="auto">
          <a:xfrm>
            <a:off x="534988" y="1258888"/>
            <a:ext cx="8359775" cy="457200"/>
          </a:xfrm>
          <a:prstGeom prst="rect">
            <a:avLst/>
          </a:prstGeom>
          <a:noFill/>
          <a:ln w="9525">
            <a:noFill/>
            <a:miter lim="800000"/>
            <a:headEnd/>
            <a:tailEnd/>
          </a:ln>
        </p:spPr>
        <p:txBody>
          <a:bodyPr>
            <a:spAutoFit/>
          </a:bodyPr>
          <a:lstStyle/>
          <a:p>
            <a:r>
              <a:rPr lang="en-US" altLang="zh-CN" b="1">
                <a:latin typeface="宋体" charset="-122"/>
                <a:ea typeface="宋体" charset="-122"/>
              </a:rPr>
              <a:t>1.</a:t>
            </a:r>
            <a:r>
              <a:rPr lang="zh-CN" altLang="en-US" sz="2400" b="1">
                <a:latin typeface="宋体" charset="-122"/>
                <a:ea typeface="宋体" charset="-122"/>
              </a:rPr>
              <a:t>量子力学的两个重要概念：量子化概念及波粒二象性概念</a:t>
            </a:r>
          </a:p>
        </p:txBody>
      </p:sp>
      <p:sp>
        <p:nvSpPr>
          <p:cNvPr id="179210" name="Rectangle 10"/>
          <p:cNvSpPr>
            <a:spLocks noChangeArrowheads="1"/>
          </p:cNvSpPr>
          <p:nvPr/>
        </p:nvSpPr>
        <p:spPr bwMode="auto">
          <a:xfrm>
            <a:off x="560388" y="1978025"/>
            <a:ext cx="6211887" cy="457200"/>
          </a:xfrm>
          <a:prstGeom prst="rect">
            <a:avLst/>
          </a:prstGeom>
          <a:noFill/>
          <a:ln w="9525">
            <a:noFill/>
            <a:miter lim="800000"/>
            <a:headEnd/>
            <a:tailEnd/>
          </a:ln>
        </p:spPr>
        <p:txBody>
          <a:bodyPr>
            <a:spAutoFit/>
          </a:bodyPr>
          <a:lstStyle/>
          <a:p>
            <a:r>
              <a:rPr lang="en-US" altLang="zh-CN" b="1">
                <a:latin typeface="宋体" charset="-122"/>
                <a:ea typeface="宋体" charset="-122"/>
              </a:rPr>
              <a:t>2.</a:t>
            </a:r>
            <a:r>
              <a:rPr lang="zh-CN" altLang="en-US" sz="2400" b="1">
                <a:latin typeface="宋体" charset="-122"/>
                <a:ea typeface="宋体" charset="-122"/>
              </a:rPr>
              <a:t>量子力学的一个重要关系式：不确定关系</a:t>
            </a:r>
          </a:p>
        </p:txBody>
      </p:sp>
      <p:sp>
        <p:nvSpPr>
          <p:cNvPr id="179211" name="Rectangle 11"/>
          <p:cNvSpPr>
            <a:spLocks noChangeArrowheads="1"/>
          </p:cNvSpPr>
          <p:nvPr/>
        </p:nvSpPr>
        <p:spPr bwMode="auto">
          <a:xfrm>
            <a:off x="573088" y="2689225"/>
            <a:ext cx="5907087" cy="457200"/>
          </a:xfrm>
          <a:prstGeom prst="rect">
            <a:avLst/>
          </a:prstGeom>
          <a:noFill/>
          <a:ln w="9525">
            <a:noFill/>
            <a:miter lim="800000"/>
            <a:headEnd/>
            <a:tailEnd/>
          </a:ln>
        </p:spPr>
        <p:txBody>
          <a:bodyPr>
            <a:spAutoFit/>
          </a:bodyPr>
          <a:lstStyle/>
          <a:p>
            <a:r>
              <a:rPr lang="en-US" altLang="zh-CN" b="1">
                <a:latin typeface="宋体" charset="-122"/>
                <a:ea typeface="宋体" charset="-122"/>
              </a:rPr>
              <a:t>3.</a:t>
            </a:r>
            <a:r>
              <a:rPr lang="zh-CN" altLang="en-US" sz="2400" b="1">
                <a:latin typeface="宋体" charset="-122"/>
                <a:ea typeface="宋体" charset="-122"/>
              </a:rPr>
              <a:t>量子力学的一个基本原理：态叠加原理</a:t>
            </a:r>
          </a:p>
        </p:txBody>
      </p:sp>
      <p:sp>
        <p:nvSpPr>
          <p:cNvPr id="179212" name="Rectangle 12"/>
          <p:cNvSpPr>
            <a:spLocks noChangeArrowheads="1"/>
          </p:cNvSpPr>
          <p:nvPr/>
        </p:nvSpPr>
        <p:spPr bwMode="auto">
          <a:xfrm>
            <a:off x="560388" y="3403600"/>
            <a:ext cx="8583612" cy="457200"/>
          </a:xfrm>
          <a:prstGeom prst="rect">
            <a:avLst/>
          </a:prstGeom>
          <a:noFill/>
          <a:ln w="9525">
            <a:noFill/>
            <a:miter lim="800000"/>
            <a:headEnd/>
            <a:tailEnd/>
          </a:ln>
        </p:spPr>
        <p:txBody>
          <a:bodyPr>
            <a:spAutoFit/>
          </a:bodyPr>
          <a:lstStyle/>
          <a:p>
            <a:r>
              <a:rPr lang="en-US" altLang="zh-CN" b="1">
                <a:latin typeface="宋体" charset="-122"/>
                <a:ea typeface="宋体" charset="-122"/>
              </a:rPr>
              <a:t>4.</a:t>
            </a:r>
            <a:r>
              <a:rPr lang="zh-CN" altLang="en-US" sz="2400" b="1">
                <a:latin typeface="宋体" charset="-122"/>
                <a:ea typeface="宋体" charset="-122"/>
              </a:rPr>
              <a:t>量子力学的两个基本假设：</a:t>
            </a:r>
            <a:r>
              <a:rPr lang="zh-CN" altLang="en-US" sz="2400" b="1">
                <a:solidFill>
                  <a:srgbClr val="FF0000"/>
                </a:solidFill>
                <a:latin typeface="宋体" charset="-122"/>
                <a:ea typeface="宋体" charset="-122"/>
              </a:rPr>
              <a:t>波函数的统计解释</a:t>
            </a:r>
            <a:r>
              <a:rPr lang="zh-CN" altLang="en-US" sz="2400" b="1">
                <a:latin typeface="宋体" charset="-122"/>
                <a:ea typeface="宋体" charset="-122"/>
              </a:rPr>
              <a:t>及</a:t>
            </a:r>
            <a:r>
              <a:rPr lang="zh-CN" altLang="en-US" sz="2400" b="1">
                <a:solidFill>
                  <a:srgbClr val="FF0000"/>
                </a:solidFill>
                <a:latin typeface="宋体" charset="-122"/>
                <a:ea typeface="宋体" charset="-122"/>
              </a:rPr>
              <a:t>薛定谔方程</a:t>
            </a:r>
          </a:p>
        </p:txBody>
      </p:sp>
      <p:sp>
        <p:nvSpPr>
          <p:cNvPr id="179213" name="Rectangle 13"/>
          <p:cNvSpPr>
            <a:spLocks noChangeArrowheads="1"/>
          </p:cNvSpPr>
          <p:nvPr/>
        </p:nvSpPr>
        <p:spPr bwMode="auto">
          <a:xfrm>
            <a:off x="550863" y="4154488"/>
            <a:ext cx="5514975" cy="457200"/>
          </a:xfrm>
          <a:prstGeom prst="rect">
            <a:avLst/>
          </a:prstGeom>
          <a:noFill/>
          <a:ln w="9525">
            <a:noFill/>
            <a:miter lim="800000"/>
            <a:headEnd/>
            <a:tailEnd/>
          </a:ln>
        </p:spPr>
        <p:txBody>
          <a:bodyPr>
            <a:spAutoFit/>
          </a:bodyPr>
          <a:lstStyle/>
          <a:p>
            <a:r>
              <a:rPr lang="en-US" altLang="zh-CN" b="1">
                <a:latin typeface="宋体" charset="-122"/>
                <a:ea typeface="宋体" charset="-122"/>
              </a:rPr>
              <a:t>5.</a:t>
            </a:r>
            <a:r>
              <a:rPr lang="zh-CN" altLang="en-US" sz="2400" b="1">
                <a:latin typeface="宋体" charset="-122"/>
                <a:ea typeface="宋体" charset="-122"/>
              </a:rPr>
              <a:t>量子力学的关键常量：普朗克常量</a:t>
            </a:r>
          </a:p>
        </p:txBody>
      </p:sp>
      <p:sp>
        <p:nvSpPr>
          <p:cNvPr id="179214" name="Rectangle 14"/>
          <p:cNvSpPr>
            <a:spLocks noChangeArrowheads="1"/>
          </p:cNvSpPr>
          <p:nvPr/>
        </p:nvSpPr>
        <p:spPr bwMode="auto">
          <a:xfrm>
            <a:off x="550863" y="4932363"/>
            <a:ext cx="6445250" cy="822325"/>
          </a:xfrm>
          <a:prstGeom prst="rect">
            <a:avLst/>
          </a:prstGeom>
          <a:noFill/>
          <a:ln w="9525">
            <a:noFill/>
            <a:miter lim="800000"/>
            <a:headEnd/>
            <a:tailEnd/>
          </a:ln>
        </p:spPr>
        <p:txBody>
          <a:bodyPr>
            <a:spAutoFit/>
          </a:bodyPr>
          <a:lstStyle/>
          <a:p>
            <a:r>
              <a:rPr lang="en-US" altLang="zh-CN" b="1">
                <a:latin typeface="宋体" charset="-122"/>
                <a:ea typeface="宋体" charset="-122"/>
              </a:rPr>
              <a:t>6.</a:t>
            </a:r>
            <a:r>
              <a:rPr lang="zh-CN" altLang="en-US" sz="2400" b="1">
                <a:latin typeface="宋体" charset="-122"/>
                <a:ea typeface="宋体" charset="-122"/>
              </a:rPr>
              <a:t>本章介绍的三个重要实验：</a:t>
            </a:r>
          </a:p>
          <a:p>
            <a:r>
              <a:rPr lang="zh-CN" altLang="en-US" sz="2400" b="1">
                <a:latin typeface="宋体" charset="-122"/>
                <a:ea typeface="宋体" charset="-122"/>
              </a:rPr>
              <a:t>  电子对晶体的衍射、单缝衍射及双缝干涉</a:t>
            </a:r>
          </a:p>
        </p:txBody>
      </p:sp>
    </p:spTree>
    <p:extLst>
      <p:ext uri="{BB962C8B-B14F-4D97-AF65-F5344CB8AC3E}">
        <p14:creationId xmlns:p14="http://schemas.microsoft.com/office/powerpoint/2010/main" val="21621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9209">
                                            <p:txEl>
                                              <p:pRg st="0" end="0"/>
                                            </p:txEl>
                                          </p:spTgt>
                                        </p:tgtEl>
                                        <p:attrNameLst>
                                          <p:attrName>style.visibility</p:attrName>
                                        </p:attrNameLst>
                                      </p:cBhvr>
                                      <p:to>
                                        <p:strVal val="visible"/>
                                      </p:to>
                                    </p:set>
                                    <p:animEffect transition="in" filter="blinds(vertical)">
                                      <p:cBhvr>
                                        <p:cTn id="7" dur="500"/>
                                        <p:tgtEl>
                                          <p:spTgt spid="1792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79210">
                                            <p:txEl>
                                              <p:pRg st="0" end="0"/>
                                            </p:txEl>
                                          </p:spTgt>
                                        </p:tgtEl>
                                        <p:attrNameLst>
                                          <p:attrName>style.visibility</p:attrName>
                                        </p:attrNameLst>
                                      </p:cBhvr>
                                      <p:to>
                                        <p:strVal val="visible"/>
                                      </p:to>
                                    </p:set>
                                    <p:animEffect transition="in" filter="blinds(vertical)">
                                      <p:cBhvr>
                                        <p:cTn id="12" dur="500"/>
                                        <p:tgtEl>
                                          <p:spTgt spid="1792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79211">
                                            <p:txEl>
                                              <p:pRg st="0" end="0"/>
                                            </p:txEl>
                                          </p:spTgt>
                                        </p:tgtEl>
                                        <p:attrNameLst>
                                          <p:attrName>style.visibility</p:attrName>
                                        </p:attrNameLst>
                                      </p:cBhvr>
                                      <p:to>
                                        <p:strVal val="visible"/>
                                      </p:to>
                                    </p:set>
                                    <p:animEffect transition="in" filter="blinds(vertical)">
                                      <p:cBhvr>
                                        <p:cTn id="17" dur="500"/>
                                        <p:tgtEl>
                                          <p:spTgt spid="1792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79212">
                                            <p:txEl>
                                              <p:pRg st="0" end="0"/>
                                            </p:txEl>
                                          </p:spTgt>
                                        </p:tgtEl>
                                        <p:attrNameLst>
                                          <p:attrName>style.visibility</p:attrName>
                                        </p:attrNameLst>
                                      </p:cBhvr>
                                      <p:to>
                                        <p:strVal val="visible"/>
                                      </p:to>
                                    </p:set>
                                    <p:animEffect transition="in" filter="blinds(vertical)">
                                      <p:cBhvr>
                                        <p:cTn id="22" dur="500"/>
                                        <p:tgtEl>
                                          <p:spTgt spid="1792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79213">
                                            <p:txEl>
                                              <p:pRg st="0" end="0"/>
                                            </p:txEl>
                                          </p:spTgt>
                                        </p:tgtEl>
                                        <p:attrNameLst>
                                          <p:attrName>style.visibility</p:attrName>
                                        </p:attrNameLst>
                                      </p:cBhvr>
                                      <p:to>
                                        <p:strVal val="visible"/>
                                      </p:to>
                                    </p:set>
                                    <p:animEffect transition="in" filter="blinds(vertical)">
                                      <p:cBhvr>
                                        <p:cTn id="27" dur="500"/>
                                        <p:tgtEl>
                                          <p:spTgt spid="1792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79214">
                                            <p:txEl>
                                              <p:pRg st="0" end="0"/>
                                            </p:txEl>
                                          </p:spTgt>
                                        </p:tgtEl>
                                        <p:attrNameLst>
                                          <p:attrName>style.visibility</p:attrName>
                                        </p:attrNameLst>
                                      </p:cBhvr>
                                      <p:to>
                                        <p:strVal val="visible"/>
                                      </p:to>
                                    </p:set>
                                    <p:animEffect transition="in" filter="blinds(vertical)">
                                      <p:cBhvr>
                                        <p:cTn id="32" dur="500"/>
                                        <p:tgtEl>
                                          <p:spTgt spid="1792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79214">
                                            <p:txEl>
                                              <p:pRg st="1" end="1"/>
                                            </p:txEl>
                                          </p:spTgt>
                                        </p:tgtEl>
                                        <p:attrNameLst>
                                          <p:attrName>style.visibility</p:attrName>
                                        </p:attrNameLst>
                                      </p:cBhvr>
                                      <p:to>
                                        <p:strVal val="visible"/>
                                      </p:to>
                                    </p:set>
                                    <p:animEffect transition="in" filter="blinds(vertical)">
                                      <p:cBhvr>
                                        <p:cTn id="37" dur="500"/>
                                        <p:tgtEl>
                                          <p:spTgt spid="1792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9" grpId="0" build="p" autoUpdateAnimBg="0"/>
      <p:bldP spid="179210" grpId="0" build="p" autoUpdateAnimBg="0"/>
      <p:bldP spid="179211" grpId="0" build="p" autoUpdateAnimBg="0"/>
      <p:bldP spid="179212" grpId="0" build="p" autoUpdateAnimBg="0"/>
      <p:bldP spid="179213" grpId="0" build="p" autoUpdateAnimBg="0"/>
      <p:bldP spid="17921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ChangeArrowheads="1"/>
          </p:cNvSpPr>
          <p:nvPr/>
        </p:nvSpPr>
        <p:spPr bwMode="auto">
          <a:xfrm>
            <a:off x="217488" y="908050"/>
            <a:ext cx="8694737" cy="946150"/>
          </a:xfrm>
          <a:prstGeom prst="rect">
            <a:avLst/>
          </a:prstGeom>
          <a:noFill/>
          <a:ln w="9525">
            <a:noFill/>
            <a:miter lim="800000"/>
            <a:headEnd/>
            <a:tailEnd/>
          </a:ln>
        </p:spPr>
        <p:txBody>
          <a:bodyPr>
            <a:spAutoFit/>
          </a:bodyPr>
          <a:lstStyle/>
          <a:p>
            <a:pPr indent="304800"/>
            <a:r>
              <a:rPr lang="zh-CN" altLang="en-US" sz="2800">
                <a:latin typeface="Gill Sans MT" pitchFamily="34" charset="0"/>
                <a:ea typeface="华文中宋" pitchFamily="2" charset="-122"/>
              </a:rPr>
              <a:t>    </a:t>
            </a:r>
            <a:r>
              <a:rPr lang="en-US" altLang="zh-CN" sz="2800">
                <a:latin typeface="Gill Sans MT" pitchFamily="34" charset="0"/>
                <a:ea typeface="华文中宋" pitchFamily="2" charset="-122"/>
              </a:rPr>
              <a:t>1927</a:t>
            </a:r>
            <a:r>
              <a:rPr lang="zh-CN" altLang="en-US" sz="2800">
                <a:latin typeface="Gill Sans MT" pitchFamily="34" charset="0"/>
                <a:ea typeface="华文中宋" pitchFamily="2" charset="-122"/>
              </a:rPr>
              <a:t>年，戴维逊和革末，电子衍射实验，测量了电子波的波长，证实了德布罗意假设。</a:t>
            </a:r>
            <a:endParaRPr lang="zh-CN" altLang="en-US" sz="2800">
              <a:solidFill>
                <a:srgbClr val="FF0000"/>
              </a:solidFill>
              <a:latin typeface="宋体" charset="-122"/>
              <a:ea typeface="华文中宋" pitchFamily="2" charset="-122"/>
            </a:endParaRPr>
          </a:p>
        </p:txBody>
      </p:sp>
      <p:pic>
        <p:nvPicPr>
          <p:cNvPr id="238597" name="Picture 5"/>
          <p:cNvPicPr>
            <a:picLocks noChangeAspect="1" noChangeArrowheads="1"/>
          </p:cNvPicPr>
          <p:nvPr/>
        </p:nvPicPr>
        <p:blipFill>
          <a:blip r:embed="rId2"/>
          <a:srcRect r="9450" b="23416"/>
          <a:stretch>
            <a:fillRect/>
          </a:stretch>
        </p:blipFill>
        <p:spPr bwMode="auto">
          <a:xfrm>
            <a:off x="1020763" y="2443163"/>
            <a:ext cx="3740150" cy="3579812"/>
          </a:xfrm>
          <a:prstGeom prst="rect">
            <a:avLst/>
          </a:prstGeom>
          <a:noFill/>
          <a:ln w="9525">
            <a:noFill/>
            <a:miter lim="800000"/>
            <a:headEnd/>
            <a:tailEnd/>
          </a:ln>
        </p:spPr>
      </p:pic>
      <p:pic>
        <p:nvPicPr>
          <p:cNvPr id="238599" name="Picture 7"/>
          <p:cNvPicPr>
            <a:picLocks noChangeAspect="1" noChangeArrowheads="1"/>
          </p:cNvPicPr>
          <p:nvPr/>
        </p:nvPicPr>
        <p:blipFill>
          <a:blip r:embed="rId3"/>
          <a:srcRect t="4144" b="12434"/>
          <a:stretch>
            <a:fillRect/>
          </a:stretch>
        </p:blipFill>
        <p:spPr bwMode="auto">
          <a:xfrm>
            <a:off x="5099050" y="2428875"/>
            <a:ext cx="4044950" cy="3579813"/>
          </a:xfrm>
          <a:prstGeom prst="rect">
            <a:avLst/>
          </a:prstGeom>
          <a:noFill/>
          <a:ln w="9525">
            <a:noFill/>
            <a:miter lim="800000"/>
            <a:headEnd/>
            <a:tailEnd/>
          </a:ln>
        </p:spPr>
      </p:pic>
      <p:sp>
        <p:nvSpPr>
          <p:cNvPr id="238602" name="Text Box 10"/>
          <p:cNvSpPr txBox="1">
            <a:spLocks noChangeArrowheads="1"/>
          </p:cNvSpPr>
          <p:nvPr/>
        </p:nvSpPr>
        <p:spPr bwMode="auto">
          <a:xfrm>
            <a:off x="1071563" y="1901825"/>
            <a:ext cx="2420937" cy="519113"/>
          </a:xfrm>
          <a:prstGeom prst="rect">
            <a:avLst/>
          </a:prstGeom>
          <a:noFill/>
          <a:ln w="9525">
            <a:noFill/>
            <a:miter lim="800000"/>
            <a:headEnd/>
            <a:tailEnd/>
          </a:ln>
        </p:spPr>
        <p:txBody>
          <a:bodyPr>
            <a:spAutoFit/>
          </a:bodyPr>
          <a:lstStyle/>
          <a:p>
            <a:r>
              <a:rPr lang="en-US" altLang="zh-CN" sz="2800">
                <a:solidFill>
                  <a:srgbClr val="FF0000"/>
                </a:solidFill>
                <a:latin typeface="Gill Sans MT" pitchFamily="34" charset="0"/>
                <a:ea typeface="华文中宋" pitchFamily="2" charset="-122"/>
              </a:rPr>
              <a:t>1</a:t>
            </a:r>
            <a:r>
              <a:rPr lang="zh-CN" altLang="en-US" sz="2800">
                <a:solidFill>
                  <a:srgbClr val="FF0000"/>
                </a:solidFill>
                <a:latin typeface="宋体" charset="-122"/>
                <a:ea typeface="华文中宋" pitchFamily="2" charset="-122"/>
              </a:rPr>
              <a:t>．实验装置</a:t>
            </a:r>
            <a:endParaRPr lang="zh-CN" altLang="en-US" sz="2800" b="1">
              <a:solidFill>
                <a:srgbClr val="FF0000"/>
              </a:solidFill>
              <a:latin typeface="宋体" charset="-122"/>
              <a:ea typeface="华文中宋" pitchFamily="2" charset="-122"/>
            </a:endParaRPr>
          </a:p>
        </p:txBody>
      </p:sp>
      <p:sp>
        <p:nvSpPr>
          <p:cNvPr id="314374" name="Rectangle 6"/>
          <p:cNvSpPr>
            <a:spLocks noChangeArrowheads="1"/>
          </p:cNvSpPr>
          <p:nvPr/>
        </p:nvSpPr>
        <p:spPr bwMode="auto">
          <a:xfrm>
            <a:off x="611188" y="334963"/>
            <a:ext cx="4321175" cy="519112"/>
          </a:xfrm>
          <a:prstGeom prst="rect">
            <a:avLst/>
          </a:prstGeom>
          <a:noFill/>
          <a:ln w="9525">
            <a:noFill/>
            <a:miter lim="800000"/>
            <a:headEnd/>
            <a:tailEnd/>
          </a:ln>
        </p:spPr>
        <p:txBody>
          <a:bodyPr>
            <a:spAutoFit/>
          </a:bodyPr>
          <a:lstStyle/>
          <a:p>
            <a:r>
              <a:rPr lang="zh-CN" altLang="en-US" sz="2800">
                <a:latin typeface="Gill Sans MT" pitchFamily="34" charset="0"/>
                <a:ea typeface="华文中宋" pitchFamily="2" charset="-122"/>
              </a:rPr>
              <a:t>一、戴维逊</a:t>
            </a:r>
            <a:r>
              <a:rPr lang="en-US" altLang="zh-CN" sz="2800">
                <a:latin typeface="Gill Sans MT" pitchFamily="34" charset="0"/>
                <a:ea typeface="华文中宋" pitchFamily="2" charset="-122"/>
              </a:rPr>
              <a:t>-</a:t>
            </a:r>
            <a:r>
              <a:rPr lang="zh-CN" altLang="en-US" sz="2800">
                <a:latin typeface="Gill Sans MT" pitchFamily="34" charset="0"/>
                <a:ea typeface="华文中宋" pitchFamily="2" charset="-122"/>
              </a:rPr>
              <a:t>革末实验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374"/>
                                        </p:tgtEl>
                                        <p:attrNameLst>
                                          <p:attrName>style.visibility</p:attrName>
                                        </p:attrNameLst>
                                      </p:cBhvr>
                                      <p:to>
                                        <p:strVal val="visible"/>
                                      </p:to>
                                    </p:set>
                                    <p:animEffect transition="in" filter="blinds(horizontal)">
                                      <p:cBhvr>
                                        <p:cTn id="7" dur="500"/>
                                        <p:tgtEl>
                                          <p:spTgt spid="3143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38596"/>
                                        </p:tgtEl>
                                        <p:attrNameLst>
                                          <p:attrName>style.visibility</p:attrName>
                                        </p:attrNameLst>
                                      </p:cBhvr>
                                      <p:to>
                                        <p:strVal val="visible"/>
                                      </p:to>
                                    </p:set>
                                    <p:animEffect transition="in" filter="barn(outHorizontal)">
                                      <p:cBhvr>
                                        <p:cTn id="12" dur="500"/>
                                        <p:tgtEl>
                                          <p:spTgt spid="2385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8602"/>
                                        </p:tgtEl>
                                        <p:attrNameLst>
                                          <p:attrName>style.visibility</p:attrName>
                                        </p:attrNameLst>
                                      </p:cBhvr>
                                      <p:to>
                                        <p:strVal val="visible"/>
                                      </p:to>
                                    </p:set>
                                    <p:animEffect transition="in" filter="blinds(horizontal)">
                                      <p:cBhvr>
                                        <p:cTn id="17" dur="500"/>
                                        <p:tgtEl>
                                          <p:spTgt spid="23860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38597"/>
                                        </p:tgtEl>
                                        <p:attrNameLst>
                                          <p:attrName>style.visibility</p:attrName>
                                        </p:attrNameLst>
                                      </p:cBhvr>
                                      <p:to>
                                        <p:strVal val="visible"/>
                                      </p:to>
                                    </p:set>
                                    <p:anim calcmode="lin" valueType="num">
                                      <p:cBhvr additive="base">
                                        <p:cTn id="22" dur="500" fill="hold"/>
                                        <p:tgtEl>
                                          <p:spTgt spid="238597"/>
                                        </p:tgtEl>
                                        <p:attrNameLst>
                                          <p:attrName>ppt_x</p:attrName>
                                        </p:attrNameLst>
                                      </p:cBhvr>
                                      <p:tavLst>
                                        <p:tav tm="0">
                                          <p:val>
                                            <p:strVal val="0-#ppt_w/2"/>
                                          </p:val>
                                        </p:tav>
                                        <p:tav tm="100000">
                                          <p:val>
                                            <p:strVal val="#ppt_x"/>
                                          </p:val>
                                        </p:tav>
                                      </p:tavLst>
                                    </p:anim>
                                    <p:anim calcmode="lin" valueType="num">
                                      <p:cBhvr additive="base">
                                        <p:cTn id="23" dur="500" fill="hold"/>
                                        <p:tgtEl>
                                          <p:spTgt spid="23859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38599"/>
                                        </p:tgtEl>
                                        <p:attrNameLst>
                                          <p:attrName>style.visibility</p:attrName>
                                        </p:attrNameLst>
                                      </p:cBhvr>
                                      <p:to>
                                        <p:strVal val="visible"/>
                                      </p:to>
                                    </p:set>
                                    <p:anim calcmode="lin" valueType="num">
                                      <p:cBhvr additive="base">
                                        <p:cTn id="28" dur="500" fill="hold"/>
                                        <p:tgtEl>
                                          <p:spTgt spid="238599"/>
                                        </p:tgtEl>
                                        <p:attrNameLst>
                                          <p:attrName>ppt_x</p:attrName>
                                        </p:attrNameLst>
                                      </p:cBhvr>
                                      <p:tavLst>
                                        <p:tav tm="0">
                                          <p:val>
                                            <p:strVal val="0-#ppt_w/2"/>
                                          </p:val>
                                        </p:tav>
                                        <p:tav tm="100000">
                                          <p:val>
                                            <p:strVal val="#ppt_x"/>
                                          </p:val>
                                        </p:tav>
                                      </p:tavLst>
                                    </p:anim>
                                    <p:anim calcmode="lin" valueType="num">
                                      <p:cBhvr additive="base">
                                        <p:cTn id="29" dur="500" fill="hold"/>
                                        <p:tgtEl>
                                          <p:spTgt spid="2385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autoUpdateAnimBg="0"/>
      <p:bldP spid="238602" grpId="0" autoUpdateAnimBg="0"/>
      <p:bldP spid="3143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20" name="Picture 4"/>
          <p:cNvPicPr>
            <a:picLocks noChangeAspect="1" noChangeArrowheads="1"/>
          </p:cNvPicPr>
          <p:nvPr/>
        </p:nvPicPr>
        <p:blipFill>
          <a:blip r:embed="rId2"/>
          <a:srcRect l="4338" r="4338"/>
          <a:stretch>
            <a:fillRect/>
          </a:stretch>
        </p:blipFill>
        <p:spPr bwMode="auto">
          <a:xfrm>
            <a:off x="0" y="0"/>
            <a:ext cx="5302250" cy="3363913"/>
          </a:xfrm>
          <a:prstGeom prst="rect">
            <a:avLst/>
          </a:prstGeom>
          <a:noFill/>
          <a:ln w="9525">
            <a:noFill/>
            <a:miter lim="800000"/>
            <a:headEnd/>
            <a:tailEnd/>
          </a:ln>
        </p:spPr>
      </p:pic>
      <p:pic>
        <p:nvPicPr>
          <p:cNvPr id="239622" name="Picture 6"/>
          <p:cNvPicPr>
            <a:picLocks noChangeAspect="1" noChangeArrowheads="1"/>
          </p:cNvPicPr>
          <p:nvPr/>
        </p:nvPicPr>
        <p:blipFill>
          <a:blip r:embed="rId3"/>
          <a:srcRect r="4404" b="8400"/>
          <a:stretch>
            <a:fillRect/>
          </a:stretch>
        </p:blipFill>
        <p:spPr bwMode="auto">
          <a:xfrm>
            <a:off x="0" y="3584575"/>
            <a:ext cx="5291138" cy="3273425"/>
          </a:xfrm>
          <a:prstGeom prst="rect">
            <a:avLst/>
          </a:prstGeom>
          <a:noFill/>
          <a:ln w="9525">
            <a:noFill/>
            <a:miter lim="800000"/>
            <a:headEnd/>
            <a:tailEnd/>
          </a:ln>
        </p:spPr>
      </p:pic>
      <p:sp>
        <p:nvSpPr>
          <p:cNvPr id="239625" name="Text Box 9"/>
          <p:cNvSpPr txBox="1">
            <a:spLocks noChangeArrowheads="1"/>
          </p:cNvSpPr>
          <p:nvPr/>
        </p:nvSpPr>
        <p:spPr bwMode="auto">
          <a:xfrm>
            <a:off x="5529263" y="333375"/>
            <a:ext cx="2657475" cy="523875"/>
          </a:xfrm>
          <a:prstGeom prst="rect">
            <a:avLst/>
          </a:prstGeom>
          <a:noFill/>
          <a:ln w="9525">
            <a:noFill/>
            <a:miter lim="800000"/>
            <a:headEnd/>
            <a:tailEnd/>
          </a:ln>
        </p:spPr>
        <p:txBody>
          <a:bodyPr>
            <a:spAutoFit/>
          </a:bodyPr>
          <a:lstStyle/>
          <a:p>
            <a:pPr>
              <a:spcBef>
                <a:spcPct val="50000"/>
              </a:spcBef>
            </a:pPr>
            <a:r>
              <a:rPr lang="en-US" altLang="zh-CN" sz="2800" b="1">
                <a:solidFill>
                  <a:srgbClr val="FF0000"/>
                </a:solidFill>
                <a:latin typeface="Gill Sans MT" pitchFamily="34" charset="0"/>
                <a:ea typeface="华文中宋" pitchFamily="2" charset="-122"/>
              </a:rPr>
              <a:t>2</a:t>
            </a:r>
            <a:r>
              <a:rPr lang="zh-CN" altLang="en-US" sz="2800" b="1">
                <a:solidFill>
                  <a:srgbClr val="FF0000"/>
                </a:solidFill>
                <a:latin typeface="Gill Sans MT" pitchFamily="34" charset="0"/>
                <a:ea typeface="华文中宋" pitchFamily="2" charset="-122"/>
              </a:rPr>
              <a:t>．实验结果</a:t>
            </a:r>
          </a:p>
        </p:txBody>
      </p:sp>
      <p:sp>
        <p:nvSpPr>
          <p:cNvPr id="239626" name="Text Box 10"/>
          <p:cNvSpPr txBox="1">
            <a:spLocks noChangeArrowheads="1"/>
          </p:cNvSpPr>
          <p:nvPr/>
        </p:nvSpPr>
        <p:spPr bwMode="auto">
          <a:xfrm>
            <a:off x="5076825" y="1117600"/>
            <a:ext cx="3846513" cy="2227263"/>
          </a:xfrm>
          <a:prstGeom prst="rect">
            <a:avLst/>
          </a:prstGeom>
          <a:noFill/>
          <a:ln w="9525">
            <a:noFill/>
            <a:miter lim="800000"/>
            <a:headEnd/>
            <a:tailEnd/>
          </a:ln>
        </p:spPr>
        <p:txBody>
          <a:bodyPr>
            <a:spAutoFit/>
          </a:bodyPr>
          <a:lstStyle/>
          <a:p>
            <a:r>
              <a:rPr lang="en-US" altLang="zh-CN" sz="2800">
                <a:latin typeface="Gill Sans MT" pitchFamily="34" charset="0"/>
                <a:ea typeface="华文中宋" pitchFamily="2" charset="-122"/>
              </a:rPr>
              <a:t>(1)</a:t>
            </a:r>
            <a:r>
              <a:rPr lang="zh-CN" altLang="en-US" sz="2800">
                <a:latin typeface="Gill Sans MT" pitchFamily="34" charset="0"/>
                <a:ea typeface="华文中宋" pitchFamily="2" charset="-122"/>
              </a:rPr>
              <a:t>当</a:t>
            </a:r>
            <a:r>
              <a:rPr lang="en-US" altLang="zh-CN" sz="2800" i="1">
                <a:solidFill>
                  <a:srgbClr val="FF0000"/>
                </a:solidFill>
                <a:latin typeface="Times New Roman" pitchFamily="18" charset="0"/>
                <a:ea typeface="华文中宋" pitchFamily="2" charset="-122"/>
              </a:rPr>
              <a:t>U</a:t>
            </a:r>
            <a:r>
              <a:rPr lang="zh-CN" altLang="en-US" sz="2800">
                <a:latin typeface="Gill Sans MT" pitchFamily="34" charset="0"/>
                <a:ea typeface="华文中宋" pitchFamily="2" charset="-122"/>
              </a:rPr>
              <a:t>不变时，</a:t>
            </a:r>
            <a:r>
              <a:rPr lang="en-US" altLang="zh-CN" sz="2800" i="1">
                <a:solidFill>
                  <a:srgbClr val="FF0000"/>
                </a:solidFill>
                <a:latin typeface="Times New Roman" pitchFamily="18" charset="0"/>
                <a:ea typeface="华文中宋" pitchFamily="2" charset="-122"/>
              </a:rPr>
              <a:t>I</a:t>
            </a:r>
            <a:r>
              <a:rPr lang="zh-CN" altLang="en-US" sz="2800">
                <a:latin typeface="Gill Sans MT" pitchFamily="34" charset="0"/>
                <a:ea typeface="华文中宋" pitchFamily="2" charset="-122"/>
              </a:rPr>
              <a:t>与</a:t>
            </a:r>
            <a:r>
              <a:rPr lang="zh-CN" altLang="en-US" sz="2800" i="1">
                <a:solidFill>
                  <a:srgbClr val="FF0000"/>
                </a:solidFill>
                <a:latin typeface="Gill Sans MT" pitchFamily="34" charset="0"/>
                <a:ea typeface="华文中宋" pitchFamily="2" charset="-122"/>
                <a:sym typeface="Symbol" pitchFamily="18" charset="2"/>
              </a:rPr>
              <a:t></a:t>
            </a:r>
            <a:r>
              <a:rPr lang="zh-CN" altLang="en-US" sz="2800">
                <a:latin typeface="Gill Sans MT" pitchFamily="34" charset="0"/>
                <a:ea typeface="华文中宋" pitchFamily="2" charset="-122"/>
              </a:rPr>
              <a:t>的关系如图</a:t>
            </a:r>
          </a:p>
          <a:p>
            <a:endParaRPr lang="zh-CN" altLang="en-US" sz="2800">
              <a:solidFill>
                <a:srgbClr val="FF0000"/>
              </a:solidFill>
              <a:latin typeface="宋体" charset="-122"/>
              <a:ea typeface="华文中宋" pitchFamily="2" charset="-122"/>
              <a:sym typeface="Symbol" pitchFamily="18" charset="2"/>
            </a:endParaRPr>
          </a:p>
          <a:p>
            <a:r>
              <a:rPr lang="zh-CN" altLang="en-US" sz="2800">
                <a:latin typeface="Gill Sans MT" pitchFamily="34" charset="0"/>
                <a:ea typeface="华文中宋" pitchFamily="2" charset="-122"/>
                <a:sym typeface="Symbol" pitchFamily="18" charset="2"/>
              </a:rPr>
              <a:t>不同的</a:t>
            </a:r>
            <a:r>
              <a:rPr lang="zh-CN" altLang="en-US" sz="2800" i="1">
                <a:solidFill>
                  <a:srgbClr val="FF0000"/>
                </a:solidFill>
                <a:latin typeface="Gill Sans MT" pitchFamily="34" charset="0"/>
                <a:ea typeface="华文中宋" pitchFamily="2" charset="-122"/>
                <a:sym typeface="Symbol" pitchFamily="18" charset="2"/>
              </a:rPr>
              <a:t></a:t>
            </a:r>
            <a:r>
              <a:rPr lang="zh-CN" altLang="en-US" sz="2800">
                <a:latin typeface="Gill Sans MT" pitchFamily="34" charset="0"/>
                <a:ea typeface="华文中宋" pitchFamily="2" charset="-122"/>
              </a:rPr>
              <a:t>，</a:t>
            </a:r>
            <a:r>
              <a:rPr lang="en-US" altLang="zh-CN" sz="2800" i="1">
                <a:solidFill>
                  <a:srgbClr val="FF0000"/>
                </a:solidFill>
                <a:latin typeface="Times New Roman" pitchFamily="18" charset="0"/>
                <a:ea typeface="华文中宋" pitchFamily="2" charset="-122"/>
                <a:sym typeface="Symbol" pitchFamily="18" charset="2"/>
              </a:rPr>
              <a:t>I</a:t>
            </a:r>
            <a:r>
              <a:rPr lang="zh-CN" altLang="en-US" sz="2800">
                <a:latin typeface="Gill Sans MT" pitchFamily="34" charset="0"/>
                <a:ea typeface="华文中宋" pitchFamily="2" charset="-122"/>
                <a:sym typeface="Symbol" pitchFamily="18" charset="2"/>
              </a:rPr>
              <a:t>不同；在有的</a:t>
            </a:r>
            <a:r>
              <a:rPr lang="zh-CN" altLang="en-US" sz="2800" i="1">
                <a:solidFill>
                  <a:srgbClr val="FF0000"/>
                </a:solidFill>
                <a:latin typeface="Gill Sans MT" pitchFamily="34" charset="0"/>
                <a:ea typeface="华文中宋" pitchFamily="2" charset="-122"/>
                <a:sym typeface="Symbol" pitchFamily="18" charset="2"/>
              </a:rPr>
              <a:t></a:t>
            </a:r>
            <a:r>
              <a:rPr lang="zh-CN" altLang="en-US" sz="2800">
                <a:latin typeface="Gill Sans MT" pitchFamily="34" charset="0"/>
                <a:ea typeface="华文中宋" pitchFamily="2" charset="-122"/>
              </a:rPr>
              <a:t>上将出现极值。</a:t>
            </a:r>
          </a:p>
        </p:txBody>
      </p:sp>
      <p:sp>
        <p:nvSpPr>
          <p:cNvPr id="239627" name="Text Box 11"/>
          <p:cNvSpPr txBox="1">
            <a:spLocks noChangeArrowheads="1"/>
          </p:cNvSpPr>
          <p:nvPr/>
        </p:nvSpPr>
        <p:spPr bwMode="auto">
          <a:xfrm>
            <a:off x="5076825" y="3700463"/>
            <a:ext cx="3830638" cy="2227262"/>
          </a:xfrm>
          <a:prstGeom prst="rect">
            <a:avLst/>
          </a:prstGeom>
          <a:noFill/>
          <a:ln w="9525">
            <a:noFill/>
            <a:miter lim="800000"/>
            <a:headEnd/>
            <a:tailEnd/>
          </a:ln>
        </p:spPr>
        <p:txBody>
          <a:bodyPr>
            <a:spAutoFit/>
          </a:bodyPr>
          <a:lstStyle/>
          <a:p>
            <a:r>
              <a:rPr lang="en-US" altLang="zh-CN" sz="2800">
                <a:latin typeface="Gill Sans MT" pitchFamily="34" charset="0"/>
                <a:ea typeface="华文中宋" pitchFamily="2" charset="-122"/>
                <a:sym typeface="Symbol" pitchFamily="18" charset="2"/>
              </a:rPr>
              <a:t>(2)</a:t>
            </a:r>
            <a:r>
              <a:rPr lang="zh-CN" altLang="en-US" sz="2800">
                <a:latin typeface="Gill Sans MT" pitchFamily="34" charset="0"/>
                <a:ea typeface="华文中宋" pitchFamily="2" charset="-122"/>
                <a:sym typeface="Symbol" pitchFamily="18" charset="2"/>
              </a:rPr>
              <a:t>当</a:t>
            </a:r>
            <a:r>
              <a:rPr lang="zh-CN" altLang="en-US" sz="2800" i="1">
                <a:solidFill>
                  <a:srgbClr val="FF0000"/>
                </a:solidFill>
                <a:latin typeface="Gill Sans MT" pitchFamily="34" charset="0"/>
                <a:ea typeface="华文中宋" pitchFamily="2" charset="-122"/>
                <a:sym typeface="Symbol" pitchFamily="18" charset="2"/>
              </a:rPr>
              <a:t></a:t>
            </a:r>
            <a:r>
              <a:rPr lang="zh-CN" altLang="en-US" sz="2800">
                <a:latin typeface="Gill Sans MT" pitchFamily="34" charset="0"/>
                <a:ea typeface="华文中宋" pitchFamily="2" charset="-122"/>
              </a:rPr>
              <a:t>不变时，</a:t>
            </a:r>
            <a:r>
              <a:rPr lang="en-US" altLang="zh-CN" sz="2800" i="1">
                <a:solidFill>
                  <a:srgbClr val="FF0000"/>
                </a:solidFill>
                <a:latin typeface="Times New Roman" pitchFamily="18" charset="0"/>
                <a:ea typeface="华文中宋" pitchFamily="2" charset="-122"/>
                <a:sym typeface="Symbol" pitchFamily="18" charset="2"/>
              </a:rPr>
              <a:t>I</a:t>
            </a:r>
            <a:r>
              <a:rPr lang="zh-CN" altLang="en-US" sz="2800">
                <a:latin typeface="Times New Roman" pitchFamily="18" charset="0"/>
                <a:ea typeface="华文中宋" pitchFamily="2" charset="-122"/>
                <a:sym typeface="Symbol" pitchFamily="18" charset="2"/>
              </a:rPr>
              <a:t>与</a:t>
            </a:r>
            <a:r>
              <a:rPr lang="en-US" altLang="zh-CN" sz="2800" i="1">
                <a:solidFill>
                  <a:srgbClr val="FF0000"/>
                </a:solidFill>
                <a:latin typeface="Times New Roman" pitchFamily="18" charset="0"/>
                <a:ea typeface="华文中宋" pitchFamily="2" charset="-122"/>
                <a:sym typeface="Symbol" pitchFamily="18" charset="2"/>
              </a:rPr>
              <a:t>U</a:t>
            </a:r>
            <a:r>
              <a:rPr lang="zh-CN" altLang="en-US" sz="2800">
                <a:latin typeface="Gill Sans MT" pitchFamily="34" charset="0"/>
                <a:ea typeface="华文中宋" pitchFamily="2" charset="-122"/>
                <a:sym typeface="Symbol" pitchFamily="18" charset="2"/>
              </a:rPr>
              <a:t>的关系如图</a:t>
            </a:r>
          </a:p>
          <a:p>
            <a:endParaRPr lang="zh-CN" altLang="en-US" sz="2800">
              <a:solidFill>
                <a:srgbClr val="FF0000"/>
              </a:solidFill>
              <a:latin typeface="宋体" charset="-122"/>
              <a:ea typeface="华文中宋" pitchFamily="2" charset="-122"/>
              <a:sym typeface="Symbol" pitchFamily="18" charset="2"/>
            </a:endParaRPr>
          </a:p>
          <a:p>
            <a:r>
              <a:rPr lang="zh-CN" altLang="en-US" sz="2800">
                <a:latin typeface="宋体" charset="-122"/>
                <a:ea typeface="华文中宋" pitchFamily="2" charset="-122"/>
                <a:sym typeface="Symbol" pitchFamily="18" charset="2"/>
              </a:rPr>
              <a:t>当</a:t>
            </a:r>
            <a:r>
              <a:rPr lang="en-US" altLang="zh-CN" sz="2800" i="1">
                <a:solidFill>
                  <a:srgbClr val="FF0000"/>
                </a:solidFill>
                <a:latin typeface="Times New Roman" pitchFamily="18" charset="0"/>
                <a:ea typeface="华文中宋" pitchFamily="2" charset="-122"/>
                <a:sym typeface="Symbol" pitchFamily="18" charset="2"/>
              </a:rPr>
              <a:t>U</a:t>
            </a:r>
            <a:r>
              <a:rPr lang="zh-CN" altLang="en-US" sz="2800">
                <a:latin typeface="Times New Roman" pitchFamily="18" charset="0"/>
                <a:ea typeface="华文中宋" pitchFamily="2" charset="-122"/>
                <a:sym typeface="Symbol" pitchFamily="18" charset="2"/>
              </a:rPr>
              <a:t>改变时，</a:t>
            </a:r>
            <a:r>
              <a:rPr lang="en-US" altLang="zh-CN" sz="2800" i="1">
                <a:solidFill>
                  <a:srgbClr val="FF0000"/>
                </a:solidFill>
                <a:latin typeface="Times New Roman" pitchFamily="18" charset="0"/>
                <a:ea typeface="华文中宋" pitchFamily="2" charset="-122"/>
                <a:sym typeface="Symbol" pitchFamily="18" charset="2"/>
              </a:rPr>
              <a:t>I</a:t>
            </a:r>
            <a:r>
              <a:rPr lang="zh-CN" altLang="en-US" sz="2800">
                <a:latin typeface="Times New Roman" pitchFamily="18" charset="0"/>
                <a:ea typeface="华文中宋" pitchFamily="2" charset="-122"/>
                <a:sym typeface="Symbol" pitchFamily="18" charset="2"/>
              </a:rPr>
              <a:t>亦变；而且随了</a:t>
            </a:r>
            <a:r>
              <a:rPr lang="en-US" altLang="zh-CN" sz="2800" i="1">
                <a:solidFill>
                  <a:srgbClr val="FF0000"/>
                </a:solidFill>
                <a:latin typeface="Times New Roman" pitchFamily="18" charset="0"/>
                <a:ea typeface="华文中宋" pitchFamily="2" charset="-122"/>
                <a:sym typeface="Symbol" pitchFamily="18" charset="2"/>
              </a:rPr>
              <a:t>U</a:t>
            </a:r>
            <a:r>
              <a:rPr lang="zh-CN" altLang="en-US" sz="2800">
                <a:latin typeface="Times New Roman" pitchFamily="18" charset="0"/>
                <a:ea typeface="华文中宋" pitchFamily="2" charset="-122"/>
                <a:sym typeface="Symbol" pitchFamily="18" charset="2"/>
              </a:rPr>
              <a:t>周期性的</a:t>
            </a:r>
            <a:r>
              <a:rPr lang="zh-CN" altLang="en-US" sz="2800">
                <a:latin typeface="宋体" charset="-122"/>
                <a:ea typeface="华文中宋" pitchFamily="2" charset="-122"/>
                <a:sym typeface="Symbol" pitchFamily="18" charset="2"/>
              </a:rPr>
              <a:t>变化</a:t>
            </a:r>
            <a:endParaRPr lang="zh-CN" altLang="en-US" sz="2800" b="1">
              <a:solidFill>
                <a:srgbClr val="FF0000"/>
              </a:solidFill>
              <a:latin typeface="宋体"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9620"/>
                                        </p:tgtEl>
                                        <p:attrNameLst>
                                          <p:attrName>style.visibility</p:attrName>
                                        </p:attrNameLst>
                                      </p:cBhvr>
                                      <p:to>
                                        <p:strVal val="visible"/>
                                      </p:to>
                                    </p:set>
                                    <p:anim calcmode="lin" valueType="num">
                                      <p:cBhvr additive="base">
                                        <p:cTn id="7" dur="500" fill="hold"/>
                                        <p:tgtEl>
                                          <p:spTgt spid="239620"/>
                                        </p:tgtEl>
                                        <p:attrNameLst>
                                          <p:attrName>ppt_x</p:attrName>
                                        </p:attrNameLst>
                                      </p:cBhvr>
                                      <p:tavLst>
                                        <p:tav tm="0">
                                          <p:val>
                                            <p:strVal val="0-#ppt_w/2"/>
                                          </p:val>
                                        </p:tav>
                                        <p:tav tm="100000">
                                          <p:val>
                                            <p:strVal val="#ppt_x"/>
                                          </p:val>
                                        </p:tav>
                                      </p:tavLst>
                                    </p:anim>
                                    <p:anim calcmode="lin" valueType="num">
                                      <p:cBhvr additive="base">
                                        <p:cTn id="8" dur="500" fill="hold"/>
                                        <p:tgtEl>
                                          <p:spTgt spid="2396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9622"/>
                                        </p:tgtEl>
                                        <p:attrNameLst>
                                          <p:attrName>style.visibility</p:attrName>
                                        </p:attrNameLst>
                                      </p:cBhvr>
                                      <p:to>
                                        <p:strVal val="visible"/>
                                      </p:to>
                                    </p:set>
                                    <p:anim calcmode="lin" valueType="num">
                                      <p:cBhvr additive="base">
                                        <p:cTn id="13" dur="500" fill="hold"/>
                                        <p:tgtEl>
                                          <p:spTgt spid="239622"/>
                                        </p:tgtEl>
                                        <p:attrNameLst>
                                          <p:attrName>ppt_x</p:attrName>
                                        </p:attrNameLst>
                                      </p:cBhvr>
                                      <p:tavLst>
                                        <p:tav tm="0">
                                          <p:val>
                                            <p:strVal val="0-#ppt_w/2"/>
                                          </p:val>
                                        </p:tav>
                                        <p:tav tm="100000">
                                          <p:val>
                                            <p:strVal val="#ppt_x"/>
                                          </p:val>
                                        </p:tav>
                                      </p:tavLst>
                                    </p:anim>
                                    <p:anim calcmode="lin" valueType="num">
                                      <p:cBhvr additive="base">
                                        <p:cTn id="14" dur="500" fill="hold"/>
                                        <p:tgtEl>
                                          <p:spTgt spid="2396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39625"/>
                                        </p:tgtEl>
                                        <p:attrNameLst>
                                          <p:attrName>style.visibility</p:attrName>
                                        </p:attrNameLst>
                                      </p:cBhvr>
                                      <p:to>
                                        <p:strVal val="visible"/>
                                      </p:to>
                                    </p:set>
                                    <p:animEffect transition="in" filter="blinds(horizontal)">
                                      <p:cBhvr>
                                        <p:cTn id="19" dur="500"/>
                                        <p:tgtEl>
                                          <p:spTgt spid="23962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39626"/>
                                        </p:tgtEl>
                                        <p:attrNameLst>
                                          <p:attrName>style.visibility</p:attrName>
                                        </p:attrNameLst>
                                      </p:cBhvr>
                                      <p:to>
                                        <p:strVal val="visible"/>
                                      </p:to>
                                    </p:set>
                                    <p:animEffect transition="in" filter="blinds(horizontal)">
                                      <p:cBhvr>
                                        <p:cTn id="24" dur="500"/>
                                        <p:tgtEl>
                                          <p:spTgt spid="23962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39627"/>
                                        </p:tgtEl>
                                        <p:attrNameLst>
                                          <p:attrName>style.visibility</p:attrName>
                                        </p:attrNameLst>
                                      </p:cBhvr>
                                      <p:to>
                                        <p:strVal val="visible"/>
                                      </p:to>
                                    </p:set>
                                    <p:animEffect transition="in" filter="blinds(horizontal)">
                                      <p:cBhvr>
                                        <p:cTn id="29" dur="500"/>
                                        <p:tgtEl>
                                          <p:spTgt spid="239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5" grpId="0" autoUpdateAnimBg="0"/>
      <p:bldP spid="239626" grpId="0" autoUpdateAnimBg="0"/>
      <p:bldP spid="23962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250825" y="609600"/>
            <a:ext cx="3457575" cy="1143000"/>
          </a:xfrm>
        </p:spPr>
        <p:txBody>
          <a:bodyPr/>
          <a:lstStyle/>
          <a:p>
            <a:pPr fontAlgn="auto">
              <a:spcAft>
                <a:spcPts val="0"/>
              </a:spcAft>
              <a:defRPr/>
            </a:pPr>
            <a:r>
              <a:rPr lang="en-US" altLang="zh-CN" sz="3200">
                <a:solidFill>
                  <a:srgbClr val="FF0000"/>
                </a:solidFill>
                <a:cs typeface="Times New Roman" pitchFamily="18" charset="0"/>
              </a:rPr>
              <a:t>3</a:t>
            </a:r>
            <a:r>
              <a:rPr lang="zh-CN" altLang="en-US" sz="3200">
                <a:solidFill>
                  <a:srgbClr val="FF0000"/>
                </a:solidFill>
                <a:cs typeface="Times New Roman" pitchFamily="18" charset="0"/>
              </a:rPr>
              <a:t>．实验解释</a:t>
            </a:r>
            <a:br>
              <a:rPr lang="zh-CN" altLang="en-US" sz="3200">
                <a:solidFill>
                  <a:srgbClr val="FF0000"/>
                </a:solidFill>
                <a:latin typeface="宋体" pitchFamily="2" charset="-122"/>
                <a:cs typeface="Times New Roman" pitchFamily="18" charset="0"/>
              </a:rPr>
            </a:br>
            <a:endParaRPr lang="zh-CN" altLang="en-US" sz="3200">
              <a:solidFill>
                <a:srgbClr val="FF0000"/>
              </a:solidFill>
              <a:latin typeface="宋体" pitchFamily="2" charset="-122"/>
              <a:cs typeface="Times New Roman" pitchFamily="18" charset="0"/>
            </a:endParaRPr>
          </a:p>
        </p:txBody>
      </p:sp>
      <p:sp>
        <p:nvSpPr>
          <p:cNvPr id="241667" name="Rectangle 3"/>
          <p:cNvSpPr>
            <a:spLocks noGrp="1" noChangeArrowheads="1"/>
          </p:cNvSpPr>
          <p:nvPr>
            <p:ph type="body" idx="1"/>
          </p:nvPr>
        </p:nvSpPr>
        <p:spPr>
          <a:xfrm>
            <a:off x="381000" y="1270000"/>
            <a:ext cx="2895600" cy="574675"/>
          </a:xfrm>
        </p:spPr>
        <p:txBody>
          <a:bodyPr/>
          <a:lstStyle/>
          <a:p>
            <a:pPr eaLnBrk="1" hangingPunct="1">
              <a:buFontTx/>
              <a:buNone/>
            </a:pPr>
            <a:r>
              <a:rPr lang="en-US" altLang="zh-CN" sz="2800">
                <a:solidFill>
                  <a:srgbClr val="000000"/>
                </a:solidFill>
                <a:cs typeface="Times New Roman" pitchFamily="18" charset="0"/>
              </a:rPr>
              <a:t>    </a:t>
            </a:r>
            <a:r>
              <a:rPr lang="zh-CN" altLang="en-US" sz="2800">
                <a:solidFill>
                  <a:srgbClr val="000000"/>
                </a:solidFill>
                <a:cs typeface="Times New Roman" pitchFamily="18" charset="0"/>
              </a:rPr>
              <a:t>晶体结构：</a:t>
            </a:r>
          </a:p>
        </p:txBody>
      </p:sp>
      <p:pic>
        <p:nvPicPr>
          <p:cNvPr id="241668" name="Picture 4"/>
          <p:cNvPicPr>
            <a:picLocks noChangeAspect="1" noChangeArrowheads="1"/>
          </p:cNvPicPr>
          <p:nvPr/>
        </p:nvPicPr>
        <p:blipFill>
          <a:blip r:embed="rId3"/>
          <a:srcRect b="34019"/>
          <a:stretch>
            <a:fillRect/>
          </a:stretch>
        </p:blipFill>
        <p:spPr bwMode="auto">
          <a:xfrm>
            <a:off x="0" y="2000250"/>
            <a:ext cx="3900488" cy="4300538"/>
          </a:xfrm>
          <a:prstGeom prst="rect">
            <a:avLst/>
          </a:prstGeom>
          <a:noFill/>
          <a:ln w="9525">
            <a:noFill/>
            <a:miter lim="800000"/>
            <a:headEnd/>
            <a:tailEnd/>
          </a:ln>
        </p:spPr>
      </p:pic>
      <p:pic>
        <p:nvPicPr>
          <p:cNvPr id="241669" name="Picture 5"/>
          <p:cNvPicPr>
            <a:picLocks noChangeAspect="1" noChangeArrowheads="1"/>
          </p:cNvPicPr>
          <p:nvPr/>
        </p:nvPicPr>
        <p:blipFill>
          <a:blip r:embed="rId4"/>
          <a:srcRect l="14534" t="45621" r="14534" b="8887"/>
          <a:stretch>
            <a:fillRect/>
          </a:stretch>
        </p:blipFill>
        <p:spPr bwMode="auto">
          <a:xfrm>
            <a:off x="4214813" y="1857375"/>
            <a:ext cx="4437062" cy="3929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1666"/>
                                        </p:tgtEl>
                                        <p:attrNameLst>
                                          <p:attrName>style.visibility</p:attrName>
                                        </p:attrNameLst>
                                      </p:cBhvr>
                                      <p:to>
                                        <p:strVal val="visible"/>
                                      </p:to>
                                    </p:set>
                                    <p:animEffect transition="in" filter="dissolve">
                                      <p:cBhvr>
                                        <p:cTn id="7" dur="500"/>
                                        <p:tgtEl>
                                          <p:spTgt spid="2416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41667">
                                            <p:txEl>
                                              <p:pRg st="0" end="0"/>
                                            </p:txEl>
                                          </p:spTgt>
                                        </p:tgtEl>
                                        <p:attrNameLst>
                                          <p:attrName>style.visibility</p:attrName>
                                        </p:attrNameLst>
                                      </p:cBhvr>
                                      <p:to>
                                        <p:strVal val="visible"/>
                                      </p:to>
                                    </p:set>
                                    <p:animEffect transition="in" filter="barn(outHorizontal)">
                                      <p:cBhvr>
                                        <p:cTn id="12" dur="500"/>
                                        <p:tgtEl>
                                          <p:spTgt spid="2416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41669"/>
                                        </p:tgtEl>
                                        <p:attrNameLst>
                                          <p:attrName>style.visibility</p:attrName>
                                        </p:attrNameLst>
                                      </p:cBhvr>
                                      <p:to>
                                        <p:strVal val="visible"/>
                                      </p:to>
                                    </p:set>
                                    <p:anim calcmode="lin" valueType="num">
                                      <p:cBhvr additive="base">
                                        <p:cTn id="17" dur="500" fill="hold"/>
                                        <p:tgtEl>
                                          <p:spTgt spid="241669"/>
                                        </p:tgtEl>
                                        <p:attrNameLst>
                                          <p:attrName>ppt_x</p:attrName>
                                        </p:attrNameLst>
                                      </p:cBhvr>
                                      <p:tavLst>
                                        <p:tav tm="0">
                                          <p:val>
                                            <p:strVal val="0-#ppt_w/2"/>
                                          </p:val>
                                        </p:tav>
                                        <p:tav tm="100000">
                                          <p:val>
                                            <p:strVal val="#ppt_x"/>
                                          </p:val>
                                        </p:tav>
                                      </p:tavLst>
                                    </p:anim>
                                    <p:anim calcmode="lin" valueType="num">
                                      <p:cBhvr additive="base">
                                        <p:cTn id="18" dur="500" fill="hold"/>
                                        <p:tgtEl>
                                          <p:spTgt spid="24166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41668"/>
                                        </p:tgtEl>
                                        <p:attrNameLst>
                                          <p:attrName>style.visibility</p:attrName>
                                        </p:attrNameLst>
                                      </p:cBhvr>
                                      <p:to>
                                        <p:strVal val="visible"/>
                                      </p:to>
                                    </p:set>
                                    <p:anim calcmode="lin" valueType="num">
                                      <p:cBhvr additive="base">
                                        <p:cTn id="23" dur="500" fill="hold"/>
                                        <p:tgtEl>
                                          <p:spTgt spid="241668"/>
                                        </p:tgtEl>
                                        <p:attrNameLst>
                                          <p:attrName>ppt_x</p:attrName>
                                        </p:attrNameLst>
                                      </p:cBhvr>
                                      <p:tavLst>
                                        <p:tav tm="0">
                                          <p:val>
                                            <p:strVal val="0-#ppt_w/2"/>
                                          </p:val>
                                        </p:tav>
                                        <p:tav tm="100000">
                                          <p:val>
                                            <p:strVal val="#ppt_x"/>
                                          </p:val>
                                        </p:tav>
                                      </p:tavLst>
                                    </p:anim>
                                    <p:anim calcmode="lin" valueType="num">
                                      <p:cBhvr additive="base">
                                        <p:cTn id="24" dur="500" fill="hold"/>
                                        <p:tgtEl>
                                          <p:spTgt spid="241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utoUpdateAnimBg="0"/>
      <p:bldP spid="2416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8" name="Picture 4"/>
          <p:cNvPicPr>
            <a:picLocks noChangeAspect="1" noChangeArrowheads="1"/>
          </p:cNvPicPr>
          <p:nvPr/>
        </p:nvPicPr>
        <p:blipFill>
          <a:blip r:embed="rId3"/>
          <a:srcRect l="14534" t="1482" r="14534" b="59248"/>
          <a:stretch>
            <a:fillRect/>
          </a:stretch>
        </p:blipFill>
        <p:spPr bwMode="auto">
          <a:xfrm>
            <a:off x="1285875" y="642938"/>
            <a:ext cx="6170613" cy="3929062"/>
          </a:xfrm>
          <a:prstGeom prst="rect">
            <a:avLst/>
          </a:prstGeom>
          <a:noFill/>
          <a:ln w="9525">
            <a:noFill/>
            <a:miter lim="800000"/>
            <a:headEnd/>
            <a:tailEnd/>
          </a:ln>
        </p:spPr>
      </p:pic>
      <p:grpSp>
        <p:nvGrpSpPr>
          <p:cNvPr id="5139" name="Group 11"/>
          <p:cNvGrpSpPr>
            <a:grpSpLocks/>
          </p:cNvGrpSpPr>
          <p:nvPr/>
        </p:nvGrpSpPr>
        <p:grpSpPr bwMode="auto">
          <a:xfrm>
            <a:off x="1128713" y="5445125"/>
            <a:ext cx="7658100" cy="519113"/>
            <a:chOff x="200025" y="5747035"/>
            <a:chExt cx="8158189" cy="518463"/>
          </a:xfrm>
        </p:grpSpPr>
        <p:sp>
          <p:nvSpPr>
            <p:cNvPr id="5144" name="Rectangle 10"/>
            <p:cNvSpPr>
              <a:spLocks noChangeArrowheads="1"/>
            </p:cNvSpPr>
            <p:nvPr/>
          </p:nvSpPr>
          <p:spPr bwMode="auto">
            <a:xfrm>
              <a:off x="200025" y="5747035"/>
              <a:ext cx="8158189" cy="518463"/>
            </a:xfrm>
            <a:prstGeom prst="rect">
              <a:avLst/>
            </a:prstGeom>
            <a:noFill/>
            <a:ln w="9525">
              <a:noFill/>
              <a:miter lim="800000"/>
              <a:headEnd/>
              <a:tailEnd/>
            </a:ln>
          </p:spPr>
          <p:txBody>
            <a:bodyPr>
              <a:spAutoFit/>
            </a:bodyPr>
            <a:lstStyle/>
            <a:p>
              <a:r>
                <a:rPr lang="zh-CN" altLang="en-US" sz="2800">
                  <a:latin typeface="宋体" charset="-122"/>
                  <a:ea typeface="华文中宋" pitchFamily="2" charset="-122"/>
                </a:rPr>
                <a:t>当</a:t>
              </a:r>
              <a:r>
                <a:rPr lang="en-US" altLang="zh-CN" sz="2800">
                  <a:latin typeface="宋体" charset="-122"/>
                  <a:ea typeface="华文中宋" pitchFamily="2" charset="-122"/>
                </a:rPr>
                <a:t> </a:t>
              </a:r>
              <a:r>
                <a:rPr lang="zh-CN" altLang="en-US" sz="2800">
                  <a:latin typeface="宋体" charset="-122"/>
                  <a:ea typeface="华文中宋" pitchFamily="2" charset="-122"/>
                </a:rPr>
                <a:t>            时加强</a:t>
              </a:r>
              <a:r>
                <a:rPr lang="en-US" altLang="zh-CN" sz="2800">
                  <a:latin typeface="宋体" charset="-122"/>
                  <a:ea typeface="华文中宋" pitchFamily="2" charset="-122"/>
                </a:rPr>
                <a:t>----</a:t>
              </a:r>
              <a:r>
                <a:rPr lang="zh-CN" altLang="en-US" sz="2800">
                  <a:latin typeface="宋体" charset="-122"/>
                  <a:ea typeface="华文中宋" pitchFamily="2" charset="-122"/>
                </a:rPr>
                <a:t>布拉格公式。 </a:t>
              </a:r>
              <a:endParaRPr lang="zh-CN" altLang="en-US" sz="2800">
                <a:latin typeface="Gill Sans MT" pitchFamily="34" charset="0"/>
                <a:ea typeface="华文中宋" pitchFamily="2" charset="-122"/>
              </a:endParaRPr>
            </a:p>
          </p:txBody>
        </p:sp>
        <p:graphicFrame>
          <p:nvGraphicFramePr>
            <p:cNvPr id="5136" name="Object 16"/>
            <p:cNvGraphicFramePr>
              <a:graphicFrameLocks noChangeAspect="1"/>
            </p:cNvGraphicFramePr>
            <p:nvPr/>
          </p:nvGraphicFramePr>
          <p:xfrm>
            <a:off x="609600" y="5762945"/>
            <a:ext cx="2068513" cy="446086"/>
          </p:xfrm>
          <a:graphic>
            <a:graphicData uri="http://schemas.openxmlformats.org/presentationml/2006/ole">
              <mc:AlternateContent xmlns:mc="http://schemas.openxmlformats.org/markup-compatibility/2006">
                <mc:Choice xmlns:v="urn:schemas-microsoft-com:vml" Requires="v">
                  <p:oleObj spid="_x0000_s5154" name="Equation" r:id="rId4" imgW="837787" imgH="178030" progId="Equation.3">
                    <p:embed/>
                  </p:oleObj>
                </mc:Choice>
                <mc:Fallback>
                  <p:oleObj name="Equation" r:id="rId4" imgW="837787" imgH="178030" progId="Equation.3">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762945"/>
                          <a:ext cx="2068513" cy="4460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40" name="Group 15"/>
          <p:cNvGrpSpPr>
            <a:grpSpLocks/>
          </p:cNvGrpSpPr>
          <p:nvPr/>
        </p:nvGrpSpPr>
        <p:grpSpPr bwMode="auto">
          <a:xfrm>
            <a:off x="1141413" y="4221163"/>
            <a:ext cx="4632325" cy="1274762"/>
            <a:chOff x="118" y="2830"/>
            <a:chExt cx="2918" cy="803"/>
          </a:xfrm>
        </p:grpSpPr>
        <p:graphicFrame>
          <p:nvGraphicFramePr>
            <p:cNvPr id="5137" name="Object 17"/>
            <p:cNvGraphicFramePr>
              <a:graphicFrameLocks noChangeAspect="1"/>
            </p:cNvGraphicFramePr>
            <p:nvPr/>
          </p:nvGraphicFramePr>
          <p:xfrm>
            <a:off x="986" y="2830"/>
            <a:ext cx="2050" cy="803"/>
          </p:xfrm>
          <a:graphic>
            <a:graphicData uri="http://schemas.openxmlformats.org/presentationml/2006/ole">
              <mc:AlternateContent xmlns:mc="http://schemas.openxmlformats.org/markup-compatibility/2006">
                <mc:Choice xmlns:v="urn:schemas-microsoft-com:vml" Requires="v">
                  <p:oleObj spid="_x0000_s5155" name="Equation" r:id="rId6" imgW="1333293" imgH="660308" progId="Equation.3">
                    <p:embed/>
                  </p:oleObj>
                </mc:Choice>
                <mc:Fallback>
                  <p:oleObj name="Equation" r:id="rId6" imgW="1333293" imgH="660308" progId="Equation.3">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6" y="2830"/>
                          <a:ext cx="2050" cy="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3" name="Text Box 12"/>
            <p:cNvSpPr txBox="1">
              <a:spLocks noChangeArrowheads="1"/>
            </p:cNvSpPr>
            <p:nvPr/>
          </p:nvSpPr>
          <p:spPr bwMode="auto">
            <a:xfrm>
              <a:off x="118" y="3035"/>
              <a:ext cx="896" cy="327"/>
            </a:xfrm>
            <a:prstGeom prst="rect">
              <a:avLst/>
            </a:prstGeom>
            <a:noFill/>
            <a:ln w="9525">
              <a:noFill/>
              <a:miter lim="800000"/>
              <a:headEnd/>
              <a:tailEnd/>
            </a:ln>
          </p:spPr>
          <p:txBody>
            <a:bodyPr>
              <a:spAutoFit/>
            </a:bodyPr>
            <a:lstStyle/>
            <a:p>
              <a:pPr>
                <a:spcBef>
                  <a:spcPct val="50000"/>
                </a:spcBef>
              </a:pPr>
              <a:r>
                <a:rPr lang="zh-CN" altLang="en-US" sz="2800">
                  <a:latin typeface="Gill Sans MT" pitchFamily="34" charset="0"/>
                  <a:ea typeface="华文中宋" pitchFamily="2" charset="-122"/>
                </a:rPr>
                <a:t>波程差：</a:t>
              </a:r>
            </a:p>
          </p:txBody>
        </p:sp>
      </p:grpSp>
      <p:sp>
        <p:nvSpPr>
          <p:cNvPr id="5141" name="Text Box 42"/>
          <p:cNvSpPr txBox="1">
            <a:spLocks noChangeArrowheads="1"/>
          </p:cNvSpPr>
          <p:nvPr/>
        </p:nvSpPr>
        <p:spPr bwMode="auto">
          <a:xfrm>
            <a:off x="204788" y="173038"/>
            <a:ext cx="7391400" cy="519112"/>
          </a:xfrm>
          <a:prstGeom prst="rect">
            <a:avLst/>
          </a:prstGeom>
          <a:noFill/>
          <a:ln w="9525">
            <a:noFill/>
            <a:miter lim="800000"/>
            <a:headEnd/>
            <a:tailEnd/>
          </a:ln>
        </p:spPr>
        <p:txBody>
          <a:bodyPr>
            <a:spAutoFit/>
          </a:bodyPr>
          <a:lstStyle/>
          <a:p>
            <a:pPr>
              <a:spcBef>
                <a:spcPct val="50000"/>
              </a:spcBef>
            </a:pPr>
            <a:r>
              <a:rPr lang="zh-CN" altLang="en-US" sz="2800" b="1">
                <a:solidFill>
                  <a:srgbClr val="1C1C1C"/>
                </a:solidFill>
                <a:latin typeface="Times New Roman" pitchFamily="18" charset="0"/>
                <a:ea typeface="华文中宋" pitchFamily="2" charset="-122"/>
              </a:rPr>
              <a:t>两相邻晶面电子束反射射线干涉加强条件</a:t>
            </a:r>
          </a:p>
        </p:txBody>
      </p:sp>
      <p:sp>
        <p:nvSpPr>
          <p:cNvPr id="5142" name="矩形 9"/>
          <p:cNvSpPr>
            <a:spLocks noChangeArrowheads="1"/>
          </p:cNvSpPr>
          <p:nvPr/>
        </p:nvSpPr>
        <p:spPr bwMode="auto">
          <a:xfrm>
            <a:off x="984250" y="6021388"/>
            <a:ext cx="7705725" cy="519112"/>
          </a:xfrm>
          <a:prstGeom prst="rect">
            <a:avLst/>
          </a:prstGeom>
          <a:noFill/>
          <a:ln w="9525">
            <a:noFill/>
            <a:miter lim="800000"/>
            <a:headEnd/>
            <a:tailEnd/>
          </a:ln>
        </p:spPr>
        <p:txBody>
          <a:bodyPr>
            <a:spAutoFit/>
          </a:bodyPr>
          <a:lstStyle/>
          <a:p>
            <a:r>
              <a:rPr lang="en-US" altLang="zh-CN" sz="2800">
                <a:latin typeface="Gill Sans MT" pitchFamily="34" charset="0"/>
                <a:ea typeface="华文中宋" pitchFamily="2" charset="-122"/>
              </a:rPr>
              <a:t> </a:t>
            </a:r>
            <a:r>
              <a:rPr lang="zh-CN" altLang="en-US" sz="2800">
                <a:latin typeface="Gill Sans MT" pitchFamily="34" charset="0"/>
                <a:ea typeface="华文中宋" pitchFamily="2" charset="-122"/>
              </a:rPr>
              <a:t>可见，当</a:t>
            </a:r>
            <a:r>
              <a:rPr lang="zh-CN" altLang="en-US" sz="2800" i="1">
                <a:solidFill>
                  <a:srgbClr val="FF0000"/>
                </a:solidFill>
                <a:latin typeface="Gill Sans MT" pitchFamily="34" charset="0"/>
                <a:ea typeface="华文中宋" pitchFamily="2" charset="-122"/>
                <a:sym typeface="Symbol" pitchFamily="18" charset="2"/>
              </a:rPr>
              <a:t></a:t>
            </a:r>
            <a:r>
              <a:rPr lang="zh-CN" altLang="en-US" sz="2800">
                <a:latin typeface="Gill Sans MT" pitchFamily="34" charset="0"/>
                <a:ea typeface="华文中宋" pitchFamily="2" charset="-122"/>
              </a:rPr>
              <a:t>、</a:t>
            </a:r>
            <a:r>
              <a:rPr lang="zh-CN" altLang="en-US" sz="2800" i="1">
                <a:solidFill>
                  <a:srgbClr val="FF0000"/>
                </a:solidFill>
                <a:latin typeface="Gill Sans MT" pitchFamily="34" charset="0"/>
                <a:ea typeface="华文中宋" pitchFamily="2" charset="-122"/>
                <a:sym typeface="Symbol" pitchFamily="18" charset="2"/>
              </a:rPr>
              <a:t> </a:t>
            </a:r>
            <a:r>
              <a:rPr lang="zh-CN" altLang="en-US" sz="2800">
                <a:latin typeface="Gill Sans MT" pitchFamily="34" charset="0"/>
                <a:ea typeface="华文中宋" pitchFamily="2" charset="-122"/>
              </a:rPr>
              <a:t>满足此式时，测得电流的极大值。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41"/>
                                        </p:tgtEl>
                                        <p:attrNameLst>
                                          <p:attrName>style.visibility</p:attrName>
                                        </p:attrNameLst>
                                      </p:cBhvr>
                                      <p:to>
                                        <p:strVal val="visible"/>
                                      </p:to>
                                    </p:set>
                                    <p:animEffect transition="in" filter="blinds(horizontal)">
                                      <p:cBhvr>
                                        <p:cTn id="7" dur="500"/>
                                        <p:tgtEl>
                                          <p:spTgt spid="51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38"/>
                                        </p:tgtEl>
                                        <p:attrNameLst>
                                          <p:attrName>style.visibility</p:attrName>
                                        </p:attrNameLst>
                                      </p:cBhvr>
                                      <p:to>
                                        <p:strVal val="visible"/>
                                      </p:to>
                                    </p:set>
                                    <p:anim calcmode="lin" valueType="num">
                                      <p:cBhvr additive="base">
                                        <p:cTn id="12" dur="500" fill="hold"/>
                                        <p:tgtEl>
                                          <p:spTgt spid="5138"/>
                                        </p:tgtEl>
                                        <p:attrNameLst>
                                          <p:attrName>ppt_x</p:attrName>
                                        </p:attrNameLst>
                                      </p:cBhvr>
                                      <p:tavLst>
                                        <p:tav tm="0">
                                          <p:val>
                                            <p:strVal val="#ppt_x"/>
                                          </p:val>
                                        </p:tav>
                                        <p:tav tm="100000">
                                          <p:val>
                                            <p:strVal val="#ppt_x"/>
                                          </p:val>
                                        </p:tav>
                                      </p:tavLst>
                                    </p:anim>
                                    <p:anim calcmode="lin" valueType="num">
                                      <p:cBhvr additive="base">
                                        <p:cTn id="13" dur="500" fill="hold"/>
                                        <p:tgtEl>
                                          <p:spTgt spid="513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5140"/>
                                        </p:tgtEl>
                                        <p:attrNameLst>
                                          <p:attrName>style.visibility</p:attrName>
                                        </p:attrNameLst>
                                      </p:cBhvr>
                                      <p:to>
                                        <p:strVal val="visible"/>
                                      </p:to>
                                    </p:set>
                                    <p:animEffect transition="in" filter="diamond(in)">
                                      <p:cBhvr>
                                        <p:cTn id="18" dur="2000"/>
                                        <p:tgtEl>
                                          <p:spTgt spid="514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139"/>
                                        </p:tgtEl>
                                        <p:attrNameLst>
                                          <p:attrName>style.visibility</p:attrName>
                                        </p:attrNameLst>
                                      </p:cBhvr>
                                      <p:to>
                                        <p:strVal val="visible"/>
                                      </p:to>
                                    </p:set>
                                    <p:anim calcmode="lin" valueType="num">
                                      <p:cBhvr additive="base">
                                        <p:cTn id="23" dur="500" fill="hold"/>
                                        <p:tgtEl>
                                          <p:spTgt spid="5139"/>
                                        </p:tgtEl>
                                        <p:attrNameLst>
                                          <p:attrName>ppt_x</p:attrName>
                                        </p:attrNameLst>
                                      </p:cBhvr>
                                      <p:tavLst>
                                        <p:tav tm="0">
                                          <p:val>
                                            <p:strVal val="#ppt_x"/>
                                          </p:val>
                                        </p:tav>
                                        <p:tav tm="100000">
                                          <p:val>
                                            <p:strVal val="#ppt_x"/>
                                          </p:val>
                                        </p:tav>
                                      </p:tavLst>
                                    </p:anim>
                                    <p:anim calcmode="lin" valueType="num">
                                      <p:cBhvr additive="base">
                                        <p:cTn id="24" dur="500" fill="hold"/>
                                        <p:tgtEl>
                                          <p:spTgt spid="513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142"/>
                                        </p:tgtEl>
                                        <p:attrNameLst>
                                          <p:attrName>style.visibility</p:attrName>
                                        </p:attrNameLst>
                                      </p:cBhvr>
                                      <p:to>
                                        <p:strVal val="visible"/>
                                      </p:to>
                                    </p:set>
                                    <p:anim calcmode="lin" valueType="num">
                                      <p:cBhvr additive="base">
                                        <p:cTn id="29" dur="500" fill="hold"/>
                                        <p:tgtEl>
                                          <p:spTgt spid="5142"/>
                                        </p:tgtEl>
                                        <p:attrNameLst>
                                          <p:attrName>ppt_x</p:attrName>
                                        </p:attrNameLst>
                                      </p:cBhvr>
                                      <p:tavLst>
                                        <p:tav tm="0">
                                          <p:val>
                                            <p:strVal val="#ppt_x"/>
                                          </p:val>
                                        </p:tav>
                                        <p:tav tm="100000">
                                          <p:val>
                                            <p:strVal val="#ppt_x"/>
                                          </p:val>
                                        </p:tav>
                                      </p:tavLst>
                                    </p:anim>
                                    <p:anim calcmode="lin" valueType="num">
                                      <p:cBhvr additive="base">
                                        <p:cTn id="30" dur="500" fill="hold"/>
                                        <p:tgtEl>
                                          <p:spTgt spid="51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 grpId="0"/>
      <p:bldP spid="51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84" name="Object 40"/>
          <p:cNvGraphicFramePr>
            <a:graphicFrameLocks noChangeAspect="1"/>
          </p:cNvGraphicFramePr>
          <p:nvPr/>
        </p:nvGraphicFramePr>
        <p:xfrm>
          <a:off x="1085850" y="3857625"/>
          <a:ext cx="3200400" cy="985838"/>
        </p:xfrm>
        <a:graphic>
          <a:graphicData uri="http://schemas.openxmlformats.org/presentationml/2006/ole">
            <mc:AlternateContent xmlns:mc="http://schemas.openxmlformats.org/markup-compatibility/2006">
              <mc:Choice xmlns:v="urn:schemas-microsoft-com:vml" Requires="v">
                <p:oleObj spid="_x0000_s6238" name="Equation" r:id="rId3" imgW="2044310" imgH="660308" progId="Equation.3">
                  <p:embed/>
                </p:oleObj>
              </mc:Choice>
              <mc:Fallback>
                <p:oleObj name="Equation" r:id="rId3" imgW="2044310" imgH="660308" progId="Equation.3">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3857625"/>
                        <a:ext cx="3200400"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5" name="Object 41"/>
          <p:cNvGraphicFramePr>
            <a:graphicFrameLocks noChangeAspect="1"/>
          </p:cNvGraphicFramePr>
          <p:nvPr/>
        </p:nvGraphicFramePr>
        <p:xfrm>
          <a:off x="5029200" y="3857625"/>
          <a:ext cx="2971800" cy="982663"/>
        </p:xfrm>
        <a:graphic>
          <a:graphicData uri="http://schemas.openxmlformats.org/presentationml/2006/ole">
            <mc:AlternateContent xmlns:mc="http://schemas.openxmlformats.org/markup-compatibility/2006">
              <mc:Choice xmlns:v="urn:schemas-microsoft-com:vml" Requires="v">
                <p:oleObj spid="_x0000_s6239" name="Equation" r:id="rId5" imgW="1904862" imgH="660308" progId="Equation.3">
                  <p:embed/>
                </p:oleObj>
              </mc:Choice>
              <mc:Fallback>
                <p:oleObj name="Equation" r:id="rId5" imgW="1904862" imgH="660308" progId="Equation.3">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857625"/>
                        <a:ext cx="2971800"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3" name="Object 42"/>
          <p:cNvGraphicFramePr>
            <a:graphicFrameLocks noChangeAspect="1"/>
          </p:cNvGraphicFramePr>
          <p:nvPr/>
        </p:nvGraphicFramePr>
        <p:xfrm>
          <a:off x="3200400" y="5222875"/>
          <a:ext cx="2514600" cy="433388"/>
        </p:xfrm>
        <a:graphic>
          <a:graphicData uri="http://schemas.openxmlformats.org/presentationml/2006/ole">
            <mc:AlternateContent xmlns:mc="http://schemas.openxmlformats.org/markup-compatibility/2006">
              <mc:Choice xmlns:v="urn:schemas-microsoft-com:vml" Requires="v">
                <p:oleObj spid="_x0000_s6240" name="Equation" r:id="rId7" imgW="1472741" imgH="254092" progId="Equation.3">
                  <p:embed/>
                </p:oleObj>
              </mc:Choice>
              <mc:Fallback>
                <p:oleObj name="Equation" r:id="rId7" imgW="1472741" imgH="254092" progId="Equation.3">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222875"/>
                        <a:ext cx="251460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304800" y="5745163"/>
            <a:ext cx="8839200" cy="584200"/>
            <a:chOff x="192" y="1481"/>
            <a:chExt cx="5568" cy="368"/>
          </a:xfrm>
        </p:grpSpPr>
        <p:sp>
          <p:nvSpPr>
            <p:cNvPr id="6200" name="Text Box 7"/>
            <p:cNvSpPr txBox="1">
              <a:spLocks noChangeArrowheads="1"/>
            </p:cNvSpPr>
            <p:nvPr/>
          </p:nvSpPr>
          <p:spPr bwMode="auto">
            <a:xfrm>
              <a:off x="192" y="1519"/>
              <a:ext cx="5568" cy="330"/>
            </a:xfrm>
            <a:prstGeom prst="rect">
              <a:avLst/>
            </a:prstGeom>
            <a:noFill/>
            <a:ln w="9525">
              <a:noFill/>
              <a:miter lim="800000"/>
              <a:headEnd/>
              <a:tailEnd/>
            </a:ln>
          </p:spPr>
          <p:txBody>
            <a:bodyPr>
              <a:spAutoFit/>
            </a:bodyPr>
            <a:lstStyle/>
            <a:p>
              <a:pPr>
                <a:spcBef>
                  <a:spcPct val="50000"/>
                </a:spcBef>
              </a:pPr>
              <a:r>
                <a:rPr lang="zh-CN" altLang="en-US" sz="2800" b="1">
                  <a:solidFill>
                    <a:srgbClr val="1C1C1C"/>
                  </a:solidFill>
                  <a:latin typeface="Times New Roman" pitchFamily="18" charset="0"/>
                  <a:ea typeface="华文中宋" pitchFamily="2" charset="-122"/>
                </a:rPr>
                <a:t>当          时，                                        与实验结果相近</a:t>
              </a:r>
              <a:r>
                <a:rPr lang="en-US" altLang="zh-CN" sz="2800" b="1">
                  <a:solidFill>
                    <a:srgbClr val="1C1C1C"/>
                  </a:solidFill>
                  <a:latin typeface="Times New Roman" pitchFamily="18" charset="0"/>
                  <a:ea typeface="华文中宋" pitchFamily="2" charset="-122"/>
                </a:rPr>
                <a:t>.</a:t>
              </a:r>
            </a:p>
          </p:txBody>
        </p:sp>
        <p:graphicFrame>
          <p:nvGraphicFramePr>
            <p:cNvPr id="6187" name="Object 43"/>
            <p:cNvGraphicFramePr>
              <a:graphicFrameLocks noChangeAspect="1"/>
            </p:cNvGraphicFramePr>
            <p:nvPr/>
          </p:nvGraphicFramePr>
          <p:xfrm>
            <a:off x="476" y="1481"/>
            <a:ext cx="3216" cy="366"/>
          </p:xfrm>
          <a:graphic>
            <a:graphicData uri="http://schemas.openxmlformats.org/presentationml/2006/ole">
              <mc:AlternateContent xmlns:mc="http://schemas.openxmlformats.org/markup-compatibility/2006">
                <mc:Choice xmlns:v="urn:schemas-microsoft-com:vml" Requires="v">
                  <p:oleObj spid="_x0000_s6241" name="Equation" r:id="rId9" imgW="3186896" imgH="368185" progId="Equation.3">
                    <p:embed/>
                  </p:oleObj>
                </mc:Choice>
                <mc:Fallback>
                  <p:oleObj name="Equation" r:id="rId9" imgW="3186896" imgH="368185" progId="Equation.3">
                    <p:embed/>
                    <p:pic>
                      <p:nvPicPr>
                        <p:cNvPr id="0" name="Picture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 y="1481"/>
                          <a:ext cx="3216"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191" name="Group 35"/>
          <p:cNvGrpSpPr>
            <a:grpSpLocks/>
          </p:cNvGrpSpPr>
          <p:nvPr/>
        </p:nvGrpSpPr>
        <p:grpSpPr bwMode="auto">
          <a:xfrm>
            <a:off x="428625" y="785813"/>
            <a:ext cx="5305425" cy="633412"/>
            <a:chOff x="2742" y="2352"/>
            <a:chExt cx="1935" cy="231"/>
          </a:xfrm>
        </p:grpSpPr>
        <p:graphicFrame>
          <p:nvGraphicFramePr>
            <p:cNvPr id="6188" name="Object 44"/>
            <p:cNvGraphicFramePr>
              <a:graphicFrameLocks noChangeAspect="1"/>
            </p:cNvGraphicFramePr>
            <p:nvPr/>
          </p:nvGraphicFramePr>
          <p:xfrm>
            <a:off x="3462" y="2352"/>
            <a:ext cx="1215" cy="231"/>
          </p:xfrm>
          <a:graphic>
            <a:graphicData uri="http://schemas.openxmlformats.org/presentationml/2006/ole">
              <mc:AlternateContent xmlns:mc="http://schemas.openxmlformats.org/markup-compatibility/2006">
                <mc:Choice xmlns:v="urn:schemas-microsoft-com:vml" Requires="v">
                  <p:oleObj spid="_x0000_s6242" name="Equation" r:id="rId11" imgW="1790218" imgH="304800" progId="Equation.3">
                    <p:embed/>
                  </p:oleObj>
                </mc:Choice>
                <mc:Fallback>
                  <p:oleObj name="Equation" r:id="rId11" imgW="1790218" imgH="304800" progId="Equation.3">
                    <p:embed/>
                    <p:pic>
                      <p:nvPicPr>
                        <p:cNvPr id="0" name="Picture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2" y="2352"/>
                          <a:ext cx="1215"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 Box 37"/>
            <p:cNvSpPr txBox="1">
              <a:spLocks noChangeArrowheads="1"/>
            </p:cNvSpPr>
            <p:nvPr/>
          </p:nvSpPr>
          <p:spPr bwMode="auto">
            <a:xfrm>
              <a:off x="2742" y="2361"/>
              <a:ext cx="630" cy="2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ct val="50000"/>
                </a:spcBef>
                <a:spcAft>
                  <a:spcPts val="0"/>
                </a:spcAft>
                <a:defRPr/>
              </a:pPr>
              <a:r>
                <a:rPr lang="zh-CN" altLang="en-US" sz="3200" b="1" dirty="0">
                  <a:latin typeface="Times New Roman" pitchFamily="18" charset="0"/>
                </a:rPr>
                <a:t>镍晶体</a:t>
              </a:r>
            </a:p>
          </p:txBody>
        </p:sp>
      </p:grpSp>
      <p:grpSp>
        <p:nvGrpSpPr>
          <p:cNvPr id="6192" name="Group 39"/>
          <p:cNvGrpSpPr>
            <a:grpSpLocks/>
          </p:cNvGrpSpPr>
          <p:nvPr/>
        </p:nvGrpSpPr>
        <p:grpSpPr bwMode="auto">
          <a:xfrm>
            <a:off x="357188" y="1928813"/>
            <a:ext cx="7156450" cy="1357312"/>
            <a:chOff x="1468" y="3418"/>
            <a:chExt cx="2610" cy="495"/>
          </a:xfrm>
        </p:grpSpPr>
        <p:graphicFrame>
          <p:nvGraphicFramePr>
            <p:cNvPr id="6189" name="Object 45"/>
            <p:cNvGraphicFramePr>
              <a:graphicFrameLocks noChangeAspect="1"/>
            </p:cNvGraphicFramePr>
            <p:nvPr/>
          </p:nvGraphicFramePr>
          <p:xfrm>
            <a:off x="2671" y="3418"/>
            <a:ext cx="1407" cy="495"/>
          </p:xfrm>
          <a:graphic>
            <a:graphicData uri="http://schemas.openxmlformats.org/presentationml/2006/ole">
              <mc:AlternateContent xmlns:mc="http://schemas.openxmlformats.org/markup-compatibility/2006">
                <mc:Choice xmlns:v="urn:schemas-microsoft-com:vml" Requires="v">
                  <p:oleObj spid="_x0000_s6243" name="Equation" r:id="rId13" imgW="1295262" imgH="456924" progId="Equation.3">
                    <p:embed/>
                  </p:oleObj>
                </mc:Choice>
                <mc:Fallback>
                  <p:oleObj name="Equation" r:id="rId13" imgW="1295262" imgH="456924" progId="Equation.3">
                    <p:embed/>
                    <p:pic>
                      <p:nvPicPr>
                        <p:cNvPr id="0" name="Picture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71" y="3418"/>
                          <a:ext cx="1407"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Text Box 41"/>
            <p:cNvSpPr txBox="1">
              <a:spLocks noChangeArrowheads="1"/>
            </p:cNvSpPr>
            <p:nvPr/>
          </p:nvSpPr>
          <p:spPr bwMode="auto">
            <a:xfrm>
              <a:off x="1468" y="3508"/>
              <a:ext cx="1080" cy="21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fontAlgn="auto">
                <a:spcBef>
                  <a:spcPct val="50000"/>
                </a:spcBef>
                <a:spcAft>
                  <a:spcPts val="0"/>
                </a:spcAft>
                <a:defRPr/>
              </a:pPr>
              <a:r>
                <a:rPr lang="zh-CN" altLang="en-US" sz="3200" b="1" dirty="0">
                  <a:latin typeface="Times New Roman" pitchFamily="18" charset="0"/>
                  <a:ea typeface="+mn-ea"/>
                </a:rPr>
                <a:t>电子波的波长</a:t>
              </a:r>
              <a:r>
                <a:rPr lang="zh-CN" altLang="en-US" sz="2800" b="1" dirty="0">
                  <a:solidFill>
                    <a:srgbClr val="CC0000"/>
                  </a:solidFill>
                  <a:latin typeface="Times New Roman" pitchFamily="18" charset="0"/>
                  <a:ea typeface="+mn-ea"/>
                </a:rPr>
                <a:t> </a:t>
              </a:r>
              <a:endParaRPr lang="zh-CN" altLang="en-US" sz="2800" b="1" dirty="0">
                <a:latin typeface="Times New Roman" pitchFamily="18" charset="0"/>
                <a:ea typeface="+mn-ea"/>
              </a:endParaRPr>
            </a:p>
          </p:txBody>
        </p:sp>
      </p:grpSp>
      <p:sp>
        <p:nvSpPr>
          <p:cNvPr id="14" name="TextBox 13"/>
          <p:cNvSpPr txBox="1"/>
          <p:nvPr/>
        </p:nvSpPr>
        <p:spPr>
          <a:xfrm>
            <a:off x="357158" y="109815"/>
            <a:ext cx="3071834" cy="46166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altLang="zh-CN" sz="2400" dirty="0"/>
              <a:t>See P.81, Fig.12.6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91"/>
                                        </p:tgtEl>
                                        <p:attrNameLst>
                                          <p:attrName>style.visibility</p:attrName>
                                        </p:attrNameLst>
                                      </p:cBhvr>
                                      <p:to>
                                        <p:strVal val="visible"/>
                                      </p:to>
                                    </p:set>
                                    <p:anim calcmode="lin" valueType="num">
                                      <p:cBhvr additive="base">
                                        <p:cTn id="7" dur="500" fill="hold"/>
                                        <p:tgtEl>
                                          <p:spTgt spid="6191"/>
                                        </p:tgtEl>
                                        <p:attrNameLst>
                                          <p:attrName>ppt_x</p:attrName>
                                        </p:attrNameLst>
                                      </p:cBhvr>
                                      <p:tavLst>
                                        <p:tav tm="0">
                                          <p:val>
                                            <p:strVal val="#ppt_x"/>
                                          </p:val>
                                        </p:tav>
                                        <p:tav tm="100000">
                                          <p:val>
                                            <p:strVal val="#ppt_x"/>
                                          </p:val>
                                        </p:tav>
                                      </p:tavLst>
                                    </p:anim>
                                    <p:anim calcmode="lin" valueType="num">
                                      <p:cBhvr additive="base">
                                        <p:cTn id="8" dur="500" fill="hold"/>
                                        <p:tgtEl>
                                          <p:spTgt spid="6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6192"/>
                                        </p:tgtEl>
                                        <p:attrNameLst>
                                          <p:attrName>style.visibility</p:attrName>
                                        </p:attrNameLst>
                                      </p:cBhvr>
                                      <p:to>
                                        <p:strVal val="visible"/>
                                      </p:to>
                                    </p:set>
                                    <p:animEffect transition="in" filter="box(in)">
                                      <p:cBhvr>
                                        <p:cTn id="13" dur="500"/>
                                        <p:tgtEl>
                                          <p:spTgt spid="619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184"/>
                                        </p:tgtEl>
                                        <p:attrNameLst>
                                          <p:attrName>style.visibility</p:attrName>
                                        </p:attrNameLst>
                                      </p:cBhvr>
                                      <p:to>
                                        <p:strVal val="visible"/>
                                      </p:to>
                                    </p:set>
                                    <p:anim calcmode="lin" valueType="num">
                                      <p:cBhvr additive="base">
                                        <p:cTn id="18" dur="500" fill="hold"/>
                                        <p:tgtEl>
                                          <p:spTgt spid="6184"/>
                                        </p:tgtEl>
                                        <p:attrNameLst>
                                          <p:attrName>ppt_x</p:attrName>
                                        </p:attrNameLst>
                                      </p:cBhvr>
                                      <p:tavLst>
                                        <p:tav tm="0">
                                          <p:val>
                                            <p:strVal val="#ppt_x"/>
                                          </p:val>
                                        </p:tav>
                                        <p:tav tm="100000">
                                          <p:val>
                                            <p:strVal val="#ppt_x"/>
                                          </p:val>
                                        </p:tav>
                                      </p:tavLst>
                                    </p:anim>
                                    <p:anim calcmode="lin" valueType="num">
                                      <p:cBhvr additive="base">
                                        <p:cTn id="19" dur="500" fill="hold"/>
                                        <p:tgtEl>
                                          <p:spTgt spid="618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6185"/>
                                        </p:tgtEl>
                                        <p:attrNameLst>
                                          <p:attrName>style.visibility</p:attrName>
                                        </p:attrNameLst>
                                      </p:cBhvr>
                                      <p:to>
                                        <p:strVal val="visible"/>
                                      </p:to>
                                    </p:set>
                                    <p:animEffect transition="in" filter="diamond(in)">
                                      <p:cBhvr>
                                        <p:cTn id="24" dur="2000"/>
                                        <p:tgtEl>
                                          <p:spTgt spid="618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91493"/>
                                        </p:tgtEl>
                                        <p:attrNameLst>
                                          <p:attrName>style.visibility</p:attrName>
                                        </p:attrNameLst>
                                      </p:cBhvr>
                                      <p:to>
                                        <p:strVal val="visible"/>
                                      </p:to>
                                    </p:set>
                                    <p:animEffect transition="in" filter="blinds(horizontal)">
                                      <p:cBhvr>
                                        <p:cTn id="29" dur="500"/>
                                        <p:tgtEl>
                                          <p:spTgt spid="19149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7" name="Rectangle 5"/>
          <p:cNvSpPr>
            <a:spLocks noChangeArrowheads="1"/>
          </p:cNvSpPr>
          <p:nvPr/>
        </p:nvSpPr>
        <p:spPr bwMode="auto">
          <a:xfrm>
            <a:off x="34925" y="3306763"/>
            <a:ext cx="8893175" cy="2654300"/>
          </a:xfrm>
          <a:prstGeom prst="rect">
            <a:avLst/>
          </a:prstGeom>
          <a:noFill/>
          <a:ln w="9525">
            <a:noFill/>
            <a:miter lim="800000"/>
            <a:headEnd/>
            <a:tailEnd/>
          </a:ln>
        </p:spPr>
        <p:txBody>
          <a:bodyPr>
            <a:spAutoFit/>
          </a:bodyPr>
          <a:lstStyle/>
          <a:p>
            <a:pPr indent="304800"/>
            <a:endParaRPr lang="en-US" altLang="zh-CN" sz="2800" b="1">
              <a:solidFill>
                <a:srgbClr val="990000"/>
              </a:solidFill>
              <a:latin typeface="楷体_GB2312" pitchFamily="49" charset="-122"/>
              <a:ea typeface="楷体_GB2312" pitchFamily="49" charset="-122"/>
              <a:sym typeface="Symbol" pitchFamily="18" charset="2"/>
            </a:endParaRPr>
          </a:p>
          <a:p>
            <a:pPr indent="304800"/>
            <a:r>
              <a:rPr lang="zh-CN" altLang="en-US" sz="2800" b="1">
                <a:solidFill>
                  <a:srgbClr val="0000FF"/>
                </a:solidFill>
                <a:latin typeface="楷体_GB2312" pitchFamily="49" charset="-122"/>
                <a:ea typeface="楷体_GB2312" pitchFamily="49" charset="-122"/>
                <a:sym typeface="Symbol" pitchFamily="18" charset="2"/>
              </a:rPr>
              <a:t>实验证明了电子确实具有波动性，也证明了德布罗意</a:t>
            </a:r>
          </a:p>
          <a:p>
            <a:pPr indent="304800"/>
            <a:endParaRPr lang="zh-CN" altLang="en-US" sz="2800" b="1">
              <a:solidFill>
                <a:srgbClr val="0000FF"/>
              </a:solidFill>
              <a:latin typeface="楷体_GB2312" pitchFamily="49" charset="-122"/>
              <a:ea typeface="楷体_GB2312" pitchFamily="49" charset="-122"/>
              <a:sym typeface="Symbol" pitchFamily="18" charset="2"/>
            </a:endParaRPr>
          </a:p>
          <a:p>
            <a:pPr indent="304800"/>
            <a:r>
              <a:rPr lang="zh-CN" altLang="en-US" sz="2800" b="1">
                <a:solidFill>
                  <a:srgbClr val="0000FF"/>
                </a:solidFill>
                <a:latin typeface="楷体_GB2312" pitchFamily="49" charset="-122"/>
                <a:ea typeface="楷体_GB2312" pitchFamily="49" charset="-122"/>
                <a:sym typeface="Symbol" pitchFamily="18" charset="2"/>
              </a:rPr>
              <a:t>公式的正确性。并进一步证明：</a:t>
            </a:r>
            <a:r>
              <a:rPr lang="zh-CN" altLang="en-US" sz="2800" b="1">
                <a:solidFill>
                  <a:srgbClr val="FF0000"/>
                </a:solidFill>
                <a:latin typeface="楷体_GB2312" pitchFamily="49" charset="-122"/>
                <a:ea typeface="楷体_GB2312" pitchFamily="49" charset="-122"/>
                <a:sym typeface="Symbol" pitchFamily="18" charset="2"/>
              </a:rPr>
              <a:t>一切实物粒子</a:t>
            </a:r>
            <a:r>
              <a:rPr lang="en-US" altLang="zh-CN" sz="2800" b="1">
                <a:solidFill>
                  <a:srgbClr val="FF0000"/>
                </a:solidFill>
                <a:latin typeface="楷体_GB2312" pitchFamily="49" charset="-122"/>
                <a:ea typeface="楷体_GB2312" pitchFamily="49" charset="-122"/>
                <a:sym typeface="Symbol" pitchFamily="18" charset="2"/>
              </a:rPr>
              <a:t>(</a:t>
            </a:r>
            <a:r>
              <a:rPr lang="zh-CN" altLang="en-US" sz="2800" b="1">
                <a:solidFill>
                  <a:srgbClr val="FF0000"/>
                </a:solidFill>
                <a:latin typeface="楷体_GB2312" pitchFamily="49" charset="-122"/>
                <a:ea typeface="楷体_GB2312" pitchFamily="49" charset="-122"/>
                <a:sym typeface="Symbol" pitchFamily="18" charset="2"/>
              </a:rPr>
              <a:t>电子、</a:t>
            </a:r>
          </a:p>
          <a:p>
            <a:pPr indent="304800"/>
            <a:endParaRPr lang="zh-CN" altLang="en-US" sz="2800" b="1">
              <a:solidFill>
                <a:srgbClr val="FF0000"/>
              </a:solidFill>
              <a:latin typeface="楷体_GB2312" pitchFamily="49" charset="-122"/>
              <a:ea typeface="楷体_GB2312" pitchFamily="49" charset="-122"/>
              <a:sym typeface="Symbol" pitchFamily="18" charset="2"/>
            </a:endParaRPr>
          </a:p>
          <a:p>
            <a:pPr indent="304800"/>
            <a:r>
              <a:rPr lang="zh-CN" altLang="en-US" sz="2800" b="1">
                <a:solidFill>
                  <a:srgbClr val="FF0000"/>
                </a:solidFill>
                <a:latin typeface="楷体_GB2312" pitchFamily="49" charset="-122"/>
                <a:ea typeface="楷体_GB2312" pitchFamily="49" charset="-122"/>
                <a:sym typeface="Symbol" pitchFamily="18" charset="2"/>
              </a:rPr>
              <a:t>中子、质子等）都具有波动性</a:t>
            </a:r>
            <a:r>
              <a:rPr lang="zh-CN" altLang="en-US" sz="2800" b="1">
                <a:solidFill>
                  <a:srgbClr val="990000"/>
                </a:solidFill>
                <a:latin typeface="楷体_GB2312" pitchFamily="49" charset="-122"/>
                <a:ea typeface="楷体_GB2312" pitchFamily="49" charset="-122"/>
                <a:sym typeface="Symbol" pitchFamily="18" charset="2"/>
              </a:rPr>
              <a:t>。 </a:t>
            </a:r>
          </a:p>
        </p:txBody>
      </p:sp>
      <p:graphicFrame>
        <p:nvGraphicFramePr>
          <p:cNvPr id="7184" name="Object 16"/>
          <p:cNvGraphicFramePr>
            <a:graphicFrameLocks noChangeAspect="1"/>
          </p:cNvGraphicFramePr>
          <p:nvPr/>
        </p:nvGraphicFramePr>
        <p:xfrm>
          <a:off x="2843213" y="892175"/>
          <a:ext cx="1803400" cy="963613"/>
        </p:xfrm>
        <a:graphic>
          <a:graphicData uri="http://schemas.openxmlformats.org/presentationml/2006/ole">
            <mc:AlternateContent xmlns:mc="http://schemas.openxmlformats.org/markup-compatibility/2006">
              <mc:Choice xmlns:v="urn:schemas-microsoft-com:vml" Requires="v">
                <p:oleObj spid="_x0000_s7202" name="公式" r:id="rId4" imgW="838080" imgH="444240" progId="Equation.3">
                  <p:embed/>
                </p:oleObj>
              </mc:Choice>
              <mc:Fallback>
                <p:oleObj name="公式" r:id="rId4" imgW="838080" imgH="444240" progId="Equation.3">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892175"/>
                        <a:ext cx="1803400"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5" name="Object 17"/>
          <p:cNvGraphicFramePr>
            <a:graphicFrameLocks noChangeAspect="1"/>
          </p:cNvGraphicFramePr>
          <p:nvPr/>
        </p:nvGraphicFramePr>
        <p:xfrm>
          <a:off x="5057775" y="1133475"/>
          <a:ext cx="1458913" cy="461963"/>
        </p:xfrm>
        <a:graphic>
          <a:graphicData uri="http://schemas.openxmlformats.org/presentationml/2006/ole">
            <mc:AlternateContent xmlns:mc="http://schemas.openxmlformats.org/markup-compatibility/2006">
              <mc:Choice xmlns:v="urn:schemas-microsoft-com:vml" Requires="v">
                <p:oleObj spid="_x0000_s7203" name="公式" r:id="rId6" imgW="634572" imgH="203261" progId="Equation.3">
                  <p:embed/>
                </p:oleObj>
              </mc:Choice>
              <mc:Fallback>
                <p:oleObj name="公式" r:id="rId6" imgW="634572" imgH="203261" progId="Equation.3">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7775" y="1133475"/>
                        <a:ext cx="1458913"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0" name="Text Box 6"/>
          <p:cNvSpPr txBox="1">
            <a:spLocks noChangeArrowheads="1"/>
          </p:cNvSpPr>
          <p:nvPr/>
        </p:nvSpPr>
        <p:spPr bwMode="auto">
          <a:xfrm>
            <a:off x="635000" y="379413"/>
            <a:ext cx="4081463" cy="457200"/>
          </a:xfrm>
          <a:prstGeom prst="rect">
            <a:avLst/>
          </a:prstGeom>
          <a:noFill/>
          <a:ln w="9525">
            <a:noFill/>
            <a:miter lim="800000"/>
            <a:headEnd/>
            <a:tailEnd/>
          </a:ln>
        </p:spPr>
        <p:txBody>
          <a:bodyPr>
            <a:spAutoFit/>
          </a:bodyPr>
          <a:lstStyle/>
          <a:p>
            <a:r>
              <a:rPr lang="zh-CN" altLang="en-US" sz="2400">
                <a:latin typeface="Gill Sans MT" pitchFamily="34" charset="0"/>
                <a:ea typeface="华文中宋" pitchFamily="2" charset="-122"/>
                <a:sym typeface="Symbol" pitchFamily="18" charset="2"/>
              </a:rPr>
              <a:t>对于通过电压</a:t>
            </a:r>
            <a:r>
              <a:rPr lang="en-US" altLang="zh-CN" sz="2400" i="1">
                <a:solidFill>
                  <a:srgbClr val="FF0000"/>
                </a:solidFill>
                <a:latin typeface="Times New Roman" pitchFamily="18" charset="0"/>
                <a:ea typeface="华文中宋" pitchFamily="2" charset="-122"/>
                <a:sym typeface="Symbol" pitchFamily="18" charset="2"/>
              </a:rPr>
              <a:t>U</a:t>
            </a:r>
            <a:r>
              <a:rPr lang="zh-CN" altLang="en-US" sz="2400">
                <a:latin typeface="Gill Sans MT" pitchFamily="34" charset="0"/>
                <a:ea typeface="华文中宋" pitchFamily="2" charset="-122"/>
                <a:sym typeface="Symbol" pitchFamily="18" charset="2"/>
              </a:rPr>
              <a:t>加速的</a:t>
            </a:r>
            <a:r>
              <a:rPr lang="zh-CN" altLang="en-US" sz="2400">
                <a:solidFill>
                  <a:srgbClr val="FF0000"/>
                </a:solidFill>
                <a:latin typeface="Gill Sans MT" pitchFamily="34" charset="0"/>
                <a:ea typeface="华文中宋" pitchFamily="2" charset="-122"/>
                <a:sym typeface="Symbol" pitchFamily="18" charset="2"/>
              </a:rPr>
              <a:t>电子</a:t>
            </a:r>
            <a:r>
              <a:rPr lang="zh-CN" altLang="en-US" sz="2400">
                <a:latin typeface="Gill Sans MT" pitchFamily="34" charset="0"/>
                <a:ea typeface="华文中宋" pitchFamily="2" charset="-122"/>
                <a:sym typeface="Symbol" pitchFamily="18" charset="2"/>
              </a:rPr>
              <a:t>：</a:t>
            </a:r>
          </a:p>
        </p:txBody>
      </p:sp>
      <p:sp>
        <p:nvSpPr>
          <p:cNvPr id="243720" name="Text Box 8"/>
          <p:cNvSpPr txBox="1">
            <a:spLocks noChangeArrowheads="1"/>
          </p:cNvSpPr>
          <p:nvPr/>
        </p:nvSpPr>
        <p:spPr bwMode="auto">
          <a:xfrm>
            <a:off x="565150" y="1916113"/>
            <a:ext cx="7607300" cy="457200"/>
          </a:xfrm>
          <a:prstGeom prst="rect">
            <a:avLst/>
          </a:prstGeom>
          <a:noFill/>
          <a:ln w="9525">
            <a:noFill/>
            <a:miter lim="800000"/>
            <a:headEnd/>
            <a:tailEnd/>
          </a:ln>
        </p:spPr>
        <p:txBody>
          <a:bodyPr>
            <a:spAutoFit/>
          </a:bodyPr>
          <a:lstStyle/>
          <a:p>
            <a:r>
              <a:rPr lang="zh-CN" altLang="en-US" sz="2400">
                <a:latin typeface="Gill Sans MT" pitchFamily="34" charset="0"/>
                <a:ea typeface="华文中宋" pitchFamily="2" charset="-122"/>
                <a:sym typeface="Symbol" pitchFamily="18" charset="2"/>
              </a:rPr>
              <a:t>当</a:t>
            </a:r>
            <a:r>
              <a:rPr lang="en-US" altLang="zh-CN" sz="2400" i="1">
                <a:solidFill>
                  <a:srgbClr val="FF0000"/>
                </a:solidFill>
                <a:latin typeface="Times New Roman" pitchFamily="18" charset="0"/>
                <a:ea typeface="华文中宋" pitchFamily="2" charset="-122"/>
                <a:sym typeface="Symbol" pitchFamily="18" charset="2"/>
              </a:rPr>
              <a:t>U</a:t>
            </a:r>
            <a:r>
              <a:rPr lang="zh-CN" altLang="en-US" sz="2400">
                <a:latin typeface="Gill Sans MT" pitchFamily="34" charset="0"/>
                <a:ea typeface="华文中宋" pitchFamily="2" charset="-122"/>
                <a:sym typeface="Symbol" pitchFamily="18" charset="2"/>
              </a:rPr>
              <a:t>不变时，改变</a:t>
            </a:r>
            <a:r>
              <a:rPr lang="zh-CN" altLang="en-US" sz="2400" i="1">
                <a:solidFill>
                  <a:srgbClr val="FF0000"/>
                </a:solidFill>
                <a:latin typeface="Gill Sans MT" pitchFamily="34" charset="0"/>
                <a:ea typeface="华文中宋" pitchFamily="2" charset="-122"/>
                <a:sym typeface="Symbol" pitchFamily="18" charset="2"/>
              </a:rPr>
              <a:t></a:t>
            </a:r>
            <a:r>
              <a:rPr lang="zh-CN" altLang="en-US" sz="2400">
                <a:latin typeface="Gill Sans MT" pitchFamily="34" charset="0"/>
                <a:ea typeface="华文中宋" pitchFamily="2" charset="-122"/>
              </a:rPr>
              <a:t>，可使某一</a:t>
            </a:r>
            <a:r>
              <a:rPr lang="zh-CN" altLang="en-US" sz="2400" i="1">
                <a:solidFill>
                  <a:srgbClr val="FF0000"/>
                </a:solidFill>
                <a:latin typeface="Gill Sans MT" pitchFamily="34" charset="0"/>
                <a:ea typeface="华文中宋" pitchFamily="2" charset="-122"/>
                <a:sym typeface="Symbol" pitchFamily="18" charset="2"/>
              </a:rPr>
              <a:t> </a:t>
            </a:r>
            <a:r>
              <a:rPr lang="zh-CN" altLang="en-US" sz="2400">
                <a:latin typeface="Gill Sans MT" pitchFamily="34" charset="0"/>
                <a:ea typeface="华文中宋" pitchFamily="2" charset="-122"/>
              </a:rPr>
              <a:t>满足上式，出现极大值       </a:t>
            </a:r>
            <a:endParaRPr lang="zh-CN" altLang="en-US" sz="2400" b="1">
              <a:solidFill>
                <a:srgbClr val="FF0000"/>
              </a:solidFill>
              <a:latin typeface="宋体" charset="-122"/>
              <a:ea typeface="华文中宋" pitchFamily="2" charset="-122"/>
            </a:endParaRPr>
          </a:p>
        </p:txBody>
      </p:sp>
      <p:sp>
        <p:nvSpPr>
          <p:cNvPr id="243721" name="Text Box 9"/>
          <p:cNvSpPr txBox="1">
            <a:spLocks noChangeArrowheads="1"/>
          </p:cNvSpPr>
          <p:nvPr/>
        </p:nvSpPr>
        <p:spPr bwMode="auto">
          <a:xfrm>
            <a:off x="468313" y="2755900"/>
            <a:ext cx="8081962" cy="457200"/>
          </a:xfrm>
          <a:prstGeom prst="rect">
            <a:avLst/>
          </a:prstGeom>
          <a:noFill/>
          <a:ln w="9525">
            <a:noFill/>
            <a:miter lim="800000"/>
            <a:headEnd/>
            <a:tailEnd/>
          </a:ln>
        </p:spPr>
        <p:txBody>
          <a:bodyPr>
            <a:spAutoFit/>
          </a:bodyPr>
          <a:lstStyle/>
          <a:p>
            <a:r>
              <a:rPr lang="en-US" altLang="zh-CN" sz="2400">
                <a:latin typeface="Gill Sans MT" pitchFamily="34" charset="0"/>
                <a:ea typeface="华文中宋" pitchFamily="2" charset="-122"/>
              </a:rPr>
              <a:t> </a:t>
            </a:r>
            <a:r>
              <a:rPr lang="zh-CN" altLang="en-US" sz="2400">
                <a:latin typeface="Gill Sans MT" pitchFamily="34" charset="0"/>
                <a:ea typeface="华文中宋" pitchFamily="2" charset="-122"/>
              </a:rPr>
              <a:t>当</a:t>
            </a:r>
            <a:r>
              <a:rPr lang="zh-CN" altLang="en-US" sz="2400" i="1">
                <a:solidFill>
                  <a:srgbClr val="FF0000"/>
                </a:solidFill>
                <a:latin typeface="Gill Sans MT" pitchFamily="34" charset="0"/>
                <a:ea typeface="华文中宋" pitchFamily="2" charset="-122"/>
                <a:sym typeface="Symbol" pitchFamily="18" charset="2"/>
              </a:rPr>
              <a:t></a:t>
            </a:r>
            <a:r>
              <a:rPr lang="zh-CN" altLang="en-US" sz="2400">
                <a:latin typeface="Gill Sans MT" pitchFamily="34" charset="0"/>
                <a:ea typeface="华文中宋" pitchFamily="2" charset="-122"/>
              </a:rPr>
              <a:t>不变时，改变</a:t>
            </a:r>
            <a:r>
              <a:rPr lang="en-US" altLang="zh-CN" sz="2400" i="1">
                <a:solidFill>
                  <a:srgbClr val="FF0000"/>
                </a:solidFill>
                <a:latin typeface="Times New Roman" pitchFamily="18" charset="0"/>
                <a:ea typeface="华文中宋" pitchFamily="2" charset="-122"/>
                <a:sym typeface="Symbol" pitchFamily="18" charset="2"/>
              </a:rPr>
              <a:t>U</a:t>
            </a:r>
            <a:r>
              <a:rPr lang="zh-CN" altLang="en-US" sz="2400">
                <a:latin typeface="Gill Sans MT" pitchFamily="34" charset="0"/>
                <a:ea typeface="华文中宋" pitchFamily="2" charset="-122"/>
                <a:sym typeface="Symbol" pitchFamily="18" charset="2"/>
              </a:rPr>
              <a:t>，可使某一</a:t>
            </a:r>
            <a:r>
              <a:rPr lang="en-US" altLang="zh-CN" sz="2400" i="1">
                <a:solidFill>
                  <a:srgbClr val="FF0000"/>
                </a:solidFill>
                <a:latin typeface="Times New Roman" pitchFamily="18" charset="0"/>
                <a:ea typeface="华文中宋" pitchFamily="2" charset="-122"/>
                <a:sym typeface="Symbol" pitchFamily="18" charset="2"/>
              </a:rPr>
              <a:t>U </a:t>
            </a:r>
            <a:r>
              <a:rPr lang="zh-CN" altLang="en-US" sz="2400">
                <a:latin typeface="Gill Sans MT" pitchFamily="34" charset="0"/>
                <a:ea typeface="华文中宋" pitchFamily="2" charset="-122"/>
                <a:sym typeface="Symbol" pitchFamily="18" charset="2"/>
              </a:rPr>
              <a:t>满足上式，出现极大值。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90"/>
                                        </p:tgtEl>
                                        <p:attrNameLst>
                                          <p:attrName>style.visibility</p:attrName>
                                        </p:attrNameLst>
                                      </p:cBhvr>
                                      <p:to>
                                        <p:strVal val="visible"/>
                                      </p:to>
                                    </p:set>
                                    <p:animEffect transition="in" filter="blinds(horizontal)">
                                      <p:cBhvr>
                                        <p:cTn id="7" dur="500"/>
                                        <p:tgtEl>
                                          <p:spTgt spid="71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184"/>
                                        </p:tgtEl>
                                        <p:attrNameLst>
                                          <p:attrName>style.visibility</p:attrName>
                                        </p:attrNameLst>
                                      </p:cBhvr>
                                      <p:to>
                                        <p:strVal val="visible"/>
                                      </p:to>
                                    </p:set>
                                    <p:anim calcmode="lin" valueType="num">
                                      <p:cBhvr additive="base">
                                        <p:cTn id="12" dur="500" fill="hold"/>
                                        <p:tgtEl>
                                          <p:spTgt spid="7184"/>
                                        </p:tgtEl>
                                        <p:attrNameLst>
                                          <p:attrName>ppt_x</p:attrName>
                                        </p:attrNameLst>
                                      </p:cBhvr>
                                      <p:tavLst>
                                        <p:tav tm="0">
                                          <p:val>
                                            <p:strVal val="#ppt_x"/>
                                          </p:val>
                                        </p:tav>
                                        <p:tav tm="100000">
                                          <p:val>
                                            <p:strVal val="#ppt_x"/>
                                          </p:val>
                                        </p:tav>
                                      </p:tavLst>
                                    </p:anim>
                                    <p:anim calcmode="lin" valueType="num">
                                      <p:cBhvr additive="base">
                                        <p:cTn id="13" dur="500" fill="hold"/>
                                        <p:tgtEl>
                                          <p:spTgt spid="718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185"/>
                                        </p:tgtEl>
                                        <p:attrNameLst>
                                          <p:attrName>style.visibility</p:attrName>
                                        </p:attrNameLst>
                                      </p:cBhvr>
                                      <p:to>
                                        <p:strVal val="visible"/>
                                      </p:to>
                                    </p:set>
                                    <p:anim calcmode="lin" valueType="num">
                                      <p:cBhvr additive="base">
                                        <p:cTn id="16" dur="500" fill="hold"/>
                                        <p:tgtEl>
                                          <p:spTgt spid="7185"/>
                                        </p:tgtEl>
                                        <p:attrNameLst>
                                          <p:attrName>ppt_x</p:attrName>
                                        </p:attrNameLst>
                                      </p:cBhvr>
                                      <p:tavLst>
                                        <p:tav tm="0">
                                          <p:val>
                                            <p:strVal val="#ppt_x"/>
                                          </p:val>
                                        </p:tav>
                                        <p:tav tm="100000">
                                          <p:val>
                                            <p:strVal val="#ppt_x"/>
                                          </p:val>
                                        </p:tav>
                                      </p:tavLst>
                                    </p:anim>
                                    <p:anim calcmode="lin" valueType="num">
                                      <p:cBhvr additive="base">
                                        <p:cTn id="17" dur="500" fill="hold"/>
                                        <p:tgtEl>
                                          <p:spTgt spid="718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43720"/>
                                        </p:tgtEl>
                                        <p:attrNameLst>
                                          <p:attrName>style.visibility</p:attrName>
                                        </p:attrNameLst>
                                      </p:cBhvr>
                                      <p:to>
                                        <p:strVal val="visible"/>
                                      </p:to>
                                    </p:set>
                                    <p:animEffect transition="in" filter="blinds(vertical)">
                                      <p:cBhvr>
                                        <p:cTn id="22" dur="500"/>
                                        <p:tgtEl>
                                          <p:spTgt spid="2437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43721"/>
                                        </p:tgtEl>
                                        <p:attrNameLst>
                                          <p:attrName>style.visibility</p:attrName>
                                        </p:attrNameLst>
                                      </p:cBhvr>
                                      <p:to>
                                        <p:strVal val="visible"/>
                                      </p:to>
                                    </p:set>
                                    <p:animEffect transition="in" filter="blinds(vertical)">
                                      <p:cBhvr>
                                        <p:cTn id="27" dur="500"/>
                                        <p:tgtEl>
                                          <p:spTgt spid="2437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3717"/>
                                        </p:tgtEl>
                                        <p:attrNameLst>
                                          <p:attrName>style.visibility</p:attrName>
                                        </p:attrNameLst>
                                      </p:cBhvr>
                                      <p:to>
                                        <p:strVal val="visible"/>
                                      </p:to>
                                    </p:set>
                                    <p:animEffect transition="in" filter="blinds(horizontal)">
                                      <p:cBhvr>
                                        <p:cTn id="32" dur="500"/>
                                        <p:tgtEl>
                                          <p:spTgt spid="243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7" grpId="0" autoUpdateAnimBg="0"/>
      <p:bldP spid="7190" grpId="0"/>
      <p:bldP spid="243720" grpId="0" autoUpdateAnimBg="0"/>
      <p:bldP spid="2437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ext Box 2"/>
          <p:cNvSpPr txBox="1">
            <a:spLocks noChangeArrowheads="1"/>
          </p:cNvSpPr>
          <p:nvPr/>
        </p:nvSpPr>
        <p:spPr bwMode="auto">
          <a:xfrm>
            <a:off x="577850" y="400050"/>
            <a:ext cx="3489325" cy="488950"/>
          </a:xfrm>
          <a:prstGeom prst="rect">
            <a:avLst/>
          </a:prstGeom>
          <a:noFill/>
          <a:ln w="9525">
            <a:noFill/>
            <a:miter lim="800000"/>
            <a:headEnd/>
            <a:tailEnd/>
          </a:ln>
        </p:spPr>
        <p:txBody>
          <a:bodyPr>
            <a:spAutoFit/>
          </a:bodyPr>
          <a:lstStyle/>
          <a:p>
            <a:pPr>
              <a:spcBef>
                <a:spcPct val="50000"/>
              </a:spcBef>
              <a:buClr>
                <a:srgbClr val="0000CC"/>
              </a:buClr>
            </a:pPr>
            <a:r>
              <a:rPr kumimoji="1" lang="zh-CN" altLang="en-US" sz="2600" b="1">
                <a:latin typeface="Times New Roman" pitchFamily="18" charset="0"/>
                <a:ea typeface="华文中宋" pitchFamily="2" charset="-122"/>
              </a:rPr>
              <a:t>二、</a:t>
            </a:r>
            <a:r>
              <a:rPr kumimoji="1" lang="en-US" altLang="zh-CN" sz="2600" b="1">
                <a:latin typeface="Times New Roman" pitchFamily="18" charset="0"/>
                <a:ea typeface="华文中宋" pitchFamily="2" charset="-122"/>
              </a:rPr>
              <a:t>G.P.</a:t>
            </a:r>
            <a:r>
              <a:rPr kumimoji="1" lang="zh-CN" altLang="en-US" sz="2600" b="1">
                <a:latin typeface="Times New Roman" pitchFamily="18" charset="0"/>
                <a:ea typeface="华文中宋" pitchFamily="2" charset="-122"/>
              </a:rPr>
              <a:t>汤姆逊实验</a:t>
            </a:r>
          </a:p>
        </p:txBody>
      </p:sp>
      <p:sp>
        <p:nvSpPr>
          <p:cNvPr id="357379" name="Rectangle 3"/>
          <p:cNvSpPr>
            <a:spLocks noChangeArrowheads="1"/>
          </p:cNvSpPr>
          <p:nvPr/>
        </p:nvSpPr>
        <p:spPr bwMode="auto">
          <a:xfrm>
            <a:off x="1017588" y="1000125"/>
            <a:ext cx="7391400" cy="885825"/>
          </a:xfrm>
          <a:prstGeom prst="rect">
            <a:avLst/>
          </a:prstGeom>
          <a:noFill/>
          <a:ln w="28575">
            <a:noFill/>
            <a:miter lim="800000"/>
            <a:headEnd/>
            <a:tailEnd/>
          </a:ln>
        </p:spPr>
        <p:txBody>
          <a:bodyPr>
            <a:spAutoFit/>
          </a:bodyPr>
          <a:lstStyle/>
          <a:p>
            <a:pPr>
              <a:spcBef>
                <a:spcPct val="50000"/>
              </a:spcBef>
              <a:buClr>
                <a:srgbClr val="0000CC"/>
              </a:buClr>
            </a:pPr>
            <a:r>
              <a:rPr kumimoji="1" lang="en-US" altLang="zh-CN" sz="2600" b="1">
                <a:latin typeface="Times New Roman" pitchFamily="18" charset="0"/>
                <a:ea typeface="华文中宋" pitchFamily="2" charset="-122"/>
              </a:rPr>
              <a:t>1927</a:t>
            </a:r>
            <a:r>
              <a:rPr kumimoji="1" lang="zh-CN" altLang="en-US" sz="2600" b="1">
                <a:latin typeface="Times New Roman" pitchFamily="18" charset="0"/>
                <a:ea typeface="华文中宋" pitchFamily="2" charset="-122"/>
              </a:rPr>
              <a:t>年英国物理学家</a:t>
            </a:r>
            <a:r>
              <a:rPr kumimoji="1" lang="en-US" altLang="zh-CN" sz="2600" b="1">
                <a:latin typeface="Times New Roman" pitchFamily="18" charset="0"/>
                <a:ea typeface="华文中宋" pitchFamily="2" charset="-122"/>
              </a:rPr>
              <a:t>G.P.</a:t>
            </a:r>
            <a:r>
              <a:rPr kumimoji="1" lang="zh-CN" altLang="en-US" sz="2600" b="1">
                <a:latin typeface="Times New Roman" pitchFamily="18" charset="0"/>
                <a:ea typeface="华文中宋" pitchFamily="2" charset="-122"/>
              </a:rPr>
              <a:t>汤姆逊做了电子通过金多晶薄膜的衍射实验</a:t>
            </a:r>
          </a:p>
        </p:txBody>
      </p:sp>
      <p:pic>
        <p:nvPicPr>
          <p:cNvPr id="357380" name="Picture 4" descr="未定标题3"/>
          <p:cNvPicPr>
            <a:picLocks noChangeAspect="1" noChangeArrowheads="1"/>
          </p:cNvPicPr>
          <p:nvPr/>
        </p:nvPicPr>
        <p:blipFill>
          <a:blip r:embed="rId3"/>
          <a:srcRect/>
          <a:stretch>
            <a:fillRect/>
          </a:stretch>
        </p:blipFill>
        <p:spPr bwMode="auto">
          <a:xfrm>
            <a:off x="5751513" y="2197100"/>
            <a:ext cx="2794000" cy="2997200"/>
          </a:xfrm>
          <a:prstGeom prst="rect">
            <a:avLst/>
          </a:prstGeom>
          <a:noFill/>
          <a:ln w="9525">
            <a:noFill/>
            <a:miter lim="800000"/>
            <a:headEnd/>
            <a:tailEnd/>
          </a:ln>
        </p:spPr>
      </p:pic>
      <p:pic>
        <p:nvPicPr>
          <p:cNvPr id="357381" name="Picture 5" descr="81"/>
          <p:cNvPicPr>
            <a:picLocks noChangeAspect="1" noChangeArrowheads="1"/>
          </p:cNvPicPr>
          <p:nvPr/>
        </p:nvPicPr>
        <p:blipFill>
          <a:blip r:embed="rId4">
            <a:lum bright="-66000" contrast="100000"/>
          </a:blip>
          <a:srcRect l="14453" t="18494" r="23404" b="54649"/>
          <a:stretch>
            <a:fillRect/>
          </a:stretch>
        </p:blipFill>
        <p:spPr bwMode="auto">
          <a:xfrm>
            <a:off x="1036638" y="2362200"/>
            <a:ext cx="4400550" cy="2689225"/>
          </a:xfrm>
          <a:prstGeom prst="rect">
            <a:avLst/>
          </a:prstGeom>
          <a:noFill/>
          <a:ln w="9525">
            <a:noFill/>
            <a:miter lim="800000"/>
            <a:headEnd/>
            <a:tailEnd/>
          </a:ln>
        </p:spPr>
      </p:pic>
      <p:sp>
        <p:nvSpPr>
          <p:cNvPr id="357382" name="Rectangle 6"/>
          <p:cNvSpPr>
            <a:spLocks noChangeArrowheads="1"/>
          </p:cNvSpPr>
          <p:nvPr/>
        </p:nvSpPr>
        <p:spPr bwMode="auto">
          <a:xfrm>
            <a:off x="1038225" y="5353050"/>
            <a:ext cx="5302250" cy="488950"/>
          </a:xfrm>
          <a:prstGeom prst="rect">
            <a:avLst/>
          </a:prstGeom>
          <a:noFill/>
          <a:ln w="9525">
            <a:noFill/>
            <a:miter lim="800000"/>
            <a:headEnd/>
            <a:tailEnd/>
          </a:ln>
        </p:spPr>
        <p:txBody>
          <a:bodyPr wrap="none">
            <a:spAutoFit/>
          </a:bodyPr>
          <a:lstStyle/>
          <a:p>
            <a:r>
              <a:rPr kumimoji="1" lang="en-US" altLang="zh-CN" sz="2600" b="1">
                <a:latin typeface="Times New Roman" pitchFamily="18" charset="0"/>
                <a:ea typeface="华文中宋" pitchFamily="2" charset="-122"/>
              </a:rPr>
              <a:t>1929</a:t>
            </a:r>
            <a:r>
              <a:rPr kumimoji="1" lang="zh-CN" altLang="en-US" sz="2600" b="1">
                <a:latin typeface="Times New Roman" pitchFamily="18" charset="0"/>
                <a:ea typeface="华文中宋" pitchFamily="2" charset="-122"/>
              </a:rPr>
              <a:t>年  德布罗意获诺贝尔物理奖。</a:t>
            </a:r>
          </a:p>
        </p:txBody>
      </p:sp>
      <p:sp>
        <p:nvSpPr>
          <p:cNvPr id="357383" name="Rectangle 7"/>
          <p:cNvSpPr>
            <a:spLocks noChangeArrowheads="1"/>
          </p:cNvSpPr>
          <p:nvPr/>
        </p:nvSpPr>
        <p:spPr bwMode="auto">
          <a:xfrm>
            <a:off x="1066800" y="5915025"/>
            <a:ext cx="8077200" cy="488950"/>
          </a:xfrm>
          <a:prstGeom prst="rect">
            <a:avLst/>
          </a:prstGeom>
          <a:noFill/>
          <a:ln w="9525">
            <a:noFill/>
            <a:miter lim="800000"/>
            <a:headEnd/>
            <a:tailEnd/>
          </a:ln>
        </p:spPr>
        <p:txBody>
          <a:bodyPr>
            <a:spAutoFit/>
          </a:bodyPr>
          <a:lstStyle/>
          <a:p>
            <a:r>
              <a:rPr kumimoji="1" lang="en-US" altLang="zh-CN" sz="2600" b="1">
                <a:latin typeface="Times New Roman" pitchFamily="18" charset="0"/>
                <a:ea typeface="华文中宋" pitchFamily="2" charset="-122"/>
              </a:rPr>
              <a:t>1937</a:t>
            </a:r>
            <a:r>
              <a:rPr kumimoji="1" lang="zh-CN" altLang="en-US" sz="2600" b="1">
                <a:latin typeface="Times New Roman" pitchFamily="18" charset="0"/>
                <a:ea typeface="华文中宋" pitchFamily="2" charset="-122"/>
              </a:rPr>
              <a:t>年 戴维逊 与 </a:t>
            </a:r>
            <a:r>
              <a:rPr kumimoji="1" lang="en-US" altLang="zh-CN" sz="2600" b="1">
                <a:latin typeface="Times New Roman" pitchFamily="18" charset="0"/>
                <a:ea typeface="华文中宋" pitchFamily="2" charset="-122"/>
              </a:rPr>
              <a:t>G.P.</a:t>
            </a:r>
            <a:r>
              <a:rPr kumimoji="1" lang="zh-CN" altLang="en-US" sz="2600" b="1">
                <a:latin typeface="Times New Roman" pitchFamily="18" charset="0"/>
                <a:ea typeface="华文中宋" pitchFamily="2" charset="-122"/>
              </a:rPr>
              <a:t>汤姆逊获诺贝尔物理奖。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7378"/>
                                        </p:tgtEl>
                                        <p:attrNameLst>
                                          <p:attrName>style.visibility</p:attrName>
                                        </p:attrNameLst>
                                      </p:cBhvr>
                                      <p:to>
                                        <p:strVal val="visible"/>
                                      </p:to>
                                    </p:set>
                                    <p:animEffect transition="in" filter="wipe(left)">
                                      <p:cBhvr>
                                        <p:cTn id="7" dur="500"/>
                                        <p:tgtEl>
                                          <p:spTgt spid="3573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7379">
                                            <p:txEl>
                                              <p:pRg st="0" end="0"/>
                                            </p:txEl>
                                          </p:spTgt>
                                        </p:tgtEl>
                                        <p:attrNameLst>
                                          <p:attrName>style.visibility</p:attrName>
                                        </p:attrNameLst>
                                      </p:cBhvr>
                                      <p:to>
                                        <p:strVal val="visible"/>
                                      </p:to>
                                    </p:set>
                                    <p:animEffect transition="in" filter="wipe(left)">
                                      <p:cBhvr>
                                        <p:cTn id="12" dur="500"/>
                                        <p:tgtEl>
                                          <p:spTgt spid="3573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7381"/>
                                        </p:tgtEl>
                                        <p:attrNameLst>
                                          <p:attrName>style.visibility</p:attrName>
                                        </p:attrNameLst>
                                      </p:cBhvr>
                                      <p:to>
                                        <p:strVal val="visible"/>
                                      </p:to>
                                    </p:set>
                                    <p:animEffect transition="in" filter="wipe(left)">
                                      <p:cBhvr>
                                        <p:cTn id="17" dur="500"/>
                                        <p:tgtEl>
                                          <p:spTgt spid="35738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57380"/>
                                        </p:tgtEl>
                                        <p:attrNameLst>
                                          <p:attrName>style.visibility</p:attrName>
                                        </p:attrNameLst>
                                      </p:cBhvr>
                                      <p:to>
                                        <p:strVal val="visible"/>
                                      </p:to>
                                    </p:set>
                                    <p:animEffect transition="in" filter="dissolve">
                                      <p:cBhvr>
                                        <p:cTn id="22" dur="500"/>
                                        <p:tgtEl>
                                          <p:spTgt spid="3573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7382"/>
                                        </p:tgtEl>
                                        <p:attrNameLst>
                                          <p:attrName>style.visibility</p:attrName>
                                        </p:attrNameLst>
                                      </p:cBhvr>
                                      <p:to>
                                        <p:strVal val="visible"/>
                                      </p:to>
                                    </p:set>
                                    <p:animEffect transition="in" filter="wipe(left)">
                                      <p:cBhvr>
                                        <p:cTn id="27" dur="500"/>
                                        <p:tgtEl>
                                          <p:spTgt spid="3573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7383"/>
                                        </p:tgtEl>
                                        <p:attrNameLst>
                                          <p:attrName>style.visibility</p:attrName>
                                        </p:attrNameLst>
                                      </p:cBhvr>
                                      <p:to>
                                        <p:strVal val="visible"/>
                                      </p:to>
                                    </p:set>
                                    <p:animEffect transition="in" filter="wipe(left)">
                                      <p:cBhvr>
                                        <p:cTn id="32" dur="500"/>
                                        <p:tgtEl>
                                          <p:spTgt spid="357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autoUpdateAnimBg="0"/>
      <p:bldP spid="357379" grpId="0" build="p" autoUpdateAnimBg="0"/>
      <p:bldP spid="357382" grpId="0" autoUpdateAnimBg="0"/>
      <p:bldP spid="35738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Text Box 2"/>
          <p:cNvSpPr txBox="1">
            <a:spLocks noChangeArrowheads="1"/>
          </p:cNvSpPr>
          <p:nvPr/>
        </p:nvSpPr>
        <p:spPr bwMode="auto">
          <a:xfrm>
            <a:off x="539750" y="371475"/>
            <a:ext cx="2824163" cy="488950"/>
          </a:xfrm>
          <a:prstGeom prst="rect">
            <a:avLst/>
          </a:prstGeom>
          <a:noFill/>
          <a:ln w="9525">
            <a:noFill/>
            <a:miter lim="800000"/>
            <a:headEnd/>
            <a:tailEnd/>
          </a:ln>
        </p:spPr>
        <p:txBody>
          <a:bodyPr>
            <a:spAutoFit/>
          </a:bodyPr>
          <a:lstStyle/>
          <a:p>
            <a:pPr>
              <a:spcBef>
                <a:spcPct val="50000"/>
              </a:spcBef>
              <a:buClr>
                <a:srgbClr val="0000CC"/>
              </a:buClr>
            </a:pPr>
            <a:r>
              <a:rPr kumimoji="1" lang="zh-CN" altLang="en-US" sz="2600" b="1">
                <a:latin typeface="Times New Roman" pitchFamily="18" charset="0"/>
                <a:ea typeface="华文中宋" pitchFamily="2" charset="-122"/>
              </a:rPr>
              <a:t>三、约恩逊实验</a:t>
            </a:r>
          </a:p>
        </p:txBody>
      </p:sp>
      <p:sp>
        <p:nvSpPr>
          <p:cNvPr id="359427" name="Rectangle 3"/>
          <p:cNvSpPr>
            <a:spLocks noChangeArrowheads="1"/>
          </p:cNvSpPr>
          <p:nvPr/>
        </p:nvSpPr>
        <p:spPr bwMode="auto">
          <a:xfrm>
            <a:off x="1339850" y="855663"/>
            <a:ext cx="6804025" cy="885825"/>
          </a:xfrm>
          <a:prstGeom prst="rect">
            <a:avLst/>
          </a:prstGeom>
          <a:noFill/>
          <a:ln w="28575">
            <a:noFill/>
            <a:miter lim="800000"/>
            <a:headEnd/>
            <a:tailEnd/>
          </a:ln>
        </p:spPr>
        <p:txBody>
          <a:bodyPr>
            <a:spAutoFit/>
          </a:bodyPr>
          <a:lstStyle/>
          <a:p>
            <a:r>
              <a:rPr kumimoji="1" lang="en-US" altLang="zh-CN" sz="2600" b="1">
                <a:latin typeface="Times New Roman" pitchFamily="18" charset="0"/>
                <a:ea typeface="华文中宋" pitchFamily="2" charset="-122"/>
              </a:rPr>
              <a:t>1961</a:t>
            </a:r>
            <a:r>
              <a:rPr kumimoji="1" lang="zh-CN" altLang="en-US" sz="2600" b="1">
                <a:latin typeface="Times New Roman" pitchFamily="18" charset="0"/>
                <a:ea typeface="华文中宋" pitchFamily="2" charset="-122"/>
              </a:rPr>
              <a:t>年</a:t>
            </a:r>
            <a:r>
              <a:rPr kumimoji="1" lang="en-US" altLang="zh-CN" sz="2600" b="1">
                <a:latin typeface="Times New Roman" pitchFamily="18" charset="0"/>
                <a:ea typeface="华文中宋" pitchFamily="2" charset="-122"/>
              </a:rPr>
              <a:t>C. J</a:t>
            </a:r>
            <a:r>
              <a:rPr kumimoji="1" lang="en-US" altLang="zh-CN" sz="2600" b="1">
                <a:latin typeface="Times New Roman" pitchFamily="18" charset="0"/>
                <a:ea typeface="华文中宋" pitchFamily="2" charset="-122"/>
                <a:cs typeface="Times New Roman" pitchFamily="18" charset="0"/>
              </a:rPr>
              <a:t>ö</a:t>
            </a:r>
            <a:r>
              <a:rPr kumimoji="1" lang="en-US" altLang="zh-CN" sz="2600" b="1">
                <a:latin typeface="Times New Roman" pitchFamily="18" charset="0"/>
                <a:ea typeface="华文中宋" pitchFamily="2" charset="-122"/>
              </a:rPr>
              <a:t>nsson</a:t>
            </a:r>
            <a:r>
              <a:rPr kumimoji="1" lang="zh-CN" altLang="en-US" sz="2600" b="1">
                <a:latin typeface="Times New Roman" pitchFamily="18" charset="0"/>
                <a:ea typeface="华文中宋" pitchFamily="2" charset="-122"/>
              </a:rPr>
              <a:t>运用铜箔中形成的</a:t>
            </a:r>
            <a:r>
              <a:rPr kumimoji="1" lang="en-US" altLang="zh-CN" sz="2600" b="1">
                <a:latin typeface="Times New Roman" pitchFamily="18" charset="0"/>
                <a:ea typeface="华文中宋" pitchFamily="2" charset="-122"/>
              </a:rPr>
              <a:t>2-5</a:t>
            </a:r>
            <a:r>
              <a:rPr kumimoji="1" lang="zh-CN" altLang="en-US" sz="2600" b="1">
                <a:latin typeface="Times New Roman" pitchFamily="18" charset="0"/>
                <a:ea typeface="华文中宋" pitchFamily="2" charset="-122"/>
              </a:rPr>
              <a:t>条细缝得到了电子的多缝干涉图样。</a:t>
            </a:r>
          </a:p>
        </p:txBody>
      </p:sp>
      <p:graphicFrame>
        <p:nvGraphicFramePr>
          <p:cNvPr id="359428" name="Object 10"/>
          <p:cNvGraphicFramePr>
            <a:graphicFrameLocks noChangeAspect="1"/>
          </p:cNvGraphicFramePr>
          <p:nvPr/>
        </p:nvGraphicFramePr>
        <p:xfrm>
          <a:off x="2568575" y="1990725"/>
          <a:ext cx="4335463" cy="1670050"/>
        </p:xfrm>
        <a:graphic>
          <a:graphicData uri="http://schemas.openxmlformats.org/presentationml/2006/ole">
            <mc:AlternateContent xmlns:mc="http://schemas.openxmlformats.org/markup-compatibility/2006">
              <mc:Choice xmlns:v="urn:schemas-microsoft-com:vml" Requires="v">
                <p:oleObj spid="_x0000_s8211" name="BMP 图象" r:id="rId4" imgW="2343137" imgH="895369" progId="PBrush">
                  <p:embed/>
                </p:oleObj>
              </mc:Choice>
              <mc:Fallback>
                <p:oleObj name="BMP 图象" r:id="rId4" imgW="2343137" imgH="895369" progId="PBrush">
                  <p:embed/>
                  <p:pic>
                    <p:nvPicPr>
                      <p:cNvPr id="0" name="Picture 10"/>
                      <p:cNvPicPr>
                        <a:picLocks noChangeAspect="1" noChangeArrowheads="1"/>
                      </p:cNvPicPr>
                      <p:nvPr/>
                    </p:nvPicPr>
                    <p:blipFill>
                      <a:blip r:embed="rId5">
                        <a:lum bright="6000"/>
                        <a:extLst>
                          <a:ext uri="{28A0092B-C50C-407E-A947-70E740481C1C}">
                            <a14:useLocalDpi xmlns:a14="http://schemas.microsoft.com/office/drawing/2010/main" val="0"/>
                          </a:ext>
                        </a:extLst>
                      </a:blip>
                      <a:srcRect l="24651"/>
                      <a:stretch>
                        <a:fillRect/>
                      </a:stretch>
                    </p:blipFill>
                    <p:spPr bwMode="auto">
                      <a:xfrm>
                        <a:off x="2568575" y="1990725"/>
                        <a:ext cx="4335463"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359429" name="Text Box 5"/>
          <p:cNvSpPr txBox="1">
            <a:spLocks noChangeArrowheads="1"/>
          </p:cNvSpPr>
          <p:nvPr/>
        </p:nvSpPr>
        <p:spPr bwMode="auto">
          <a:xfrm>
            <a:off x="1143000" y="4525963"/>
            <a:ext cx="7213600" cy="1679575"/>
          </a:xfrm>
          <a:prstGeom prst="rect">
            <a:avLst/>
          </a:prstGeom>
          <a:noFill/>
          <a:ln w="9525">
            <a:noFill/>
            <a:miter lim="800000"/>
            <a:headEnd/>
            <a:tailEnd/>
          </a:ln>
        </p:spPr>
        <p:txBody>
          <a:bodyPr>
            <a:spAutoFit/>
          </a:bodyPr>
          <a:lstStyle/>
          <a:p>
            <a:pPr algn="just"/>
            <a:r>
              <a:rPr kumimoji="1" lang="en-US" altLang="zh-CN" sz="2600" b="1">
                <a:latin typeface="Times New Roman" pitchFamily="18" charset="0"/>
                <a:ea typeface="华文中宋" pitchFamily="2" charset="-122"/>
              </a:rPr>
              <a:t>1930</a:t>
            </a:r>
            <a:r>
              <a:rPr kumimoji="1" lang="zh-CN" altLang="en-US" sz="2600" b="1">
                <a:latin typeface="Times New Roman" pitchFamily="18" charset="0"/>
                <a:ea typeface="华文中宋" pitchFamily="2" charset="-122"/>
              </a:rPr>
              <a:t>年艾斯特曼</a:t>
            </a:r>
            <a:r>
              <a:rPr kumimoji="1" lang="en-US" altLang="zh-CN" sz="2600" b="1">
                <a:latin typeface="Times New Roman" pitchFamily="18" charset="0"/>
                <a:ea typeface="华文中宋" pitchFamily="2" charset="-122"/>
              </a:rPr>
              <a:t>(Estermann)</a:t>
            </a:r>
            <a:r>
              <a:rPr kumimoji="1" lang="zh-CN" altLang="en-US" sz="2600" b="1">
                <a:latin typeface="Times New Roman" pitchFamily="18" charset="0"/>
                <a:ea typeface="华文中宋" pitchFamily="2" charset="-122"/>
              </a:rPr>
              <a:t>、斯特恩</a:t>
            </a:r>
            <a:r>
              <a:rPr kumimoji="1" lang="en-US" altLang="zh-CN" sz="2600" b="1">
                <a:latin typeface="Times New Roman" pitchFamily="18" charset="0"/>
                <a:ea typeface="华文中宋" pitchFamily="2" charset="-122"/>
              </a:rPr>
              <a:t>(Stern)</a:t>
            </a:r>
            <a:r>
              <a:rPr kumimoji="1" lang="zh-CN" altLang="en-US" sz="2600" b="1">
                <a:latin typeface="Times New Roman" pitchFamily="18" charset="0"/>
                <a:ea typeface="华文中宋" pitchFamily="2" charset="-122"/>
              </a:rPr>
              <a:t>、和他们的同事们证实了普通原子具有波动性。</a:t>
            </a:r>
          </a:p>
          <a:p>
            <a:pPr algn="just"/>
            <a:r>
              <a:rPr kumimoji="1" lang="zh-CN" altLang="en-US" sz="2600" b="1">
                <a:latin typeface="Times New Roman" pitchFamily="18" charset="0"/>
                <a:ea typeface="华文中宋" pitchFamily="2" charset="-122"/>
              </a:rPr>
              <a:t>后来实验又验证了质子、中子等实物粒子都具有波动性。</a:t>
            </a:r>
          </a:p>
        </p:txBody>
      </p:sp>
      <p:sp>
        <p:nvSpPr>
          <p:cNvPr id="359430" name="Text Box 6"/>
          <p:cNvSpPr txBox="1">
            <a:spLocks noChangeArrowheads="1"/>
          </p:cNvSpPr>
          <p:nvPr/>
        </p:nvSpPr>
        <p:spPr bwMode="auto">
          <a:xfrm>
            <a:off x="539750" y="3881438"/>
            <a:ext cx="3498850" cy="488950"/>
          </a:xfrm>
          <a:prstGeom prst="rect">
            <a:avLst/>
          </a:prstGeom>
          <a:noFill/>
          <a:ln w="9525">
            <a:noFill/>
            <a:miter lim="800000"/>
            <a:headEnd/>
            <a:tailEnd/>
          </a:ln>
        </p:spPr>
        <p:txBody>
          <a:bodyPr>
            <a:spAutoFit/>
          </a:bodyPr>
          <a:lstStyle/>
          <a:p>
            <a:pPr>
              <a:spcBef>
                <a:spcPct val="50000"/>
              </a:spcBef>
              <a:buClr>
                <a:srgbClr val="0000CC"/>
              </a:buClr>
            </a:pPr>
            <a:r>
              <a:rPr kumimoji="1" lang="zh-CN" altLang="en-US" sz="2600" b="1">
                <a:latin typeface="Times New Roman" pitchFamily="18" charset="0"/>
                <a:ea typeface="华文中宋" pitchFamily="2" charset="-122"/>
              </a:rPr>
              <a:t>四、其它实验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9426"/>
                                        </p:tgtEl>
                                        <p:attrNameLst>
                                          <p:attrName>style.visibility</p:attrName>
                                        </p:attrNameLst>
                                      </p:cBhvr>
                                      <p:to>
                                        <p:strVal val="visible"/>
                                      </p:to>
                                    </p:set>
                                    <p:animEffect transition="in" filter="wipe(left)">
                                      <p:cBhvr>
                                        <p:cTn id="7" dur="500"/>
                                        <p:tgtEl>
                                          <p:spTgt spid="3594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9427">
                                            <p:txEl>
                                              <p:pRg st="0" end="0"/>
                                            </p:txEl>
                                          </p:spTgt>
                                        </p:tgtEl>
                                        <p:attrNameLst>
                                          <p:attrName>style.visibility</p:attrName>
                                        </p:attrNameLst>
                                      </p:cBhvr>
                                      <p:to>
                                        <p:strVal val="visible"/>
                                      </p:to>
                                    </p:set>
                                    <p:animEffect transition="in" filter="wipe(left)">
                                      <p:cBhvr>
                                        <p:cTn id="12" dur="500"/>
                                        <p:tgtEl>
                                          <p:spTgt spid="3594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9428"/>
                                        </p:tgtEl>
                                        <p:attrNameLst>
                                          <p:attrName>style.visibility</p:attrName>
                                        </p:attrNameLst>
                                      </p:cBhvr>
                                      <p:to>
                                        <p:strVal val="visible"/>
                                      </p:to>
                                    </p:set>
                                    <p:animEffect transition="in" filter="wipe(left)">
                                      <p:cBhvr>
                                        <p:cTn id="17" dur="500"/>
                                        <p:tgtEl>
                                          <p:spTgt spid="35942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59430"/>
                                        </p:tgtEl>
                                        <p:attrNameLst>
                                          <p:attrName>style.visibility</p:attrName>
                                        </p:attrNameLst>
                                      </p:cBhvr>
                                      <p:to>
                                        <p:strVal val="visible"/>
                                      </p:to>
                                    </p:set>
                                    <p:animEffect transition="in" filter="wipe(left)">
                                      <p:cBhvr>
                                        <p:cTn id="21" dur="500"/>
                                        <p:tgtEl>
                                          <p:spTgt spid="3594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59429"/>
                                        </p:tgtEl>
                                        <p:attrNameLst>
                                          <p:attrName>style.visibility</p:attrName>
                                        </p:attrNameLst>
                                      </p:cBhvr>
                                      <p:to>
                                        <p:strVal val="visible"/>
                                      </p:to>
                                    </p:set>
                                    <p:animEffect transition="in" filter="wipe(left)">
                                      <p:cBhvr>
                                        <p:cTn id="26" dur="500"/>
                                        <p:tgtEl>
                                          <p:spTgt spid="359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autoUpdateAnimBg="0"/>
      <p:bldP spid="359427" grpId="0" build="p" autoUpdateAnimBg="0"/>
      <p:bldP spid="359429" grpId="0" autoUpdateAnimBg="0"/>
      <p:bldP spid="35943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BCDA2235-0EE1-4347-9DF6-A9F45F8FF2A2}"/>
              </a:ext>
            </a:extLst>
          </p:cNvPr>
          <p:cNvSpPr>
            <a:spLocks noGrp="1"/>
          </p:cNvSpPr>
          <p:nvPr>
            <p:ph type="dt" sz="quarter" idx="10"/>
          </p:nvPr>
        </p:nvSpPr>
        <p:spPr/>
        <p:txBody>
          <a:bodyPr/>
          <a:lstStyle/>
          <a:p>
            <a:pPr>
              <a:defRPr/>
            </a:pPr>
            <a:fld id="{0FA354BD-4882-4C9A-9595-566EA547A248}" type="datetime1">
              <a:rPr lang="zh-CN" altLang="en-US"/>
              <a:pPr>
                <a:defRPr/>
              </a:pPr>
              <a:t>2018/3/28</a:t>
            </a:fld>
            <a:endParaRPr lang="en-US" altLang="zh-CN"/>
          </a:p>
        </p:txBody>
      </p:sp>
      <p:sp>
        <p:nvSpPr>
          <p:cNvPr id="15362" name="灯片编号占位符 3">
            <a:extLst>
              <a:ext uri="{FF2B5EF4-FFF2-40B4-BE49-F238E27FC236}">
                <a16:creationId xmlns:a16="http://schemas.microsoft.com/office/drawing/2014/main" id="{60B36483-9A6C-184F-8801-56A553A61239}"/>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l"/>
              <a:defRPr kumimoji="1" sz="3200">
                <a:solidFill>
                  <a:schemeClr val="tx1"/>
                </a:solidFill>
                <a:latin typeface="Arial Black" panose="020B0604020202020204" pitchFamily="34" charset="0"/>
                <a:ea typeface="宋体" panose="02010600030101010101" pitchFamily="2" charset="-122"/>
              </a:defRPr>
            </a:lvl1pPr>
            <a:lvl2pPr marL="742950" indent="-285750">
              <a:spcBef>
                <a:spcPct val="20000"/>
              </a:spcBef>
              <a:buClr>
                <a:schemeClr val="hlink"/>
              </a:buClr>
              <a:buChar char="•"/>
              <a:defRPr kumimoji="1" sz="2800">
                <a:solidFill>
                  <a:schemeClr val="tx1"/>
                </a:solidFill>
                <a:latin typeface="Arial Black" panose="020B0604020202020204" pitchFamily="34" charset="0"/>
                <a:ea typeface="宋体" panose="02010600030101010101" pitchFamily="2" charset="-122"/>
              </a:defRPr>
            </a:lvl2pPr>
            <a:lvl3pPr marL="1143000" indent="-228600">
              <a:spcBef>
                <a:spcPct val="20000"/>
              </a:spcBef>
              <a:buClr>
                <a:schemeClr val="accent2"/>
              </a:buClr>
              <a:buSzPct val="100000"/>
              <a:buChar char="•"/>
              <a:defRPr kumimoji="1" sz="2400">
                <a:solidFill>
                  <a:schemeClr val="tx1"/>
                </a:solidFill>
                <a:latin typeface="Arial Black" panose="020B0604020202020204" pitchFamily="34" charset="0"/>
                <a:ea typeface="宋体" panose="02010600030101010101" pitchFamily="2" charset="-122"/>
              </a:defRPr>
            </a:lvl3pPr>
            <a:lvl4pPr marL="1600200" indent="-228600">
              <a:spcBef>
                <a:spcPct val="20000"/>
              </a:spcBef>
              <a:buClr>
                <a:schemeClr val="tx2"/>
              </a:buClr>
              <a:buChar char="•"/>
              <a:defRPr kumimoji="1" sz="2000">
                <a:solidFill>
                  <a:schemeClr val="tx1"/>
                </a:solidFill>
                <a:latin typeface="Arial Black" panose="020B0604020202020204" pitchFamily="34" charset="0"/>
                <a:ea typeface="宋体" panose="02010600030101010101" pitchFamily="2" charset="-122"/>
              </a:defRPr>
            </a:lvl4pPr>
            <a:lvl5pPr marL="2057400" indent="-228600">
              <a:spcBef>
                <a:spcPct val="20000"/>
              </a:spcBef>
              <a:buClr>
                <a:schemeClr val="accent2"/>
              </a:buClr>
              <a:buChar char="•"/>
              <a:defRPr kumimoji="1" sz="2000">
                <a:solidFill>
                  <a:schemeClr val="tx1"/>
                </a:solidFill>
                <a:latin typeface="Arial Black"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9pPr>
          </a:lstStyle>
          <a:p>
            <a:pPr>
              <a:spcBef>
                <a:spcPct val="50000"/>
              </a:spcBef>
              <a:buClrTx/>
              <a:buSzTx/>
              <a:buFontTx/>
              <a:buNone/>
            </a:pPr>
            <a:fld id="{27063EEA-7348-904C-B118-4B47FDBA4F5F}" type="slidenum">
              <a:rPr lang="en-US" altLang="zh-CN" sz="1400">
                <a:solidFill>
                  <a:schemeClr val="tx2"/>
                </a:solidFill>
              </a:rPr>
              <a:pPr>
                <a:spcBef>
                  <a:spcPct val="50000"/>
                </a:spcBef>
                <a:buClrTx/>
                <a:buSzTx/>
                <a:buFontTx/>
                <a:buNone/>
              </a:pPr>
              <a:t>2</a:t>
            </a:fld>
            <a:endParaRPr lang="en-US" altLang="zh-CN" sz="1400">
              <a:solidFill>
                <a:schemeClr val="tx2"/>
              </a:solidFill>
            </a:endParaRPr>
          </a:p>
        </p:txBody>
      </p:sp>
      <p:sp>
        <p:nvSpPr>
          <p:cNvPr id="1031170" name="Rectangle 2">
            <a:extLst>
              <a:ext uri="{FF2B5EF4-FFF2-40B4-BE49-F238E27FC236}">
                <a16:creationId xmlns:a16="http://schemas.microsoft.com/office/drawing/2014/main" id="{0C0CFF84-6F52-8942-9823-867B0D3F38C4}"/>
              </a:ext>
            </a:extLst>
          </p:cNvPr>
          <p:cNvSpPr>
            <a:spLocks noChangeArrowheads="1"/>
          </p:cNvSpPr>
          <p:nvPr/>
        </p:nvSpPr>
        <p:spPr bwMode="auto">
          <a:xfrm>
            <a:off x="433388" y="1685925"/>
            <a:ext cx="8093075"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70000"/>
              <a:buFont typeface="Monotype Sorts" pitchFamily="2" charset="2"/>
              <a:buChar char="l"/>
              <a:defRPr kumimoji="1" sz="3200">
                <a:solidFill>
                  <a:schemeClr val="tx1"/>
                </a:solidFill>
                <a:latin typeface="Arial Black" panose="020B0604020202020204" pitchFamily="34" charset="0"/>
                <a:ea typeface="宋体" panose="02010600030101010101" pitchFamily="2" charset="-122"/>
              </a:defRPr>
            </a:lvl1pPr>
            <a:lvl2pPr marL="742950" indent="-285750">
              <a:spcBef>
                <a:spcPct val="20000"/>
              </a:spcBef>
              <a:buClr>
                <a:schemeClr val="hlink"/>
              </a:buClr>
              <a:buChar char="•"/>
              <a:defRPr kumimoji="1" sz="2800">
                <a:solidFill>
                  <a:schemeClr val="tx1"/>
                </a:solidFill>
                <a:latin typeface="Arial Black" panose="020B0604020202020204" pitchFamily="34" charset="0"/>
                <a:ea typeface="宋体" panose="02010600030101010101" pitchFamily="2" charset="-122"/>
              </a:defRPr>
            </a:lvl2pPr>
            <a:lvl3pPr marL="1143000" indent="-228600">
              <a:spcBef>
                <a:spcPct val="20000"/>
              </a:spcBef>
              <a:buClr>
                <a:schemeClr val="accent2"/>
              </a:buClr>
              <a:buSzPct val="100000"/>
              <a:buChar char="•"/>
              <a:defRPr kumimoji="1" sz="2400">
                <a:solidFill>
                  <a:schemeClr val="tx1"/>
                </a:solidFill>
                <a:latin typeface="Arial Black" panose="020B0604020202020204" pitchFamily="34" charset="0"/>
                <a:ea typeface="宋体" panose="02010600030101010101" pitchFamily="2" charset="-122"/>
              </a:defRPr>
            </a:lvl3pPr>
            <a:lvl4pPr marL="1600200" indent="-228600">
              <a:spcBef>
                <a:spcPct val="20000"/>
              </a:spcBef>
              <a:buClr>
                <a:schemeClr val="tx2"/>
              </a:buClr>
              <a:buChar char="•"/>
              <a:defRPr kumimoji="1" sz="2000">
                <a:solidFill>
                  <a:schemeClr val="tx1"/>
                </a:solidFill>
                <a:latin typeface="Arial Black" panose="020B0604020202020204" pitchFamily="34" charset="0"/>
                <a:ea typeface="宋体" panose="02010600030101010101" pitchFamily="2" charset="-122"/>
              </a:defRPr>
            </a:lvl4pPr>
            <a:lvl5pPr marL="2057400" indent="-228600">
              <a:spcBef>
                <a:spcPct val="20000"/>
              </a:spcBef>
              <a:buClr>
                <a:schemeClr val="accent2"/>
              </a:buClr>
              <a:buChar char="•"/>
              <a:defRPr kumimoji="1" sz="2000">
                <a:solidFill>
                  <a:schemeClr val="tx1"/>
                </a:solidFill>
                <a:latin typeface="Arial Black"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lang="en-US" altLang="zh-CN" sz="2400" b="1" dirty="0">
                <a:solidFill>
                  <a:srgbClr val="0000CC"/>
                </a:solidFill>
                <a:effectLst>
                  <a:outerShdw blurRad="38100" dist="38100" dir="2700000" algn="tl">
                    <a:srgbClr val="C0C0C0"/>
                  </a:outerShdw>
                </a:effectLst>
                <a:latin typeface="Times New Roman" panose="02020603050405020304" pitchFamily="18" charset="0"/>
              </a:rPr>
              <a:t>19</a:t>
            </a:r>
            <a:r>
              <a:rPr lang="zh-CN" altLang="en-US" sz="2400" b="1" dirty="0">
                <a:solidFill>
                  <a:srgbClr val="0000CC"/>
                </a:solidFill>
                <a:effectLst>
                  <a:outerShdw blurRad="38100" dist="38100" dir="2700000" algn="tl">
                    <a:srgbClr val="C0C0C0"/>
                  </a:outerShdw>
                </a:effectLst>
                <a:latin typeface="Times New Roman" panose="02020603050405020304" pitchFamily="18" charset="0"/>
              </a:rPr>
              <a:t>世纪末的三大发现</a:t>
            </a:r>
            <a:r>
              <a:rPr lang="en-US" altLang="zh-CN" sz="2400" b="1" dirty="0">
                <a:solidFill>
                  <a:srgbClr val="0000CC"/>
                </a:solidFill>
                <a:effectLst>
                  <a:outerShdw blurRad="38100" dist="38100" dir="2700000" algn="tl">
                    <a:srgbClr val="C0C0C0"/>
                  </a:outerShdw>
                </a:effectLst>
                <a:latin typeface="Times New Roman" panose="02020603050405020304" pitchFamily="18" charset="0"/>
              </a:rPr>
              <a:t>(1895</a:t>
            </a:r>
            <a:r>
              <a:rPr lang="zh-CN" altLang="en-US" sz="2400" b="1" dirty="0">
                <a:solidFill>
                  <a:srgbClr val="0000CC"/>
                </a:solidFill>
                <a:effectLst>
                  <a:outerShdw blurRad="38100" dist="38100" dir="2700000" algn="tl">
                    <a:srgbClr val="C0C0C0"/>
                  </a:outerShdw>
                </a:effectLst>
                <a:latin typeface="Times New Roman" panose="02020603050405020304" pitchFamily="18" charset="0"/>
              </a:rPr>
              <a:t>年</a:t>
            </a:r>
            <a:r>
              <a:rPr lang="en-US" altLang="zh-CN" sz="2400" b="1" dirty="0">
                <a:solidFill>
                  <a:srgbClr val="0000CC"/>
                </a:solidFill>
                <a:effectLst>
                  <a:outerShdw blurRad="38100" dist="38100" dir="2700000" algn="tl">
                    <a:srgbClr val="C0C0C0"/>
                  </a:outerShdw>
                </a:effectLst>
                <a:latin typeface="Times New Roman" panose="02020603050405020304" pitchFamily="18" charset="0"/>
              </a:rPr>
              <a:t>X</a:t>
            </a:r>
            <a:r>
              <a:rPr lang="zh-CN" altLang="en-US" sz="2400" b="1" dirty="0">
                <a:solidFill>
                  <a:srgbClr val="0000CC"/>
                </a:solidFill>
                <a:effectLst>
                  <a:outerShdw blurRad="38100" dist="38100" dir="2700000" algn="tl">
                    <a:srgbClr val="C0C0C0"/>
                  </a:outerShdw>
                </a:effectLst>
                <a:latin typeface="Times New Roman" panose="02020603050405020304" pitchFamily="18" charset="0"/>
              </a:rPr>
              <a:t>射线，</a:t>
            </a:r>
            <a:r>
              <a:rPr lang="en-US" altLang="zh-CN" sz="2400" b="1" dirty="0">
                <a:solidFill>
                  <a:srgbClr val="0000CC"/>
                </a:solidFill>
                <a:effectLst>
                  <a:outerShdw blurRad="38100" dist="38100" dir="2700000" algn="tl">
                    <a:srgbClr val="C0C0C0"/>
                  </a:outerShdw>
                </a:effectLst>
                <a:latin typeface="Times New Roman" panose="02020603050405020304" pitchFamily="18" charset="0"/>
              </a:rPr>
              <a:t>1896</a:t>
            </a:r>
            <a:r>
              <a:rPr lang="zh-CN" altLang="en-US" sz="2400" b="1" dirty="0">
                <a:solidFill>
                  <a:srgbClr val="0000CC"/>
                </a:solidFill>
                <a:effectLst>
                  <a:outerShdw blurRad="38100" dist="38100" dir="2700000" algn="tl">
                    <a:srgbClr val="C0C0C0"/>
                  </a:outerShdw>
                </a:effectLst>
                <a:latin typeface="Times New Roman" panose="02020603050405020304" pitchFamily="18" charset="0"/>
              </a:rPr>
              <a:t>年发现放射性，</a:t>
            </a:r>
            <a:r>
              <a:rPr lang="en-US" altLang="zh-CN" sz="2400" b="1" dirty="0">
                <a:solidFill>
                  <a:srgbClr val="0000CC"/>
                </a:solidFill>
                <a:effectLst>
                  <a:outerShdw blurRad="38100" dist="38100" dir="2700000" algn="tl">
                    <a:srgbClr val="C0C0C0"/>
                  </a:outerShdw>
                </a:effectLst>
                <a:latin typeface="Times New Roman" panose="02020603050405020304" pitchFamily="18" charset="0"/>
              </a:rPr>
              <a:t>1897</a:t>
            </a:r>
            <a:r>
              <a:rPr lang="zh-CN" altLang="en-US" sz="2400" b="1" dirty="0">
                <a:solidFill>
                  <a:srgbClr val="0000CC"/>
                </a:solidFill>
                <a:effectLst>
                  <a:outerShdw blurRad="38100" dist="38100" dir="2700000" algn="tl">
                    <a:srgbClr val="C0C0C0"/>
                  </a:outerShdw>
                </a:effectLst>
                <a:latin typeface="Times New Roman" panose="02020603050405020304" pitchFamily="18" charset="0"/>
              </a:rPr>
              <a:t>年发现电子</a:t>
            </a:r>
            <a:r>
              <a:rPr lang="en-US" altLang="zh-CN" sz="2400" b="1" dirty="0">
                <a:solidFill>
                  <a:srgbClr val="0000CC"/>
                </a:solidFill>
                <a:effectLst>
                  <a:outerShdw blurRad="38100" dist="38100" dir="2700000" algn="tl">
                    <a:srgbClr val="C0C0C0"/>
                  </a:outerShdw>
                </a:effectLst>
                <a:latin typeface="Times New Roman" panose="02020603050405020304" pitchFamily="18" charset="0"/>
              </a:rPr>
              <a:t>)</a:t>
            </a:r>
            <a:r>
              <a:rPr lang="zh-CN" altLang="en-US" sz="2400" b="1" dirty="0">
                <a:solidFill>
                  <a:srgbClr val="0000CC"/>
                </a:solidFill>
                <a:effectLst>
                  <a:outerShdw blurRad="38100" dist="38100" dir="2700000" algn="tl">
                    <a:srgbClr val="C0C0C0"/>
                  </a:outerShdw>
                </a:effectLst>
                <a:latin typeface="Times New Roman" panose="02020603050405020304" pitchFamily="18" charset="0"/>
              </a:rPr>
              <a:t>为近代物理学的序幕。</a:t>
            </a:r>
            <a:r>
              <a:rPr lang="en-US" altLang="zh-CN" sz="2400" b="1" dirty="0">
                <a:solidFill>
                  <a:srgbClr val="0000CC"/>
                </a:solidFill>
                <a:effectLst>
                  <a:outerShdw blurRad="38100" dist="38100" dir="2700000" algn="tl">
                    <a:srgbClr val="C0C0C0"/>
                  </a:outerShdw>
                </a:effectLst>
                <a:latin typeface="Bookman Old Style" panose="02050604050505020204" pitchFamily="18" charset="0"/>
              </a:rPr>
              <a:t>1900</a:t>
            </a:r>
            <a:r>
              <a:rPr lang="zh-CN" altLang="en-US" sz="2400" b="1" dirty="0">
                <a:solidFill>
                  <a:srgbClr val="0000CC"/>
                </a:solidFill>
                <a:effectLst>
                  <a:outerShdw blurRad="38100" dist="38100" dir="2700000" algn="tl">
                    <a:srgbClr val="C0C0C0"/>
                  </a:outerShdw>
                </a:effectLst>
                <a:latin typeface="Bookman Old Style" panose="02050604050505020204" pitchFamily="18" charset="0"/>
              </a:rPr>
              <a:t>年普朗克提出量子化概念，</a:t>
            </a:r>
            <a:r>
              <a:rPr lang="en-US" altLang="zh-CN" sz="2400" b="1" dirty="0">
                <a:solidFill>
                  <a:srgbClr val="0000CC"/>
                </a:solidFill>
                <a:effectLst>
                  <a:outerShdw blurRad="38100" dist="38100" dir="2700000" algn="tl">
                    <a:srgbClr val="C0C0C0"/>
                  </a:outerShdw>
                </a:effectLst>
                <a:latin typeface="Times New Roman" panose="02020603050405020304" pitchFamily="18" charset="0"/>
              </a:rPr>
              <a:t>1905</a:t>
            </a:r>
            <a:r>
              <a:rPr lang="zh-CN" altLang="en-US" sz="2400" b="1" dirty="0">
                <a:solidFill>
                  <a:srgbClr val="0000CC"/>
                </a:solidFill>
                <a:effectLst>
                  <a:outerShdw blurRad="38100" dist="38100" dir="2700000" algn="tl">
                    <a:srgbClr val="C0C0C0"/>
                  </a:outerShdw>
                </a:effectLst>
                <a:latin typeface="Times New Roman" panose="02020603050405020304" pitchFamily="18" charset="0"/>
              </a:rPr>
              <a:t>年爱因斯坦在解释光电效应时提出光量子概念，</a:t>
            </a:r>
            <a:r>
              <a:rPr lang="en-US" altLang="zh-CN" sz="2400" b="1" dirty="0">
                <a:solidFill>
                  <a:srgbClr val="0000CC"/>
                </a:solidFill>
                <a:effectLst>
                  <a:outerShdw blurRad="38100" dist="38100" dir="2700000" algn="tl">
                    <a:srgbClr val="C0C0C0"/>
                  </a:outerShdw>
                </a:effectLst>
                <a:latin typeface="Times New Roman" panose="02020603050405020304" pitchFamily="18" charset="0"/>
              </a:rPr>
              <a:t>1913</a:t>
            </a:r>
            <a:r>
              <a:rPr lang="zh-CN" altLang="en-US" sz="2400" b="1" dirty="0">
                <a:solidFill>
                  <a:srgbClr val="0000CC"/>
                </a:solidFill>
                <a:effectLst>
                  <a:outerShdw blurRad="38100" dist="38100" dir="2700000" algn="tl">
                    <a:srgbClr val="C0C0C0"/>
                  </a:outerShdw>
                </a:effectLst>
                <a:latin typeface="Times New Roman" panose="02020603050405020304" pitchFamily="18" charset="0"/>
              </a:rPr>
              <a:t>年玻尔将普朗克</a:t>
            </a:r>
            <a:r>
              <a:rPr lang="en-US" altLang="zh-CN" sz="2400" b="1" dirty="0">
                <a:solidFill>
                  <a:srgbClr val="0000CC"/>
                </a:solidFill>
                <a:effectLst>
                  <a:outerShdw blurRad="38100" dist="38100" dir="2700000" algn="tl">
                    <a:srgbClr val="C0C0C0"/>
                  </a:outerShdw>
                </a:effectLst>
                <a:latin typeface="Times New Roman" panose="02020603050405020304" pitchFamily="18" charset="0"/>
              </a:rPr>
              <a:t>-</a:t>
            </a:r>
            <a:r>
              <a:rPr lang="zh-CN" altLang="en-US" sz="2400" b="1" dirty="0">
                <a:solidFill>
                  <a:srgbClr val="0000CC"/>
                </a:solidFill>
                <a:effectLst>
                  <a:outerShdw blurRad="38100" dist="38100" dir="2700000" algn="tl">
                    <a:srgbClr val="C0C0C0"/>
                  </a:outerShdw>
                </a:effectLst>
                <a:latin typeface="Times New Roman" panose="02020603050405020304" pitchFamily="18" charset="0"/>
              </a:rPr>
              <a:t>爱因斯坦量子概念用于卢瑟福模型，提出量子态观念，成功地解释了氢光谱。此外，泡利</a:t>
            </a:r>
            <a:r>
              <a:rPr lang="en-US" altLang="zh-CN" sz="2400" b="1" dirty="0">
                <a:solidFill>
                  <a:srgbClr val="0000CC"/>
                </a:solidFill>
                <a:effectLst>
                  <a:outerShdw blurRad="38100" dist="38100" dir="2700000" algn="tl">
                    <a:srgbClr val="C0C0C0"/>
                  </a:outerShdw>
                </a:effectLst>
                <a:latin typeface="Times New Roman" panose="02020603050405020304" pitchFamily="18" charset="0"/>
              </a:rPr>
              <a:t>1925</a:t>
            </a:r>
            <a:r>
              <a:rPr lang="zh-CN" altLang="en-US" sz="2400" b="1" dirty="0">
                <a:solidFill>
                  <a:srgbClr val="0000CC"/>
                </a:solidFill>
                <a:effectLst>
                  <a:outerShdw blurRad="38100" dist="38100" dir="2700000" algn="tl">
                    <a:srgbClr val="C0C0C0"/>
                  </a:outerShdw>
                </a:effectLst>
                <a:latin typeface="Times New Roman" panose="02020603050405020304" pitchFamily="18" charset="0"/>
              </a:rPr>
              <a:t>年提出的不相容原理和同年乌仑贝克、古兹米特提出的电子自旋假说，可以用来解释元素周期性、塞曼效应等实验事实。至此形成的量子理论称为玻尔为代表的</a:t>
            </a:r>
            <a:r>
              <a:rPr lang="zh-CN" altLang="en-US" sz="2400" b="1" dirty="0">
                <a:solidFill>
                  <a:schemeClr val="accent1"/>
                </a:solidFill>
                <a:effectLst>
                  <a:outerShdw blurRad="38100" dist="38100" dir="2700000" algn="tl">
                    <a:srgbClr val="C0C0C0"/>
                  </a:outerShdw>
                </a:effectLst>
                <a:latin typeface="Times New Roman" panose="02020603050405020304" pitchFamily="18" charset="0"/>
              </a:rPr>
              <a:t>旧量子论</a:t>
            </a:r>
            <a:r>
              <a:rPr lang="zh-CN" altLang="en-US" sz="2400" b="1" dirty="0">
                <a:solidFill>
                  <a:srgbClr val="0000CC"/>
                </a:solidFill>
                <a:effectLst>
                  <a:outerShdw blurRad="38100" dist="38100" dir="2700000" algn="tl">
                    <a:srgbClr val="C0C0C0"/>
                  </a:outerShdw>
                </a:effectLst>
                <a:latin typeface="Times New Roman" panose="02020603050405020304" pitchFamily="18" charset="0"/>
              </a:rPr>
              <a:t>。 </a:t>
            </a:r>
          </a:p>
        </p:txBody>
      </p:sp>
      <p:sp>
        <p:nvSpPr>
          <p:cNvPr id="1031171" name="Rectangle 3">
            <a:extLst>
              <a:ext uri="{FF2B5EF4-FFF2-40B4-BE49-F238E27FC236}">
                <a16:creationId xmlns:a16="http://schemas.microsoft.com/office/drawing/2014/main" id="{0F193993-7B30-0348-8341-2E2F985C5D80}"/>
              </a:ext>
            </a:extLst>
          </p:cNvPr>
          <p:cNvSpPr>
            <a:spLocks noChangeArrowheads="1"/>
          </p:cNvSpPr>
          <p:nvPr/>
        </p:nvSpPr>
        <p:spPr bwMode="auto">
          <a:xfrm>
            <a:off x="2233613" y="422275"/>
            <a:ext cx="44259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defRPr/>
            </a:pPr>
            <a:r>
              <a:rPr kumimoji="0" lang="en-US" altLang="zh-CN" sz="2800" b="1">
                <a:solidFill>
                  <a:srgbClr val="FF0000"/>
                </a:solidFill>
                <a:effectLst>
                  <a:outerShdw blurRad="38100" dist="38100" dir="2700000" algn="tl">
                    <a:srgbClr val="C0C0C0"/>
                  </a:outerShdw>
                </a:effectLst>
                <a:latin typeface="华文行楷" pitchFamily="2" charset="-122"/>
                <a:ea typeface="华文行楷" pitchFamily="2" charset="-122"/>
              </a:rPr>
              <a:t>§</a:t>
            </a:r>
            <a:r>
              <a:rPr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1</a:t>
            </a:r>
            <a:r>
              <a:rPr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rPr>
              <a:t>．量子力学的背景</a:t>
            </a:r>
          </a:p>
        </p:txBody>
      </p:sp>
    </p:spTree>
    <p:extLst>
      <p:ext uri="{BB962C8B-B14F-4D97-AF65-F5344CB8AC3E}">
        <p14:creationId xmlns:p14="http://schemas.microsoft.com/office/powerpoint/2010/main" val="4220754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498475" y="400050"/>
            <a:ext cx="4433888" cy="488950"/>
          </a:xfrm>
          <a:prstGeom prst="rect">
            <a:avLst/>
          </a:prstGeom>
          <a:noFill/>
          <a:ln w="9525">
            <a:noFill/>
            <a:miter lim="800000"/>
            <a:headEnd/>
            <a:tailEnd/>
          </a:ln>
        </p:spPr>
        <p:txBody>
          <a:bodyPr>
            <a:spAutoFit/>
          </a:bodyPr>
          <a:lstStyle/>
          <a:p>
            <a:r>
              <a:rPr kumimoji="1" lang="zh-CN" altLang="en-US" sz="2600" b="1">
                <a:latin typeface="Symbol" pitchFamily="18" charset="2"/>
                <a:ea typeface="华文中宋" pitchFamily="2" charset="-122"/>
              </a:rPr>
              <a:t>五、微观粒子波动性的应用</a:t>
            </a:r>
          </a:p>
        </p:txBody>
      </p:sp>
      <p:sp>
        <p:nvSpPr>
          <p:cNvPr id="109571" name="Text Box 3"/>
          <p:cNvSpPr txBox="1">
            <a:spLocks noChangeArrowheads="1"/>
          </p:cNvSpPr>
          <p:nvPr/>
        </p:nvSpPr>
        <p:spPr bwMode="auto">
          <a:xfrm>
            <a:off x="727075" y="1182688"/>
            <a:ext cx="4060825" cy="1282700"/>
          </a:xfrm>
          <a:prstGeom prst="rect">
            <a:avLst/>
          </a:prstGeom>
          <a:noFill/>
          <a:ln w="28575">
            <a:noFill/>
            <a:miter lim="800000"/>
            <a:headEnd/>
            <a:tailEnd/>
          </a:ln>
        </p:spPr>
        <p:txBody>
          <a:bodyPr>
            <a:spAutoFit/>
          </a:bodyPr>
          <a:lstStyle/>
          <a:p>
            <a:pPr marL="187325" indent="-187325" algn="just">
              <a:buFontTx/>
              <a:buChar char="•"/>
            </a:pPr>
            <a:r>
              <a:rPr kumimoji="1" lang="en-US" altLang="zh-CN" sz="2600" b="1">
                <a:latin typeface="Times New Roman" pitchFamily="18" charset="0"/>
                <a:ea typeface="华文中宋" pitchFamily="2" charset="-122"/>
              </a:rPr>
              <a:t>1933</a:t>
            </a:r>
            <a:r>
              <a:rPr kumimoji="1" lang="zh-CN" altLang="en-US" sz="2600" b="1">
                <a:latin typeface="Times New Roman" pitchFamily="18" charset="0"/>
                <a:ea typeface="华文中宋" pitchFamily="2" charset="-122"/>
              </a:rPr>
              <a:t>年，德国的</a:t>
            </a:r>
            <a:r>
              <a:rPr kumimoji="1" lang="en-US" altLang="zh-CN" sz="2600" b="1">
                <a:latin typeface="Times New Roman" pitchFamily="18" charset="0"/>
                <a:ea typeface="华文中宋" pitchFamily="2" charset="-122"/>
              </a:rPr>
              <a:t>E.Ruska</a:t>
            </a:r>
            <a:r>
              <a:rPr kumimoji="1" lang="zh-CN" altLang="en-US" sz="2600" b="1">
                <a:latin typeface="Times New Roman" pitchFamily="18" charset="0"/>
                <a:ea typeface="华文中宋" pitchFamily="2" charset="-122"/>
              </a:rPr>
              <a:t>和</a:t>
            </a:r>
            <a:r>
              <a:rPr kumimoji="1" lang="en-US" altLang="zh-CN" sz="2600" b="1">
                <a:latin typeface="Times New Roman" pitchFamily="18" charset="0"/>
                <a:ea typeface="华文中宋" pitchFamily="2" charset="-122"/>
              </a:rPr>
              <a:t>Knoll</a:t>
            </a:r>
            <a:r>
              <a:rPr kumimoji="1" lang="zh-CN" altLang="en-US" sz="2600" b="1">
                <a:latin typeface="Times New Roman" pitchFamily="18" charset="0"/>
                <a:ea typeface="华文中宋" pitchFamily="2" charset="-122"/>
              </a:rPr>
              <a:t>等人研制成功第一台电子显微镜。</a:t>
            </a:r>
          </a:p>
        </p:txBody>
      </p:sp>
      <p:sp>
        <p:nvSpPr>
          <p:cNvPr id="109572" name="Text Box 4"/>
          <p:cNvSpPr txBox="1">
            <a:spLocks noChangeArrowheads="1"/>
          </p:cNvSpPr>
          <p:nvPr/>
        </p:nvSpPr>
        <p:spPr bwMode="auto">
          <a:xfrm>
            <a:off x="744538" y="5284788"/>
            <a:ext cx="7397750" cy="885825"/>
          </a:xfrm>
          <a:prstGeom prst="rect">
            <a:avLst/>
          </a:prstGeom>
          <a:noFill/>
          <a:ln w="28575">
            <a:noFill/>
            <a:miter lim="800000"/>
            <a:headEnd/>
            <a:tailEnd/>
          </a:ln>
        </p:spPr>
        <p:txBody>
          <a:bodyPr>
            <a:spAutoFit/>
          </a:bodyPr>
          <a:lstStyle/>
          <a:p>
            <a:pPr marL="187325" indent="-187325" algn="just">
              <a:buFontTx/>
              <a:buChar char="•"/>
            </a:pPr>
            <a:r>
              <a:rPr kumimoji="1" lang="en-US" altLang="zh-CN" sz="2600" b="1">
                <a:latin typeface="Times New Roman" pitchFamily="18" charset="0"/>
                <a:ea typeface="华文中宋" pitchFamily="2" charset="-122"/>
              </a:rPr>
              <a:t>1982</a:t>
            </a:r>
            <a:r>
              <a:rPr kumimoji="1" lang="zh-CN" altLang="en-US" sz="2600" b="1">
                <a:latin typeface="Times New Roman" pitchFamily="18" charset="0"/>
                <a:ea typeface="华文中宋" pitchFamily="2" charset="-122"/>
              </a:rPr>
              <a:t>年，</a:t>
            </a:r>
            <a:r>
              <a:rPr kumimoji="1" lang="en-US" altLang="zh-CN" sz="2600" b="1">
                <a:latin typeface="Times New Roman" pitchFamily="18" charset="0"/>
                <a:ea typeface="华文中宋" pitchFamily="2" charset="-122"/>
              </a:rPr>
              <a:t>IBM</a:t>
            </a:r>
            <a:r>
              <a:rPr kumimoji="1" lang="zh-CN" altLang="en-US" sz="2600" b="1">
                <a:latin typeface="Times New Roman" pitchFamily="18" charset="0"/>
                <a:ea typeface="华文中宋" pitchFamily="2" charset="-122"/>
              </a:rPr>
              <a:t>的</a:t>
            </a:r>
            <a:r>
              <a:rPr kumimoji="1" lang="en-US" altLang="zh-CN" sz="2600" b="1">
                <a:latin typeface="Times New Roman" pitchFamily="18" charset="0"/>
                <a:ea typeface="华文中宋" pitchFamily="2" charset="-122"/>
              </a:rPr>
              <a:t>G.Binnig</a:t>
            </a:r>
            <a:r>
              <a:rPr kumimoji="1" lang="zh-CN" altLang="en-US" sz="2600" b="1">
                <a:latin typeface="Times New Roman" pitchFamily="18" charset="0"/>
                <a:ea typeface="华文中宋" pitchFamily="2" charset="-122"/>
              </a:rPr>
              <a:t>和</a:t>
            </a:r>
            <a:r>
              <a:rPr kumimoji="1" lang="en-US" altLang="zh-CN" sz="2600" b="1">
                <a:latin typeface="Times New Roman" pitchFamily="18" charset="0"/>
                <a:ea typeface="华文中宋" pitchFamily="2" charset="-122"/>
              </a:rPr>
              <a:t>H.Rohrer</a:t>
            </a:r>
            <a:r>
              <a:rPr kumimoji="1" lang="zh-CN" altLang="en-US" sz="2600" b="1">
                <a:latin typeface="Times New Roman" pitchFamily="18" charset="0"/>
                <a:ea typeface="华文中宋" pitchFamily="2" charset="-122"/>
              </a:rPr>
              <a:t>研制成功第一台隧道扫描显微镜（</a:t>
            </a:r>
            <a:r>
              <a:rPr kumimoji="1" lang="en-US" altLang="zh-CN" sz="2600" b="1">
                <a:latin typeface="Times New Roman" pitchFamily="18" charset="0"/>
                <a:ea typeface="华文中宋" pitchFamily="2" charset="-122"/>
              </a:rPr>
              <a:t>STM</a:t>
            </a:r>
            <a:r>
              <a:rPr kumimoji="1" lang="zh-CN" altLang="en-US" sz="2600" b="1">
                <a:latin typeface="Times New Roman" pitchFamily="18" charset="0"/>
                <a:ea typeface="华文中宋" pitchFamily="2" charset="-122"/>
              </a:rPr>
              <a:t>）。</a:t>
            </a:r>
          </a:p>
        </p:txBody>
      </p:sp>
      <p:pic>
        <p:nvPicPr>
          <p:cNvPr id="356356" name="Picture 5" descr="86ruska"/>
          <p:cNvPicPr>
            <a:picLocks noChangeAspect="1" noChangeArrowheads="1"/>
          </p:cNvPicPr>
          <p:nvPr/>
        </p:nvPicPr>
        <p:blipFill>
          <a:blip r:embed="rId3"/>
          <a:srcRect/>
          <a:stretch>
            <a:fillRect/>
          </a:stretch>
        </p:blipFill>
        <p:spPr bwMode="auto">
          <a:xfrm>
            <a:off x="5837238" y="776288"/>
            <a:ext cx="2924175" cy="4133850"/>
          </a:xfrm>
          <a:prstGeom prst="rect">
            <a:avLst/>
          </a:prstGeom>
          <a:noFill/>
          <a:ln w="9525">
            <a:noFill/>
            <a:miter lim="800000"/>
            <a:headEnd/>
            <a:tailEnd/>
          </a:ln>
        </p:spPr>
      </p:pic>
      <p:sp>
        <p:nvSpPr>
          <p:cNvPr id="109574" name="Rectangle 6"/>
          <p:cNvSpPr>
            <a:spLocks noChangeArrowheads="1"/>
          </p:cNvSpPr>
          <p:nvPr/>
        </p:nvSpPr>
        <p:spPr bwMode="auto">
          <a:xfrm>
            <a:off x="871538" y="2738438"/>
            <a:ext cx="4525962" cy="1824037"/>
          </a:xfrm>
          <a:prstGeom prst="rect">
            <a:avLst/>
          </a:prstGeom>
          <a:noFill/>
          <a:ln w="9525">
            <a:noFill/>
            <a:miter lim="800000"/>
            <a:headEnd/>
            <a:tailEnd/>
          </a:ln>
          <a:effectLst/>
        </p:spPr>
        <p:txBody>
          <a:bodyPr anchor="ctr"/>
          <a:lstStyle/>
          <a:p>
            <a:pPr algn="just" fontAlgn="auto">
              <a:spcBef>
                <a:spcPct val="20000"/>
              </a:spcBef>
              <a:spcAft>
                <a:spcPts val="0"/>
              </a:spcAft>
              <a:defRPr/>
            </a:pPr>
            <a:r>
              <a:rPr kumimoji="1" lang="zh-CN" altLang="en-US" sz="2600" b="1">
                <a:latin typeface="Times New Roman" pitchFamily="18" charset="0"/>
                <a:ea typeface="+mn-ea"/>
              </a:rPr>
              <a:t>鲁斯卡：电子物理领域的基础研究工作，设计出世界上第一台电子显微镜，</a:t>
            </a:r>
            <a:r>
              <a:rPr kumimoji="1" lang="en-US" altLang="zh-CN" sz="2600" b="1">
                <a:effectLst>
                  <a:outerShdw blurRad="38100" dist="38100" dir="2700000" algn="tl">
                    <a:srgbClr val="C0C0C0"/>
                  </a:outerShdw>
                </a:effectLst>
                <a:latin typeface="Times New Roman" pitchFamily="18" charset="0"/>
                <a:ea typeface="+mn-ea"/>
              </a:rPr>
              <a:t>1986</a:t>
            </a:r>
            <a:r>
              <a:rPr kumimoji="1" lang="zh-CN" altLang="en-US" sz="2600" b="1">
                <a:effectLst>
                  <a:outerShdw blurRad="38100" dist="38100" dir="2700000" algn="tl">
                    <a:srgbClr val="C0C0C0"/>
                  </a:outerShdw>
                </a:effectLst>
                <a:latin typeface="Times New Roman" pitchFamily="18" charset="0"/>
                <a:ea typeface="+mn-ea"/>
              </a:rPr>
              <a:t>诺贝尔物理学奖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wipe(left)">
                                      <p:cBhvr>
                                        <p:cTn id="7" dur="500"/>
                                        <p:tgtEl>
                                          <p:spTgt spid="1095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56356"/>
                                        </p:tgtEl>
                                        <p:attrNameLst>
                                          <p:attrName>style.visibility</p:attrName>
                                        </p:attrNameLst>
                                      </p:cBhvr>
                                      <p:to>
                                        <p:strVal val="visible"/>
                                      </p:to>
                                    </p:set>
                                    <p:anim calcmode="lin" valueType="num">
                                      <p:cBhvr additive="base">
                                        <p:cTn id="12" dur="500" fill="hold"/>
                                        <p:tgtEl>
                                          <p:spTgt spid="356356"/>
                                        </p:tgtEl>
                                        <p:attrNameLst>
                                          <p:attrName>ppt_x</p:attrName>
                                        </p:attrNameLst>
                                      </p:cBhvr>
                                      <p:tavLst>
                                        <p:tav tm="0">
                                          <p:val>
                                            <p:strVal val="#ppt_x"/>
                                          </p:val>
                                        </p:tav>
                                        <p:tav tm="100000">
                                          <p:val>
                                            <p:strVal val="#ppt_x"/>
                                          </p:val>
                                        </p:tav>
                                      </p:tavLst>
                                    </p:anim>
                                    <p:anim calcmode="lin" valueType="num">
                                      <p:cBhvr additive="base">
                                        <p:cTn id="13" dur="500" fill="hold"/>
                                        <p:tgtEl>
                                          <p:spTgt spid="35635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9571"/>
                                        </p:tgtEl>
                                        <p:attrNameLst>
                                          <p:attrName>style.visibility</p:attrName>
                                        </p:attrNameLst>
                                      </p:cBhvr>
                                      <p:to>
                                        <p:strVal val="visible"/>
                                      </p:to>
                                    </p:set>
                                    <p:animEffect transition="in" filter="wipe(left)">
                                      <p:cBhvr>
                                        <p:cTn id="18" dur="500"/>
                                        <p:tgtEl>
                                          <p:spTgt spid="10957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9574">
                                            <p:txEl>
                                              <p:pRg st="0" end="0"/>
                                            </p:txEl>
                                          </p:spTgt>
                                        </p:tgtEl>
                                        <p:attrNameLst>
                                          <p:attrName>style.visibility</p:attrName>
                                        </p:attrNameLst>
                                      </p:cBhvr>
                                      <p:to>
                                        <p:strVal val="visible"/>
                                      </p:to>
                                    </p:set>
                                    <p:animEffect transition="in" filter="wipe(left)">
                                      <p:cBhvr>
                                        <p:cTn id="23" dur="500"/>
                                        <p:tgtEl>
                                          <p:spTgt spid="10957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9572"/>
                                        </p:tgtEl>
                                        <p:attrNameLst>
                                          <p:attrName>style.visibility</p:attrName>
                                        </p:attrNameLst>
                                      </p:cBhvr>
                                      <p:to>
                                        <p:strVal val="visible"/>
                                      </p:to>
                                    </p:set>
                                    <p:animEffect transition="in" filter="wipe(left)">
                                      <p:cBhvr>
                                        <p:cTn id="28"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109571" grpId="0" autoUpdateAnimBg="0"/>
      <p:bldP spid="109572" grpId="0" autoUpdateAnimBg="0"/>
      <p:bldP spid="10957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449263" y="4995863"/>
            <a:ext cx="3582987" cy="1208087"/>
          </a:xfrm>
          <a:prstGeom prst="rect">
            <a:avLst/>
          </a:prstGeom>
          <a:noFill/>
          <a:ln w="9525">
            <a:noFill/>
            <a:miter lim="800000"/>
            <a:headEnd/>
            <a:tailEnd/>
          </a:ln>
          <a:effectLst/>
        </p:spPr>
        <p:txBody>
          <a:bodyPr anchor="ctr"/>
          <a:lstStyle/>
          <a:p>
            <a:pPr algn="just" fontAlgn="auto">
              <a:spcBef>
                <a:spcPts val="0"/>
              </a:spcBef>
              <a:spcAft>
                <a:spcPts val="0"/>
              </a:spcAft>
              <a:defRPr/>
            </a:pPr>
            <a:r>
              <a:rPr kumimoji="1" lang="en-US" altLang="zh-CN" sz="2800" b="1">
                <a:effectLst>
                  <a:outerShdw blurRad="38100" dist="38100" dir="2700000" algn="tl">
                    <a:srgbClr val="C0C0C0"/>
                  </a:outerShdw>
                </a:effectLst>
                <a:latin typeface="Times New Roman" pitchFamily="18" charset="0"/>
                <a:ea typeface="+mn-ea"/>
              </a:rPr>
              <a:t>1986</a:t>
            </a:r>
            <a:r>
              <a:rPr kumimoji="1" lang="zh-CN" altLang="en-US" sz="2800" b="1">
                <a:effectLst>
                  <a:outerShdw blurRad="38100" dist="38100" dir="2700000" algn="tl">
                    <a:srgbClr val="C0C0C0"/>
                  </a:outerShdw>
                </a:effectLst>
                <a:latin typeface="Times New Roman" pitchFamily="18" charset="0"/>
                <a:ea typeface="+mn-ea"/>
              </a:rPr>
              <a:t>诺贝尔物理学奖</a:t>
            </a:r>
            <a:r>
              <a:rPr kumimoji="1" lang="zh-CN" altLang="en-US" sz="2800" b="1">
                <a:latin typeface="Times New Roman" pitchFamily="18" charset="0"/>
                <a:ea typeface="+mn-ea"/>
              </a:rPr>
              <a:t>宾尼：设计出扫描式隧道效应显微镜</a:t>
            </a:r>
          </a:p>
        </p:txBody>
      </p:sp>
      <p:pic>
        <p:nvPicPr>
          <p:cNvPr id="1225730" name="Picture 3" descr="86binnig"/>
          <p:cNvPicPr>
            <a:picLocks noChangeAspect="1" noChangeArrowheads="1"/>
          </p:cNvPicPr>
          <p:nvPr/>
        </p:nvPicPr>
        <p:blipFill>
          <a:blip r:embed="rId3"/>
          <a:srcRect/>
          <a:stretch>
            <a:fillRect/>
          </a:stretch>
        </p:blipFill>
        <p:spPr bwMode="auto">
          <a:xfrm>
            <a:off x="769938" y="374650"/>
            <a:ext cx="3082925" cy="4359275"/>
          </a:xfrm>
          <a:prstGeom prst="rect">
            <a:avLst/>
          </a:prstGeom>
          <a:noFill/>
          <a:ln w="9525">
            <a:noFill/>
            <a:miter lim="800000"/>
            <a:headEnd/>
            <a:tailEnd/>
          </a:ln>
        </p:spPr>
      </p:pic>
      <p:pic>
        <p:nvPicPr>
          <p:cNvPr id="1225731" name="Picture 4" descr="86rohrer"/>
          <p:cNvPicPr>
            <a:picLocks noChangeAspect="1" noChangeArrowheads="1"/>
          </p:cNvPicPr>
          <p:nvPr/>
        </p:nvPicPr>
        <p:blipFill>
          <a:blip r:embed="rId4"/>
          <a:srcRect/>
          <a:stretch>
            <a:fillRect/>
          </a:stretch>
        </p:blipFill>
        <p:spPr bwMode="auto">
          <a:xfrm>
            <a:off x="5203825" y="439738"/>
            <a:ext cx="2997200" cy="4237037"/>
          </a:xfrm>
          <a:prstGeom prst="rect">
            <a:avLst/>
          </a:prstGeom>
          <a:noFill/>
          <a:ln w="9525">
            <a:noFill/>
            <a:miter lim="800000"/>
            <a:headEnd/>
            <a:tailEnd/>
          </a:ln>
        </p:spPr>
      </p:pic>
      <p:sp>
        <p:nvSpPr>
          <p:cNvPr id="110597" name="Rectangle 5"/>
          <p:cNvSpPr>
            <a:spLocks noChangeArrowheads="1"/>
          </p:cNvSpPr>
          <p:nvPr/>
        </p:nvSpPr>
        <p:spPr bwMode="auto">
          <a:xfrm>
            <a:off x="5210175" y="4862513"/>
            <a:ext cx="3616325" cy="1373187"/>
          </a:xfrm>
          <a:prstGeom prst="rect">
            <a:avLst/>
          </a:prstGeom>
          <a:noFill/>
          <a:ln w="28575">
            <a:noFill/>
            <a:miter lim="800000"/>
            <a:headEnd/>
            <a:tailEnd/>
          </a:ln>
          <a:effectLst/>
        </p:spPr>
        <p:txBody>
          <a:bodyPr>
            <a:spAutoFit/>
          </a:bodyPr>
          <a:lstStyle/>
          <a:p>
            <a:pPr algn="just" fontAlgn="auto">
              <a:spcBef>
                <a:spcPts val="0"/>
              </a:spcBef>
              <a:spcAft>
                <a:spcPts val="0"/>
              </a:spcAft>
              <a:defRPr/>
            </a:pPr>
            <a:r>
              <a:rPr kumimoji="1" lang="en-US" altLang="zh-CN" sz="2800" b="1">
                <a:effectLst>
                  <a:outerShdw blurRad="38100" dist="38100" dir="2700000" algn="tl">
                    <a:srgbClr val="C0C0C0"/>
                  </a:outerShdw>
                </a:effectLst>
                <a:latin typeface="Times New Roman" pitchFamily="18" charset="0"/>
                <a:ea typeface="+mn-ea"/>
              </a:rPr>
              <a:t>1986</a:t>
            </a:r>
            <a:r>
              <a:rPr kumimoji="1" lang="zh-CN" altLang="en-US" sz="2800" b="1">
                <a:effectLst>
                  <a:outerShdw blurRad="38100" dist="38100" dir="2700000" algn="tl">
                    <a:srgbClr val="C0C0C0"/>
                  </a:outerShdw>
                </a:effectLst>
                <a:latin typeface="Times New Roman" pitchFamily="18" charset="0"/>
                <a:ea typeface="+mn-ea"/>
              </a:rPr>
              <a:t>诺贝尔物理学奖 </a:t>
            </a:r>
            <a:r>
              <a:rPr kumimoji="1" lang="zh-CN" altLang="en-US" sz="2800" b="1">
                <a:latin typeface="Times New Roman" pitchFamily="18" charset="0"/>
                <a:ea typeface="+mn-ea"/>
              </a:rPr>
              <a:t>罗雷尔：设计出扫描式隧道效应显微镜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4">
                                            <p:txEl>
                                              <p:pRg st="0" end="0"/>
                                            </p:txEl>
                                          </p:spTgt>
                                        </p:tgtEl>
                                        <p:attrNameLst>
                                          <p:attrName>style.visibility</p:attrName>
                                        </p:attrNameLst>
                                      </p:cBhvr>
                                      <p:to>
                                        <p:strVal val="visible"/>
                                      </p:to>
                                    </p:set>
                                    <p:animEffect transition="in" filter="wipe(left)">
                                      <p:cBhvr>
                                        <p:cTn id="7" dur="500"/>
                                        <p:tgtEl>
                                          <p:spTgt spid="1105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7">
                                            <p:txEl>
                                              <p:pRg st="0" end="0"/>
                                            </p:txEl>
                                          </p:spTgt>
                                        </p:tgtEl>
                                        <p:attrNameLst>
                                          <p:attrName>style.visibility</p:attrName>
                                        </p:attrNameLst>
                                      </p:cBhvr>
                                      <p:to>
                                        <p:strVal val="visible"/>
                                      </p:to>
                                    </p:set>
                                    <p:animEffect transition="in" filter="wipe(left)">
                                      <p:cBhvr>
                                        <p:cTn id="12" dur="500"/>
                                        <p:tgtEl>
                                          <p:spTgt spid="1105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uild="p" autoUpdateAnimBg="0"/>
      <p:bldP spid="11059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6" name="Text Box 2"/>
          <p:cNvSpPr txBox="1">
            <a:spLocks noChangeArrowheads="1"/>
          </p:cNvSpPr>
          <p:nvPr/>
        </p:nvSpPr>
        <p:spPr bwMode="auto">
          <a:xfrm>
            <a:off x="468313" y="317500"/>
            <a:ext cx="5214937" cy="519113"/>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Times New Roman" pitchFamily="18" charset="0"/>
                <a:ea typeface="华文中宋" pitchFamily="2" charset="-122"/>
              </a:rPr>
              <a:t>（</a:t>
            </a:r>
            <a:r>
              <a:rPr lang="en-US" altLang="zh-CN" sz="2800" b="1">
                <a:solidFill>
                  <a:srgbClr val="CC0000"/>
                </a:solidFill>
                <a:latin typeface="Times New Roman" pitchFamily="18" charset="0"/>
                <a:ea typeface="华文中宋" pitchFamily="2" charset="-122"/>
              </a:rPr>
              <a:t>5</a:t>
            </a:r>
            <a:r>
              <a:rPr lang="zh-CN" altLang="en-US" sz="2800" b="1">
                <a:solidFill>
                  <a:srgbClr val="CC0000"/>
                </a:solidFill>
                <a:latin typeface="Times New Roman" pitchFamily="18" charset="0"/>
                <a:ea typeface="华文中宋" pitchFamily="2" charset="-122"/>
              </a:rPr>
              <a:t>）德布罗意波和量子态</a:t>
            </a:r>
            <a:endParaRPr lang="zh-CN" altLang="en-US" sz="2800" b="1">
              <a:latin typeface="Times New Roman" pitchFamily="18" charset="0"/>
              <a:ea typeface="华文中宋" pitchFamily="2" charset="-122"/>
            </a:endParaRPr>
          </a:p>
        </p:txBody>
      </p:sp>
      <p:sp>
        <p:nvSpPr>
          <p:cNvPr id="10287" name="Text Box 2"/>
          <p:cNvSpPr txBox="1">
            <a:spLocks noChangeArrowheads="1"/>
          </p:cNvSpPr>
          <p:nvPr/>
        </p:nvSpPr>
        <p:spPr bwMode="auto">
          <a:xfrm>
            <a:off x="900113" y="815975"/>
            <a:ext cx="8072437" cy="946150"/>
          </a:xfrm>
          <a:prstGeom prst="rect">
            <a:avLst/>
          </a:prstGeom>
          <a:noFill/>
          <a:ln w="9525">
            <a:noFill/>
            <a:miter lim="800000"/>
            <a:headEnd/>
            <a:tailEnd/>
          </a:ln>
        </p:spPr>
        <p:txBody>
          <a:bodyPr>
            <a:spAutoFit/>
          </a:bodyPr>
          <a:lstStyle/>
          <a:p>
            <a:pPr>
              <a:spcBef>
                <a:spcPct val="50000"/>
              </a:spcBef>
            </a:pPr>
            <a:r>
              <a:rPr lang="zh-CN" altLang="en-US" sz="2800" b="1">
                <a:solidFill>
                  <a:srgbClr val="1C1C1C"/>
                </a:solidFill>
                <a:latin typeface="Times New Roman" pitchFamily="18" charset="0"/>
                <a:ea typeface="华文中宋" pitchFamily="2" charset="-122"/>
              </a:rPr>
              <a:t>从</a:t>
            </a:r>
            <a:r>
              <a:rPr lang="zh-CN" altLang="en-US" sz="2800" b="1">
                <a:latin typeface="Times New Roman" pitchFamily="18" charset="0"/>
                <a:ea typeface="华文中宋" pitchFamily="2" charset="-122"/>
              </a:rPr>
              <a:t>德布罗意波导出氢原子玻尔理论中角动量量子化条件</a:t>
            </a:r>
            <a:r>
              <a:rPr lang="en-US" altLang="zh-CN" sz="2800" b="1">
                <a:latin typeface="Times New Roman" pitchFamily="18" charset="0"/>
                <a:ea typeface="华文中宋" pitchFamily="2" charset="-122"/>
              </a:rPr>
              <a:t>.</a:t>
            </a:r>
          </a:p>
        </p:txBody>
      </p:sp>
      <p:grpSp>
        <p:nvGrpSpPr>
          <p:cNvPr id="10313" name="Group 73"/>
          <p:cNvGrpSpPr>
            <a:grpSpLocks/>
          </p:cNvGrpSpPr>
          <p:nvPr/>
        </p:nvGrpSpPr>
        <p:grpSpPr bwMode="auto">
          <a:xfrm>
            <a:off x="4767263" y="4089400"/>
            <a:ext cx="3981450" cy="492125"/>
            <a:chOff x="3003" y="2576"/>
            <a:chExt cx="2508" cy="310"/>
          </a:xfrm>
        </p:grpSpPr>
        <p:graphicFrame>
          <p:nvGraphicFramePr>
            <p:cNvPr id="10280" name="Object 40"/>
            <p:cNvGraphicFramePr>
              <a:graphicFrameLocks noChangeAspect="1"/>
            </p:cNvGraphicFramePr>
            <p:nvPr/>
          </p:nvGraphicFramePr>
          <p:xfrm>
            <a:off x="3003" y="2576"/>
            <a:ext cx="998" cy="310"/>
          </p:xfrm>
          <a:graphic>
            <a:graphicData uri="http://schemas.openxmlformats.org/presentationml/2006/ole">
              <mc:AlternateContent xmlns:mc="http://schemas.openxmlformats.org/markup-compatibility/2006">
                <mc:Choice xmlns:v="urn:schemas-microsoft-com:vml" Requires="v">
                  <p:oleObj spid="_x0000_s10334" name="公式" r:id="rId3" imgW="596880" imgH="177480" progId="Equation.3">
                    <p:embed/>
                  </p:oleObj>
                </mc:Choice>
                <mc:Fallback>
                  <p:oleObj name="公式" r:id="rId3" imgW="596880" imgH="177480" progId="Equation.3">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 y="2576"/>
                          <a:ext cx="998"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1" name="Object 41"/>
            <p:cNvGraphicFramePr>
              <a:graphicFrameLocks noChangeAspect="1"/>
            </p:cNvGraphicFramePr>
            <p:nvPr/>
          </p:nvGraphicFramePr>
          <p:xfrm>
            <a:off x="4150" y="2614"/>
            <a:ext cx="1361" cy="253"/>
          </p:xfrm>
          <a:graphic>
            <a:graphicData uri="http://schemas.openxmlformats.org/presentationml/2006/ole">
              <mc:AlternateContent xmlns:mc="http://schemas.openxmlformats.org/markup-compatibility/2006">
                <mc:Choice xmlns:v="urn:schemas-microsoft-com:vml" Requires="v">
                  <p:oleObj spid="_x0000_s10335" name="Equation" r:id="rId5" imgW="1625416" imgH="330154" progId="Equation.3">
                    <p:embed/>
                  </p:oleObj>
                </mc:Choice>
                <mc:Fallback>
                  <p:oleObj name="Equation" r:id="rId5" imgW="1625416" imgH="330154" progId="Equation.3">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0" y="2614"/>
                          <a:ext cx="1361"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 name="Object 42"/>
          <p:cNvGraphicFramePr>
            <a:graphicFrameLocks noChangeAspect="1"/>
          </p:cNvGraphicFramePr>
          <p:nvPr/>
        </p:nvGraphicFramePr>
        <p:xfrm>
          <a:off x="3778250" y="5384800"/>
          <a:ext cx="2233613" cy="487363"/>
        </p:xfrm>
        <a:graphic>
          <a:graphicData uri="http://schemas.openxmlformats.org/presentationml/2006/ole">
            <mc:AlternateContent xmlns:mc="http://schemas.openxmlformats.org/markup-compatibility/2006">
              <mc:Choice xmlns:v="urn:schemas-microsoft-com:vml" Requires="v">
                <p:oleObj spid="_x0000_s10336" name="公式" r:id="rId7" imgW="749160" imgH="177480" progId="Equation.3">
                  <p:embed/>
                </p:oleObj>
              </mc:Choice>
              <mc:Fallback>
                <p:oleObj name="公式" r:id="rId7" imgW="749160" imgH="177480" progId="Equation.3">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8250" y="5384800"/>
                        <a:ext cx="2233613"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
          <p:cNvGrpSpPr>
            <a:grpSpLocks/>
          </p:cNvGrpSpPr>
          <p:nvPr/>
        </p:nvGrpSpPr>
        <p:grpSpPr bwMode="auto">
          <a:xfrm>
            <a:off x="609600" y="1958975"/>
            <a:ext cx="3886200" cy="2362200"/>
            <a:chOff x="240" y="1104"/>
            <a:chExt cx="2976" cy="1776"/>
          </a:xfrm>
        </p:grpSpPr>
        <p:sp>
          <p:nvSpPr>
            <p:cNvPr id="10297" name="Rectangle 8"/>
            <p:cNvSpPr>
              <a:spLocks noChangeArrowheads="1"/>
            </p:cNvSpPr>
            <p:nvPr/>
          </p:nvSpPr>
          <p:spPr bwMode="auto">
            <a:xfrm>
              <a:off x="240" y="1104"/>
              <a:ext cx="2976" cy="1776"/>
            </a:xfrm>
            <a:prstGeom prst="rect">
              <a:avLst/>
            </a:prstGeom>
            <a:solidFill>
              <a:schemeClr val="bg1"/>
            </a:solidFill>
            <a:ln w="9525">
              <a:solidFill>
                <a:schemeClr val="tx2"/>
              </a:solidFill>
              <a:miter lim="800000"/>
              <a:headEnd/>
              <a:tailEnd/>
            </a:ln>
          </p:spPr>
          <p:txBody>
            <a:bodyPr wrap="none" anchor="ctr"/>
            <a:lstStyle/>
            <a:p>
              <a:endParaRPr lang="en-US" altLang="zh-CN">
                <a:latin typeface="Gill Sans MT" pitchFamily="34" charset="0"/>
              </a:endParaRPr>
            </a:p>
          </p:txBody>
        </p:sp>
        <p:grpSp>
          <p:nvGrpSpPr>
            <p:cNvPr id="10298" name="Group 9"/>
            <p:cNvGrpSpPr>
              <a:grpSpLocks/>
            </p:cNvGrpSpPr>
            <p:nvPr/>
          </p:nvGrpSpPr>
          <p:grpSpPr bwMode="auto">
            <a:xfrm>
              <a:off x="672" y="1248"/>
              <a:ext cx="2064" cy="337"/>
              <a:chOff x="864" y="1319"/>
              <a:chExt cx="1536" cy="337"/>
            </a:xfrm>
          </p:grpSpPr>
          <p:sp>
            <p:nvSpPr>
              <p:cNvPr id="10309" name="Line 10"/>
              <p:cNvSpPr>
                <a:spLocks noChangeShapeType="1"/>
              </p:cNvSpPr>
              <p:nvPr/>
            </p:nvSpPr>
            <p:spPr bwMode="auto">
              <a:xfrm>
                <a:off x="864" y="1488"/>
                <a:ext cx="1536" cy="0"/>
              </a:xfrm>
              <a:prstGeom prst="line">
                <a:avLst/>
              </a:prstGeom>
              <a:noFill/>
              <a:ln w="12700">
                <a:solidFill>
                  <a:schemeClr val="tx1"/>
                </a:solidFill>
                <a:round/>
                <a:headEnd/>
                <a:tailEnd/>
              </a:ln>
            </p:spPr>
            <p:txBody>
              <a:bodyPr wrap="none"/>
              <a:lstStyle/>
              <a:p>
                <a:endParaRPr lang="zh-CN" altLang="en-US"/>
              </a:p>
            </p:txBody>
          </p:sp>
          <p:sp>
            <p:nvSpPr>
              <p:cNvPr id="10310" name="Freeform 11"/>
              <p:cNvSpPr>
                <a:spLocks/>
              </p:cNvSpPr>
              <p:nvPr/>
            </p:nvSpPr>
            <p:spPr bwMode="auto">
              <a:xfrm>
                <a:off x="864" y="1319"/>
                <a:ext cx="1536" cy="337"/>
              </a:xfrm>
              <a:custGeom>
                <a:avLst/>
                <a:gdLst>
                  <a:gd name="T0" fmla="*/ 0 w 1536"/>
                  <a:gd name="T1" fmla="*/ 1 h 582"/>
                  <a:gd name="T2" fmla="*/ 184 w 1536"/>
                  <a:gd name="T3" fmla="*/ 1 h 582"/>
                  <a:gd name="T4" fmla="*/ 384 w 1536"/>
                  <a:gd name="T5" fmla="*/ 1 h 582"/>
                  <a:gd name="T6" fmla="*/ 572 w 1536"/>
                  <a:gd name="T7" fmla="*/ 1 h 582"/>
                  <a:gd name="T8" fmla="*/ 768 w 1536"/>
                  <a:gd name="T9" fmla="*/ 1 h 582"/>
                  <a:gd name="T10" fmla="*/ 932 w 1536"/>
                  <a:gd name="T11" fmla="*/ 1 h 582"/>
                  <a:gd name="T12" fmla="*/ 1152 w 1536"/>
                  <a:gd name="T13" fmla="*/ 1 h 582"/>
                  <a:gd name="T14" fmla="*/ 1348 w 1536"/>
                  <a:gd name="T15" fmla="*/ 1 h 582"/>
                  <a:gd name="T16" fmla="*/ 1536 w 1536"/>
                  <a:gd name="T17" fmla="*/ 1 h 5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6"/>
                  <a:gd name="T28" fmla="*/ 0 h 582"/>
                  <a:gd name="T29" fmla="*/ 1536 w 1536"/>
                  <a:gd name="T30" fmla="*/ 582 h 5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6" h="582">
                    <a:moveTo>
                      <a:pt x="0" y="289"/>
                    </a:moveTo>
                    <a:cubicBezTo>
                      <a:pt x="31" y="254"/>
                      <a:pt x="120" y="129"/>
                      <a:pt x="184" y="81"/>
                    </a:cubicBezTo>
                    <a:cubicBezTo>
                      <a:pt x="248" y="33"/>
                      <a:pt x="319" y="0"/>
                      <a:pt x="384" y="1"/>
                    </a:cubicBezTo>
                    <a:cubicBezTo>
                      <a:pt x="449" y="2"/>
                      <a:pt x="508" y="37"/>
                      <a:pt x="572" y="85"/>
                    </a:cubicBezTo>
                    <a:cubicBezTo>
                      <a:pt x="636" y="133"/>
                      <a:pt x="708" y="225"/>
                      <a:pt x="768" y="289"/>
                    </a:cubicBezTo>
                    <a:cubicBezTo>
                      <a:pt x="828" y="353"/>
                      <a:pt x="868" y="421"/>
                      <a:pt x="932" y="469"/>
                    </a:cubicBezTo>
                    <a:cubicBezTo>
                      <a:pt x="996" y="517"/>
                      <a:pt x="1083" y="572"/>
                      <a:pt x="1152" y="577"/>
                    </a:cubicBezTo>
                    <a:cubicBezTo>
                      <a:pt x="1221" y="582"/>
                      <a:pt x="1284" y="545"/>
                      <a:pt x="1348" y="497"/>
                    </a:cubicBezTo>
                    <a:cubicBezTo>
                      <a:pt x="1412" y="449"/>
                      <a:pt x="1497" y="332"/>
                      <a:pt x="1536" y="289"/>
                    </a:cubicBezTo>
                  </a:path>
                </a:pathLst>
              </a:custGeom>
              <a:noFill/>
              <a:ln w="19050">
                <a:solidFill>
                  <a:srgbClr val="0000FF"/>
                </a:solidFill>
                <a:round/>
                <a:headEnd/>
                <a:tailEnd/>
              </a:ln>
            </p:spPr>
            <p:txBody>
              <a:bodyPr wrap="none"/>
              <a:lstStyle/>
              <a:p>
                <a:endParaRPr lang="zh-CN" altLang="en-US"/>
              </a:p>
            </p:txBody>
          </p:sp>
          <p:sp>
            <p:nvSpPr>
              <p:cNvPr id="10311" name="Freeform 12"/>
              <p:cNvSpPr>
                <a:spLocks/>
              </p:cNvSpPr>
              <p:nvPr/>
            </p:nvSpPr>
            <p:spPr bwMode="auto">
              <a:xfrm flipV="1">
                <a:off x="864" y="1320"/>
                <a:ext cx="1536" cy="312"/>
              </a:xfrm>
              <a:custGeom>
                <a:avLst/>
                <a:gdLst>
                  <a:gd name="T0" fmla="*/ 0 w 1536"/>
                  <a:gd name="T1" fmla="*/ 1 h 582"/>
                  <a:gd name="T2" fmla="*/ 184 w 1536"/>
                  <a:gd name="T3" fmla="*/ 1 h 582"/>
                  <a:gd name="T4" fmla="*/ 384 w 1536"/>
                  <a:gd name="T5" fmla="*/ 1 h 582"/>
                  <a:gd name="T6" fmla="*/ 572 w 1536"/>
                  <a:gd name="T7" fmla="*/ 1 h 582"/>
                  <a:gd name="T8" fmla="*/ 768 w 1536"/>
                  <a:gd name="T9" fmla="*/ 1 h 582"/>
                  <a:gd name="T10" fmla="*/ 932 w 1536"/>
                  <a:gd name="T11" fmla="*/ 1 h 582"/>
                  <a:gd name="T12" fmla="*/ 1152 w 1536"/>
                  <a:gd name="T13" fmla="*/ 1 h 582"/>
                  <a:gd name="T14" fmla="*/ 1348 w 1536"/>
                  <a:gd name="T15" fmla="*/ 1 h 582"/>
                  <a:gd name="T16" fmla="*/ 1536 w 1536"/>
                  <a:gd name="T17" fmla="*/ 1 h 5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6"/>
                  <a:gd name="T28" fmla="*/ 0 h 582"/>
                  <a:gd name="T29" fmla="*/ 1536 w 1536"/>
                  <a:gd name="T30" fmla="*/ 582 h 5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6" h="582">
                    <a:moveTo>
                      <a:pt x="0" y="289"/>
                    </a:moveTo>
                    <a:cubicBezTo>
                      <a:pt x="31" y="254"/>
                      <a:pt x="120" y="129"/>
                      <a:pt x="184" y="81"/>
                    </a:cubicBezTo>
                    <a:cubicBezTo>
                      <a:pt x="248" y="33"/>
                      <a:pt x="319" y="0"/>
                      <a:pt x="384" y="1"/>
                    </a:cubicBezTo>
                    <a:cubicBezTo>
                      <a:pt x="449" y="2"/>
                      <a:pt x="508" y="37"/>
                      <a:pt x="572" y="85"/>
                    </a:cubicBezTo>
                    <a:cubicBezTo>
                      <a:pt x="636" y="133"/>
                      <a:pt x="708" y="225"/>
                      <a:pt x="768" y="289"/>
                    </a:cubicBezTo>
                    <a:cubicBezTo>
                      <a:pt x="828" y="353"/>
                      <a:pt x="868" y="421"/>
                      <a:pt x="932" y="469"/>
                    </a:cubicBezTo>
                    <a:cubicBezTo>
                      <a:pt x="996" y="517"/>
                      <a:pt x="1083" y="572"/>
                      <a:pt x="1152" y="577"/>
                    </a:cubicBezTo>
                    <a:cubicBezTo>
                      <a:pt x="1221" y="582"/>
                      <a:pt x="1284" y="545"/>
                      <a:pt x="1348" y="497"/>
                    </a:cubicBezTo>
                    <a:cubicBezTo>
                      <a:pt x="1412" y="449"/>
                      <a:pt x="1497" y="332"/>
                      <a:pt x="1536" y="289"/>
                    </a:cubicBezTo>
                  </a:path>
                </a:pathLst>
              </a:custGeom>
              <a:noFill/>
              <a:ln w="19050">
                <a:solidFill>
                  <a:srgbClr val="0000FF"/>
                </a:solidFill>
                <a:prstDash val="dash"/>
                <a:round/>
                <a:headEnd/>
                <a:tailEnd/>
              </a:ln>
            </p:spPr>
            <p:txBody>
              <a:bodyPr wrap="none"/>
              <a:lstStyle/>
              <a:p>
                <a:endParaRPr lang="zh-CN" altLang="en-US"/>
              </a:p>
            </p:txBody>
          </p:sp>
        </p:grpSp>
        <p:grpSp>
          <p:nvGrpSpPr>
            <p:cNvPr id="10299" name="Group 13"/>
            <p:cNvGrpSpPr>
              <a:grpSpLocks/>
            </p:cNvGrpSpPr>
            <p:nvPr/>
          </p:nvGrpSpPr>
          <p:grpSpPr bwMode="auto">
            <a:xfrm>
              <a:off x="1920" y="1776"/>
              <a:ext cx="1152" cy="960"/>
              <a:chOff x="1392" y="1872"/>
              <a:chExt cx="1152" cy="960"/>
            </a:xfrm>
          </p:grpSpPr>
          <p:sp>
            <p:nvSpPr>
              <p:cNvPr id="10306" name="Oval 14"/>
              <p:cNvSpPr>
                <a:spLocks noChangeArrowheads="1"/>
              </p:cNvSpPr>
              <p:nvPr/>
            </p:nvSpPr>
            <p:spPr bwMode="auto">
              <a:xfrm>
                <a:off x="1488" y="1872"/>
                <a:ext cx="960" cy="960"/>
              </a:xfrm>
              <a:prstGeom prst="ellipse">
                <a:avLst/>
              </a:prstGeom>
              <a:noFill/>
              <a:ln w="12700">
                <a:solidFill>
                  <a:schemeClr val="tx1"/>
                </a:solidFill>
                <a:round/>
                <a:headEnd/>
                <a:tailEnd/>
              </a:ln>
            </p:spPr>
            <p:txBody>
              <a:bodyPr wrap="none" anchor="ctr"/>
              <a:lstStyle/>
              <a:p>
                <a:endParaRPr lang="en-US" altLang="zh-CN">
                  <a:latin typeface="Gill Sans MT" pitchFamily="34" charset="0"/>
                </a:endParaRPr>
              </a:p>
            </p:txBody>
          </p:sp>
          <p:sp>
            <p:nvSpPr>
              <p:cNvPr id="10307" name="Oval 15"/>
              <p:cNvSpPr>
                <a:spLocks noChangeArrowheads="1"/>
              </p:cNvSpPr>
              <p:nvPr/>
            </p:nvSpPr>
            <p:spPr bwMode="auto">
              <a:xfrm>
                <a:off x="1584" y="1872"/>
                <a:ext cx="960" cy="960"/>
              </a:xfrm>
              <a:prstGeom prst="ellipse">
                <a:avLst/>
              </a:prstGeom>
              <a:noFill/>
              <a:ln w="19050">
                <a:solidFill>
                  <a:srgbClr val="0000FF"/>
                </a:solidFill>
                <a:prstDash val="dash"/>
                <a:round/>
                <a:headEnd/>
                <a:tailEnd/>
              </a:ln>
            </p:spPr>
            <p:txBody>
              <a:bodyPr wrap="none" anchor="ctr"/>
              <a:lstStyle/>
              <a:p>
                <a:endParaRPr lang="en-US" altLang="zh-CN">
                  <a:latin typeface="Gill Sans MT" pitchFamily="34" charset="0"/>
                </a:endParaRPr>
              </a:p>
            </p:txBody>
          </p:sp>
          <p:sp>
            <p:nvSpPr>
              <p:cNvPr id="10308" name="Oval 16"/>
              <p:cNvSpPr>
                <a:spLocks noChangeArrowheads="1"/>
              </p:cNvSpPr>
              <p:nvPr/>
            </p:nvSpPr>
            <p:spPr bwMode="auto">
              <a:xfrm>
                <a:off x="1392" y="1872"/>
                <a:ext cx="960" cy="960"/>
              </a:xfrm>
              <a:prstGeom prst="ellipse">
                <a:avLst/>
              </a:prstGeom>
              <a:noFill/>
              <a:ln w="19050">
                <a:solidFill>
                  <a:srgbClr val="0000FF"/>
                </a:solidFill>
                <a:round/>
                <a:headEnd/>
                <a:tailEnd/>
              </a:ln>
            </p:spPr>
            <p:txBody>
              <a:bodyPr wrap="none" anchor="ctr"/>
              <a:lstStyle/>
              <a:p>
                <a:endParaRPr lang="en-US" altLang="zh-CN">
                  <a:latin typeface="Gill Sans MT" pitchFamily="34" charset="0"/>
                </a:endParaRPr>
              </a:p>
            </p:txBody>
          </p:sp>
        </p:grpSp>
        <p:grpSp>
          <p:nvGrpSpPr>
            <p:cNvPr id="10300" name="Group 17"/>
            <p:cNvGrpSpPr>
              <a:grpSpLocks/>
            </p:cNvGrpSpPr>
            <p:nvPr/>
          </p:nvGrpSpPr>
          <p:grpSpPr bwMode="auto">
            <a:xfrm>
              <a:off x="480" y="1824"/>
              <a:ext cx="1152" cy="1056"/>
              <a:chOff x="480" y="1824"/>
              <a:chExt cx="1152" cy="1056"/>
            </a:xfrm>
          </p:grpSpPr>
          <p:sp>
            <p:nvSpPr>
              <p:cNvPr id="10304" name="AutoShape 18"/>
              <p:cNvSpPr>
                <a:spLocks noChangeArrowheads="1"/>
              </p:cNvSpPr>
              <p:nvPr/>
            </p:nvSpPr>
            <p:spPr bwMode="auto">
              <a:xfrm>
                <a:off x="480" y="1824"/>
                <a:ext cx="1152" cy="105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339 h 21600"/>
                </a:gdLst>
                <a:ahLst/>
                <a:cxnLst>
                  <a:cxn ang="T8">
                    <a:pos x="T0" y="T1"/>
                  </a:cxn>
                  <a:cxn ang="T9">
                    <a:pos x="T2" y="T3"/>
                  </a:cxn>
                  <a:cxn ang="T10">
                    <a:pos x="T4" y="T5"/>
                  </a:cxn>
                  <a:cxn ang="T11">
                    <a:pos x="T6" y="T7"/>
                  </a:cxn>
                </a:cxnLst>
                <a:rect l="T12" t="T13" r="T14" b="T15"/>
                <a:pathLst>
                  <a:path w="21600" h="21600">
                    <a:moveTo>
                      <a:pt x="10163" y="11208"/>
                    </a:moveTo>
                    <a:cubicBezTo>
                      <a:pt x="10084" y="11086"/>
                      <a:pt x="10043" y="10945"/>
                      <a:pt x="10043" y="10800"/>
                    </a:cubicBezTo>
                    <a:cubicBezTo>
                      <a:pt x="10043" y="10381"/>
                      <a:pt x="10381" y="10043"/>
                      <a:pt x="10800" y="10043"/>
                    </a:cubicBezTo>
                    <a:cubicBezTo>
                      <a:pt x="11218" y="10043"/>
                      <a:pt x="11557" y="10381"/>
                      <a:pt x="11557" y="10800"/>
                    </a:cubicBezTo>
                    <a:cubicBezTo>
                      <a:pt x="11557" y="10945"/>
                      <a:pt x="11515" y="11086"/>
                      <a:pt x="11436" y="11208"/>
                    </a:cubicBezTo>
                    <a:lnTo>
                      <a:pt x="19887" y="16635"/>
                    </a:lnTo>
                    <a:cubicBezTo>
                      <a:pt x="21005" y="14894"/>
                      <a:pt x="21600" y="12868"/>
                      <a:pt x="21600" y="10800"/>
                    </a:cubicBezTo>
                    <a:cubicBezTo>
                      <a:pt x="21600" y="4835"/>
                      <a:pt x="16764" y="0"/>
                      <a:pt x="10800" y="0"/>
                    </a:cubicBezTo>
                    <a:cubicBezTo>
                      <a:pt x="4835" y="0"/>
                      <a:pt x="0" y="4835"/>
                      <a:pt x="0" y="10800"/>
                    </a:cubicBezTo>
                    <a:cubicBezTo>
                      <a:pt x="-1" y="12868"/>
                      <a:pt x="594" y="14894"/>
                      <a:pt x="1712" y="16635"/>
                    </a:cubicBezTo>
                    <a:close/>
                  </a:path>
                </a:pathLst>
              </a:custGeom>
              <a:noFill/>
              <a:ln w="12700">
                <a:solidFill>
                  <a:schemeClr val="tx1"/>
                </a:solidFill>
                <a:miter lim="800000"/>
                <a:headEnd/>
                <a:tailEnd/>
              </a:ln>
            </p:spPr>
            <p:txBody>
              <a:bodyPr wrap="none" anchor="ctr"/>
              <a:lstStyle/>
              <a:p>
                <a:endParaRPr lang="zh-CN" altLang="en-US"/>
              </a:p>
            </p:txBody>
          </p:sp>
          <p:sp>
            <p:nvSpPr>
              <p:cNvPr id="10305" name="Rectangle 19"/>
              <p:cNvSpPr>
                <a:spLocks noChangeArrowheads="1"/>
              </p:cNvSpPr>
              <p:nvPr/>
            </p:nvSpPr>
            <p:spPr bwMode="auto">
              <a:xfrm>
                <a:off x="576" y="2256"/>
                <a:ext cx="960" cy="432"/>
              </a:xfrm>
              <a:prstGeom prst="rect">
                <a:avLst/>
              </a:prstGeom>
              <a:solidFill>
                <a:schemeClr val="bg1"/>
              </a:solidFill>
              <a:ln w="9525">
                <a:noFill/>
                <a:miter lim="800000"/>
                <a:headEnd/>
                <a:tailEnd/>
              </a:ln>
            </p:spPr>
            <p:txBody>
              <a:bodyPr wrap="none" anchor="ctr"/>
              <a:lstStyle/>
              <a:p>
                <a:endParaRPr lang="en-US" altLang="zh-CN">
                  <a:latin typeface="Gill Sans MT" pitchFamily="34" charset="0"/>
                </a:endParaRPr>
              </a:p>
            </p:txBody>
          </p:sp>
        </p:grpSp>
        <p:grpSp>
          <p:nvGrpSpPr>
            <p:cNvPr id="10301" name="Group 20"/>
            <p:cNvGrpSpPr>
              <a:grpSpLocks/>
            </p:cNvGrpSpPr>
            <p:nvPr/>
          </p:nvGrpSpPr>
          <p:grpSpPr bwMode="auto">
            <a:xfrm>
              <a:off x="392" y="1782"/>
              <a:ext cx="1321" cy="862"/>
              <a:chOff x="392" y="1782"/>
              <a:chExt cx="1321" cy="862"/>
            </a:xfrm>
          </p:grpSpPr>
          <p:sp>
            <p:nvSpPr>
              <p:cNvPr id="10302" name="Freeform 21"/>
              <p:cNvSpPr>
                <a:spLocks/>
              </p:cNvSpPr>
              <p:nvPr/>
            </p:nvSpPr>
            <p:spPr bwMode="auto">
              <a:xfrm>
                <a:off x="544" y="1788"/>
                <a:ext cx="1169" cy="852"/>
              </a:xfrm>
              <a:custGeom>
                <a:avLst/>
                <a:gdLst>
                  <a:gd name="T0" fmla="*/ 32 w 1169"/>
                  <a:gd name="T1" fmla="*/ 852 h 852"/>
                  <a:gd name="T2" fmla="*/ 8 w 1169"/>
                  <a:gd name="T3" fmla="*/ 584 h 852"/>
                  <a:gd name="T4" fmla="*/ 80 w 1169"/>
                  <a:gd name="T5" fmla="*/ 340 h 852"/>
                  <a:gd name="T6" fmla="*/ 240 w 1169"/>
                  <a:gd name="T7" fmla="*/ 156 h 852"/>
                  <a:gd name="T8" fmla="*/ 512 w 1169"/>
                  <a:gd name="T9" fmla="*/ 36 h 852"/>
                  <a:gd name="T10" fmla="*/ 768 w 1169"/>
                  <a:gd name="T11" fmla="*/ 8 h 852"/>
                  <a:gd name="T12" fmla="*/ 968 w 1169"/>
                  <a:gd name="T13" fmla="*/ 84 h 852"/>
                  <a:gd name="T14" fmla="*/ 1108 w 1169"/>
                  <a:gd name="T15" fmla="*/ 228 h 852"/>
                  <a:gd name="T16" fmla="*/ 1168 w 1169"/>
                  <a:gd name="T17" fmla="*/ 456 h 852"/>
                  <a:gd name="T18" fmla="*/ 1104 w 1169"/>
                  <a:gd name="T19" fmla="*/ 704 h 852"/>
                  <a:gd name="T20" fmla="*/ 992 w 1169"/>
                  <a:gd name="T21" fmla="*/ 852 h 8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9"/>
                  <a:gd name="T34" fmla="*/ 0 h 852"/>
                  <a:gd name="T35" fmla="*/ 1169 w 1169"/>
                  <a:gd name="T36" fmla="*/ 852 h 8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9" h="852">
                    <a:moveTo>
                      <a:pt x="32" y="852"/>
                    </a:moveTo>
                    <a:cubicBezTo>
                      <a:pt x="28" y="807"/>
                      <a:pt x="0" y="669"/>
                      <a:pt x="8" y="584"/>
                    </a:cubicBezTo>
                    <a:cubicBezTo>
                      <a:pt x="16" y="499"/>
                      <a:pt x="41" y="411"/>
                      <a:pt x="80" y="340"/>
                    </a:cubicBezTo>
                    <a:cubicBezTo>
                      <a:pt x="119" y="269"/>
                      <a:pt x="168" y="207"/>
                      <a:pt x="240" y="156"/>
                    </a:cubicBezTo>
                    <a:cubicBezTo>
                      <a:pt x="312" y="105"/>
                      <a:pt x="424" y="61"/>
                      <a:pt x="512" y="36"/>
                    </a:cubicBezTo>
                    <a:cubicBezTo>
                      <a:pt x="600" y="11"/>
                      <a:pt x="692" y="0"/>
                      <a:pt x="768" y="8"/>
                    </a:cubicBezTo>
                    <a:cubicBezTo>
                      <a:pt x="844" y="16"/>
                      <a:pt x="911" y="47"/>
                      <a:pt x="968" y="84"/>
                    </a:cubicBezTo>
                    <a:cubicBezTo>
                      <a:pt x="1025" y="121"/>
                      <a:pt x="1075" y="166"/>
                      <a:pt x="1108" y="228"/>
                    </a:cubicBezTo>
                    <a:cubicBezTo>
                      <a:pt x="1141" y="290"/>
                      <a:pt x="1169" y="377"/>
                      <a:pt x="1168" y="456"/>
                    </a:cubicBezTo>
                    <a:cubicBezTo>
                      <a:pt x="1167" y="535"/>
                      <a:pt x="1133" y="638"/>
                      <a:pt x="1104" y="704"/>
                    </a:cubicBezTo>
                    <a:cubicBezTo>
                      <a:pt x="1075" y="770"/>
                      <a:pt x="1015" y="821"/>
                      <a:pt x="992" y="852"/>
                    </a:cubicBezTo>
                  </a:path>
                </a:pathLst>
              </a:custGeom>
              <a:noFill/>
              <a:ln w="19050">
                <a:solidFill>
                  <a:srgbClr val="0000FF"/>
                </a:solidFill>
                <a:prstDash val="dash"/>
                <a:round/>
                <a:headEnd/>
                <a:tailEnd/>
              </a:ln>
            </p:spPr>
            <p:txBody>
              <a:bodyPr wrap="none"/>
              <a:lstStyle/>
              <a:p>
                <a:endParaRPr lang="zh-CN" altLang="en-US"/>
              </a:p>
            </p:txBody>
          </p:sp>
          <p:sp>
            <p:nvSpPr>
              <p:cNvPr id="10303" name="Freeform 22"/>
              <p:cNvSpPr>
                <a:spLocks/>
              </p:cNvSpPr>
              <p:nvPr/>
            </p:nvSpPr>
            <p:spPr bwMode="auto">
              <a:xfrm>
                <a:off x="392" y="1782"/>
                <a:ext cx="1173" cy="862"/>
              </a:xfrm>
              <a:custGeom>
                <a:avLst/>
                <a:gdLst>
                  <a:gd name="T0" fmla="*/ 180 w 1173"/>
                  <a:gd name="T1" fmla="*/ 862 h 862"/>
                  <a:gd name="T2" fmla="*/ 20 w 1173"/>
                  <a:gd name="T3" fmla="*/ 590 h 862"/>
                  <a:gd name="T4" fmla="*/ 60 w 1173"/>
                  <a:gd name="T5" fmla="*/ 246 h 862"/>
                  <a:gd name="T6" fmla="*/ 344 w 1173"/>
                  <a:gd name="T7" fmla="*/ 34 h 862"/>
                  <a:gd name="T8" fmla="*/ 684 w 1173"/>
                  <a:gd name="T9" fmla="*/ 42 h 862"/>
                  <a:gd name="T10" fmla="*/ 880 w 1173"/>
                  <a:gd name="T11" fmla="*/ 114 h 862"/>
                  <a:gd name="T12" fmla="*/ 1000 w 1173"/>
                  <a:gd name="T13" fmla="*/ 206 h 862"/>
                  <a:gd name="T14" fmla="*/ 1084 w 1173"/>
                  <a:gd name="T15" fmla="*/ 326 h 862"/>
                  <a:gd name="T16" fmla="*/ 1148 w 1173"/>
                  <a:gd name="T17" fmla="*/ 490 h 862"/>
                  <a:gd name="T18" fmla="*/ 1172 w 1173"/>
                  <a:gd name="T19" fmla="*/ 658 h 862"/>
                  <a:gd name="T20" fmla="*/ 1152 w 1173"/>
                  <a:gd name="T21" fmla="*/ 854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73"/>
                  <a:gd name="T34" fmla="*/ 0 h 862"/>
                  <a:gd name="T35" fmla="*/ 1173 w 1173"/>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73" h="862">
                    <a:moveTo>
                      <a:pt x="180" y="862"/>
                    </a:moveTo>
                    <a:cubicBezTo>
                      <a:pt x="153" y="817"/>
                      <a:pt x="40" y="693"/>
                      <a:pt x="20" y="590"/>
                    </a:cubicBezTo>
                    <a:cubicBezTo>
                      <a:pt x="0" y="487"/>
                      <a:pt x="6" y="339"/>
                      <a:pt x="60" y="246"/>
                    </a:cubicBezTo>
                    <a:cubicBezTo>
                      <a:pt x="114" y="153"/>
                      <a:pt x="240" y="68"/>
                      <a:pt x="344" y="34"/>
                    </a:cubicBezTo>
                    <a:cubicBezTo>
                      <a:pt x="448" y="0"/>
                      <a:pt x="595" y="29"/>
                      <a:pt x="684" y="42"/>
                    </a:cubicBezTo>
                    <a:cubicBezTo>
                      <a:pt x="773" y="55"/>
                      <a:pt x="827" y="87"/>
                      <a:pt x="880" y="114"/>
                    </a:cubicBezTo>
                    <a:cubicBezTo>
                      <a:pt x="933" y="141"/>
                      <a:pt x="966" y="171"/>
                      <a:pt x="1000" y="206"/>
                    </a:cubicBezTo>
                    <a:cubicBezTo>
                      <a:pt x="1034" y="241"/>
                      <a:pt x="1059" y="279"/>
                      <a:pt x="1084" y="326"/>
                    </a:cubicBezTo>
                    <a:cubicBezTo>
                      <a:pt x="1109" y="373"/>
                      <a:pt x="1133" y="435"/>
                      <a:pt x="1148" y="490"/>
                    </a:cubicBezTo>
                    <a:cubicBezTo>
                      <a:pt x="1163" y="545"/>
                      <a:pt x="1171" y="597"/>
                      <a:pt x="1172" y="658"/>
                    </a:cubicBezTo>
                    <a:cubicBezTo>
                      <a:pt x="1173" y="719"/>
                      <a:pt x="1156" y="813"/>
                      <a:pt x="1152" y="854"/>
                    </a:cubicBezTo>
                  </a:path>
                </a:pathLst>
              </a:custGeom>
              <a:noFill/>
              <a:ln w="19050">
                <a:solidFill>
                  <a:srgbClr val="0000FF"/>
                </a:solidFill>
                <a:round/>
                <a:headEnd/>
                <a:tailEnd/>
              </a:ln>
            </p:spPr>
            <p:txBody>
              <a:bodyPr wrap="none"/>
              <a:lstStyle/>
              <a:p>
                <a:endParaRPr lang="zh-CN" altLang="en-US"/>
              </a:p>
            </p:txBody>
          </p:sp>
        </p:grpSp>
      </p:grpSp>
      <p:sp>
        <p:nvSpPr>
          <p:cNvPr id="24" name="Text Box 23"/>
          <p:cNvSpPr txBox="1">
            <a:spLocks noChangeArrowheads="1"/>
          </p:cNvSpPr>
          <p:nvPr/>
        </p:nvSpPr>
        <p:spPr bwMode="auto">
          <a:xfrm>
            <a:off x="4572000" y="1654175"/>
            <a:ext cx="4343400" cy="1373188"/>
          </a:xfrm>
          <a:prstGeom prst="rect">
            <a:avLst/>
          </a:prstGeom>
          <a:noFill/>
          <a:ln w="9525">
            <a:noFill/>
            <a:miter lim="800000"/>
            <a:headEnd/>
            <a:tailEnd/>
          </a:ln>
        </p:spPr>
        <p:txBody>
          <a:bodyPr>
            <a:spAutoFit/>
          </a:bodyPr>
          <a:lstStyle/>
          <a:p>
            <a:pPr>
              <a:spcBef>
                <a:spcPct val="50000"/>
              </a:spcBef>
            </a:pPr>
            <a:r>
              <a:rPr lang="zh-CN" altLang="en-US" sz="2800" b="1">
                <a:solidFill>
                  <a:srgbClr val="1C1C1C"/>
                </a:solidFill>
                <a:latin typeface="Times New Roman" pitchFamily="18" charset="0"/>
                <a:ea typeface="华文中宋" pitchFamily="2" charset="-122"/>
              </a:rPr>
              <a:t>两端固定的弦，若其长度等于波长则可形成稳定的驻波</a:t>
            </a:r>
            <a:r>
              <a:rPr lang="en-US" altLang="zh-CN" sz="2800" b="1">
                <a:solidFill>
                  <a:srgbClr val="1C1C1C"/>
                </a:solidFill>
                <a:latin typeface="Times New Roman" pitchFamily="18" charset="0"/>
                <a:ea typeface="华文中宋" pitchFamily="2" charset="-122"/>
              </a:rPr>
              <a:t>.</a:t>
            </a:r>
          </a:p>
        </p:txBody>
      </p:sp>
      <p:grpSp>
        <p:nvGrpSpPr>
          <p:cNvPr id="9" name="Group 24"/>
          <p:cNvGrpSpPr>
            <a:grpSpLocks/>
          </p:cNvGrpSpPr>
          <p:nvPr/>
        </p:nvGrpSpPr>
        <p:grpSpPr bwMode="auto">
          <a:xfrm>
            <a:off x="4572000" y="3025775"/>
            <a:ext cx="4191000" cy="968375"/>
            <a:chOff x="2736" y="1824"/>
            <a:chExt cx="2640" cy="610"/>
          </a:xfrm>
        </p:grpSpPr>
        <p:graphicFrame>
          <p:nvGraphicFramePr>
            <p:cNvPr id="10283" name="Object 43"/>
            <p:cNvGraphicFramePr>
              <a:graphicFrameLocks noChangeAspect="1"/>
            </p:cNvGraphicFramePr>
            <p:nvPr/>
          </p:nvGraphicFramePr>
          <p:xfrm>
            <a:off x="3744" y="2160"/>
            <a:ext cx="864" cy="274"/>
          </p:xfrm>
          <a:graphic>
            <a:graphicData uri="http://schemas.openxmlformats.org/presentationml/2006/ole">
              <mc:AlternateContent xmlns:mc="http://schemas.openxmlformats.org/markup-compatibility/2006">
                <mc:Choice xmlns:v="urn:schemas-microsoft-com:vml" Requires="v">
                  <p:oleObj spid="_x0000_s10337" name="Equation" r:id="rId9" imgW="888510" imgH="241269" progId="Equation.3">
                    <p:embed/>
                  </p:oleObj>
                </mc:Choice>
                <mc:Fallback>
                  <p:oleObj name="Equation" r:id="rId9" imgW="888510" imgH="241269" progId="Equation.3">
                    <p:embed/>
                    <p:pic>
                      <p:nvPicPr>
                        <p:cNvPr id="0" name="Picture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4" y="2160"/>
                          <a:ext cx="864"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6" name="Text Box 26"/>
            <p:cNvSpPr txBox="1">
              <a:spLocks noChangeArrowheads="1"/>
            </p:cNvSpPr>
            <p:nvPr/>
          </p:nvSpPr>
          <p:spPr bwMode="auto">
            <a:xfrm>
              <a:off x="2736" y="1824"/>
              <a:ext cx="2640" cy="327"/>
            </a:xfrm>
            <a:prstGeom prst="rect">
              <a:avLst/>
            </a:prstGeom>
            <a:noFill/>
            <a:ln w="9525">
              <a:noFill/>
              <a:miter lim="800000"/>
              <a:headEnd/>
              <a:tailEnd/>
            </a:ln>
          </p:spPr>
          <p:txBody>
            <a:bodyPr>
              <a:spAutoFit/>
            </a:bodyPr>
            <a:lstStyle/>
            <a:p>
              <a:pPr>
                <a:spcBef>
                  <a:spcPct val="50000"/>
                </a:spcBef>
              </a:pPr>
              <a:r>
                <a:rPr lang="zh-CN" altLang="en-US" sz="2800" b="1">
                  <a:solidFill>
                    <a:srgbClr val="1C1C1C"/>
                  </a:solidFill>
                  <a:latin typeface="Times New Roman" pitchFamily="18" charset="0"/>
                  <a:ea typeface="华文中宋" pitchFamily="2" charset="-122"/>
                </a:rPr>
                <a:t>将弦弯曲成圆时</a:t>
              </a:r>
            </a:p>
          </p:txBody>
        </p:sp>
      </p:grpSp>
      <p:grpSp>
        <p:nvGrpSpPr>
          <p:cNvPr id="10" name="Group 27"/>
          <p:cNvGrpSpPr>
            <a:grpSpLocks/>
          </p:cNvGrpSpPr>
          <p:nvPr/>
        </p:nvGrpSpPr>
        <p:grpSpPr bwMode="auto">
          <a:xfrm>
            <a:off x="457200" y="4473575"/>
            <a:ext cx="7620000" cy="1066800"/>
            <a:chOff x="144" y="2736"/>
            <a:chExt cx="4704" cy="632"/>
          </a:xfrm>
        </p:grpSpPr>
        <p:graphicFrame>
          <p:nvGraphicFramePr>
            <p:cNvPr id="10284" name="Object 44"/>
            <p:cNvGraphicFramePr>
              <a:graphicFrameLocks noChangeAspect="1"/>
            </p:cNvGraphicFramePr>
            <p:nvPr/>
          </p:nvGraphicFramePr>
          <p:xfrm>
            <a:off x="4032" y="2736"/>
            <a:ext cx="816" cy="632"/>
          </p:xfrm>
          <a:graphic>
            <a:graphicData uri="http://schemas.openxmlformats.org/presentationml/2006/ole">
              <mc:AlternateContent xmlns:mc="http://schemas.openxmlformats.org/markup-compatibility/2006">
                <mc:Choice xmlns:v="urn:schemas-microsoft-com:vml" Requires="v">
                  <p:oleObj spid="_x0000_s10338" name="Equation" r:id="rId11" imgW="787078" imgH="609600" progId="Equation.3">
                    <p:embed/>
                  </p:oleObj>
                </mc:Choice>
                <mc:Fallback>
                  <p:oleObj name="Equation" r:id="rId11" imgW="787078" imgH="609600" progId="Equation.3">
                    <p:embed/>
                    <p:pic>
                      <p:nvPicPr>
                        <p:cNvPr id="0" name="Picture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2" y="2736"/>
                          <a:ext cx="816" cy="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5" name="Rectangle 29"/>
            <p:cNvSpPr>
              <a:spLocks noChangeArrowheads="1"/>
            </p:cNvSpPr>
            <p:nvPr/>
          </p:nvSpPr>
          <p:spPr bwMode="auto">
            <a:xfrm>
              <a:off x="144" y="2889"/>
              <a:ext cx="3840" cy="308"/>
            </a:xfrm>
            <a:prstGeom prst="rect">
              <a:avLst/>
            </a:prstGeom>
            <a:noFill/>
            <a:ln w="9525">
              <a:noFill/>
              <a:miter lim="800000"/>
              <a:headEnd/>
              <a:tailEnd/>
            </a:ln>
          </p:spPr>
          <p:txBody>
            <a:bodyPr>
              <a:spAutoFit/>
            </a:bodyPr>
            <a:lstStyle/>
            <a:p>
              <a:r>
                <a:rPr lang="zh-CN" altLang="en-US" sz="2800" b="1">
                  <a:latin typeface="Times New Roman" pitchFamily="18" charset="0"/>
                  <a:ea typeface="华文中宋" pitchFamily="2" charset="-122"/>
                </a:rPr>
                <a:t>电子绕核运动其德布罗意波长为</a:t>
              </a:r>
            </a:p>
          </p:txBody>
        </p:sp>
      </p:grpSp>
      <p:grpSp>
        <p:nvGrpSpPr>
          <p:cNvPr id="11" name="Group 30"/>
          <p:cNvGrpSpPr>
            <a:grpSpLocks/>
          </p:cNvGrpSpPr>
          <p:nvPr/>
        </p:nvGrpSpPr>
        <p:grpSpPr bwMode="auto">
          <a:xfrm>
            <a:off x="1071563" y="5692775"/>
            <a:ext cx="7005637" cy="1022350"/>
            <a:chOff x="144" y="3504"/>
            <a:chExt cx="4656" cy="644"/>
          </a:xfrm>
        </p:grpSpPr>
        <p:graphicFrame>
          <p:nvGraphicFramePr>
            <p:cNvPr id="10285" name="Object 45"/>
            <p:cNvGraphicFramePr>
              <a:graphicFrameLocks noChangeAspect="1"/>
            </p:cNvGraphicFramePr>
            <p:nvPr/>
          </p:nvGraphicFramePr>
          <p:xfrm>
            <a:off x="3072" y="3504"/>
            <a:ext cx="1728" cy="644"/>
          </p:xfrm>
          <a:graphic>
            <a:graphicData uri="http://schemas.openxmlformats.org/presentationml/2006/ole">
              <mc:AlternateContent xmlns:mc="http://schemas.openxmlformats.org/markup-compatibility/2006">
                <mc:Choice xmlns:v="urn:schemas-microsoft-com:vml" Requires="v">
                  <p:oleObj spid="_x0000_s10339" name="Equation" r:id="rId13" imgW="1587385" imgH="609600" progId="Equation.3">
                    <p:embed/>
                  </p:oleObj>
                </mc:Choice>
                <mc:Fallback>
                  <p:oleObj name="Equation" r:id="rId13" imgW="1587385" imgH="609600" progId="Equation.3">
                    <p:embed/>
                    <p:pic>
                      <p:nvPicPr>
                        <p:cNvPr id="0" name="Picture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2" y="3504"/>
                          <a:ext cx="1728" cy="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4" name="Rectangle 32"/>
            <p:cNvSpPr>
              <a:spLocks noChangeArrowheads="1"/>
            </p:cNvSpPr>
            <p:nvPr/>
          </p:nvSpPr>
          <p:spPr bwMode="auto">
            <a:xfrm>
              <a:off x="144" y="3648"/>
              <a:ext cx="2496" cy="327"/>
            </a:xfrm>
            <a:prstGeom prst="rect">
              <a:avLst/>
            </a:prstGeom>
            <a:noFill/>
            <a:ln w="9525">
              <a:noFill/>
              <a:miter lim="800000"/>
              <a:headEnd/>
              <a:tailEnd/>
            </a:ln>
          </p:spPr>
          <p:txBody>
            <a:bodyPr>
              <a:spAutoFit/>
            </a:bodyPr>
            <a:lstStyle/>
            <a:p>
              <a:pPr>
                <a:spcBef>
                  <a:spcPct val="50000"/>
                </a:spcBef>
              </a:pPr>
              <a:r>
                <a:rPr lang="zh-CN" altLang="en-US" sz="2800" b="1">
                  <a:latin typeface="Times New Roman" pitchFamily="18" charset="0"/>
                  <a:ea typeface="华文中宋" pitchFamily="2" charset="-122"/>
                </a:rPr>
                <a:t>角动量量子化条件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87"/>
                                        </p:tgtEl>
                                        <p:attrNameLst>
                                          <p:attrName>style.visibility</p:attrName>
                                        </p:attrNameLst>
                                      </p:cBhvr>
                                      <p:to>
                                        <p:strVal val="visible"/>
                                      </p:to>
                                    </p:set>
                                    <p:anim calcmode="lin" valueType="num">
                                      <p:cBhvr additive="base">
                                        <p:cTn id="7" dur="500" fill="hold"/>
                                        <p:tgtEl>
                                          <p:spTgt spid="10287"/>
                                        </p:tgtEl>
                                        <p:attrNameLst>
                                          <p:attrName>ppt_x</p:attrName>
                                        </p:attrNameLst>
                                      </p:cBhvr>
                                      <p:tavLst>
                                        <p:tav tm="0">
                                          <p:val>
                                            <p:strVal val="#ppt_x"/>
                                          </p:val>
                                        </p:tav>
                                        <p:tav tm="100000">
                                          <p:val>
                                            <p:strVal val="#ppt_x"/>
                                          </p:val>
                                        </p:tav>
                                      </p:tavLst>
                                    </p:anim>
                                    <p:anim calcmode="lin" valueType="num">
                                      <p:cBhvr additive="base">
                                        <p:cTn id="8" dur="500" fill="hold"/>
                                        <p:tgtEl>
                                          <p:spTgt spid="102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313"/>
                                        </p:tgtEl>
                                        <p:attrNameLst>
                                          <p:attrName>style.visibility</p:attrName>
                                        </p:attrNameLst>
                                      </p:cBhvr>
                                      <p:to>
                                        <p:strVal val="visible"/>
                                      </p:to>
                                    </p:set>
                                    <p:anim calcmode="lin" valueType="num">
                                      <p:cBhvr additive="base">
                                        <p:cTn id="28" dur="500" fill="hold"/>
                                        <p:tgtEl>
                                          <p:spTgt spid="10313"/>
                                        </p:tgtEl>
                                        <p:attrNameLst>
                                          <p:attrName>ppt_x</p:attrName>
                                        </p:attrNameLst>
                                      </p:cBhvr>
                                      <p:tavLst>
                                        <p:tav tm="0">
                                          <p:val>
                                            <p:strVal val="#ppt_x"/>
                                          </p:val>
                                        </p:tav>
                                        <p:tav tm="100000">
                                          <p:val>
                                            <p:strVal val="#ppt_x"/>
                                          </p:val>
                                        </p:tav>
                                      </p:tavLst>
                                    </p:anim>
                                    <p:anim calcmode="lin" valueType="num">
                                      <p:cBhvr additive="base">
                                        <p:cTn id="29" dur="500" fill="hold"/>
                                        <p:tgtEl>
                                          <p:spTgt spid="103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linds(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linds(horizontal)">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7" grpId="0"/>
      <p:bldP spid="2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8" name="Text Box 2"/>
          <p:cNvSpPr txBox="1">
            <a:spLocks noChangeArrowheads="1"/>
          </p:cNvSpPr>
          <p:nvPr/>
        </p:nvSpPr>
        <p:spPr bwMode="auto">
          <a:xfrm>
            <a:off x="684213" y="428625"/>
            <a:ext cx="5214937" cy="519113"/>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Times New Roman" pitchFamily="18" charset="0"/>
                <a:ea typeface="华文中宋" pitchFamily="2" charset="-122"/>
              </a:rPr>
              <a:t>（</a:t>
            </a:r>
            <a:r>
              <a:rPr lang="en-US" altLang="zh-CN" sz="2800" b="1">
                <a:solidFill>
                  <a:srgbClr val="CC0000"/>
                </a:solidFill>
                <a:latin typeface="Times New Roman" pitchFamily="18" charset="0"/>
                <a:ea typeface="华文中宋" pitchFamily="2" charset="-122"/>
              </a:rPr>
              <a:t>6</a:t>
            </a:r>
            <a:r>
              <a:rPr lang="zh-CN" altLang="en-US" sz="2800" b="1">
                <a:solidFill>
                  <a:srgbClr val="CC0000"/>
                </a:solidFill>
                <a:latin typeface="Times New Roman" pitchFamily="18" charset="0"/>
                <a:ea typeface="华文中宋" pitchFamily="2" charset="-122"/>
              </a:rPr>
              <a:t>）一个在刚性匣中的粒子</a:t>
            </a:r>
            <a:endParaRPr lang="zh-CN" altLang="en-US" sz="2800" b="1">
              <a:latin typeface="Times New Roman" pitchFamily="18" charset="0"/>
              <a:ea typeface="华文中宋" pitchFamily="2" charset="-122"/>
            </a:endParaRPr>
          </a:p>
        </p:txBody>
      </p:sp>
      <p:sp>
        <p:nvSpPr>
          <p:cNvPr id="11339" name="Line 3"/>
          <p:cNvSpPr>
            <a:spLocks noChangeShapeType="1"/>
          </p:cNvSpPr>
          <p:nvPr/>
        </p:nvSpPr>
        <p:spPr bwMode="auto">
          <a:xfrm>
            <a:off x="1927225" y="5295900"/>
            <a:ext cx="2814638" cy="0"/>
          </a:xfrm>
          <a:prstGeom prst="line">
            <a:avLst/>
          </a:prstGeom>
          <a:noFill/>
          <a:ln w="12700">
            <a:solidFill>
              <a:schemeClr val="tx1"/>
            </a:solidFill>
            <a:round/>
            <a:headEnd/>
            <a:tailEnd/>
          </a:ln>
        </p:spPr>
        <p:txBody>
          <a:bodyPr wrap="none" anchor="ctr"/>
          <a:lstStyle/>
          <a:p>
            <a:endParaRPr lang="zh-CN" altLang="en-US"/>
          </a:p>
        </p:txBody>
      </p:sp>
      <p:sp>
        <p:nvSpPr>
          <p:cNvPr id="11340" name="Line 6"/>
          <p:cNvSpPr>
            <a:spLocks noChangeShapeType="1"/>
          </p:cNvSpPr>
          <p:nvPr/>
        </p:nvSpPr>
        <p:spPr bwMode="auto">
          <a:xfrm>
            <a:off x="1927225" y="4294188"/>
            <a:ext cx="2565400" cy="0"/>
          </a:xfrm>
          <a:prstGeom prst="line">
            <a:avLst/>
          </a:prstGeom>
          <a:noFill/>
          <a:ln w="12700">
            <a:solidFill>
              <a:schemeClr val="tx1"/>
            </a:solidFill>
            <a:round/>
            <a:headEnd/>
            <a:tailEnd/>
          </a:ln>
        </p:spPr>
        <p:txBody>
          <a:bodyPr wrap="none" anchor="ctr"/>
          <a:lstStyle/>
          <a:p>
            <a:endParaRPr lang="zh-CN" altLang="en-US"/>
          </a:p>
        </p:txBody>
      </p:sp>
      <p:sp>
        <p:nvSpPr>
          <p:cNvPr id="11341" name="Line 13"/>
          <p:cNvSpPr>
            <a:spLocks noChangeShapeType="1"/>
          </p:cNvSpPr>
          <p:nvPr/>
        </p:nvSpPr>
        <p:spPr bwMode="auto">
          <a:xfrm>
            <a:off x="1927225" y="2684463"/>
            <a:ext cx="2627313" cy="0"/>
          </a:xfrm>
          <a:prstGeom prst="line">
            <a:avLst/>
          </a:prstGeom>
          <a:noFill/>
          <a:ln w="12700">
            <a:solidFill>
              <a:schemeClr val="tx1"/>
            </a:solidFill>
            <a:round/>
            <a:headEnd/>
            <a:tailEnd/>
          </a:ln>
        </p:spPr>
        <p:txBody>
          <a:bodyPr wrap="none" anchor="ctr"/>
          <a:lstStyle/>
          <a:p>
            <a:endParaRPr lang="zh-CN" altLang="en-US"/>
          </a:p>
        </p:txBody>
      </p:sp>
      <p:sp>
        <p:nvSpPr>
          <p:cNvPr id="11342" name="Line 33"/>
          <p:cNvSpPr>
            <a:spLocks noChangeShapeType="1"/>
          </p:cNvSpPr>
          <p:nvPr/>
        </p:nvSpPr>
        <p:spPr bwMode="auto">
          <a:xfrm flipV="1">
            <a:off x="3178175" y="1809750"/>
            <a:ext cx="0" cy="4106863"/>
          </a:xfrm>
          <a:prstGeom prst="line">
            <a:avLst/>
          </a:prstGeom>
          <a:noFill/>
          <a:ln w="12700">
            <a:solidFill>
              <a:schemeClr val="tx1"/>
            </a:solidFill>
            <a:round/>
            <a:headEnd/>
            <a:tailEnd type="triangle" w="sm" len="lg"/>
          </a:ln>
        </p:spPr>
        <p:txBody>
          <a:bodyPr wrap="none" anchor="ctr"/>
          <a:lstStyle/>
          <a:p>
            <a:endParaRPr lang="zh-CN" altLang="en-US"/>
          </a:p>
        </p:txBody>
      </p:sp>
      <p:sp>
        <p:nvSpPr>
          <p:cNvPr id="11345" name="Line 36"/>
          <p:cNvSpPr>
            <a:spLocks noChangeShapeType="1"/>
          </p:cNvSpPr>
          <p:nvPr/>
        </p:nvSpPr>
        <p:spPr bwMode="auto">
          <a:xfrm flipV="1">
            <a:off x="4400550" y="2033588"/>
            <a:ext cx="0" cy="3883025"/>
          </a:xfrm>
          <a:prstGeom prst="line">
            <a:avLst/>
          </a:prstGeom>
          <a:noFill/>
          <a:ln w="12700">
            <a:solidFill>
              <a:schemeClr val="tx1"/>
            </a:solidFill>
            <a:round/>
            <a:headEnd/>
            <a:tailEnd/>
          </a:ln>
        </p:spPr>
        <p:txBody>
          <a:bodyPr wrap="none" anchor="ctr"/>
          <a:lstStyle/>
          <a:p>
            <a:endParaRPr lang="zh-CN" altLang="en-US"/>
          </a:p>
        </p:txBody>
      </p:sp>
      <p:sp>
        <p:nvSpPr>
          <p:cNvPr id="11346" name="Line 37"/>
          <p:cNvSpPr>
            <a:spLocks noChangeShapeType="1"/>
          </p:cNvSpPr>
          <p:nvPr/>
        </p:nvSpPr>
        <p:spPr bwMode="auto">
          <a:xfrm flipV="1">
            <a:off x="1957388" y="2028825"/>
            <a:ext cx="0" cy="3883025"/>
          </a:xfrm>
          <a:prstGeom prst="line">
            <a:avLst/>
          </a:prstGeom>
          <a:noFill/>
          <a:ln w="12700">
            <a:solidFill>
              <a:schemeClr val="tx1"/>
            </a:solidFill>
            <a:round/>
            <a:headEnd/>
            <a:tailEnd/>
          </a:ln>
        </p:spPr>
        <p:txBody>
          <a:bodyPr wrap="none" anchor="ctr"/>
          <a:lstStyle/>
          <a:p>
            <a:endParaRPr lang="zh-CN" altLang="en-US"/>
          </a:p>
        </p:txBody>
      </p:sp>
      <p:sp>
        <p:nvSpPr>
          <p:cNvPr id="11347" name="Line 38"/>
          <p:cNvSpPr>
            <a:spLocks noChangeShapeType="1"/>
          </p:cNvSpPr>
          <p:nvPr/>
        </p:nvSpPr>
        <p:spPr bwMode="auto">
          <a:xfrm>
            <a:off x="1365250" y="5916613"/>
            <a:ext cx="3627438" cy="0"/>
          </a:xfrm>
          <a:prstGeom prst="line">
            <a:avLst/>
          </a:prstGeom>
          <a:noFill/>
          <a:ln w="19050">
            <a:solidFill>
              <a:schemeClr val="tx1"/>
            </a:solidFill>
            <a:round/>
            <a:headEnd/>
            <a:tailEnd/>
          </a:ln>
        </p:spPr>
        <p:txBody>
          <a:bodyPr wrap="none" anchor="ctr"/>
          <a:lstStyle/>
          <a:p>
            <a:endParaRPr lang="zh-CN" altLang="en-US"/>
          </a:p>
        </p:txBody>
      </p:sp>
      <p:graphicFrame>
        <p:nvGraphicFramePr>
          <p:cNvPr id="11328" name="Object 64"/>
          <p:cNvGraphicFramePr>
            <a:graphicFrameLocks noChangeAspect="1"/>
          </p:cNvGraphicFramePr>
          <p:nvPr/>
        </p:nvGraphicFramePr>
        <p:xfrm>
          <a:off x="1660525" y="5902325"/>
          <a:ext cx="666750" cy="344488"/>
        </p:xfrm>
        <a:graphic>
          <a:graphicData uri="http://schemas.openxmlformats.org/presentationml/2006/ole">
            <mc:AlternateContent xmlns:mc="http://schemas.openxmlformats.org/markup-compatibility/2006">
              <mc:Choice xmlns:v="urn:schemas-microsoft-com:vml" Requires="v">
                <p:oleObj spid="_x0000_s11418" name="公式" r:id="rId3" imgW="545886" imgH="241269" progId="Equation.3">
                  <p:embed/>
                </p:oleObj>
              </mc:Choice>
              <mc:Fallback>
                <p:oleObj name="公式" r:id="rId3" imgW="545886" imgH="241269" progId="Equation.3">
                  <p:embed/>
                  <p:pic>
                    <p:nvPicPr>
                      <p:cNvPr id="0"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525" y="5902325"/>
                        <a:ext cx="66675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9" name="Object 65"/>
          <p:cNvGraphicFramePr>
            <a:graphicFrameLocks noChangeAspect="1"/>
          </p:cNvGraphicFramePr>
          <p:nvPr/>
        </p:nvGraphicFramePr>
        <p:xfrm>
          <a:off x="2979738" y="5988050"/>
          <a:ext cx="354012" cy="219075"/>
        </p:xfrm>
        <a:graphic>
          <a:graphicData uri="http://schemas.openxmlformats.org/presentationml/2006/ole">
            <mc:AlternateContent xmlns:mc="http://schemas.openxmlformats.org/markup-compatibility/2006">
              <mc:Choice xmlns:v="urn:schemas-microsoft-com:vml" Requires="v">
                <p:oleObj spid="_x0000_s11419" name="Equation" r:id="rId5" imgW="304250" imgH="177708" progId="Equation.3">
                  <p:embed/>
                </p:oleObj>
              </mc:Choice>
              <mc:Fallback>
                <p:oleObj name="Equation" r:id="rId5" imgW="304250" imgH="177708" progId="Equation.3">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9738" y="5988050"/>
                        <a:ext cx="354012"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0" name="Object 66"/>
          <p:cNvGraphicFramePr>
            <a:graphicFrameLocks noChangeAspect="1"/>
          </p:cNvGraphicFramePr>
          <p:nvPr/>
        </p:nvGraphicFramePr>
        <p:xfrm>
          <a:off x="4337050" y="5911850"/>
          <a:ext cx="247650" cy="282575"/>
        </p:xfrm>
        <a:graphic>
          <a:graphicData uri="http://schemas.openxmlformats.org/presentationml/2006/ole">
            <mc:AlternateContent xmlns:mc="http://schemas.openxmlformats.org/markup-compatibility/2006">
              <mc:Choice xmlns:v="urn:schemas-microsoft-com:vml" Requires="v">
                <p:oleObj spid="_x0000_s11420" name="Equation" r:id="rId7" imgW="139279" imgH="177815" progId="Equation.3">
                  <p:embed/>
                </p:oleObj>
              </mc:Choice>
              <mc:Fallback>
                <p:oleObj name="Equation" r:id="rId7" imgW="139279" imgH="177815" progId="Equation.3">
                  <p:embed/>
                  <p:pic>
                    <p:nvPicPr>
                      <p:cNvPr id="0" name="Picture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7050" y="5911850"/>
                        <a:ext cx="247650"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1" name="Object 67"/>
          <p:cNvGraphicFramePr>
            <a:graphicFrameLocks noChangeAspect="1"/>
          </p:cNvGraphicFramePr>
          <p:nvPr/>
        </p:nvGraphicFramePr>
        <p:xfrm>
          <a:off x="1233488" y="5595938"/>
          <a:ext cx="649287" cy="333375"/>
        </p:xfrm>
        <a:graphic>
          <a:graphicData uri="http://schemas.openxmlformats.org/presentationml/2006/ole">
            <mc:AlternateContent xmlns:mc="http://schemas.openxmlformats.org/markup-compatibility/2006">
              <mc:Choice xmlns:v="urn:schemas-microsoft-com:vml" Requires="v">
                <p:oleObj spid="_x0000_s11421" name="公式" r:id="rId9" imgW="507633" imgH="241415" progId="Equation.3">
                  <p:embed/>
                </p:oleObj>
              </mc:Choice>
              <mc:Fallback>
                <p:oleObj name="公式" r:id="rId9" imgW="507633" imgH="241415" progId="Equation.3">
                  <p:embed/>
                  <p:pic>
                    <p:nvPicPr>
                      <p:cNvPr id="0" name="Picture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3488" y="5595938"/>
                        <a:ext cx="649287"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2" name="Object 68"/>
          <p:cNvGraphicFramePr>
            <a:graphicFrameLocks noChangeAspect="1"/>
          </p:cNvGraphicFramePr>
          <p:nvPr/>
        </p:nvGraphicFramePr>
        <p:xfrm>
          <a:off x="1290638" y="5033963"/>
          <a:ext cx="574675" cy="339725"/>
        </p:xfrm>
        <a:graphic>
          <a:graphicData uri="http://schemas.openxmlformats.org/presentationml/2006/ole">
            <mc:AlternateContent xmlns:mc="http://schemas.openxmlformats.org/markup-compatibility/2006">
              <mc:Choice xmlns:v="urn:schemas-microsoft-com:vml" Requires="v">
                <p:oleObj spid="_x0000_s11422" name="公式" r:id="rId11" imgW="558555" imgH="241269" progId="Equation.3">
                  <p:embed/>
                </p:oleObj>
              </mc:Choice>
              <mc:Fallback>
                <p:oleObj name="公式" r:id="rId11" imgW="558555" imgH="241269" progId="Equation.3">
                  <p:embed/>
                  <p:pic>
                    <p:nvPicPr>
                      <p:cNvPr id="0" name="Picture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0638" y="5033963"/>
                        <a:ext cx="57467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3" name="Object 69"/>
          <p:cNvGraphicFramePr>
            <a:graphicFrameLocks noChangeAspect="1"/>
          </p:cNvGraphicFramePr>
          <p:nvPr/>
        </p:nvGraphicFramePr>
        <p:xfrm>
          <a:off x="1290638" y="4083050"/>
          <a:ext cx="574675" cy="339725"/>
        </p:xfrm>
        <a:graphic>
          <a:graphicData uri="http://schemas.openxmlformats.org/presentationml/2006/ole">
            <mc:AlternateContent xmlns:mc="http://schemas.openxmlformats.org/markup-compatibility/2006">
              <mc:Choice xmlns:v="urn:schemas-microsoft-com:vml" Requires="v">
                <p:oleObj spid="_x0000_s11423" name="公式" r:id="rId13" imgW="533216" imgH="241269" progId="Equation.3">
                  <p:embed/>
                </p:oleObj>
              </mc:Choice>
              <mc:Fallback>
                <p:oleObj name="公式" r:id="rId13" imgW="533216" imgH="241269" progId="Equation.3">
                  <p:embed/>
                  <p:pic>
                    <p:nvPicPr>
                      <p:cNvPr id="0" name="Picture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0638" y="4083050"/>
                        <a:ext cx="57467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4" name="Object 70"/>
          <p:cNvGraphicFramePr>
            <a:graphicFrameLocks noChangeAspect="1"/>
          </p:cNvGraphicFramePr>
          <p:nvPr/>
        </p:nvGraphicFramePr>
        <p:xfrm>
          <a:off x="1290638" y="2466975"/>
          <a:ext cx="574675" cy="341313"/>
        </p:xfrm>
        <a:graphic>
          <a:graphicData uri="http://schemas.openxmlformats.org/presentationml/2006/ole">
            <mc:AlternateContent xmlns:mc="http://schemas.openxmlformats.org/markup-compatibility/2006">
              <mc:Choice xmlns:v="urn:schemas-microsoft-com:vml" Requires="v">
                <p:oleObj spid="_x0000_s11424" name="公式" r:id="rId15" imgW="558555" imgH="241269" progId="Equation.3">
                  <p:embed/>
                </p:oleObj>
              </mc:Choice>
              <mc:Fallback>
                <p:oleObj name="公式" r:id="rId15" imgW="558555" imgH="241269" progId="Equation.3">
                  <p:embed/>
                  <p:pic>
                    <p:nvPicPr>
                      <p:cNvPr id="0" name="Picture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0638" y="2466975"/>
                        <a:ext cx="574675"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48" name="Line 46"/>
          <p:cNvSpPr>
            <a:spLocks noChangeShapeType="1"/>
          </p:cNvSpPr>
          <p:nvPr/>
        </p:nvSpPr>
        <p:spPr bwMode="auto">
          <a:xfrm>
            <a:off x="1927225" y="5916613"/>
            <a:ext cx="2501900" cy="0"/>
          </a:xfrm>
          <a:prstGeom prst="line">
            <a:avLst/>
          </a:prstGeom>
          <a:noFill/>
          <a:ln w="19050">
            <a:solidFill>
              <a:schemeClr val="tx1"/>
            </a:solidFill>
            <a:round/>
            <a:headEnd/>
            <a:tailEnd/>
          </a:ln>
        </p:spPr>
        <p:txBody>
          <a:bodyPr wrap="none" anchor="ctr"/>
          <a:lstStyle/>
          <a:p>
            <a:endParaRPr lang="zh-CN" altLang="en-US"/>
          </a:p>
        </p:txBody>
      </p:sp>
      <p:graphicFrame>
        <p:nvGraphicFramePr>
          <p:cNvPr id="11335" name="Object 71"/>
          <p:cNvGraphicFramePr>
            <a:graphicFrameLocks noChangeAspect="1"/>
          </p:cNvGraphicFramePr>
          <p:nvPr/>
        </p:nvGraphicFramePr>
        <p:xfrm>
          <a:off x="3216275" y="1733550"/>
          <a:ext cx="488950" cy="439738"/>
        </p:xfrm>
        <a:graphic>
          <a:graphicData uri="http://schemas.openxmlformats.org/presentationml/2006/ole">
            <mc:AlternateContent xmlns:mc="http://schemas.openxmlformats.org/markup-compatibility/2006">
              <mc:Choice xmlns:v="urn:schemas-microsoft-com:vml" Requires="v">
                <p:oleObj spid="_x0000_s11425" name="Equation" r:id="rId17" imgW="304616" imgH="329955" progId="Equation.3">
                  <p:embed/>
                </p:oleObj>
              </mc:Choice>
              <mc:Fallback>
                <p:oleObj name="Equation" r:id="rId17" imgW="304616" imgH="329955" progId="Equation.3">
                  <p:embed/>
                  <p:pic>
                    <p:nvPicPr>
                      <p:cNvPr id="0" name="Picture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16275" y="1733550"/>
                        <a:ext cx="48895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6" name="Object 72"/>
          <p:cNvGraphicFramePr>
            <a:graphicFrameLocks noChangeAspect="1"/>
          </p:cNvGraphicFramePr>
          <p:nvPr/>
        </p:nvGraphicFramePr>
        <p:xfrm>
          <a:off x="2133600" y="1122363"/>
          <a:ext cx="2135188" cy="663575"/>
        </p:xfrm>
        <a:graphic>
          <a:graphicData uri="http://schemas.openxmlformats.org/presentationml/2006/ole">
            <mc:AlternateContent xmlns:mc="http://schemas.openxmlformats.org/markup-compatibility/2006">
              <mc:Choice xmlns:v="urn:schemas-microsoft-com:vml" Requires="v">
                <p:oleObj spid="_x0000_s11426" name="Equation" r:id="rId19" imgW="1129910" imgH="393539" progId="Equation.3">
                  <p:embed/>
                </p:oleObj>
              </mc:Choice>
              <mc:Fallback>
                <p:oleObj name="Equation" r:id="rId19" imgW="1129910" imgH="393539" progId="Equation.3">
                  <p:embed/>
                  <p:pic>
                    <p:nvPicPr>
                      <p:cNvPr id="0" name="Picture 7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33600" y="1122363"/>
                        <a:ext cx="2135188" cy="663575"/>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p:spPr>
                  </p:pic>
                </p:oleObj>
              </mc:Fallback>
            </mc:AlternateContent>
          </a:graphicData>
        </a:graphic>
      </p:graphicFrame>
      <p:grpSp>
        <p:nvGrpSpPr>
          <p:cNvPr id="11349" name="Group 105"/>
          <p:cNvGrpSpPr>
            <a:grpSpLocks/>
          </p:cNvGrpSpPr>
          <p:nvPr/>
        </p:nvGrpSpPr>
        <p:grpSpPr bwMode="auto">
          <a:xfrm>
            <a:off x="1957388" y="2468563"/>
            <a:ext cx="2443162" cy="439737"/>
            <a:chOff x="192" y="3011"/>
            <a:chExt cx="3463" cy="986"/>
          </a:xfrm>
        </p:grpSpPr>
        <p:sp>
          <p:nvSpPr>
            <p:cNvPr id="11353" name="Freeform 106"/>
            <p:cNvSpPr>
              <a:spLocks/>
            </p:cNvSpPr>
            <p:nvPr/>
          </p:nvSpPr>
          <p:spPr bwMode="auto">
            <a:xfrm>
              <a:off x="192" y="3011"/>
              <a:ext cx="1735" cy="973"/>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a:solidFill>
                <a:srgbClr val="0000FF"/>
              </a:solidFill>
              <a:round/>
              <a:headEnd/>
              <a:tailEnd/>
            </a:ln>
          </p:spPr>
          <p:txBody>
            <a:bodyPr wrap="none" anchor="ctr"/>
            <a:lstStyle/>
            <a:p>
              <a:endParaRPr lang="zh-CN" altLang="en-US"/>
            </a:p>
          </p:txBody>
        </p:sp>
        <p:sp>
          <p:nvSpPr>
            <p:cNvPr id="11354" name="Freeform 107"/>
            <p:cNvSpPr>
              <a:spLocks/>
            </p:cNvSpPr>
            <p:nvPr/>
          </p:nvSpPr>
          <p:spPr bwMode="auto">
            <a:xfrm>
              <a:off x="1920" y="3024"/>
              <a:ext cx="1735" cy="973"/>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a:solidFill>
                <a:srgbClr val="0000FF"/>
              </a:solidFill>
              <a:round/>
              <a:headEnd/>
              <a:tailEnd/>
            </a:ln>
          </p:spPr>
          <p:txBody>
            <a:bodyPr wrap="none" anchor="ctr"/>
            <a:lstStyle/>
            <a:p>
              <a:endParaRPr lang="zh-CN" altLang="en-US"/>
            </a:p>
          </p:txBody>
        </p:sp>
      </p:grpSp>
      <p:grpSp>
        <p:nvGrpSpPr>
          <p:cNvPr id="11350" name="Group 108"/>
          <p:cNvGrpSpPr>
            <a:grpSpLocks/>
          </p:cNvGrpSpPr>
          <p:nvPr/>
        </p:nvGrpSpPr>
        <p:grpSpPr bwMode="auto">
          <a:xfrm>
            <a:off x="1957388" y="4086225"/>
            <a:ext cx="2443162" cy="441325"/>
            <a:chOff x="0" y="2880"/>
            <a:chExt cx="2592" cy="960"/>
          </a:xfrm>
        </p:grpSpPr>
        <p:sp>
          <p:nvSpPr>
            <p:cNvPr id="2" name="Freeform 109"/>
            <p:cNvSpPr>
              <a:spLocks/>
            </p:cNvSpPr>
            <p:nvPr/>
          </p:nvSpPr>
          <p:spPr bwMode="auto">
            <a:xfrm>
              <a:off x="1728" y="2880"/>
              <a:ext cx="864" cy="477"/>
            </a:xfrm>
            <a:custGeom>
              <a:avLst/>
              <a:gdLst>
                <a:gd name="T0" fmla="*/ 0 w 864"/>
                <a:gd name="T1" fmla="*/ 477 h 477"/>
                <a:gd name="T2" fmla="*/ 184 w 864"/>
                <a:gd name="T3" fmla="*/ 157 h 477"/>
                <a:gd name="T4" fmla="*/ 432 w 864"/>
                <a:gd name="T5" fmla="*/ 0 h 477"/>
                <a:gd name="T6" fmla="*/ 680 w 864"/>
                <a:gd name="T7" fmla="*/ 157 h 477"/>
                <a:gd name="T8" fmla="*/ 864 w 864"/>
                <a:gd name="T9" fmla="*/ 477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19050">
              <a:solidFill>
                <a:srgbClr val="0000FF"/>
              </a:solidFill>
              <a:round/>
              <a:headEnd/>
              <a:tailEnd/>
            </a:ln>
          </p:spPr>
          <p:txBody>
            <a:bodyPr wrap="none" anchor="ctr"/>
            <a:lstStyle/>
            <a:p>
              <a:endParaRPr lang="zh-CN" altLang="en-US"/>
            </a:p>
          </p:txBody>
        </p:sp>
        <p:sp>
          <p:nvSpPr>
            <p:cNvPr id="3" name="Freeform 110"/>
            <p:cNvSpPr>
              <a:spLocks/>
            </p:cNvSpPr>
            <p:nvPr/>
          </p:nvSpPr>
          <p:spPr bwMode="auto">
            <a:xfrm>
              <a:off x="0" y="2880"/>
              <a:ext cx="1728" cy="960"/>
            </a:xfrm>
            <a:custGeom>
              <a:avLst/>
              <a:gdLst>
                <a:gd name="T0" fmla="*/ 0 w 1735"/>
                <a:gd name="T1" fmla="*/ 333 h 973"/>
                <a:gd name="T2" fmla="*/ 150 w 1735"/>
                <a:gd name="T3" fmla="*/ 126 h 973"/>
                <a:gd name="T4" fmla="*/ 388 w 1735"/>
                <a:gd name="T5" fmla="*/ 4 h 973"/>
                <a:gd name="T6" fmla="*/ 622 w 1735"/>
                <a:gd name="T7" fmla="*/ 141 h 973"/>
                <a:gd name="T8" fmla="*/ 786 w 1735"/>
                <a:gd name="T9" fmla="*/ 336 h 973"/>
                <a:gd name="T10" fmla="*/ 923 w 1735"/>
                <a:gd name="T11" fmla="*/ 530 h 973"/>
                <a:gd name="T12" fmla="*/ 1170 w 1735"/>
                <a:gd name="T13" fmla="*/ 667 h 973"/>
                <a:gd name="T14" fmla="*/ 1402 w 1735"/>
                <a:gd name="T15" fmla="*/ 540 h 973"/>
                <a:gd name="T16" fmla="*/ 1549 w 1735"/>
                <a:gd name="T17" fmla="*/ 332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a:solidFill>
                <a:srgbClr val="0000FF"/>
              </a:solidFill>
              <a:round/>
              <a:headEnd/>
              <a:tailEnd/>
            </a:ln>
          </p:spPr>
          <p:txBody>
            <a:bodyPr wrap="none" anchor="ctr"/>
            <a:lstStyle/>
            <a:p>
              <a:endParaRPr lang="zh-CN" altLang="en-US"/>
            </a:p>
          </p:txBody>
        </p:sp>
      </p:grpSp>
      <p:sp>
        <p:nvSpPr>
          <p:cNvPr id="11351" name="Freeform 111"/>
          <p:cNvSpPr>
            <a:spLocks/>
          </p:cNvSpPr>
          <p:nvPr/>
        </p:nvSpPr>
        <p:spPr bwMode="auto">
          <a:xfrm>
            <a:off x="1957388" y="5106988"/>
            <a:ext cx="2443162" cy="366712"/>
          </a:xfrm>
          <a:custGeom>
            <a:avLst/>
            <a:gdLst>
              <a:gd name="T0" fmla="*/ 0 w 1735"/>
              <a:gd name="T1" fmla="*/ 2147483647 h 973"/>
              <a:gd name="T2" fmla="*/ 2147483647 w 1735"/>
              <a:gd name="T3" fmla="*/ 2147483647 h 973"/>
              <a:gd name="T4" fmla="*/ 2147483647 w 1735"/>
              <a:gd name="T5" fmla="*/ 2147483647 h 973"/>
              <a:gd name="T6" fmla="*/ 2147483647 w 1735"/>
              <a:gd name="T7" fmla="*/ 2147483647 h 973"/>
              <a:gd name="T8" fmla="*/ 2147483647 w 1735"/>
              <a:gd name="T9" fmla="*/ 2147483647 h 973"/>
              <a:gd name="T10" fmla="*/ 2147483647 w 1735"/>
              <a:gd name="T11" fmla="*/ 2147483647 h 973"/>
              <a:gd name="T12" fmla="*/ 2147483647 w 1735"/>
              <a:gd name="T13" fmla="*/ 2147483647 h 973"/>
              <a:gd name="T14" fmla="*/ 2147483647 w 1735"/>
              <a:gd name="T15" fmla="*/ 2147483647 h 973"/>
              <a:gd name="T16" fmla="*/ 2147483647 w 1735"/>
              <a:gd name="T17" fmla="*/ 2147483647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a:solidFill>
              <a:srgbClr val="0000FF"/>
            </a:solidFill>
            <a:round/>
            <a:headEnd/>
            <a:tailEnd/>
          </a:ln>
        </p:spPr>
        <p:txBody>
          <a:bodyPr wrap="none" anchor="ctr"/>
          <a:lstStyle/>
          <a:p>
            <a:endParaRPr lang="zh-CN" altLang="en-US"/>
          </a:p>
        </p:txBody>
      </p:sp>
      <p:sp>
        <p:nvSpPr>
          <p:cNvPr id="11352" name="Freeform 112"/>
          <p:cNvSpPr>
            <a:spLocks/>
          </p:cNvSpPr>
          <p:nvPr/>
        </p:nvSpPr>
        <p:spPr bwMode="auto">
          <a:xfrm>
            <a:off x="1957388" y="5692775"/>
            <a:ext cx="2443162" cy="215900"/>
          </a:xfrm>
          <a:custGeom>
            <a:avLst/>
            <a:gdLst>
              <a:gd name="T0" fmla="*/ 0 w 864"/>
              <a:gd name="T1" fmla="*/ 2147483647 h 477"/>
              <a:gd name="T2" fmla="*/ 2147483647 w 864"/>
              <a:gd name="T3" fmla="*/ 2147483647 h 477"/>
              <a:gd name="T4" fmla="*/ 2147483647 w 864"/>
              <a:gd name="T5" fmla="*/ 0 h 477"/>
              <a:gd name="T6" fmla="*/ 2147483647 w 864"/>
              <a:gd name="T7" fmla="*/ 2147483647 h 477"/>
              <a:gd name="T8" fmla="*/ 2147483647 w 864"/>
              <a:gd name="T9" fmla="*/ 2147483647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19050">
            <a:solidFill>
              <a:srgbClr val="0000FF"/>
            </a:solidFill>
            <a:round/>
            <a:headEnd/>
            <a:tailEnd/>
          </a:ln>
        </p:spPr>
        <p:txBody>
          <a:bodyPr wrap="none" anchor="ctr"/>
          <a:lstStyle/>
          <a:p>
            <a:endParaRPr lang="zh-CN" altLang="en-US"/>
          </a:p>
        </p:txBody>
      </p:sp>
      <p:graphicFrame>
        <p:nvGraphicFramePr>
          <p:cNvPr id="11337" name="Object 73"/>
          <p:cNvGraphicFramePr>
            <a:graphicFrameLocks noChangeAspect="1"/>
          </p:cNvGraphicFramePr>
          <p:nvPr/>
        </p:nvGraphicFramePr>
        <p:xfrm>
          <a:off x="5464175" y="1939925"/>
          <a:ext cx="2681288" cy="3535363"/>
        </p:xfrm>
        <a:graphic>
          <a:graphicData uri="http://schemas.openxmlformats.org/presentationml/2006/ole">
            <mc:AlternateContent xmlns:mc="http://schemas.openxmlformats.org/markup-compatibility/2006">
              <mc:Choice xmlns:v="urn:schemas-microsoft-com:vml" Requires="v">
                <p:oleObj spid="_x0000_s11427" name="公式" r:id="rId21" imgW="1434960" imgH="1892160" progId="Equation.3">
                  <p:embed/>
                </p:oleObj>
              </mc:Choice>
              <mc:Fallback>
                <p:oleObj name="公式" r:id="rId21" imgW="1434960" imgH="1892160" progId="Equation.3">
                  <p:embed/>
                  <p:pic>
                    <p:nvPicPr>
                      <p:cNvPr id="0" name="Picture 7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64175" y="1939925"/>
                        <a:ext cx="2681288" cy="353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38"/>
                                        </p:tgtEl>
                                        <p:attrNameLst>
                                          <p:attrName>style.visibility</p:attrName>
                                        </p:attrNameLst>
                                      </p:cBhvr>
                                      <p:to>
                                        <p:strVal val="visible"/>
                                      </p:to>
                                    </p:set>
                                    <p:anim calcmode="lin" valueType="num">
                                      <p:cBhvr additive="base">
                                        <p:cTn id="7" dur="500" fill="hold"/>
                                        <p:tgtEl>
                                          <p:spTgt spid="11338"/>
                                        </p:tgtEl>
                                        <p:attrNameLst>
                                          <p:attrName>ppt_x</p:attrName>
                                        </p:attrNameLst>
                                      </p:cBhvr>
                                      <p:tavLst>
                                        <p:tav tm="0">
                                          <p:val>
                                            <p:strVal val="#ppt_x"/>
                                          </p:val>
                                        </p:tav>
                                        <p:tav tm="100000">
                                          <p:val>
                                            <p:strVal val="#ppt_x"/>
                                          </p:val>
                                        </p:tav>
                                      </p:tavLst>
                                    </p:anim>
                                    <p:anim calcmode="lin" valueType="num">
                                      <p:cBhvr additive="base">
                                        <p:cTn id="8" dur="500" fill="hold"/>
                                        <p:tgtEl>
                                          <p:spTgt spid="113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336"/>
                                        </p:tgtEl>
                                        <p:attrNameLst>
                                          <p:attrName>style.visibility</p:attrName>
                                        </p:attrNameLst>
                                      </p:cBhvr>
                                      <p:to>
                                        <p:strVal val="visible"/>
                                      </p:to>
                                    </p:set>
                                    <p:anim calcmode="lin" valueType="num">
                                      <p:cBhvr additive="base">
                                        <p:cTn id="13" dur="500" fill="hold"/>
                                        <p:tgtEl>
                                          <p:spTgt spid="11336"/>
                                        </p:tgtEl>
                                        <p:attrNameLst>
                                          <p:attrName>ppt_x</p:attrName>
                                        </p:attrNameLst>
                                      </p:cBhvr>
                                      <p:tavLst>
                                        <p:tav tm="0">
                                          <p:val>
                                            <p:strVal val="#ppt_x"/>
                                          </p:val>
                                        </p:tav>
                                        <p:tav tm="100000">
                                          <p:val>
                                            <p:strVal val="#ppt_x"/>
                                          </p:val>
                                        </p:tav>
                                      </p:tavLst>
                                    </p:anim>
                                    <p:anim calcmode="lin" valueType="num">
                                      <p:cBhvr additive="base">
                                        <p:cTn id="14" dur="500" fill="hold"/>
                                        <p:tgtEl>
                                          <p:spTgt spid="113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1339"/>
                                        </p:tgtEl>
                                        <p:attrNameLst>
                                          <p:attrName>style.visibility</p:attrName>
                                        </p:attrNameLst>
                                      </p:cBhvr>
                                      <p:to>
                                        <p:strVal val="visible"/>
                                      </p:to>
                                    </p:set>
                                    <p:animEffect transition="in" filter="box(in)">
                                      <p:cBhvr>
                                        <p:cTn id="19" dur="500"/>
                                        <p:tgtEl>
                                          <p:spTgt spid="1133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1340"/>
                                        </p:tgtEl>
                                        <p:attrNameLst>
                                          <p:attrName>style.visibility</p:attrName>
                                        </p:attrNameLst>
                                      </p:cBhvr>
                                      <p:to>
                                        <p:strVal val="visible"/>
                                      </p:to>
                                    </p:set>
                                    <p:animEffect transition="in" filter="box(in)">
                                      <p:cBhvr>
                                        <p:cTn id="22" dur="500"/>
                                        <p:tgtEl>
                                          <p:spTgt spid="1134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1341"/>
                                        </p:tgtEl>
                                        <p:attrNameLst>
                                          <p:attrName>style.visibility</p:attrName>
                                        </p:attrNameLst>
                                      </p:cBhvr>
                                      <p:to>
                                        <p:strVal val="visible"/>
                                      </p:to>
                                    </p:set>
                                    <p:animEffect transition="in" filter="box(in)">
                                      <p:cBhvr>
                                        <p:cTn id="25" dur="500"/>
                                        <p:tgtEl>
                                          <p:spTgt spid="1134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1342"/>
                                        </p:tgtEl>
                                        <p:attrNameLst>
                                          <p:attrName>style.visibility</p:attrName>
                                        </p:attrNameLst>
                                      </p:cBhvr>
                                      <p:to>
                                        <p:strVal val="visible"/>
                                      </p:to>
                                    </p:set>
                                    <p:animEffect transition="in" filter="box(in)">
                                      <p:cBhvr>
                                        <p:cTn id="28" dur="500"/>
                                        <p:tgtEl>
                                          <p:spTgt spid="1134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1345"/>
                                        </p:tgtEl>
                                        <p:attrNameLst>
                                          <p:attrName>style.visibility</p:attrName>
                                        </p:attrNameLst>
                                      </p:cBhvr>
                                      <p:to>
                                        <p:strVal val="visible"/>
                                      </p:to>
                                    </p:set>
                                    <p:animEffect transition="in" filter="box(in)">
                                      <p:cBhvr>
                                        <p:cTn id="31" dur="500"/>
                                        <p:tgtEl>
                                          <p:spTgt spid="11345"/>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1346"/>
                                        </p:tgtEl>
                                        <p:attrNameLst>
                                          <p:attrName>style.visibility</p:attrName>
                                        </p:attrNameLst>
                                      </p:cBhvr>
                                      <p:to>
                                        <p:strVal val="visible"/>
                                      </p:to>
                                    </p:set>
                                    <p:animEffect transition="in" filter="box(in)">
                                      <p:cBhvr>
                                        <p:cTn id="34" dur="500"/>
                                        <p:tgtEl>
                                          <p:spTgt spid="1134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1347"/>
                                        </p:tgtEl>
                                        <p:attrNameLst>
                                          <p:attrName>style.visibility</p:attrName>
                                        </p:attrNameLst>
                                      </p:cBhvr>
                                      <p:to>
                                        <p:strVal val="visible"/>
                                      </p:to>
                                    </p:set>
                                    <p:animEffect transition="in" filter="box(in)">
                                      <p:cBhvr>
                                        <p:cTn id="37" dur="500"/>
                                        <p:tgtEl>
                                          <p:spTgt spid="11347"/>
                                        </p:tgtEl>
                                      </p:cBhvr>
                                    </p:animEffect>
                                  </p:childTnLst>
                                </p:cTn>
                              </p:par>
                              <p:par>
                                <p:cTn id="38" presetID="4" presetClass="entr" presetSubtype="16" fill="hold" nodeType="withEffect">
                                  <p:stCondLst>
                                    <p:cond delay="0"/>
                                  </p:stCondLst>
                                  <p:childTnLst>
                                    <p:set>
                                      <p:cBhvr>
                                        <p:cTn id="39" dur="1" fill="hold">
                                          <p:stCondLst>
                                            <p:cond delay="0"/>
                                          </p:stCondLst>
                                        </p:cTn>
                                        <p:tgtEl>
                                          <p:spTgt spid="11328"/>
                                        </p:tgtEl>
                                        <p:attrNameLst>
                                          <p:attrName>style.visibility</p:attrName>
                                        </p:attrNameLst>
                                      </p:cBhvr>
                                      <p:to>
                                        <p:strVal val="visible"/>
                                      </p:to>
                                    </p:set>
                                    <p:animEffect transition="in" filter="box(in)">
                                      <p:cBhvr>
                                        <p:cTn id="40" dur="500"/>
                                        <p:tgtEl>
                                          <p:spTgt spid="11328"/>
                                        </p:tgtEl>
                                      </p:cBhvr>
                                    </p:animEffect>
                                  </p:childTnLst>
                                </p:cTn>
                              </p:par>
                              <p:par>
                                <p:cTn id="41" presetID="4" presetClass="entr" presetSubtype="16" fill="hold" nodeType="withEffect">
                                  <p:stCondLst>
                                    <p:cond delay="0"/>
                                  </p:stCondLst>
                                  <p:childTnLst>
                                    <p:set>
                                      <p:cBhvr>
                                        <p:cTn id="42" dur="1" fill="hold">
                                          <p:stCondLst>
                                            <p:cond delay="0"/>
                                          </p:stCondLst>
                                        </p:cTn>
                                        <p:tgtEl>
                                          <p:spTgt spid="11329"/>
                                        </p:tgtEl>
                                        <p:attrNameLst>
                                          <p:attrName>style.visibility</p:attrName>
                                        </p:attrNameLst>
                                      </p:cBhvr>
                                      <p:to>
                                        <p:strVal val="visible"/>
                                      </p:to>
                                    </p:set>
                                    <p:animEffect transition="in" filter="box(in)">
                                      <p:cBhvr>
                                        <p:cTn id="43" dur="500"/>
                                        <p:tgtEl>
                                          <p:spTgt spid="11329"/>
                                        </p:tgtEl>
                                      </p:cBhvr>
                                    </p:animEffect>
                                  </p:childTnLst>
                                </p:cTn>
                              </p:par>
                              <p:par>
                                <p:cTn id="44" presetID="4" presetClass="entr" presetSubtype="16" fill="hold" nodeType="withEffect">
                                  <p:stCondLst>
                                    <p:cond delay="0"/>
                                  </p:stCondLst>
                                  <p:childTnLst>
                                    <p:set>
                                      <p:cBhvr>
                                        <p:cTn id="45" dur="1" fill="hold">
                                          <p:stCondLst>
                                            <p:cond delay="0"/>
                                          </p:stCondLst>
                                        </p:cTn>
                                        <p:tgtEl>
                                          <p:spTgt spid="11330"/>
                                        </p:tgtEl>
                                        <p:attrNameLst>
                                          <p:attrName>style.visibility</p:attrName>
                                        </p:attrNameLst>
                                      </p:cBhvr>
                                      <p:to>
                                        <p:strVal val="visible"/>
                                      </p:to>
                                    </p:set>
                                    <p:animEffect transition="in" filter="box(in)">
                                      <p:cBhvr>
                                        <p:cTn id="46" dur="500"/>
                                        <p:tgtEl>
                                          <p:spTgt spid="11330"/>
                                        </p:tgtEl>
                                      </p:cBhvr>
                                    </p:animEffect>
                                  </p:childTnLst>
                                </p:cTn>
                              </p:par>
                              <p:par>
                                <p:cTn id="47" presetID="4" presetClass="entr" presetSubtype="16" fill="hold" nodeType="withEffect">
                                  <p:stCondLst>
                                    <p:cond delay="0"/>
                                  </p:stCondLst>
                                  <p:childTnLst>
                                    <p:set>
                                      <p:cBhvr>
                                        <p:cTn id="48" dur="1" fill="hold">
                                          <p:stCondLst>
                                            <p:cond delay="0"/>
                                          </p:stCondLst>
                                        </p:cTn>
                                        <p:tgtEl>
                                          <p:spTgt spid="11331"/>
                                        </p:tgtEl>
                                        <p:attrNameLst>
                                          <p:attrName>style.visibility</p:attrName>
                                        </p:attrNameLst>
                                      </p:cBhvr>
                                      <p:to>
                                        <p:strVal val="visible"/>
                                      </p:to>
                                    </p:set>
                                    <p:animEffect transition="in" filter="box(in)">
                                      <p:cBhvr>
                                        <p:cTn id="49" dur="500"/>
                                        <p:tgtEl>
                                          <p:spTgt spid="11331"/>
                                        </p:tgtEl>
                                      </p:cBhvr>
                                    </p:animEffect>
                                  </p:childTnLst>
                                </p:cTn>
                              </p:par>
                              <p:par>
                                <p:cTn id="50" presetID="4" presetClass="entr" presetSubtype="16" fill="hold" nodeType="withEffect">
                                  <p:stCondLst>
                                    <p:cond delay="0"/>
                                  </p:stCondLst>
                                  <p:childTnLst>
                                    <p:set>
                                      <p:cBhvr>
                                        <p:cTn id="51" dur="1" fill="hold">
                                          <p:stCondLst>
                                            <p:cond delay="0"/>
                                          </p:stCondLst>
                                        </p:cTn>
                                        <p:tgtEl>
                                          <p:spTgt spid="11332"/>
                                        </p:tgtEl>
                                        <p:attrNameLst>
                                          <p:attrName>style.visibility</p:attrName>
                                        </p:attrNameLst>
                                      </p:cBhvr>
                                      <p:to>
                                        <p:strVal val="visible"/>
                                      </p:to>
                                    </p:set>
                                    <p:animEffect transition="in" filter="box(in)">
                                      <p:cBhvr>
                                        <p:cTn id="52" dur="500"/>
                                        <p:tgtEl>
                                          <p:spTgt spid="11332"/>
                                        </p:tgtEl>
                                      </p:cBhvr>
                                    </p:animEffect>
                                  </p:childTnLst>
                                </p:cTn>
                              </p:par>
                              <p:par>
                                <p:cTn id="53" presetID="4" presetClass="entr" presetSubtype="16" fill="hold" nodeType="withEffect">
                                  <p:stCondLst>
                                    <p:cond delay="0"/>
                                  </p:stCondLst>
                                  <p:childTnLst>
                                    <p:set>
                                      <p:cBhvr>
                                        <p:cTn id="54" dur="1" fill="hold">
                                          <p:stCondLst>
                                            <p:cond delay="0"/>
                                          </p:stCondLst>
                                        </p:cTn>
                                        <p:tgtEl>
                                          <p:spTgt spid="11333"/>
                                        </p:tgtEl>
                                        <p:attrNameLst>
                                          <p:attrName>style.visibility</p:attrName>
                                        </p:attrNameLst>
                                      </p:cBhvr>
                                      <p:to>
                                        <p:strVal val="visible"/>
                                      </p:to>
                                    </p:set>
                                    <p:animEffect transition="in" filter="box(in)">
                                      <p:cBhvr>
                                        <p:cTn id="55" dur="500"/>
                                        <p:tgtEl>
                                          <p:spTgt spid="11333"/>
                                        </p:tgtEl>
                                      </p:cBhvr>
                                    </p:animEffect>
                                  </p:childTnLst>
                                </p:cTn>
                              </p:par>
                              <p:par>
                                <p:cTn id="56" presetID="4" presetClass="entr" presetSubtype="16" fill="hold" nodeType="withEffect">
                                  <p:stCondLst>
                                    <p:cond delay="0"/>
                                  </p:stCondLst>
                                  <p:childTnLst>
                                    <p:set>
                                      <p:cBhvr>
                                        <p:cTn id="57" dur="1" fill="hold">
                                          <p:stCondLst>
                                            <p:cond delay="0"/>
                                          </p:stCondLst>
                                        </p:cTn>
                                        <p:tgtEl>
                                          <p:spTgt spid="11334"/>
                                        </p:tgtEl>
                                        <p:attrNameLst>
                                          <p:attrName>style.visibility</p:attrName>
                                        </p:attrNameLst>
                                      </p:cBhvr>
                                      <p:to>
                                        <p:strVal val="visible"/>
                                      </p:to>
                                    </p:set>
                                    <p:animEffect transition="in" filter="box(in)">
                                      <p:cBhvr>
                                        <p:cTn id="58" dur="500"/>
                                        <p:tgtEl>
                                          <p:spTgt spid="11334"/>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11348"/>
                                        </p:tgtEl>
                                        <p:attrNameLst>
                                          <p:attrName>style.visibility</p:attrName>
                                        </p:attrNameLst>
                                      </p:cBhvr>
                                      <p:to>
                                        <p:strVal val="visible"/>
                                      </p:to>
                                    </p:set>
                                    <p:animEffect transition="in" filter="box(in)">
                                      <p:cBhvr>
                                        <p:cTn id="61" dur="500"/>
                                        <p:tgtEl>
                                          <p:spTgt spid="11348"/>
                                        </p:tgtEl>
                                      </p:cBhvr>
                                    </p:animEffect>
                                  </p:childTnLst>
                                </p:cTn>
                              </p:par>
                              <p:par>
                                <p:cTn id="62" presetID="4" presetClass="entr" presetSubtype="16" fill="hold" nodeType="withEffect">
                                  <p:stCondLst>
                                    <p:cond delay="0"/>
                                  </p:stCondLst>
                                  <p:childTnLst>
                                    <p:set>
                                      <p:cBhvr>
                                        <p:cTn id="63" dur="1" fill="hold">
                                          <p:stCondLst>
                                            <p:cond delay="0"/>
                                          </p:stCondLst>
                                        </p:cTn>
                                        <p:tgtEl>
                                          <p:spTgt spid="11335"/>
                                        </p:tgtEl>
                                        <p:attrNameLst>
                                          <p:attrName>style.visibility</p:attrName>
                                        </p:attrNameLst>
                                      </p:cBhvr>
                                      <p:to>
                                        <p:strVal val="visible"/>
                                      </p:to>
                                    </p:set>
                                    <p:animEffect transition="in" filter="box(in)">
                                      <p:cBhvr>
                                        <p:cTn id="64" dur="500"/>
                                        <p:tgtEl>
                                          <p:spTgt spid="11335"/>
                                        </p:tgtEl>
                                      </p:cBhvr>
                                    </p:animEffect>
                                  </p:childTnLst>
                                </p:cTn>
                              </p:par>
                              <p:par>
                                <p:cTn id="65" presetID="4" presetClass="entr" presetSubtype="16" fill="hold" nodeType="withEffect">
                                  <p:stCondLst>
                                    <p:cond delay="0"/>
                                  </p:stCondLst>
                                  <p:childTnLst>
                                    <p:set>
                                      <p:cBhvr>
                                        <p:cTn id="66" dur="1" fill="hold">
                                          <p:stCondLst>
                                            <p:cond delay="0"/>
                                          </p:stCondLst>
                                        </p:cTn>
                                        <p:tgtEl>
                                          <p:spTgt spid="11349"/>
                                        </p:tgtEl>
                                        <p:attrNameLst>
                                          <p:attrName>style.visibility</p:attrName>
                                        </p:attrNameLst>
                                      </p:cBhvr>
                                      <p:to>
                                        <p:strVal val="visible"/>
                                      </p:to>
                                    </p:set>
                                    <p:animEffect transition="in" filter="box(in)">
                                      <p:cBhvr>
                                        <p:cTn id="67" dur="500"/>
                                        <p:tgtEl>
                                          <p:spTgt spid="11349"/>
                                        </p:tgtEl>
                                      </p:cBhvr>
                                    </p:animEffect>
                                  </p:childTnLst>
                                </p:cTn>
                              </p:par>
                              <p:par>
                                <p:cTn id="68" presetID="4" presetClass="entr" presetSubtype="16" fill="hold" nodeType="withEffect">
                                  <p:stCondLst>
                                    <p:cond delay="0"/>
                                  </p:stCondLst>
                                  <p:childTnLst>
                                    <p:set>
                                      <p:cBhvr>
                                        <p:cTn id="69" dur="1" fill="hold">
                                          <p:stCondLst>
                                            <p:cond delay="0"/>
                                          </p:stCondLst>
                                        </p:cTn>
                                        <p:tgtEl>
                                          <p:spTgt spid="11350"/>
                                        </p:tgtEl>
                                        <p:attrNameLst>
                                          <p:attrName>style.visibility</p:attrName>
                                        </p:attrNameLst>
                                      </p:cBhvr>
                                      <p:to>
                                        <p:strVal val="visible"/>
                                      </p:to>
                                    </p:set>
                                    <p:animEffect transition="in" filter="box(in)">
                                      <p:cBhvr>
                                        <p:cTn id="70" dur="500"/>
                                        <p:tgtEl>
                                          <p:spTgt spid="11350"/>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11351"/>
                                        </p:tgtEl>
                                        <p:attrNameLst>
                                          <p:attrName>style.visibility</p:attrName>
                                        </p:attrNameLst>
                                      </p:cBhvr>
                                      <p:to>
                                        <p:strVal val="visible"/>
                                      </p:to>
                                    </p:set>
                                    <p:animEffect transition="in" filter="box(in)">
                                      <p:cBhvr>
                                        <p:cTn id="73" dur="500"/>
                                        <p:tgtEl>
                                          <p:spTgt spid="11351"/>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11352"/>
                                        </p:tgtEl>
                                        <p:attrNameLst>
                                          <p:attrName>style.visibility</p:attrName>
                                        </p:attrNameLst>
                                      </p:cBhvr>
                                      <p:to>
                                        <p:strVal val="visible"/>
                                      </p:to>
                                    </p:set>
                                    <p:animEffect transition="in" filter="box(in)">
                                      <p:cBhvr>
                                        <p:cTn id="76" dur="500"/>
                                        <p:tgtEl>
                                          <p:spTgt spid="11352"/>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1337"/>
                                        </p:tgtEl>
                                        <p:attrNameLst>
                                          <p:attrName>style.visibility</p:attrName>
                                        </p:attrNameLst>
                                      </p:cBhvr>
                                      <p:to>
                                        <p:strVal val="visible"/>
                                      </p:to>
                                    </p:set>
                                    <p:anim calcmode="lin" valueType="num">
                                      <p:cBhvr additive="base">
                                        <p:cTn id="81" dur="500" fill="hold"/>
                                        <p:tgtEl>
                                          <p:spTgt spid="11337"/>
                                        </p:tgtEl>
                                        <p:attrNameLst>
                                          <p:attrName>ppt_x</p:attrName>
                                        </p:attrNameLst>
                                      </p:cBhvr>
                                      <p:tavLst>
                                        <p:tav tm="0">
                                          <p:val>
                                            <p:strVal val="#ppt_x"/>
                                          </p:val>
                                        </p:tav>
                                        <p:tav tm="100000">
                                          <p:val>
                                            <p:strVal val="#ppt_x"/>
                                          </p:val>
                                        </p:tav>
                                      </p:tavLst>
                                    </p:anim>
                                    <p:anim calcmode="lin" valueType="num">
                                      <p:cBhvr additive="base">
                                        <p:cTn id="82" dur="500" fill="hold"/>
                                        <p:tgtEl>
                                          <p:spTgt spid="113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8" grpId="0"/>
      <p:bldP spid="11339" grpId="0" animBg="1"/>
      <p:bldP spid="11340" grpId="0" animBg="1"/>
      <p:bldP spid="11341" grpId="0" animBg="1"/>
      <p:bldP spid="11342" grpId="0" animBg="1"/>
      <p:bldP spid="11345" grpId="0" animBg="1"/>
      <p:bldP spid="11346" grpId="0" animBg="1"/>
      <p:bldP spid="11347" grpId="0" animBg="1"/>
      <p:bldP spid="11348" grpId="0" animBg="1"/>
      <p:bldP spid="11351" grpId="0" animBg="1"/>
      <p:bldP spid="1135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TextBox 2"/>
          <p:cNvSpPr txBox="1">
            <a:spLocks noChangeArrowheads="1"/>
          </p:cNvSpPr>
          <p:nvPr/>
        </p:nvSpPr>
        <p:spPr bwMode="auto">
          <a:xfrm>
            <a:off x="1187450" y="3284538"/>
            <a:ext cx="3041650" cy="519112"/>
          </a:xfrm>
          <a:prstGeom prst="rect">
            <a:avLst/>
          </a:prstGeom>
          <a:noFill/>
          <a:ln w="9525">
            <a:noFill/>
            <a:miter lim="800000"/>
            <a:headEnd/>
            <a:tailEnd/>
          </a:ln>
        </p:spPr>
        <p:txBody>
          <a:bodyPr wrap="none">
            <a:spAutoFit/>
          </a:bodyPr>
          <a:lstStyle/>
          <a:p>
            <a:r>
              <a:rPr lang="zh-CN" altLang="en-US" sz="2800" b="1">
                <a:latin typeface="Gill Sans MT" pitchFamily="34" charset="0"/>
                <a:ea typeface="楷体_GB2312" pitchFamily="49" charset="-122"/>
              </a:rPr>
              <a:t>就氢原子做一估算</a:t>
            </a:r>
            <a:endParaRPr lang="en-US" altLang="zh-CN" sz="2800" b="1">
              <a:latin typeface="Gill Sans MT" pitchFamily="34" charset="0"/>
              <a:ea typeface="楷体_GB2312" pitchFamily="49" charset="-122"/>
            </a:endParaRPr>
          </a:p>
        </p:txBody>
      </p:sp>
      <p:sp>
        <p:nvSpPr>
          <p:cNvPr id="12302" name="Text Box 2"/>
          <p:cNvSpPr txBox="1">
            <a:spLocks noChangeArrowheads="1"/>
          </p:cNvSpPr>
          <p:nvPr/>
        </p:nvSpPr>
        <p:spPr bwMode="auto">
          <a:xfrm>
            <a:off x="684213" y="333375"/>
            <a:ext cx="3527425" cy="519113"/>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Times New Roman" pitchFamily="18" charset="0"/>
                <a:ea typeface="华文中宋" pitchFamily="2" charset="-122"/>
              </a:rPr>
              <a:t>（</a:t>
            </a:r>
            <a:r>
              <a:rPr lang="en-US" altLang="zh-CN" sz="2800" b="1">
                <a:solidFill>
                  <a:srgbClr val="CC0000"/>
                </a:solidFill>
                <a:latin typeface="Times New Roman" pitchFamily="18" charset="0"/>
                <a:ea typeface="华文中宋" pitchFamily="2" charset="-122"/>
              </a:rPr>
              <a:t>7</a:t>
            </a:r>
            <a:r>
              <a:rPr lang="zh-CN" altLang="en-US" sz="2800" b="1">
                <a:solidFill>
                  <a:srgbClr val="CC0000"/>
                </a:solidFill>
                <a:latin typeface="Times New Roman" pitchFamily="18" charset="0"/>
                <a:ea typeface="华文中宋" pitchFamily="2" charset="-122"/>
              </a:rPr>
              <a:t>）波和非定域性</a:t>
            </a:r>
            <a:endParaRPr lang="zh-CN" altLang="en-US" sz="2800" b="1">
              <a:latin typeface="Times New Roman" pitchFamily="18" charset="0"/>
              <a:ea typeface="华文中宋" pitchFamily="2" charset="-122"/>
            </a:endParaRPr>
          </a:p>
        </p:txBody>
      </p:sp>
      <p:sp>
        <p:nvSpPr>
          <p:cNvPr id="12303" name="TextBox 2"/>
          <p:cNvSpPr txBox="1">
            <a:spLocks noChangeArrowheads="1"/>
          </p:cNvSpPr>
          <p:nvPr/>
        </p:nvSpPr>
        <p:spPr bwMode="auto">
          <a:xfrm>
            <a:off x="1116013" y="981075"/>
            <a:ext cx="7705725" cy="1187450"/>
          </a:xfrm>
          <a:prstGeom prst="rect">
            <a:avLst/>
          </a:prstGeom>
          <a:noFill/>
          <a:ln w="9525">
            <a:noFill/>
            <a:miter lim="800000"/>
            <a:headEnd/>
            <a:tailEnd/>
          </a:ln>
        </p:spPr>
        <p:txBody>
          <a:bodyPr>
            <a:spAutoFit/>
          </a:bodyPr>
          <a:lstStyle/>
          <a:p>
            <a:r>
              <a:rPr lang="zh-CN" altLang="en-US" sz="2400">
                <a:latin typeface="Gill Sans MT" pitchFamily="34" charset="0"/>
                <a:ea typeface="华文中宋" pitchFamily="2" charset="-122"/>
              </a:rPr>
              <a:t>波的特性之一是，它在空间上可以是无限扩展的，这就是</a:t>
            </a:r>
            <a:r>
              <a:rPr lang="zh-CN" altLang="en-US" sz="2400">
                <a:solidFill>
                  <a:srgbClr val="990000"/>
                </a:solidFill>
                <a:latin typeface="Gill Sans MT" pitchFamily="34" charset="0"/>
                <a:ea typeface="华文中宋" pitchFamily="2" charset="-122"/>
              </a:rPr>
              <a:t>波的非定域性</a:t>
            </a:r>
            <a:r>
              <a:rPr lang="zh-CN" altLang="en-US" sz="2400">
                <a:latin typeface="Gill Sans MT" pitchFamily="34" charset="0"/>
                <a:ea typeface="华文中宋" pitchFamily="2" charset="-122"/>
              </a:rPr>
              <a:t>。由于这个特性，若要将一个波关在匣子中，这个匣子的线度至少需有半个波长</a:t>
            </a:r>
            <a:r>
              <a:rPr lang="zh-CN" altLang="en-US" sz="2400" i="1">
                <a:solidFill>
                  <a:srgbClr val="FF0000"/>
                </a:solidFill>
                <a:latin typeface="Symbol" pitchFamily="18" charset="2"/>
                <a:sym typeface="Symbol" pitchFamily="18" charset="2"/>
              </a:rPr>
              <a:t></a:t>
            </a:r>
            <a:r>
              <a:rPr lang="en-US" altLang="zh-CN" sz="2400">
                <a:solidFill>
                  <a:srgbClr val="FF0000"/>
                </a:solidFill>
                <a:latin typeface="Times New Roman" pitchFamily="18" charset="0"/>
                <a:sym typeface="Symbol" pitchFamily="18" charset="2"/>
              </a:rPr>
              <a:t>/2</a:t>
            </a:r>
            <a:r>
              <a:rPr lang="zh-CN" altLang="en-US" sz="2400">
                <a:latin typeface="Times New Roman" pitchFamily="18" charset="0"/>
                <a:ea typeface="华文中宋" pitchFamily="2" charset="-122"/>
                <a:sym typeface="Symbol" pitchFamily="18" charset="2"/>
              </a:rPr>
              <a:t>。</a:t>
            </a:r>
          </a:p>
        </p:txBody>
      </p:sp>
      <p:sp>
        <p:nvSpPr>
          <p:cNvPr id="10287" name="Text Box 2"/>
          <p:cNvSpPr txBox="1">
            <a:spLocks noChangeArrowheads="1"/>
          </p:cNvSpPr>
          <p:nvPr/>
        </p:nvSpPr>
        <p:spPr bwMode="auto">
          <a:xfrm>
            <a:off x="1116013" y="2349500"/>
            <a:ext cx="7604125" cy="822325"/>
          </a:xfrm>
          <a:prstGeom prst="rect">
            <a:avLst/>
          </a:prstGeom>
          <a:noFill/>
          <a:ln w="9525">
            <a:noFill/>
            <a:miter lim="800000"/>
            <a:headEnd/>
            <a:tailEnd/>
          </a:ln>
        </p:spPr>
        <p:txBody>
          <a:bodyPr>
            <a:spAutoFit/>
          </a:bodyPr>
          <a:lstStyle/>
          <a:p>
            <a:pPr>
              <a:spcBef>
                <a:spcPct val="50000"/>
              </a:spcBef>
            </a:pPr>
            <a:r>
              <a:rPr lang="zh-CN" altLang="en-US" sz="2400">
                <a:solidFill>
                  <a:srgbClr val="1C1C1C"/>
                </a:solidFill>
                <a:latin typeface="华文中宋" pitchFamily="2" charset="-122"/>
                <a:ea typeface="华文中宋" pitchFamily="2" charset="-122"/>
              </a:rPr>
              <a:t>从</a:t>
            </a:r>
            <a:r>
              <a:rPr lang="zh-CN" altLang="en-US" sz="2400">
                <a:latin typeface="华文中宋" pitchFamily="2" charset="-122"/>
                <a:ea typeface="华文中宋" pitchFamily="2" charset="-122"/>
              </a:rPr>
              <a:t>德布罗意波的观点看，玻尔的氢原子实际上就是一个德布罗意波被关在库仑势场中的情况。</a:t>
            </a:r>
          </a:p>
        </p:txBody>
      </p:sp>
      <p:sp>
        <p:nvSpPr>
          <p:cNvPr id="12306" name="Rectangle 18"/>
          <p:cNvSpPr>
            <a:spLocks noChangeArrowheads="1"/>
          </p:cNvSpPr>
          <p:nvPr/>
        </p:nvSpPr>
        <p:spPr bwMode="auto">
          <a:xfrm>
            <a:off x="1390650" y="4221163"/>
            <a:ext cx="660400" cy="396875"/>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动能</a:t>
            </a:r>
            <a:endParaRPr lang="zh-CN" altLang="en-US"/>
          </a:p>
        </p:txBody>
      </p:sp>
      <p:sp>
        <p:nvSpPr>
          <p:cNvPr id="12327" name="Rectangle 39"/>
          <p:cNvSpPr>
            <a:spLocks noChangeArrowheads="1"/>
          </p:cNvSpPr>
          <p:nvPr/>
        </p:nvSpPr>
        <p:spPr bwMode="auto">
          <a:xfrm>
            <a:off x="1277938" y="5300663"/>
            <a:ext cx="990600" cy="396875"/>
          </a:xfrm>
          <a:prstGeom prst="rect">
            <a:avLst/>
          </a:prstGeom>
          <a:noFill/>
          <a:ln w="9525">
            <a:noFill/>
            <a:miter lim="800000"/>
            <a:headEnd/>
            <a:tailEnd/>
          </a:ln>
        </p:spPr>
        <p:txBody>
          <a:bodyPr lIns="0" tIns="0" rIns="0" bIns="0">
            <a:spAutoFit/>
          </a:bodyPr>
          <a:lstStyle/>
          <a:p>
            <a:r>
              <a:rPr lang="zh-CN" altLang="en-US" sz="2600">
                <a:solidFill>
                  <a:srgbClr val="000000"/>
                </a:solidFill>
                <a:latin typeface="宋体" charset="-122"/>
              </a:rPr>
              <a:t>总能量</a:t>
            </a:r>
            <a:endParaRPr lang="zh-CN" altLang="en-US"/>
          </a:p>
        </p:txBody>
      </p:sp>
      <p:graphicFrame>
        <p:nvGraphicFramePr>
          <p:cNvPr id="12345" name="Object 57"/>
          <p:cNvGraphicFramePr>
            <a:graphicFrameLocks noChangeAspect="1"/>
          </p:cNvGraphicFramePr>
          <p:nvPr/>
        </p:nvGraphicFramePr>
        <p:xfrm>
          <a:off x="2843213" y="3975100"/>
          <a:ext cx="2952750" cy="893763"/>
        </p:xfrm>
        <a:graphic>
          <a:graphicData uri="http://schemas.openxmlformats.org/presentationml/2006/ole">
            <mc:AlternateContent xmlns:mc="http://schemas.openxmlformats.org/markup-compatibility/2006">
              <mc:Choice xmlns:v="urn:schemas-microsoft-com:vml" Requires="v">
                <p:oleObj spid="_x0000_s12363" name="公式" r:id="rId3" imgW="1384200" imgH="419040" progId="Equation.3">
                  <p:embed/>
                </p:oleObj>
              </mc:Choice>
              <mc:Fallback>
                <p:oleObj name="公式" r:id="rId3" imgW="1384200" imgH="419040" progId="Equation.3">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975100"/>
                        <a:ext cx="2952750"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46" name="Object 58"/>
          <p:cNvGraphicFramePr>
            <a:graphicFrameLocks noChangeAspect="1"/>
          </p:cNvGraphicFramePr>
          <p:nvPr/>
        </p:nvGraphicFramePr>
        <p:xfrm>
          <a:off x="2987675" y="5084763"/>
          <a:ext cx="2520950" cy="1019175"/>
        </p:xfrm>
        <a:graphic>
          <a:graphicData uri="http://schemas.openxmlformats.org/presentationml/2006/ole">
            <mc:AlternateContent xmlns:mc="http://schemas.openxmlformats.org/markup-compatibility/2006">
              <mc:Choice xmlns:v="urn:schemas-microsoft-com:vml" Requires="v">
                <p:oleObj spid="_x0000_s12364" name="公式" r:id="rId5" imgW="1130040" imgH="457200" progId="Equation.3">
                  <p:embed/>
                </p:oleObj>
              </mc:Choice>
              <mc:Fallback>
                <p:oleObj name="公式" r:id="rId5" imgW="1130040" imgH="457200" progId="Equation.3">
                  <p:embed/>
                  <p:pic>
                    <p:nvPicPr>
                      <p:cNvPr id="0"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5084763"/>
                        <a:ext cx="25209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02"/>
                                        </p:tgtEl>
                                        <p:attrNameLst>
                                          <p:attrName>style.visibility</p:attrName>
                                        </p:attrNameLst>
                                      </p:cBhvr>
                                      <p:to>
                                        <p:strVal val="visible"/>
                                      </p:to>
                                    </p:set>
                                    <p:anim calcmode="lin" valueType="num">
                                      <p:cBhvr additive="base">
                                        <p:cTn id="7" dur="500" fill="hold"/>
                                        <p:tgtEl>
                                          <p:spTgt spid="12302"/>
                                        </p:tgtEl>
                                        <p:attrNameLst>
                                          <p:attrName>ppt_x</p:attrName>
                                        </p:attrNameLst>
                                      </p:cBhvr>
                                      <p:tavLst>
                                        <p:tav tm="0">
                                          <p:val>
                                            <p:strVal val="#ppt_x"/>
                                          </p:val>
                                        </p:tav>
                                        <p:tav tm="100000">
                                          <p:val>
                                            <p:strVal val="#ppt_x"/>
                                          </p:val>
                                        </p:tav>
                                      </p:tavLst>
                                    </p:anim>
                                    <p:anim calcmode="lin" valueType="num">
                                      <p:cBhvr additive="base">
                                        <p:cTn id="8" dur="500" fill="hold"/>
                                        <p:tgtEl>
                                          <p:spTgt spid="123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2303"/>
                                        </p:tgtEl>
                                        <p:attrNameLst>
                                          <p:attrName>style.visibility</p:attrName>
                                        </p:attrNameLst>
                                      </p:cBhvr>
                                      <p:to>
                                        <p:strVal val="visible"/>
                                      </p:to>
                                    </p:set>
                                    <p:animEffect transition="in" filter="box(in)">
                                      <p:cBhvr>
                                        <p:cTn id="13" dur="500"/>
                                        <p:tgtEl>
                                          <p:spTgt spid="1230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87"/>
                                        </p:tgtEl>
                                        <p:attrNameLst>
                                          <p:attrName>style.visibility</p:attrName>
                                        </p:attrNameLst>
                                      </p:cBhvr>
                                      <p:to>
                                        <p:strVal val="visible"/>
                                      </p:to>
                                    </p:set>
                                    <p:anim calcmode="lin" valueType="num">
                                      <p:cBhvr additive="base">
                                        <p:cTn id="18" dur="500" fill="hold"/>
                                        <p:tgtEl>
                                          <p:spTgt spid="10287"/>
                                        </p:tgtEl>
                                        <p:attrNameLst>
                                          <p:attrName>ppt_x</p:attrName>
                                        </p:attrNameLst>
                                      </p:cBhvr>
                                      <p:tavLst>
                                        <p:tav tm="0">
                                          <p:val>
                                            <p:strVal val="#ppt_x"/>
                                          </p:val>
                                        </p:tav>
                                        <p:tav tm="100000">
                                          <p:val>
                                            <p:strVal val="#ppt_x"/>
                                          </p:val>
                                        </p:tav>
                                      </p:tavLst>
                                    </p:anim>
                                    <p:anim calcmode="lin" valueType="num">
                                      <p:cBhvr additive="base">
                                        <p:cTn id="19" dur="500" fill="hold"/>
                                        <p:tgtEl>
                                          <p:spTgt spid="1028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2299"/>
                                        </p:tgtEl>
                                        <p:attrNameLst>
                                          <p:attrName>style.visibility</p:attrName>
                                        </p:attrNameLst>
                                      </p:cBhvr>
                                      <p:to>
                                        <p:strVal val="visible"/>
                                      </p:to>
                                    </p:set>
                                    <p:animEffect transition="in" filter="box(in)">
                                      <p:cBhvr>
                                        <p:cTn id="24" dur="500"/>
                                        <p:tgtEl>
                                          <p:spTgt spid="1229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306"/>
                                        </p:tgtEl>
                                        <p:attrNameLst>
                                          <p:attrName>style.visibility</p:attrName>
                                        </p:attrNameLst>
                                      </p:cBhvr>
                                      <p:to>
                                        <p:strVal val="visible"/>
                                      </p:to>
                                    </p:set>
                                    <p:anim calcmode="lin" valueType="num">
                                      <p:cBhvr additive="base">
                                        <p:cTn id="29" dur="500" fill="hold"/>
                                        <p:tgtEl>
                                          <p:spTgt spid="12306"/>
                                        </p:tgtEl>
                                        <p:attrNameLst>
                                          <p:attrName>ppt_x</p:attrName>
                                        </p:attrNameLst>
                                      </p:cBhvr>
                                      <p:tavLst>
                                        <p:tav tm="0">
                                          <p:val>
                                            <p:strVal val="#ppt_x"/>
                                          </p:val>
                                        </p:tav>
                                        <p:tav tm="100000">
                                          <p:val>
                                            <p:strVal val="#ppt_x"/>
                                          </p:val>
                                        </p:tav>
                                      </p:tavLst>
                                    </p:anim>
                                    <p:anim calcmode="lin" valueType="num">
                                      <p:cBhvr additive="base">
                                        <p:cTn id="30" dur="500" fill="hold"/>
                                        <p:tgtEl>
                                          <p:spTgt spid="1230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345"/>
                                        </p:tgtEl>
                                        <p:attrNameLst>
                                          <p:attrName>style.visibility</p:attrName>
                                        </p:attrNameLst>
                                      </p:cBhvr>
                                      <p:to>
                                        <p:strVal val="visible"/>
                                      </p:to>
                                    </p:set>
                                    <p:anim calcmode="lin" valueType="num">
                                      <p:cBhvr additive="base">
                                        <p:cTn id="35" dur="500" fill="hold"/>
                                        <p:tgtEl>
                                          <p:spTgt spid="12345"/>
                                        </p:tgtEl>
                                        <p:attrNameLst>
                                          <p:attrName>ppt_x</p:attrName>
                                        </p:attrNameLst>
                                      </p:cBhvr>
                                      <p:tavLst>
                                        <p:tav tm="0">
                                          <p:val>
                                            <p:strVal val="#ppt_x"/>
                                          </p:val>
                                        </p:tav>
                                        <p:tav tm="100000">
                                          <p:val>
                                            <p:strVal val="#ppt_x"/>
                                          </p:val>
                                        </p:tav>
                                      </p:tavLst>
                                    </p:anim>
                                    <p:anim calcmode="lin" valueType="num">
                                      <p:cBhvr additive="base">
                                        <p:cTn id="36" dur="500" fill="hold"/>
                                        <p:tgtEl>
                                          <p:spTgt spid="1234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grpId="0" nodeType="clickEffect">
                                  <p:stCondLst>
                                    <p:cond delay="0"/>
                                  </p:stCondLst>
                                  <p:childTnLst>
                                    <p:set>
                                      <p:cBhvr>
                                        <p:cTn id="40" dur="1" fill="hold">
                                          <p:stCondLst>
                                            <p:cond delay="0"/>
                                          </p:stCondLst>
                                        </p:cTn>
                                        <p:tgtEl>
                                          <p:spTgt spid="12327"/>
                                        </p:tgtEl>
                                        <p:attrNameLst>
                                          <p:attrName>style.visibility</p:attrName>
                                        </p:attrNameLst>
                                      </p:cBhvr>
                                      <p:to>
                                        <p:strVal val="visible"/>
                                      </p:to>
                                    </p:set>
                                    <p:animEffect transition="in" filter="diamond(in)">
                                      <p:cBhvr>
                                        <p:cTn id="41" dur="2000"/>
                                        <p:tgtEl>
                                          <p:spTgt spid="12327"/>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2346"/>
                                        </p:tgtEl>
                                        <p:attrNameLst>
                                          <p:attrName>style.visibility</p:attrName>
                                        </p:attrNameLst>
                                      </p:cBhvr>
                                      <p:to>
                                        <p:strVal val="visible"/>
                                      </p:to>
                                    </p:set>
                                    <p:animEffect transition="in" filter="box(in)">
                                      <p:cBhvr>
                                        <p:cTn id="46" dur="500"/>
                                        <p:tgtEl>
                                          <p:spTgt spid="1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9" grpId="0"/>
      <p:bldP spid="12302" grpId="0"/>
      <p:bldP spid="12303" grpId="0"/>
      <p:bldP spid="10287" grpId="0"/>
      <p:bldP spid="12306" grpId="0"/>
      <p:bldP spid="123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09" name="Text Box 2"/>
          <p:cNvSpPr txBox="1">
            <a:spLocks noChangeArrowheads="1"/>
          </p:cNvSpPr>
          <p:nvPr/>
        </p:nvSpPr>
        <p:spPr bwMode="auto">
          <a:xfrm>
            <a:off x="1403350" y="4716463"/>
            <a:ext cx="6408738" cy="1160462"/>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Times New Roman" pitchFamily="18" charset="0"/>
                <a:ea typeface="华文中宋" pitchFamily="2" charset="-122"/>
              </a:rPr>
              <a:t>类似的，从</a:t>
            </a:r>
            <a:r>
              <a:rPr lang="en-US" altLang="zh-CN" sz="2800" b="1" i="1">
                <a:solidFill>
                  <a:srgbClr val="CC0000"/>
                </a:solidFill>
                <a:latin typeface="Times New Roman" pitchFamily="18" charset="0"/>
                <a:ea typeface="华文中宋" pitchFamily="2" charset="-122"/>
              </a:rPr>
              <a:t>nL</a:t>
            </a:r>
            <a:r>
              <a:rPr lang="en-US" altLang="zh-CN" sz="2800" b="1">
                <a:solidFill>
                  <a:srgbClr val="CC0000"/>
                </a:solidFill>
                <a:latin typeface="Times New Roman" pitchFamily="18" charset="0"/>
                <a:ea typeface="华文中宋" pitchFamily="2" charset="-122"/>
              </a:rPr>
              <a:t>=</a:t>
            </a:r>
            <a:r>
              <a:rPr lang="en-US" altLang="zh-CN" sz="2800" b="1" i="1">
                <a:solidFill>
                  <a:srgbClr val="CC0000"/>
                </a:solidFill>
                <a:latin typeface="Times New Roman" pitchFamily="18" charset="0"/>
                <a:ea typeface="华文中宋" pitchFamily="2" charset="-122"/>
              </a:rPr>
              <a:t>N</a:t>
            </a:r>
            <a:r>
              <a:rPr lang="en-US" altLang="zh-CN" sz="2800" b="1" i="1">
                <a:solidFill>
                  <a:srgbClr val="CC0000"/>
                </a:solidFill>
                <a:latin typeface="Times New Roman" pitchFamily="18" charset="0"/>
                <a:ea typeface="华文中宋" pitchFamily="2" charset="-122"/>
                <a:sym typeface="Symbol" pitchFamily="18" charset="2"/>
              </a:rPr>
              <a:t></a:t>
            </a:r>
            <a:r>
              <a:rPr lang="en-US" altLang="zh-CN" sz="2800" b="1">
                <a:solidFill>
                  <a:srgbClr val="CC0000"/>
                </a:solidFill>
                <a:latin typeface="Times New Roman" pitchFamily="18" charset="0"/>
                <a:ea typeface="华文中宋" pitchFamily="2" charset="-122"/>
              </a:rPr>
              <a:t>/2</a:t>
            </a:r>
            <a:r>
              <a:rPr lang="zh-CN" altLang="en-US" sz="2800" b="1">
                <a:solidFill>
                  <a:srgbClr val="CC0000"/>
                </a:solidFill>
                <a:latin typeface="Times New Roman" pitchFamily="18" charset="0"/>
                <a:ea typeface="华文中宋" pitchFamily="2" charset="-122"/>
              </a:rPr>
              <a:t>可以导出：</a:t>
            </a:r>
            <a:endParaRPr lang="en-US" altLang="zh-CN" sz="2800" b="1">
              <a:solidFill>
                <a:srgbClr val="CC0000"/>
              </a:solidFill>
              <a:latin typeface="Times New Roman" pitchFamily="18" charset="0"/>
              <a:ea typeface="华文中宋" pitchFamily="2" charset="-122"/>
            </a:endParaRPr>
          </a:p>
          <a:p>
            <a:pPr>
              <a:spcBef>
                <a:spcPct val="50000"/>
              </a:spcBef>
            </a:pPr>
            <a:r>
              <a:rPr lang="zh-CN" altLang="en-US" sz="2800" b="1">
                <a:solidFill>
                  <a:srgbClr val="CC0000"/>
                </a:solidFill>
                <a:latin typeface="Times New Roman" pitchFamily="18" charset="0"/>
                <a:ea typeface="华文中宋" pitchFamily="2" charset="-122"/>
              </a:rPr>
              <a:t>可透过光腔的频率</a:t>
            </a:r>
            <a:r>
              <a:rPr lang="en-US" altLang="zh-CN" sz="2800" b="1">
                <a:solidFill>
                  <a:srgbClr val="CC0000"/>
                </a:solidFill>
                <a:latin typeface="Times New Roman" pitchFamily="18" charset="0"/>
                <a:ea typeface="华文中宋" pitchFamily="2" charset="-122"/>
              </a:rPr>
              <a:t> </a:t>
            </a:r>
            <a:r>
              <a:rPr lang="zh-CN" altLang="en-US" sz="2800" b="1">
                <a:solidFill>
                  <a:srgbClr val="CC0000"/>
                </a:solidFill>
                <a:latin typeface="Times New Roman" pitchFamily="18" charset="0"/>
                <a:ea typeface="华文中宋" pitchFamily="2" charset="-122"/>
              </a:rPr>
              <a:t>是</a:t>
            </a:r>
            <a:r>
              <a:rPr lang="en-US" altLang="zh-CN" sz="2800" b="1">
                <a:solidFill>
                  <a:srgbClr val="CC0000"/>
                </a:solidFill>
                <a:latin typeface="Times New Roman" pitchFamily="18" charset="0"/>
                <a:ea typeface="华文中宋" pitchFamily="2" charset="-122"/>
              </a:rPr>
              <a:t> </a:t>
            </a:r>
            <a:r>
              <a:rPr lang="en-US" altLang="zh-CN" sz="2800" b="1" i="1">
                <a:solidFill>
                  <a:srgbClr val="CC0000"/>
                </a:solidFill>
                <a:latin typeface="Times New Roman" pitchFamily="18" charset="0"/>
                <a:ea typeface="华文中宋" pitchFamily="2" charset="-122"/>
              </a:rPr>
              <a:t>c</a:t>
            </a:r>
            <a:r>
              <a:rPr lang="en-US" altLang="zh-CN" sz="2800" b="1">
                <a:solidFill>
                  <a:srgbClr val="CC0000"/>
                </a:solidFill>
                <a:latin typeface="Times New Roman" pitchFamily="18" charset="0"/>
                <a:ea typeface="华文中宋" pitchFamily="2" charset="-122"/>
              </a:rPr>
              <a:t>/2</a:t>
            </a:r>
            <a:r>
              <a:rPr lang="en-US" altLang="zh-CN" sz="2800" b="1" i="1">
                <a:solidFill>
                  <a:srgbClr val="CC0000"/>
                </a:solidFill>
                <a:latin typeface="Times New Roman" pitchFamily="18" charset="0"/>
                <a:ea typeface="华文中宋" pitchFamily="2" charset="-122"/>
              </a:rPr>
              <a:t>nL</a:t>
            </a:r>
            <a:r>
              <a:rPr lang="zh-CN" altLang="en-US" sz="2800" b="1">
                <a:solidFill>
                  <a:srgbClr val="CC0000"/>
                </a:solidFill>
                <a:latin typeface="Times New Roman" pitchFamily="18" charset="0"/>
                <a:ea typeface="华文中宋" pitchFamily="2" charset="-122"/>
              </a:rPr>
              <a:t>的整数倍。</a:t>
            </a:r>
            <a:endParaRPr lang="zh-CN" altLang="en-US" sz="2800" b="1">
              <a:latin typeface="Times New Roman" pitchFamily="18" charset="0"/>
              <a:ea typeface="华文中宋" pitchFamily="2" charset="-122"/>
            </a:endParaRPr>
          </a:p>
        </p:txBody>
      </p:sp>
      <p:sp>
        <p:nvSpPr>
          <p:cNvPr id="375811" name="TextBox 3"/>
          <p:cNvSpPr txBox="1">
            <a:spLocks noChangeArrowheads="1"/>
          </p:cNvSpPr>
          <p:nvPr/>
        </p:nvSpPr>
        <p:spPr bwMode="auto">
          <a:xfrm>
            <a:off x="323850" y="3663950"/>
            <a:ext cx="8532813" cy="701675"/>
          </a:xfrm>
          <a:prstGeom prst="rect">
            <a:avLst/>
          </a:prstGeom>
          <a:noFill/>
          <a:ln w="9525">
            <a:noFill/>
            <a:miter lim="800000"/>
            <a:headEnd/>
            <a:tailEnd/>
          </a:ln>
        </p:spPr>
        <p:txBody>
          <a:bodyPr>
            <a:spAutoFit/>
          </a:bodyPr>
          <a:lstStyle/>
          <a:p>
            <a:pPr>
              <a:buFont typeface="Arial" charset="0"/>
              <a:buChar char="•"/>
            </a:pPr>
            <a:r>
              <a:rPr lang="zh-CN" altLang="en-US" sz="2000" b="1">
                <a:solidFill>
                  <a:srgbClr val="FF0000"/>
                </a:solidFill>
              </a:rPr>
              <a:t> 禁闭的波（驻波条件；此波为波函数而非经典波）必然导出量子化条件；</a:t>
            </a:r>
            <a:endParaRPr lang="en-US" altLang="zh-CN" sz="2000" b="1">
              <a:solidFill>
                <a:srgbClr val="FF0000"/>
              </a:solidFill>
            </a:endParaRPr>
          </a:p>
          <a:p>
            <a:pPr>
              <a:buFont typeface="Arial" charset="0"/>
              <a:buChar char="•"/>
            </a:pPr>
            <a:r>
              <a:rPr lang="zh-CN" altLang="en-US" sz="2000" b="1">
                <a:solidFill>
                  <a:srgbClr val="FF0000"/>
                </a:solidFill>
              </a:rPr>
              <a:t> 把波和粒子联系起来（德布罗意关系）就得到粒子能量的量子化！</a:t>
            </a:r>
          </a:p>
        </p:txBody>
      </p:sp>
      <p:sp>
        <p:nvSpPr>
          <p:cNvPr id="375873" name="Rectangle 65"/>
          <p:cNvSpPr>
            <a:spLocks noChangeArrowheads="1"/>
          </p:cNvSpPr>
          <p:nvPr/>
        </p:nvSpPr>
        <p:spPr bwMode="auto">
          <a:xfrm>
            <a:off x="1835150" y="2311400"/>
            <a:ext cx="2641600" cy="396875"/>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并且得到基态能：</a:t>
            </a:r>
            <a:endParaRPr lang="zh-CN" altLang="en-US"/>
          </a:p>
        </p:txBody>
      </p:sp>
      <p:sp>
        <p:nvSpPr>
          <p:cNvPr id="375874" name="Rectangle 66"/>
          <p:cNvSpPr>
            <a:spLocks noChangeArrowheads="1"/>
          </p:cNvSpPr>
          <p:nvPr/>
        </p:nvSpPr>
        <p:spPr bwMode="auto">
          <a:xfrm>
            <a:off x="3348038" y="692150"/>
            <a:ext cx="660400" cy="396875"/>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得到</a:t>
            </a:r>
            <a:endParaRPr lang="zh-CN" altLang="en-US"/>
          </a:p>
        </p:txBody>
      </p:sp>
      <p:graphicFrame>
        <p:nvGraphicFramePr>
          <p:cNvPr id="375883" name="Object 75"/>
          <p:cNvGraphicFramePr>
            <a:graphicFrameLocks noChangeAspect="1"/>
          </p:cNvGraphicFramePr>
          <p:nvPr/>
        </p:nvGraphicFramePr>
        <p:xfrm>
          <a:off x="2124075" y="476250"/>
          <a:ext cx="1047750" cy="877888"/>
        </p:xfrm>
        <a:graphic>
          <a:graphicData uri="http://schemas.openxmlformats.org/presentationml/2006/ole">
            <mc:AlternateContent xmlns:mc="http://schemas.openxmlformats.org/markup-compatibility/2006">
              <mc:Choice xmlns:v="urn:schemas-microsoft-com:vml" Requires="v">
                <p:oleObj spid="_x0000_s375911" name="公式" r:id="rId4" imgW="469800" imgH="393480" progId="Equation.3">
                  <p:embed/>
                </p:oleObj>
              </mc:Choice>
              <mc:Fallback>
                <p:oleObj name="公式" r:id="rId4" imgW="469800" imgH="393480" progId="Equation.3">
                  <p:embed/>
                  <p:pic>
                    <p:nvPicPr>
                      <p:cNvPr id="0" name="Picture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476250"/>
                        <a:ext cx="104775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5885" name="Object 77"/>
          <p:cNvGraphicFramePr>
            <a:graphicFrameLocks noChangeAspect="1"/>
          </p:cNvGraphicFramePr>
          <p:nvPr/>
        </p:nvGraphicFramePr>
        <p:xfrm>
          <a:off x="3348038" y="1196975"/>
          <a:ext cx="2490787" cy="935038"/>
        </p:xfrm>
        <a:graphic>
          <a:graphicData uri="http://schemas.openxmlformats.org/presentationml/2006/ole">
            <mc:AlternateContent xmlns:mc="http://schemas.openxmlformats.org/markup-compatibility/2006">
              <mc:Choice xmlns:v="urn:schemas-microsoft-com:vml" Requires="v">
                <p:oleObj spid="_x0000_s375912" name="公式" r:id="rId6" imgW="1117440" imgH="419040" progId="Equation.3">
                  <p:embed/>
                </p:oleObj>
              </mc:Choice>
              <mc:Fallback>
                <p:oleObj name="公式" r:id="rId6" imgW="1117440" imgH="419040" progId="Equation.3">
                  <p:embed/>
                  <p:pic>
                    <p:nvPicPr>
                      <p:cNvPr id="0" name="Picture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1196975"/>
                        <a:ext cx="2490787"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5886" name="Object 78"/>
          <p:cNvGraphicFramePr>
            <a:graphicFrameLocks noChangeAspect="1"/>
          </p:cNvGraphicFramePr>
          <p:nvPr/>
        </p:nvGraphicFramePr>
        <p:xfrm>
          <a:off x="3779838" y="2852738"/>
          <a:ext cx="1841500" cy="396875"/>
        </p:xfrm>
        <a:graphic>
          <a:graphicData uri="http://schemas.openxmlformats.org/presentationml/2006/ole">
            <mc:AlternateContent xmlns:mc="http://schemas.openxmlformats.org/markup-compatibility/2006">
              <mc:Choice xmlns:v="urn:schemas-microsoft-com:vml" Requires="v">
                <p:oleObj spid="_x0000_s375913" name="公式" r:id="rId8" imgW="825480" imgH="177480" progId="Equation.3">
                  <p:embed/>
                </p:oleObj>
              </mc:Choice>
              <mc:Fallback>
                <p:oleObj name="公式" r:id="rId8" imgW="825480" imgH="177480" progId="Equation.3">
                  <p:embed/>
                  <p:pic>
                    <p:nvPicPr>
                      <p:cNvPr id="0" name="Picture 7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838" y="2852738"/>
                        <a:ext cx="1841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5883"/>
                                        </p:tgtEl>
                                        <p:attrNameLst>
                                          <p:attrName>style.visibility</p:attrName>
                                        </p:attrNameLst>
                                      </p:cBhvr>
                                      <p:to>
                                        <p:strVal val="visible"/>
                                      </p:to>
                                    </p:set>
                                    <p:animEffect transition="in" filter="box(in)">
                                      <p:cBhvr>
                                        <p:cTn id="7" dur="500"/>
                                        <p:tgtEl>
                                          <p:spTgt spid="3758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5874"/>
                                        </p:tgtEl>
                                        <p:attrNameLst>
                                          <p:attrName>style.visibility</p:attrName>
                                        </p:attrNameLst>
                                      </p:cBhvr>
                                      <p:to>
                                        <p:strVal val="visible"/>
                                      </p:to>
                                    </p:set>
                                    <p:anim calcmode="lin" valueType="num">
                                      <p:cBhvr additive="base">
                                        <p:cTn id="12" dur="500" fill="hold"/>
                                        <p:tgtEl>
                                          <p:spTgt spid="375874"/>
                                        </p:tgtEl>
                                        <p:attrNameLst>
                                          <p:attrName>ppt_x</p:attrName>
                                        </p:attrNameLst>
                                      </p:cBhvr>
                                      <p:tavLst>
                                        <p:tav tm="0">
                                          <p:val>
                                            <p:strVal val="#ppt_x"/>
                                          </p:val>
                                        </p:tav>
                                        <p:tav tm="100000">
                                          <p:val>
                                            <p:strVal val="#ppt_x"/>
                                          </p:val>
                                        </p:tav>
                                      </p:tavLst>
                                    </p:anim>
                                    <p:anim calcmode="lin" valueType="num">
                                      <p:cBhvr additive="base">
                                        <p:cTn id="13" dur="500" fill="hold"/>
                                        <p:tgtEl>
                                          <p:spTgt spid="37587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75885"/>
                                        </p:tgtEl>
                                        <p:attrNameLst>
                                          <p:attrName>style.visibility</p:attrName>
                                        </p:attrNameLst>
                                      </p:cBhvr>
                                      <p:to>
                                        <p:strVal val="visible"/>
                                      </p:to>
                                    </p:set>
                                    <p:animEffect transition="in" filter="box(in)">
                                      <p:cBhvr>
                                        <p:cTn id="18" dur="500"/>
                                        <p:tgtEl>
                                          <p:spTgt spid="37588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75873"/>
                                        </p:tgtEl>
                                        <p:attrNameLst>
                                          <p:attrName>style.visibility</p:attrName>
                                        </p:attrNameLst>
                                      </p:cBhvr>
                                      <p:to>
                                        <p:strVal val="visible"/>
                                      </p:to>
                                    </p:set>
                                    <p:anim calcmode="lin" valueType="num">
                                      <p:cBhvr additive="base">
                                        <p:cTn id="23" dur="500" fill="hold"/>
                                        <p:tgtEl>
                                          <p:spTgt spid="375873"/>
                                        </p:tgtEl>
                                        <p:attrNameLst>
                                          <p:attrName>ppt_x</p:attrName>
                                        </p:attrNameLst>
                                      </p:cBhvr>
                                      <p:tavLst>
                                        <p:tav tm="0">
                                          <p:val>
                                            <p:strVal val="#ppt_x"/>
                                          </p:val>
                                        </p:tav>
                                        <p:tav tm="100000">
                                          <p:val>
                                            <p:strVal val="#ppt_x"/>
                                          </p:val>
                                        </p:tav>
                                      </p:tavLst>
                                    </p:anim>
                                    <p:anim calcmode="lin" valueType="num">
                                      <p:cBhvr additive="base">
                                        <p:cTn id="24" dur="500" fill="hold"/>
                                        <p:tgtEl>
                                          <p:spTgt spid="37587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75886"/>
                                        </p:tgtEl>
                                        <p:attrNameLst>
                                          <p:attrName>style.visibility</p:attrName>
                                        </p:attrNameLst>
                                      </p:cBhvr>
                                      <p:to>
                                        <p:strVal val="visible"/>
                                      </p:to>
                                    </p:set>
                                    <p:animEffect transition="in" filter="box(in)">
                                      <p:cBhvr>
                                        <p:cTn id="29" dur="500"/>
                                        <p:tgtEl>
                                          <p:spTgt spid="37588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75811"/>
                                        </p:tgtEl>
                                        <p:attrNameLst>
                                          <p:attrName>style.visibility</p:attrName>
                                        </p:attrNameLst>
                                      </p:cBhvr>
                                      <p:to>
                                        <p:strVal val="visible"/>
                                      </p:to>
                                    </p:set>
                                    <p:anim calcmode="lin" valueType="num">
                                      <p:cBhvr additive="base">
                                        <p:cTn id="34" dur="500" fill="hold"/>
                                        <p:tgtEl>
                                          <p:spTgt spid="375811"/>
                                        </p:tgtEl>
                                        <p:attrNameLst>
                                          <p:attrName>ppt_x</p:attrName>
                                        </p:attrNameLst>
                                      </p:cBhvr>
                                      <p:tavLst>
                                        <p:tav tm="0">
                                          <p:val>
                                            <p:strVal val="#ppt_x"/>
                                          </p:val>
                                        </p:tav>
                                        <p:tav tm="100000">
                                          <p:val>
                                            <p:strVal val="#ppt_x"/>
                                          </p:val>
                                        </p:tav>
                                      </p:tavLst>
                                    </p:anim>
                                    <p:anim calcmode="lin" valueType="num">
                                      <p:cBhvr additive="base">
                                        <p:cTn id="35" dur="500" fill="hold"/>
                                        <p:tgtEl>
                                          <p:spTgt spid="37581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75809"/>
                                        </p:tgtEl>
                                        <p:attrNameLst>
                                          <p:attrName>style.visibility</p:attrName>
                                        </p:attrNameLst>
                                      </p:cBhvr>
                                      <p:to>
                                        <p:strVal val="visible"/>
                                      </p:to>
                                    </p:set>
                                    <p:anim calcmode="lin" valueType="num">
                                      <p:cBhvr additive="base">
                                        <p:cTn id="40" dur="500" fill="hold"/>
                                        <p:tgtEl>
                                          <p:spTgt spid="375809"/>
                                        </p:tgtEl>
                                        <p:attrNameLst>
                                          <p:attrName>ppt_x</p:attrName>
                                        </p:attrNameLst>
                                      </p:cBhvr>
                                      <p:tavLst>
                                        <p:tav tm="0">
                                          <p:val>
                                            <p:strVal val="#ppt_x"/>
                                          </p:val>
                                        </p:tav>
                                        <p:tav tm="100000">
                                          <p:val>
                                            <p:strVal val="#ppt_x"/>
                                          </p:val>
                                        </p:tav>
                                      </p:tavLst>
                                    </p:anim>
                                    <p:anim calcmode="lin" valueType="num">
                                      <p:cBhvr additive="base">
                                        <p:cTn id="41" dur="500" fill="hold"/>
                                        <p:tgtEl>
                                          <p:spTgt spid="3758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09" grpId="0"/>
      <p:bldP spid="375811" grpId="0"/>
      <p:bldP spid="375873" grpId="0"/>
      <p:bldP spid="3758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defRPr/>
            </a:pPr>
            <a:r>
              <a:rPr lang="en-US" altLang="zh-CN">
                <a:effectLst>
                  <a:outerShdw blurRad="38100" dist="38100" dir="2700000" algn="tl">
                    <a:srgbClr val="C0C0C0"/>
                  </a:outerShdw>
                </a:effectLst>
              </a:rPr>
              <a:t>§13</a:t>
            </a:r>
            <a:r>
              <a:rPr lang="zh-CN" altLang="en-US">
                <a:effectLst>
                  <a:outerShdw blurRad="38100" dist="38100" dir="2700000" algn="tl">
                    <a:srgbClr val="C0C0C0"/>
                  </a:outerShdw>
                </a:effectLst>
              </a:rPr>
              <a:t>不确定关系</a:t>
            </a:r>
            <a:endParaRPr lang="zh-CN" altLang="en-US">
              <a:effectLst>
                <a:outerShdw blurRad="38100" dist="38100" dir="2700000" algn="tl">
                  <a:srgbClr val="C0C0C0"/>
                </a:outerShdw>
              </a:effectLst>
              <a:ea typeface="宋体" pitchFamily="2" charset="-122"/>
            </a:endParaRPr>
          </a:p>
        </p:txBody>
      </p:sp>
      <p:sp>
        <p:nvSpPr>
          <p:cNvPr id="6" name="Rectangle 2"/>
          <p:cNvSpPr>
            <a:spLocks noChangeArrowheads="1"/>
          </p:cNvSpPr>
          <p:nvPr/>
        </p:nvSpPr>
        <p:spPr bwMode="auto">
          <a:xfrm>
            <a:off x="1285852" y="1785926"/>
            <a:ext cx="2811452"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fontAlgn="auto">
              <a:spcBef>
                <a:spcPct val="20000"/>
              </a:spcBef>
              <a:spcAft>
                <a:spcPts val="0"/>
              </a:spcAft>
              <a:defRPr/>
            </a:pPr>
            <a:r>
              <a:rPr kumimoji="1" lang="zh-CN" altLang="en-US" sz="2800" b="1" dirty="0">
                <a:solidFill>
                  <a:srgbClr val="FF0000"/>
                </a:solidFill>
                <a:latin typeface="Times New Roman" pitchFamily="18" charset="0"/>
              </a:rPr>
              <a:t>光子的不确定性</a:t>
            </a:r>
            <a:endParaRPr kumimoji="1" lang="zh-CN" altLang="en-US" sz="2800" dirty="0">
              <a:solidFill>
                <a:schemeClr val="tx2"/>
              </a:solidFill>
              <a:latin typeface="宋体" pitchFamily="2" charset="-122"/>
            </a:endParaRPr>
          </a:p>
        </p:txBody>
      </p:sp>
      <p:grpSp>
        <p:nvGrpSpPr>
          <p:cNvPr id="381957" name="Group 7"/>
          <p:cNvGrpSpPr>
            <a:grpSpLocks/>
          </p:cNvGrpSpPr>
          <p:nvPr/>
        </p:nvGrpSpPr>
        <p:grpSpPr bwMode="auto">
          <a:xfrm>
            <a:off x="293688" y="2714625"/>
            <a:ext cx="8594725" cy="3670300"/>
            <a:chOff x="293689" y="2714620"/>
            <a:chExt cx="8594728" cy="3670304"/>
          </a:xfrm>
        </p:grpSpPr>
        <p:pic>
          <p:nvPicPr>
            <p:cNvPr id="377862" name="Picture 3"/>
            <p:cNvPicPr>
              <a:picLocks noChangeAspect="1" noChangeArrowheads="1"/>
            </p:cNvPicPr>
            <p:nvPr/>
          </p:nvPicPr>
          <p:blipFill>
            <a:blip r:embed="rId2"/>
            <a:srcRect/>
            <a:stretch>
              <a:fillRect/>
            </a:stretch>
          </p:blipFill>
          <p:spPr bwMode="auto">
            <a:xfrm>
              <a:off x="293689" y="2767175"/>
              <a:ext cx="4778378" cy="3617749"/>
            </a:xfrm>
            <a:prstGeom prst="rect">
              <a:avLst/>
            </a:prstGeom>
            <a:noFill/>
            <a:ln w="9525">
              <a:noFill/>
              <a:miter lim="800000"/>
              <a:headEnd/>
              <a:tailEnd/>
            </a:ln>
          </p:spPr>
        </p:pic>
        <p:pic>
          <p:nvPicPr>
            <p:cNvPr id="377863" name="Picture 4"/>
            <p:cNvPicPr>
              <a:picLocks noChangeAspect="1" noChangeArrowheads="1"/>
            </p:cNvPicPr>
            <p:nvPr/>
          </p:nvPicPr>
          <p:blipFill>
            <a:blip r:embed="rId3"/>
            <a:srcRect/>
            <a:stretch>
              <a:fillRect/>
            </a:stretch>
          </p:blipFill>
          <p:spPr bwMode="auto">
            <a:xfrm>
              <a:off x="5286380" y="2714620"/>
              <a:ext cx="3602037" cy="3571875"/>
            </a:xfrm>
            <a:prstGeom prst="rect">
              <a:avLst/>
            </a:prstGeom>
            <a:noFill/>
            <a:ln w="9525">
              <a:noFill/>
              <a:miter lim="800000"/>
              <a:headEnd/>
              <a:tailEnd/>
            </a:ln>
          </p:spPr>
        </p:pic>
        <p:sp>
          <p:nvSpPr>
            <p:cNvPr id="7" name="Rectangle 6"/>
            <p:cNvSpPr/>
            <p:nvPr/>
          </p:nvSpPr>
          <p:spPr>
            <a:xfrm>
              <a:off x="357189" y="5929312"/>
              <a:ext cx="4143376"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1957"/>
                                        </p:tgtEl>
                                        <p:attrNameLst>
                                          <p:attrName>style.visibility</p:attrName>
                                        </p:attrNameLst>
                                      </p:cBhvr>
                                      <p:to>
                                        <p:strVal val="visible"/>
                                      </p:to>
                                    </p:set>
                                    <p:animEffect transition="in" filter="box(in)">
                                      <p:cBhvr>
                                        <p:cTn id="12" dur="500"/>
                                        <p:tgtEl>
                                          <p:spTgt spid="381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979488" y="1679575"/>
            <a:ext cx="7696200" cy="885825"/>
          </a:xfrm>
          <a:prstGeom prst="rect">
            <a:avLst/>
          </a:prstGeom>
          <a:noFill/>
          <a:ln w="9525">
            <a:noFill/>
            <a:miter lim="800000"/>
            <a:headEnd/>
            <a:tailEnd/>
          </a:ln>
        </p:spPr>
        <p:txBody>
          <a:bodyPr>
            <a:spAutoFit/>
          </a:bodyPr>
          <a:lstStyle/>
          <a:p>
            <a:r>
              <a:rPr kumimoji="1" lang="zh-CN" altLang="en-US" sz="2600" b="1">
                <a:latin typeface="Times New Roman" pitchFamily="18" charset="0"/>
                <a:ea typeface="华文中宋" pitchFamily="2" charset="-122"/>
              </a:rPr>
              <a:t>按照经典波动理论，约束在空间某区域内的波不可能是单色的</a:t>
            </a:r>
            <a:r>
              <a:rPr kumimoji="1" lang="en-US" altLang="zh-CN" sz="2600" b="1">
                <a:latin typeface="Times New Roman" pitchFamily="18" charset="0"/>
                <a:ea typeface="华文中宋" pitchFamily="2" charset="-122"/>
              </a:rPr>
              <a:t>——</a:t>
            </a:r>
            <a:r>
              <a:rPr kumimoji="1" lang="zh-CN" altLang="en-US" sz="2600" b="1">
                <a:latin typeface="Times New Roman" pitchFamily="18" charset="0"/>
                <a:ea typeface="华文中宋" pitchFamily="2" charset="-122"/>
              </a:rPr>
              <a:t>不可能具有唯一的波长。</a:t>
            </a:r>
            <a:endParaRPr kumimoji="1" lang="zh-CN" altLang="en-US" sz="2600" b="1">
              <a:solidFill>
                <a:schemeClr val="accent2"/>
              </a:solidFill>
              <a:latin typeface="Times New Roman" pitchFamily="18" charset="0"/>
              <a:ea typeface="华文中宋" pitchFamily="2" charset="-122"/>
            </a:endParaRPr>
          </a:p>
        </p:txBody>
      </p:sp>
      <p:sp>
        <p:nvSpPr>
          <p:cNvPr id="113668" name="Rectangle 4"/>
          <p:cNvSpPr>
            <a:spLocks noChangeArrowheads="1"/>
          </p:cNvSpPr>
          <p:nvPr/>
        </p:nvSpPr>
        <p:spPr bwMode="auto">
          <a:xfrm>
            <a:off x="1001713" y="2743200"/>
            <a:ext cx="7664450" cy="1282700"/>
          </a:xfrm>
          <a:prstGeom prst="rect">
            <a:avLst/>
          </a:prstGeom>
          <a:noFill/>
          <a:ln w="28575">
            <a:noFill/>
            <a:miter lim="800000"/>
            <a:headEnd/>
            <a:tailEnd/>
          </a:ln>
        </p:spPr>
        <p:txBody>
          <a:bodyPr>
            <a:spAutoFit/>
          </a:bodyPr>
          <a:lstStyle/>
          <a:p>
            <a:pPr indent="101600"/>
            <a:r>
              <a:rPr kumimoji="1" lang="zh-CN" altLang="en-US" sz="2600" b="1">
                <a:latin typeface="Times New Roman" pitchFamily="18" charset="0"/>
                <a:ea typeface="华文中宋" pitchFamily="2" charset="-122"/>
              </a:rPr>
              <a:t>这一结论对物质波同样正确：被束缚在某区域的粒子不可能具有确定的动量，即粒子的坐标和动量不能同时取确定值，存在一个</a:t>
            </a:r>
            <a:r>
              <a:rPr kumimoji="1" lang="zh-CN" altLang="en-US" sz="2600" b="1">
                <a:solidFill>
                  <a:srgbClr val="FF0000"/>
                </a:solidFill>
                <a:latin typeface="Times New Roman" pitchFamily="18" charset="0"/>
                <a:ea typeface="华文中宋" pitchFamily="2" charset="-122"/>
              </a:rPr>
              <a:t>不确定关系。</a:t>
            </a:r>
          </a:p>
        </p:txBody>
      </p:sp>
      <p:sp>
        <p:nvSpPr>
          <p:cNvPr id="113669" name="Rectangle 5"/>
          <p:cNvSpPr>
            <a:spLocks noChangeArrowheads="1"/>
          </p:cNvSpPr>
          <p:nvPr/>
        </p:nvSpPr>
        <p:spPr bwMode="auto">
          <a:xfrm>
            <a:off x="1066800" y="4221163"/>
            <a:ext cx="7669213" cy="885825"/>
          </a:xfrm>
          <a:prstGeom prst="rect">
            <a:avLst/>
          </a:prstGeom>
          <a:noFill/>
          <a:ln w="28575">
            <a:noFill/>
            <a:miter lim="800000"/>
            <a:headEnd/>
            <a:tailEnd/>
          </a:ln>
        </p:spPr>
        <p:txBody>
          <a:bodyPr>
            <a:spAutoFit/>
          </a:bodyPr>
          <a:lstStyle/>
          <a:p>
            <a:r>
              <a:rPr kumimoji="1" lang="zh-CN" altLang="en-US" sz="2600" b="1">
                <a:latin typeface="Times New Roman" pitchFamily="18" charset="0"/>
                <a:ea typeface="华文中宋" pitchFamily="2" charset="-122"/>
              </a:rPr>
              <a:t>海森堡（</a:t>
            </a:r>
            <a:r>
              <a:rPr kumimoji="1" lang="en-US" altLang="zh-CN" sz="2600" b="1">
                <a:latin typeface="Times New Roman" pitchFamily="18" charset="0"/>
                <a:ea typeface="华文中宋" pitchFamily="2" charset="-122"/>
              </a:rPr>
              <a:t>W. Heisenberg</a:t>
            </a:r>
            <a:r>
              <a:rPr kumimoji="1" lang="zh-CN" altLang="en-US" sz="2600" b="1">
                <a:latin typeface="Times New Roman" pitchFamily="18" charset="0"/>
                <a:ea typeface="华文中宋" pitchFamily="2" charset="-122"/>
              </a:rPr>
              <a:t>）在</a:t>
            </a:r>
            <a:r>
              <a:rPr kumimoji="1" lang="en-US" altLang="zh-CN" sz="2600" b="1">
                <a:latin typeface="Times New Roman" pitchFamily="18" charset="0"/>
                <a:ea typeface="华文中宋" pitchFamily="2" charset="-122"/>
              </a:rPr>
              <a:t>1927</a:t>
            </a:r>
            <a:r>
              <a:rPr kumimoji="1" lang="zh-CN" altLang="en-US" sz="2600" b="1">
                <a:latin typeface="Times New Roman" pitchFamily="18" charset="0"/>
                <a:ea typeface="华文中宋" pitchFamily="2" charset="-122"/>
              </a:rPr>
              <a:t>年发表了著名的位置</a:t>
            </a:r>
            <a:r>
              <a:rPr kumimoji="1" lang="en-US" altLang="zh-CN" sz="2600" b="1">
                <a:latin typeface="Times New Roman" pitchFamily="18" charset="0"/>
                <a:ea typeface="华文中宋" pitchFamily="2" charset="-122"/>
              </a:rPr>
              <a:t>—</a:t>
            </a:r>
            <a:r>
              <a:rPr kumimoji="1" lang="zh-CN" altLang="en-US" sz="2600" b="1">
                <a:latin typeface="Times New Roman" pitchFamily="18" charset="0"/>
                <a:ea typeface="华文中宋" pitchFamily="2" charset="-122"/>
              </a:rPr>
              <a:t>动量不确定关系</a:t>
            </a:r>
          </a:p>
        </p:txBody>
      </p:sp>
      <p:graphicFrame>
        <p:nvGraphicFramePr>
          <p:cNvPr id="113670" name="Object 10"/>
          <p:cNvGraphicFramePr>
            <a:graphicFrameLocks noChangeAspect="1"/>
          </p:cNvGraphicFramePr>
          <p:nvPr/>
        </p:nvGraphicFramePr>
        <p:xfrm>
          <a:off x="3014663" y="5229225"/>
          <a:ext cx="2997200" cy="688975"/>
        </p:xfrm>
        <a:graphic>
          <a:graphicData uri="http://schemas.openxmlformats.org/presentationml/2006/ole">
            <mc:AlternateContent xmlns:mc="http://schemas.openxmlformats.org/markup-compatibility/2006">
              <mc:Choice xmlns:v="urn:schemas-microsoft-com:vml" Requires="v">
                <p:oleObj spid="_x0000_s13331" name="公式" r:id="rId4" imgW="749160" imgH="228600" progId="Equation.3">
                  <p:embed/>
                </p:oleObj>
              </mc:Choice>
              <mc:Fallback>
                <p:oleObj name="公式" r:id="rId4" imgW="749160" imgH="2286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4663" y="5229225"/>
                        <a:ext cx="29972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13672" name="Rectangle 8"/>
          <p:cNvSpPr>
            <a:spLocks noChangeArrowheads="1"/>
          </p:cNvSpPr>
          <p:nvPr/>
        </p:nvSpPr>
        <p:spPr bwMode="auto">
          <a:xfrm>
            <a:off x="292100" y="1128713"/>
            <a:ext cx="4451350" cy="519112"/>
          </a:xfrm>
          <a:prstGeom prst="rect">
            <a:avLst/>
          </a:prstGeom>
          <a:noFill/>
          <a:ln w="28575">
            <a:noFill/>
            <a:miter lim="800000"/>
            <a:headEnd/>
            <a:tailEnd/>
          </a:ln>
        </p:spPr>
        <p:txBody>
          <a:bodyPr wrap="none">
            <a:spAutoFit/>
          </a:bodyPr>
          <a:lstStyle/>
          <a:p>
            <a:r>
              <a:rPr kumimoji="1" lang="zh-CN" altLang="en-US" sz="2800" b="1">
                <a:latin typeface="Times New Roman" pitchFamily="18" charset="0"/>
                <a:ea typeface="华文中宋" pitchFamily="2" charset="-122"/>
              </a:rPr>
              <a:t>一、位置</a:t>
            </a:r>
            <a:r>
              <a:rPr kumimoji="1" lang="en-US" altLang="zh-CN" sz="2800" b="1">
                <a:latin typeface="Times New Roman" pitchFamily="18" charset="0"/>
                <a:ea typeface="华文中宋" pitchFamily="2" charset="-122"/>
              </a:rPr>
              <a:t>—</a:t>
            </a:r>
            <a:r>
              <a:rPr kumimoji="1" lang="zh-CN" altLang="en-US" sz="2800" b="1">
                <a:latin typeface="Times New Roman" pitchFamily="18" charset="0"/>
                <a:ea typeface="华文中宋" pitchFamily="2" charset="-122"/>
              </a:rPr>
              <a:t>动量不确定关系</a:t>
            </a:r>
          </a:p>
        </p:txBody>
      </p:sp>
      <p:sp>
        <p:nvSpPr>
          <p:cNvPr id="13327" name="Text Box 8"/>
          <p:cNvSpPr txBox="1">
            <a:spLocks noChangeArrowheads="1"/>
          </p:cNvSpPr>
          <p:nvPr/>
        </p:nvSpPr>
        <p:spPr bwMode="auto">
          <a:xfrm>
            <a:off x="928688" y="498475"/>
            <a:ext cx="4678362" cy="519113"/>
          </a:xfrm>
          <a:prstGeom prst="rect">
            <a:avLst/>
          </a:prstGeom>
          <a:noFill/>
          <a:ln w="9525">
            <a:noFill/>
            <a:miter lim="800000"/>
            <a:headEnd/>
            <a:tailEnd/>
          </a:ln>
        </p:spPr>
        <p:txBody>
          <a:bodyPr>
            <a:spAutoFit/>
          </a:bodyPr>
          <a:lstStyle/>
          <a:p>
            <a:pPr algn="just" eaLnBrk="0" hangingPunct="0"/>
            <a:r>
              <a:rPr kumimoji="1" lang="en-US" altLang="zh-CN" sz="2800" b="1">
                <a:solidFill>
                  <a:srgbClr val="FF0000"/>
                </a:solidFill>
                <a:latin typeface="Times New Roman" pitchFamily="18" charset="0"/>
                <a:ea typeface="华文中宋" pitchFamily="2" charset="-122"/>
                <a:cs typeface="Times New Roman" pitchFamily="18" charset="0"/>
              </a:rPr>
              <a:t>(1) </a:t>
            </a:r>
            <a:r>
              <a:rPr kumimoji="1" lang="zh-CN" altLang="en-US" sz="2800" b="1">
                <a:solidFill>
                  <a:srgbClr val="FF0000"/>
                </a:solidFill>
                <a:latin typeface="Times New Roman" pitchFamily="18" charset="0"/>
                <a:ea typeface="华文中宋" pitchFamily="2" charset="-122"/>
                <a:cs typeface="Times New Roman" pitchFamily="18" charset="0"/>
              </a:rPr>
              <a:t>不确定关系的表述和含义</a:t>
            </a:r>
            <a:endParaRPr kumimoji="1" lang="zh-CN" altLang="en-US" sz="2800" b="1">
              <a:solidFill>
                <a:srgbClr val="FF0000"/>
              </a:solidFill>
              <a:latin typeface="宋体" charset="-122"/>
              <a:ea typeface="华文中宋"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72">
                                            <p:txEl>
                                              <p:pRg st="0" end="0"/>
                                            </p:txEl>
                                          </p:spTgt>
                                        </p:tgtEl>
                                        <p:attrNameLst>
                                          <p:attrName>style.visibility</p:attrName>
                                        </p:attrNameLst>
                                      </p:cBhvr>
                                      <p:to>
                                        <p:strVal val="visible"/>
                                      </p:to>
                                    </p:set>
                                    <p:animEffect transition="in" filter="wipe(left)">
                                      <p:cBhvr>
                                        <p:cTn id="7" dur="500"/>
                                        <p:tgtEl>
                                          <p:spTgt spid="1136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67"/>
                                        </p:tgtEl>
                                        <p:attrNameLst>
                                          <p:attrName>style.visibility</p:attrName>
                                        </p:attrNameLst>
                                      </p:cBhvr>
                                      <p:to>
                                        <p:strVal val="visible"/>
                                      </p:to>
                                    </p:set>
                                    <p:animEffect transition="in" filter="wipe(left)">
                                      <p:cBhvr>
                                        <p:cTn id="12" dur="500"/>
                                        <p:tgtEl>
                                          <p:spTgt spid="1136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668">
                                            <p:txEl>
                                              <p:pRg st="0" end="0"/>
                                            </p:txEl>
                                          </p:spTgt>
                                        </p:tgtEl>
                                        <p:attrNameLst>
                                          <p:attrName>style.visibility</p:attrName>
                                        </p:attrNameLst>
                                      </p:cBhvr>
                                      <p:to>
                                        <p:strVal val="visible"/>
                                      </p:to>
                                    </p:set>
                                    <p:animEffect transition="in" filter="wipe(left)">
                                      <p:cBhvr>
                                        <p:cTn id="17" dur="500"/>
                                        <p:tgtEl>
                                          <p:spTgt spid="1136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669">
                                            <p:txEl>
                                              <p:pRg st="0" end="0"/>
                                            </p:txEl>
                                          </p:spTgt>
                                        </p:tgtEl>
                                        <p:attrNameLst>
                                          <p:attrName>style.visibility</p:attrName>
                                        </p:attrNameLst>
                                      </p:cBhvr>
                                      <p:to>
                                        <p:strVal val="visible"/>
                                      </p:to>
                                    </p:set>
                                    <p:animEffect transition="in" filter="wipe(left)">
                                      <p:cBhvr>
                                        <p:cTn id="22" dur="500"/>
                                        <p:tgtEl>
                                          <p:spTgt spid="113669">
                                            <p:txEl>
                                              <p:pRg st="0" end="0"/>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3670"/>
                                        </p:tgtEl>
                                        <p:attrNameLst>
                                          <p:attrName>style.visibility</p:attrName>
                                        </p:attrNameLst>
                                      </p:cBhvr>
                                      <p:to>
                                        <p:strVal val="visible"/>
                                      </p:to>
                                    </p:set>
                                    <p:animEffect transition="in" filter="wipe(left)">
                                      <p:cBhvr>
                                        <p:cTn id="26" dur="5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p:bldP spid="113668" grpId="0" build="p" autoUpdateAnimBg="0"/>
      <p:bldP spid="113669" grpId="0" build="p" autoUpdateAnimBg="0"/>
      <p:bldP spid="11367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Text Box 3"/>
          <p:cNvSpPr txBox="1">
            <a:spLocks noChangeArrowheads="1"/>
          </p:cNvSpPr>
          <p:nvPr/>
        </p:nvSpPr>
        <p:spPr bwMode="auto">
          <a:xfrm>
            <a:off x="493713" y="2579688"/>
            <a:ext cx="7029450" cy="488950"/>
          </a:xfrm>
          <a:prstGeom prst="rect">
            <a:avLst/>
          </a:prstGeom>
          <a:noFill/>
          <a:ln w="28575">
            <a:noFill/>
            <a:miter lim="800000"/>
            <a:headEnd/>
            <a:tailEnd/>
          </a:ln>
        </p:spPr>
        <p:txBody>
          <a:bodyPr>
            <a:spAutoFit/>
          </a:bodyPr>
          <a:lstStyle/>
          <a:p>
            <a:pPr indent="288925"/>
            <a:r>
              <a:rPr kumimoji="1" lang="zh-CN" altLang="en-US" sz="2600" b="1">
                <a:latin typeface="Times New Roman" pitchFamily="18" charset="0"/>
                <a:ea typeface="华文中宋" pitchFamily="2" charset="-122"/>
              </a:rPr>
              <a:t>不限制电子坐标时，动量可以取确定值。</a:t>
            </a:r>
          </a:p>
        </p:txBody>
      </p:sp>
      <p:sp>
        <p:nvSpPr>
          <p:cNvPr id="115716" name="Text Box 4"/>
          <p:cNvSpPr txBox="1">
            <a:spLocks noChangeArrowheads="1"/>
          </p:cNvSpPr>
          <p:nvPr/>
        </p:nvSpPr>
        <p:spPr bwMode="auto">
          <a:xfrm>
            <a:off x="869950" y="1030288"/>
            <a:ext cx="7734300" cy="885825"/>
          </a:xfrm>
          <a:prstGeom prst="rect">
            <a:avLst/>
          </a:prstGeom>
          <a:noFill/>
          <a:ln w="9525">
            <a:noFill/>
            <a:miter lim="800000"/>
            <a:headEnd/>
            <a:tailEnd/>
          </a:ln>
        </p:spPr>
        <p:txBody>
          <a:bodyPr>
            <a:spAutoFit/>
          </a:bodyPr>
          <a:lstStyle/>
          <a:p>
            <a:r>
              <a:rPr kumimoji="1" lang="zh-CN" altLang="en-US" sz="2600" b="1">
                <a:latin typeface="Times New Roman" pitchFamily="18" charset="0"/>
                <a:ea typeface="华文中宋" pitchFamily="2" charset="-122"/>
              </a:rPr>
              <a:t>对坐标 </a:t>
            </a:r>
            <a:r>
              <a:rPr kumimoji="1" lang="en-US" altLang="zh-CN" sz="2600" b="1" i="1">
                <a:latin typeface="Times New Roman" pitchFamily="18" charset="0"/>
                <a:ea typeface="华文中宋" pitchFamily="2" charset="-122"/>
              </a:rPr>
              <a:t>x </a:t>
            </a:r>
            <a:r>
              <a:rPr kumimoji="1" lang="zh-CN" altLang="en-US" sz="2600" b="1">
                <a:latin typeface="Times New Roman" pitchFamily="18" charset="0"/>
                <a:ea typeface="华文中宋" pitchFamily="2" charset="-122"/>
              </a:rPr>
              <a:t>测量得越精确（</a:t>
            </a:r>
            <a:r>
              <a:rPr kumimoji="1" lang="zh-CN" altLang="en-US" sz="2600" b="1">
                <a:latin typeface="Times New Roman" pitchFamily="18" charset="0"/>
                <a:ea typeface="华文中宋" pitchFamily="2" charset="-122"/>
                <a:sym typeface="Symbol" pitchFamily="18" charset="2"/>
              </a:rPr>
              <a:t></a:t>
            </a:r>
            <a:r>
              <a:rPr kumimoji="1" lang="en-US" altLang="zh-CN" sz="2600" b="1" i="1">
                <a:latin typeface="Times New Roman" pitchFamily="18" charset="0"/>
                <a:ea typeface="华文中宋" pitchFamily="2" charset="-122"/>
              </a:rPr>
              <a:t>x</a:t>
            </a:r>
            <a:r>
              <a:rPr kumimoji="1" lang="en-US" altLang="zh-CN" sz="2600" b="1">
                <a:latin typeface="Times New Roman" pitchFamily="18" charset="0"/>
                <a:ea typeface="华文中宋" pitchFamily="2" charset="-122"/>
              </a:rPr>
              <a:t> </a:t>
            </a:r>
            <a:r>
              <a:rPr kumimoji="1" lang="zh-CN" altLang="en-US" sz="2600" b="1">
                <a:latin typeface="Times New Roman" pitchFamily="18" charset="0"/>
                <a:ea typeface="华文中宋" pitchFamily="2" charset="-122"/>
              </a:rPr>
              <a:t>越小），动量不确定性 </a:t>
            </a:r>
            <a:r>
              <a:rPr kumimoji="1" lang="zh-CN" altLang="en-US" sz="2600" b="1">
                <a:latin typeface="Times New Roman" pitchFamily="18" charset="0"/>
                <a:ea typeface="华文中宋" pitchFamily="2" charset="-122"/>
                <a:sym typeface="Symbol" pitchFamily="18" charset="2"/>
              </a:rPr>
              <a:t></a:t>
            </a:r>
            <a:r>
              <a:rPr kumimoji="1" lang="en-US" altLang="zh-CN" sz="2600" b="1" i="1">
                <a:latin typeface="Times New Roman" pitchFamily="18" charset="0"/>
                <a:ea typeface="华文中宋" pitchFamily="2" charset="-122"/>
              </a:rPr>
              <a:t>p</a:t>
            </a:r>
            <a:r>
              <a:rPr kumimoji="1" lang="en-US" altLang="zh-CN" sz="2600" b="1" i="1" baseline="-25000">
                <a:latin typeface="Times New Roman" pitchFamily="18" charset="0"/>
                <a:ea typeface="华文中宋" pitchFamily="2" charset="-122"/>
              </a:rPr>
              <a:t>x</a:t>
            </a:r>
            <a:r>
              <a:rPr kumimoji="1" lang="en-US" altLang="zh-CN" sz="2600" b="1" baseline="-25000">
                <a:latin typeface="Times New Roman" pitchFamily="18" charset="0"/>
                <a:ea typeface="华文中宋" pitchFamily="2" charset="-122"/>
              </a:rPr>
              <a:t> </a:t>
            </a:r>
            <a:r>
              <a:rPr kumimoji="1" lang="zh-CN" altLang="en-US" sz="2600" b="1">
                <a:latin typeface="Times New Roman" pitchFamily="18" charset="0"/>
                <a:ea typeface="华文中宋" pitchFamily="2" charset="-122"/>
              </a:rPr>
              <a:t>就越大</a:t>
            </a:r>
            <a:r>
              <a:rPr kumimoji="1" lang="en-US" altLang="zh-CN" sz="2600" b="1">
                <a:latin typeface="Times New Roman" pitchFamily="18" charset="0"/>
                <a:ea typeface="华文中宋" pitchFamily="2" charset="-122"/>
              </a:rPr>
              <a:t>(</a:t>
            </a:r>
            <a:r>
              <a:rPr kumimoji="1" lang="zh-CN" altLang="en-US" sz="2600" b="1">
                <a:latin typeface="Times New Roman" pitchFamily="18" charset="0"/>
                <a:ea typeface="华文中宋" pitchFamily="2" charset="-122"/>
              </a:rPr>
              <a:t>衍射越厉害</a:t>
            </a:r>
            <a:r>
              <a:rPr kumimoji="1" lang="en-US" altLang="zh-CN" sz="2600" b="1">
                <a:latin typeface="Times New Roman" pitchFamily="18" charset="0"/>
                <a:ea typeface="华文中宋" pitchFamily="2" charset="-122"/>
              </a:rPr>
              <a:t>)</a:t>
            </a:r>
            <a:r>
              <a:rPr kumimoji="1" lang="zh-CN" altLang="en-US" sz="2600" b="1">
                <a:latin typeface="Times New Roman" pitchFamily="18" charset="0"/>
                <a:ea typeface="华文中宋" pitchFamily="2" charset="-122"/>
              </a:rPr>
              <a:t>。</a:t>
            </a:r>
          </a:p>
        </p:txBody>
      </p:sp>
      <p:sp>
        <p:nvSpPr>
          <p:cNvPr id="115717" name="Rectangle 5"/>
          <p:cNvSpPr>
            <a:spLocks noChangeArrowheads="1"/>
          </p:cNvSpPr>
          <p:nvPr/>
        </p:nvSpPr>
        <p:spPr bwMode="auto">
          <a:xfrm>
            <a:off x="782638" y="2003425"/>
            <a:ext cx="5137150" cy="488950"/>
          </a:xfrm>
          <a:prstGeom prst="rect">
            <a:avLst/>
          </a:prstGeom>
          <a:noFill/>
          <a:ln w="28575">
            <a:noFill/>
            <a:miter lim="800000"/>
            <a:headEnd/>
            <a:tailEnd/>
          </a:ln>
        </p:spPr>
        <p:txBody>
          <a:bodyPr wrap="none">
            <a:spAutoFit/>
          </a:bodyPr>
          <a:lstStyle/>
          <a:p>
            <a:r>
              <a:rPr kumimoji="1" lang="zh-CN" altLang="en-US" sz="2600" b="1">
                <a:latin typeface="Times New Roman" pitchFamily="18" charset="0"/>
                <a:ea typeface="华文中宋" pitchFamily="2" charset="-122"/>
              </a:rPr>
              <a:t>电子的坐标和动量不能同时确定。</a:t>
            </a:r>
          </a:p>
        </p:txBody>
      </p:sp>
      <p:sp>
        <p:nvSpPr>
          <p:cNvPr id="115718" name="Text Box 6"/>
          <p:cNvSpPr txBox="1">
            <a:spLocks noChangeArrowheads="1"/>
          </p:cNvSpPr>
          <p:nvPr/>
        </p:nvSpPr>
        <p:spPr bwMode="auto">
          <a:xfrm>
            <a:off x="806450" y="3163888"/>
            <a:ext cx="5421313" cy="488950"/>
          </a:xfrm>
          <a:prstGeom prst="rect">
            <a:avLst/>
          </a:prstGeom>
          <a:noFill/>
          <a:ln w="9525">
            <a:noFill/>
            <a:miter lim="800000"/>
            <a:headEnd/>
            <a:tailEnd/>
          </a:ln>
        </p:spPr>
        <p:txBody>
          <a:bodyPr>
            <a:spAutoFit/>
          </a:bodyPr>
          <a:lstStyle/>
          <a:p>
            <a:pPr>
              <a:spcBef>
                <a:spcPct val="50000"/>
              </a:spcBef>
            </a:pPr>
            <a:r>
              <a:rPr kumimoji="1" lang="zh-CN" altLang="en-US" sz="2600" b="1">
                <a:latin typeface="Times New Roman" pitchFamily="18" charset="0"/>
                <a:ea typeface="华文中宋" pitchFamily="2" charset="-122"/>
              </a:rPr>
              <a:t>严格的不确定性关系应该是：</a:t>
            </a:r>
          </a:p>
        </p:txBody>
      </p:sp>
      <p:graphicFrame>
        <p:nvGraphicFramePr>
          <p:cNvPr id="14364" name="Object 28"/>
          <p:cNvGraphicFramePr>
            <a:graphicFrameLocks noChangeAspect="1"/>
          </p:cNvGraphicFramePr>
          <p:nvPr/>
        </p:nvGraphicFramePr>
        <p:xfrm>
          <a:off x="3082925" y="404813"/>
          <a:ext cx="2065338" cy="609600"/>
        </p:xfrm>
        <a:graphic>
          <a:graphicData uri="http://schemas.openxmlformats.org/presentationml/2006/ole">
            <mc:AlternateContent xmlns:mc="http://schemas.openxmlformats.org/markup-compatibility/2006">
              <mc:Choice xmlns:v="urn:schemas-microsoft-com:vml" Requires="v">
                <p:oleObj spid="_x0000_s14400" name="Equation" r:id="rId4" imgW="774401" imgH="228738" progId="Equation.3">
                  <p:embed/>
                </p:oleObj>
              </mc:Choice>
              <mc:Fallback>
                <p:oleObj name="Equation" r:id="rId4" imgW="774401" imgH="228738" progId="Equation.3">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2925" y="404813"/>
                        <a:ext cx="20653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197638" name="Object 29"/>
          <p:cNvGraphicFramePr>
            <a:graphicFrameLocks noChangeAspect="1"/>
          </p:cNvGraphicFramePr>
          <p:nvPr/>
        </p:nvGraphicFramePr>
        <p:xfrm>
          <a:off x="5724525" y="4221163"/>
          <a:ext cx="2159000" cy="557212"/>
        </p:xfrm>
        <a:graphic>
          <a:graphicData uri="http://schemas.openxmlformats.org/presentationml/2006/ole">
            <mc:AlternateContent xmlns:mc="http://schemas.openxmlformats.org/markup-compatibility/2006">
              <mc:Choice xmlns:v="urn:schemas-microsoft-com:vml" Requires="v">
                <p:oleObj spid="_x0000_s14401" name="Equation" r:id="rId6" imgW="927077" imgH="241415" progId="Equation.3">
                  <p:embed/>
                </p:oleObj>
              </mc:Choice>
              <mc:Fallback>
                <p:oleObj name="Equation" r:id="rId6" imgW="927077" imgH="241415" progId="Equation.3">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4221163"/>
                        <a:ext cx="21590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39" name="Object 30"/>
          <p:cNvGraphicFramePr>
            <a:graphicFrameLocks noChangeAspect="1"/>
          </p:cNvGraphicFramePr>
          <p:nvPr/>
        </p:nvGraphicFramePr>
        <p:xfrm>
          <a:off x="5795963" y="5084763"/>
          <a:ext cx="2065337" cy="441325"/>
        </p:xfrm>
        <a:graphic>
          <a:graphicData uri="http://schemas.openxmlformats.org/presentationml/2006/ole">
            <mc:AlternateContent xmlns:mc="http://schemas.openxmlformats.org/markup-compatibility/2006">
              <mc:Choice xmlns:v="urn:schemas-microsoft-com:vml" Requires="v">
                <p:oleObj spid="_x0000_s14402" name="Equation" r:id="rId8" imgW="849951" imgH="177922" progId="Equation.3">
                  <p:embed/>
                </p:oleObj>
              </mc:Choice>
              <mc:Fallback>
                <p:oleObj name="Equation" r:id="rId8" imgW="849951" imgH="177922" progId="Equation.3">
                  <p:embed/>
                  <p:pic>
                    <p:nvPicPr>
                      <p:cNvPr id="0" name="Picture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5963" y="5084763"/>
                        <a:ext cx="20653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1"/>
          <p:cNvGraphicFramePr>
            <a:graphicFrameLocks noChangeAspect="1"/>
          </p:cNvGraphicFramePr>
          <p:nvPr/>
        </p:nvGraphicFramePr>
        <p:xfrm>
          <a:off x="1657350" y="3849688"/>
          <a:ext cx="3059113" cy="2027237"/>
        </p:xfrm>
        <a:graphic>
          <a:graphicData uri="http://schemas.openxmlformats.org/presentationml/2006/ole">
            <mc:AlternateContent xmlns:mc="http://schemas.openxmlformats.org/markup-compatibility/2006">
              <mc:Choice xmlns:v="urn:schemas-microsoft-com:vml" Requires="v">
                <p:oleObj spid="_x0000_s14403" name="公式" r:id="rId10" imgW="965108" imgH="736370" progId="Equation.3">
                  <p:embed/>
                </p:oleObj>
              </mc:Choice>
              <mc:Fallback>
                <p:oleObj name="公式" r:id="rId10" imgW="965108" imgH="736370" progId="Equation.3">
                  <p:embed/>
                  <p:pic>
                    <p:nvPicPr>
                      <p:cNvPr id="0" name="Picture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57350" y="3849688"/>
                        <a:ext cx="3059113" cy="202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64"/>
                                        </p:tgtEl>
                                        <p:attrNameLst>
                                          <p:attrName>style.visibility</p:attrName>
                                        </p:attrNameLst>
                                      </p:cBhvr>
                                      <p:to>
                                        <p:strVal val="visible"/>
                                      </p:to>
                                    </p:set>
                                    <p:anim calcmode="lin" valueType="num">
                                      <p:cBhvr additive="base">
                                        <p:cTn id="7" dur="500" fill="hold"/>
                                        <p:tgtEl>
                                          <p:spTgt spid="14364"/>
                                        </p:tgtEl>
                                        <p:attrNameLst>
                                          <p:attrName>ppt_x</p:attrName>
                                        </p:attrNameLst>
                                      </p:cBhvr>
                                      <p:tavLst>
                                        <p:tav tm="0">
                                          <p:val>
                                            <p:strVal val="#ppt_x"/>
                                          </p:val>
                                        </p:tav>
                                        <p:tav tm="100000">
                                          <p:val>
                                            <p:strVal val="#ppt_x"/>
                                          </p:val>
                                        </p:tav>
                                      </p:tavLst>
                                    </p:anim>
                                    <p:anim calcmode="lin" valueType="num">
                                      <p:cBhvr additive="base">
                                        <p:cTn id="8" dur="500" fill="hold"/>
                                        <p:tgtEl>
                                          <p:spTgt spid="143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5716"/>
                                        </p:tgtEl>
                                        <p:attrNameLst>
                                          <p:attrName>style.visibility</p:attrName>
                                        </p:attrNameLst>
                                      </p:cBhvr>
                                      <p:to>
                                        <p:strVal val="visible"/>
                                      </p:to>
                                    </p:set>
                                    <p:animEffect transition="in" filter="wipe(left)">
                                      <p:cBhvr>
                                        <p:cTn id="13" dur="500"/>
                                        <p:tgtEl>
                                          <p:spTgt spid="1157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5717">
                                            <p:txEl>
                                              <p:pRg st="0" end="0"/>
                                            </p:txEl>
                                          </p:spTgt>
                                        </p:tgtEl>
                                        <p:attrNameLst>
                                          <p:attrName>style.visibility</p:attrName>
                                        </p:attrNameLst>
                                      </p:cBhvr>
                                      <p:to>
                                        <p:strVal val="visible"/>
                                      </p:to>
                                    </p:set>
                                    <p:animEffect transition="in" filter="wipe(left)">
                                      <p:cBhvr>
                                        <p:cTn id="18" dur="500"/>
                                        <p:tgtEl>
                                          <p:spTgt spid="11571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15715"/>
                                        </p:tgtEl>
                                        <p:attrNameLst>
                                          <p:attrName>style.visibility</p:attrName>
                                        </p:attrNameLst>
                                      </p:cBhvr>
                                      <p:to>
                                        <p:strVal val="visible"/>
                                      </p:to>
                                    </p:set>
                                    <p:animEffect transition="in" filter="box(in)">
                                      <p:cBhvr>
                                        <p:cTn id="23" dur="500"/>
                                        <p:tgtEl>
                                          <p:spTgt spid="11571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5718"/>
                                        </p:tgtEl>
                                        <p:attrNameLst>
                                          <p:attrName>style.visibility</p:attrName>
                                        </p:attrNameLst>
                                      </p:cBhvr>
                                      <p:to>
                                        <p:strVal val="visible"/>
                                      </p:to>
                                    </p:set>
                                    <p:anim calcmode="lin" valueType="num">
                                      <p:cBhvr additive="base">
                                        <p:cTn id="28" dur="500" fill="hold"/>
                                        <p:tgtEl>
                                          <p:spTgt spid="115718"/>
                                        </p:tgtEl>
                                        <p:attrNameLst>
                                          <p:attrName>ppt_x</p:attrName>
                                        </p:attrNameLst>
                                      </p:cBhvr>
                                      <p:tavLst>
                                        <p:tav tm="0">
                                          <p:val>
                                            <p:strVal val="#ppt_x"/>
                                          </p:val>
                                        </p:tav>
                                        <p:tav tm="100000">
                                          <p:val>
                                            <p:strVal val="#ppt_x"/>
                                          </p:val>
                                        </p:tav>
                                      </p:tavLst>
                                    </p:anim>
                                    <p:anim calcmode="lin" valueType="num">
                                      <p:cBhvr additive="base">
                                        <p:cTn id="29" dur="500" fill="hold"/>
                                        <p:tgtEl>
                                          <p:spTgt spid="11571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97638"/>
                                        </p:tgtEl>
                                        <p:attrNameLst>
                                          <p:attrName>style.visibility</p:attrName>
                                        </p:attrNameLst>
                                      </p:cBhvr>
                                      <p:to>
                                        <p:strVal val="visible"/>
                                      </p:to>
                                    </p:set>
                                    <p:animEffect transition="in" filter="box(in)">
                                      <p:cBhvr>
                                        <p:cTn id="34" dur="500"/>
                                        <p:tgtEl>
                                          <p:spTgt spid="197638"/>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amond(in)">
                                      <p:cBhvr>
                                        <p:cTn id="39" dur="20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97639"/>
                                        </p:tgtEl>
                                        <p:attrNameLst>
                                          <p:attrName>style.visibility</p:attrName>
                                        </p:attrNameLst>
                                      </p:cBhvr>
                                      <p:to>
                                        <p:strVal val="visible"/>
                                      </p:to>
                                    </p:set>
                                    <p:anim calcmode="lin" valueType="num">
                                      <p:cBhvr additive="base">
                                        <p:cTn id="44" dur="500" fill="hold"/>
                                        <p:tgtEl>
                                          <p:spTgt spid="197639"/>
                                        </p:tgtEl>
                                        <p:attrNameLst>
                                          <p:attrName>ppt_x</p:attrName>
                                        </p:attrNameLst>
                                      </p:cBhvr>
                                      <p:tavLst>
                                        <p:tav tm="0">
                                          <p:val>
                                            <p:strVal val="#ppt_x"/>
                                          </p:val>
                                        </p:tav>
                                        <p:tav tm="100000">
                                          <p:val>
                                            <p:strVal val="#ppt_x"/>
                                          </p:val>
                                        </p:tav>
                                      </p:tavLst>
                                    </p:anim>
                                    <p:anim calcmode="lin" valueType="num">
                                      <p:cBhvr additive="base">
                                        <p:cTn id="45" dur="500" fill="hold"/>
                                        <p:tgtEl>
                                          <p:spTgt spid="1976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p:bldP spid="115716" grpId="0" autoUpdateAnimBg="0"/>
      <p:bldP spid="115717" grpId="0" build="p" autoUpdateAnimBg="0"/>
      <p:bldP spid="1157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10" name="Text Box 8"/>
          <p:cNvSpPr txBox="1">
            <a:spLocks noChangeArrowheads="1"/>
          </p:cNvSpPr>
          <p:nvPr/>
        </p:nvSpPr>
        <p:spPr bwMode="auto">
          <a:xfrm>
            <a:off x="468313" y="404813"/>
            <a:ext cx="4678362" cy="519112"/>
          </a:xfrm>
          <a:prstGeom prst="rect">
            <a:avLst/>
          </a:prstGeom>
          <a:noFill/>
          <a:ln w="9525">
            <a:noFill/>
            <a:miter lim="800000"/>
            <a:headEnd/>
            <a:tailEnd/>
          </a:ln>
        </p:spPr>
        <p:txBody>
          <a:bodyPr>
            <a:spAutoFit/>
          </a:bodyPr>
          <a:lstStyle/>
          <a:p>
            <a:pPr algn="just" eaLnBrk="0" hangingPunct="0"/>
            <a:r>
              <a:rPr kumimoji="1" lang="en-US" altLang="zh-CN" sz="2800" b="1">
                <a:solidFill>
                  <a:srgbClr val="FF0000"/>
                </a:solidFill>
                <a:latin typeface="Times New Roman" pitchFamily="18" charset="0"/>
                <a:ea typeface="华文中宋" pitchFamily="2" charset="-122"/>
                <a:cs typeface="Times New Roman" pitchFamily="18" charset="0"/>
              </a:rPr>
              <a:t>(2) </a:t>
            </a:r>
            <a:r>
              <a:rPr kumimoji="1" lang="zh-CN" altLang="en-US" sz="2800" b="1">
                <a:solidFill>
                  <a:srgbClr val="FF0000"/>
                </a:solidFill>
                <a:latin typeface="Times New Roman" pitchFamily="18" charset="0"/>
                <a:ea typeface="华文中宋" pitchFamily="2" charset="-122"/>
                <a:cs typeface="Times New Roman" pitchFamily="18" charset="0"/>
              </a:rPr>
              <a:t>不确定关系的简单推导</a:t>
            </a:r>
            <a:endParaRPr kumimoji="1" lang="zh-CN" altLang="en-US" sz="2800" b="1">
              <a:solidFill>
                <a:srgbClr val="FF0000"/>
              </a:solidFill>
              <a:latin typeface="宋体" charset="-122"/>
              <a:ea typeface="华文中宋" pitchFamily="2" charset="-122"/>
              <a:cs typeface="Times New Roman" pitchFamily="18" charset="0"/>
            </a:endParaRPr>
          </a:p>
        </p:txBody>
      </p:sp>
      <p:sp>
        <p:nvSpPr>
          <p:cNvPr id="113667" name="Text Box 3"/>
          <p:cNvSpPr txBox="1">
            <a:spLocks noChangeArrowheads="1"/>
          </p:cNvSpPr>
          <p:nvPr/>
        </p:nvSpPr>
        <p:spPr bwMode="auto">
          <a:xfrm>
            <a:off x="755650" y="981075"/>
            <a:ext cx="6408738" cy="457200"/>
          </a:xfrm>
          <a:prstGeom prst="rect">
            <a:avLst/>
          </a:prstGeom>
          <a:noFill/>
          <a:ln w="9525">
            <a:noFill/>
            <a:miter lim="800000"/>
            <a:headEnd/>
            <a:tailEnd/>
          </a:ln>
        </p:spPr>
        <p:txBody>
          <a:bodyPr>
            <a:spAutoFit/>
          </a:bodyPr>
          <a:lstStyle/>
          <a:p>
            <a:r>
              <a:rPr kumimoji="1" lang="zh-CN" altLang="en-US" sz="2400">
                <a:latin typeface="Times New Roman" pitchFamily="18" charset="0"/>
                <a:ea typeface="华文中宋" pitchFamily="2" charset="-122"/>
              </a:rPr>
              <a:t>从经典波动概念出发，利用上节导出的关系式</a:t>
            </a:r>
            <a:endParaRPr kumimoji="1" lang="zh-CN" altLang="en-US" sz="2400">
              <a:solidFill>
                <a:schemeClr val="accent2"/>
              </a:solidFill>
              <a:latin typeface="Times New Roman" pitchFamily="18" charset="0"/>
              <a:ea typeface="华文中宋" pitchFamily="2" charset="-122"/>
            </a:endParaRPr>
          </a:p>
        </p:txBody>
      </p:sp>
      <p:graphicFrame>
        <p:nvGraphicFramePr>
          <p:cNvPr id="197639" name="Object 32"/>
          <p:cNvGraphicFramePr>
            <a:graphicFrameLocks noChangeAspect="1"/>
          </p:cNvGraphicFramePr>
          <p:nvPr/>
        </p:nvGraphicFramePr>
        <p:xfrm>
          <a:off x="3397250" y="1547813"/>
          <a:ext cx="1419225" cy="441325"/>
        </p:xfrm>
        <a:graphic>
          <a:graphicData uri="http://schemas.openxmlformats.org/presentationml/2006/ole">
            <mc:AlternateContent xmlns:mc="http://schemas.openxmlformats.org/markup-compatibility/2006">
              <mc:Choice xmlns:v="urn:schemas-microsoft-com:vml" Requires="v">
                <p:oleObj spid="_x0000_s446566" name="公式" r:id="rId3" imgW="583920" imgH="177480" progId="Equation.3">
                  <p:embed/>
                </p:oleObj>
              </mc:Choice>
              <mc:Fallback>
                <p:oleObj name="公式" r:id="rId3" imgW="583920" imgH="177480" progId="Equation.3">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250" y="1547813"/>
                        <a:ext cx="141922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3"/>
          <p:cNvGraphicFramePr>
            <a:graphicFrameLocks noChangeAspect="1"/>
          </p:cNvGraphicFramePr>
          <p:nvPr/>
        </p:nvGraphicFramePr>
        <p:xfrm>
          <a:off x="3346450" y="2028825"/>
          <a:ext cx="1636713" cy="504825"/>
        </p:xfrm>
        <a:graphic>
          <a:graphicData uri="http://schemas.openxmlformats.org/presentationml/2006/ole">
            <mc:AlternateContent xmlns:mc="http://schemas.openxmlformats.org/markup-compatibility/2006">
              <mc:Choice xmlns:v="urn:schemas-microsoft-com:vml" Requires="v">
                <p:oleObj spid="_x0000_s446567" name="公式" r:id="rId5" imgW="672840" imgH="203040" progId="Equation.3">
                  <p:embed/>
                </p:oleObj>
              </mc:Choice>
              <mc:Fallback>
                <p:oleObj name="公式" r:id="rId5" imgW="672840" imgH="203040" progId="Equation.3">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6450" y="2028825"/>
                        <a:ext cx="163671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1" name="Text Box 3"/>
          <p:cNvSpPr txBox="1">
            <a:spLocks noChangeArrowheads="1"/>
          </p:cNvSpPr>
          <p:nvPr/>
        </p:nvSpPr>
        <p:spPr bwMode="auto">
          <a:xfrm>
            <a:off x="755650" y="2708275"/>
            <a:ext cx="4000500" cy="457200"/>
          </a:xfrm>
          <a:prstGeom prst="rect">
            <a:avLst/>
          </a:prstGeom>
          <a:noFill/>
          <a:ln w="12700">
            <a:noFill/>
            <a:miter lim="800000"/>
            <a:headEnd/>
            <a:tailEnd/>
          </a:ln>
        </p:spPr>
        <p:txBody>
          <a:bodyPr>
            <a:spAutoFit/>
          </a:bodyPr>
          <a:lstStyle/>
          <a:p>
            <a:pPr>
              <a:spcBef>
                <a:spcPct val="50000"/>
              </a:spcBef>
            </a:pPr>
            <a:r>
              <a:rPr lang="zh-CN" altLang="en-US" sz="2400">
                <a:latin typeface="Times New Roman" pitchFamily="18" charset="0"/>
                <a:ea typeface="华文中宋" pitchFamily="2" charset="-122"/>
              </a:rPr>
              <a:t>加入德布罗意关系 </a:t>
            </a:r>
            <a:r>
              <a:rPr lang="en-US" altLang="zh-CN" sz="2400" i="1">
                <a:solidFill>
                  <a:srgbClr val="990000"/>
                </a:solidFill>
                <a:latin typeface="Symbol" pitchFamily="18" charset="2"/>
                <a:ea typeface="华文中宋" pitchFamily="2" charset="-122"/>
              </a:rPr>
              <a:t>l</a:t>
            </a:r>
            <a:r>
              <a:rPr lang="en-US" altLang="zh-CN" sz="2400">
                <a:solidFill>
                  <a:srgbClr val="990000"/>
                </a:solidFill>
                <a:latin typeface="Times New Roman" pitchFamily="18" charset="0"/>
                <a:ea typeface="华文中宋" pitchFamily="2" charset="-122"/>
              </a:rPr>
              <a:t>=</a:t>
            </a:r>
            <a:r>
              <a:rPr lang="en-US" altLang="zh-CN" sz="2400" i="1">
                <a:solidFill>
                  <a:srgbClr val="990000"/>
                </a:solidFill>
                <a:latin typeface="Times New Roman" pitchFamily="18" charset="0"/>
                <a:ea typeface="华文中宋" pitchFamily="2" charset="-122"/>
              </a:rPr>
              <a:t>h</a:t>
            </a:r>
            <a:r>
              <a:rPr lang="en-US" altLang="zh-CN" sz="2400">
                <a:solidFill>
                  <a:srgbClr val="990000"/>
                </a:solidFill>
                <a:latin typeface="Times New Roman" pitchFamily="18" charset="0"/>
                <a:ea typeface="华文中宋" pitchFamily="2" charset="-122"/>
              </a:rPr>
              <a:t>/</a:t>
            </a:r>
            <a:r>
              <a:rPr lang="en-US" altLang="zh-CN" sz="2400" i="1">
                <a:solidFill>
                  <a:srgbClr val="990000"/>
                </a:solidFill>
                <a:latin typeface="Times New Roman" pitchFamily="18" charset="0"/>
                <a:ea typeface="华文中宋" pitchFamily="2" charset="-122"/>
              </a:rPr>
              <a:t>p </a:t>
            </a:r>
            <a:r>
              <a:rPr lang="zh-CN" altLang="en-US" sz="2400">
                <a:latin typeface="Times New Roman" pitchFamily="18" charset="0"/>
                <a:ea typeface="华文中宋" pitchFamily="2" charset="-122"/>
              </a:rPr>
              <a:t>得</a:t>
            </a:r>
          </a:p>
        </p:txBody>
      </p:sp>
      <p:graphicFrame>
        <p:nvGraphicFramePr>
          <p:cNvPr id="3" name="Object 35"/>
          <p:cNvGraphicFramePr>
            <a:graphicFrameLocks noChangeAspect="1"/>
          </p:cNvGraphicFramePr>
          <p:nvPr/>
        </p:nvGraphicFramePr>
        <p:xfrm>
          <a:off x="4754563" y="2555875"/>
          <a:ext cx="1728787" cy="923925"/>
        </p:xfrm>
        <a:graphic>
          <a:graphicData uri="http://schemas.openxmlformats.org/presentationml/2006/ole">
            <mc:AlternateContent xmlns:mc="http://schemas.openxmlformats.org/markup-compatibility/2006">
              <mc:Choice xmlns:v="urn:schemas-microsoft-com:vml" Requires="v">
                <p:oleObj spid="_x0000_s446568" name="公式" r:id="rId7" imgW="825480" imgH="431640" progId="Equation.3">
                  <p:embed/>
                </p:oleObj>
              </mc:Choice>
              <mc:Fallback>
                <p:oleObj name="公式" r:id="rId7" imgW="825480" imgH="431640" progId="Equation.3">
                  <p:embed/>
                  <p:pic>
                    <p:nvPicPr>
                      <p:cNvPr id="0" name="Picture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4563" y="2555875"/>
                        <a:ext cx="1728787"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3"/>
          <p:cNvSpPr txBox="1">
            <a:spLocks noChangeArrowheads="1"/>
          </p:cNvSpPr>
          <p:nvPr/>
        </p:nvSpPr>
        <p:spPr bwMode="auto">
          <a:xfrm>
            <a:off x="725488" y="3644900"/>
            <a:ext cx="2160587" cy="457200"/>
          </a:xfrm>
          <a:prstGeom prst="rect">
            <a:avLst/>
          </a:prstGeom>
          <a:noFill/>
          <a:ln w="12700">
            <a:noFill/>
            <a:miter lim="800000"/>
            <a:headEnd/>
            <a:tailEnd/>
          </a:ln>
        </p:spPr>
        <p:txBody>
          <a:bodyPr>
            <a:spAutoFit/>
          </a:bodyPr>
          <a:lstStyle/>
          <a:p>
            <a:pPr>
              <a:spcBef>
                <a:spcPct val="50000"/>
              </a:spcBef>
            </a:pPr>
            <a:r>
              <a:rPr lang="zh-CN" altLang="en-US" sz="2400">
                <a:latin typeface="Times New Roman" pitchFamily="18" charset="0"/>
                <a:ea typeface="华文中宋" pitchFamily="2" charset="-122"/>
              </a:rPr>
              <a:t>代入前式，知</a:t>
            </a:r>
          </a:p>
        </p:txBody>
      </p:sp>
      <p:graphicFrame>
        <p:nvGraphicFramePr>
          <p:cNvPr id="5" name="Object 37"/>
          <p:cNvGraphicFramePr>
            <a:graphicFrameLocks noChangeAspect="1"/>
          </p:cNvGraphicFramePr>
          <p:nvPr/>
        </p:nvGraphicFramePr>
        <p:xfrm>
          <a:off x="2936875" y="3467100"/>
          <a:ext cx="3005138" cy="923925"/>
        </p:xfrm>
        <a:graphic>
          <a:graphicData uri="http://schemas.openxmlformats.org/presentationml/2006/ole">
            <mc:AlternateContent xmlns:mc="http://schemas.openxmlformats.org/markup-compatibility/2006">
              <mc:Choice xmlns:v="urn:schemas-microsoft-com:vml" Requires="v">
                <p:oleObj spid="_x0000_s446569" name="公式" r:id="rId9" imgW="1434960" imgH="431640" progId="Equation.3">
                  <p:embed/>
                </p:oleObj>
              </mc:Choice>
              <mc:Fallback>
                <p:oleObj name="公式" r:id="rId9" imgW="1434960" imgH="431640" progId="Equation.3">
                  <p:embed/>
                  <p:pic>
                    <p:nvPicPr>
                      <p:cNvPr id="0" name="Picture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6875" y="3467100"/>
                        <a:ext cx="3005138"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3"/>
          <p:cNvSpPr txBox="1">
            <a:spLocks noChangeArrowheads="1"/>
          </p:cNvSpPr>
          <p:nvPr/>
        </p:nvSpPr>
        <p:spPr bwMode="auto">
          <a:xfrm>
            <a:off x="755650" y="4556125"/>
            <a:ext cx="1584325" cy="457200"/>
          </a:xfrm>
          <a:prstGeom prst="rect">
            <a:avLst/>
          </a:prstGeom>
          <a:noFill/>
          <a:ln w="12700">
            <a:noFill/>
            <a:miter lim="800000"/>
            <a:headEnd/>
            <a:tailEnd/>
          </a:ln>
        </p:spPr>
        <p:txBody>
          <a:bodyPr>
            <a:spAutoFit/>
          </a:bodyPr>
          <a:lstStyle/>
          <a:p>
            <a:pPr>
              <a:spcBef>
                <a:spcPct val="50000"/>
              </a:spcBef>
            </a:pPr>
            <a:r>
              <a:rPr lang="zh-CN" altLang="en-US" sz="2400">
                <a:latin typeface="Times New Roman" pitchFamily="18" charset="0"/>
                <a:ea typeface="华文中宋" pitchFamily="2" charset="-122"/>
              </a:rPr>
              <a:t>或改写为</a:t>
            </a:r>
          </a:p>
        </p:txBody>
      </p:sp>
      <p:graphicFrame>
        <p:nvGraphicFramePr>
          <p:cNvPr id="7" name="Object 39"/>
          <p:cNvGraphicFramePr>
            <a:graphicFrameLocks noChangeAspect="1"/>
          </p:cNvGraphicFramePr>
          <p:nvPr/>
        </p:nvGraphicFramePr>
        <p:xfrm>
          <a:off x="2916238" y="4292600"/>
          <a:ext cx="3270250" cy="896938"/>
        </p:xfrm>
        <a:graphic>
          <a:graphicData uri="http://schemas.openxmlformats.org/presentationml/2006/ole">
            <mc:AlternateContent xmlns:mc="http://schemas.openxmlformats.org/markup-compatibility/2006">
              <mc:Choice xmlns:v="urn:schemas-microsoft-com:vml" Requires="v">
                <p:oleObj spid="_x0000_s446570" name="公式" r:id="rId11" imgW="1562040" imgH="419040" progId="Equation.3">
                  <p:embed/>
                </p:oleObj>
              </mc:Choice>
              <mc:Fallback>
                <p:oleObj name="公式" r:id="rId11" imgW="1562040" imgH="419040" progId="Equation.3">
                  <p:embed/>
                  <p:pic>
                    <p:nvPicPr>
                      <p:cNvPr id="0" name="Picture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4292600"/>
                        <a:ext cx="3270250" cy="89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3"/>
          <p:cNvSpPr txBox="1">
            <a:spLocks noChangeArrowheads="1"/>
          </p:cNvSpPr>
          <p:nvPr/>
        </p:nvSpPr>
        <p:spPr bwMode="auto">
          <a:xfrm>
            <a:off x="755650" y="5229225"/>
            <a:ext cx="1008063" cy="457200"/>
          </a:xfrm>
          <a:prstGeom prst="rect">
            <a:avLst/>
          </a:prstGeom>
          <a:noFill/>
          <a:ln w="12700">
            <a:noFill/>
            <a:miter lim="800000"/>
            <a:headEnd/>
            <a:tailEnd/>
          </a:ln>
        </p:spPr>
        <p:txBody>
          <a:bodyPr>
            <a:spAutoFit/>
          </a:bodyPr>
          <a:lstStyle/>
          <a:p>
            <a:pPr>
              <a:spcBef>
                <a:spcPct val="50000"/>
              </a:spcBef>
            </a:pPr>
            <a:r>
              <a:rPr lang="zh-CN" altLang="en-US" sz="2400">
                <a:latin typeface="Times New Roman" pitchFamily="18" charset="0"/>
                <a:ea typeface="华文中宋" pitchFamily="2" charset="-122"/>
              </a:rPr>
              <a:t>即得</a:t>
            </a:r>
          </a:p>
        </p:txBody>
      </p:sp>
      <p:graphicFrame>
        <p:nvGraphicFramePr>
          <p:cNvPr id="9" name="Object 43"/>
          <p:cNvGraphicFramePr>
            <a:graphicFrameLocks noChangeAspect="1"/>
          </p:cNvGraphicFramePr>
          <p:nvPr/>
        </p:nvGraphicFramePr>
        <p:xfrm>
          <a:off x="3341688" y="5241925"/>
          <a:ext cx="1408112" cy="488950"/>
        </p:xfrm>
        <a:graphic>
          <a:graphicData uri="http://schemas.openxmlformats.org/presentationml/2006/ole">
            <mc:AlternateContent xmlns:mc="http://schemas.openxmlformats.org/markup-compatibility/2006">
              <mc:Choice xmlns:v="urn:schemas-microsoft-com:vml" Requires="v">
                <p:oleObj spid="_x0000_s446571" name="公式" r:id="rId13" imgW="672840" imgH="228600" progId="Equation.3">
                  <p:embed/>
                </p:oleObj>
              </mc:Choice>
              <mc:Fallback>
                <p:oleObj name="公式" r:id="rId13" imgW="672840" imgH="228600" progId="Equation.3">
                  <p:embed/>
                  <p:pic>
                    <p:nvPicPr>
                      <p:cNvPr id="0" name="Picture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1688" y="5241925"/>
                        <a:ext cx="14081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3"/>
          <p:cNvSpPr txBox="1">
            <a:spLocks noChangeArrowheads="1"/>
          </p:cNvSpPr>
          <p:nvPr/>
        </p:nvSpPr>
        <p:spPr bwMode="auto">
          <a:xfrm>
            <a:off x="757238" y="5876925"/>
            <a:ext cx="4967287" cy="457200"/>
          </a:xfrm>
          <a:prstGeom prst="rect">
            <a:avLst/>
          </a:prstGeom>
          <a:noFill/>
          <a:ln w="12700">
            <a:noFill/>
            <a:miter lim="800000"/>
            <a:headEnd/>
            <a:tailEnd/>
          </a:ln>
        </p:spPr>
        <p:txBody>
          <a:bodyPr>
            <a:spAutoFit/>
          </a:bodyPr>
          <a:lstStyle/>
          <a:p>
            <a:pPr>
              <a:spcBef>
                <a:spcPct val="50000"/>
              </a:spcBef>
            </a:pPr>
            <a:r>
              <a:rPr lang="zh-CN" altLang="en-US" sz="2400">
                <a:latin typeface="Times New Roman" pitchFamily="18" charset="0"/>
                <a:ea typeface="华文中宋" pitchFamily="2" charset="-122"/>
              </a:rPr>
              <a:t>同样将</a:t>
            </a:r>
            <a:r>
              <a:rPr lang="en-US" altLang="zh-CN" sz="2400" i="1">
                <a:solidFill>
                  <a:srgbClr val="990000"/>
                </a:solidFill>
                <a:latin typeface="Symbol" pitchFamily="18" charset="2"/>
                <a:ea typeface="华文中宋" pitchFamily="2" charset="-122"/>
              </a:rPr>
              <a:t>n </a:t>
            </a:r>
            <a:r>
              <a:rPr lang="en-US" altLang="zh-CN" sz="2400">
                <a:solidFill>
                  <a:srgbClr val="990000"/>
                </a:solidFill>
                <a:latin typeface="Times New Roman" pitchFamily="18" charset="0"/>
                <a:ea typeface="华文中宋" pitchFamily="2" charset="-122"/>
              </a:rPr>
              <a:t>=</a:t>
            </a:r>
            <a:r>
              <a:rPr lang="en-US" altLang="zh-CN" sz="2400" i="1">
                <a:solidFill>
                  <a:srgbClr val="990000"/>
                </a:solidFill>
                <a:latin typeface="Times New Roman" pitchFamily="18" charset="0"/>
                <a:ea typeface="华文中宋" pitchFamily="2" charset="-122"/>
              </a:rPr>
              <a:t>E</a:t>
            </a:r>
            <a:r>
              <a:rPr lang="en-US" altLang="zh-CN" sz="2400">
                <a:solidFill>
                  <a:srgbClr val="990000"/>
                </a:solidFill>
                <a:latin typeface="Times New Roman" pitchFamily="18" charset="0"/>
                <a:ea typeface="华文中宋" pitchFamily="2" charset="-122"/>
              </a:rPr>
              <a:t>/</a:t>
            </a:r>
            <a:r>
              <a:rPr lang="en-US" altLang="zh-CN" sz="2400" i="1">
                <a:solidFill>
                  <a:srgbClr val="990000"/>
                </a:solidFill>
                <a:latin typeface="Times New Roman" pitchFamily="18" charset="0"/>
                <a:ea typeface="华文中宋" pitchFamily="2" charset="-122"/>
              </a:rPr>
              <a:t>h</a:t>
            </a:r>
            <a:r>
              <a:rPr lang="zh-CN" altLang="en-US" sz="2400">
                <a:latin typeface="Times New Roman" pitchFamily="18" charset="0"/>
                <a:ea typeface="华文中宋" pitchFamily="2" charset="-122"/>
              </a:rPr>
              <a:t>和</a:t>
            </a:r>
            <a:r>
              <a:rPr lang="en-US" altLang="zh-CN" sz="2400" i="1">
                <a:solidFill>
                  <a:srgbClr val="990000"/>
                </a:solidFill>
                <a:latin typeface="Symbol" pitchFamily="18" charset="2"/>
                <a:ea typeface="华文中宋" pitchFamily="2" charset="-122"/>
              </a:rPr>
              <a:t>l</a:t>
            </a:r>
            <a:r>
              <a:rPr lang="en-US" altLang="zh-CN" sz="2400">
                <a:solidFill>
                  <a:srgbClr val="990000"/>
                </a:solidFill>
                <a:latin typeface="Times New Roman" pitchFamily="18" charset="0"/>
                <a:ea typeface="华文中宋" pitchFamily="2" charset="-122"/>
              </a:rPr>
              <a:t>=</a:t>
            </a:r>
            <a:r>
              <a:rPr lang="en-US" altLang="zh-CN" sz="2400" i="1">
                <a:solidFill>
                  <a:srgbClr val="990000"/>
                </a:solidFill>
                <a:latin typeface="Times New Roman" pitchFamily="18" charset="0"/>
                <a:ea typeface="华文中宋" pitchFamily="2" charset="-122"/>
              </a:rPr>
              <a:t>h</a:t>
            </a:r>
            <a:r>
              <a:rPr lang="en-US" altLang="zh-CN" sz="2400">
                <a:solidFill>
                  <a:srgbClr val="990000"/>
                </a:solidFill>
                <a:latin typeface="Times New Roman" pitchFamily="18" charset="0"/>
                <a:ea typeface="华文中宋" pitchFamily="2" charset="-122"/>
              </a:rPr>
              <a:t>/</a:t>
            </a:r>
            <a:r>
              <a:rPr lang="en-US" altLang="zh-CN" sz="2400" i="1">
                <a:solidFill>
                  <a:srgbClr val="990000"/>
                </a:solidFill>
                <a:latin typeface="Times New Roman" pitchFamily="18" charset="0"/>
                <a:ea typeface="华文中宋" pitchFamily="2" charset="-122"/>
              </a:rPr>
              <a:t>p</a:t>
            </a:r>
            <a:r>
              <a:rPr lang="zh-CN" altLang="en-US" sz="2400">
                <a:latin typeface="Times New Roman" pitchFamily="18" charset="0"/>
                <a:ea typeface="华文中宋" pitchFamily="2" charset="-122"/>
              </a:rPr>
              <a:t>代入前式可得</a:t>
            </a:r>
          </a:p>
        </p:txBody>
      </p:sp>
      <p:graphicFrame>
        <p:nvGraphicFramePr>
          <p:cNvPr id="11" name="Object 45"/>
          <p:cNvGraphicFramePr>
            <a:graphicFrameLocks noChangeAspect="1"/>
          </p:cNvGraphicFramePr>
          <p:nvPr/>
        </p:nvGraphicFramePr>
        <p:xfrm>
          <a:off x="5932488" y="5924550"/>
          <a:ext cx="1276350" cy="381000"/>
        </p:xfrm>
        <a:graphic>
          <a:graphicData uri="http://schemas.openxmlformats.org/presentationml/2006/ole">
            <mc:AlternateContent xmlns:mc="http://schemas.openxmlformats.org/markup-compatibility/2006">
              <mc:Choice xmlns:v="urn:schemas-microsoft-com:vml" Requires="v">
                <p:oleObj spid="_x0000_s446572" name="公式" r:id="rId15" imgW="609480" imgH="177480" progId="Equation.3">
                  <p:embed/>
                </p:oleObj>
              </mc:Choice>
              <mc:Fallback>
                <p:oleObj name="公式" r:id="rId15" imgW="609480" imgH="177480" progId="Equation.3">
                  <p:embed/>
                  <p:pic>
                    <p:nvPicPr>
                      <p:cNvPr id="0" name="Picture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32488" y="5924550"/>
                        <a:ext cx="12763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wipe(left)">
                                      <p:cBhvr>
                                        <p:cTn id="7" dur="500"/>
                                        <p:tgtEl>
                                          <p:spTgt spid="1136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7639"/>
                                        </p:tgtEl>
                                        <p:attrNameLst>
                                          <p:attrName>style.visibility</p:attrName>
                                        </p:attrNameLst>
                                      </p:cBhvr>
                                      <p:to>
                                        <p:strVal val="visible"/>
                                      </p:to>
                                    </p:set>
                                    <p:anim calcmode="lin" valueType="num">
                                      <p:cBhvr additive="base">
                                        <p:cTn id="12" dur="500" fill="hold"/>
                                        <p:tgtEl>
                                          <p:spTgt spid="197639"/>
                                        </p:tgtEl>
                                        <p:attrNameLst>
                                          <p:attrName>ppt_x</p:attrName>
                                        </p:attrNameLst>
                                      </p:cBhvr>
                                      <p:tavLst>
                                        <p:tav tm="0">
                                          <p:val>
                                            <p:strVal val="#ppt_x"/>
                                          </p:val>
                                        </p:tav>
                                        <p:tav tm="100000">
                                          <p:val>
                                            <p:strVal val="#ppt_x"/>
                                          </p:val>
                                        </p:tav>
                                      </p:tavLst>
                                    </p:anim>
                                    <p:anim calcmode="lin" valueType="num">
                                      <p:cBhvr additive="base">
                                        <p:cTn id="13" dur="500" fill="hold"/>
                                        <p:tgtEl>
                                          <p:spTgt spid="19763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86371"/>
                                        </p:tgtEl>
                                        <p:attrNameLst>
                                          <p:attrName>style.visibility</p:attrName>
                                        </p:attrNameLst>
                                      </p:cBhvr>
                                      <p:to>
                                        <p:strVal val="visible"/>
                                      </p:to>
                                    </p:set>
                                    <p:animEffect transition="in" filter="blinds(vertical)">
                                      <p:cBhvr>
                                        <p:cTn id="24" dur="500"/>
                                        <p:tgtEl>
                                          <p:spTgt spid="18637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vertic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linds(vertical)">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vertical)">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additive="base">
                                        <p:cTn id="62" dur="500" fill="hold"/>
                                        <p:tgtEl>
                                          <p:spTgt spid="9"/>
                                        </p:tgtEl>
                                        <p:attrNameLst>
                                          <p:attrName>ppt_x</p:attrName>
                                        </p:attrNameLst>
                                      </p:cBhvr>
                                      <p:tavLst>
                                        <p:tav tm="0">
                                          <p:val>
                                            <p:strVal val="#ppt_x"/>
                                          </p:val>
                                        </p:tav>
                                        <p:tav tm="100000">
                                          <p:val>
                                            <p:strVal val="#ppt_x"/>
                                          </p:val>
                                        </p:tav>
                                      </p:tavLst>
                                    </p:anim>
                                    <p:anim calcmode="lin" valueType="num">
                                      <p:cBhvr additive="base">
                                        <p:cTn id="6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 presetClass="entr" presetSubtype="5"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blinds(vertical)">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p:bldP spid="186371" grpId="0" autoUpdateAnimBg="0"/>
      <p:bldP spid="4" grpId="0" autoUpdateAnimBg="0"/>
      <p:bldP spid="6" grpId="0" autoUpdateAnimBg="0"/>
      <p:bldP spid="8" grpId="0" autoUpdateAnimBg="0"/>
      <p:bldP spid="1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a:extLst>
              <a:ext uri="{FF2B5EF4-FFF2-40B4-BE49-F238E27FC236}">
                <a16:creationId xmlns:a16="http://schemas.microsoft.com/office/drawing/2014/main" id="{4CF3F475-CB3E-C64E-B79F-BF17BE60E410}"/>
              </a:ext>
            </a:extLst>
          </p:cNvPr>
          <p:cNvSpPr>
            <a:spLocks noGrp="1"/>
          </p:cNvSpPr>
          <p:nvPr>
            <p:ph type="dt" sz="quarter" idx="10"/>
          </p:nvPr>
        </p:nvSpPr>
        <p:spPr/>
        <p:txBody>
          <a:bodyPr/>
          <a:lstStyle/>
          <a:p>
            <a:pPr>
              <a:defRPr/>
            </a:pPr>
            <a:fld id="{EA88BB52-1B5A-4AD0-B3A2-1933B242DC1A}" type="datetime1">
              <a:rPr lang="zh-CN" altLang="en-US"/>
              <a:pPr>
                <a:defRPr/>
              </a:pPr>
              <a:t>2018/3/28</a:t>
            </a:fld>
            <a:endParaRPr lang="en-US" altLang="zh-CN"/>
          </a:p>
        </p:txBody>
      </p:sp>
      <p:sp>
        <p:nvSpPr>
          <p:cNvPr id="16386" name="灯片编号占位符 3">
            <a:extLst>
              <a:ext uri="{FF2B5EF4-FFF2-40B4-BE49-F238E27FC236}">
                <a16:creationId xmlns:a16="http://schemas.microsoft.com/office/drawing/2014/main" id="{3D98C86F-5A3B-9947-A2BB-5777F8FB40CD}"/>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l"/>
              <a:defRPr kumimoji="1" sz="3200">
                <a:solidFill>
                  <a:schemeClr val="tx1"/>
                </a:solidFill>
                <a:latin typeface="Arial Black" panose="020B0604020202020204" pitchFamily="34" charset="0"/>
                <a:ea typeface="宋体" panose="02010600030101010101" pitchFamily="2" charset="-122"/>
              </a:defRPr>
            </a:lvl1pPr>
            <a:lvl2pPr marL="742950" indent="-285750">
              <a:spcBef>
                <a:spcPct val="20000"/>
              </a:spcBef>
              <a:buClr>
                <a:schemeClr val="hlink"/>
              </a:buClr>
              <a:buChar char="•"/>
              <a:defRPr kumimoji="1" sz="2800">
                <a:solidFill>
                  <a:schemeClr val="tx1"/>
                </a:solidFill>
                <a:latin typeface="Arial Black" panose="020B0604020202020204" pitchFamily="34" charset="0"/>
                <a:ea typeface="宋体" panose="02010600030101010101" pitchFamily="2" charset="-122"/>
              </a:defRPr>
            </a:lvl2pPr>
            <a:lvl3pPr marL="1143000" indent="-228600">
              <a:spcBef>
                <a:spcPct val="20000"/>
              </a:spcBef>
              <a:buClr>
                <a:schemeClr val="accent2"/>
              </a:buClr>
              <a:buSzPct val="100000"/>
              <a:buChar char="•"/>
              <a:defRPr kumimoji="1" sz="2400">
                <a:solidFill>
                  <a:schemeClr val="tx1"/>
                </a:solidFill>
                <a:latin typeface="Arial Black" panose="020B0604020202020204" pitchFamily="34" charset="0"/>
                <a:ea typeface="宋体" panose="02010600030101010101" pitchFamily="2" charset="-122"/>
              </a:defRPr>
            </a:lvl3pPr>
            <a:lvl4pPr marL="1600200" indent="-228600">
              <a:spcBef>
                <a:spcPct val="20000"/>
              </a:spcBef>
              <a:buClr>
                <a:schemeClr val="tx2"/>
              </a:buClr>
              <a:buChar char="•"/>
              <a:defRPr kumimoji="1" sz="2000">
                <a:solidFill>
                  <a:schemeClr val="tx1"/>
                </a:solidFill>
                <a:latin typeface="Arial Black" panose="020B0604020202020204" pitchFamily="34" charset="0"/>
                <a:ea typeface="宋体" panose="02010600030101010101" pitchFamily="2" charset="-122"/>
              </a:defRPr>
            </a:lvl4pPr>
            <a:lvl5pPr marL="2057400" indent="-228600">
              <a:spcBef>
                <a:spcPct val="20000"/>
              </a:spcBef>
              <a:buClr>
                <a:schemeClr val="accent2"/>
              </a:buClr>
              <a:buChar char="•"/>
              <a:defRPr kumimoji="1" sz="2000">
                <a:solidFill>
                  <a:schemeClr val="tx1"/>
                </a:solidFill>
                <a:latin typeface="Arial Black"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9pPr>
          </a:lstStyle>
          <a:p>
            <a:pPr>
              <a:spcBef>
                <a:spcPct val="50000"/>
              </a:spcBef>
              <a:buClrTx/>
              <a:buSzTx/>
              <a:buFontTx/>
              <a:buNone/>
            </a:pPr>
            <a:fld id="{94340B59-1BAB-EC48-92A0-62CD47BF953F}" type="slidenum">
              <a:rPr lang="en-US" altLang="zh-CN" sz="1400">
                <a:solidFill>
                  <a:schemeClr val="tx2"/>
                </a:solidFill>
              </a:rPr>
              <a:pPr>
                <a:spcBef>
                  <a:spcPct val="50000"/>
                </a:spcBef>
                <a:buClrTx/>
                <a:buSzTx/>
                <a:buFontTx/>
                <a:buNone/>
              </a:pPr>
              <a:t>3</a:t>
            </a:fld>
            <a:endParaRPr lang="en-US" altLang="zh-CN" sz="1400">
              <a:solidFill>
                <a:schemeClr val="tx2"/>
              </a:solidFill>
            </a:endParaRPr>
          </a:p>
        </p:txBody>
      </p:sp>
      <p:sp>
        <p:nvSpPr>
          <p:cNvPr id="1032194" name="Text Box 2">
            <a:extLst>
              <a:ext uri="{FF2B5EF4-FFF2-40B4-BE49-F238E27FC236}">
                <a16:creationId xmlns:a16="http://schemas.microsoft.com/office/drawing/2014/main" id="{0B4D45CA-2463-B343-B950-6BED01C6C936}"/>
              </a:ext>
            </a:extLst>
          </p:cNvPr>
          <p:cNvSpPr txBox="1">
            <a:spLocks noChangeArrowheads="1"/>
          </p:cNvSpPr>
          <p:nvPr/>
        </p:nvSpPr>
        <p:spPr bwMode="auto">
          <a:xfrm>
            <a:off x="284163" y="877888"/>
            <a:ext cx="847725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70000"/>
              <a:buFont typeface="Monotype Sorts" pitchFamily="2" charset="2"/>
              <a:buChar char="l"/>
              <a:defRPr kumimoji="1" sz="3200">
                <a:solidFill>
                  <a:schemeClr val="tx1"/>
                </a:solidFill>
                <a:latin typeface="Arial Black" panose="020B0604020202020204" pitchFamily="34" charset="0"/>
                <a:ea typeface="宋体" panose="02010600030101010101" pitchFamily="2" charset="-122"/>
              </a:defRPr>
            </a:lvl1pPr>
            <a:lvl2pPr marL="742950" indent="-285750">
              <a:spcBef>
                <a:spcPct val="20000"/>
              </a:spcBef>
              <a:buClr>
                <a:schemeClr val="hlink"/>
              </a:buClr>
              <a:buChar char="•"/>
              <a:defRPr kumimoji="1" sz="2800">
                <a:solidFill>
                  <a:schemeClr val="tx1"/>
                </a:solidFill>
                <a:latin typeface="Arial Black" panose="020B0604020202020204" pitchFamily="34" charset="0"/>
                <a:ea typeface="宋体" panose="02010600030101010101" pitchFamily="2" charset="-122"/>
              </a:defRPr>
            </a:lvl2pPr>
            <a:lvl3pPr marL="1143000" indent="-228600">
              <a:spcBef>
                <a:spcPct val="20000"/>
              </a:spcBef>
              <a:buClr>
                <a:schemeClr val="accent2"/>
              </a:buClr>
              <a:buSzPct val="100000"/>
              <a:buChar char="•"/>
              <a:defRPr kumimoji="1" sz="2400">
                <a:solidFill>
                  <a:schemeClr val="tx1"/>
                </a:solidFill>
                <a:latin typeface="Arial Black" panose="020B0604020202020204" pitchFamily="34" charset="0"/>
                <a:ea typeface="宋体" panose="02010600030101010101" pitchFamily="2" charset="-122"/>
              </a:defRPr>
            </a:lvl3pPr>
            <a:lvl4pPr marL="1600200" indent="-228600">
              <a:spcBef>
                <a:spcPct val="20000"/>
              </a:spcBef>
              <a:buClr>
                <a:schemeClr val="tx2"/>
              </a:buClr>
              <a:buChar char="•"/>
              <a:defRPr kumimoji="1" sz="2000">
                <a:solidFill>
                  <a:schemeClr val="tx1"/>
                </a:solidFill>
                <a:latin typeface="Arial Black" panose="020B0604020202020204" pitchFamily="34" charset="0"/>
                <a:ea typeface="宋体" panose="02010600030101010101" pitchFamily="2" charset="-122"/>
              </a:defRPr>
            </a:lvl4pPr>
            <a:lvl5pPr marL="2057400" indent="-228600">
              <a:spcBef>
                <a:spcPct val="20000"/>
              </a:spcBef>
              <a:buClr>
                <a:schemeClr val="accent2"/>
              </a:buClr>
              <a:buChar char="•"/>
              <a:defRPr kumimoji="1" sz="2000">
                <a:solidFill>
                  <a:schemeClr val="tx1"/>
                </a:solidFill>
                <a:latin typeface="Arial Black"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kumimoji="1" sz="2000">
                <a:solidFill>
                  <a:schemeClr val="tx1"/>
                </a:solidFill>
                <a:latin typeface="Arial Black" panose="020B0604020202020204" pitchFamily="34" charset="0"/>
                <a:ea typeface="宋体" panose="02010600030101010101" pitchFamily="2" charset="-122"/>
              </a:defRPr>
            </a:lvl9pPr>
          </a:lstStyle>
          <a:p>
            <a:pPr>
              <a:lnSpc>
                <a:spcPct val="120000"/>
              </a:lnSpc>
              <a:spcBef>
                <a:spcPct val="0"/>
              </a:spcBef>
              <a:buClrTx/>
              <a:buSzTx/>
              <a:buFontTx/>
              <a:buNone/>
            </a:pPr>
            <a:r>
              <a:rPr lang="en-US" altLang="zh-CN" sz="2400" b="1">
                <a:solidFill>
                  <a:srgbClr val="0000CC"/>
                </a:solidFill>
                <a:effectLst>
                  <a:outerShdw blurRad="38100" dist="38100" dir="2700000" algn="tl">
                    <a:srgbClr val="C0C0C0"/>
                  </a:outerShdw>
                </a:effectLst>
                <a:latin typeface="Times New Roman" panose="02020603050405020304" pitchFamily="18" charset="0"/>
              </a:rPr>
              <a:t>       </a:t>
            </a:r>
            <a:r>
              <a:rPr lang="zh-CN" altLang="en-US" sz="2400" b="1">
                <a:solidFill>
                  <a:srgbClr val="0000CC"/>
                </a:solidFill>
                <a:effectLst>
                  <a:outerShdw blurRad="38100" dist="38100" dir="2700000" algn="tl">
                    <a:srgbClr val="C0C0C0"/>
                  </a:outerShdw>
                </a:effectLst>
                <a:latin typeface="Times New Roman" panose="02020603050405020304" pitchFamily="18" charset="0"/>
              </a:rPr>
              <a:t>为建立一套更加严密的理论体系，需要有新的思想指导，这就是物质粒子的“</a:t>
            </a:r>
            <a:r>
              <a:rPr lang="zh-CN" altLang="en-US" sz="2400" b="1">
                <a:solidFill>
                  <a:schemeClr val="accent1"/>
                </a:solidFill>
                <a:effectLst>
                  <a:outerShdw blurRad="38100" dist="38100" dir="2700000" algn="tl">
                    <a:srgbClr val="C0C0C0"/>
                  </a:outerShdw>
                </a:effectLst>
                <a:latin typeface="Times New Roman" panose="02020603050405020304" pitchFamily="18" charset="0"/>
              </a:rPr>
              <a:t>波粒二象性</a:t>
            </a:r>
            <a:r>
              <a:rPr lang="zh-CN" altLang="en-US" sz="2400" b="1">
                <a:solidFill>
                  <a:srgbClr val="0000CC"/>
                </a:solidFill>
                <a:effectLst>
                  <a:outerShdw blurRad="38100" dist="38100" dir="2700000" algn="tl">
                    <a:srgbClr val="C0C0C0"/>
                  </a:outerShdw>
                </a:effectLst>
                <a:latin typeface="Times New Roman" panose="02020603050405020304" pitchFamily="18" charset="0"/>
              </a:rPr>
              <a:t>”。关于光的波粒二象性实际上爱因斯坦在</a:t>
            </a:r>
            <a:r>
              <a:rPr lang="en-US" altLang="zh-CN" sz="2400" b="1">
                <a:solidFill>
                  <a:srgbClr val="0000CC"/>
                </a:solidFill>
                <a:effectLst>
                  <a:outerShdw blurRad="38100" dist="38100" dir="2700000" algn="tl">
                    <a:srgbClr val="C0C0C0"/>
                  </a:outerShdw>
                </a:effectLst>
                <a:latin typeface="Times New Roman" panose="02020603050405020304" pitchFamily="18" charset="0"/>
              </a:rPr>
              <a:t>1905</a:t>
            </a:r>
            <a:r>
              <a:rPr lang="zh-CN" altLang="en-US" sz="2400" b="1">
                <a:solidFill>
                  <a:srgbClr val="0000CC"/>
                </a:solidFill>
                <a:effectLst>
                  <a:outerShdw blurRad="38100" dist="38100" dir="2700000" algn="tl">
                    <a:srgbClr val="C0C0C0"/>
                  </a:outerShdw>
                </a:effectLst>
                <a:latin typeface="Times New Roman" panose="02020603050405020304" pitchFamily="18" charset="0"/>
              </a:rPr>
              <a:t>年和</a:t>
            </a:r>
            <a:r>
              <a:rPr lang="en-US" altLang="zh-CN" sz="2400" b="1">
                <a:solidFill>
                  <a:srgbClr val="0000CC"/>
                </a:solidFill>
                <a:effectLst>
                  <a:outerShdw blurRad="38100" dist="38100" dir="2700000" algn="tl">
                    <a:srgbClr val="C0C0C0"/>
                  </a:outerShdw>
                </a:effectLst>
                <a:latin typeface="Times New Roman" panose="02020603050405020304" pitchFamily="18" charset="0"/>
              </a:rPr>
              <a:t>1917</a:t>
            </a:r>
            <a:r>
              <a:rPr lang="zh-CN" altLang="en-US" sz="2400" b="1">
                <a:solidFill>
                  <a:srgbClr val="0000CC"/>
                </a:solidFill>
                <a:effectLst>
                  <a:outerShdw blurRad="38100" dist="38100" dir="2700000" algn="tl">
                    <a:srgbClr val="C0C0C0"/>
                  </a:outerShdw>
                </a:effectLst>
                <a:latin typeface="Times New Roman" panose="02020603050405020304" pitchFamily="18" charset="0"/>
              </a:rPr>
              <a:t>年已经明确提出，并为康普顿实验进一步证明。</a:t>
            </a:r>
            <a:r>
              <a:rPr lang="en-US" altLang="zh-CN" sz="2400" b="1">
                <a:solidFill>
                  <a:srgbClr val="0000CC"/>
                </a:solidFill>
                <a:effectLst>
                  <a:outerShdw blurRad="38100" dist="38100" dir="2700000" algn="tl">
                    <a:srgbClr val="C0C0C0"/>
                  </a:outerShdw>
                </a:effectLst>
                <a:latin typeface="Times New Roman" panose="02020603050405020304" pitchFamily="18" charset="0"/>
              </a:rPr>
              <a:t>1924</a:t>
            </a:r>
            <a:r>
              <a:rPr lang="zh-CN" altLang="en-US" sz="2400" b="1">
                <a:solidFill>
                  <a:srgbClr val="0000CC"/>
                </a:solidFill>
                <a:effectLst>
                  <a:outerShdw blurRad="38100" dist="38100" dir="2700000" algn="tl">
                    <a:srgbClr val="C0C0C0"/>
                  </a:outerShdw>
                </a:effectLst>
                <a:latin typeface="Times New Roman" panose="02020603050405020304" pitchFamily="18" charset="0"/>
              </a:rPr>
              <a:t>年得布罗意将它推广到所有粒子。</a:t>
            </a:r>
          </a:p>
          <a:p>
            <a:pPr>
              <a:lnSpc>
                <a:spcPct val="120000"/>
              </a:lnSpc>
              <a:spcBef>
                <a:spcPct val="0"/>
              </a:spcBef>
              <a:buClrTx/>
              <a:buSzTx/>
              <a:buFontTx/>
              <a:buNone/>
            </a:pPr>
            <a:r>
              <a:rPr lang="zh-CN" altLang="en-US" sz="2400" b="1">
                <a:solidFill>
                  <a:srgbClr val="0000CC"/>
                </a:solidFill>
                <a:effectLst>
                  <a:outerShdw blurRad="38100" dist="38100" dir="2700000" algn="tl">
                    <a:srgbClr val="C0C0C0"/>
                  </a:outerShdw>
                </a:effectLst>
                <a:latin typeface="Times New Roman" panose="02020603050405020304" pitchFamily="18" charset="0"/>
              </a:rPr>
              <a:t>       在此基础上， </a:t>
            </a:r>
            <a:r>
              <a:rPr lang="en-US" altLang="zh-CN" sz="2400" b="1">
                <a:solidFill>
                  <a:srgbClr val="0000CC"/>
                </a:solidFill>
                <a:effectLst>
                  <a:outerShdw blurRad="38100" dist="38100" dir="2700000" algn="tl">
                    <a:srgbClr val="C0C0C0"/>
                  </a:outerShdw>
                </a:effectLst>
                <a:latin typeface="Times New Roman" panose="02020603050405020304" pitchFamily="18" charset="0"/>
              </a:rPr>
              <a:t>1925-1928</a:t>
            </a:r>
            <a:r>
              <a:rPr lang="zh-CN" altLang="en-US" sz="2400" b="1">
                <a:solidFill>
                  <a:srgbClr val="0000CC"/>
                </a:solidFill>
                <a:effectLst>
                  <a:outerShdw blurRad="38100" dist="38100" dir="2700000" algn="tl">
                    <a:srgbClr val="C0C0C0"/>
                  </a:outerShdw>
                </a:effectLst>
                <a:latin typeface="Times New Roman" panose="02020603050405020304" pitchFamily="18" charset="0"/>
              </a:rPr>
              <a:t>年海森堡、玻恩、薛定谔、狄拉克等人建立了</a:t>
            </a:r>
            <a:r>
              <a:rPr lang="zh-CN" altLang="en-US" sz="2400" b="1">
                <a:solidFill>
                  <a:schemeClr val="accent1"/>
                </a:solidFill>
                <a:effectLst>
                  <a:outerShdw blurRad="38100" dist="38100" dir="2700000" algn="tl">
                    <a:srgbClr val="C0C0C0"/>
                  </a:outerShdw>
                </a:effectLst>
                <a:latin typeface="Times New Roman" panose="02020603050405020304" pitchFamily="18" charset="0"/>
              </a:rPr>
              <a:t>量子力学</a:t>
            </a:r>
            <a:r>
              <a:rPr lang="zh-CN" altLang="en-US" sz="2400" b="1">
                <a:solidFill>
                  <a:srgbClr val="0000CC"/>
                </a:solidFill>
                <a:effectLst>
                  <a:outerShdw blurRad="38100" dist="38100" dir="2700000" algn="tl">
                    <a:srgbClr val="C0C0C0"/>
                  </a:outerShdw>
                </a:effectLst>
                <a:latin typeface="Times New Roman" panose="02020603050405020304" pitchFamily="18" charset="0"/>
              </a:rPr>
              <a:t>，它与相对论一起构成近代物理学的两大理论基础。</a:t>
            </a:r>
          </a:p>
          <a:p>
            <a:pPr>
              <a:lnSpc>
                <a:spcPct val="120000"/>
              </a:lnSpc>
              <a:spcBef>
                <a:spcPct val="0"/>
              </a:spcBef>
              <a:buClrTx/>
              <a:buSzTx/>
              <a:buFontTx/>
              <a:buNone/>
            </a:pPr>
            <a:r>
              <a:rPr lang="zh-CN" altLang="en-US" sz="2400" b="1">
                <a:solidFill>
                  <a:srgbClr val="0000CC"/>
                </a:solidFill>
                <a:effectLst>
                  <a:outerShdw blurRad="38100" dist="38100" dir="2700000" algn="tl">
                    <a:srgbClr val="C0C0C0"/>
                  </a:outerShdw>
                </a:effectLst>
                <a:latin typeface="Times New Roman" panose="02020603050405020304" pitchFamily="18" charset="0"/>
              </a:rPr>
              <a:t>       量子力学导论的主要内容：</a:t>
            </a:r>
            <a:r>
              <a:rPr lang="en-US" altLang="zh-CN" sz="2400" b="1">
                <a:solidFill>
                  <a:schemeClr val="accent1"/>
                </a:solidFill>
                <a:effectLst>
                  <a:outerShdw blurRad="38100" dist="38100" dir="2700000" algn="tl">
                    <a:srgbClr val="C0C0C0"/>
                  </a:outerShdw>
                </a:effectLst>
                <a:latin typeface="Times New Roman" panose="02020603050405020304" pitchFamily="18" charset="0"/>
              </a:rPr>
              <a:t>1)</a:t>
            </a:r>
            <a:r>
              <a:rPr lang="zh-CN" altLang="en-US" sz="2400" b="1">
                <a:solidFill>
                  <a:schemeClr val="accent1"/>
                </a:solidFill>
                <a:effectLst>
                  <a:outerShdw blurRad="38100" dist="38100" dir="2700000" algn="tl">
                    <a:srgbClr val="C0C0C0"/>
                  </a:outerShdw>
                </a:effectLst>
                <a:latin typeface="Times New Roman" panose="02020603050405020304" pitchFamily="18" charset="0"/>
              </a:rPr>
              <a:t>相关的几个重要实验；</a:t>
            </a:r>
            <a:r>
              <a:rPr lang="en-US" altLang="zh-CN" sz="2400" b="1">
                <a:solidFill>
                  <a:schemeClr val="accent1"/>
                </a:solidFill>
                <a:effectLst>
                  <a:outerShdw blurRad="38100" dist="38100" dir="2700000" algn="tl">
                    <a:srgbClr val="C0C0C0"/>
                  </a:outerShdw>
                </a:effectLst>
                <a:latin typeface="Times New Roman" panose="02020603050405020304" pitchFamily="18" charset="0"/>
              </a:rPr>
              <a:t>2)</a:t>
            </a:r>
            <a:r>
              <a:rPr lang="zh-CN" altLang="en-US" sz="2400" b="1">
                <a:solidFill>
                  <a:schemeClr val="accent1"/>
                </a:solidFill>
                <a:effectLst>
                  <a:outerShdw blurRad="38100" dist="38100" dir="2700000" algn="tl">
                    <a:srgbClr val="C0C0C0"/>
                  </a:outerShdw>
                </a:effectLst>
                <a:latin typeface="Times New Roman" panose="02020603050405020304" pitchFamily="18" charset="0"/>
              </a:rPr>
              <a:t>有别于经典物理的新思想；</a:t>
            </a:r>
            <a:r>
              <a:rPr lang="en-US" altLang="zh-CN" sz="2400" b="1">
                <a:solidFill>
                  <a:schemeClr val="accent1"/>
                </a:solidFill>
                <a:effectLst>
                  <a:outerShdw blurRad="38100" dist="38100" dir="2700000" algn="tl">
                    <a:srgbClr val="C0C0C0"/>
                  </a:outerShdw>
                </a:effectLst>
                <a:latin typeface="Times New Roman" panose="02020603050405020304" pitchFamily="18" charset="0"/>
              </a:rPr>
              <a:t>3)</a:t>
            </a:r>
            <a:r>
              <a:rPr lang="zh-CN" altLang="en-US" sz="2400" b="1">
                <a:solidFill>
                  <a:schemeClr val="accent1"/>
                </a:solidFill>
                <a:effectLst>
                  <a:outerShdw blurRad="38100" dist="38100" dir="2700000" algn="tl">
                    <a:srgbClr val="C0C0C0"/>
                  </a:outerShdw>
                </a:effectLst>
                <a:latin typeface="Times New Roman" panose="02020603050405020304" pitchFamily="18" charset="0"/>
              </a:rPr>
              <a:t>解决具体问题的方法。</a:t>
            </a:r>
            <a:r>
              <a:rPr lang="zh-CN" altLang="en-US" sz="2400" b="1">
                <a:solidFill>
                  <a:srgbClr val="0000CC"/>
                </a:solidFill>
                <a:effectLst>
                  <a:outerShdw blurRad="38100" dist="38100" dir="2700000" algn="tl">
                    <a:srgbClr val="C0C0C0"/>
                  </a:outerShdw>
                </a:effectLst>
                <a:latin typeface="Times New Roman" panose="02020603050405020304" pitchFamily="18" charset="0"/>
              </a:rPr>
              <a:t>根据课程的理念，重点介绍前面两个内容。</a:t>
            </a:r>
          </a:p>
        </p:txBody>
      </p:sp>
    </p:spTree>
    <p:extLst>
      <p:ext uri="{BB962C8B-B14F-4D97-AF65-F5344CB8AC3E}">
        <p14:creationId xmlns:p14="http://schemas.microsoft.com/office/powerpoint/2010/main" val="4139264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90600" y="4800600"/>
            <a:ext cx="2895600" cy="1066800"/>
            <a:chOff x="624" y="3024"/>
            <a:chExt cx="1824" cy="672"/>
          </a:xfrm>
        </p:grpSpPr>
        <p:graphicFrame>
          <p:nvGraphicFramePr>
            <p:cNvPr id="15448" name="Object 88"/>
            <p:cNvGraphicFramePr>
              <a:graphicFrameLocks noChangeAspect="1"/>
            </p:cNvGraphicFramePr>
            <p:nvPr/>
          </p:nvGraphicFramePr>
          <p:xfrm>
            <a:off x="624" y="3024"/>
            <a:ext cx="615" cy="672"/>
          </p:xfrm>
          <a:graphic>
            <a:graphicData uri="http://schemas.openxmlformats.org/presentationml/2006/ole">
              <mc:AlternateContent xmlns:mc="http://schemas.openxmlformats.org/markup-compatibility/2006">
                <mc:Choice xmlns:v="urn:schemas-microsoft-com:vml" Requires="v">
                  <p:oleObj spid="_x0000_s1211478" name="公式" r:id="rId4" imgW="647631" imgH="660308" progId="Equation.3">
                    <p:embed/>
                  </p:oleObj>
                </mc:Choice>
                <mc:Fallback>
                  <p:oleObj name="公式" r:id="rId4" imgW="647631" imgH="660308" progId="Equation.3">
                    <p:embed/>
                    <p:pic>
                      <p:nvPicPr>
                        <p:cNvPr id="15448" name="Object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3024"/>
                          <a:ext cx="615" cy="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49" name="Object 89"/>
            <p:cNvGraphicFramePr>
              <a:graphicFrameLocks noChangeAspect="1"/>
            </p:cNvGraphicFramePr>
            <p:nvPr/>
          </p:nvGraphicFramePr>
          <p:xfrm>
            <a:off x="1488" y="3024"/>
            <a:ext cx="960" cy="620"/>
          </p:xfrm>
          <a:graphic>
            <a:graphicData uri="http://schemas.openxmlformats.org/presentationml/2006/ole">
              <mc:AlternateContent xmlns:mc="http://schemas.openxmlformats.org/markup-compatibility/2006">
                <mc:Choice xmlns:v="urn:schemas-microsoft-com:vml" Requires="v">
                  <p:oleObj spid="_x0000_s1211479" name="Equation" r:id="rId6" imgW="850464" imgH="609600" progId="Equation.3">
                    <p:embed/>
                  </p:oleObj>
                </mc:Choice>
                <mc:Fallback>
                  <p:oleObj name="Equation" r:id="rId6" imgW="850464" imgH="609600" progId="Equation.3">
                    <p:embed/>
                    <p:pic>
                      <p:nvPicPr>
                        <p:cNvPr id="15449" name="Object 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3024"/>
                          <a:ext cx="960" cy="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30757" name="Object 90"/>
          <p:cNvGraphicFramePr>
            <a:graphicFrameLocks noChangeAspect="1"/>
          </p:cNvGraphicFramePr>
          <p:nvPr/>
        </p:nvGraphicFramePr>
        <p:xfrm>
          <a:off x="990600" y="5867400"/>
          <a:ext cx="2133600" cy="588963"/>
        </p:xfrm>
        <a:graphic>
          <a:graphicData uri="http://schemas.openxmlformats.org/presentationml/2006/ole">
            <mc:AlternateContent xmlns:mc="http://schemas.openxmlformats.org/markup-compatibility/2006">
              <mc:Choice xmlns:v="urn:schemas-microsoft-com:vml" Requires="v">
                <p:oleObj spid="_x0000_s1211480" name="Equation" r:id="rId8" imgW="1091878" imgH="330154" progId="Equation.3">
                  <p:embed/>
                </p:oleObj>
              </mc:Choice>
              <mc:Fallback>
                <p:oleObj name="Equation" r:id="rId8" imgW="1091878" imgH="330154" progId="Equation.3">
                  <p:embed/>
                  <p:pic>
                    <p:nvPicPr>
                      <p:cNvPr id="330757" name="Object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5867400"/>
                        <a:ext cx="213360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6"/>
          <p:cNvGrpSpPr>
            <a:grpSpLocks/>
          </p:cNvGrpSpPr>
          <p:nvPr/>
        </p:nvGrpSpPr>
        <p:grpSpPr bwMode="auto">
          <a:xfrm>
            <a:off x="381000" y="2133600"/>
            <a:ext cx="3238500" cy="1016000"/>
            <a:chOff x="240" y="1344"/>
            <a:chExt cx="2040" cy="640"/>
          </a:xfrm>
        </p:grpSpPr>
        <p:graphicFrame>
          <p:nvGraphicFramePr>
            <p:cNvPr id="15451" name="Object 91"/>
            <p:cNvGraphicFramePr>
              <a:graphicFrameLocks noChangeAspect="1"/>
            </p:cNvGraphicFramePr>
            <p:nvPr/>
          </p:nvGraphicFramePr>
          <p:xfrm>
            <a:off x="965" y="1625"/>
            <a:ext cx="1315" cy="359"/>
          </p:xfrm>
          <a:graphic>
            <a:graphicData uri="http://schemas.openxmlformats.org/presentationml/2006/ole">
              <mc:AlternateContent xmlns:mc="http://schemas.openxmlformats.org/markup-compatibility/2006">
                <mc:Choice xmlns:v="urn:schemas-microsoft-com:vml" Requires="v">
                  <p:oleObj spid="_x0000_s1211481" name="Equation" r:id="rId10" imgW="1155264" imgH="317477" progId="Equation.3">
                    <p:embed/>
                  </p:oleObj>
                </mc:Choice>
                <mc:Fallback>
                  <p:oleObj name="Equation" r:id="rId10" imgW="1155264" imgH="317477" progId="Equation.3">
                    <p:embed/>
                    <p:pic>
                      <p:nvPicPr>
                        <p:cNvPr id="15451" name="Object 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5" y="1625"/>
                          <a:ext cx="1315"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00" name="Text Box 8"/>
            <p:cNvSpPr txBox="1">
              <a:spLocks noChangeArrowheads="1"/>
            </p:cNvSpPr>
            <p:nvPr/>
          </p:nvSpPr>
          <p:spPr bwMode="auto">
            <a:xfrm>
              <a:off x="240" y="1344"/>
              <a:ext cx="1920" cy="327"/>
            </a:xfrm>
            <a:prstGeom prst="rect">
              <a:avLst/>
            </a:prstGeom>
            <a:noFill/>
            <a:ln w="9525">
              <a:noFill/>
              <a:miter lim="800000"/>
              <a:headEnd/>
              <a:tailEnd/>
            </a:ln>
          </p:spPr>
          <p:txBody>
            <a:bodyPr>
              <a:spAutoFit/>
            </a:bodyPr>
            <a:lstStyle/>
            <a:p>
              <a:pPr>
                <a:spcBef>
                  <a:spcPct val="50000"/>
                </a:spcBef>
              </a:pPr>
              <a:r>
                <a:rPr lang="zh-CN" altLang="en-US" sz="2800" b="1">
                  <a:latin typeface="Times New Roman" pitchFamily="18" charset="0"/>
                  <a:ea typeface="华文中宋" pitchFamily="2" charset="-122"/>
                </a:rPr>
                <a:t>一级最小衍射角</a:t>
              </a:r>
              <a:r>
                <a:rPr lang="zh-CN" altLang="en-US" sz="2400" b="1">
                  <a:solidFill>
                    <a:srgbClr val="CC0000"/>
                  </a:solidFill>
                  <a:latin typeface="Times New Roman" pitchFamily="18" charset="0"/>
                  <a:ea typeface="华文中宋" pitchFamily="2" charset="-122"/>
                </a:rPr>
                <a:t> </a:t>
              </a:r>
              <a:endParaRPr lang="zh-CN" altLang="en-US" sz="2400" b="1">
                <a:latin typeface="Times New Roman" pitchFamily="18" charset="0"/>
                <a:ea typeface="华文中宋" pitchFamily="2" charset="-122"/>
              </a:endParaRPr>
            </a:p>
          </p:txBody>
        </p:sp>
      </p:grpSp>
      <p:grpSp>
        <p:nvGrpSpPr>
          <p:cNvPr id="4" name="Group 9"/>
          <p:cNvGrpSpPr>
            <a:grpSpLocks/>
          </p:cNvGrpSpPr>
          <p:nvPr/>
        </p:nvGrpSpPr>
        <p:grpSpPr bwMode="auto">
          <a:xfrm>
            <a:off x="304800" y="1143000"/>
            <a:ext cx="4419600" cy="962025"/>
            <a:chOff x="240" y="768"/>
            <a:chExt cx="2784" cy="606"/>
          </a:xfrm>
        </p:grpSpPr>
        <p:sp>
          <p:nvSpPr>
            <p:cNvPr id="15499" name="Text Box 10"/>
            <p:cNvSpPr txBox="1">
              <a:spLocks noChangeArrowheads="1"/>
            </p:cNvSpPr>
            <p:nvPr/>
          </p:nvSpPr>
          <p:spPr bwMode="auto">
            <a:xfrm>
              <a:off x="240" y="768"/>
              <a:ext cx="2784" cy="596"/>
            </a:xfrm>
            <a:prstGeom prst="rect">
              <a:avLst/>
            </a:prstGeom>
            <a:noFill/>
            <a:ln w="19050">
              <a:noFill/>
              <a:miter lim="800000"/>
              <a:headEnd/>
              <a:tailEnd/>
            </a:ln>
          </p:spPr>
          <p:txBody>
            <a:bodyPr>
              <a:spAutoFit/>
            </a:bodyPr>
            <a:lstStyle/>
            <a:p>
              <a:pPr>
                <a:spcBef>
                  <a:spcPct val="50000"/>
                </a:spcBef>
              </a:pPr>
              <a:r>
                <a:rPr lang="en-US" altLang="zh-CN" sz="2800" b="1">
                  <a:latin typeface="Times New Roman" pitchFamily="18" charset="0"/>
                  <a:ea typeface="华文中宋" pitchFamily="2" charset="-122"/>
                </a:rPr>
                <a:t>        </a:t>
              </a:r>
              <a:r>
                <a:rPr lang="zh-CN" altLang="en-US" sz="2800" b="1">
                  <a:latin typeface="Times New Roman" pitchFamily="18" charset="0"/>
                  <a:ea typeface="华文中宋" pitchFamily="2" charset="-122"/>
                </a:rPr>
                <a:t>电子经过缝时的</a:t>
              </a:r>
              <a:r>
                <a:rPr lang="zh-CN" altLang="en-US" sz="2800" b="1">
                  <a:solidFill>
                    <a:srgbClr val="CC0000"/>
                  </a:solidFill>
                  <a:latin typeface="Times New Roman" pitchFamily="18" charset="0"/>
                  <a:ea typeface="华文中宋" pitchFamily="2" charset="-122"/>
                </a:rPr>
                <a:t>位置</a:t>
              </a:r>
              <a:r>
                <a:rPr lang="zh-CN" altLang="en-US" sz="2800" b="1">
                  <a:latin typeface="Times New Roman" pitchFamily="18" charset="0"/>
                  <a:ea typeface="华文中宋" pitchFamily="2" charset="-122"/>
                </a:rPr>
                <a:t>不确定                  </a:t>
              </a:r>
              <a:r>
                <a:rPr lang="en-US" altLang="zh-CN" sz="2800" b="1">
                  <a:latin typeface="Times New Roman" pitchFamily="18" charset="0"/>
                  <a:ea typeface="华文中宋" pitchFamily="2" charset="-122"/>
                </a:rPr>
                <a:t>.</a:t>
              </a:r>
            </a:p>
          </p:txBody>
        </p:sp>
        <p:graphicFrame>
          <p:nvGraphicFramePr>
            <p:cNvPr id="15452" name="Object 92"/>
            <p:cNvGraphicFramePr>
              <a:graphicFrameLocks noChangeAspect="1"/>
            </p:cNvGraphicFramePr>
            <p:nvPr/>
          </p:nvGraphicFramePr>
          <p:xfrm>
            <a:off x="1008" y="1056"/>
            <a:ext cx="864" cy="318"/>
          </p:xfrm>
          <a:graphic>
            <a:graphicData uri="http://schemas.openxmlformats.org/presentationml/2006/ole">
              <mc:AlternateContent xmlns:mc="http://schemas.openxmlformats.org/markup-compatibility/2006">
                <mc:Choice xmlns:v="urn:schemas-microsoft-com:vml" Requires="v">
                  <p:oleObj spid="_x0000_s1211482" name="公式" r:id="rId12" imgW="685662" imgH="254092" progId="Equation.3">
                    <p:embed/>
                  </p:oleObj>
                </mc:Choice>
                <mc:Fallback>
                  <p:oleObj name="公式" r:id="rId12" imgW="685662" imgH="254092" progId="Equation.3">
                    <p:embed/>
                    <p:pic>
                      <p:nvPicPr>
                        <p:cNvPr id="15452" name="Object 9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8" y="1056"/>
                          <a:ext cx="864"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2"/>
          <p:cNvGrpSpPr>
            <a:grpSpLocks/>
          </p:cNvGrpSpPr>
          <p:nvPr/>
        </p:nvGrpSpPr>
        <p:grpSpPr bwMode="auto">
          <a:xfrm>
            <a:off x="304800" y="3048000"/>
            <a:ext cx="4419600" cy="1828800"/>
            <a:chOff x="192" y="1920"/>
            <a:chExt cx="2784" cy="1152"/>
          </a:xfrm>
        </p:grpSpPr>
        <p:graphicFrame>
          <p:nvGraphicFramePr>
            <p:cNvPr id="15453" name="Object 93"/>
            <p:cNvGraphicFramePr>
              <a:graphicFrameLocks noChangeAspect="1"/>
            </p:cNvGraphicFramePr>
            <p:nvPr/>
          </p:nvGraphicFramePr>
          <p:xfrm>
            <a:off x="672" y="2442"/>
            <a:ext cx="2064" cy="630"/>
          </p:xfrm>
          <a:graphic>
            <a:graphicData uri="http://schemas.openxmlformats.org/presentationml/2006/ole">
              <mc:AlternateContent xmlns:mc="http://schemas.openxmlformats.org/markup-compatibility/2006">
                <mc:Choice xmlns:v="urn:schemas-microsoft-com:vml" Requires="v">
                  <p:oleObj spid="_x0000_s1211483" name="Equation" r:id="rId14" imgW="2006278" imgH="609600" progId="Equation.3">
                    <p:embed/>
                  </p:oleObj>
                </mc:Choice>
                <mc:Fallback>
                  <p:oleObj name="Equation" r:id="rId14" imgW="2006278" imgH="609600" progId="Equation.3">
                    <p:embed/>
                    <p:pic>
                      <p:nvPicPr>
                        <p:cNvPr id="15453" name="Object 9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2" y="2442"/>
                          <a:ext cx="2064" cy="6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98" name="Rectangle 14"/>
            <p:cNvSpPr>
              <a:spLocks noChangeArrowheads="1"/>
            </p:cNvSpPr>
            <p:nvPr/>
          </p:nvSpPr>
          <p:spPr bwMode="auto">
            <a:xfrm>
              <a:off x="192" y="1920"/>
              <a:ext cx="2784" cy="711"/>
            </a:xfrm>
            <a:prstGeom prst="rect">
              <a:avLst/>
            </a:prstGeom>
            <a:noFill/>
            <a:ln w="19050">
              <a:noFill/>
              <a:miter lim="800000"/>
              <a:headEnd/>
              <a:tailEnd/>
            </a:ln>
          </p:spPr>
          <p:txBody>
            <a:bodyPr>
              <a:spAutoFit/>
            </a:bodyPr>
            <a:lstStyle/>
            <a:p>
              <a:pPr>
                <a:spcBef>
                  <a:spcPct val="50000"/>
                </a:spcBef>
              </a:pPr>
              <a:r>
                <a:rPr lang="en-US" altLang="zh-CN" sz="2800" b="1">
                  <a:latin typeface="Times New Roman" pitchFamily="18" charset="0"/>
                  <a:ea typeface="华文中宋" pitchFamily="2" charset="-122"/>
                </a:rPr>
                <a:t>        </a:t>
              </a:r>
              <a:r>
                <a:rPr lang="zh-CN" altLang="en-US" sz="2800" b="1">
                  <a:latin typeface="Times New Roman" pitchFamily="18" charset="0"/>
                  <a:ea typeface="华文中宋" pitchFamily="2" charset="-122"/>
                </a:rPr>
                <a:t>电子经过缝后 </a:t>
              </a:r>
              <a:r>
                <a:rPr lang="en-US" altLang="zh-CN" sz="4000" i="1">
                  <a:latin typeface="Times New Roman" pitchFamily="18" charset="0"/>
                  <a:ea typeface="华文中宋" pitchFamily="2" charset="-122"/>
                </a:rPr>
                <a:t>x </a:t>
              </a:r>
              <a:r>
                <a:rPr lang="zh-CN" altLang="en-US" sz="2800" b="1">
                  <a:latin typeface="Times New Roman" pitchFamily="18" charset="0"/>
                  <a:ea typeface="华文中宋" pitchFamily="2" charset="-122"/>
                </a:rPr>
                <a:t>方向动量不确定</a:t>
              </a:r>
            </a:p>
          </p:txBody>
        </p:sp>
      </p:grpSp>
      <p:sp>
        <p:nvSpPr>
          <p:cNvPr id="15466" name="Rectangle 15"/>
          <p:cNvSpPr>
            <a:spLocks noChangeArrowheads="1"/>
          </p:cNvSpPr>
          <p:nvPr/>
        </p:nvSpPr>
        <p:spPr bwMode="auto">
          <a:xfrm>
            <a:off x="285750" y="214313"/>
            <a:ext cx="6553200" cy="519112"/>
          </a:xfrm>
          <a:prstGeom prst="rect">
            <a:avLst/>
          </a:prstGeom>
          <a:noFill/>
          <a:ln w="9525">
            <a:noFill/>
            <a:miter lim="800000"/>
            <a:headEnd/>
            <a:tailEnd/>
          </a:ln>
        </p:spPr>
        <p:txBody>
          <a:bodyPr>
            <a:spAutoFit/>
          </a:bodyPr>
          <a:lstStyle/>
          <a:p>
            <a:pPr>
              <a:buFontTx/>
              <a:buBlip>
                <a:blip r:embed="rId16"/>
              </a:buBlip>
            </a:pPr>
            <a:r>
              <a:rPr lang="en-US" altLang="zh-CN" sz="2800" b="1">
                <a:latin typeface="Times New Roman" pitchFamily="18" charset="0"/>
                <a:ea typeface="华文中宋" pitchFamily="2" charset="-122"/>
              </a:rPr>
              <a:t>     </a:t>
            </a:r>
            <a:r>
              <a:rPr lang="zh-CN" altLang="en-US" sz="2800" b="1">
                <a:latin typeface="Times New Roman" pitchFamily="18" charset="0"/>
                <a:ea typeface="华文中宋" pitchFamily="2" charset="-122"/>
              </a:rPr>
              <a:t>用电子衍射说明不确定关系</a:t>
            </a:r>
          </a:p>
        </p:txBody>
      </p:sp>
      <p:grpSp>
        <p:nvGrpSpPr>
          <p:cNvPr id="15467" name="Group 16"/>
          <p:cNvGrpSpPr>
            <a:grpSpLocks/>
          </p:cNvGrpSpPr>
          <p:nvPr/>
        </p:nvGrpSpPr>
        <p:grpSpPr bwMode="auto">
          <a:xfrm>
            <a:off x="4876800" y="1371600"/>
            <a:ext cx="3886200" cy="4114800"/>
            <a:chOff x="3072" y="864"/>
            <a:chExt cx="2448" cy="2592"/>
          </a:xfrm>
        </p:grpSpPr>
        <p:sp>
          <p:nvSpPr>
            <p:cNvPr id="15473" name="Rectangle 17"/>
            <p:cNvSpPr>
              <a:spLocks noChangeArrowheads="1"/>
            </p:cNvSpPr>
            <p:nvPr/>
          </p:nvSpPr>
          <p:spPr bwMode="auto">
            <a:xfrm>
              <a:off x="3072" y="864"/>
              <a:ext cx="2448" cy="2592"/>
            </a:xfrm>
            <a:prstGeom prst="rect">
              <a:avLst/>
            </a:prstGeom>
            <a:solidFill>
              <a:schemeClr val="bg1"/>
            </a:solidFill>
            <a:ln w="9525">
              <a:solidFill>
                <a:schemeClr val="tx2"/>
              </a:solidFill>
              <a:miter lim="800000"/>
              <a:headEnd/>
              <a:tailEnd/>
            </a:ln>
          </p:spPr>
          <p:txBody>
            <a:bodyPr wrap="none" anchor="ctr"/>
            <a:lstStyle/>
            <a:p>
              <a:endParaRPr lang="en-US" altLang="zh-CN">
                <a:latin typeface="Gill Sans MT" pitchFamily="34" charset="0"/>
              </a:endParaRPr>
            </a:p>
          </p:txBody>
        </p:sp>
        <p:sp>
          <p:nvSpPr>
            <p:cNvPr id="15474" name="Line 18"/>
            <p:cNvSpPr>
              <a:spLocks noChangeShapeType="1"/>
            </p:cNvSpPr>
            <p:nvPr/>
          </p:nvSpPr>
          <p:spPr bwMode="auto">
            <a:xfrm>
              <a:off x="3600" y="1440"/>
              <a:ext cx="0" cy="480"/>
            </a:xfrm>
            <a:prstGeom prst="line">
              <a:avLst/>
            </a:prstGeom>
            <a:noFill/>
            <a:ln w="57150">
              <a:solidFill>
                <a:schemeClr val="tx2"/>
              </a:solidFill>
              <a:round/>
              <a:headEnd type="none" w="sm" len="lg"/>
              <a:tailEnd type="none" w="sm" len="lg"/>
            </a:ln>
          </p:spPr>
          <p:txBody>
            <a:bodyPr wrap="none" anchor="ctr"/>
            <a:lstStyle/>
            <a:p>
              <a:endParaRPr lang="zh-CN" altLang="en-US"/>
            </a:p>
          </p:txBody>
        </p:sp>
        <p:sp>
          <p:nvSpPr>
            <p:cNvPr id="15475" name="Line 19"/>
            <p:cNvSpPr>
              <a:spLocks noChangeShapeType="1"/>
            </p:cNvSpPr>
            <p:nvPr/>
          </p:nvSpPr>
          <p:spPr bwMode="auto">
            <a:xfrm>
              <a:off x="3600" y="2112"/>
              <a:ext cx="0" cy="480"/>
            </a:xfrm>
            <a:prstGeom prst="line">
              <a:avLst/>
            </a:prstGeom>
            <a:noFill/>
            <a:ln w="57150">
              <a:solidFill>
                <a:schemeClr val="tx2"/>
              </a:solidFill>
              <a:round/>
              <a:headEnd type="none" w="sm" len="lg"/>
              <a:tailEnd type="none" w="sm" len="lg"/>
            </a:ln>
          </p:spPr>
          <p:txBody>
            <a:bodyPr wrap="none" anchor="ctr"/>
            <a:lstStyle/>
            <a:p>
              <a:endParaRPr lang="zh-CN" altLang="en-US"/>
            </a:p>
          </p:txBody>
        </p:sp>
        <p:sp>
          <p:nvSpPr>
            <p:cNvPr id="15476" name="Line 20"/>
            <p:cNvSpPr>
              <a:spLocks noChangeShapeType="1"/>
            </p:cNvSpPr>
            <p:nvPr/>
          </p:nvSpPr>
          <p:spPr bwMode="auto">
            <a:xfrm>
              <a:off x="3168" y="1632"/>
              <a:ext cx="432" cy="0"/>
            </a:xfrm>
            <a:prstGeom prst="line">
              <a:avLst/>
            </a:prstGeom>
            <a:noFill/>
            <a:ln w="19050">
              <a:solidFill>
                <a:srgbClr val="0000FF"/>
              </a:solidFill>
              <a:round/>
              <a:headEnd type="none" w="sm" len="lg"/>
              <a:tailEnd type="triangle" w="sm" len="lg"/>
            </a:ln>
          </p:spPr>
          <p:txBody>
            <a:bodyPr wrap="none" anchor="ctr"/>
            <a:lstStyle/>
            <a:p>
              <a:endParaRPr lang="zh-CN" altLang="en-US"/>
            </a:p>
          </p:txBody>
        </p:sp>
        <p:sp>
          <p:nvSpPr>
            <p:cNvPr id="15477" name="Line 21"/>
            <p:cNvSpPr>
              <a:spLocks noChangeShapeType="1"/>
            </p:cNvSpPr>
            <p:nvPr/>
          </p:nvSpPr>
          <p:spPr bwMode="auto">
            <a:xfrm>
              <a:off x="3168" y="1728"/>
              <a:ext cx="432" cy="0"/>
            </a:xfrm>
            <a:prstGeom prst="line">
              <a:avLst/>
            </a:prstGeom>
            <a:noFill/>
            <a:ln w="19050">
              <a:solidFill>
                <a:srgbClr val="0000FF"/>
              </a:solidFill>
              <a:round/>
              <a:headEnd type="none" w="sm" len="lg"/>
              <a:tailEnd type="triangle" w="sm" len="lg"/>
            </a:ln>
          </p:spPr>
          <p:txBody>
            <a:bodyPr wrap="none" anchor="ctr"/>
            <a:lstStyle/>
            <a:p>
              <a:endParaRPr lang="zh-CN" altLang="en-US"/>
            </a:p>
          </p:txBody>
        </p:sp>
        <p:sp>
          <p:nvSpPr>
            <p:cNvPr id="15478" name="Line 22"/>
            <p:cNvSpPr>
              <a:spLocks noChangeShapeType="1"/>
            </p:cNvSpPr>
            <p:nvPr/>
          </p:nvSpPr>
          <p:spPr bwMode="auto">
            <a:xfrm>
              <a:off x="3168" y="1824"/>
              <a:ext cx="432" cy="0"/>
            </a:xfrm>
            <a:prstGeom prst="line">
              <a:avLst/>
            </a:prstGeom>
            <a:noFill/>
            <a:ln w="19050">
              <a:solidFill>
                <a:srgbClr val="0000FF"/>
              </a:solidFill>
              <a:round/>
              <a:headEnd type="none" w="sm" len="lg"/>
              <a:tailEnd type="triangle" w="sm" len="lg"/>
            </a:ln>
          </p:spPr>
          <p:txBody>
            <a:bodyPr wrap="none" anchor="ctr"/>
            <a:lstStyle/>
            <a:p>
              <a:endParaRPr lang="zh-CN" altLang="en-US"/>
            </a:p>
          </p:txBody>
        </p:sp>
        <p:sp>
          <p:nvSpPr>
            <p:cNvPr id="15479" name="Line 23"/>
            <p:cNvSpPr>
              <a:spLocks noChangeShapeType="1"/>
            </p:cNvSpPr>
            <p:nvPr/>
          </p:nvSpPr>
          <p:spPr bwMode="auto">
            <a:xfrm>
              <a:off x="3168" y="1920"/>
              <a:ext cx="432" cy="0"/>
            </a:xfrm>
            <a:prstGeom prst="line">
              <a:avLst/>
            </a:prstGeom>
            <a:noFill/>
            <a:ln w="19050">
              <a:solidFill>
                <a:srgbClr val="0000FF"/>
              </a:solidFill>
              <a:round/>
              <a:headEnd type="none" w="sm" len="lg"/>
              <a:tailEnd type="triangle" w="sm" len="lg"/>
            </a:ln>
          </p:spPr>
          <p:txBody>
            <a:bodyPr wrap="none" anchor="ctr"/>
            <a:lstStyle/>
            <a:p>
              <a:endParaRPr lang="zh-CN" altLang="en-US"/>
            </a:p>
          </p:txBody>
        </p:sp>
        <p:sp>
          <p:nvSpPr>
            <p:cNvPr id="15480" name="Line 24"/>
            <p:cNvSpPr>
              <a:spLocks noChangeShapeType="1"/>
            </p:cNvSpPr>
            <p:nvPr/>
          </p:nvSpPr>
          <p:spPr bwMode="auto">
            <a:xfrm>
              <a:off x="3168" y="2016"/>
              <a:ext cx="432" cy="0"/>
            </a:xfrm>
            <a:prstGeom prst="line">
              <a:avLst/>
            </a:prstGeom>
            <a:noFill/>
            <a:ln w="19050">
              <a:solidFill>
                <a:srgbClr val="0000FF"/>
              </a:solidFill>
              <a:round/>
              <a:headEnd type="none" w="sm" len="lg"/>
              <a:tailEnd type="triangle" w="sm" len="lg"/>
            </a:ln>
          </p:spPr>
          <p:txBody>
            <a:bodyPr wrap="none" anchor="ctr"/>
            <a:lstStyle/>
            <a:p>
              <a:endParaRPr lang="zh-CN" altLang="en-US"/>
            </a:p>
          </p:txBody>
        </p:sp>
        <p:sp>
          <p:nvSpPr>
            <p:cNvPr id="15481" name="Line 25"/>
            <p:cNvSpPr>
              <a:spLocks noChangeShapeType="1"/>
            </p:cNvSpPr>
            <p:nvPr/>
          </p:nvSpPr>
          <p:spPr bwMode="auto">
            <a:xfrm>
              <a:off x="3168" y="2112"/>
              <a:ext cx="432" cy="0"/>
            </a:xfrm>
            <a:prstGeom prst="line">
              <a:avLst/>
            </a:prstGeom>
            <a:noFill/>
            <a:ln w="19050">
              <a:solidFill>
                <a:srgbClr val="0000FF"/>
              </a:solidFill>
              <a:round/>
              <a:headEnd type="none" w="sm" len="lg"/>
              <a:tailEnd type="triangle" w="sm" len="lg"/>
            </a:ln>
          </p:spPr>
          <p:txBody>
            <a:bodyPr wrap="none" anchor="ctr"/>
            <a:lstStyle/>
            <a:p>
              <a:endParaRPr lang="zh-CN" altLang="en-US"/>
            </a:p>
          </p:txBody>
        </p:sp>
        <p:sp>
          <p:nvSpPr>
            <p:cNvPr id="15482" name="Line 26"/>
            <p:cNvSpPr>
              <a:spLocks noChangeShapeType="1"/>
            </p:cNvSpPr>
            <p:nvPr/>
          </p:nvSpPr>
          <p:spPr bwMode="auto">
            <a:xfrm>
              <a:off x="3168" y="2208"/>
              <a:ext cx="432" cy="0"/>
            </a:xfrm>
            <a:prstGeom prst="line">
              <a:avLst/>
            </a:prstGeom>
            <a:noFill/>
            <a:ln w="19050">
              <a:solidFill>
                <a:srgbClr val="0000FF"/>
              </a:solidFill>
              <a:round/>
              <a:headEnd type="none" w="sm" len="lg"/>
              <a:tailEnd type="triangle" w="sm" len="lg"/>
            </a:ln>
          </p:spPr>
          <p:txBody>
            <a:bodyPr wrap="none" anchor="ctr"/>
            <a:lstStyle/>
            <a:p>
              <a:endParaRPr lang="zh-CN" altLang="en-US"/>
            </a:p>
          </p:txBody>
        </p:sp>
        <p:sp>
          <p:nvSpPr>
            <p:cNvPr id="15483" name="Line 27"/>
            <p:cNvSpPr>
              <a:spLocks noChangeShapeType="1"/>
            </p:cNvSpPr>
            <p:nvPr/>
          </p:nvSpPr>
          <p:spPr bwMode="auto">
            <a:xfrm>
              <a:off x="3168" y="2304"/>
              <a:ext cx="432" cy="0"/>
            </a:xfrm>
            <a:prstGeom prst="line">
              <a:avLst/>
            </a:prstGeom>
            <a:noFill/>
            <a:ln w="19050">
              <a:solidFill>
                <a:srgbClr val="0000FF"/>
              </a:solidFill>
              <a:round/>
              <a:headEnd type="none" w="sm" len="lg"/>
              <a:tailEnd type="triangle" w="sm" len="lg"/>
            </a:ln>
          </p:spPr>
          <p:txBody>
            <a:bodyPr wrap="none" anchor="ctr"/>
            <a:lstStyle/>
            <a:p>
              <a:endParaRPr lang="zh-CN" altLang="en-US"/>
            </a:p>
          </p:txBody>
        </p:sp>
        <p:sp>
          <p:nvSpPr>
            <p:cNvPr id="15484" name="Line 28"/>
            <p:cNvSpPr>
              <a:spLocks noChangeShapeType="1"/>
            </p:cNvSpPr>
            <p:nvPr/>
          </p:nvSpPr>
          <p:spPr bwMode="auto">
            <a:xfrm>
              <a:off x="3168" y="2400"/>
              <a:ext cx="432" cy="0"/>
            </a:xfrm>
            <a:prstGeom prst="line">
              <a:avLst/>
            </a:prstGeom>
            <a:noFill/>
            <a:ln w="19050">
              <a:solidFill>
                <a:srgbClr val="0000FF"/>
              </a:solidFill>
              <a:round/>
              <a:headEnd type="none" w="sm" len="lg"/>
              <a:tailEnd type="triangle" w="sm" len="lg"/>
            </a:ln>
          </p:spPr>
          <p:txBody>
            <a:bodyPr wrap="none" anchor="ctr"/>
            <a:lstStyle/>
            <a:p>
              <a:endParaRPr lang="zh-CN" altLang="en-US"/>
            </a:p>
          </p:txBody>
        </p:sp>
        <p:sp>
          <p:nvSpPr>
            <p:cNvPr id="15485" name="Line 29"/>
            <p:cNvSpPr>
              <a:spLocks noChangeShapeType="1"/>
            </p:cNvSpPr>
            <p:nvPr/>
          </p:nvSpPr>
          <p:spPr bwMode="auto">
            <a:xfrm>
              <a:off x="5088" y="912"/>
              <a:ext cx="0" cy="2160"/>
            </a:xfrm>
            <a:prstGeom prst="line">
              <a:avLst/>
            </a:prstGeom>
            <a:noFill/>
            <a:ln w="12700">
              <a:solidFill>
                <a:srgbClr val="006600"/>
              </a:solidFill>
              <a:round/>
              <a:headEnd type="triangle" w="sm" len="lg"/>
              <a:tailEnd type="none" w="sm" len="lg"/>
            </a:ln>
          </p:spPr>
          <p:txBody>
            <a:bodyPr wrap="none" anchor="ctr"/>
            <a:lstStyle/>
            <a:p>
              <a:endParaRPr lang="zh-CN" altLang="en-US"/>
            </a:p>
          </p:txBody>
        </p:sp>
        <p:sp>
          <p:nvSpPr>
            <p:cNvPr id="15486" name="Line 30"/>
            <p:cNvSpPr>
              <a:spLocks noChangeShapeType="1"/>
            </p:cNvSpPr>
            <p:nvPr/>
          </p:nvSpPr>
          <p:spPr bwMode="auto">
            <a:xfrm>
              <a:off x="3552" y="2016"/>
              <a:ext cx="1920" cy="0"/>
            </a:xfrm>
            <a:prstGeom prst="line">
              <a:avLst/>
            </a:prstGeom>
            <a:noFill/>
            <a:ln w="12700">
              <a:solidFill>
                <a:schemeClr val="tx1"/>
              </a:solidFill>
              <a:round/>
              <a:headEnd type="none" w="sm" len="lg"/>
              <a:tailEnd type="triangle" w="sm" len="lg"/>
            </a:ln>
          </p:spPr>
          <p:txBody>
            <a:bodyPr wrap="none" anchor="ctr"/>
            <a:lstStyle/>
            <a:p>
              <a:endParaRPr lang="zh-CN" altLang="en-US"/>
            </a:p>
          </p:txBody>
        </p:sp>
        <p:sp>
          <p:nvSpPr>
            <p:cNvPr id="15487" name="Freeform 31"/>
            <p:cNvSpPr>
              <a:spLocks/>
            </p:cNvSpPr>
            <p:nvPr/>
          </p:nvSpPr>
          <p:spPr bwMode="auto">
            <a:xfrm>
              <a:off x="4573" y="1644"/>
              <a:ext cx="513" cy="740"/>
            </a:xfrm>
            <a:custGeom>
              <a:avLst/>
              <a:gdLst>
                <a:gd name="T0" fmla="*/ 513 w 513"/>
                <a:gd name="T1" fmla="*/ 740 h 740"/>
                <a:gd name="T2" fmla="*/ 378 w 513"/>
                <a:gd name="T3" fmla="*/ 639 h 740"/>
                <a:gd name="T4" fmla="*/ 179 w 513"/>
                <a:gd name="T5" fmla="*/ 537 h 740"/>
                <a:gd name="T6" fmla="*/ 1 w 513"/>
                <a:gd name="T7" fmla="*/ 372 h 740"/>
                <a:gd name="T8" fmla="*/ 186 w 513"/>
                <a:gd name="T9" fmla="*/ 207 h 740"/>
                <a:gd name="T10" fmla="*/ 371 w 513"/>
                <a:gd name="T11" fmla="*/ 105 h 740"/>
                <a:gd name="T12" fmla="*/ 513 w 513"/>
                <a:gd name="T13" fmla="*/ 0 h 740"/>
                <a:gd name="T14" fmla="*/ 0 60000 65536"/>
                <a:gd name="T15" fmla="*/ 0 60000 65536"/>
                <a:gd name="T16" fmla="*/ 0 60000 65536"/>
                <a:gd name="T17" fmla="*/ 0 60000 65536"/>
                <a:gd name="T18" fmla="*/ 0 60000 65536"/>
                <a:gd name="T19" fmla="*/ 0 60000 65536"/>
                <a:gd name="T20" fmla="*/ 0 60000 65536"/>
                <a:gd name="T21" fmla="*/ 0 w 513"/>
                <a:gd name="T22" fmla="*/ 0 h 740"/>
                <a:gd name="T23" fmla="*/ 513 w 513"/>
                <a:gd name="T24" fmla="*/ 740 h 7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3" h="740">
                  <a:moveTo>
                    <a:pt x="513" y="740"/>
                  </a:moveTo>
                  <a:cubicBezTo>
                    <a:pt x="491" y="723"/>
                    <a:pt x="434" y="673"/>
                    <a:pt x="378" y="639"/>
                  </a:cubicBezTo>
                  <a:cubicBezTo>
                    <a:pt x="322" y="605"/>
                    <a:pt x="242" y="582"/>
                    <a:pt x="179" y="537"/>
                  </a:cubicBezTo>
                  <a:cubicBezTo>
                    <a:pt x="116" y="492"/>
                    <a:pt x="0" y="427"/>
                    <a:pt x="1" y="372"/>
                  </a:cubicBezTo>
                  <a:cubicBezTo>
                    <a:pt x="2" y="317"/>
                    <a:pt x="124" y="251"/>
                    <a:pt x="186" y="207"/>
                  </a:cubicBezTo>
                  <a:cubicBezTo>
                    <a:pt x="248" y="163"/>
                    <a:pt x="317" y="139"/>
                    <a:pt x="371" y="105"/>
                  </a:cubicBezTo>
                  <a:cubicBezTo>
                    <a:pt x="425" y="71"/>
                    <a:pt x="484" y="22"/>
                    <a:pt x="513" y="0"/>
                  </a:cubicBezTo>
                </a:path>
              </a:pathLst>
            </a:custGeom>
            <a:noFill/>
            <a:ln w="28575">
              <a:solidFill>
                <a:srgbClr val="FF6600"/>
              </a:solidFill>
              <a:round/>
              <a:headEnd type="none" w="sm" len="lg"/>
              <a:tailEnd type="none" w="sm" len="lg"/>
            </a:ln>
          </p:spPr>
          <p:txBody>
            <a:bodyPr wrap="none" anchor="ctr"/>
            <a:lstStyle/>
            <a:p>
              <a:endParaRPr lang="zh-CN" altLang="en-US"/>
            </a:p>
          </p:txBody>
        </p:sp>
        <p:sp>
          <p:nvSpPr>
            <p:cNvPr id="15488" name="Freeform 32"/>
            <p:cNvSpPr>
              <a:spLocks/>
            </p:cNvSpPr>
            <p:nvPr/>
          </p:nvSpPr>
          <p:spPr bwMode="auto">
            <a:xfrm>
              <a:off x="5013" y="1145"/>
              <a:ext cx="82" cy="499"/>
            </a:xfrm>
            <a:custGeom>
              <a:avLst/>
              <a:gdLst>
                <a:gd name="T0" fmla="*/ 73 w 82"/>
                <a:gd name="T1" fmla="*/ 499 h 499"/>
                <a:gd name="T2" fmla="*/ 0 w 82"/>
                <a:gd name="T3" fmla="*/ 316 h 499"/>
                <a:gd name="T4" fmla="*/ 73 w 82"/>
                <a:gd name="T5" fmla="*/ 128 h 499"/>
                <a:gd name="T6" fmla="*/ 54 w 82"/>
                <a:gd name="T7" fmla="*/ 0 h 499"/>
                <a:gd name="T8" fmla="*/ 0 60000 65536"/>
                <a:gd name="T9" fmla="*/ 0 60000 65536"/>
                <a:gd name="T10" fmla="*/ 0 60000 65536"/>
                <a:gd name="T11" fmla="*/ 0 60000 65536"/>
                <a:gd name="T12" fmla="*/ 0 w 82"/>
                <a:gd name="T13" fmla="*/ 0 h 499"/>
                <a:gd name="T14" fmla="*/ 82 w 82"/>
                <a:gd name="T15" fmla="*/ 499 h 499"/>
              </a:gdLst>
              <a:ahLst/>
              <a:cxnLst>
                <a:cxn ang="T8">
                  <a:pos x="T0" y="T1"/>
                </a:cxn>
                <a:cxn ang="T9">
                  <a:pos x="T2" y="T3"/>
                </a:cxn>
                <a:cxn ang="T10">
                  <a:pos x="T4" y="T5"/>
                </a:cxn>
                <a:cxn ang="T11">
                  <a:pos x="T6" y="T7"/>
                </a:cxn>
              </a:cxnLst>
              <a:rect l="T12" t="T13" r="T14" b="T15"/>
              <a:pathLst>
                <a:path w="82" h="499">
                  <a:moveTo>
                    <a:pt x="73" y="499"/>
                  </a:moveTo>
                  <a:cubicBezTo>
                    <a:pt x="61" y="469"/>
                    <a:pt x="0" y="378"/>
                    <a:pt x="0" y="316"/>
                  </a:cubicBezTo>
                  <a:cubicBezTo>
                    <a:pt x="0" y="254"/>
                    <a:pt x="64" y="181"/>
                    <a:pt x="73" y="128"/>
                  </a:cubicBezTo>
                  <a:cubicBezTo>
                    <a:pt x="82" y="75"/>
                    <a:pt x="58" y="27"/>
                    <a:pt x="54" y="0"/>
                  </a:cubicBezTo>
                </a:path>
              </a:pathLst>
            </a:custGeom>
            <a:noFill/>
            <a:ln w="28575">
              <a:solidFill>
                <a:srgbClr val="FF6600"/>
              </a:solidFill>
              <a:round/>
              <a:headEnd type="none" w="sm" len="lg"/>
              <a:tailEnd type="none" w="sm" len="lg"/>
            </a:ln>
          </p:spPr>
          <p:txBody>
            <a:bodyPr wrap="none" anchor="ctr"/>
            <a:lstStyle/>
            <a:p>
              <a:endParaRPr lang="zh-CN" altLang="en-US"/>
            </a:p>
          </p:txBody>
        </p:sp>
        <p:sp>
          <p:nvSpPr>
            <p:cNvPr id="15489" name="Freeform 33"/>
            <p:cNvSpPr>
              <a:spLocks/>
            </p:cNvSpPr>
            <p:nvPr/>
          </p:nvSpPr>
          <p:spPr bwMode="auto">
            <a:xfrm>
              <a:off x="5013" y="2384"/>
              <a:ext cx="82" cy="489"/>
            </a:xfrm>
            <a:custGeom>
              <a:avLst/>
              <a:gdLst>
                <a:gd name="T0" fmla="*/ 73 w 82"/>
                <a:gd name="T1" fmla="*/ 0 h 489"/>
                <a:gd name="T2" fmla="*/ 0 w 82"/>
                <a:gd name="T3" fmla="*/ 187 h 489"/>
                <a:gd name="T4" fmla="*/ 73 w 82"/>
                <a:gd name="T5" fmla="*/ 370 h 489"/>
                <a:gd name="T6" fmla="*/ 54 w 82"/>
                <a:gd name="T7" fmla="*/ 489 h 489"/>
                <a:gd name="T8" fmla="*/ 0 60000 65536"/>
                <a:gd name="T9" fmla="*/ 0 60000 65536"/>
                <a:gd name="T10" fmla="*/ 0 60000 65536"/>
                <a:gd name="T11" fmla="*/ 0 60000 65536"/>
                <a:gd name="T12" fmla="*/ 0 w 82"/>
                <a:gd name="T13" fmla="*/ 0 h 489"/>
                <a:gd name="T14" fmla="*/ 82 w 82"/>
                <a:gd name="T15" fmla="*/ 489 h 489"/>
              </a:gdLst>
              <a:ahLst/>
              <a:cxnLst>
                <a:cxn ang="T8">
                  <a:pos x="T0" y="T1"/>
                </a:cxn>
                <a:cxn ang="T9">
                  <a:pos x="T2" y="T3"/>
                </a:cxn>
                <a:cxn ang="T10">
                  <a:pos x="T4" y="T5"/>
                </a:cxn>
                <a:cxn ang="T11">
                  <a:pos x="T6" y="T7"/>
                </a:cxn>
              </a:cxnLst>
              <a:rect l="T12" t="T13" r="T14" b="T15"/>
              <a:pathLst>
                <a:path w="82" h="489">
                  <a:moveTo>
                    <a:pt x="73" y="0"/>
                  </a:moveTo>
                  <a:cubicBezTo>
                    <a:pt x="61" y="31"/>
                    <a:pt x="0" y="125"/>
                    <a:pt x="0" y="187"/>
                  </a:cubicBezTo>
                  <a:cubicBezTo>
                    <a:pt x="0" y="249"/>
                    <a:pt x="64" y="320"/>
                    <a:pt x="73" y="370"/>
                  </a:cubicBezTo>
                  <a:cubicBezTo>
                    <a:pt x="82" y="420"/>
                    <a:pt x="58" y="464"/>
                    <a:pt x="54" y="489"/>
                  </a:cubicBezTo>
                </a:path>
              </a:pathLst>
            </a:custGeom>
            <a:noFill/>
            <a:ln w="28575">
              <a:solidFill>
                <a:srgbClr val="FF6600"/>
              </a:solidFill>
              <a:round/>
              <a:headEnd type="none" w="sm" len="lg"/>
              <a:tailEnd type="none" w="sm" len="lg"/>
            </a:ln>
          </p:spPr>
          <p:txBody>
            <a:bodyPr wrap="none" anchor="ctr"/>
            <a:lstStyle/>
            <a:p>
              <a:endParaRPr lang="zh-CN" altLang="en-US"/>
            </a:p>
          </p:txBody>
        </p:sp>
        <p:sp>
          <p:nvSpPr>
            <p:cNvPr id="15490" name="Line 34"/>
            <p:cNvSpPr>
              <a:spLocks noChangeShapeType="1"/>
            </p:cNvSpPr>
            <p:nvPr/>
          </p:nvSpPr>
          <p:spPr bwMode="auto">
            <a:xfrm flipV="1">
              <a:off x="3648" y="1632"/>
              <a:ext cx="1440" cy="384"/>
            </a:xfrm>
            <a:prstGeom prst="line">
              <a:avLst/>
            </a:prstGeom>
            <a:noFill/>
            <a:ln w="19050">
              <a:solidFill>
                <a:srgbClr val="0000FF"/>
              </a:solidFill>
              <a:round/>
              <a:headEnd type="none" w="sm" len="lg"/>
              <a:tailEnd type="none" w="sm" len="lg"/>
            </a:ln>
          </p:spPr>
          <p:txBody>
            <a:bodyPr wrap="none" anchor="ctr"/>
            <a:lstStyle/>
            <a:p>
              <a:endParaRPr lang="zh-CN" altLang="en-US"/>
            </a:p>
          </p:txBody>
        </p:sp>
        <p:sp>
          <p:nvSpPr>
            <p:cNvPr id="15491" name="Line 35"/>
            <p:cNvSpPr>
              <a:spLocks noChangeShapeType="1"/>
            </p:cNvSpPr>
            <p:nvPr/>
          </p:nvSpPr>
          <p:spPr bwMode="auto">
            <a:xfrm flipV="1">
              <a:off x="3648" y="1776"/>
              <a:ext cx="912" cy="234"/>
            </a:xfrm>
            <a:prstGeom prst="line">
              <a:avLst/>
            </a:prstGeom>
            <a:noFill/>
            <a:ln w="19050">
              <a:solidFill>
                <a:srgbClr val="0000FF"/>
              </a:solidFill>
              <a:round/>
              <a:headEnd type="none" w="sm" len="lg"/>
              <a:tailEnd type="triangle" w="sm" len="lg"/>
            </a:ln>
          </p:spPr>
          <p:txBody>
            <a:bodyPr wrap="none" anchor="ctr"/>
            <a:lstStyle/>
            <a:p>
              <a:endParaRPr lang="zh-CN" altLang="en-US"/>
            </a:p>
          </p:txBody>
        </p:sp>
        <p:graphicFrame>
          <p:nvGraphicFramePr>
            <p:cNvPr id="15454" name="Object 94"/>
            <p:cNvGraphicFramePr>
              <a:graphicFrameLocks noChangeAspect="1"/>
            </p:cNvGraphicFramePr>
            <p:nvPr/>
          </p:nvGraphicFramePr>
          <p:xfrm>
            <a:off x="5280" y="1728"/>
            <a:ext cx="191" cy="240"/>
          </p:xfrm>
          <a:graphic>
            <a:graphicData uri="http://schemas.openxmlformats.org/presentationml/2006/ole">
              <mc:AlternateContent xmlns:mc="http://schemas.openxmlformats.org/markup-compatibility/2006">
                <mc:Choice xmlns:v="urn:schemas-microsoft-com:vml" Requires="v">
                  <p:oleObj spid="_x0000_s1211484" name="公式" r:id="rId17" imgW="190477" imgH="241124" progId="Equation.3">
                    <p:embed/>
                  </p:oleObj>
                </mc:Choice>
                <mc:Fallback>
                  <p:oleObj name="公式" r:id="rId17" imgW="190477" imgH="241124" progId="Equation.3">
                    <p:embed/>
                    <p:pic>
                      <p:nvPicPr>
                        <p:cNvPr id="15454" name="Object 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80" y="1728"/>
                          <a:ext cx="19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55" name="Object 95"/>
            <p:cNvGraphicFramePr>
              <a:graphicFrameLocks noChangeAspect="1"/>
            </p:cNvGraphicFramePr>
            <p:nvPr/>
          </p:nvGraphicFramePr>
          <p:xfrm>
            <a:off x="5136" y="912"/>
            <a:ext cx="222" cy="240"/>
          </p:xfrm>
          <a:graphic>
            <a:graphicData uri="http://schemas.openxmlformats.org/presentationml/2006/ole">
              <mc:AlternateContent xmlns:mc="http://schemas.openxmlformats.org/markup-compatibility/2006">
                <mc:Choice xmlns:v="urn:schemas-microsoft-com:vml" Requires="v">
                  <p:oleObj spid="_x0000_s1211485" name="公式" r:id="rId19" imgW="177601" imgH="190248" progId="Equation.3">
                    <p:embed/>
                  </p:oleObj>
                </mc:Choice>
                <mc:Fallback>
                  <p:oleObj name="公式" r:id="rId19" imgW="177601" imgH="190248" progId="Equation.3">
                    <p:embed/>
                    <p:pic>
                      <p:nvPicPr>
                        <p:cNvPr id="15455" name="Object 9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36" y="912"/>
                          <a:ext cx="222"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56" name="Object 96"/>
            <p:cNvGraphicFramePr>
              <a:graphicFrameLocks noChangeAspect="1"/>
            </p:cNvGraphicFramePr>
            <p:nvPr/>
          </p:nvGraphicFramePr>
          <p:xfrm>
            <a:off x="3888" y="2208"/>
            <a:ext cx="864" cy="325"/>
          </p:xfrm>
          <a:graphic>
            <a:graphicData uri="http://schemas.openxmlformats.org/presentationml/2006/ole">
              <mc:AlternateContent xmlns:mc="http://schemas.openxmlformats.org/markup-compatibility/2006">
                <mc:Choice xmlns:v="urn:schemas-microsoft-com:vml" Requires="v">
                  <p:oleObj spid="_x0000_s1211486" name="公式" r:id="rId21" imgW="837787" imgH="317477" progId="Equation.3">
                    <p:embed/>
                  </p:oleObj>
                </mc:Choice>
                <mc:Fallback>
                  <p:oleObj name="公式" r:id="rId21" imgW="837787" imgH="317477" progId="Equation.3">
                    <p:embed/>
                    <p:pic>
                      <p:nvPicPr>
                        <p:cNvPr id="15456" name="Object 9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88" y="2208"/>
                          <a:ext cx="864"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57" name="Object 97"/>
            <p:cNvGraphicFramePr>
              <a:graphicFrameLocks noChangeAspect="1"/>
            </p:cNvGraphicFramePr>
            <p:nvPr/>
          </p:nvGraphicFramePr>
          <p:xfrm>
            <a:off x="3984" y="1392"/>
            <a:ext cx="864" cy="325"/>
          </p:xfrm>
          <a:graphic>
            <a:graphicData uri="http://schemas.openxmlformats.org/presentationml/2006/ole">
              <mc:AlternateContent xmlns:mc="http://schemas.openxmlformats.org/markup-compatibility/2006">
                <mc:Choice xmlns:v="urn:schemas-microsoft-com:vml" Requires="v">
                  <p:oleObj spid="_x0000_s1211487" name="公式" r:id="rId23" imgW="837787" imgH="317477" progId="Equation.3">
                    <p:embed/>
                  </p:oleObj>
                </mc:Choice>
                <mc:Fallback>
                  <p:oleObj name="公式" r:id="rId23" imgW="837787" imgH="317477" progId="Equation.3">
                    <p:embed/>
                    <p:pic>
                      <p:nvPicPr>
                        <p:cNvPr id="15457" name="Object 9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84" y="1392"/>
                          <a:ext cx="864"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92" name="Line 40"/>
            <p:cNvSpPr>
              <a:spLocks noChangeShapeType="1"/>
            </p:cNvSpPr>
            <p:nvPr/>
          </p:nvSpPr>
          <p:spPr bwMode="auto">
            <a:xfrm>
              <a:off x="3600" y="1920"/>
              <a:ext cx="288" cy="0"/>
            </a:xfrm>
            <a:prstGeom prst="line">
              <a:avLst/>
            </a:prstGeom>
            <a:noFill/>
            <a:ln w="12700">
              <a:solidFill>
                <a:schemeClr val="tx1"/>
              </a:solidFill>
              <a:prstDash val="dash"/>
              <a:round/>
              <a:headEnd type="none" w="sm" len="lg"/>
              <a:tailEnd type="none" w="sm" len="lg"/>
            </a:ln>
          </p:spPr>
          <p:txBody>
            <a:bodyPr wrap="none" anchor="ctr"/>
            <a:lstStyle/>
            <a:p>
              <a:endParaRPr lang="zh-CN" altLang="en-US"/>
            </a:p>
          </p:txBody>
        </p:sp>
        <p:sp>
          <p:nvSpPr>
            <p:cNvPr id="15493" name="Line 41"/>
            <p:cNvSpPr>
              <a:spLocks noChangeShapeType="1"/>
            </p:cNvSpPr>
            <p:nvPr/>
          </p:nvSpPr>
          <p:spPr bwMode="auto">
            <a:xfrm>
              <a:off x="3600" y="2112"/>
              <a:ext cx="288" cy="0"/>
            </a:xfrm>
            <a:prstGeom prst="line">
              <a:avLst/>
            </a:prstGeom>
            <a:noFill/>
            <a:ln w="12700">
              <a:solidFill>
                <a:schemeClr val="tx1"/>
              </a:solidFill>
              <a:prstDash val="dash"/>
              <a:round/>
              <a:headEnd type="none" w="sm" len="lg"/>
              <a:tailEnd type="none" w="sm" len="lg"/>
            </a:ln>
          </p:spPr>
          <p:txBody>
            <a:bodyPr wrap="none" anchor="ctr"/>
            <a:lstStyle/>
            <a:p>
              <a:endParaRPr lang="zh-CN" altLang="en-US"/>
            </a:p>
          </p:txBody>
        </p:sp>
        <p:sp>
          <p:nvSpPr>
            <p:cNvPr id="15494" name="Line 42"/>
            <p:cNvSpPr>
              <a:spLocks noChangeShapeType="1"/>
            </p:cNvSpPr>
            <p:nvPr/>
          </p:nvSpPr>
          <p:spPr bwMode="auto">
            <a:xfrm flipV="1">
              <a:off x="3792" y="2112"/>
              <a:ext cx="0" cy="240"/>
            </a:xfrm>
            <a:prstGeom prst="line">
              <a:avLst/>
            </a:prstGeom>
            <a:noFill/>
            <a:ln w="19050">
              <a:solidFill>
                <a:srgbClr val="FF3399"/>
              </a:solidFill>
              <a:round/>
              <a:headEnd type="none" w="sm" len="lg"/>
              <a:tailEnd type="triangle" w="sm" len="lg"/>
            </a:ln>
          </p:spPr>
          <p:txBody>
            <a:bodyPr wrap="none" anchor="ctr"/>
            <a:lstStyle/>
            <a:p>
              <a:endParaRPr lang="zh-CN" altLang="en-US"/>
            </a:p>
          </p:txBody>
        </p:sp>
        <p:sp>
          <p:nvSpPr>
            <p:cNvPr id="15495" name="Line 43"/>
            <p:cNvSpPr>
              <a:spLocks noChangeShapeType="1"/>
            </p:cNvSpPr>
            <p:nvPr/>
          </p:nvSpPr>
          <p:spPr bwMode="auto">
            <a:xfrm>
              <a:off x="3792" y="1680"/>
              <a:ext cx="0" cy="240"/>
            </a:xfrm>
            <a:prstGeom prst="line">
              <a:avLst/>
            </a:prstGeom>
            <a:noFill/>
            <a:ln w="19050">
              <a:solidFill>
                <a:srgbClr val="FF3399"/>
              </a:solidFill>
              <a:round/>
              <a:headEnd type="none" w="sm" len="lg"/>
              <a:tailEnd type="triangle" w="sm" len="lg"/>
            </a:ln>
          </p:spPr>
          <p:txBody>
            <a:bodyPr wrap="none" anchor="ctr"/>
            <a:lstStyle/>
            <a:p>
              <a:endParaRPr lang="zh-CN" altLang="en-US"/>
            </a:p>
          </p:txBody>
        </p:sp>
        <p:graphicFrame>
          <p:nvGraphicFramePr>
            <p:cNvPr id="15458" name="Object 98"/>
            <p:cNvGraphicFramePr>
              <a:graphicFrameLocks noChangeAspect="1"/>
            </p:cNvGraphicFramePr>
            <p:nvPr/>
          </p:nvGraphicFramePr>
          <p:xfrm>
            <a:off x="3744" y="1392"/>
            <a:ext cx="181" cy="279"/>
          </p:xfrm>
          <a:graphic>
            <a:graphicData uri="http://schemas.openxmlformats.org/presentationml/2006/ole">
              <mc:AlternateContent xmlns:mc="http://schemas.openxmlformats.org/markup-compatibility/2006">
                <mc:Choice xmlns:v="urn:schemas-microsoft-com:vml" Requires="v">
                  <p:oleObj spid="_x0000_s1211488" name="公式" r:id="rId24" imgW="164702" imgH="253939" progId="Equation.3">
                    <p:embed/>
                  </p:oleObj>
                </mc:Choice>
                <mc:Fallback>
                  <p:oleObj name="公式" r:id="rId24" imgW="164702" imgH="253939" progId="Equation.3">
                    <p:embed/>
                    <p:pic>
                      <p:nvPicPr>
                        <p:cNvPr id="15458" name="Object 9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44" y="1392"/>
                          <a:ext cx="181"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96" name="Arc 45"/>
            <p:cNvSpPr>
              <a:spLocks/>
            </p:cNvSpPr>
            <p:nvPr/>
          </p:nvSpPr>
          <p:spPr bwMode="auto">
            <a:xfrm>
              <a:off x="4032" y="1920"/>
              <a:ext cx="48"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type="none" w="sm" len="lg"/>
              <a:tailEnd type="none" w="sm" len="lg"/>
            </a:ln>
          </p:spPr>
          <p:txBody>
            <a:bodyPr wrap="none" anchor="ctr"/>
            <a:lstStyle/>
            <a:p>
              <a:endParaRPr lang="zh-CN" altLang="en-US"/>
            </a:p>
          </p:txBody>
        </p:sp>
        <p:graphicFrame>
          <p:nvGraphicFramePr>
            <p:cNvPr id="15459" name="Object 99"/>
            <p:cNvGraphicFramePr>
              <a:graphicFrameLocks noChangeAspect="1"/>
            </p:cNvGraphicFramePr>
            <p:nvPr/>
          </p:nvGraphicFramePr>
          <p:xfrm>
            <a:off x="4176" y="1872"/>
            <a:ext cx="162" cy="192"/>
          </p:xfrm>
          <a:graphic>
            <a:graphicData uri="http://schemas.openxmlformats.org/presentationml/2006/ole">
              <mc:AlternateContent xmlns:mc="http://schemas.openxmlformats.org/markup-compatibility/2006">
                <mc:Choice xmlns:v="urn:schemas-microsoft-com:vml" Requires="v">
                  <p:oleObj spid="_x0000_s1211489" name="公式" r:id="rId26" imgW="203139" imgH="241124" progId="Equation.3">
                    <p:embed/>
                  </p:oleObj>
                </mc:Choice>
                <mc:Fallback>
                  <p:oleObj name="公式" r:id="rId26" imgW="203139" imgH="241124" progId="Equation.3">
                    <p:embed/>
                    <p:pic>
                      <p:nvPicPr>
                        <p:cNvPr id="15459" name="Object 9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76" y="1872"/>
                          <a:ext cx="16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99" name="Text Box 47"/>
            <p:cNvSpPr txBox="1">
              <a:spLocks noChangeArrowheads="1"/>
            </p:cNvSpPr>
            <p:nvPr/>
          </p:nvSpPr>
          <p:spPr bwMode="auto">
            <a:xfrm>
              <a:off x="3072" y="3120"/>
              <a:ext cx="2448"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fontAlgn="auto">
                <a:spcBef>
                  <a:spcPct val="50000"/>
                </a:spcBef>
                <a:spcAft>
                  <a:spcPts val="0"/>
                </a:spcAft>
                <a:defRPr/>
              </a:pPr>
              <a:r>
                <a:rPr lang="zh-CN" altLang="en-US" sz="2800" b="1">
                  <a:latin typeface="Times New Roman" pitchFamily="18" charset="0"/>
                  <a:ea typeface="+mn-ea"/>
                </a:rPr>
                <a:t>电子的单缝衍射实验</a:t>
              </a:r>
            </a:p>
          </p:txBody>
        </p:sp>
        <p:graphicFrame>
          <p:nvGraphicFramePr>
            <p:cNvPr id="15460" name="Object 100"/>
            <p:cNvGraphicFramePr>
              <a:graphicFrameLocks noChangeAspect="1"/>
            </p:cNvGraphicFramePr>
            <p:nvPr/>
          </p:nvGraphicFramePr>
          <p:xfrm>
            <a:off x="5088" y="2016"/>
            <a:ext cx="146" cy="168"/>
          </p:xfrm>
          <a:graphic>
            <a:graphicData uri="http://schemas.openxmlformats.org/presentationml/2006/ole">
              <mc:AlternateContent xmlns:mc="http://schemas.openxmlformats.org/markup-compatibility/2006">
                <mc:Choice xmlns:v="urn:schemas-microsoft-com:vml" Requires="v">
                  <p:oleObj spid="_x0000_s1211490" name="Equation" r:id="rId28" imgW="164702" imgH="190592" progId="Equation.3">
                    <p:embed/>
                  </p:oleObj>
                </mc:Choice>
                <mc:Fallback>
                  <p:oleObj name="Equation" r:id="rId28" imgW="164702" imgH="190592" progId="Equation.3">
                    <p:embed/>
                    <p:pic>
                      <p:nvPicPr>
                        <p:cNvPr id="15460" name="Object 10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88" y="2016"/>
                          <a:ext cx="146"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49"/>
          <p:cNvGrpSpPr>
            <a:grpSpLocks/>
          </p:cNvGrpSpPr>
          <p:nvPr/>
        </p:nvGrpSpPr>
        <p:grpSpPr bwMode="auto">
          <a:xfrm>
            <a:off x="3429000" y="5791200"/>
            <a:ext cx="5105400" cy="606425"/>
            <a:chOff x="2160" y="3648"/>
            <a:chExt cx="3216" cy="382"/>
          </a:xfrm>
        </p:grpSpPr>
        <p:graphicFrame>
          <p:nvGraphicFramePr>
            <p:cNvPr id="15461" name="Object 101"/>
            <p:cNvGraphicFramePr>
              <a:graphicFrameLocks noChangeAspect="1"/>
            </p:cNvGraphicFramePr>
            <p:nvPr/>
          </p:nvGraphicFramePr>
          <p:xfrm>
            <a:off x="3888" y="3648"/>
            <a:ext cx="1488" cy="382"/>
          </p:xfrm>
          <a:graphic>
            <a:graphicData uri="http://schemas.openxmlformats.org/presentationml/2006/ole">
              <mc:AlternateContent xmlns:mc="http://schemas.openxmlformats.org/markup-compatibility/2006">
                <mc:Choice xmlns:v="urn:schemas-microsoft-com:vml" Requires="v">
                  <p:oleObj spid="_x0000_s1211491" name="Equation" r:id="rId30" imgW="1091878" imgH="330154" progId="Equation.3">
                    <p:embed/>
                  </p:oleObj>
                </mc:Choice>
                <mc:Fallback>
                  <p:oleObj name="Equation" r:id="rId30" imgW="1091878" imgH="330154" progId="Equation.3">
                    <p:embed/>
                    <p:pic>
                      <p:nvPicPr>
                        <p:cNvPr id="15461" name="Object 10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88" y="3648"/>
                          <a:ext cx="1488" cy="382"/>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sp>
          <p:nvSpPr>
            <p:cNvPr id="15472" name="Text Box 51"/>
            <p:cNvSpPr txBox="1">
              <a:spLocks noChangeArrowheads="1"/>
            </p:cNvSpPr>
            <p:nvPr/>
          </p:nvSpPr>
          <p:spPr bwMode="auto">
            <a:xfrm>
              <a:off x="2160" y="3696"/>
              <a:ext cx="1968" cy="327"/>
            </a:xfrm>
            <a:prstGeom prst="rect">
              <a:avLst/>
            </a:prstGeom>
            <a:noFill/>
            <a:ln w="9525">
              <a:noFill/>
              <a:miter lim="800000"/>
              <a:headEnd/>
              <a:tailEnd/>
            </a:ln>
          </p:spPr>
          <p:txBody>
            <a:bodyPr>
              <a:spAutoFit/>
            </a:bodyPr>
            <a:lstStyle/>
            <a:p>
              <a:pPr>
                <a:spcBef>
                  <a:spcPct val="50000"/>
                </a:spcBef>
              </a:pPr>
              <a:r>
                <a:rPr lang="zh-CN" altLang="en-US" sz="2800" b="1">
                  <a:solidFill>
                    <a:srgbClr val="1C1C1C"/>
                  </a:solidFill>
                  <a:latin typeface="Times New Roman" pitchFamily="18" charset="0"/>
                  <a:ea typeface="华文中宋" pitchFamily="2" charset="-122"/>
                </a:rPr>
                <a:t>考虑衍射次级有</a:t>
              </a:r>
            </a:p>
          </p:txBody>
        </p:sp>
      </p:grpSp>
      <p:sp>
        <p:nvSpPr>
          <p:cNvPr id="52" name="Text Box 9"/>
          <p:cNvSpPr txBox="1">
            <a:spLocks noChangeArrowheads="1"/>
          </p:cNvSpPr>
          <p:nvPr/>
        </p:nvSpPr>
        <p:spPr bwMode="auto">
          <a:xfrm>
            <a:off x="1071538" y="714356"/>
            <a:ext cx="7735881"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just">
              <a:defRPr/>
            </a:pPr>
            <a:r>
              <a:rPr kumimoji="1" lang="zh-CN" altLang="en-US" sz="2400">
                <a:solidFill>
                  <a:srgbClr val="FF0000"/>
                </a:solidFill>
                <a:latin typeface="Times New Roman" pitchFamily="18" charset="0"/>
                <a:cs typeface="Times New Roman" pitchFamily="18" charset="0"/>
              </a:rPr>
              <a:t> </a:t>
            </a:r>
            <a:r>
              <a:rPr kumimoji="1" lang="zh-CN" altLang="en-US" sz="2400">
                <a:solidFill>
                  <a:srgbClr val="000000"/>
                </a:solidFill>
                <a:latin typeface="Times New Roman" pitchFamily="18" charset="0"/>
                <a:cs typeface="Times New Roman" pitchFamily="18" charset="0"/>
              </a:rPr>
              <a:t>电子的单缝衍射</a:t>
            </a:r>
            <a:r>
              <a:rPr kumimoji="1" lang="en-US" altLang="zh-CN" sz="2400">
                <a:solidFill>
                  <a:srgbClr val="FF0000"/>
                </a:solidFill>
                <a:latin typeface="Times New Roman" pitchFamily="18" charset="0"/>
                <a:cs typeface="Times New Roman" pitchFamily="18" charset="0"/>
              </a:rPr>
              <a:t>(1961</a:t>
            </a:r>
            <a:r>
              <a:rPr kumimoji="1" lang="zh-CN" altLang="en-US" sz="2400">
                <a:solidFill>
                  <a:srgbClr val="000000"/>
                </a:solidFill>
                <a:latin typeface="宋体" pitchFamily="2" charset="-122"/>
                <a:cs typeface="Times New Roman" pitchFamily="18" charset="0"/>
              </a:rPr>
              <a:t>年，约恩逊成功的做出</a:t>
            </a:r>
            <a:r>
              <a:rPr kumimoji="1" lang="en-US" altLang="zh-CN" sz="240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7219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out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467"/>
                                        </p:tgtEl>
                                        <p:attrNameLst>
                                          <p:attrName>style.visibility</p:attrName>
                                        </p:attrNameLst>
                                      </p:cBhvr>
                                      <p:to>
                                        <p:strVal val="visible"/>
                                      </p:to>
                                    </p:set>
                                    <p:anim calcmode="lin" valueType="num">
                                      <p:cBhvr additive="base">
                                        <p:cTn id="12" dur="500" fill="hold"/>
                                        <p:tgtEl>
                                          <p:spTgt spid="15467"/>
                                        </p:tgtEl>
                                        <p:attrNameLst>
                                          <p:attrName>ppt_x</p:attrName>
                                        </p:attrNameLst>
                                      </p:cBhvr>
                                      <p:tavLst>
                                        <p:tav tm="0">
                                          <p:val>
                                            <p:strVal val="#ppt_x"/>
                                          </p:val>
                                        </p:tav>
                                        <p:tav tm="100000">
                                          <p:val>
                                            <p:strVal val="#ppt_x"/>
                                          </p:val>
                                        </p:tav>
                                      </p:tavLst>
                                    </p:anim>
                                    <p:anim calcmode="lin" valueType="num">
                                      <p:cBhvr additive="base">
                                        <p:cTn id="13" dur="500" fill="hold"/>
                                        <p:tgtEl>
                                          <p:spTgt spid="1546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linds(horizontal)">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nodeType="clickEffect">
                                  <p:stCondLst>
                                    <p:cond delay="0"/>
                                  </p:stCondLst>
                                  <p:childTnLst>
                                    <p:set>
                                      <p:cBhvr>
                                        <p:cTn id="37" dur="1" fill="hold">
                                          <p:stCondLst>
                                            <p:cond delay="0"/>
                                          </p:stCondLst>
                                        </p:cTn>
                                        <p:tgtEl>
                                          <p:spTgt spid="330757"/>
                                        </p:tgtEl>
                                        <p:attrNameLst>
                                          <p:attrName>style.visibility</p:attrName>
                                        </p:attrNameLst>
                                      </p:cBhvr>
                                      <p:to>
                                        <p:strVal val="visible"/>
                                      </p:to>
                                    </p:set>
                                    <p:animEffect transition="in" filter="blinds(vertical)">
                                      <p:cBhvr>
                                        <p:cTn id="38" dur="500"/>
                                        <p:tgtEl>
                                          <p:spTgt spid="33075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0" y="350838"/>
            <a:ext cx="9144000" cy="3081337"/>
          </a:xfrm>
          <a:prstGeom prst="rect">
            <a:avLst/>
          </a:prstGeom>
          <a:noFill/>
          <a:ln w="9525">
            <a:noFill/>
            <a:miter lim="800000"/>
            <a:headEnd/>
            <a:tailEnd/>
          </a:ln>
        </p:spPr>
        <p:txBody>
          <a:bodyPr>
            <a:spAutoFit/>
          </a:bodyPr>
          <a:lstStyle/>
          <a:p>
            <a:pPr indent="304800" algn="just"/>
            <a:r>
              <a:rPr kumimoji="1" lang="zh-CN" altLang="en-US" sz="2800">
                <a:solidFill>
                  <a:srgbClr val="000000"/>
                </a:solidFill>
                <a:latin typeface="Times New Roman" pitchFamily="18" charset="0"/>
                <a:ea typeface="华文中宋" pitchFamily="2" charset="-122"/>
                <a:cs typeface="Times New Roman" pitchFamily="18" charset="0"/>
              </a:rPr>
              <a:t>狭缝对电子束起了两种作用：一是将它的坐标限制在缝</a:t>
            </a:r>
          </a:p>
          <a:p>
            <a:pPr indent="304800" algn="just"/>
            <a:endParaRPr kumimoji="1" lang="zh-CN" altLang="en-US" sz="2800">
              <a:solidFill>
                <a:srgbClr val="000000"/>
              </a:solidFill>
              <a:latin typeface="Times New Roman" pitchFamily="18" charset="0"/>
              <a:ea typeface="华文中宋" pitchFamily="2" charset="-122"/>
              <a:cs typeface="Times New Roman" pitchFamily="18" charset="0"/>
            </a:endParaRPr>
          </a:p>
          <a:p>
            <a:pPr indent="304800" algn="just"/>
            <a:r>
              <a:rPr kumimoji="1" lang="zh-CN" altLang="en-US" sz="2800">
                <a:solidFill>
                  <a:srgbClr val="000000"/>
                </a:solidFill>
                <a:latin typeface="Times New Roman" pitchFamily="18" charset="0"/>
                <a:ea typeface="华文中宋" pitchFamily="2" charset="-122"/>
                <a:cs typeface="Times New Roman" pitchFamily="18" charset="0"/>
              </a:rPr>
              <a:t>宽</a:t>
            </a:r>
            <a:r>
              <a:rPr kumimoji="1" lang="en-US" altLang="zh-CN" sz="2800">
                <a:solidFill>
                  <a:srgbClr val="FF0000"/>
                </a:solidFill>
                <a:latin typeface="Times New Roman" pitchFamily="18" charset="0"/>
                <a:ea typeface="华文中宋" pitchFamily="2" charset="-122"/>
                <a:cs typeface="Times New Roman" pitchFamily="18" charset="0"/>
              </a:rPr>
              <a:t>d</a:t>
            </a:r>
            <a:r>
              <a:rPr kumimoji="1" lang="zh-CN" altLang="en-US" sz="2800">
                <a:solidFill>
                  <a:srgbClr val="000000"/>
                </a:solidFill>
                <a:latin typeface="Times New Roman" pitchFamily="18" charset="0"/>
                <a:ea typeface="华文中宋" pitchFamily="2" charset="-122"/>
                <a:cs typeface="Times New Roman" pitchFamily="18" charset="0"/>
              </a:rPr>
              <a:t>的范围内，一是使电子在</a:t>
            </a:r>
            <a:r>
              <a:rPr kumimoji="1" lang="zh-CN" altLang="en-US" sz="2800">
                <a:solidFill>
                  <a:srgbClr val="FF0000"/>
                </a:solidFill>
                <a:latin typeface="Times New Roman" pitchFamily="18" charset="0"/>
                <a:ea typeface="华文中宋" pitchFamily="2" charset="-122"/>
                <a:cs typeface="Times New Roman" pitchFamily="18" charset="0"/>
              </a:rPr>
              <a:t>坐标方向上</a:t>
            </a:r>
            <a:r>
              <a:rPr kumimoji="1" lang="zh-CN" altLang="en-US" sz="2800">
                <a:solidFill>
                  <a:srgbClr val="000000"/>
                </a:solidFill>
                <a:latin typeface="Times New Roman" pitchFamily="18" charset="0"/>
                <a:ea typeface="华文中宋" pitchFamily="2" charset="-122"/>
                <a:cs typeface="Times New Roman" pitchFamily="18" charset="0"/>
              </a:rPr>
              <a:t>的动量发生了</a:t>
            </a:r>
          </a:p>
          <a:p>
            <a:pPr indent="304800" algn="just"/>
            <a:endParaRPr kumimoji="1" lang="zh-CN" altLang="en-US" sz="2800">
              <a:solidFill>
                <a:srgbClr val="000000"/>
              </a:solidFill>
              <a:latin typeface="Times New Roman" pitchFamily="18" charset="0"/>
              <a:ea typeface="华文中宋" pitchFamily="2" charset="-122"/>
              <a:cs typeface="Times New Roman" pitchFamily="18" charset="0"/>
            </a:endParaRPr>
          </a:p>
          <a:p>
            <a:pPr indent="304800" algn="just"/>
            <a:r>
              <a:rPr kumimoji="1" lang="zh-CN" altLang="en-US" sz="2800">
                <a:solidFill>
                  <a:srgbClr val="000000"/>
                </a:solidFill>
                <a:latin typeface="Times New Roman" pitchFamily="18" charset="0"/>
                <a:ea typeface="华文中宋" pitchFamily="2" charset="-122"/>
                <a:cs typeface="Times New Roman" pitchFamily="18" charset="0"/>
              </a:rPr>
              <a:t>变化。这两种作用是相伴出现的，</a:t>
            </a:r>
            <a:r>
              <a:rPr kumimoji="1" lang="zh-CN" altLang="en-US" sz="2800">
                <a:solidFill>
                  <a:srgbClr val="FF0000"/>
                </a:solidFill>
                <a:latin typeface="Times New Roman" pitchFamily="18" charset="0"/>
                <a:ea typeface="华文中宋" pitchFamily="2" charset="-122"/>
                <a:cs typeface="Times New Roman" pitchFamily="18" charset="0"/>
              </a:rPr>
              <a:t>不可能</a:t>
            </a:r>
            <a:r>
              <a:rPr kumimoji="1" lang="zh-CN" altLang="en-US" sz="2800">
                <a:solidFill>
                  <a:srgbClr val="000000"/>
                </a:solidFill>
                <a:latin typeface="Times New Roman" pitchFamily="18" charset="0"/>
                <a:ea typeface="华文中宋" pitchFamily="2" charset="-122"/>
                <a:cs typeface="Times New Roman" pitchFamily="18" charset="0"/>
              </a:rPr>
              <a:t>既限制了电子</a:t>
            </a:r>
          </a:p>
          <a:p>
            <a:pPr indent="304800" algn="just"/>
            <a:endParaRPr kumimoji="1" lang="zh-CN" altLang="en-US" sz="2800">
              <a:solidFill>
                <a:srgbClr val="000000"/>
              </a:solidFill>
              <a:latin typeface="Times New Roman" pitchFamily="18" charset="0"/>
              <a:ea typeface="华文中宋" pitchFamily="2" charset="-122"/>
              <a:cs typeface="Times New Roman" pitchFamily="18" charset="0"/>
            </a:endParaRPr>
          </a:p>
          <a:p>
            <a:pPr indent="304800" algn="just"/>
            <a:r>
              <a:rPr kumimoji="1" lang="zh-CN" altLang="en-US" sz="2800">
                <a:solidFill>
                  <a:srgbClr val="000000"/>
                </a:solidFill>
                <a:latin typeface="Times New Roman" pitchFamily="18" charset="0"/>
                <a:ea typeface="华文中宋" pitchFamily="2" charset="-122"/>
                <a:cs typeface="Times New Roman" pitchFamily="18" charset="0"/>
              </a:rPr>
              <a:t>的坐标，又能避免动量发生变化。</a:t>
            </a:r>
            <a:endParaRPr kumimoji="1" lang="zh-CN" altLang="en-US" sz="2800">
              <a:latin typeface="Times New Roman" pitchFamily="18" charset="0"/>
              <a:ea typeface="华文中宋" pitchFamily="2" charset="-122"/>
              <a:cs typeface="Times New Roman" pitchFamily="18" charset="0"/>
            </a:endParaRPr>
          </a:p>
        </p:txBody>
      </p:sp>
      <p:sp>
        <p:nvSpPr>
          <p:cNvPr id="196611" name="Text Box 3"/>
          <p:cNvSpPr txBox="1">
            <a:spLocks noChangeArrowheads="1"/>
          </p:cNvSpPr>
          <p:nvPr/>
        </p:nvSpPr>
        <p:spPr bwMode="auto">
          <a:xfrm>
            <a:off x="290513" y="3540125"/>
            <a:ext cx="8853487" cy="2227263"/>
          </a:xfrm>
          <a:prstGeom prst="rect">
            <a:avLst/>
          </a:prstGeom>
          <a:noFill/>
          <a:ln w="9525">
            <a:noFill/>
            <a:miter lim="800000"/>
            <a:headEnd/>
            <a:tailEnd/>
          </a:ln>
        </p:spPr>
        <p:txBody>
          <a:bodyPr>
            <a:spAutoFit/>
          </a:bodyPr>
          <a:lstStyle/>
          <a:p>
            <a:pPr algn="just"/>
            <a:r>
              <a:rPr kumimoji="1" lang="zh-CN" altLang="en-US" sz="2800">
                <a:solidFill>
                  <a:srgbClr val="000000"/>
                </a:solidFill>
                <a:latin typeface="Times New Roman" pitchFamily="18" charset="0"/>
                <a:ea typeface="华文中宋" pitchFamily="2" charset="-122"/>
                <a:cs typeface="Times New Roman" pitchFamily="18" charset="0"/>
              </a:rPr>
              <a:t>如果缝愈窄，即坐标愈确定，则在坐标方向上的动量</a:t>
            </a:r>
          </a:p>
          <a:p>
            <a:pPr algn="just"/>
            <a:endParaRPr kumimoji="1" lang="zh-CN" altLang="en-US" sz="2800">
              <a:solidFill>
                <a:srgbClr val="000000"/>
              </a:solidFill>
              <a:latin typeface="Times New Roman" pitchFamily="18" charset="0"/>
              <a:ea typeface="华文中宋" pitchFamily="2" charset="-122"/>
              <a:cs typeface="Times New Roman" pitchFamily="18" charset="0"/>
            </a:endParaRPr>
          </a:p>
          <a:p>
            <a:pPr algn="just"/>
            <a:r>
              <a:rPr kumimoji="1" lang="zh-CN" altLang="en-US" sz="2800">
                <a:solidFill>
                  <a:srgbClr val="000000"/>
                </a:solidFill>
                <a:latin typeface="Times New Roman" pitchFamily="18" charset="0"/>
                <a:ea typeface="华文中宋" pitchFamily="2" charset="-122"/>
                <a:cs typeface="Times New Roman" pitchFamily="18" charset="0"/>
              </a:rPr>
              <a:t>就愈不确定。因此，微观粒子的坐标和动量不能同时有</a:t>
            </a:r>
          </a:p>
          <a:p>
            <a:pPr algn="just"/>
            <a:endParaRPr kumimoji="1" lang="zh-CN" altLang="en-US" sz="2800">
              <a:solidFill>
                <a:srgbClr val="000000"/>
              </a:solidFill>
              <a:latin typeface="Times New Roman" pitchFamily="18" charset="0"/>
              <a:ea typeface="华文中宋" pitchFamily="2" charset="-122"/>
              <a:cs typeface="Times New Roman" pitchFamily="18" charset="0"/>
            </a:endParaRPr>
          </a:p>
          <a:p>
            <a:pPr algn="just"/>
            <a:r>
              <a:rPr kumimoji="1" lang="zh-CN" altLang="en-US" sz="2800">
                <a:solidFill>
                  <a:srgbClr val="000000"/>
                </a:solidFill>
                <a:latin typeface="Times New Roman" pitchFamily="18" charset="0"/>
                <a:ea typeface="华文中宋" pitchFamily="2" charset="-122"/>
                <a:cs typeface="Times New Roman" pitchFamily="18" charset="0"/>
              </a:rPr>
              <a:t>确定的值。</a:t>
            </a:r>
            <a:endParaRPr kumimoji="1" lang="zh-CN" altLang="en-US" sz="2800">
              <a:solidFill>
                <a:srgbClr val="FF0000"/>
              </a:solidFill>
              <a:latin typeface="宋体" charset="-122"/>
              <a:ea typeface="华文中宋" pitchFamily="2" charset="-122"/>
              <a:cs typeface="Times New Roman" pitchFamily="18" charset="0"/>
            </a:endParaRPr>
          </a:p>
        </p:txBody>
      </p:sp>
      <p:grpSp>
        <p:nvGrpSpPr>
          <p:cNvPr id="2" name="Group 4"/>
          <p:cNvGrpSpPr>
            <a:grpSpLocks/>
          </p:cNvGrpSpPr>
          <p:nvPr/>
        </p:nvGrpSpPr>
        <p:grpSpPr bwMode="auto">
          <a:xfrm>
            <a:off x="1189038" y="5738813"/>
            <a:ext cx="6869112" cy="633412"/>
            <a:chOff x="539" y="1494"/>
            <a:chExt cx="4327" cy="399"/>
          </a:xfrm>
        </p:grpSpPr>
        <p:graphicFrame>
          <p:nvGraphicFramePr>
            <p:cNvPr id="16406" name="Object 22"/>
            <p:cNvGraphicFramePr>
              <a:graphicFrameLocks noChangeAspect="1"/>
            </p:cNvGraphicFramePr>
            <p:nvPr/>
          </p:nvGraphicFramePr>
          <p:xfrm>
            <a:off x="539" y="1574"/>
            <a:ext cx="761" cy="278"/>
          </p:xfrm>
          <a:graphic>
            <a:graphicData uri="http://schemas.openxmlformats.org/presentationml/2006/ole">
              <mc:AlternateContent xmlns:mc="http://schemas.openxmlformats.org/markup-compatibility/2006">
                <mc:Choice xmlns:v="urn:schemas-microsoft-com:vml" Requires="v">
                  <p:oleObj spid="_x0000_s1212436" r:id="rId4" imgW="494657" imgH="177922" progId="Equation.3">
                    <p:embed/>
                  </p:oleObj>
                </mc:Choice>
                <mc:Fallback>
                  <p:oleObj r:id="rId4" imgW="494657" imgH="177922" progId="Equation.3">
                    <p:embed/>
                    <p:pic>
                      <p:nvPicPr>
                        <p:cNvPr id="16406"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 y="1574"/>
                          <a:ext cx="761"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7" name="Object 23"/>
            <p:cNvGraphicFramePr>
              <a:graphicFrameLocks noChangeAspect="1"/>
            </p:cNvGraphicFramePr>
            <p:nvPr/>
          </p:nvGraphicFramePr>
          <p:xfrm>
            <a:off x="3895" y="1494"/>
            <a:ext cx="971" cy="364"/>
          </p:xfrm>
          <a:graphic>
            <a:graphicData uri="http://schemas.openxmlformats.org/presentationml/2006/ole">
              <mc:AlternateContent xmlns:mc="http://schemas.openxmlformats.org/markup-compatibility/2006">
                <mc:Choice xmlns:v="urn:schemas-microsoft-com:vml" Requires="v">
                  <p:oleObj spid="_x0000_s1212437" r:id="rId6" imgW="609600" imgH="228738" progId="Equation.3">
                    <p:embed/>
                  </p:oleObj>
                </mc:Choice>
                <mc:Fallback>
                  <p:oleObj r:id="rId6" imgW="609600" imgH="228738" progId="Equation.3">
                    <p:embed/>
                    <p:pic>
                      <p:nvPicPr>
                        <p:cNvPr id="16407"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5" y="1494"/>
                          <a:ext cx="971"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8" name="Object 24"/>
            <p:cNvGraphicFramePr>
              <a:graphicFrameLocks noChangeAspect="1"/>
            </p:cNvGraphicFramePr>
            <p:nvPr/>
          </p:nvGraphicFramePr>
          <p:xfrm>
            <a:off x="1670" y="1504"/>
            <a:ext cx="1838" cy="389"/>
          </p:xfrm>
          <a:graphic>
            <a:graphicData uri="http://schemas.openxmlformats.org/presentationml/2006/ole">
              <mc:AlternateContent xmlns:mc="http://schemas.openxmlformats.org/markup-compatibility/2006">
                <mc:Choice xmlns:v="urn:schemas-microsoft-com:vml" Requires="v">
                  <p:oleObj spid="_x0000_s1212438" name="Equation" r:id="rId8" imgW="1053847" imgH="254092" progId="">
                    <p:embed/>
                  </p:oleObj>
                </mc:Choice>
                <mc:Fallback>
                  <p:oleObj name="Equation" r:id="rId8" imgW="1053847" imgH="254092" progId="">
                    <p:embed/>
                    <p:pic>
                      <p:nvPicPr>
                        <p:cNvPr id="16408"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0" y="1504"/>
                          <a:ext cx="1838"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pSp>
    </p:spTree>
    <p:extLst>
      <p:ext uri="{BB962C8B-B14F-4D97-AF65-F5344CB8AC3E}">
        <p14:creationId xmlns:p14="http://schemas.microsoft.com/office/powerpoint/2010/main" val="28130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96610">
                                            <p:txEl>
                                              <p:pRg st="0" end="0"/>
                                            </p:txEl>
                                          </p:spTgt>
                                        </p:tgtEl>
                                        <p:attrNameLst>
                                          <p:attrName>style.visibility</p:attrName>
                                        </p:attrNameLst>
                                      </p:cBhvr>
                                      <p:to>
                                        <p:strVal val="visible"/>
                                      </p:to>
                                    </p:set>
                                    <p:animEffect transition="in" filter="barn(outHorizontal)">
                                      <p:cBhvr>
                                        <p:cTn id="7" dur="500"/>
                                        <p:tgtEl>
                                          <p:spTgt spid="1966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96610">
                                            <p:txEl>
                                              <p:pRg st="2" end="2"/>
                                            </p:txEl>
                                          </p:spTgt>
                                        </p:tgtEl>
                                        <p:attrNameLst>
                                          <p:attrName>style.visibility</p:attrName>
                                        </p:attrNameLst>
                                      </p:cBhvr>
                                      <p:to>
                                        <p:strVal val="visible"/>
                                      </p:to>
                                    </p:set>
                                    <p:animEffect transition="in" filter="barn(outHorizontal)">
                                      <p:cBhvr>
                                        <p:cTn id="12" dur="500"/>
                                        <p:tgtEl>
                                          <p:spTgt spid="1966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96610">
                                            <p:txEl>
                                              <p:pRg st="4" end="4"/>
                                            </p:txEl>
                                          </p:spTgt>
                                        </p:tgtEl>
                                        <p:attrNameLst>
                                          <p:attrName>style.visibility</p:attrName>
                                        </p:attrNameLst>
                                      </p:cBhvr>
                                      <p:to>
                                        <p:strVal val="visible"/>
                                      </p:to>
                                    </p:set>
                                    <p:animEffect transition="in" filter="barn(outHorizontal)">
                                      <p:cBhvr>
                                        <p:cTn id="17" dur="500"/>
                                        <p:tgtEl>
                                          <p:spTgt spid="1966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96610">
                                            <p:txEl>
                                              <p:pRg st="6" end="6"/>
                                            </p:txEl>
                                          </p:spTgt>
                                        </p:tgtEl>
                                        <p:attrNameLst>
                                          <p:attrName>style.visibility</p:attrName>
                                        </p:attrNameLst>
                                      </p:cBhvr>
                                      <p:to>
                                        <p:strVal val="visible"/>
                                      </p:to>
                                    </p:set>
                                    <p:animEffect transition="in" filter="barn(outHorizontal)">
                                      <p:cBhvr>
                                        <p:cTn id="22" dur="500"/>
                                        <p:tgtEl>
                                          <p:spTgt spid="1966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96611"/>
                                        </p:tgtEl>
                                        <p:attrNameLst>
                                          <p:attrName>style.visibility</p:attrName>
                                        </p:attrNameLst>
                                      </p:cBhvr>
                                      <p:to>
                                        <p:strVal val="visible"/>
                                      </p:to>
                                    </p:set>
                                    <p:animEffect transition="in" filter="barn(outHorizontal)">
                                      <p:cBhvr>
                                        <p:cTn id="27" dur="500"/>
                                        <p:tgtEl>
                                          <p:spTgt spid="1966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0-#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build="p" autoUpdateAnimBg="0"/>
      <p:bldP spid="19661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43000" y="2682875"/>
            <a:ext cx="6705600" cy="595313"/>
            <a:chOff x="720" y="2160"/>
            <a:chExt cx="3936" cy="375"/>
          </a:xfrm>
        </p:grpSpPr>
        <p:graphicFrame>
          <p:nvGraphicFramePr>
            <p:cNvPr id="17437" name="Object 29"/>
            <p:cNvGraphicFramePr>
              <a:graphicFrameLocks noChangeAspect="1"/>
            </p:cNvGraphicFramePr>
            <p:nvPr/>
          </p:nvGraphicFramePr>
          <p:xfrm>
            <a:off x="2682" y="2160"/>
            <a:ext cx="1974" cy="366"/>
          </p:xfrm>
          <a:graphic>
            <a:graphicData uri="http://schemas.openxmlformats.org/presentationml/2006/ole">
              <mc:AlternateContent xmlns:mc="http://schemas.openxmlformats.org/markup-compatibility/2006">
                <mc:Choice xmlns:v="urn:schemas-microsoft-com:vml" Requires="v">
                  <p:oleObj spid="_x0000_s17473" name="Equation" r:id="rId4" imgW="2145726" imgH="368185" progId="Equation.3">
                    <p:embed/>
                  </p:oleObj>
                </mc:Choice>
                <mc:Fallback>
                  <p:oleObj name="Equation" r:id="rId4" imgW="2145726" imgH="368185" progId="Equation.3">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 y="2160"/>
                          <a:ext cx="1974"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8" name="Text Box 4"/>
            <p:cNvSpPr txBox="1">
              <a:spLocks noChangeArrowheads="1"/>
            </p:cNvSpPr>
            <p:nvPr/>
          </p:nvSpPr>
          <p:spPr bwMode="auto">
            <a:xfrm>
              <a:off x="720" y="2208"/>
              <a:ext cx="2112" cy="327"/>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Times New Roman" pitchFamily="18" charset="0"/>
                  <a:ea typeface="华文中宋" pitchFamily="2" charset="-122"/>
                </a:rPr>
                <a:t>解   </a:t>
              </a:r>
              <a:r>
                <a:rPr lang="zh-CN" altLang="en-US" sz="2800" b="1">
                  <a:latin typeface="Times New Roman" pitchFamily="18" charset="0"/>
                  <a:ea typeface="华文中宋" pitchFamily="2" charset="-122"/>
                </a:rPr>
                <a:t>子弹的动量</a:t>
              </a:r>
            </a:p>
          </p:txBody>
        </p:sp>
      </p:grpSp>
      <p:grpSp>
        <p:nvGrpSpPr>
          <p:cNvPr id="3" name="Group 9"/>
          <p:cNvGrpSpPr>
            <a:grpSpLocks/>
          </p:cNvGrpSpPr>
          <p:nvPr/>
        </p:nvGrpSpPr>
        <p:grpSpPr bwMode="auto">
          <a:xfrm>
            <a:off x="533400" y="549275"/>
            <a:ext cx="8229600" cy="1800225"/>
            <a:chOff x="288" y="960"/>
            <a:chExt cx="5184" cy="1134"/>
          </a:xfrm>
        </p:grpSpPr>
        <p:sp>
          <p:nvSpPr>
            <p:cNvPr id="17447" name="Text Box 10"/>
            <p:cNvSpPr txBox="1">
              <a:spLocks noChangeArrowheads="1"/>
            </p:cNvSpPr>
            <p:nvPr/>
          </p:nvSpPr>
          <p:spPr bwMode="auto">
            <a:xfrm>
              <a:off x="288" y="960"/>
              <a:ext cx="5184" cy="1134"/>
            </a:xfrm>
            <a:prstGeom prst="rect">
              <a:avLst/>
            </a:prstGeom>
            <a:noFill/>
            <a:ln w="9525">
              <a:noFill/>
              <a:miter lim="800000"/>
              <a:headEnd/>
              <a:tailEnd/>
            </a:ln>
          </p:spPr>
          <p:txBody>
            <a:bodyPr>
              <a:spAutoFit/>
            </a:bodyPr>
            <a:lstStyle/>
            <a:p>
              <a:pPr>
                <a:spcBef>
                  <a:spcPct val="50000"/>
                </a:spcBef>
              </a:pPr>
              <a:r>
                <a:rPr lang="en-US" altLang="zh-CN" sz="2400" b="1">
                  <a:solidFill>
                    <a:srgbClr val="CC0000"/>
                  </a:solidFill>
                  <a:latin typeface="Times New Roman" pitchFamily="18" charset="0"/>
                  <a:ea typeface="华文中宋" pitchFamily="2" charset="-122"/>
                </a:rPr>
                <a:t>         </a:t>
              </a:r>
              <a:r>
                <a:rPr lang="zh-CN" altLang="en-US" sz="2800" b="1">
                  <a:solidFill>
                    <a:srgbClr val="CC0000"/>
                  </a:solidFill>
                  <a:latin typeface="Times New Roman" pitchFamily="18" charset="0"/>
                  <a:ea typeface="华文中宋" pitchFamily="2" charset="-122"/>
                </a:rPr>
                <a:t>例 </a:t>
              </a:r>
              <a:r>
                <a:rPr lang="en-US" altLang="zh-CN" sz="2800" b="1">
                  <a:solidFill>
                    <a:srgbClr val="CC0000"/>
                  </a:solidFill>
                  <a:latin typeface="Times New Roman" pitchFamily="18" charset="0"/>
                  <a:ea typeface="华文中宋" pitchFamily="2" charset="-122"/>
                </a:rPr>
                <a:t>1    </a:t>
              </a:r>
              <a:r>
                <a:rPr lang="zh-CN" altLang="en-US" sz="2800" b="1">
                  <a:latin typeface="Times New Roman" pitchFamily="18" charset="0"/>
                  <a:ea typeface="华文中宋" pitchFamily="2" charset="-122"/>
                </a:rPr>
                <a:t>一颗质量为</a:t>
              </a:r>
              <a:r>
                <a:rPr lang="en-US" altLang="zh-CN" sz="2800">
                  <a:latin typeface="Times New Roman" pitchFamily="18" charset="0"/>
                  <a:ea typeface="华文中宋" pitchFamily="2" charset="-122"/>
                </a:rPr>
                <a:t>10 g </a:t>
              </a:r>
              <a:r>
                <a:rPr lang="zh-CN" altLang="en-US" sz="2800" b="1">
                  <a:latin typeface="Times New Roman" pitchFamily="18" charset="0"/>
                  <a:ea typeface="华文中宋" pitchFamily="2" charset="-122"/>
                </a:rPr>
                <a:t>的子弹，具有               的速率 </a:t>
              </a:r>
              <a:r>
                <a:rPr lang="en-US" altLang="zh-CN" sz="2800" b="1">
                  <a:latin typeface="Times New Roman" pitchFamily="18" charset="0"/>
                  <a:ea typeface="华文中宋" pitchFamily="2" charset="-122"/>
                </a:rPr>
                <a:t>. </a:t>
              </a:r>
              <a:r>
                <a:rPr lang="zh-CN" altLang="en-US" sz="2800" b="1">
                  <a:latin typeface="Times New Roman" pitchFamily="18" charset="0"/>
                  <a:ea typeface="华文中宋" pitchFamily="2" charset="-122"/>
                </a:rPr>
                <a:t>若其动量的不确定范围为动量的</a:t>
              </a:r>
              <a:r>
                <a:rPr lang="en-US" altLang="zh-CN" sz="2800" b="1">
                  <a:latin typeface="Times New Roman" pitchFamily="18" charset="0"/>
                  <a:ea typeface="华文中宋" pitchFamily="2" charset="-122"/>
                </a:rPr>
                <a:t>0.01%</a:t>
              </a:r>
              <a:r>
                <a:rPr lang="zh-CN" altLang="en-US" sz="2800" b="1">
                  <a:latin typeface="Times New Roman" pitchFamily="18" charset="0"/>
                  <a:ea typeface="华文中宋" pitchFamily="2" charset="-122"/>
                </a:rPr>
                <a:t> </a:t>
              </a:r>
              <a:r>
                <a:rPr lang="zh-CN" altLang="en-US" sz="2800">
                  <a:latin typeface="Times New Roman" pitchFamily="18" charset="0"/>
                  <a:ea typeface="华文中宋" pitchFamily="2" charset="-122"/>
                </a:rPr>
                <a:t>   </a:t>
              </a:r>
              <a:r>
                <a:rPr lang="zh-CN" altLang="en-US" sz="2800" b="1">
                  <a:latin typeface="Times New Roman" pitchFamily="18" charset="0"/>
                  <a:ea typeface="华文中宋" pitchFamily="2" charset="-122"/>
                </a:rPr>
                <a:t>         </a:t>
              </a:r>
              <a:r>
                <a:rPr lang="en-US" altLang="zh-CN" sz="2800" b="1">
                  <a:latin typeface="Times New Roman" pitchFamily="18" charset="0"/>
                  <a:ea typeface="华文中宋" pitchFamily="2" charset="-122"/>
                </a:rPr>
                <a:t>(</a:t>
              </a:r>
              <a:r>
                <a:rPr lang="zh-CN" altLang="en-US" sz="2800" b="1">
                  <a:latin typeface="Times New Roman" pitchFamily="18" charset="0"/>
                  <a:ea typeface="华文中宋" pitchFamily="2" charset="-122"/>
                </a:rPr>
                <a:t>这在宏观范围是十分精确的 </a:t>
              </a:r>
              <a:r>
                <a:rPr lang="en-US" altLang="zh-CN" sz="2800" b="1">
                  <a:latin typeface="Times New Roman" pitchFamily="18" charset="0"/>
                  <a:ea typeface="华文中宋" pitchFamily="2" charset="-122"/>
                </a:rPr>
                <a:t>) , </a:t>
              </a:r>
              <a:r>
                <a:rPr lang="zh-CN" altLang="en-US" sz="2800" b="1">
                  <a:latin typeface="Times New Roman" pitchFamily="18" charset="0"/>
                  <a:ea typeface="华文中宋" pitchFamily="2" charset="-122"/>
                </a:rPr>
                <a:t>则该子弹位置的不确定量范围为多大</a:t>
              </a:r>
              <a:r>
                <a:rPr lang="en-US" altLang="zh-CN" sz="2800" b="1">
                  <a:latin typeface="Times New Roman" pitchFamily="18" charset="0"/>
                  <a:ea typeface="华文中宋" pitchFamily="2" charset="-122"/>
                </a:rPr>
                <a:t>?</a:t>
              </a:r>
            </a:p>
          </p:txBody>
        </p:sp>
        <p:graphicFrame>
          <p:nvGraphicFramePr>
            <p:cNvPr id="17438" name="Object 30"/>
            <p:cNvGraphicFramePr>
              <a:graphicFrameLocks noChangeAspect="1"/>
            </p:cNvGraphicFramePr>
            <p:nvPr/>
          </p:nvGraphicFramePr>
          <p:xfrm>
            <a:off x="4320" y="960"/>
            <a:ext cx="816" cy="255"/>
          </p:xfrm>
          <a:graphic>
            <a:graphicData uri="http://schemas.openxmlformats.org/presentationml/2006/ole">
              <mc:AlternateContent xmlns:mc="http://schemas.openxmlformats.org/markup-compatibility/2006">
                <mc:Choice xmlns:v="urn:schemas-microsoft-com:vml" Requires="v">
                  <p:oleObj spid="_x0000_s17474" name="Equation" r:id="rId6" imgW="1015816" imgH="317477" progId="Equation.3">
                    <p:embed/>
                  </p:oleObj>
                </mc:Choice>
                <mc:Fallback>
                  <p:oleObj name="Equation" r:id="rId6" imgW="1015816" imgH="317477" progId="Equation.3">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 y="960"/>
                          <a:ext cx="816"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3"/>
          <p:cNvGrpSpPr>
            <a:grpSpLocks/>
          </p:cNvGrpSpPr>
          <p:nvPr/>
        </p:nvGrpSpPr>
        <p:grpSpPr bwMode="auto">
          <a:xfrm>
            <a:off x="457200" y="3444875"/>
            <a:ext cx="7162800" cy="1027113"/>
            <a:chOff x="288" y="2592"/>
            <a:chExt cx="4512" cy="647"/>
          </a:xfrm>
        </p:grpSpPr>
        <p:graphicFrame>
          <p:nvGraphicFramePr>
            <p:cNvPr id="17439" name="Object 31"/>
            <p:cNvGraphicFramePr>
              <a:graphicFrameLocks noChangeAspect="1"/>
            </p:cNvGraphicFramePr>
            <p:nvPr/>
          </p:nvGraphicFramePr>
          <p:xfrm>
            <a:off x="1200" y="2880"/>
            <a:ext cx="3600" cy="359"/>
          </p:xfrm>
          <a:graphic>
            <a:graphicData uri="http://schemas.openxmlformats.org/presentationml/2006/ole">
              <mc:AlternateContent xmlns:mc="http://schemas.openxmlformats.org/markup-compatibility/2006">
                <mc:Choice xmlns:v="urn:schemas-microsoft-com:vml" Requires="v">
                  <p:oleObj spid="_x0000_s17475" name="Equation" r:id="rId8" imgW="3631695" imgH="368185" progId="Equation.3">
                    <p:embed/>
                  </p:oleObj>
                </mc:Choice>
                <mc:Fallback>
                  <p:oleObj name="Equation" r:id="rId8" imgW="3631695" imgH="368185" progId="Equation.3">
                    <p:embed/>
                    <p:pic>
                      <p:nvPicPr>
                        <p:cNvPr id="0"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 y="2880"/>
                          <a:ext cx="3600"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6" name="Rectangle 15"/>
            <p:cNvSpPr>
              <a:spLocks noChangeArrowheads="1"/>
            </p:cNvSpPr>
            <p:nvPr/>
          </p:nvSpPr>
          <p:spPr bwMode="auto">
            <a:xfrm>
              <a:off x="288" y="2592"/>
              <a:ext cx="2832" cy="327"/>
            </a:xfrm>
            <a:prstGeom prst="rect">
              <a:avLst/>
            </a:prstGeom>
            <a:noFill/>
            <a:ln w="9525">
              <a:noFill/>
              <a:miter lim="800000"/>
              <a:headEnd/>
              <a:tailEnd/>
            </a:ln>
          </p:spPr>
          <p:txBody>
            <a:bodyPr>
              <a:spAutoFit/>
            </a:bodyPr>
            <a:lstStyle/>
            <a:p>
              <a:r>
                <a:rPr lang="zh-CN" altLang="en-US" sz="2800" b="1">
                  <a:latin typeface="Times New Roman" pitchFamily="18" charset="0"/>
                  <a:ea typeface="华文中宋" pitchFamily="2" charset="-122"/>
                </a:rPr>
                <a:t>动量的不确定范围</a:t>
              </a:r>
            </a:p>
          </p:txBody>
        </p:sp>
      </p:grpSp>
      <p:grpSp>
        <p:nvGrpSpPr>
          <p:cNvPr id="5" name="Group 16"/>
          <p:cNvGrpSpPr>
            <a:grpSpLocks/>
          </p:cNvGrpSpPr>
          <p:nvPr/>
        </p:nvGrpSpPr>
        <p:grpSpPr bwMode="auto">
          <a:xfrm>
            <a:off x="381000" y="4740275"/>
            <a:ext cx="7543800" cy="1503363"/>
            <a:chOff x="240" y="3216"/>
            <a:chExt cx="4752" cy="947"/>
          </a:xfrm>
        </p:grpSpPr>
        <p:graphicFrame>
          <p:nvGraphicFramePr>
            <p:cNvPr id="17440" name="Object 32"/>
            <p:cNvGraphicFramePr>
              <a:graphicFrameLocks noChangeAspect="1"/>
            </p:cNvGraphicFramePr>
            <p:nvPr/>
          </p:nvGraphicFramePr>
          <p:xfrm>
            <a:off x="1008" y="3456"/>
            <a:ext cx="3984" cy="707"/>
          </p:xfrm>
          <a:graphic>
            <a:graphicData uri="http://schemas.openxmlformats.org/presentationml/2006/ole">
              <mc:AlternateContent xmlns:mc="http://schemas.openxmlformats.org/markup-compatibility/2006">
                <mc:Choice xmlns:v="urn:schemas-microsoft-com:vml" Requires="v">
                  <p:oleObj spid="_x0000_s17476" name="Equation" r:id="rId10" imgW="4063265" imgH="723693" progId="Equation.3">
                    <p:embed/>
                  </p:oleObj>
                </mc:Choice>
                <mc:Fallback>
                  <p:oleObj name="Equation" r:id="rId10" imgW="4063265" imgH="723693" progId="Equation.3">
                    <p:embed/>
                    <p:pic>
                      <p:nvPicPr>
                        <p:cNvPr id="0"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 y="3456"/>
                          <a:ext cx="3984" cy="7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5" name="Rectangle 18"/>
            <p:cNvSpPr>
              <a:spLocks noChangeArrowheads="1"/>
            </p:cNvSpPr>
            <p:nvPr/>
          </p:nvSpPr>
          <p:spPr bwMode="auto">
            <a:xfrm>
              <a:off x="240" y="3216"/>
              <a:ext cx="2592" cy="327"/>
            </a:xfrm>
            <a:prstGeom prst="rect">
              <a:avLst/>
            </a:prstGeom>
            <a:noFill/>
            <a:ln w="9525">
              <a:noFill/>
              <a:miter lim="800000"/>
              <a:headEnd/>
              <a:tailEnd/>
            </a:ln>
          </p:spPr>
          <p:txBody>
            <a:bodyPr>
              <a:spAutoFit/>
            </a:bodyPr>
            <a:lstStyle/>
            <a:p>
              <a:r>
                <a:rPr lang="zh-CN" altLang="en-US" sz="2800" b="1">
                  <a:latin typeface="Times New Roman" pitchFamily="18" charset="0"/>
                  <a:ea typeface="华文中宋" pitchFamily="2" charset="-122"/>
                </a:rPr>
                <a:t>位置的不确定量范围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71" name="Group 2"/>
          <p:cNvGrpSpPr>
            <a:grpSpLocks/>
          </p:cNvGrpSpPr>
          <p:nvPr/>
        </p:nvGrpSpPr>
        <p:grpSpPr bwMode="auto">
          <a:xfrm>
            <a:off x="457200" y="285750"/>
            <a:ext cx="8382000" cy="1387475"/>
            <a:chOff x="240" y="471"/>
            <a:chExt cx="5280" cy="874"/>
          </a:xfrm>
        </p:grpSpPr>
        <p:sp>
          <p:nvSpPr>
            <p:cNvPr id="18481" name="Text Box 3"/>
            <p:cNvSpPr txBox="1">
              <a:spLocks noChangeArrowheads="1"/>
            </p:cNvSpPr>
            <p:nvPr/>
          </p:nvSpPr>
          <p:spPr bwMode="auto">
            <a:xfrm>
              <a:off x="240" y="480"/>
              <a:ext cx="5280" cy="865"/>
            </a:xfrm>
            <a:prstGeom prst="rect">
              <a:avLst/>
            </a:prstGeom>
            <a:noFill/>
            <a:ln w="9525">
              <a:noFill/>
              <a:miter lim="800000"/>
              <a:headEnd/>
              <a:tailEnd/>
            </a:ln>
          </p:spPr>
          <p:txBody>
            <a:bodyPr>
              <a:spAutoFit/>
            </a:bodyPr>
            <a:lstStyle/>
            <a:p>
              <a:pPr>
                <a:spcBef>
                  <a:spcPct val="50000"/>
                </a:spcBef>
              </a:pPr>
              <a:r>
                <a:rPr lang="en-US" altLang="zh-CN" sz="2400" b="1">
                  <a:solidFill>
                    <a:srgbClr val="CC0000"/>
                  </a:solidFill>
                  <a:latin typeface="Times New Roman" pitchFamily="18" charset="0"/>
                  <a:ea typeface="华文中宋" pitchFamily="2" charset="-122"/>
                </a:rPr>
                <a:t>        </a:t>
              </a:r>
              <a:r>
                <a:rPr lang="zh-CN" altLang="en-US" sz="2800" b="1">
                  <a:solidFill>
                    <a:srgbClr val="CC0000"/>
                  </a:solidFill>
                  <a:latin typeface="Times New Roman" pitchFamily="18" charset="0"/>
                  <a:ea typeface="华文中宋" pitchFamily="2" charset="-122"/>
                </a:rPr>
                <a:t>例</a:t>
              </a:r>
              <a:r>
                <a:rPr lang="en-US" altLang="zh-CN" sz="2800" b="1">
                  <a:solidFill>
                    <a:srgbClr val="CC0000"/>
                  </a:solidFill>
                  <a:latin typeface="Times New Roman" pitchFamily="18" charset="0"/>
                  <a:ea typeface="华文中宋" pitchFamily="2" charset="-122"/>
                </a:rPr>
                <a:t>2   </a:t>
              </a:r>
              <a:r>
                <a:rPr lang="zh-CN" altLang="en-US" sz="2800" b="1">
                  <a:latin typeface="Times New Roman" pitchFamily="18" charset="0"/>
                  <a:ea typeface="华文中宋" pitchFamily="2" charset="-122"/>
                </a:rPr>
                <a:t>一电子具有                 的速率</a:t>
              </a:r>
              <a:r>
                <a:rPr lang="en-US" altLang="zh-CN" sz="2800" b="1">
                  <a:latin typeface="Times New Roman" pitchFamily="18" charset="0"/>
                  <a:ea typeface="华文中宋" pitchFamily="2" charset="-122"/>
                </a:rPr>
                <a:t>,   </a:t>
              </a:r>
              <a:r>
                <a:rPr lang="zh-CN" altLang="en-US" sz="2800" b="1">
                  <a:latin typeface="Times New Roman" pitchFamily="18" charset="0"/>
                  <a:ea typeface="华文中宋" pitchFamily="2" charset="-122"/>
                </a:rPr>
                <a:t>动量的不确范围为动量的 </a:t>
              </a:r>
              <a:r>
                <a:rPr lang="en-US" altLang="zh-CN" sz="2800">
                  <a:latin typeface="Times New Roman" pitchFamily="18" charset="0"/>
                  <a:ea typeface="华文中宋" pitchFamily="2" charset="-122"/>
                </a:rPr>
                <a:t>0.01%</a:t>
              </a:r>
              <a:r>
                <a:rPr lang="en-US" altLang="zh-CN" sz="2800" b="1">
                  <a:latin typeface="Times New Roman" pitchFamily="18" charset="0"/>
                  <a:ea typeface="华文中宋" pitchFamily="2" charset="-122"/>
                </a:rPr>
                <a:t>  (</a:t>
              </a:r>
              <a:r>
                <a:rPr lang="zh-CN" altLang="en-US" sz="2800" b="1">
                  <a:latin typeface="Times New Roman" pitchFamily="18" charset="0"/>
                  <a:ea typeface="华文中宋" pitchFamily="2" charset="-122"/>
                </a:rPr>
                <a:t>这也是足够精确的了</a:t>
              </a:r>
              <a:r>
                <a:rPr lang="en-US" altLang="zh-CN" sz="2800" b="1">
                  <a:latin typeface="Times New Roman" pitchFamily="18" charset="0"/>
                  <a:ea typeface="华文中宋" pitchFamily="2" charset="-122"/>
                </a:rPr>
                <a:t>) ,   </a:t>
              </a:r>
              <a:r>
                <a:rPr lang="zh-CN" altLang="en-US" sz="2800" b="1">
                  <a:latin typeface="Times New Roman" pitchFamily="18" charset="0"/>
                  <a:ea typeface="华文中宋" pitchFamily="2" charset="-122"/>
                </a:rPr>
                <a:t>则该电子的位置不确定范围有多大</a:t>
              </a:r>
              <a:r>
                <a:rPr lang="en-US" altLang="zh-CN" sz="2800" b="1">
                  <a:latin typeface="Times New Roman" pitchFamily="18" charset="0"/>
                  <a:ea typeface="华文中宋" pitchFamily="2" charset="-122"/>
                </a:rPr>
                <a:t>?</a:t>
              </a:r>
            </a:p>
          </p:txBody>
        </p:sp>
        <p:graphicFrame>
          <p:nvGraphicFramePr>
            <p:cNvPr id="18466" name="Object 34"/>
            <p:cNvGraphicFramePr>
              <a:graphicFrameLocks noChangeAspect="1"/>
            </p:cNvGraphicFramePr>
            <p:nvPr/>
          </p:nvGraphicFramePr>
          <p:xfrm>
            <a:off x="2352" y="471"/>
            <a:ext cx="912" cy="297"/>
          </p:xfrm>
          <a:graphic>
            <a:graphicData uri="http://schemas.openxmlformats.org/presentationml/2006/ole">
              <mc:AlternateContent xmlns:mc="http://schemas.openxmlformats.org/markup-compatibility/2006">
                <mc:Choice xmlns:v="urn:schemas-microsoft-com:vml" Requires="v">
                  <p:oleObj spid="_x0000_s18511" name="Equation" r:id="rId4" imgW="977785" imgH="317477" progId="Equation.3">
                    <p:embed/>
                  </p:oleObj>
                </mc:Choice>
                <mc:Fallback>
                  <p:oleObj name="Equation" r:id="rId4" imgW="977785" imgH="317477" progId="Equation.3">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471"/>
                          <a:ext cx="912"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36901" name="Object 35"/>
          <p:cNvGraphicFramePr>
            <a:graphicFrameLocks noChangeAspect="1"/>
          </p:cNvGraphicFramePr>
          <p:nvPr/>
        </p:nvGraphicFramePr>
        <p:xfrm>
          <a:off x="2514600" y="2890838"/>
          <a:ext cx="4114800" cy="571500"/>
        </p:xfrm>
        <a:graphic>
          <a:graphicData uri="http://schemas.openxmlformats.org/presentationml/2006/ole">
            <mc:AlternateContent xmlns:mc="http://schemas.openxmlformats.org/markup-compatibility/2006">
              <mc:Choice xmlns:v="urn:schemas-microsoft-com:vml" Requires="v">
                <p:oleObj spid="_x0000_s18512" name="Equation" r:id="rId6" imgW="2475880" imgH="368185" progId="Equation.3">
                  <p:embed/>
                </p:oleObj>
              </mc:Choice>
              <mc:Fallback>
                <p:oleObj name="Equation" r:id="rId6" imgW="2475880" imgH="368185" progId="Equation.3">
                  <p:embed/>
                  <p:pic>
                    <p:nvPicPr>
                      <p:cNvPr id="0"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2890838"/>
                        <a:ext cx="41148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6"/>
          <p:cNvGrpSpPr>
            <a:grpSpLocks/>
          </p:cNvGrpSpPr>
          <p:nvPr/>
        </p:nvGrpSpPr>
        <p:grpSpPr bwMode="auto">
          <a:xfrm>
            <a:off x="1066800" y="1747838"/>
            <a:ext cx="6705600" cy="1068387"/>
            <a:chOff x="672" y="1392"/>
            <a:chExt cx="4224" cy="673"/>
          </a:xfrm>
        </p:grpSpPr>
        <p:sp>
          <p:nvSpPr>
            <p:cNvPr id="18480" name="Text Box 7"/>
            <p:cNvSpPr txBox="1">
              <a:spLocks noChangeArrowheads="1"/>
            </p:cNvSpPr>
            <p:nvPr/>
          </p:nvSpPr>
          <p:spPr bwMode="auto">
            <a:xfrm>
              <a:off x="672" y="1392"/>
              <a:ext cx="2112" cy="327"/>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Times New Roman" pitchFamily="18" charset="0"/>
                  <a:ea typeface="华文中宋" pitchFamily="2" charset="-122"/>
                </a:rPr>
                <a:t>解   </a:t>
              </a:r>
              <a:r>
                <a:rPr lang="zh-CN" altLang="en-US" sz="2800" b="1">
                  <a:latin typeface="Times New Roman" pitchFamily="18" charset="0"/>
                  <a:ea typeface="华文中宋" pitchFamily="2" charset="-122"/>
                </a:rPr>
                <a:t>电子的动量</a:t>
              </a:r>
            </a:p>
          </p:txBody>
        </p:sp>
        <p:graphicFrame>
          <p:nvGraphicFramePr>
            <p:cNvPr id="18468" name="Object 36"/>
            <p:cNvGraphicFramePr>
              <a:graphicFrameLocks noChangeAspect="1"/>
            </p:cNvGraphicFramePr>
            <p:nvPr/>
          </p:nvGraphicFramePr>
          <p:xfrm>
            <a:off x="1152" y="1680"/>
            <a:ext cx="3744" cy="385"/>
          </p:xfrm>
          <a:graphic>
            <a:graphicData uri="http://schemas.openxmlformats.org/presentationml/2006/ole">
              <mc:AlternateContent xmlns:mc="http://schemas.openxmlformats.org/markup-compatibility/2006">
                <mc:Choice xmlns:v="urn:schemas-microsoft-com:vml" Requires="v">
                  <p:oleObj spid="_x0000_s18513" name="Equation" r:id="rId8" imgW="3619018" imgH="368185" progId="Equation.3">
                    <p:embed/>
                  </p:oleObj>
                </mc:Choice>
                <mc:Fallback>
                  <p:oleObj name="Equation" r:id="rId8" imgW="3619018" imgH="368185" progId="Equation.3">
                    <p:embed/>
                    <p:pic>
                      <p:nvPicPr>
                        <p:cNvPr id="0"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2" y="1680"/>
                          <a:ext cx="3744"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9"/>
          <p:cNvGrpSpPr>
            <a:grpSpLocks/>
          </p:cNvGrpSpPr>
          <p:nvPr/>
        </p:nvGrpSpPr>
        <p:grpSpPr bwMode="auto">
          <a:xfrm>
            <a:off x="533400" y="3500438"/>
            <a:ext cx="7391400" cy="1057275"/>
            <a:chOff x="336" y="2496"/>
            <a:chExt cx="4656" cy="666"/>
          </a:xfrm>
        </p:grpSpPr>
        <p:graphicFrame>
          <p:nvGraphicFramePr>
            <p:cNvPr id="18469" name="Object 37"/>
            <p:cNvGraphicFramePr>
              <a:graphicFrameLocks noChangeAspect="1"/>
            </p:cNvGraphicFramePr>
            <p:nvPr/>
          </p:nvGraphicFramePr>
          <p:xfrm>
            <a:off x="1104" y="2784"/>
            <a:ext cx="3888" cy="378"/>
          </p:xfrm>
          <a:graphic>
            <a:graphicData uri="http://schemas.openxmlformats.org/presentationml/2006/ole">
              <mc:AlternateContent xmlns:mc="http://schemas.openxmlformats.org/markup-compatibility/2006">
                <mc:Choice xmlns:v="urn:schemas-microsoft-com:vml" Requires="v">
                  <p:oleObj spid="_x0000_s18514" name="Equation" r:id="rId10" imgW="2311078" imgH="228738" progId="Equation.3">
                    <p:embed/>
                  </p:oleObj>
                </mc:Choice>
                <mc:Fallback>
                  <p:oleObj name="Equation" r:id="rId10" imgW="2311078" imgH="228738" progId="Equation.3">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2784"/>
                          <a:ext cx="3888"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79" name="Rectangle 11"/>
            <p:cNvSpPr>
              <a:spLocks noChangeArrowheads="1"/>
            </p:cNvSpPr>
            <p:nvPr/>
          </p:nvSpPr>
          <p:spPr bwMode="auto">
            <a:xfrm>
              <a:off x="336" y="2496"/>
              <a:ext cx="2832" cy="327"/>
            </a:xfrm>
            <a:prstGeom prst="rect">
              <a:avLst/>
            </a:prstGeom>
            <a:noFill/>
            <a:ln w="9525">
              <a:noFill/>
              <a:miter lim="800000"/>
              <a:headEnd/>
              <a:tailEnd/>
            </a:ln>
          </p:spPr>
          <p:txBody>
            <a:bodyPr>
              <a:spAutoFit/>
            </a:bodyPr>
            <a:lstStyle/>
            <a:p>
              <a:r>
                <a:rPr lang="zh-CN" altLang="en-US" sz="2800" b="1">
                  <a:latin typeface="Times New Roman" pitchFamily="18" charset="0"/>
                  <a:ea typeface="华文中宋" pitchFamily="2" charset="-122"/>
                </a:rPr>
                <a:t>动量的不确定范围</a:t>
              </a:r>
            </a:p>
          </p:txBody>
        </p:sp>
      </p:grpSp>
      <p:grpSp>
        <p:nvGrpSpPr>
          <p:cNvPr id="5" name="Group 12"/>
          <p:cNvGrpSpPr>
            <a:grpSpLocks/>
          </p:cNvGrpSpPr>
          <p:nvPr/>
        </p:nvGrpSpPr>
        <p:grpSpPr bwMode="auto">
          <a:xfrm>
            <a:off x="533400" y="4511675"/>
            <a:ext cx="7485063" cy="1503363"/>
            <a:chOff x="336" y="3120"/>
            <a:chExt cx="4715" cy="947"/>
          </a:xfrm>
        </p:grpSpPr>
        <p:graphicFrame>
          <p:nvGraphicFramePr>
            <p:cNvPr id="18470" name="Object 38"/>
            <p:cNvGraphicFramePr>
              <a:graphicFrameLocks noChangeAspect="1"/>
            </p:cNvGraphicFramePr>
            <p:nvPr/>
          </p:nvGraphicFramePr>
          <p:xfrm>
            <a:off x="1141" y="3360"/>
            <a:ext cx="3910" cy="707"/>
          </p:xfrm>
          <a:graphic>
            <a:graphicData uri="http://schemas.openxmlformats.org/presentationml/2006/ole">
              <mc:AlternateContent xmlns:mc="http://schemas.openxmlformats.org/markup-compatibility/2006">
                <mc:Choice xmlns:v="urn:schemas-microsoft-com:vml" Requires="v">
                  <p:oleObj spid="_x0000_s18515" name="Equation" r:id="rId12" imgW="3987203" imgH="723693" progId="Equation.3">
                    <p:embed/>
                  </p:oleObj>
                </mc:Choice>
                <mc:Fallback>
                  <p:oleObj name="Equation" r:id="rId12" imgW="3987203" imgH="723693" progId="Equation.3">
                    <p:embed/>
                    <p:pic>
                      <p:nvPicPr>
                        <p:cNvPr id="0" name="Picture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1" y="3360"/>
                          <a:ext cx="3910" cy="7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78" name="Rectangle 14"/>
            <p:cNvSpPr>
              <a:spLocks noChangeArrowheads="1"/>
            </p:cNvSpPr>
            <p:nvPr/>
          </p:nvSpPr>
          <p:spPr bwMode="auto">
            <a:xfrm>
              <a:off x="336" y="3120"/>
              <a:ext cx="2592" cy="327"/>
            </a:xfrm>
            <a:prstGeom prst="rect">
              <a:avLst/>
            </a:prstGeom>
            <a:noFill/>
            <a:ln w="9525">
              <a:noFill/>
              <a:miter lim="800000"/>
              <a:headEnd/>
              <a:tailEnd/>
            </a:ln>
          </p:spPr>
          <p:txBody>
            <a:bodyPr>
              <a:spAutoFit/>
            </a:bodyPr>
            <a:lstStyle/>
            <a:p>
              <a:r>
                <a:rPr lang="zh-CN" altLang="en-US" sz="2800" b="1">
                  <a:latin typeface="Times New Roman" pitchFamily="18" charset="0"/>
                  <a:ea typeface="华文中宋" pitchFamily="2" charset="-122"/>
                </a:rPr>
                <a:t>位置的不确定量范围</a:t>
              </a:r>
            </a:p>
          </p:txBody>
        </p:sp>
      </p:grpSp>
      <p:sp>
        <p:nvSpPr>
          <p:cNvPr id="15" name="Rectangle 2"/>
          <p:cNvSpPr>
            <a:spLocks noChangeArrowheads="1"/>
          </p:cNvSpPr>
          <p:nvPr/>
        </p:nvSpPr>
        <p:spPr bwMode="auto">
          <a:xfrm>
            <a:off x="4286216" y="6331605"/>
            <a:ext cx="4857784" cy="52322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indent="306388" algn="just" fontAlgn="auto">
              <a:spcBef>
                <a:spcPts val="0"/>
              </a:spcBef>
              <a:spcAft>
                <a:spcPts val="0"/>
              </a:spcAft>
              <a:defRPr/>
            </a:pPr>
            <a:r>
              <a:rPr kumimoji="1" lang="zh-CN" altLang="en-US" sz="2800" b="1" dirty="0">
                <a:solidFill>
                  <a:srgbClr val="FF0000"/>
                </a:solidFill>
                <a:latin typeface="Times New Roman" pitchFamily="18" charset="0"/>
                <a:cs typeface="Times New Roman" pitchFamily="18" charset="0"/>
              </a:rPr>
              <a:t>不确定关系适用于微观粒子</a:t>
            </a:r>
            <a:endParaRPr kumimoji="1" lang="zh-CN" altLang="en-US" sz="2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336901"/>
                                        </p:tgtEl>
                                        <p:attrNameLst>
                                          <p:attrName>style.visibility</p:attrName>
                                        </p:attrNameLst>
                                      </p:cBhvr>
                                      <p:to>
                                        <p:strVal val="visible"/>
                                      </p:to>
                                    </p:set>
                                    <p:animEffect transition="in" filter="blinds(vertical)">
                                      <p:cBhvr>
                                        <p:cTn id="12" dur="500"/>
                                        <p:tgtEl>
                                          <p:spTgt spid="3369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550" y="754063"/>
            <a:ext cx="7885113" cy="5692775"/>
          </a:xfrm>
          <a:prstGeom prst="rect">
            <a:avLst/>
          </a:prstGeom>
        </p:spPr>
        <p:txBody>
          <a:bodyPr wrap="none">
            <a:spAutoFit/>
          </a:bodyPr>
          <a:lstStyle/>
          <a:p>
            <a:pPr>
              <a:defRPr/>
            </a:pPr>
            <a:r>
              <a:rPr lang="zh-CN" altLang="en-US" sz="2800" b="1" dirty="0">
                <a:solidFill>
                  <a:srgbClr val="CC0000"/>
                </a:solidFill>
                <a:latin typeface="+mn-ea"/>
                <a:ea typeface="+mn-ea"/>
              </a:rPr>
              <a:t>例</a:t>
            </a:r>
            <a:r>
              <a:rPr lang="en-US" altLang="zh-CN" sz="2800" b="1" dirty="0">
                <a:solidFill>
                  <a:srgbClr val="CC0000"/>
                </a:solidFill>
                <a:latin typeface="+mn-ea"/>
                <a:ea typeface="+mn-ea"/>
              </a:rPr>
              <a:t>3   </a:t>
            </a:r>
            <a:r>
              <a:rPr lang="zh-CN" altLang="en-US" sz="2800" b="1" dirty="0">
                <a:latin typeface="+mn-ea"/>
                <a:ea typeface="+mn-ea"/>
              </a:rPr>
              <a:t>用动量、位置不确定性关系解释如下现象</a:t>
            </a:r>
            <a:endParaRPr lang="en-US" altLang="zh-CN" sz="2800" b="1" dirty="0">
              <a:latin typeface="+mn-ea"/>
              <a:ea typeface="+mn-ea"/>
            </a:endParaRPr>
          </a:p>
          <a:p>
            <a:pPr>
              <a:defRPr/>
            </a:pPr>
            <a:endParaRPr lang="en-US" altLang="zh-CN" sz="2800" b="1" dirty="0">
              <a:latin typeface="+mn-ea"/>
              <a:ea typeface="+mn-ea"/>
            </a:endParaRPr>
          </a:p>
          <a:p>
            <a:pPr marL="514350" indent="-514350">
              <a:buFontTx/>
              <a:buAutoNum type="arabicPeriod"/>
              <a:defRPr/>
            </a:pPr>
            <a:r>
              <a:rPr lang="zh-CN" altLang="en-US" sz="2800" b="1" dirty="0">
                <a:latin typeface="+mn-ea"/>
                <a:ea typeface="+mn-ea"/>
              </a:rPr>
              <a:t>用凸透镜对光进行聚焦时，透镜的半径越大，</a:t>
            </a:r>
            <a:endParaRPr lang="en-US" altLang="zh-CN" sz="2800" b="1" dirty="0">
              <a:latin typeface="+mn-ea"/>
              <a:ea typeface="+mn-ea"/>
            </a:endParaRPr>
          </a:p>
          <a:p>
            <a:pPr marL="514350" indent="-514350">
              <a:defRPr/>
            </a:pPr>
            <a:r>
              <a:rPr lang="zh-CN" altLang="en-US" sz="2800" b="1" dirty="0">
                <a:latin typeface="+mn-ea"/>
                <a:ea typeface="+mn-ea"/>
              </a:rPr>
              <a:t>    聚焦的光斑越小</a:t>
            </a:r>
            <a:endParaRPr lang="en-US" altLang="zh-CN" sz="2800" b="1" dirty="0">
              <a:latin typeface="+mn-ea"/>
              <a:ea typeface="+mn-ea"/>
            </a:endParaRPr>
          </a:p>
          <a:p>
            <a:pPr marL="514350" indent="-514350">
              <a:defRPr/>
            </a:pPr>
            <a:r>
              <a:rPr lang="en-US" altLang="zh-CN" sz="2800" b="1" dirty="0">
                <a:latin typeface="+mn-ea"/>
                <a:ea typeface="+mn-ea"/>
              </a:rPr>
              <a:t>  </a:t>
            </a:r>
          </a:p>
          <a:p>
            <a:pPr marL="514350" indent="-514350">
              <a:defRPr/>
            </a:pPr>
            <a:r>
              <a:rPr lang="en-US" altLang="zh-CN" sz="2800" b="1" dirty="0">
                <a:latin typeface="+mn-ea"/>
                <a:ea typeface="+mn-ea"/>
              </a:rPr>
              <a:t>2. </a:t>
            </a:r>
            <a:r>
              <a:rPr lang="zh-CN" altLang="en-US" sz="2800" b="1" dirty="0">
                <a:latin typeface="+mn-ea"/>
                <a:ea typeface="+mn-ea"/>
              </a:rPr>
              <a:t>透镜的焦距越小，聚焦的光斑越小</a:t>
            </a:r>
            <a:endParaRPr lang="en-US" altLang="zh-CN" sz="2800" b="1" dirty="0">
              <a:latin typeface="+mn-ea"/>
              <a:ea typeface="+mn-ea"/>
            </a:endParaRPr>
          </a:p>
          <a:p>
            <a:pPr marL="514350" indent="-514350">
              <a:defRPr/>
            </a:pPr>
            <a:endParaRPr lang="en-US" altLang="zh-CN" sz="2800" b="1" dirty="0">
              <a:latin typeface="+mn-ea"/>
              <a:ea typeface="+mn-ea"/>
            </a:endParaRPr>
          </a:p>
          <a:p>
            <a:pPr marL="514350" indent="-514350">
              <a:defRPr/>
            </a:pPr>
            <a:r>
              <a:rPr lang="en-US" altLang="zh-CN" sz="2800" b="1" dirty="0">
                <a:latin typeface="+mn-ea"/>
                <a:ea typeface="+mn-ea"/>
              </a:rPr>
              <a:t>3. </a:t>
            </a:r>
            <a:r>
              <a:rPr lang="zh-CN" altLang="en-US" sz="2800" b="1" dirty="0">
                <a:latin typeface="+mn-ea"/>
                <a:ea typeface="+mn-ea"/>
              </a:rPr>
              <a:t>镜头沉浸在大折射率的油中可提高分辨率</a:t>
            </a:r>
            <a:endParaRPr lang="en-US" altLang="zh-CN" sz="2800" b="1" dirty="0">
              <a:latin typeface="+mn-ea"/>
              <a:ea typeface="+mn-ea"/>
            </a:endParaRPr>
          </a:p>
          <a:p>
            <a:pPr marL="514350" indent="-514350">
              <a:defRPr/>
            </a:pPr>
            <a:endParaRPr lang="en-US" altLang="zh-CN" sz="2800" b="1" dirty="0">
              <a:latin typeface="+mn-ea"/>
              <a:ea typeface="+mn-ea"/>
            </a:endParaRPr>
          </a:p>
          <a:p>
            <a:pPr marL="514350" indent="-514350">
              <a:defRPr/>
            </a:pPr>
            <a:r>
              <a:rPr lang="en-US" altLang="zh-CN" sz="2800" b="1" dirty="0">
                <a:latin typeface="+mn-ea"/>
                <a:ea typeface="+mn-ea"/>
              </a:rPr>
              <a:t>4.</a:t>
            </a:r>
            <a:r>
              <a:rPr lang="zh-CN" altLang="en-US" sz="2800" b="1" dirty="0">
                <a:latin typeface="+mn-ea"/>
                <a:ea typeface="+mn-ea"/>
              </a:rPr>
              <a:t> 用波长比较短的光成像时分辨率高</a:t>
            </a:r>
            <a:r>
              <a:rPr lang="en-US" altLang="zh-CN" sz="2800" b="1" dirty="0">
                <a:latin typeface="+mn-ea"/>
                <a:ea typeface="+mn-ea"/>
              </a:rPr>
              <a:t> </a:t>
            </a:r>
          </a:p>
          <a:p>
            <a:pPr marL="514350" indent="-514350">
              <a:defRPr/>
            </a:pPr>
            <a:endParaRPr lang="en-US" altLang="zh-CN" sz="2800" b="1" dirty="0">
              <a:latin typeface="+mn-ea"/>
              <a:ea typeface="+mn-ea"/>
            </a:endParaRPr>
          </a:p>
          <a:p>
            <a:pPr marL="514350" indent="-514350">
              <a:defRPr/>
            </a:pPr>
            <a:r>
              <a:rPr lang="en-US" altLang="zh-CN" sz="2800" b="1" dirty="0">
                <a:latin typeface="+mn-ea"/>
                <a:ea typeface="+mn-ea"/>
              </a:rPr>
              <a:t>5. </a:t>
            </a:r>
            <a:r>
              <a:rPr lang="zh-CN" altLang="en-US" sz="2800" b="1" dirty="0">
                <a:latin typeface="+mn-ea"/>
                <a:ea typeface="+mn-ea"/>
              </a:rPr>
              <a:t>电子显微镜的分辨能力比光学显微镜高</a:t>
            </a:r>
            <a:endParaRPr lang="en-US" altLang="zh-CN" sz="2800" b="1" dirty="0">
              <a:latin typeface="+mn-ea"/>
              <a:ea typeface="+mn-ea"/>
            </a:endParaRPr>
          </a:p>
          <a:p>
            <a:pPr>
              <a:defRPr/>
            </a:pPr>
            <a:endParaRPr lang="en-US" sz="2800" dirty="0">
              <a:latin typeface="+mn-ea"/>
              <a:ea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434975" y="919163"/>
            <a:ext cx="7527925" cy="488950"/>
          </a:xfrm>
          <a:prstGeom prst="rect">
            <a:avLst/>
          </a:prstGeom>
          <a:noFill/>
          <a:ln w="28575">
            <a:noFill/>
            <a:miter lim="800000"/>
            <a:headEnd/>
            <a:tailEnd/>
          </a:ln>
        </p:spPr>
        <p:txBody>
          <a:bodyPr>
            <a:spAutoFit/>
          </a:bodyPr>
          <a:lstStyle/>
          <a:p>
            <a:pPr indent="374650"/>
            <a:r>
              <a:rPr kumimoji="1" lang="zh-CN" altLang="en-US" sz="2600" b="1">
                <a:latin typeface="宋体" charset="-122"/>
                <a:ea typeface="华文中宋" pitchFamily="2" charset="-122"/>
              </a:rPr>
              <a:t>将激光光子位置</a:t>
            </a:r>
            <a:r>
              <a:rPr kumimoji="1" lang="en-US" altLang="zh-CN" sz="2600" b="1">
                <a:latin typeface="宋体" charset="-122"/>
                <a:ea typeface="华文中宋" pitchFamily="2" charset="-122"/>
              </a:rPr>
              <a:t>-</a:t>
            </a:r>
            <a:r>
              <a:rPr kumimoji="1" lang="zh-CN" altLang="en-US" sz="2600" b="1">
                <a:latin typeface="宋体" charset="-122"/>
                <a:ea typeface="华文中宋" pitchFamily="2" charset="-122"/>
              </a:rPr>
              <a:t>动量不确定性关系</a:t>
            </a:r>
          </a:p>
        </p:txBody>
      </p:sp>
      <p:graphicFrame>
        <p:nvGraphicFramePr>
          <p:cNvPr id="117763" name="Object 22"/>
          <p:cNvGraphicFramePr>
            <a:graphicFrameLocks noChangeAspect="1"/>
          </p:cNvGraphicFramePr>
          <p:nvPr/>
        </p:nvGraphicFramePr>
        <p:xfrm>
          <a:off x="1979613" y="4797425"/>
          <a:ext cx="2921000" cy="644525"/>
        </p:xfrm>
        <a:graphic>
          <a:graphicData uri="http://schemas.openxmlformats.org/presentationml/2006/ole">
            <mc:AlternateContent xmlns:mc="http://schemas.openxmlformats.org/markup-compatibility/2006">
              <mc:Choice xmlns:v="urn:schemas-microsoft-com:vml" Requires="v">
                <p:oleObj spid="_x0000_s19514" name="公式" r:id="rId4" imgW="825110" imgH="216061" progId="Equation.3">
                  <p:embed/>
                </p:oleObj>
              </mc:Choice>
              <mc:Fallback>
                <p:oleObj name="公式" r:id="rId4" imgW="825110" imgH="216061"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4797425"/>
                        <a:ext cx="29210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17764" name="Rectangle 4"/>
          <p:cNvSpPr>
            <a:spLocks noChangeArrowheads="1"/>
          </p:cNvSpPr>
          <p:nvPr/>
        </p:nvSpPr>
        <p:spPr bwMode="auto">
          <a:xfrm>
            <a:off x="88900" y="296863"/>
            <a:ext cx="4827588" cy="519112"/>
          </a:xfrm>
          <a:prstGeom prst="rect">
            <a:avLst/>
          </a:prstGeom>
          <a:noFill/>
          <a:ln w="28575">
            <a:noFill/>
            <a:miter lim="800000"/>
            <a:headEnd/>
            <a:tailEnd/>
          </a:ln>
        </p:spPr>
        <p:txBody>
          <a:bodyPr wrap="none">
            <a:spAutoFit/>
          </a:bodyPr>
          <a:lstStyle/>
          <a:p>
            <a:r>
              <a:rPr kumimoji="1" lang="zh-CN" altLang="en-US" sz="2800" b="1">
                <a:latin typeface="宋体" charset="-122"/>
                <a:ea typeface="华文中宋" pitchFamily="2" charset="-122"/>
              </a:rPr>
              <a:t>二、能量和时间的不确定关系</a:t>
            </a:r>
          </a:p>
        </p:txBody>
      </p:sp>
      <p:graphicFrame>
        <p:nvGraphicFramePr>
          <p:cNvPr id="117765" name="Object 23"/>
          <p:cNvGraphicFramePr>
            <a:graphicFrameLocks noChangeAspect="1"/>
          </p:cNvGraphicFramePr>
          <p:nvPr/>
        </p:nvGraphicFramePr>
        <p:xfrm>
          <a:off x="1778000" y="1519238"/>
          <a:ext cx="3476625" cy="682625"/>
        </p:xfrm>
        <a:graphic>
          <a:graphicData uri="http://schemas.openxmlformats.org/presentationml/2006/ole">
            <mc:AlternateContent xmlns:mc="http://schemas.openxmlformats.org/markup-compatibility/2006">
              <mc:Choice xmlns:v="urn:schemas-microsoft-com:vml" Requires="v">
                <p:oleObj spid="_x0000_s19515" name="公式" r:id="rId6" imgW="876369" imgH="228738" progId="Equation.3">
                  <p:embed/>
                </p:oleObj>
              </mc:Choice>
              <mc:Fallback>
                <p:oleObj name="公式" r:id="rId6" imgW="876369" imgH="228738"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8000" y="1519238"/>
                        <a:ext cx="3476625"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17766" name="Text Box 6"/>
          <p:cNvSpPr txBox="1">
            <a:spLocks noChangeArrowheads="1"/>
          </p:cNvSpPr>
          <p:nvPr/>
        </p:nvSpPr>
        <p:spPr bwMode="auto">
          <a:xfrm>
            <a:off x="806450" y="4183063"/>
            <a:ext cx="7542213" cy="885825"/>
          </a:xfrm>
          <a:prstGeom prst="rect">
            <a:avLst/>
          </a:prstGeom>
          <a:noFill/>
          <a:ln w="28575">
            <a:noFill/>
            <a:miter lim="800000"/>
            <a:headEnd/>
            <a:tailEnd/>
          </a:ln>
        </p:spPr>
        <p:txBody>
          <a:bodyPr>
            <a:spAutoFit/>
          </a:bodyPr>
          <a:lstStyle/>
          <a:p>
            <a:r>
              <a:rPr kumimoji="1" lang="zh-CN" altLang="en-US" sz="2600" b="1">
                <a:latin typeface="宋体" charset="-122"/>
                <a:ea typeface="华文中宋" pitchFamily="2" charset="-122"/>
              </a:rPr>
              <a:t>同样可得粒子处于某状态的能量和时间的不确定性关系</a:t>
            </a:r>
          </a:p>
        </p:txBody>
      </p:sp>
      <p:sp>
        <p:nvSpPr>
          <p:cNvPr id="117767" name="Rectangle 7"/>
          <p:cNvSpPr>
            <a:spLocks noChangeArrowheads="1"/>
          </p:cNvSpPr>
          <p:nvPr/>
        </p:nvSpPr>
        <p:spPr bwMode="auto">
          <a:xfrm>
            <a:off x="830263" y="2341563"/>
            <a:ext cx="847725" cy="488950"/>
          </a:xfrm>
          <a:prstGeom prst="rect">
            <a:avLst/>
          </a:prstGeom>
          <a:noFill/>
          <a:ln w="28575">
            <a:noFill/>
            <a:miter lim="800000"/>
            <a:headEnd/>
            <a:tailEnd/>
          </a:ln>
        </p:spPr>
        <p:txBody>
          <a:bodyPr wrap="none">
            <a:spAutoFit/>
          </a:bodyPr>
          <a:lstStyle/>
          <a:p>
            <a:r>
              <a:rPr kumimoji="1" lang="zh-CN" altLang="en-US" sz="2600" b="1">
                <a:latin typeface="宋体" charset="-122"/>
                <a:ea typeface="华文中宋" pitchFamily="2" charset="-122"/>
              </a:rPr>
              <a:t>变为</a:t>
            </a:r>
          </a:p>
        </p:txBody>
      </p:sp>
      <p:graphicFrame>
        <p:nvGraphicFramePr>
          <p:cNvPr id="117768" name="Object 24"/>
          <p:cNvGraphicFramePr>
            <a:graphicFrameLocks noChangeAspect="1"/>
          </p:cNvGraphicFramePr>
          <p:nvPr/>
        </p:nvGraphicFramePr>
        <p:xfrm>
          <a:off x="1517650" y="2782888"/>
          <a:ext cx="4535488" cy="1289050"/>
        </p:xfrm>
        <a:graphic>
          <a:graphicData uri="http://schemas.openxmlformats.org/presentationml/2006/ole">
            <mc:AlternateContent xmlns:mc="http://schemas.openxmlformats.org/markup-compatibility/2006">
              <mc:Choice xmlns:v="urn:schemas-microsoft-com:vml" Requires="v">
                <p:oleObj spid="_x0000_s19516" name="公式" r:id="rId8" imgW="1143276" imgH="431831" progId="Equation.3">
                  <p:embed/>
                </p:oleObj>
              </mc:Choice>
              <mc:Fallback>
                <p:oleObj name="公式" r:id="rId8" imgW="1143276" imgH="431831"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7650" y="2782888"/>
                        <a:ext cx="4535488"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19481" name="Object 25"/>
          <p:cNvGraphicFramePr>
            <a:graphicFrameLocks noChangeAspect="1"/>
          </p:cNvGraphicFramePr>
          <p:nvPr/>
        </p:nvGraphicFramePr>
        <p:xfrm>
          <a:off x="2268538" y="5741988"/>
          <a:ext cx="1943100" cy="592137"/>
        </p:xfrm>
        <a:graphic>
          <a:graphicData uri="http://schemas.openxmlformats.org/presentationml/2006/ole">
            <mc:AlternateContent xmlns:mc="http://schemas.openxmlformats.org/markup-compatibility/2006">
              <mc:Choice xmlns:v="urn:schemas-microsoft-com:vml" Requires="v">
                <p:oleObj spid="_x0000_s19517" name="Equation" r:id="rId10" imgW="583920" imgH="177480" progId="Equation.3">
                  <p:embed/>
                </p:oleObj>
              </mc:Choice>
              <mc:Fallback>
                <p:oleObj name="Equation" r:id="rId10" imgW="583920" imgH="177480" progId="Equation.3">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5741988"/>
                        <a:ext cx="1943100"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86" name="TextBox 9"/>
          <p:cNvSpPr txBox="1">
            <a:spLocks noChangeArrowheads="1"/>
          </p:cNvSpPr>
          <p:nvPr/>
        </p:nvSpPr>
        <p:spPr bwMode="auto">
          <a:xfrm>
            <a:off x="1258888" y="5876925"/>
            <a:ext cx="960437" cy="400050"/>
          </a:xfrm>
          <a:prstGeom prst="rect">
            <a:avLst/>
          </a:prstGeom>
          <a:noFill/>
          <a:ln w="9525">
            <a:noFill/>
            <a:miter lim="800000"/>
            <a:headEnd/>
            <a:tailEnd/>
          </a:ln>
        </p:spPr>
        <p:txBody>
          <a:bodyPr wrap="none">
            <a:spAutoFit/>
          </a:bodyPr>
          <a:lstStyle/>
          <a:p>
            <a:r>
              <a:rPr lang="zh-CN" altLang="en-US" sz="2000" b="1"/>
              <a:t>也可从</a:t>
            </a:r>
          </a:p>
        </p:txBody>
      </p:sp>
      <p:sp>
        <p:nvSpPr>
          <p:cNvPr id="19487" name="TextBox 10"/>
          <p:cNvSpPr txBox="1">
            <a:spLocks noChangeArrowheads="1"/>
          </p:cNvSpPr>
          <p:nvPr/>
        </p:nvSpPr>
        <p:spPr bwMode="auto">
          <a:xfrm>
            <a:off x="4376738" y="5868988"/>
            <a:ext cx="1216025" cy="400050"/>
          </a:xfrm>
          <a:prstGeom prst="rect">
            <a:avLst/>
          </a:prstGeom>
          <a:noFill/>
          <a:ln w="9525">
            <a:noFill/>
            <a:miter lim="800000"/>
            <a:headEnd/>
            <a:tailEnd/>
          </a:ln>
        </p:spPr>
        <p:txBody>
          <a:bodyPr wrap="none">
            <a:spAutoFit/>
          </a:bodyPr>
          <a:lstStyle/>
          <a:p>
            <a:r>
              <a:rPr lang="zh-CN" altLang="en-US" sz="2000" b="1"/>
              <a:t>直接导出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7764">
                                            <p:txEl>
                                              <p:pRg st="0" end="0"/>
                                            </p:txEl>
                                          </p:spTgt>
                                        </p:tgtEl>
                                        <p:attrNameLst>
                                          <p:attrName>style.visibility</p:attrName>
                                        </p:attrNameLst>
                                      </p:cBhvr>
                                      <p:to>
                                        <p:strVal val="visible"/>
                                      </p:to>
                                    </p:set>
                                    <p:animEffect transition="in" filter="wipe(left)">
                                      <p:cBhvr>
                                        <p:cTn id="7" dur="500"/>
                                        <p:tgtEl>
                                          <p:spTgt spid="1177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62"/>
                                        </p:tgtEl>
                                        <p:attrNameLst>
                                          <p:attrName>style.visibility</p:attrName>
                                        </p:attrNameLst>
                                      </p:cBhvr>
                                      <p:to>
                                        <p:strVal val="visible"/>
                                      </p:to>
                                    </p:set>
                                    <p:animEffect transition="in" filter="wipe(left)">
                                      <p:cBhvr>
                                        <p:cTn id="12" dur="500"/>
                                        <p:tgtEl>
                                          <p:spTgt spid="11776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7765"/>
                                        </p:tgtEl>
                                        <p:attrNameLst>
                                          <p:attrName>style.visibility</p:attrName>
                                        </p:attrNameLst>
                                      </p:cBhvr>
                                      <p:to>
                                        <p:strVal val="visible"/>
                                      </p:to>
                                    </p:set>
                                    <p:animEffect transition="in" filter="wipe(left)">
                                      <p:cBhvr>
                                        <p:cTn id="16" dur="500"/>
                                        <p:tgtEl>
                                          <p:spTgt spid="1177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7767">
                                            <p:txEl>
                                              <p:pRg st="0" end="0"/>
                                            </p:txEl>
                                          </p:spTgt>
                                        </p:tgtEl>
                                        <p:attrNameLst>
                                          <p:attrName>style.visibility</p:attrName>
                                        </p:attrNameLst>
                                      </p:cBhvr>
                                      <p:to>
                                        <p:strVal val="visible"/>
                                      </p:to>
                                    </p:set>
                                    <p:animEffect transition="in" filter="wipe(left)">
                                      <p:cBhvr>
                                        <p:cTn id="21" dur="500"/>
                                        <p:tgtEl>
                                          <p:spTgt spid="117767">
                                            <p:txEl>
                                              <p:pRg st="0" end="0"/>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17768"/>
                                        </p:tgtEl>
                                        <p:attrNameLst>
                                          <p:attrName>style.visibility</p:attrName>
                                        </p:attrNameLst>
                                      </p:cBhvr>
                                      <p:to>
                                        <p:strVal val="visible"/>
                                      </p:to>
                                    </p:set>
                                    <p:animEffect transition="in" filter="wipe(left)">
                                      <p:cBhvr>
                                        <p:cTn id="25" dur="500"/>
                                        <p:tgtEl>
                                          <p:spTgt spid="11776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7766"/>
                                        </p:tgtEl>
                                        <p:attrNameLst>
                                          <p:attrName>style.visibility</p:attrName>
                                        </p:attrNameLst>
                                      </p:cBhvr>
                                      <p:to>
                                        <p:strVal val="visible"/>
                                      </p:to>
                                    </p:set>
                                    <p:animEffect transition="in" filter="wipe(left)">
                                      <p:cBhvr>
                                        <p:cTn id="30" dur="500"/>
                                        <p:tgtEl>
                                          <p:spTgt spid="117766"/>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17763"/>
                                        </p:tgtEl>
                                        <p:attrNameLst>
                                          <p:attrName>style.visibility</p:attrName>
                                        </p:attrNameLst>
                                      </p:cBhvr>
                                      <p:to>
                                        <p:strVal val="visible"/>
                                      </p:to>
                                    </p:set>
                                    <p:animEffect transition="in" filter="wipe(left)">
                                      <p:cBhvr>
                                        <p:cTn id="34" dur="500"/>
                                        <p:tgtEl>
                                          <p:spTgt spid="11776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486"/>
                                        </p:tgtEl>
                                        <p:attrNameLst>
                                          <p:attrName>style.visibility</p:attrName>
                                        </p:attrNameLst>
                                      </p:cBhvr>
                                      <p:to>
                                        <p:strVal val="visible"/>
                                      </p:to>
                                    </p:set>
                                    <p:anim calcmode="lin" valueType="num">
                                      <p:cBhvr additive="base">
                                        <p:cTn id="39" dur="500" fill="hold"/>
                                        <p:tgtEl>
                                          <p:spTgt spid="19486"/>
                                        </p:tgtEl>
                                        <p:attrNameLst>
                                          <p:attrName>ppt_x</p:attrName>
                                        </p:attrNameLst>
                                      </p:cBhvr>
                                      <p:tavLst>
                                        <p:tav tm="0">
                                          <p:val>
                                            <p:strVal val="#ppt_x"/>
                                          </p:val>
                                        </p:tav>
                                        <p:tav tm="100000">
                                          <p:val>
                                            <p:strVal val="#ppt_x"/>
                                          </p:val>
                                        </p:tav>
                                      </p:tavLst>
                                    </p:anim>
                                    <p:anim calcmode="lin" valueType="num">
                                      <p:cBhvr additive="base">
                                        <p:cTn id="40" dur="500" fill="hold"/>
                                        <p:tgtEl>
                                          <p:spTgt spid="1948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481"/>
                                        </p:tgtEl>
                                        <p:attrNameLst>
                                          <p:attrName>style.visibility</p:attrName>
                                        </p:attrNameLst>
                                      </p:cBhvr>
                                      <p:to>
                                        <p:strVal val="visible"/>
                                      </p:to>
                                    </p:set>
                                    <p:anim calcmode="lin" valueType="num">
                                      <p:cBhvr additive="base">
                                        <p:cTn id="43" dur="500" fill="hold"/>
                                        <p:tgtEl>
                                          <p:spTgt spid="19481"/>
                                        </p:tgtEl>
                                        <p:attrNameLst>
                                          <p:attrName>ppt_x</p:attrName>
                                        </p:attrNameLst>
                                      </p:cBhvr>
                                      <p:tavLst>
                                        <p:tav tm="0">
                                          <p:val>
                                            <p:strVal val="#ppt_x"/>
                                          </p:val>
                                        </p:tav>
                                        <p:tav tm="100000">
                                          <p:val>
                                            <p:strVal val="#ppt_x"/>
                                          </p:val>
                                        </p:tav>
                                      </p:tavLst>
                                    </p:anim>
                                    <p:anim calcmode="lin" valueType="num">
                                      <p:cBhvr additive="base">
                                        <p:cTn id="44" dur="500" fill="hold"/>
                                        <p:tgtEl>
                                          <p:spTgt spid="1948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487"/>
                                        </p:tgtEl>
                                        <p:attrNameLst>
                                          <p:attrName>style.visibility</p:attrName>
                                        </p:attrNameLst>
                                      </p:cBhvr>
                                      <p:to>
                                        <p:strVal val="visible"/>
                                      </p:to>
                                    </p:set>
                                    <p:anim calcmode="lin" valueType="num">
                                      <p:cBhvr additive="base">
                                        <p:cTn id="47" dur="500" fill="hold"/>
                                        <p:tgtEl>
                                          <p:spTgt spid="19487"/>
                                        </p:tgtEl>
                                        <p:attrNameLst>
                                          <p:attrName>ppt_x</p:attrName>
                                        </p:attrNameLst>
                                      </p:cBhvr>
                                      <p:tavLst>
                                        <p:tav tm="0">
                                          <p:val>
                                            <p:strVal val="#ppt_x"/>
                                          </p:val>
                                        </p:tav>
                                        <p:tav tm="100000">
                                          <p:val>
                                            <p:strVal val="#ppt_x"/>
                                          </p:val>
                                        </p:tav>
                                      </p:tavLst>
                                    </p:anim>
                                    <p:anim calcmode="lin" valueType="num">
                                      <p:cBhvr additive="base">
                                        <p:cTn id="48" dur="500" fill="hold"/>
                                        <p:tgtEl>
                                          <p:spTgt spid="19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P spid="117764" grpId="0" build="p" autoUpdateAnimBg="0"/>
      <p:bldP spid="117766" grpId="0" autoUpdateAnimBg="0"/>
      <p:bldP spid="117767" grpId="0" build="p" autoUpdateAnimBg="0"/>
      <p:bldP spid="19486" grpId="0"/>
      <p:bldP spid="1948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762000" y="2130425"/>
            <a:ext cx="8008938" cy="488950"/>
          </a:xfrm>
          <a:prstGeom prst="rect">
            <a:avLst/>
          </a:prstGeom>
          <a:noFill/>
          <a:ln w="28575">
            <a:noFill/>
            <a:miter lim="800000"/>
            <a:headEnd/>
            <a:tailEnd/>
          </a:ln>
        </p:spPr>
        <p:txBody>
          <a:bodyPr>
            <a:spAutoFit/>
          </a:bodyPr>
          <a:lstStyle/>
          <a:p>
            <a:r>
              <a:rPr kumimoji="1" lang="zh-CN" altLang="en-US" sz="2600" b="1">
                <a:latin typeface="宋体" charset="-122"/>
                <a:ea typeface="华文中宋" pitchFamily="2" charset="-122"/>
              </a:rPr>
              <a:t>可以解释为什么原子谱线自然宽度</a:t>
            </a:r>
          </a:p>
        </p:txBody>
      </p:sp>
      <p:graphicFrame>
        <p:nvGraphicFramePr>
          <p:cNvPr id="118787" name="Object 46"/>
          <p:cNvGraphicFramePr>
            <a:graphicFrameLocks noChangeAspect="1"/>
          </p:cNvGraphicFramePr>
          <p:nvPr/>
        </p:nvGraphicFramePr>
        <p:xfrm>
          <a:off x="2054225" y="1470025"/>
          <a:ext cx="2886075" cy="514350"/>
        </p:xfrm>
        <a:graphic>
          <a:graphicData uri="http://schemas.openxmlformats.org/presentationml/2006/ole">
            <mc:AlternateContent xmlns:mc="http://schemas.openxmlformats.org/markup-compatibility/2006">
              <mc:Choice xmlns:v="urn:schemas-microsoft-com:vml" Requires="v">
                <p:oleObj spid="_x0000_s20589" name="公式" r:id="rId4" imgW="1129910" imgH="266769" progId="Equation.3">
                  <p:embed/>
                </p:oleObj>
              </mc:Choice>
              <mc:Fallback>
                <p:oleObj name="公式" r:id="rId4" imgW="1129910" imgH="266769"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4225" y="1470025"/>
                        <a:ext cx="28860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118788" name="Object 47"/>
          <p:cNvGraphicFramePr>
            <a:graphicFrameLocks noChangeAspect="1"/>
          </p:cNvGraphicFramePr>
          <p:nvPr/>
        </p:nvGraphicFramePr>
        <p:xfrm>
          <a:off x="1187450" y="3017838"/>
          <a:ext cx="2986088" cy="539750"/>
        </p:xfrm>
        <a:graphic>
          <a:graphicData uri="http://schemas.openxmlformats.org/presentationml/2006/ole">
            <mc:AlternateContent xmlns:mc="http://schemas.openxmlformats.org/markup-compatibility/2006">
              <mc:Choice xmlns:v="urn:schemas-microsoft-com:vml" Requires="v">
                <p:oleObj spid="_x0000_s20590" name="公式" r:id="rId6" imgW="1167941" imgH="279446" progId="Equation.3">
                  <p:embed/>
                </p:oleObj>
              </mc:Choice>
              <mc:Fallback>
                <p:oleObj name="公式" r:id="rId6" imgW="1167941" imgH="279446" progId="Equation.3">
                  <p:embed/>
                  <p:pic>
                    <p:nvPicPr>
                      <p:cNvPr id="0"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3017838"/>
                        <a:ext cx="298608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118789" name="Object 48"/>
          <p:cNvGraphicFramePr>
            <a:graphicFrameLocks noChangeAspect="1"/>
          </p:cNvGraphicFramePr>
          <p:nvPr/>
        </p:nvGraphicFramePr>
        <p:xfrm>
          <a:off x="2009775" y="3638550"/>
          <a:ext cx="2727325" cy="488950"/>
        </p:xfrm>
        <a:graphic>
          <a:graphicData uri="http://schemas.openxmlformats.org/presentationml/2006/ole">
            <mc:AlternateContent xmlns:mc="http://schemas.openxmlformats.org/markup-compatibility/2006">
              <mc:Choice xmlns:v="urn:schemas-microsoft-com:vml" Requires="v">
                <p:oleObj spid="_x0000_s20591" name="Equation" r:id="rId8" imgW="1066524" imgH="254092" progId="Equation.3">
                  <p:embed/>
                </p:oleObj>
              </mc:Choice>
              <mc:Fallback>
                <p:oleObj name="Equation" r:id="rId8" imgW="1066524" imgH="254092" progId="Equation.3">
                  <p:embed/>
                  <p:pic>
                    <p:nvPicPr>
                      <p:cNvPr id="0" name="Picture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9775" y="3638550"/>
                        <a:ext cx="27273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pSp>
        <p:nvGrpSpPr>
          <p:cNvPr id="2" name="Group 6"/>
          <p:cNvGrpSpPr>
            <a:grpSpLocks/>
          </p:cNvGrpSpPr>
          <p:nvPr/>
        </p:nvGrpSpPr>
        <p:grpSpPr bwMode="auto">
          <a:xfrm>
            <a:off x="7416800" y="3708400"/>
            <a:ext cx="993775" cy="960438"/>
            <a:chOff x="4272" y="1930"/>
            <a:chExt cx="864" cy="605"/>
          </a:xfrm>
        </p:grpSpPr>
        <p:sp>
          <p:nvSpPr>
            <p:cNvPr id="20553" name="Freeform 7"/>
            <p:cNvSpPr>
              <a:spLocks/>
            </p:cNvSpPr>
            <p:nvPr/>
          </p:nvSpPr>
          <p:spPr bwMode="auto">
            <a:xfrm>
              <a:off x="4272" y="1930"/>
              <a:ext cx="864" cy="296"/>
            </a:xfrm>
            <a:custGeom>
              <a:avLst/>
              <a:gdLst>
                <a:gd name="T0" fmla="*/ 0 w 864"/>
                <a:gd name="T1" fmla="*/ 11695001 h 200"/>
                <a:gd name="T2" fmla="*/ 48 w 864"/>
                <a:gd name="T3" fmla="*/ 486424 h 200"/>
                <a:gd name="T4" fmla="*/ 96 w 864"/>
                <a:gd name="T5" fmla="*/ 8897843 h 200"/>
                <a:gd name="T6" fmla="*/ 144 w 864"/>
                <a:gd name="T7" fmla="*/ 486424 h 200"/>
                <a:gd name="T8" fmla="*/ 192 w 864"/>
                <a:gd name="T9" fmla="*/ 8897843 h 200"/>
                <a:gd name="T10" fmla="*/ 240 w 864"/>
                <a:gd name="T11" fmla="*/ 486424 h 200"/>
                <a:gd name="T12" fmla="*/ 288 w 864"/>
                <a:gd name="T13" fmla="*/ 8897843 h 200"/>
                <a:gd name="T14" fmla="*/ 336 w 864"/>
                <a:gd name="T15" fmla="*/ 486424 h 200"/>
                <a:gd name="T16" fmla="*/ 384 w 864"/>
                <a:gd name="T17" fmla="*/ 8897843 h 200"/>
                <a:gd name="T18" fmla="*/ 432 w 864"/>
                <a:gd name="T19" fmla="*/ 486424 h 200"/>
                <a:gd name="T20" fmla="*/ 480 w 864"/>
                <a:gd name="T21" fmla="*/ 8897843 h 200"/>
                <a:gd name="T22" fmla="*/ 528 w 864"/>
                <a:gd name="T23" fmla="*/ 486424 h 200"/>
                <a:gd name="T24" fmla="*/ 576 w 864"/>
                <a:gd name="T25" fmla="*/ 8897843 h 200"/>
                <a:gd name="T26" fmla="*/ 624 w 864"/>
                <a:gd name="T27" fmla="*/ 486424 h 200"/>
                <a:gd name="T28" fmla="*/ 672 w 864"/>
                <a:gd name="T29" fmla="*/ 8897843 h 200"/>
                <a:gd name="T30" fmla="*/ 720 w 864"/>
                <a:gd name="T31" fmla="*/ 486424 h 200"/>
                <a:gd name="T32" fmla="*/ 768 w 864"/>
                <a:gd name="T33" fmla="*/ 8897843 h 200"/>
                <a:gd name="T34" fmla="*/ 816 w 864"/>
                <a:gd name="T35" fmla="*/ 486424 h 200"/>
                <a:gd name="T36" fmla="*/ 864 w 864"/>
                <a:gd name="T37" fmla="*/ 6091182 h 2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64"/>
                <a:gd name="T58" fmla="*/ 0 h 200"/>
                <a:gd name="T59" fmla="*/ 864 w 864"/>
                <a:gd name="T60" fmla="*/ 200 h 2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64" h="200">
                  <a:moveTo>
                    <a:pt x="0" y="200"/>
                  </a:moveTo>
                  <a:cubicBezTo>
                    <a:pt x="16" y="108"/>
                    <a:pt x="32" y="16"/>
                    <a:pt x="48" y="8"/>
                  </a:cubicBezTo>
                  <a:cubicBezTo>
                    <a:pt x="64" y="0"/>
                    <a:pt x="80" y="152"/>
                    <a:pt x="96" y="152"/>
                  </a:cubicBezTo>
                  <a:cubicBezTo>
                    <a:pt x="112" y="152"/>
                    <a:pt x="128" y="8"/>
                    <a:pt x="144" y="8"/>
                  </a:cubicBezTo>
                  <a:cubicBezTo>
                    <a:pt x="160" y="8"/>
                    <a:pt x="176" y="152"/>
                    <a:pt x="192" y="152"/>
                  </a:cubicBezTo>
                  <a:cubicBezTo>
                    <a:pt x="208" y="152"/>
                    <a:pt x="224" y="8"/>
                    <a:pt x="240" y="8"/>
                  </a:cubicBezTo>
                  <a:cubicBezTo>
                    <a:pt x="256" y="8"/>
                    <a:pt x="272" y="152"/>
                    <a:pt x="288" y="152"/>
                  </a:cubicBezTo>
                  <a:cubicBezTo>
                    <a:pt x="304" y="152"/>
                    <a:pt x="320" y="8"/>
                    <a:pt x="336" y="8"/>
                  </a:cubicBezTo>
                  <a:cubicBezTo>
                    <a:pt x="352" y="8"/>
                    <a:pt x="368" y="152"/>
                    <a:pt x="384" y="152"/>
                  </a:cubicBezTo>
                  <a:cubicBezTo>
                    <a:pt x="400" y="152"/>
                    <a:pt x="416" y="8"/>
                    <a:pt x="432" y="8"/>
                  </a:cubicBezTo>
                  <a:cubicBezTo>
                    <a:pt x="448" y="8"/>
                    <a:pt x="464" y="152"/>
                    <a:pt x="480" y="152"/>
                  </a:cubicBezTo>
                  <a:cubicBezTo>
                    <a:pt x="496" y="152"/>
                    <a:pt x="512" y="8"/>
                    <a:pt x="528" y="8"/>
                  </a:cubicBezTo>
                  <a:cubicBezTo>
                    <a:pt x="544" y="8"/>
                    <a:pt x="560" y="152"/>
                    <a:pt x="576" y="152"/>
                  </a:cubicBezTo>
                  <a:cubicBezTo>
                    <a:pt x="592" y="152"/>
                    <a:pt x="608" y="8"/>
                    <a:pt x="624" y="8"/>
                  </a:cubicBezTo>
                  <a:cubicBezTo>
                    <a:pt x="640" y="8"/>
                    <a:pt x="656" y="152"/>
                    <a:pt x="672" y="152"/>
                  </a:cubicBezTo>
                  <a:cubicBezTo>
                    <a:pt x="688" y="152"/>
                    <a:pt x="704" y="8"/>
                    <a:pt x="720" y="8"/>
                  </a:cubicBezTo>
                  <a:cubicBezTo>
                    <a:pt x="736" y="8"/>
                    <a:pt x="752" y="152"/>
                    <a:pt x="768" y="152"/>
                  </a:cubicBezTo>
                  <a:cubicBezTo>
                    <a:pt x="784" y="152"/>
                    <a:pt x="800" y="16"/>
                    <a:pt x="816" y="8"/>
                  </a:cubicBezTo>
                  <a:cubicBezTo>
                    <a:pt x="832" y="0"/>
                    <a:pt x="856" y="88"/>
                    <a:pt x="864" y="104"/>
                  </a:cubicBezTo>
                </a:path>
              </a:pathLst>
            </a:custGeom>
            <a:noFill/>
            <a:ln w="28575">
              <a:solidFill>
                <a:srgbClr val="0000CC"/>
              </a:solidFill>
              <a:round/>
              <a:headEnd/>
              <a:tailEnd/>
            </a:ln>
          </p:spPr>
          <p:txBody>
            <a:bodyPr/>
            <a:lstStyle/>
            <a:p>
              <a:endParaRPr lang="zh-CN" altLang="en-US"/>
            </a:p>
          </p:txBody>
        </p:sp>
        <p:grpSp>
          <p:nvGrpSpPr>
            <p:cNvPr id="20554" name="Group 8"/>
            <p:cNvGrpSpPr>
              <a:grpSpLocks/>
            </p:cNvGrpSpPr>
            <p:nvPr/>
          </p:nvGrpSpPr>
          <p:grpSpPr bwMode="auto">
            <a:xfrm>
              <a:off x="4560" y="2208"/>
              <a:ext cx="576" cy="327"/>
              <a:chOff x="3408" y="2006"/>
              <a:chExt cx="576" cy="327"/>
            </a:xfrm>
          </p:grpSpPr>
          <p:sp>
            <p:nvSpPr>
              <p:cNvPr id="20555" name="Line 9"/>
              <p:cNvSpPr>
                <a:spLocks noChangeShapeType="1"/>
              </p:cNvSpPr>
              <p:nvPr/>
            </p:nvSpPr>
            <p:spPr bwMode="auto">
              <a:xfrm>
                <a:off x="3408" y="2064"/>
                <a:ext cx="576" cy="0"/>
              </a:xfrm>
              <a:prstGeom prst="line">
                <a:avLst/>
              </a:prstGeom>
              <a:noFill/>
              <a:ln w="28575">
                <a:solidFill>
                  <a:srgbClr val="0000CC"/>
                </a:solidFill>
                <a:round/>
                <a:headEnd/>
                <a:tailEnd type="triangle" w="med" len="med"/>
              </a:ln>
            </p:spPr>
            <p:txBody>
              <a:bodyPr/>
              <a:lstStyle/>
              <a:p>
                <a:endParaRPr lang="zh-CN" altLang="en-US"/>
              </a:p>
            </p:txBody>
          </p:sp>
          <p:sp>
            <p:nvSpPr>
              <p:cNvPr id="20556" name="Text Box 10"/>
              <p:cNvSpPr txBox="1">
                <a:spLocks noChangeArrowheads="1"/>
              </p:cNvSpPr>
              <p:nvPr/>
            </p:nvSpPr>
            <p:spPr bwMode="auto">
              <a:xfrm>
                <a:off x="3591" y="2006"/>
                <a:ext cx="287" cy="327"/>
              </a:xfrm>
              <a:prstGeom prst="rect">
                <a:avLst/>
              </a:prstGeom>
              <a:noFill/>
              <a:ln w="28575">
                <a:noFill/>
                <a:miter lim="800000"/>
                <a:headEnd/>
                <a:tailEnd/>
              </a:ln>
            </p:spPr>
            <p:txBody>
              <a:bodyPr wrap="none">
                <a:spAutoFit/>
              </a:bodyPr>
              <a:lstStyle/>
              <a:p>
                <a:r>
                  <a:rPr kumimoji="1" lang="en-US" altLang="zh-CN" sz="2800" b="1">
                    <a:solidFill>
                      <a:srgbClr val="0000CC"/>
                    </a:solidFill>
                    <a:latin typeface="Times New Roman" pitchFamily="18" charset="0"/>
                    <a:ea typeface="华文中宋" pitchFamily="2" charset="-122"/>
                    <a:sym typeface="Symbol" pitchFamily="18" charset="2"/>
                  </a:rPr>
                  <a:t></a:t>
                </a:r>
                <a:endParaRPr kumimoji="1" lang="en-US" altLang="zh-CN" sz="2800" b="1">
                  <a:solidFill>
                    <a:srgbClr val="0000CC"/>
                  </a:solidFill>
                  <a:latin typeface="Times New Roman" pitchFamily="18" charset="0"/>
                  <a:ea typeface="华文中宋" pitchFamily="2" charset="-122"/>
                </a:endParaRPr>
              </a:p>
            </p:txBody>
          </p:sp>
        </p:grpSp>
      </p:grpSp>
      <p:sp>
        <p:nvSpPr>
          <p:cNvPr id="118795" name="Line 11"/>
          <p:cNvSpPr>
            <a:spLocks noChangeShapeType="1"/>
          </p:cNvSpPr>
          <p:nvPr/>
        </p:nvSpPr>
        <p:spPr bwMode="auto">
          <a:xfrm>
            <a:off x="6932613" y="3395663"/>
            <a:ext cx="0" cy="1090612"/>
          </a:xfrm>
          <a:prstGeom prst="line">
            <a:avLst/>
          </a:prstGeom>
          <a:noFill/>
          <a:ln w="38100">
            <a:solidFill>
              <a:schemeClr val="tx1"/>
            </a:solidFill>
            <a:round/>
            <a:headEnd type="none" w="sm" len="sm"/>
            <a:tailEnd type="triangle" w="med" len="med"/>
          </a:ln>
        </p:spPr>
        <p:txBody>
          <a:bodyPr wrap="none" anchor="ctr"/>
          <a:lstStyle/>
          <a:p>
            <a:endParaRPr lang="zh-CN" altLang="en-US"/>
          </a:p>
        </p:txBody>
      </p:sp>
      <p:grpSp>
        <p:nvGrpSpPr>
          <p:cNvPr id="4" name="Group 12"/>
          <p:cNvGrpSpPr>
            <a:grpSpLocks/>
          </p:cNvGrpSpPr>
          <p:nvPr/>
        </p:nvGrpSpPr>
        <p:grpSpPr bwMode="auto">
          <a:xfrm>
            <a:off x="5924550" y="4211638"/>
            <a:ext cx="1617663" cy="598487"/>
            <a:chOff x="3593" y="2051"/>
            <a:chExt cx="1019" cy="377"/>
          </a:xfrm>
        </p:grpSpPr>
        <p:sp>
          <p:nvSpPr>
            <p:cNvPr id="20552" name="Line 13"/>
            <p:cNvSpPr>
              <a:spLocks noChangeShapeType="1"/>
            </p:cNvSpPr>
            <p:nvPr/>
          </p:nvSpPr>
          <p:spPr bwMode="auto">
            <a:xfrm>
              <a:off x="3844" y="2243"/>
              <a:ext cx="768" cy="0"/>
            </a:xfrm>
            <a:prstGeom prst="line">
              <a:avLst/>
            </a:prstGeom>
            <a:noFill/>
            <a:ln w="38100">
              <a:solidFill>
                <a:schemeClr val="tx1"/>
              </a:solidFill>
              <a:round/>
              <a:headEnd type="none" w="sm" len="sm"/>
              <a:tailEnd type="none" w="sm" len="sm"/>
            </a:ln>
          </p:spPr>
          <p:txBody>
            <a:bodyPr wrap="none" anchor="ctr"/>
            <a:lstStyle/>
            <a:p>
              <a:endParaRPr lang="zh-CN" altLang="en-US"/>
            </a:p>
          </p:txBody>
        </p:sp>
        <p:graphicFrame>
          <p:nvGraphicFramePr>
            <p:cNvPr id="20529" name="Object 49"/>
            <p:cNvGraphicFramePr>
              <a:graphicFrameLocks noChangeAspect="1"/>
            </p:cNvGraphicFramePr>
            <p:nvPr/>
          </p:nvGraphicFramePr>
          <p:xfrm>
            <a:off x="3593" y="2051"/>
            <a:ext cx="315" cy="377"/>
          </p:xfrm>
          <a:graphic>
            <a:graphicData uri="http://schemas.openxmlformats.org/presentationml/2006/ole">
              <mc:AlternateContent xmlns:mc="http://schemas.openxmlformats.org/markup-compatibility/2006">
                <mc:Choice xmlns:v="urn:schemas-microsoft-com:vml" Requires="v">
                  <p:oleObj spid="_x0000_s20592" name="Equation" r:id="rId10" imgW="190477" imgH="228462" progId="Equation.3">
                    <p:embed/>
                  </p:oleObj>
                </mc:Choice>
                <mc:Fallback>
                  <p:oleObj name="Equation" r:id="rId10" imgW="190477" imgH="228462" progId="Equation.3">
                    <p:embed/>
                    <p:pic>
                      <p:nvPicPr>
                        <p:cNvPr id="0" name="Picture 49"/>
                        <p:cNvPicPr>
                          <a:picLocks noChangeAspect="1" noChangeArrowheads="1"/>
                        </p:cNvPicPr>
                        <p:nvPr/>
                      </p:nvPicPr>
                      <p:blipFill>
                        <a:blip r:embed="rId11">
                          <a:lum bright="-96000"/>
                          <a:extLst>
                            <a:ext uri="{28A0092B-C50C-407E-A947-70E740481C1C}">
                              <a14:useLocalDpi xmlns:a14="http://schemas.microsoft.com/office/drawing/2010/main" val="0"/>
                            </a:ext>
                          </a:extLst>
                        </a:blip>
                        <a:srcRect/>
                        <a:stretch>
                          <a:fillRect/>
                        </a:stretch>
                      </p:blipFill>
                      <p:spPr bwMode="auto">
                        <a:xfrm>
                          <a:off x="3593" y="2051"/>
                          <a:ext cx="315"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5"/>
          <p:cNvGrpSpPr>
            <a:grpSpLocks/>
          </p:cNvGrpSpPr>
          <p:nvPr/>
        </p:nvGrpSpPr>
        <p:grpSpPr bwMode="auto">
          <a:xfrm>
            <a:off x="5872163" y="2935288"/>
            <a:ext cx="1631950" cy="565150"/>
            <a:chOff x="2862" y="2155"/>
            <a:chExt cx="1028" cy="356"/>
          </a:xfrm>
        </p:grpSpPr>
        <p:sp>
          <p:nvSpPr>
            <p:cNvPr id="20544" name="Line 16"/>
            <p:cNvSpPr>
              <a:spLocks noChangeShapeType="1"/>
            </p:cNvSpPr>
            <p:nvPr/>
          </p:nvSpPr>
          <p:spPr bwMode="auto">
            <a:xfrm>
              <a:off x="3142" y="2469"/>
              <a:ext cx="720" cy="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0545" name="Line 17"/>
            <p:cNvSpPr>
              <a:spLocks noChangeShapeType="1"/>
            </p:cNvSpPr>
            <p:nvPr/>
          </p:nvSpPr>
          <p:spPr bwMode="auto">
            <a:xfrm>
              <a:off x="3164" y="2279"/>
              <a:ext cx="672" cy="0"/>
            </a:xfrm>
            <a:prstGeom prst="line">
              <a:avLst/>
            </a:prstGeom>
            <a:noFill/>
            <a:ln w="38100">
              <a:solidFill>
                <a:schemeClr val="tx1"/>
              </a:solidFill>
              <a:round/>
              <a:headEnd type="none" w="sm" len="sm"/>
              <a:tailEnd type="none" w="sm" len="sm"/>
            </a:ln>
          </p:spPr>
          <p:txBody>
            <a:bodyPr wrap="none" anchor="ctr"/>
            <a:lstStyle/>
            <a:p>
              <a:endParaRPr lang="zh-CN" altLang="en-US"/>
            </a:p>
          </p:txBody>
        </p:sp>
        <p:graphicFrame>
          <p:nvGraphicFramePr>
            <p:cNvPr id="20530" name="Object 50"/>
            <p:cNvGraphicFramePr>
              <a:graphicFrameLocks noChangeAspect="1"/>
            </p:cNvGraphicFramePr>
            <p:nvPr/>
          </p:nvGraphicFramePr>
          <p:xfrm>
            <a:off x="2862" y="2155"/>
            <a:ext cx="336" cy="356"/>
          </p:xfrm>
          <a:graphic>
            <a:graphicData uri="http://schemas.openxmlformats.org/presentationml/2006/ole">
              <mc:AlternateContent xmlns:mc="http://schemas.openxmlformats.org/markup-compatibility/2006">
                <mc:Choice xmlns:v="urn:schemas-microsoft-com:vml" Requires="v">
                  <p:oleObj spid="_x0000_s20593" name="公式" r:id="rId12" imgW="203017" imgH="215671" progId="Equation.3">
                    <p:embed/>
                  </p:oleObj>
                </mc:Choice>
                <mc:Fallback>
                  <p:oleObj name="公式" r:id="rId12" imgW="203017" imgH="215671" progId="Equation.3">
                    <p:embed/>
                    <p:pic>
                      <p:nvPicPr>
                        <p:cNvPr id="0" name="Picture 50"/>
                        <p:cNvPicPr>
                          <a:picLocks noChangeAspect="1" noChangeArrowheads="1"/>
                        </p:cNvPicPr>
                        <p:nvPr/>
                      </p:nvPicPr>
                      <p:blipFill>
                        <a:blip r:embed="rId13">
                          <a:lum bright="-96000"/>
                          <a:extLst>
                            <a:ext uri="{28A0092B-C50C-407E-A947-70E740481C1C}">
                              <a14:useLocalDpi xmlns:a14="http://schemas.microsoft.com/office/drawing/2010/main" val="0"/>
                            </a:ext>
                          </a:extLst>
                        </a:blip>
                        <a:srcRect/>
                        <a:stretch>
                          <a:fillRect/>
                        </a:stretch>
                      </p:blipFill>
                      <p:spPr bwMode="auto">
                        <a:xfrm>
                          <a:off x="2862" y="2155"/>
                          <a:ext cx="336"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6" name="Line 19"/>
            <p:cNvSpPr>
              <a:spLocks noChangeShapeType="1"/>
            </p:cNvSpPr>
            <p:nvPr/>
          </p:nvSpPr>
          <p:spPr bwMode="auto">
            <a:xfrm flipV="1">
              <a:off x="3168" y="2297"/>
              <a:ext cx="115" cy="165"/>
            </a:xfrm>
            <a:prstGeom prst="line">
              <a:avLst/>
            </a:prstGeom>
            <a:noFill/>
            <a:ln w="28575">
              <a:solidFill>
                <a:srgbClr val="0000FF"/>
              </a:solidFill>
              <a:round/>
              <a:headEnd/>
              <a:tailEnd/>
            </a:ln>
          </p:spPr>
          <p:txBody>
            <a:bodyPr/>
            <a:lstStyle/>
            <a:p>
              <a:endParaRPr lang="zh-CN" altLang="en-US"/>
            </a:p>
          </p:txBody>
        </p:sp>
        <p:sp>
          <p:nvSpPr>
            <p:cNvPr id="20547" name="Line 20"/>
            <p:cNvSpPr>
              <a:spLocks noChangeShapeType="1"/>
            </p:cNvSpPr>
            <p:nvPr/>
          </p:nvSpPr>
          <p:spPr bwMode="auto">
            <a:xfrm flipV="1">
              <a:off x="3286" y="2299"/>
              <a:ext cx="115" cy="165"/>
            </a:xfrm>
            <a:prstGeom prst="line">
              <a:avLst/>
            </a:prstGeom>
            <a:noFill/>
            <a:ln w="28575">
              <a:solidFill>
                <a:srgbClr val="0000FF"/>
              </a:solidFill>
              <a:round/>
              <a:headEnd/>
              <a:tailEnd/>
            </a:ln>
          </p:spPr>
          <p:txBody>
            <a:bodyPr/>
            <a:lstStyle/>
            <a:p>
              <a:endParaRPr lang="zh-CN" altLang="en-US"/>
            </a:p>
          </p:txBody>
        </p:sp>
        <p:sp>
          <p:nvSpPr>
            <p:cNvPr id="20548" name="Line 21"/>
            <p:cNvSpPr>
              <a:spLocks noChangeShapeType="1"/>
            </p:cNvSpPr>
            <p:nvPr/>
          </p:nvSpPr>
          <p:spPr bwMode="auto">
            <a:xfrm flipV="1">
              <a:off x="3411" y="2287"/>
              <a:ext cx="115" cy="165"/>
            </a:xfrm>
            <a:prstGeom prst="line">
              <a:avLst/>
            </a:prstGeom>
            <a:noFill/>
            <a:ln w="28575">
              <a:solidFill>
                <a:srgbClr val="0000FF"/>
              </a:solidFill>
              <a:round/>
              <a:headEnd/>
              <a:tailEnd/>
            </a:ln>
          </p:spPr>
          <p:txBody>
            <a:bodyPr/>
            <a:lstStyle/>
            <a:p>
              <a:endParaRPr lang="zh-CN" altLang="en-US"/>
            </a:p>
          </p:txBody>
        </p:sp>
        <p:sp>
          <p:nvSpPr>
            <p:cNvPr id="20549" name="Line 22"/>
            <p:cNvSpPr>
              <a:spLocks noChangeShapeType="1"/>
            </p:cNvSpPr>
            <p:nvPr/>
          </p:nvSpPr>
          <p:spPr bwMode="auto">
            <a:xfrm flipV="1">
              <a:off x="3528" y="2290"/>
              <a:ext cx="115" cy="165"/>
            </a:xfrm>
            <a:prstGeom prst="line">
              <a:avLst/>
            </a:prstGeom>
            <a:noFill/>
            <a:ln w="28575">
              <a:solidFill>
                <a:srgbClr val="0000FF"/>
              </a:solidFill>
              <a:round/>
              <a:headEnd/>
              <a:tailEnd/>
            </a:ln>
          </p:spPr>
          <p:txBody>
            <a:bodyPr/>
            <a:lstStyle/>
            <a:p>
              <a:endParaRPr lang="zh-CN" altLang="en-US"/>
            </a:p>
          </p:txBody>
        </p:sp>
        <p:sp>
          <p:nvSpPr>
            <p:cNvPr id="20550" name="Line 23"/>
            <p:cNvSpPr>
              <a:spLocks noChangeShapeType="1"/>
            </p:cNvSpPr>
            <p:nvPr/>
          </p:nvSpPr>
          <p:spPr bwMode="auto">
            <a:xfrm flipV="1">
              <a:off x="3660" y="2292"/>
              <a:ext cx="115" cy="165"/>
            </a:xfrm>
            <a:prstGeom prst="line">
              <a:avLst/>
            </a:prstGeom>
            <a:noFill/>
            <a:ln w="28575">
              <a:solidFill>
                <a:srgbClr val="0000FF"/>
              </a:solidFill>
              <a:round/>
              <a:headEnd/>
              <a:tailEnd/>
            </a:ln>
          </p:spPr>
          <p:txBody>
            <a:bodyPr/>
            <a:lstStyle/>
            <a:p>
              <a:endParaRPr lang="zh-CN" altLang="en-US"/>
            </a:p>
          </p:txBody>
        </p:sp>
        <p:sp>
          <p:nvSpPr>
            <p:cNvPr id="20551" name="Line 24"/>
            <p:cNvSpPr>
              <a:spLocks noChangeShapeType="1"/>
            </p:cNvSpPr>
            <p:nvPr/>
          </p:nvSpPr>
          <p:spPr bwMode="auto">
            <a:xfrm flipV="1">
              <a:off x="3775" y="2292"/>
              <a:ext cx="115" cy="165"/>
            </a:xfrm>
            <a:prstGeom prst="line">
              <a:avLst/>
            </a:prstGeom>
            <a:noFill/>
            <a:ln w="28575">
              <a:solidFill>
                <a:srgbClr val="0000FF"/>
              </a:solidFill>
              <a:round/>
              <a:headEnd/>
              <a:tailEnd/>
            </a:ln>
          </p:spPr>
          <p:txBody>
            <a:bodyPr/>
            <a:lstStyle/>
            <a:p>
              <a:endParaRPr lang="zh-CN" altLang="en-US"/>
            </a:p>
          </p:txBody>
        </p:sp>
      </p:grpSp>
      <p:sp>
        <p:nvSpPr>
          <p:cNvPr id="118809" name="Text Box 25"/>
          <p:cNvSpPr txBox="1">
            <a:spLocks noChangeArrowheads="1"/>
          </p:cNvSpPr>
          <p:nvPr/>
        </p:nvSpPr>
        <p:spPr bwMode="auto">
          <a:xfrm>
            <a:off x="808038" y="4278313"/>
            <a:ext cx="2424112" cy="488950"/>
          </a:xfrm>
          <a:prstGeom prst="rect">
            <a:avLst/>
          </a:prstGeom>
          <a:noFill/>
          <a:ln w="28575">
            <a:noFill/>
            <a:miter lim="800000"/>
            <a:headEnd/>
            <a:tailEnd/>
          </a:ln>
        </p:spPr>
        <p:txBody>
          <a:bodyPr>
            <a:spAutoFit/>
          </a:bodyPr>
          <a:lstStyle/>
          <a:p>
            <a:r>
              <a:rPr kumimoji="1" lang="zh-CN" altLang="en-US" sz="2600" b="1">
                <a:latin typeface="宋体" charset="-122"/>
                <a:ea typeface="华文中宋" pitchFamily="2" charset="-122"/>
              </a:rPr>
              <a:t>谱线宽度：</a:t>
            </a:r>
            <a:endParaRPr kumimoji="1" lang="zh-CN" altLang="en-US" sz="2800" b="1">
              <a:solidFill>
                <a:srgbClr val="0000FF"/>
              </a:solidFill>
              <a:latin typeface="Times New Roman" pitchFamily="18" charset="0"/>
              <a:ea typeface="华文中宋" pitchFamily="2" charset="-122"/>
            </a:endParaRPr>
          </a:p>
        </p:txBody>
      </p:sp>
      <p:graphicFrame>
        <p:nvGraphicFramePr>
          <p:cNvPr id="118810" name="Object 51"/>
          <p:cNvGraphicFramePr>
            <a:graphicFrameLocks noChangeAspect="1"/>
          </p:cNvGraphicFramePr>
          <p:nvPr/>
        </p:nvGraphicFramePr>
        <p:xfrm>
          <a:off x="1287463" y="4829175"/>
          <a:ext cx="1371600" cy="1077913"/>
        </p:xfrm>
        <a:graphic>
          <a:graphicData uri="http://schemas.openxmlformats.org/presentationml/2006/ole">
            <mc:AlternateContent xmlns:mc="http://schemas.openxmlformats.org/markup-compatibility/2006">
              <mc:Choice xmlns:v="urn:schemas-microsoft-com:vml" Requires="v">
                <p:oleObj spid="_x0000_s20594" name="公式" r:id="rId14" imgW="837787" imgH="558892" progId="Equation.3">
                  <p:embed/>
                </p:oleObj>
              </mc:Choice>
              <mc:Fallback>
                <p:oleObj name="公式" r:id="rId14" imgW="837787" imgH="558892" progId="Equation.3">
                  <p:embed/>
                  <p:pic>
                    <p:nvPicPr>
                      <p:cNvPr id="0" name="Picture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87463" y="4829175"/>
                        <a:ext cx="137160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118811" name="Object 52"/>
          <p:cNvGraphicFramePr>
            <a:graphicFrameLocks noChangeAspect="1"/>
          </p:cNvGraphicFramePr>
          <p:nvPr/>
        </p:nvGraphicFramePr>
        <p:xfrm>
          <a:off x="2771775" y="5095875"/>
          <a:ext cx="1995488" cy="488950"/>
        </p:xfrm>
        <a:graphic>
          <a:graphicData uri="http://schemas.openxmlformats.org/presentationml/2006/ole">
            <mc:AlternateContent xmlns:mc="http://schemas.openxmlformats.org/markup-compatibility/2006">
              <mc:Choice xmlns:v="urn:schemas-microsoft-com:vml" Requires="v">
                <p:oleObj spid="_x0000_s20595" name="公式" r:id="rId16" imgW="977785" imgH="254092" progId="Equation.3">
                  <p:embed/>
                </p:oleObj>
              </mc:Choice>
              <mc:Fallback>
                <p:oleObj name="公式" r:id="rId16" imgW="977785" imgH="254092" progId="Equation.3">
                  <p:embed/>
                  <p:pic>
                    <p:nvPicPr>
                      <p:cNvPr id="0" name="Picture 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71775" y="5095875"/>
                        <a:ext cx="19954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18812" name="Text Box 28"/>
          <p:cNvSpPr txBox="1">
            <a:spLocks noChangeArrowheads="1"/>
          </p:cNvSpPr>
          <p:nvPr/>
        </p:nvSpPr>
        <p:spPr bwMode="auto">
          <a:xfrm>
            <a:off x="5087938" y="5137150"/>
            <a:ext cx="3503612" cy="488950"/>
          </a:xfrm>
          <a:prstGeom prst="rect">
            <a:avLst/>
          </a:prstGeom>
          <a:noFill/>
          <a:ln w="28575">
            <a:noFill/>
            <a:miter lim="800000"/>
            <a:headEnd/>
            <a:tailEnd/>
          </a:ln>
        </p:spPr>
        <p:txBody>
          <a:bodyPr>
            <a:spAutoFit/>
          </a:bodyPr>
          <a:lstStyle/>
          <a:p>
            <a:r>
              <a:rPr kumimoji="1" lang="zh-CN" altLang="en-US" sz="2600" b="1">
                <a:latin typeface="宋体" charset="-122"/>
                <a:ea typeface="华文中宋" pitchFamily="2" charset="-122"/>
              </a:rPr>
              <a:t>与实验测量结果吻合！</a:t>
            </a:r>
            <a:endParaRPr kumimoji="1" lang="zh-CN" altLang="en-US" sz="2800" b="1">
              <a:solidFill>
                <a:srgbClr val="0000FF"/>
              </a:solidFill>
              <a:latin typeface="Times New Roman" pitchFamily="18" charset="0"/>
              <a:ea typeface="华文中宋" pitchFamily="2" charset="-122"/>
            </a:endParaRPr>
          </a:p>
        </p:txBody>
      </p:sp>
      <p:sp>
        <p:nvSpPr>
          <p:cNvPr id="118813" name="Text Box 29"/>
          <p:cNvSpPr txBox="1">
            <a:spLocks noChangeArrowheads="1"/>
          </p:cNvSpPr>
          <p:nvPr/>
        </p:nvSpPr>
        <p:spPr bwMode="auto">
          <a:xfrm>
            <a:off x="831850" y="5949950"/>
            <a:ext cx="7270750" cy="488950"/>
          </a:xfrm>
          <a:prstGeom prst="rect">
            <a:avLst/>
          </a:prstGeom>
          <a:noFill/>
          <a:ln w="28575">
            <a:noFill/>
            <a:miter lim="800000"/>
            <a:headEnd/>
            <a:tailEnd/>
          </a:ln>
        </p:spPr>
        <p:txBody>
          <a:bodyPr>
            <a:spAutoFit/>
          </a:bodyPr>
          <a:lstStyle/>
          <a:p>
            <a:r>
              <a:rPr kumimoji="1" lang="zh-CN" altLang="en-US" sz="2600" b="1">
                <a:latin typeface="宋体" charset="-122"/>
                <a:ea typeface="华文中宋" pitchFamily="2" charset="-122"/>
              </a:rPr>
              <a:t>原子基态寿命无穷长，基态有确定的能量值。</a:t>
            </a:r>
          </a:p>
        </p:txBody>
      </p:sp>
      <p:sp>
        <p:nvSpPr>
          <p:cNvPr id="118814" name="Rectangle 30"/>
          <p:cNvSpPr>
            <a:spLocks noChangeArrowheads="1"/>
          </p:cNvSpPr>
          <p:nvPr/>
        </p:nvSpPr>
        <p:spPr bwMode="auto">
          <a:xfrm>
            <a:off x="781050" y="831850"/>
            <a:ext cx="8362950" cy="488950"/>
          </a:xfrm>
          <a:prstGeom prst="rect">
            <a:avLst/>
          </a:prstGeom>
          <a:noFill/>
          <a:ln w="28575">
            <a:noFill/>
            <a:miter lim="800000"/>
            <a:headEnd/>
            <a:tailEnd/>
          </a:ln>
        </p:spPr>
        <p:txBody>
          <a:bodyPr>
            <a:spAutoFit/>
          </a:bodyPr>
          <a:lstStyle/>
          <a:p>
            <a:r>
              <a:rPr kumimoji="1" lang="en-US" altLang="zh-CN" sz="2600" b="1">
                <a:latin typeface="Times New Roman" pitchFamily="18" charset="0"/>
                <a:ea typeface="华文中宋" pitchFamily="2" charset="-122"/>
              </a:rPr>
              <a:t>[</a:t>
            </a:r>
            <a:r>
              <a:rPr kumimoji="1" lang="zh-CN" altLang="en-US" sz="2600" b="1">
                <a:latin typeface="Times New Roman" pitchFamily="18" charset="0"/>
                <a:ea typeface="华文中宋" pitchFamily="2" charset="-122"/>
              </a:rPr>
              <a:t>例</a:t>
            </a:r>
            <a:r>
              <a:rPr kumimoji="1" lang="en-US" altLang="zh-CN" sz="2600" b="1">
                <a:latin typeface="Times New Roman" pitchFamily="18" charset="0"/>
                <a:ea typeface="华文中宋" pitchFamily="2" charset="-122"/>
              </a:rPr>
              <a:t>]  </a:t>
            </a:r>
            <a:r>
              <a:rPr kumimoji="1" lang="zh-CN" altLang="en-US" sz="2600" b="1">
                <a:latin typeface="Times New Roman" pitchFamily="18" charset="0"/>
                <a:ea typeface="华文中宋" pitchFamily="2" charset="-122"/>
              </a:rPr>
              <a:t>原子在激发态的寿命为</a:t>
            </a:r>
            <a:r>
              <a:rPr kumimoji="1" lang="en-US" altLang="zh-CN" sz="2600" b="1">
                <a:latin typeface="Times New Roman" pitchFamily="18" charset="0"/>
                <a:ea typeface="华文中宋" pitchFamily="2" charset="-122"/>
              </a:rPr>
              <a:t>10</a:t>
            </a:r>
            <a:r>
              <a:rPr kumimoji="1" lang="en-US" altLang="zh-CN" sz="2400" baseline="30000">
                <a:latin typeface="Times New Roman" pitchFamily="18" charset="0"/>
                <a:ea typeface="华文中宋" pitchFamily="2" charset="-122"/>
              </a:rPr>
              <a:t>-8</a:t>
            </a:r>
            <a:r>
              <a:rPr kumimoji="1" lang="en-US" altLang="zh-CN" sz="2400">
                <a:latin typeface="Times New Roman" pitchFamily="18" charset="0"/>
                <a:ea typeface="华文中宋" pitchFamily="2" charset="-122"/>
              </a:rPr>
              <a:t> </a:t>
            </a:r>
            <a:r>
              <a:rPr kumimoji="1" lang="en-US" altLang="zh-CN" sz="2600" b="1">
                <a:latin typeface="Times New Roman" pitchFamily="18" charset="0"/>
                <a:ea typeface="华文中宋" pitchFamily="2" charset="-122"/>
              </a:rPr>
              <a:t>s</a:t>
            </a:r>
            <a:r>
              <a:rPr kumimoji="1" lang="en-GB" altLang="zh-CN" sz="2600" b="1">
                <a:latin typeface="Times New Roman" pitchFamily="18" charset="0"/>
                <a:ea typeface="华文中宋" pitchFamily="2" charset="-122"/>
              </a:rPr>
              <a:t>，</a:t>
            </a:r>
            <a:r>
              <a:rPr kumimoji="1" lang="zh-CN" altLang="en-US" sz="2600" b="1">
                <a:latin typeface="Times New Roman" pitchFamily="18" charset="0"/>
                <a:ea typeface="华文中宋" pitchFamily="2" charset="-122"/>
              </a:rPr>
              <a:t>由</a:t>
            </a:r>
            <a:r>
              <a:rPr kumimoji="1" lang="zh-CN" altLang="en-GB" sz="2600" b="1">
                <a:latin typeface="Times New Roman" pitchFamily="18" charset="0"/>
                <a:ea typeface="华文中宋" pitchFamily="2" charset="-122"/>
              </a:rPr>
              <a:t>不确定关系</a:t>
            </a:r>
            <a:endParaRPr kumimoji="1" lang="zh-CN" altLang="en-US" sz="2600" b="1">
              <a:latin typeface="Times New Roman" pitchFamily="18" charset="0"/>
              <a:ea typeface="华文中宋" pitchFamily="2" charset="-122"/>
            </a:endParaRPr>
          </a:p>
        </p:txBody>
      </p:sp>
      <p:sp>
        <p:nvSpPr>
          <p:cNvPr id="31" name="TextBox 30"/>
          <p:cNvSpPr txBox="1"/>
          <p:nvPr/>
        </p:nvSpPr>
        <p:spPr>
          <a:xfrm>
            <a:off x="4859338" y="404813"/>
            <a:ext cx="1519237" cy="392112"/>
          </a:xfrm>
          <a:prstGeom prst="rect">
            <a:avLst/>
          </a:prstGeom>
        </p:spPr>
        <p:style>
          <a:lnRef idx="3">
            <a:schemeClr val="lt1"/>
          </a:lnRef>
          <a:fillRef idx="1">
            <a:schemeClr val="accent3"/>
          </a:fillRef>
          <a:effectRef idx="1">
            <a:schemeClr val="accent3"/>
          </a:effectRef>
          <a:fontRef idx="minor">
            <a:schemeClr val="lt1"/>
          </a:fontRef>
        </p:style>
        <p:txBody>
          <a:bodyPr wrap="none">
            <a:spAutoFit/>
          </a:bodyPr>
          <a:lstStyle/>
          <a:p>
            <a:pPr fontAlgn="auto">
              <a:spcBef>
                <a:spcPts val="0"/>
              </a:spcBef>
              <a:spcAft>
                <a:spcPts val="0"/>
              </a:spcAft>
              <a:defRPr/>
            </a:pPr>
            <a:r>
              <a:rPr lang="en-US" altLang="zh-CN" dirty="0"/>
              <a:t>P.91</a:t>
            </a:r>
            <a:r>
              <a:rPr lang="zh-CN" altLang="en-US" dirty="0"/>
              <a:t>应用举例</a:t>
            </a:r>
            <a:endParaRPr lang="en-US" dirty="0"/>
          </a:p>
        </p:txBody>
      </p:sp>
      <p:sp>
        <p:nvSpPr>
          <p:cNvPr id="20543" name="Text Box 8"/>
          <p:cNvSpPr txBox="1">
            <a:spLocks noChangeArrowheads="1"/>
          </p:cNvSpPr>
          <p:nvPr/>
        </p:nvSpPr>
        <p:spPr bwMode="auto">
          <a:xfrm>
            <a:off x="395288" y="260350"/>
            <a:ext cx="2303462" cy="519113"/>
          </a:xfrm>
          <a:prstGeom prst="rect">
            <a:avLst/>
          </a:prstGeom>
          <a:noFill/>
          <a:ln w="9525">
            <a:noFill/>
            <a:miter lim="800000"/>
            <a:headEnd/>
            <a:tailEnd/>
          </a:ln>
        </p:spPr>
        <p:txBody>
          <a:bodyPr>
            <a:spAutoFit/>
          </a:bodyPr>
          <a:lstStyle/>
          <a:p>
            <a:pPr algn="just" eaLnBrk="0" hangingPunct="0"/>
            <a:r>
              <a:rPr kumimoji="1" lang="en-US" altLang="zh-CN" sz="2800" b="1">
                <a:solidFill>
                  <a:srgbClr val="FF0000"/>
                </a:solidFill>
                <a:latin typeface="Times New Roman" pitchFamily="18" charset="0"/>
                <a:ea typeface="华文中宋" pitchFamily="2" charset="-122"/>
                <a:cs typeface="Times New Roman" pitchFamily="18" charset="0"/>
              </a:rPr>
              <a:t>(3) </a:t>
            </a:r>
            <a:r>
              <a:rPr kumimoji="1" lang="zh-CN" altLang="en-US" sz="2800" b="1">
                <a:solidFill>
                  <a:srgbClr val="FF0000"/>
                </a:solidFill>
                <a:latin typeface="Times New Roman" pitchFamily="18" charset="0"/>
                <a:ea typeface="华文中宋" pitchFamily="2" charset="-122"/>
                <a:cs typeface="Times New Roman" pitchFamily="18" charset="0"/>
              </a:rPr>
              <a:t>应用举例</a:t>
            </a:r>
            <a:endParaRPr kumimoji="1" lang="zh-CN" altLang="en-US" sz="2800" b="1">
              <a:solidFill>
                <a:srgbClr val="FF0000"/>
              </a:solidFill>
              <a:latin typeface="宋体" charset="-122"/>
              <a:ea typeface="华文中宋"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814"/>
                                        </p:tgtEl>
                                        <p:attrNameLst>
                                          <p:attrName>style.visibility</p:attrName>
                                        </p:attrNameLst>
                                      </p:cBhvr>
                                      <p:to>
                                        <p:strVal val="visible"/>
                                      </p:to>
                                    </p:set>
                                    <p:anim calcmode="lin" valueType="num">
                                      <p:cBhvr additive="base">
                                        <p:cTn id="13" dur="500" fill="hold"/>
                                        <p:tgtEl>
                                          <p:spTgt spid="118814"/>
                                        </p:tgtEl>
                                        <p:attrNameLst>
                                          <p:attrName>ppt_x</p:attrName>
                                        </p:attrNameLst>
                                      </p:cBhvr>
                                      <p:tavLst>
                                        <p:tav tm="0">
                                          <p:val>
                                            <p:strVal val="#ppt_x"/>
                                          </p:val>
                                        </p:tav>
                                        <p:tav tm="100000">
                                          <p:val>
                                            <p:strVal val="#ppt_x"/>
                                          </p:val>
                                        </p:tav>
                                      </p:tavLst>
                                    </p:anim>
                                    <p:anim calcmode="lin" valueType="num">
                                      <p:cBhvr additive="base">
                                        <p:cTn id="14" dur="500" fill="hold"/>
                                        <p:tgtEl>
                                          <p:spTgt spid="1188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8787"/>
                                        </p:tgtEl>
                                        <p:attrNameLst>
                                          <p:attrName>style.visibility</p:attrName>
                                        </p:attrNameLst>
                                      </p:cBhvr>
                                      <p:to>
                                        <p:strVal val="visible"/>
                                      </p:to>
                                    </p:set>
                                    <p:animEffect transition="in" filter="wipe(left)">
                                      <p:cBhvr>
                                        <p:cTn id="19" dur="500"/>
                                        <p:tgtEl>
                                          <p:spTgt spid="11878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8786">
                                            <p:txEl>
                                              <p:pRg st="0" end="0"/>
                                            </p:txEl>
                                          </p:spTgt>
                                        </p:tgtEl>
                                        <p:attrNameLst>
                                          <p:attrName>style.visibility</p:attrName>
                                        </p:attrNameLst>
                                      </p:cBhvr>
                                      <p:to>
                                        <p:strVal val="visible"/>
                                      </p:to>
                                    </p:set>
                                    <p:animEffect transition="in" filter="wipe(left)">
                                      <p:cBhvr>
                                        <p:cTn id="24" dur="500"/>
                                        <p:tgtEl>
                                          <p:spTgt spid="118786">
                                            <p:txEl>
                                              <p:pRg st="0" end="0"/>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18788"/>
                                        </p:tgtEl>
                                        <p:attrNameLst>
                                          <p:attrName>style.visibility</p:attrName>
                                        </p:attrNameLst>
                                      </p:cBhvr>
                                      <p:to>
                                        <p:strVal val="visible"/>
                                      </p:to>
                                    </p:set>
                                    <p:animEffect transition="in" filter="wipe(left)">
                                      <p:cBhvr>
                                        <p:cTn id="28" dur="500"/>
                                        <p:tgtEl>
                                          <p:spTgt spid="11878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18789"/>
                                        </p:tgtEl>
                                        <p:attrNameLst>
                                          <p:attrName>style.visibility</p:attrName>
                                        </p:attrNameLst>
                                      </p:cBhvr>
                                      <p:to>
                                        <p:strVal val="visible"/>
                                      </p:to>
                                    </p:set>
                                    <p:animEffect transition="in" filter="wipe(left)">
                                      <p:cBhvr>
                                        <p:cTn id="33" dur="500"/>
                                        <p:tgtEl>
                                          <p:spTgt spid="11878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18795"/>
                                        </p:tgtEl>
                                        <p:attrNameLst>
                                          <p:attrName>style.visibility</p:attrName>
                                        </p:attrNameLst>
                                      </p:cBhvr>
                                      <p:to>
                                        <p:strVal val="visible"/>
                                      </p:to>
                                    </p:set>
                                    <p:animEffect transition="in" filter="wipe(up)">
                                      <p:cBhvr>
                                        <p:cTn id="48" dur="500"/>
                                        <p:tgtEl>
                                          <p:spTgt spid="118795"/>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8809"/>
                                        </p:tgtEl>
                                        <p:attrNameLst>
                                          <p:attrName>style.visibility</p:attrName>
                                        </p:attrNameLst>
                                      </p:cBhvr>
                                      <p:to>
                                        <p:strVal val="visible"/>
                                      </p:to>
                                    </p:set>
                                    <p:animEffect transition="in" filter="wipe(left)">
                                      <p:cBhvr>
                                        <p:cTn id="57" dur="500"/>
                                        <p:tgtEl>
                                          <p:spTgt spid="118809"/>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18810"/>
                                        </p:tgtEl>
                                        <p:attrNameLst>
                                          <p:attrName>style.visibility</p:attrName>
                                        </p:attrNameLst>
                                      </p:cBhvr>
                                      <p:to>
                                        <p:strVal val="visible"/>
                                      </p:to>
                                    </p:set>
                                    <p:animEffect transition="in" filter="wipe(left)">
                                      <p:cBhvr>
                                        <p:cTn id="61" dur="500"/>
                                        <p:tgtEl>
                                          <p:spTgt spid="11881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18811"/>
                                        </p:tgtEl>
                                        <p:attrNameLst>
                                          <p:attrName>style.visibility</p:attrName>
                                        </p:attrNameLst>
                                      </p:cBhvr>
                                      <p:to>
                                        <p:strVal val="visible"/>
                                      </p:to>
                                    </p:set>
                                    <p:animEffect transition="in" filter="wipe(left)">
                                      <p:cBhvr>
                                        <p:cTn id="66" dur="500"/>
                                        <p:tgtEl>
                                          <p:spTgt spid="118811"/>
                                        </p:tgtEl>
                                      </p:cBhvr>
                                    </p:animEffect>
                                  </p:childTnLst>
                                </p:cTn>
                              </p:par>
                            </p:childTnLst>
                          </p:cTn>
                        </p:par>
                        <p:par>
                          <p:cTn id="67" fill="hold">
                            <p:stCondLst>
                              <p:cond delay="500"/>
                            </p:stCondLst>
                            <p:childTnLst>
                              <p:par>
                                <p:cTn id="68" presetID="22" presetClass="entr" presetSubtype="8" fill="hold" grpId="0" nodeType="afterEffect">
                                  <p:stCondLst>
                                    <p:cond delay="5000"/>
                                  </p:stCondLst>
                                  <p:childTnLst>
                                    <p:set>
                                      <p:cBhvr>
                                        <p:cTn id="69" dur="1" fill="hold">
                                          <p:stCondLst>
                                            <p:cond delay="0"/>
                                          </p:stCondLst>
                                        </p:cTn>
                                        <p:tgtEl>
                                          <p:spTgt spid="118812"/>
                                        </p:tgtEl>
                                        <p:attrNameLst>
                                          <p:attrName>style.visibility</p:attrName>
                                        </p:attrNameLst>
                                      </p:cBhvr>
                                      <p:to>
                                        <p:strVal val="visible"/>
                                      </p:to>
                                    </p:set>
                                    <p:animEffect transition="in" filter="wipe(left)">
                                      <p:cBhvr>
                                        <p:cTn id="70" dur="500"/>
                                        <p:tgtEl>
                                          <p:spTgt spid="118812"/>
                                        </p:tgtEl>
                                      </p:cBhvr>
                                    </p:animEffect>
                                  </p:childTnLst>
                                </p:cTn>
                              </p:par>
                            </p:childTnLst>
                          </p:cTn>
                        </p:par>
                        <p:par>
                          <p:cTn id="71" fill="hold">
                            <p:stCondLst>
                              <p:cond delay="6000"/>
                            </p:stCondLst>
                            <p:childTnLst>
                              <p:par>
                                <p:cTn id="72" presetID="22" presetClass="entr" presetSubtype="8" fill="hold" grpId="0" nodeType="afterEffect">
                                  <p:stCondLst>
                                    <p:cond delay="2000"/>
                                  </p:stCondLst>
                                  <p:childTnLst>
                                    <p:set>
                                      <p:cBhvr>
                                        <p:cTn id="73" dur="1" fill="hold">
                                          <p:stCondLst>
                                            <p:cond delay="0"/>
                                          </p:stCondLst>
                                        </p:cTn>
                                        <p:tgtEl>
                                          <p:spTgt spid="118813"/>
                                        </p:tgtEl>
                                        <p:attrNameLst>
                                          <p:attrName>style.visibility</p:attrName>
                                        </p:attrNameLst>
                                      </p:cBhvr>
                                      <p:to>
                                        <p:strVal val="visible"/>
                                      </p:to>
                                    </p:set>
                                    <p:animEffect transition="in" filter="wipe(left)">
                                      <p:cBhvr>
                                        <p:cTn id="74" dur="500"/>
                                        <p:tgtEl>
                                          <p:spTgt spid="118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autoUpdateAnimBg="0"/>
      <p:bldP spid="118795" grpId="0" animBg="1"/>
      <p:bldP spid="118809" grpId="0" autoUpdateAnimBg="0"/>
      <p:bldP spid="118812" grpId="0" autoUpdateAnimBg="0"/>
      <p:bldP spid="118813" grpId="0" autoUpdateAnimBg="0"/>
      <p:bldP spid="118814" grpId="0"/>
      <p:bldP spid="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2" name="Text Box 2"/>
          <p:cNvSpPr txBox="1">
            <a:spLocks noChangeArrowheads="1"/>
          </p:cNvSpPr>
          <p:nvPr/>
        </p:nvSpPr>
        <p:spPr bwMode="auto">
          <a:xfrm>
            <a:off x="1004888" y="3933825"/>
            <a:ext cx="7312025" cy="885825"/>
          </a:xfrm>
          <a:prstGeom prst="rect">
            <a:avLst/>
          </a:prstGeom>
          <a:noFill/>
          <a:ln w="28575">
            <a:noFill/>
            <a:miter lim="800000"/>
            <a:headEnd/>
            <a:tailEnd/>
          </a:ln>
        </p:spPr>
        <p:txBody>
          <a:bodyPr>
            <a:spAutoFit/>
          </a:bodyPr>
          <a:lstStyle/>
          <a:p>
            <a:pPr>
              <a:buFontTx/>
              <a:buChar char="•"/>
            </a:pPr>
            <a:r>
              <a:rPr kumimoji="1" lang="zh-CN" altLang="en-US" sz="2600" b="1">
                <a:latin typeface="宋体" charset="-122"/>
                <a:ea typeface="华文中宋" pitchFamily="2" charset="-122"/>
              </a:rPr>
              <a:t>微观粒子同一方向上的坐标与动量不可同时准确测量</a:t>
            </a:r>
            <a:r>
              <a:rPr kumimoji="1" lang="en-US" altLang="zh-CN" sz="2600" b="1">
                <a:latin typeface="宋体" charset="-122"/>
                <a:ea typeface="华文中宋" pitchFamily="2" charset="-122"/>
              </a:rPr>
              <a:t>,</a:t>
            </a:r>
            <a:r>
              <a:rPr kumimoji="1" lang="zh-CN" altLang="en-US" sz="2600" b="1">
                <a:latin typeface="宋体" charset="-122"/>
                <a:ea typeface="华文中宋" pitchFamily="2" charset="-122"/>
              </a:rPr>
              <a:t>它们的精度存在一个终极的不可逾越的限制。</a:t>
            </a:r>
            <a:endParaRPr kumimoji="1" lang="en-US" altLang="zh-CN" sz="2600" b="1">
              <a:latin typeface="宋体" charset="-122"/>
              <a:ea typeface="华文中宋" pitchFamily="2" charset="-122"/>
            </a:endParaRPr>
          </a:p>
        </p:txBody>
      </p:sp>
      <p:sp>
        <p:nvSpPr>
          <p:cNvPr id="21523" name="Text Box 3"/>
          <p:cNvSpPr txBox="1">
            <a:spLocks noChangeArrowheads="1"/>
          </p:cNvSpPr>
          <p:nvPr/>
        </p:nvSpPr>
        <p:spPr bwMode="auto">
          <a:xfrm>
            <a:off x="981075" y="2178050"/>
            <a:ext cx="6432550" cy="488950"/>
          </a:xfrm>
          <a:prstGeom prst="rect">
            <a:avLst/>
          </a:prstGeom>
          <a:noFill/>
          <a:ln w="28575">
            <a:noFill/>
            <a:miter lim="800000"/>
            <a:headEnd/>
            <a:tailEnd/>
          </a:ln>
        </p:spPr>
        <p:txBody>
          <a:bodyPr>
            <a:spAutoFit/>
          </a:bodyPr>
          <a:lstStyle/>
          <a:p>
            <a:pPr>
              <a:buFontTx/>
              <a:buChar char="•"/>
            </a:pPr>
            <a:r>
              <a:rPr kumimoji="1" lang="zh-CN" altLang="en-US" sz="2600" b="1">
                <a:latin typeface="宋体" charset="-122"/>
                <a:ea typeface="华文中宋" pitchFamily="2" charset="-122"/>
              </a:rPr>
              <a:t>不确定性的物理根源是粒子的波动性。</a:t>
            </a:r>
          </a:p>
        </p:txBody>
      </p:sp>
      <p:sp>
        <p:nvSpPr>
          <p:cNvPr id="26630" name="Text Box 4"/>
          <p:cNvSpPr txBox="1">
            <a:spLocks noChangeArrowheads="1"/>
          </p:cNvSpPr>
          <p:nvPr/>
        </p:nvSpPr>
        <p:spPr bwMode="auto">
          <a:xfrm>
            <a:off x="3252788" y="260350"/>
            <a:ext cx="1624012" cy="4889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ct val="50000"/>
              </a:spcBef>
              <a:spcAft>
                <a:spcPts val="0"/>
              </a:spcAft>
              <a:defRPr/>
            </a:pPr>
            <a:r>
              <a:rPr kumimoji="1" lang="zh-CN" altLang="en-US" sz="2600" b="1" dirty="0">
                <a:solidFill>
                  <a:srgbClr val="FF0000"/>
                </a:solidFill>
                <a:latin typeface="宋体" pitchFamily="2" charset="-122"/>
              </a:rPr>
              <a:t>说明</a:t>
            </a:r>
          </a:p>
        </p:txBody>
      </p:sp>
      <p:sp>
        <p:nvSpPr>
          <p:cNvPr id="21527" name="Text Box 5"/>
          <p:cNvSpPr txBox="1">
            <a:spLocks noChangeArrowheads="1"/>
          </p:cNvSpPr>
          <p:nvPr/>
        </p:nvSpPr>
        <p:spPr bwMode="auto">
          <a:xfrm>
            <a:off x="957263" y="1031875"/>
            <a:ext cx="7215187" cy="885825"/>
          </a:xfrm>
          <a:prstGeom prst="rect">
            <a:avLst/>
          </a:prstGeom>
          <a:noFill/>
          <a:ln w="28575">
            <a:noFill/>
            <a:miter lim="800000"/>
            <a:headEnd/>
            <a:tailEnd/>
          </a:ln>
        </p:spPr>
        <p:txBody>
          <a:bodyPr>
            <a:spAutoFit/>
          </a:bodyPr>
          <a:lstStyle/>
          <a:p>
            <a:pPr marL="187325" indent="-187325">
              <a:buFontTx/>
              <a:buChar char="•"/>
            </a:pPr>
            <a:r>
              <a:rPr kumimoji="1" lang="zh-CN" altLang="en-US" sz="2600" b="1">
                <a:latin typeface="宋体" charset="-122"/>
                <a:ea typeface="华文中宋" pitchFamily="2" charset="-122"/>
              </a:rPr>
              <a:t>不确定性与测量没有关系，是微观粒子波粒二象性的体现。</a:t>
            </a:r>
            <a:endParaRPr kumimoji="1" lang="zh-CN" altLang="en-US" sz="2800" b="1">
              <a:solidFill>
                <a:srgbClr val="800000"/>
              </a:solidFill>
              <a:latin typeface="宋体" charset="-122"/>
              <a:ea typeface="华文中宋" pitchFamily="2" charset="-122"/>
            </a:endParaRPr>
          </a:p>
        </p:txBody>
      </p:sp>
      <p:grpSp>
        <p:nvGrpSpPr>
          <p:cNvPr id="21528" name="Group 29"/>
          <p:cNvGrpSpPr>
            <a:grpSpLocks/>
          </p:cNvGrpSpPr>
          <p:nvPr/>
        </p:nvGrpSpPr>
        <p:grpSpPr bwMode="auto">
          <a:xfrm>
            <a:off x="1004888" y="5181600"/>
            <a:ext cx="7239000" cy="576263"/>
            <a:chOff x="624" y="3264"/>
            <a:chExt cx="4560" cy="363"/>
          </a:xfrm>
        </p:grpSpPr>
        <p:sp>
          <p:nvSpPr>
            <p:cNvPr id="21531" name="Text Box 24"/>
            <p:cNvSpPr txBox="1">
              <a:spLocks noChangeArrowheads="1"/>
            </p:cNvSpPr>
            <p:nvPr/>
          </p:nvSpPr>
          <p:spPr bwMode="auto">
            <a:xfrm>
              <a:off x="624" y="3264"/>
              <a:ext cx="4560" cy="327"/>
            </a:xfrm>
            <a:prstGeom prst="rect">
              <a:avLst/>
            </a:prstGeom>
            <a:noFill/>
            <a:ln w="9525">
              <a:noFill/>
              <a:miter lim="800000"/>
              <a:headEnd/>
              <a:tailEnd/>
            </a:ln>
          </p:spPr>
          <p:txBody>
            <a:bodyPr>
              <a:spAutoFit/>
            </a:bodyPr>
            <a:lstStyle/>
            <a:p>
              <a:pPr>
                <a:spcBef>
                  <a:spcPct val="50000"/>
                </a:spcBef>
                <a:buFontTx/>
                <a:buChar char="•"/>
              </a:pPr>
              <a:r>
                <a:rPr lang="zh-CN" altLang="en-US" sz="2800" b="1">
                  <a:latin typeface="Times New Roman" pitchFamily="18" charset="0"/>
                  <a:ea typeface="华文中宋" pitchFamily="2" charset="-122"/>
                </a:rPr>
                <a:t>对</a:t>
              </a:r>
              <a:r>
                <a:rPr lang="zh-CN" altLang="en-US" sz="2800" b="1">
                  <a:solidFill>
                    <a:srgbClr val="CC0000"/>
                  </a:solidFill>
                  <a:latin typeface="Times New Roman" pitchFamily="18" charset="0"/>
                  <a:ea typeface="华文中宋" pitchFamily="2" charset="-122"/>
                </a:rPr>
                <a:t>宏观</a:t>
              </a:r>
              <a:r>
                <a:rPr lang="zh-CN" altLang="en-US" sz="2800" b="1">
                  <a:latin typeface="Times New Roman" pitchFamily="18" charset="0"/>
                  <a:ea typeface="华文中宋" pitchFamily="2" charset="-122"/>
                </a:rPr>
                <a:t>粒子，因     很小，所以</a:t>
              </a:r>
            </a:p>
          </p:txBody>
        </p:sp>
        <p:graphicFrame>
          <p:nvGraphicFramePr>
            <p:cNvPr id="21520" name="Object 16"/>
            <p:cNvGraphicFramePr>
              <a:graphicFrameLocks noChangeAspect="1"/>
            </p:cNvGraphicFramePr>
            <p:nvPr/>
          </p:nvGraphicFramePr>
          <p:xfrm>
            <a:off x="2381" y="3264"/>
            <a:ext cx="211" cy="303"/>
          </p:xfrm>
          <a:graphic>
            <a:graphicData uri="http://schemas.openxmlformats.org/presentationml/2006/ole">
              <mc:AlternateContent xmlns:mc="http://schemas.openxmlformats.org/markup-compatibility/2006">
                <mc:Choice xmlns:v="urn:schemas-microsoft-com:vml" Requires="v">
                  <p:oleObj spid="_x0000_s21538" name="公式" r:id="rId4" imgW="177708" imgH="253633" progId="Equation.3">
                    <p:embed/>
                  </p:oleObj>
                </mc:Choice>
                <mc:Fallback>
                  <p:oleObj name="公式" r:id="rId4" imgW="177708" imgH="253633" progId="Equation.3">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 y="3264"/>
                          <a:ext cx="211"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21" name="Object 17"/>
            <p:cNvGraphicFramePr>
              <a:graphicFrameLocks noChangeAspect="1"/>
            </p:cNvGraphicFramePr>
            <p:nvPr/>
          </p:nvGraphicFramePr>
          <p:xfrm>
            <a:off x="3744" y="3264"/>
            <a:ext cx="1200" cy="363"/>
          </p:xfrm>
          <a:graphic>
            <a:graphicData uri="http://schemas.openxmlformats.org/presentationml/2006/ole">
              <mc:AlternateContent xmlns:mc="http://schemas.openxmlformats.org/markup-compatibility/2006">
                <mc:Choice xmlns:v="urn:schemas-microsoft-com:vml" Requires="v">
                  <p:oleObj spid="_x0000_s21539" name="Equation" r:id="rId6" imgW="1193295" imgH="330154" progId="Equation.3">
                    <p:embed/>
                  </p:oleObj>
                </mc:Choice>
                <mc:Fallback>
                  <p:oleObj name="Equation" r:id="rId6" imgW="1193295" imgH="330154" progId="Equation.3">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4" y="3264"/>
                          <a:ext cx="1200"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529" name="Rectangle 28"/>
          <p:cNvSpPr>
            <a:spLocks noChangeArrowheads="1"/>
          </p:cNvSpPr>
          <p:nvPr/>
        </p:nvSpPr>
        <p:spPr bwMode="auto">
          <a:xfrm>
            <a:off x="1081088" y="5715000"/>
            <a:ext cx="5873750" cy="519113"/>
          </a:xfrm>
          <a:prstGeom prst="rect">
            <a:avLst/>
          </a:prstGeom>
          <a:noFill/>
          <a:ln w="9525">
            <a:noFill/>
            <a:miter lim="800000"/>
            <a:headEnd/>
            <a:tailEnd/>
          </a:ln>
        </p:spPr>
        <p:txBody>
          <a:bodyPr wrap="none">
            <a:spAutoFit/>
          </a:bodyPr>
          <a:lstStyle/>
          <a:p>
            <a:r>
              <a:rPr lang="zh-CN" altLang="en-US" sz="2800" b="1">
                <a:latin typeface="Times New Roman" pitchFamily="18" charset="0"/>
                <a:ea typeface="华文中宋" pitchFamily="2" charset="-122"/>
              </a:rPr>
              <a:t>可视为位置和动量</a:t>
            </a:r>
            <a:r>
              <a:rPr lang="zh-CN" altLang="en-US" sz="2800" b="1">
                <a:solidFill>
                  <a:srgbClr val="CC0000"/>
                </a:solidFill>
                <a:latin typeface="Times New Roman" pitchFamily="18" charset="0"/>
                <a:ea typeface="华文中宋" pitchFamily="2" charset="-122"/>
              </a:rPr>
              <a:t>能同时</a:t>
            </a:r>
            <a:r>
              <a:rPr lang="zh-CN" altLang="en-US" sz="2800" b="1">
                <a:latin typeface="Times New Roman" pitchFamily="18" charset="0"/>
                <a:ea typeface="华文中宋" pitchFamily="2" charset="-122"/>
              </a:rPr>
              <a:t>准确测量。</a:t>
            </a:r>
            <a:endParaRPr lang="en-US" altLang="zh-CN" sz="2800" b="1">
              <a:latin typeface="Times New Roman" pitchFamily="18" charset="0"/>
              <a:ea typeface="华文中宋" pitchFamily="2" charset="-122"/>
            </a:endParaRPr>
          </a:p>
        </p:txBody>
      </p:sp>
      <p:sp>
        <p:nvSpPr>
          <p:cNvPr id="21532" name="Rectangle 28"/>
          <p:cNvSpPr>
            <a:spLocks noChangeArrowheads="1"/>
          </p:cNvSpPr>
          <p:nvPr/>
        </p:nvSpPr>
        <p:spPr bwMode="auto">
          <a:xfrm>
            <a:off x="971550" y="3084513"/>
            <a:ext cx="7416800" cy="488950"/>
          </a:xfrm>
          <a:prstGeom prst="rect">
            <a:avLst/>
          </a:prstGeom>
          <a:noFill/>
          <a:ln w="9525">
            <a:noFill/>
            <a:miter lim="800000"/>
            <a:headEnd/>
            <a:tailEnd/>
          </a:ln>
        </p:spPr>
        <p:txBody>
          <a:bodyPr>
            <a:spAutoFit/>
          </a:bodyPr>
          <a:lstStyle/>
          <a:p>
            <a:pPr>
              <a:buFontTx/>
              <a:buChar char="•"/>
            </a:pPr>
            <a:r>
              <a:rPr kumimoji="1" lang="zh-CN" altLang="en-US" sz="2600" b="1">
                <a:latin typeface="宋体" charset="-122"/>
                <a:ea typeface="华文中宋" pitchFamily="2" charset="-122"/>
              </a:rPr>
              <a:t>不确定性关系限定了使用经典语言的范围和度。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27"/>
                                        </p:tgtEl>
                                        <p:attrNameLst>
                                          <p:attrName>style.visibility</p:attrName>
                                        </p:attrNameLst>
                                      </p:cBhvr>
                                      <p:to>
                                        <p:strVal val="visible"/>
                                      </p:to>
                                    </p:set>
                                    <p:animEffect transition="in" filter="blinds(horizontal)">
                                      <p:cBhvr>
                                        <p:cTn id="7" dur="500"/>
                                        <p:tgtEl>
                                          <p:spTgt spid="215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23"/>
                                        </p:tgtEl>
                                        <p:attrNameLst>
                                          <p:attrName>style.visibility</p:attrName>
                                        </p:attrNameLst>
                                      </p:cBhvr>
                                      <p:to>
                                        <p:strVal val="visible"/>
                                      </p:to>
                                    </p:set>
                                    <p:animEffect transition="in" filter="box(in)">
                                      <p:cBhvr>
                                        <p:cTn id="12" dur="500"/>
                                        <p:tgtEl>
                                          <p:spTgt spid="2152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1532"/>
                                        </p:tgtEl>
                                        <p:attrNameLst>
                                          <p:attrName>style.visibility</p:attrName>
                                        </p:attrNameLst>
                                      </p:cBhvr>
                                      <p:to>
                                        <p:strVal val="visible"/>
                                      </p:to>
                                    </p:set>
                                    <p:animEffect transition="in" filter="diamond(in)">
                                      <p:cBhvr>
                                        <p:cTn id="17" dur="2000"/>
                                        <p:tgtEl>
                                          <p:spTgt spid="215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22"/>
                                        </p:tgtEl>
                                        <p:attrNameLst>
                                          <p:attrName>style.visibility</p:attrName>
                                        </p:attrNameLst>
                                      </p:cBhvr>
                                      <p:to>
                                        <p:strVal val="visible"/>
                                      </p:to>
                                    </p:set>
                                    <p:animEffect transition="in" filter="blinds(horizontal)">
                                      <p:cBhvr>
                                        <p:cTn id="22" dur="500"/>
                                        <p:tgtEl>
                                          <p:spTgt spid="2152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529"/>
                                        </p:tgtEl>
                                        <p:attrNameLst>
                                          <p:attrName>style.visibility</p:attrName>
                                        </p:attrNameLst>
                                      </p:cBhvr>
                                      <p:to>
                                        <p:strVal val="visible"/>
                                      </p:to>
                                    </p:set>
                                    <p:anim calcmode="lin" valueType="num">
                                      <p:cBhvr additive="base">
                                        <p:cTn id="27" dur="500" fill="hold"/>
                                        <p:tgtEl>
                                          <p:spTgt spid="21529"/>
                                        </p:tgtEl>
                                        <p:attrNameLst>
                                          <p:attrName>ppt_x</p:attrName>
                                        </p:attrNameLst>
                                      </p:cBhvr>
                                      <p:tavLst>
                                        <p:tav tm="0">
                                          <p:val>
                                            <p:strVal val="#ppt_x"/>
                                          </p:val>
                                        </p:tav>
                                        <p:tav tm="100000">
                                          <p:val>
                                            <p:strVal val="#ppt_x"/>
                                          </p:val>
                                        </p:tav>
                                      </p:tavLst>
                                    </p:anim>
                                    <p:anim calcmode="lin" valueType="num">
                                      <p:cBhvr additive="base">
                                        <p:cTn id="28" dur="500" fill="hold"/>
                                        <p:tgtEl>
                                          <p:spTgt spid="215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528"/>
                                        </p:tgtEl>
                                        <p:attrNameLst>
                                          <p:attrName>style.visibility</p:attrName>
                                        </p:attrNameLst>
                                      </p:cBhvr>
                                      <p:to>
                                        <p:strVal val="visible"/>
                                      </p:to>
                                    </p:set>
                                    <p:anim calcmode="lin" valueType="num">
                                      <p:cBhvr additive="base">
                                        <p:cTn id="31" dur="500" fill="hold"/>
                                        <p:tgtEl>
                                          <p:spTgt spid="21528"/>
                                        </p:tgtEl>
                                        <p:attrNameLst>
                                          <p:attrName>ppt_x</p:attrName>
                                        </p:attrNameLst>
                                      </p:cBhvr>
                                      <p:tavLst>
                                        <p:tav tm="0">
                                          <p:val>
                                            <p:strVal val="#ppt_x"/>
                                          </p:val>
                                        </p:tav>
                                        <p:tav tm="100000">
                                          <p:val>
                                            <p:strVal val="#ppt_x"/>
                                          </p:val>
                                        </p:tav>
                                      </p:tavLst>
                                    </p:anim>
                                    <p:anim calcmode="lin" valueType="num">
                                      <p:cBhvr additive="base">
                                        <p:cTn id="32" dur="500" fill="hold"/>
                                        <p:tgtEl>
                                          <p:spTgt spid="215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2" grpId="0"/>
      <p:bldP spid="21523" grpId="0"/>
      <p:bldP spid="21527" grpId="0"/>
      <p:bldP spid="21529" grpId="0"/>
      <p:bldP spid="215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ChangeArrowheads="1"/>
          </p:cNvSpPr>
          <p:nvPr/>
        </p:nvSpPr>
        <p:spPr bwMode="auto">
          <a:xfrm>
            <a:off x="5245100" y="2984500"/>
            <a:ext cx="2416175" cy="2054225"/>
          </a:xfrm>
          <a:prstGeom prst="rect">
            <a:avLst/>
          </a:prstGeom>
          <a:noFill/>
          <a:ln w="9525">
            <a:noFill/>
            <a:miter lim="800000"/>
            <a:headEnd/>
            <a:tailEnd/>
          </a:ln>
        </p:spPr>
        <p:txBody>
          <a:bodyPr/>
          <a:lstStyle/>
          <a:p>
            <a:endParaRPr lang="en-US" altLang="zh-CN">
              <a:latin typeface="Gill Sans MT" pitchFamily="34" charset="0"/>
            </a:endParaRPr>
          </a:p>
        </p:txBody>
      </p:sp>
      <p:pic>
        <p:nvPicPr>
          <p:cNvPr id="55303" name="Picture 7"/>
          <p:cNvPicPr>
            <a:picLocks noChangeAspect="1" noChangeArrowheads="1"/>
          </p:cNvPicPr>
          <p:nvPr/>
        </p:nvPicPr>
        <p:blipFill>
          <a:blip r:embed="rId3" cstate="print">
            <a:lum bright="-42000" contrast="60000"/>
          </a:blip>
          <a:srcRect/>
          <a:stretch>
            <a:fillRect/>
          </a:stretch>
        </p:blipFill>
        <p:spPr bwMode="auto">
          <a:xfrm>
            <a:off x="1142976" y="1057275"/>
            <a:ext cx="4114800" cy="4710113"/>
          </a:xfrm>
          <a:prstGeom prst="rect">
            <a:avLst/>
          </a:prstGeom>
          <a:ln>
            <a:headEnd/>
            <a:tailEnd/>
          </a:ln>
        </p:spPr>
        <p:style>
          <a:lnRef idx="1">
            <a:schemeClr val="accent6"/>
          </a:lnRef>
          <a:fillRef idx="3">
            <a:schemeClr val="accent6"/>
          </a:fillRef>
          <a:effectRef idx="2">
            <a:schemeClr val="accent6"/>
          </a:effectRef>
          <a:fontRef idx="minor">
            <a:schemeClr val="lt1"/>
          </a:fontRef>
        </p:style>
      </p:pic>
      <p:sp>
        <p:nvSpPr>
          <p:cNvPr id="9" name="TextBox 8"/>
          <p:cNvSpPr txBox="1"/>
          <p:nvPr/>
        </p:nvSpPr>
        <p:spPr>
          <a:xfrm>
            <a:off x="1571625" y="6276975"/>
            <a:ext cx="1746250" cy="392113"/>
          </a:xfrm>
          <a:prstGeom prst="rect">
            <a:avLst/>
          </a:prstGeom>
        </p:spPr>
        <p:style>
          <a:lnRef idx="3">
            <a:schemeClr val="lt1"/>
          </a:lnRef>
          <a:fillRef idx="1">
            <a:schemeClr val="accent3"/>
          </a:fillRef>
          <a:effectRef idx="1">
            <a:schemeClr val="accent3"/>
          </a:effectRef>
          <a:fontRef idx="minor">
            <a:schemeClr val="lt1"/>
          </a:fontRef>
        </p:style>
        <p:txBody>
          <a:bodyPr wrap="none">
            <a:spAutoFit/>
          </a:bodyPr>
          <a:lstStyle/>
          <a:p>
            <a:pPr>
              <a:defRPr/>
            </a:pPr>
            <a:r>
              <a:rPr lang="en-US" altLang="zh-CN">
                <a:solidFill>
                  <a:srgbClr val="FFFFFF"/>
                </a:solidFill>
                <a:ea typeface="宋体" pitchFamily="2" charset="-122"/>
              </a:rPr>
              <a:t>p.93</a:t>
            </a:r>
            <a:r>
              <a:rPr lang="zh-CN" altLang="en-US">
                <a:solidFill>
                  <a:srgbClr val="FFFFFF"/>
                </a:solidFill>
              </a:rPr>
              <a:t>思考题</a:t>
            </a:r>
            <a:r>
              <a:rPr lang="en-US" altLang="zh-CN" dirty="0">
                <a:solidFill>
                  <a:srgbClr val="FFFFFF"/>
                </a:solidFill>
              </a:rPr>
              <a:t>1</a:t>
            </a:r>
            <a:r>
              <a:rPr lang="zh-CN" altLang="en-US" dirty="0">
                <a:solidFill>
                  <a:srgbClr val="FFFFFF"/>
                </a:solidFill>
              </a:rPr>
              <a:t>，</a:t>
            </a:r>
            <a:r>
              <a:rPr lang="en-US" altLang="zh-CN" dirty="0">
                <a:solidFill>
                  <a:srgbClr val="FFFFFF"/>
                </a:solidFill>
              </a:rPr>
              <a:t>2</a:t>
            </a:r>
            <a:endParaRPr lang="en-US" altLang="zh-CN" dirty="0">
              <a:solidFill>
                <a:srgbClr val="FFFFFF"/>
              </a:solidFill>
              <a:ea typeface="宋体" pitchFamily="2" charset="-122"/>
            </a:endParaRPr>
          </a:p>
        </p:txBody>
      </p:sp>
      <p:sp>
        <p:nvSpPr>
          <p:cNvPr id="479242" name="Text Box 8"/>
          <p:cNvSpPr txBox="1">
            <a:spLocks noChangeArrowheads="1"/>
          </p:cNvSpPr>
          <p:nvPr/>
        </p:nvSpPr>
        <p:spPr bwMode="auto">
          <a:xfrm>
            <a:off x="2268538" y="188913"/>
            <a:ext cx="2563812" cy="519112"/>
          </a:xfrm>
          <a:prstGeom prst="rect">
            <a:avLst/>
          </a:prstGeom>
          <a:noFill/>
          <a:ln w="9525">
            <a:noFill/>
            <a:miter lim="800000"/>
            <a:headEnd/>
            <a:tailEnd/>
          </a:ln>
        </p:spPr>
        <p:txBody>
          <a:bodyPr>
            <a:spAutoFit/>
          </a:bodyPr>
          <a:lstStyle/>
          <a:p>
            <a:pPr algn="just" eaLnBrk="0" hangingPunct="0"/>
            <a:r>
              <a:rPr kumimoji="1" lang="en-US" altLang="zh-CN" sz="2800" b="1">
                <a:solidFill>
                  <a:srgbClr val="FF0000"/>
                </a:solidFill>
                <a:latin typeface="Times New Roman" pitchFamily="18" charset="0"/>
                <a:ea typeface="华文中宋" pitchFamily="2" charset="-122"/>
                <a:cs typeface="Times New Roman" pitchFamily="18" charset="0"/>
              </a:rPr>
              <a:t>(4) </a:t>
            </a:r>
            <a:r>
              <a:rPr kumimoji="1" lang="zh-CN" altLang="en-US" sz="2800" b="1">
                <a:solidFill>
                  <a:srgbClr val="FF0000"/>
                </a:solidFill>
                <a:latin typeface="Times New Roman" pitchFamily="18" charset="0"/>
                <a:ea typeface="华文中宋" pitchFamily="2" charset="-122"/>
                <a:cs typeface="Times New Roman" pitchFamily="18" charset="0"/>
              </a:rPr>
              <a:t>互补原理</a:t>
            </a:r>
            <a:endParaRPr kumimoji="1" lang="zh-CN" altLang="en-US" sz="2800" b="1">
              <a:solidFill>
                <a:srgbClr val="FF0000"/>
              </a:solidFill>
              <a:latin typeface="宋体" charset="-122"/>
              <a:ea typeface="华文中宋" pitchFamily="2" charset="-122"/>
              <a:cs typeface="Times New Roman" pitchFamily="18" charset="0"/>
            </a:endParaRPr>
          </a:p>
        </p:txBody>
      </p:sp>
      <p:sp>
        <p:nvSpPr>
          <p:cNvPr id="2" name="文本框 1">
            <a:extLst>
              <a:ext uri="{FF2B5EF4-FFF2-40B4-BE49-F238E27FC236}">
                <a16:creationId xmlns:a16="http://schemas.microsoft.com/office/drawing/2014/main" id="{A974ED29-F68B-B842-ABD7-677F4FBC33AD}"/>
              </a:ext>
            </a:extLst>
          </p:cNvPr>
          <p:cNvSpPr txBox="1"/>
          <p:nvPr/>
        </p:nvSpPr>
        <p:spPr>
          <a:xfrm>
            <a:off x="5724128" y="1461006"/>
            <a:ext cx="2880320" cy="3046988"/>
          </a:xfrm>
          <a:prstGeom prst="rect">
            <a:avLst/>
          </a:prstGeom>
          <a:noFill/>
        </p:spPr>
        <p:txBody>
          <a:bodyPr wrap="square" rtlCol="0">
            <a:spAutoFit/>
          </a:bodyPr>
          <a:lstStyle/>
          <a:p>
            <a:r>
              <a:rPr kumimoji="1" lang="zh-Hans" altLang="en-US" sz="3200" dirty="0"/>
              <a:t>必须将既互斥又互补的概念汇集在一起才能形成对现象详尽无疑的描述。</a:t>
            </a:r>
            <a:endParaRPr kumimoji="1" lang="zh-CN" altLang="en-US" sz="3200" dirty="0"/>
          </a:p>
        </p:txBody>
      </p:sp>
      <p:sp>
        <p:nvSpPr>
          <p:cNvPr id="4" name="标题 3">
            <a:extLst>
              <a:ext uri="{FF2B5EF4-FFF2-40B4-BE49-F238E27FC236}">
                <a16:creationId xmlns:a16="http://schemas.microsoft.com/office/drawing/2014/main" id="{E2783D00-6C74-4F4B-88C1-4EA85A195312}"/>
              </a:ext>
            </a:extLst>
          </p:cNvPr>
          <p:cNvSpPr>
            <a:spLocks noGrp="1"/>
          </p:cNvSpPr>
          <p:nvPr>
            <p:ph type="title"/>
          </p:nvPr>
        </p:nvSpPr>
        <p:spPr/>
        <p:txBody>
          <a:bodyPr/>
          <a:lstStyle/>
          <a:p>
            <a:r>
              <a:rPr lang="zh-CN" altLang="en-US" dirty="0"/>
              <a:t>互补原理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62" y="26987"/>
            <a:ext cx="1785918" cy="714357"/>
          </a:xfrm>
        </p:spPr>
        <p:txBody>
          <a:bodyPr/>
          <a:lstStyle/>
          <a:p>
            <a:pPr eaLnBrk="1" fontAlgn="auto" hangingPunct="1">
              <a:spcAft>
                <a:spcPts val="0"/>
              </a:spcAft>
              <a:defRPr/>
            </a:pPr>
            <a:r>
              <a:rPr lang="zh-CN" altLang="en-US" dirty="0"/>
              <a:t>好量子数</a:t>
            </a:r>
          </a:p>
        </p:txBody>
      </p:sp>
      <p:sp>
        <p:nvSpPr>
          <p:cNvPr id="3" name="TextBox 2"/>
          <p:cNvSpPr txBox="1"/>
          <p:nvPr/>
        </p:nvSpPr>
        <p:spPr>
          <a:xfrm>
            <a:off x="1357290" y="1142984"/>
            <a:ext cx="7215238" cy="3970318"/>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fontAlgn="auto">
              <a:spcBef>
                <a:spcPts val="0"/>
              </a:spcBef>
              <a:spcAft>
                <a:spcPts val="0"/>
              </a:spcAft>
              <a:defRPr/>
            </a:pPr>
            <a:r>
              <a:rPr lang="zh-CN" altLang="en-US" sz="2800" dirty="0"/>
              <a:t>显然根据不确定关系，位置和动量已经不能很好地描述粒子的状态，即我们无法用经典图像去解释为何动量能够瞬时改变。因此对于一个波包，我们称位置和动量已经不是好量子数，而是用其他可以确定描述，有定值的“好量子数”来描述体系，如</a:t>
            </a:r>
            <a:r>
              <a:rPr lang="en-US" altLang="zh-CN" sz="2800" dirty="0" err="1"/>
              <a:t>n,l,m</a:t>
            </a:r>
            <a:r>
              <a:rPr lang="zh-CN" altLang="en-US" sz="2800" dirty="0"/>
              <a:t>等</a:t>
            </a:r>
            <a:endParaRPr lang="en-US" altLang="zh-CN" sz="2800" dirty="0"/>
          </a:p>
          <a:p>
            <a:pPr fontAlgn="auto">
              <a:spcBef>
                <a:spcPts val="0"/>
              </a:spcBef>
              <a:spcAft>
                <a:spcPts val="0"/>
              </a:spcAft>
              <a:defRPr/>
            </a:pPr>
            <a:endParaRPr lang="en-US" altLang="zh-CN" sz="2800" dirty="0"/>
          </a:p>
          <a:p>
            <a:pPr fontAlgn="auto">
              <a:spcBef>
                <a:spcPts val="0"/>
              </a:spcBef>
              <a:spcAft>
                <a:spcPts val="0"/>
              </a:spcAft>
              <a:defRPr/>
            </a:pPr>
            <a:r>
              <a:rPr lang="zh-CN" altLang="en-US" sz="2800" dirty="0"/>
              <a:t>此类难题，在</a:t>
            </a:r>
            <a:r>
              <a:rPr lang="en-US" altLang="zh-CN" sz="2800" dirty="0"/>
              <a:t>Born</a:t>
            </a:r>
            <a:r>
              <a:rPr lang="zh-CN" altLang="en-US" sz="2800" dirty="0"/>
              <a:t>的统计解释和薛定谔方程出来之后可以更加自洽地理解。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ChangeArrowheads="1"/>
          </p:cNvSpPr>
          <p:nvPr/>
        </p:nvSpPr>
        <p:spPr bwMode="auto">
          <a:xfrm>
            <a:off x="774700" y="685800"/>
            <a:ext cx="7697788" cy="457200"/>
          </a:xfrm>
          <a:prstGeom prst="rect">
            <a:avLst/>
          </a:prstGeom>
          <a:noFill/>
          <a:ln w="9525">
            <a:noFill/>
            <a:miter lim="800000"/>
            <a:headEnd/>
            <a:tailEnd/>
          </a:ln>
        </p:spPr>
        <p:txBody>
          <a:bodyPr>
            <a:spAutoFit/>
          </a:bodyPr>
          <a:lstStyle/>
          <a:p>
            <a:pPr algn="just">
              <a:buClr>
                <a:srgbClr val="CC6600"/>
              </a:buClr>
              <a:buFont typeface="Wingdings" pitchFamily="2" charset="2"/>
              <a:buChar char="v"/>
            </a:pPr>
            <a:r>
              <a:rPr kumimoji="1" lang="zh-CN" altLang="en-US" sz="2400" b="1">
                <a:latin typeface="仿宋_GB2312" pitchFamily="49" charset="-122"/>
                <a:ea typeface="仿宋_GB2312" pitchFamily="49" charset="-122"/>
              </a:rPr>
              <a:t> </a:t>
            </a:r>
            <a:r>
              <a:rPr kumimoji="1" lang="en-US" altLang="zh-CN" sz="2400" b="1">
                <a:latin typeface="仿宋_GB2312" pitchFamily="49" charset="-122"/>
                <a:ea typeface="仿宋_GB2312" pitchFamily="49" charset="-122"/>
              </a:rPr>
              <a:t>1900</a:t>
            </a:r>
            <a:r>
              <a:rPr kumimoji="1" lang="zh-CN" altLang="en-US" sz="2400" b="1">
                <a:latin typeface="仿宋_GB2312" pitchFamily="49" charset="-122"/>
                <a:ea typeface="仿宋_GB2312" pitchFamily="49" charset="-122"/>
              </a:rPr>
              <a:t>年，普朗克，黑体辐射，谐振子能量量子化</a:t>
            </a:r>
          </a:p>
        </p:txBody>
      </p:sp>
      <p:sp>
        <p:nvSpPr>
          <p:cNvPr id="676867" name="Rectangle 3"/>
          <p:cNvSpPr>
            <a:spLocks noChangeArrowheads="1"/>
          </p:cNvSpPr>
          <p:nvPr/>
        </p:nvSpPr>
        <p:spPr bwMode="auto">
          <a:xfrm>
            <a:off x="762000" y="1535113"/>
            <a:ext cx="7407275" cy="457200"/>
          </a:xfrm>
          <a:prstGeom prst="rect">
            <a:avLst/>
          </a:prstGeom>
          <a:noFill/>
          <a:ln w="9525">
            <a:noFill/>
            <a:miter lim="800000"/>
            <a:headEnd/>
            <a:tailEnd/>
          </a:ln>
        </p:spPr>
        <p:txBody>
          <a:bodyPr>
            <a:spAutoFit/>
          </a:bodyPr>
          <a:lstStyle/>
          <a:p>
            <a:pPr algn="just">
              <a:buClr>
                <a:srgbClr val="CC6600"/>
              </a:buClr>
              <a:buFont typeface="Wingdings" pitchFamily="2" charset="2"/>
              <a:buChar char="v"/>
            </a:pPr>
            <a:r>
              <a:rPr kumimoji="1" lang="zh-CN" altLang="en-US" sz="2400" b="1">
                <a:latin typeface="仿宋_GB2312" pitchFamily="49" charset="-122"/>
                <a:ea typeface="仿宋_GB2312" pitchFamily="49" charset="-122"/>
              </a:rPr>
              <a:t> </a:t>
            </a:r>
            <a:r>
              <a:rPr kumimoji="1" lang="en-US" altLang="zh-CN" sz="2400" b="1">
                <a:latin typeface="仿宋_GB2312" pitchFamily="49" charset="-122"/>
                <a:ea typeface="仿宋_GB2312" pitchFamily="49" charset="-122"/>
              </a:rPr>
              <a:t>1913</a:t>
            </a:r>
            <a:r>
              <a:rPr kumimoji="1" lang="zh-CN" altLang="en-US" sz="2400" b="1">
                <a:latin typeface="仿宋_GB2312" pitchFamily="49" charset="-122"/>
                <a:ea typeface="仿宋_GB2312" pitchFamily="49" charset="-122"/>
              </a:rPr>
              <a:t>年，玻尔，氢原子光谱，量子态</a:t>
            </a:r>
          </a:p>
        </p:txBody>
      </p:sp>
      <p:sp>
        <p:nvSpPr>
          <p:cNvPr id="676868" name="Rectangle 4"/>
          <p:cNvSpPr>
            <a:spLocks noChangeArrowheads="1"/>
          </p:cNvSpPr>
          <p:nvPr/>
        </p:nvSpPr>
        <p:spPr bwMode="auto">
          <a:xfrm>
            <a:off x="762000" y="2451100"/>
            <a:ext cx="7874000" cy="1187450"/>
          </a:xfrm>
          <a:prstGeom prst="rect">
            <a:avLst/>
          </a:prstGeom>
          <a:noFill/>
          <a:ln w="9525">
            <a:noFill/>
            <a:miter lim="800000"/>
            <a:headEnd/>
            <a:tailEnd/>
          </a:ln>
        </p:spPr>
        <p:txBody>
          <a:bodyPr>
            <a:spAutoFit/>
          </a:bodyPr>
          <a:lstStyle/>
          <a:p>
            <a:pPr eaLnBrk="0" hangingPunct="0">
              <a:buClr>
                <a:srgbClr val="CC6600"/>
              </a:buClr>
              <a:buFont typeface="Wingdings" pitchFamily="2" charset="2"/>
              <a:buChar char="v"/>
            </a:pPr>
            <a:r>
              <a:rPr kumimoji="1" lang="zh-CN" altLang="en-US" sz="2400" b="1">
                <a:latin typeface="仿宋_GB2312" pitchFamily="49" charset="-122"/>
                <a:ea typeface="仿宋_GB2312" pitchFamily="49" charset="-122"/>
              </a:rPr>
              <a:t> </a:t>
            </a:r>
            <a:r>
              <a:rPr kumimoji="1" lang="en-US" altLang="zh-CN" sz="2400" b="1">
                <a:latin typeface="仿宋_GB2312" pitchFamily="49" charset="-122"/>
                <a:ea typeface="仿宋_GB2312" pitchFamily="49" charset="-122"/>
              </a:rPr>
              <a:t>1925</a:t>
            </a:r>
            <a:r>
              <a:rPr kumimoji="1" lang="zh-CN" altLang="en-US" sz="2400" b="1">
                <a:latin typeface="仿宋_GB2312" pitchFamily="49" charset="-122"/>
                <a:ea typeface="仿宋_GB2312" pitchFamily="49" charset="-122"/>
              </a:rPr>
              <a:t>年，海森堡、玻恩、约旦，狄拉克 矩阵力学</a:t>
            </a:r>
          </a:p>
          <a:p>
            <a:pPr eaLnBrk="0" hangingPunct="0">
              <a:buClr>
                <a:srgbClr val="CC6600"/>
              </a:buClr>
              <a:buFont typeface="Wingdings" pitchFamily="2" charset="2"/>
              <a:buChar char="v"/>
            </a:pPr>
            <a:r>
              <a:rPr kumimoji="1" lang="zh-CN" altLang="en-US" sz="2400" b="1">
                <a:latin typeface="仿宋_GB2312" pitchFamily="49" charset="-122"/>
                <a:ea typeface="仿宋_GB2312" pitchFamily="49" charset="-122"/>
              </a:rPr>
              <a:t> </a:t>
            </a:r>
            <a:r>
              <a:rPr kumimoji="1" lang="en-US" altLang="zh-CN" sz="2400" b="1">
                <a:latin typeface="仿宋_GB2312" pitchFamily="49" charset="-122"/>
                <a:ea typeface="仿宋_GB2312" pitchFamily="49" charset="-122"/>
              </a:rPr>
              <a:t>1926</a:t>
            </a:r>
            <a:r>
              <a:rPr kumimoji="1" lang="zh-CN" altLang="en-US" sz="2400" b="1">
                <a:latin typeface="仿宋_GB2312" pitchFamily="49" charset="-122"/>
                <a:ea typeface="仿宋_GB2312" pitchFamily="49" charset="-122"/>
              </a:rPr>
              <a:t>年，薛定谔 波动力学</a:t>
            </a:r>
          </a:p>
          <a:p>
            <a:pPr eaLnBrk="0" hangingPunct="0">
              <a:buClr>
                <a:srgbClr val="CC6600"/>
              </a:buClr>
              <a:buFont typeface="Wingdings" pitchFamily="2" charset="2"/>
              <a:buChar char="v"/>
            </a:pPr>
            <a:r>
              <a:rPr kumimoji="1" lang="zh-CN" altLang="en-US" sz="2400" b="1">
                <a:latin typeface="仿宋_GB2312" pitchFamily="49" charset="-122"/>
                <a:ea typeface="仿宋_GB2312" pitchFamily="49" charset="-122"/>
              </a:rPr>
              <a:t> </a:t>
            </a:r>
            <a:r>
              <a:rPr kumimoji="1" lang="en-US" altLang="zh-CN" sz="2400" b="1">
                <a:latin typeface="仿宋_GB2312" pitchFamily="49" charset="-122"/>
                <a:ea typeface="仿宋_GB2312" pitchFamily="49" charset="-122"/>
              </a:rPr>
              <a:t>1927</a:t>
            </a:r>
            <a:r>
              <a:rPr kumimoji="1" lang="zh-CN" altLang="en-US" sz="2400" b="1">
                <a:latin typeface="仿宋_GB2312" pitchFamily="49" charset="-122"/>
                <a:ea typeface="仿宋_GB2312" pitchFamily="49" charset="-122"/>
              </a:rPr>
              <a:t>年，海森堡 不确定关系</a:t>
            </a:r>
          </a:p>
        </p:txBody>
      </p:sp>
      <p:sp>
        <p:nvSpPr>
          <p:cNvPr id="676869" name="Rectangle 5"/>
          <p:cNvSpPr>
            <a:spLocks noChangeArrowheads="1"/>
          </p:cNvSpPr>
          <p:nvPr/>
        </p:nvSpPr>
        <p:spPr bwMode="auto">
          <a:xfrm>
            <a:off x="787400" y="1981200"/>
            <a:ext cx="7494588" cy="457200"/>
          </a:xfrm>
          <a:prstGeom prst="rect">
            <a:avLst/>
          </a:prstGeom>
          <a:noFill/>
          <a:ln w="9525">
            <a:noFill/>
            <a:miter lim="800000"/>
            <a:headEnd/>
            <a:tailEnd/>
          </a:ln>
        </p:spPr>
        <p:txBody>
          <a:bodyPr>
            <a:spAutoFit/>
          </a:bodyPr>
          <a:lstStyle/>
          <a:p>
            <a:pPr>
              <a:buClr>
                <a:srgbClr val="CC6600"/>
              </a:buClr>
              <a:buFont typeface="Wingdings" pitchFamily="2" charset="2"/>
              <a:buChar char="v"/>
            </a:pPr>
            <a:r>
              <a:rPr kumimoji="1" lang="zh-CN" altLang="en-US" sz="2400" b="1">
                <a:latin typeface="仿宋_GB2312" pitchFamily="49" charset="-122"/>
                <a:ea typeface="仿宋_GB2312" pitchFamily="49" charset="-122"/>
              </a:rPr>
              <a:t> </a:t>
            </a:r>
            <a:r>
              <a:rPr kumimoji="1" lang="en-US" altLang="zh-CN" sz="2400" b="1">
                <a:latin typeface="仿宋_GB2312" pitchFamily="49" charset="-122"/>
                <a:ea typeface="仿宋_GB2312" pitchFamily="49" charset="-122"/>
              </a:rPr>
              <a:t>1924</a:t>
            </a:r>
            <a:r>
              <a:rPr kumimoji="1" lang="zh-CN" altLang="en-US" sz="2400" b="1">
                <a:latin typeface="仿宋_GB2312" pitchFamily="49" charset="-122"/>
                <a:ea typeface="仿宋_GB2312" pitchFamily="49" charset="-122"/>
              </a:rPr>
              <a:t>年，德布罗意，物质波假说</a:t>
            </a:r>
          </a:p>
        </p:txBody>
      </p:sp>
      <p:sp>
        <p:nvSpPr>
          <p:cNvPr id="692229" name="Text Box 6"/>
          <p:cNvSpPr txBox="1">
            <a:spLocks noChangeArrowheads="1"/>
          </p:cNvSpPr>
          <p:nvPr/>
        </p:nvSpPr>
        <p:spPr bwMode="auto">
          <a:xfrm>
            <a:off x="381000" y="228600"/>
            <a:ext cx="3581400" cy="519113"/>
          </a:xfrm>
          <a:prstGeom prst="rect">
            <a:avLst/>
          </a:prstGeom>
          <a:noFill/>
          <a:ln w="12700" cap="sq">
            <a:noFill/>
            <a:miter lim="800000"/>
            <a:headEnd/>
            <a:tailEnd/>
          </a:ln>
        </p:spPr>
        <p:txBody>
          <a:bodyPr>
            <a:spAutoFit/>
          </a:bodyPr>
          <a:lstStyle/>
          <a:p>
            <a:pPr>
              <a:spcBef>
                <a:spcPct val="50000"/>
              </a:spcBef>
              <a:buFontTx/>
              <a:buBlip>
                <a:blip r:embed="rId2"/>
              </a:buBlip>
            </a:pPr>
            <a:r>
              <a:rPr kumimoji="1" lang="zh-CN" altLang="en-US" sz="2800">
                <a:latin typeface="Times New Roman" pitchFamily="18" charset="0"/>
                <a:ea typeface="楷体_GB2312" pitchFamily="49" charset="-122"/>
              </a:rPr>
              <a:t>   发展简介</a:t>
            </a:r>
          </a:p>
        </p:txBody>
      </p:sp>
      <p:sp>
        <p:nvSpPr>
          <p:cNvPr id="676871" name="Rectangle 7"/>
          <p:cNvSpPr>
            <a:spLocks noChangeArrowheads="1"/>
          </p:cNvSpPr>
          <p:nvPr/>
        </p:nvSpPr>
        <p:spPr bwMode="auto">
          <a:xfrm>
            <a:off x="774700" y="1092200"/>
            <a:ext cx="7559675" cy="457200"/>
          </a:xfrm>
          <a:prstGeom prst="rect">
            <a:avLst/>
          </a:prstGeom>
          <a:noFill/>
          <a:ln w="12700" cap="sq">
            <a:noFill/>
            <a:miter lim="800000"/>
            <a:headEnd/>
            <a:tailEnd/>
          </a:ln>
        </p:spPr>
        <p:txBody>
          <a:bodyPr>
            <a:spAutoFit/>
          </a:bodyPr>
          <a:lstStyle/>
          <a:p>
            <a:pPr>
              <a:buClr>
                <a:srgbClr val="CC6600"/>
              </a:buClr>
              <a:buFont typeface="Wingdings" pitchFamily="2" charset="2"/>
              <a:buChar char="v"/>
            </a:pPr>
            <a:r>
              <a:rPr kumimoji="1" lang="zh-CN" altLang="en-US" sz="2400" b="1">
                <a:latin typeface="仿宋_GB2312" pitchFamily="49" charset="-122"/>
                <a:ea typeface="仿宋_GB2312" pitchFamily="49" charset="-122"/>
              </a:rPr>
              <a:t> </a:t>
            </a:r>
            <a:r>
              <a:rPr kumimoji="1" lang="en-US" altLang="zh-CN" sz="2400" b="1">
                <a:latin typeface="仿宋_GB2312" pitchFamily="49" charset="-122"/>
                <a:ea typeface="仿宋_GB2312" pitchFamily="49" charset="-122"/>
              </a:rPr>
              <a:t>1905</a:t>
            </a:r>
            <a:r>
              <a:rPr kumimoji="1" lang="zh-CN" altLang="en-US" sz="2400" b="1">
                <a:latin typeface="仿宋_GB2312" pitchFamily="49" charset="-122"/>
                <a:ea typeface="仿宋_GB2312" pitchFamily="49" charset="-122"/>
              </a:rPr>
              <a:t>年，爱因斯坦，光电效应，光量子</a:t>
            </a:r>
          </a:p>
        </p:txBody>
      </p:sp>
      <p:pic>
        <p:nvPicPr>
          <p:cNvPr id="676872" name="Picture 8" descr="Werner_Heisenberg"/>
          <p:cNvPicPr>
            <a:picLocks noChangeAspect="1" noChangeArrowheads="1"/>
          </p:cNvPicPr>
          <p:nvPr/>
        </p:nvPicPr>
        <p:blipFill>
          <a:blip r:embed="rId3"/>
          <a:srcRect/>
          <a:stretch>
            <a:fillRect/>
          </a:stretch>
        </p:blipFill>
        <p:spPr bwMode="auto">
          <a:xfrm>
            <a:off x="2805113" y="3733800"/>
            <a:ext cx="1600200" cy="2286000"/>
          </a:xfrm>
          <a:prstGeom prst="rect">
            <a:avLst/>
          </a:prstGeom>
          <a:noFill/>
          <a:ln w="9525">
            <a:noFill/>
            <a:miter lim="800000"/>
            <a:headEnd/>
            <a:tailEnd/>
          </a:ln>
        </p:spPr>
      </p:pic>
      <p:pic>
        <p:nvPicPr>
          <p:cNvPr id="676873" name="Picture 9" descr="Schrodinger"/>
          <p:cNvPicPr>
            <a:picLocks noChangeAspect="1" noChangeArrowheads="1"/>
          </p:cNvPicPr>
          <p:nvPr/>
        </p:nvPicPr>
        <p:blipFill>
          <a:blip r:embed="rId4"/>
          <a:srcRect/>
          <a:stretch>
            <a:fillRect/>
          </a:stretch>
        </p:blipFill>
        <p:spPr bwMode="auto">
          <a:xfrm>
            <a:off x="4557713" y="3733800"/>
            <a:ext cx="1874837" cy="2286000"/>
          </a:xfrm>
          <a:prstGeom prst="rect">
            <a:avLst/>
          </a:prstGeom>
          <a:noFill/>
          <a:ln w="9525">
            <a:noFill/>
            <a:miter lim="800000"/>
            <a:headEnd/>
            <a:tailEnd/>
          </a:ln>
        </p:spPr>
      </p:pic>
      <p:pic>
        <p:nvPicPr>
          <p:cNvPr id="676874" name="Picture 10" descr="Dirac"/>
          <p:cNvPicPr>
            <a:picLocks noChangeAspect="1" noChangeArrowheads="1"/>
          </p:cNvPicPr>
          <p:nvPr/>
        </p:nvPicPr>
        <p:blipFill>
          <a:blip r:embed="rId5"/>
          <a:srcRect/>
          <a:stretch>
            <a:fillRect/>
          </a:stretch>
        </p:blipFill>
        <p:spPr bwMode="auto">
          <a:xfrm>
            <a:off x="6615113" y="3733800"/>
            <a:ext cx="1662112" cy="2286000"/>
          </a:xfrm>
          <a:prstGeom prst="rect">
            <a:avLst/>
          </a:prstGeom>
          <a:noFill/>
          <a:ln w="9525">
            <a:noFill/>
            <a:miter lim="800000"/>
            <a:headEnd/>
            <a:tailEnd/>
          </a:ln>
        </p:spPr>
      </p:pic>
      <p:pic>
        <p:nvPicPr>
          <p:cNvPr id="676875" name="Picture 11" descr="De Broglie"/>
          <p:cNvPicPr>
            <a:picLocks noChangeAspect="1" noChangeArrowheads="1"/>
          </p:cNvPicPr>
          <p:nvPr/>
        </p:nvPicPr>
        <p:blipFill>
          <a:blip r:embed="rId6"/>
          <a:srcRect l="5396" t="2548" r="5299" b="2203"/>
          <a:stretch>
            <a:fillRect/>
          </a:stretch>
        </p:blipFill>
        <p:spPr bwMode="auto">
          <a:xfrm>
            <a:off x="900113" y="3733800"/>
            <a:ext cx="1543050" cy="2303463"/>
          </a:xfrm>
          <a:prstGeom prst="rect">
            <a:avLst/>
          </a:prstGeom>
          <a:noFill/>
          <a:ln w="28575">
            <a:solidFill>
              <a:schemeClr val="bg2"/>
            </a:solidFill>
            <a:miter lim="800000"/>
            <a:headEnd/>
            <a:tailEnd/>
          </a:ln>
        </p:spPr>
      </p:pic>
      <p:sp>
        <p:nvSpPr>
          <p:cNvPr id="676876" name="Text Box 12"/>
          <p:cNvSpPr txBox="1">
            <a:spLocks noChangeArrowheads="1"/>
          </p:cNvSpPr>
          <p:nvPr/>
        </p:nvSpPr>
        <p:spPr bwMode="auto">
          <a:xfrm>
            <a:off x="533400" y="6088063"/>
            <a:ext cx="1304925" cy="396875"/>
          </a:xfrm>
          <a:prstGeom prst="rect">
            <a:avLst/>
          </a:prstGeom>
          <a:noFill/>
          <a:ln w="9525">
            <a:noFill/>
            <a:miter lim="800000"/>
            <a:headEnd/>
            <a:tailEnd/>
          </a:ln>
        </p:spPr>
        <p:txBody>
          <a:bodyPr wrap="none">
            <a:spAutoFit/>
          </a:bodyPr>
          <a:lstStyle/>
          <a:p>
            <a:r>
              <a:rPr lang="en-US" altLang="zh-CN" sz="2000">
                <a:latin typeface="Times New Roman" pitchFamily="18" charset="0"/>
              </a:rPr>
              <a:t>De Broglie</a:t>
            </a:r>
          </a:p>
        </p:txBody>
      </p:sp>
      <p:sp>
        <p:nvSpPr>
          <p:cNvPr id="676877" name="Text Box 13"/>
          <p:cNvSpPr txBox="1">
            <a:spLocks noChangeArrowheads="1"/>
          </p:cNvSpPr>
          <p:nvPr/>
        </p:nvSpPr>
        <p:spPr bwMode="auto">
          <a:xfrm>
            <a:off x="2286000" y="6088063"/>
            <a:ext cx="1643063" cy="396875"/>
          </a:xfrm>
          <a:prstGeom prst="rect">
            <a:avLst/>
          </a:prstGeom>
          <a:noFill/>
          <a:ln w="9525">
            <a:noFill/>
            <a:miter lim="800000"/>
            <a:headEnd/>
            <a:tailEnd/>
          </a:ln>
        </p:spPr>
        <p:txBody>
          <a:bodyPr wrap="none">
            <a:spAutoFit/>
          </a:bodyPr>
          <a:lstStyle/>
          <a:p>
            <a:r>
              <a:rPr lang="en-US" altLang="zh-CN" sz="2000">
                <a:latin typeface="Times New Roman" pitchFamily="18" charset="0"/>
              </a:rPr>
              <a:t>W Heisenberg</a:t>
            </a:r>
          </a:p>
        </p:txBody>
      </p:sp>
      <p:sp>
        <p:nvSpPr>
          <p:cNvPr id="676878" name="Text Box 14"/>
          <p:cNvSpPr txBox="1">
            <a:spLocks noChangeArrowheads="1"/>
          </p:cNvSpPr>
          <p:nvPr/>
        </p:nvSpPr>
        <p:spPr bwMode="auto">
          <a:xfrm>
            <a:off x="4191000" y="6088063"/>
            <a:ext cx="1755775" cy="396875"/>
          </a:xfrm>
          <a:prstGeom prst="rect">
            <a:avLst/>
          </a:prstGeom>
          <a:noFill/>
          <a:ln w="9525">
            <a:noFill/>
            <a:miter lim="800000"/>
            <a:headEnd/>
            <a:tailEnd/>
          </a:ln>
        </p:spPr>
        <p:txBody>
          <a:bodyPr wrap="none">
            <a:spAutoFit/>
          </a:bodyPr>
          <a:lstStyle/>
          <a:p>
            <a:r>
              <a:rPr lang="en-US" altLang="zh-CN" sz="2000">
                <a:latin typeface="Times New Roman" pitchFamily="18" charset="0"/>
              </a:rPr>
              <a:t>E Schroedinger</a:t>
            </a:r>
          </a:p>
        </p:txBody>
      </p:sp>
      <p:sp>
        <p:nvSpPr>
          <p:cNvPr id="676879" name="Text Box 15"/>
          <p:cNvSpPr txBox="1">
            <a:spLocks noChangeArrowheads="1"/>
          </p:cNvSpPr>
          <p:nvPr/>
        </p:nvSpPr>
        <p:spPr bwMode="auto">
          <a:xfrm>
            <a:off x="6400800" y="6088063"/>
            <a:ext cx="1362075" cy="396875"/>
          </a:xfrm>
          <a:prstGeom prst="rect">
            <a:avLst/>
          </a:prstGeom>
          <a:noFill/>
          <a:ln w="9525">
            <a:noFill/>
            <a:miter lim="800000"/>
            <a:headEnd/>
            <a:tailEnd/>
          </a:ln>
        </p:spPr>
        <p:txBody>
          <a:bodyPr wrap="none">
            <a:spAutoFit/>
          </a:bodyPr>
          <a:lstStyle/>
          <a:p>
            <a:r>
              <a:rPr lang="en-US" altLang="zh-CN" sz="2000">
                <a:latin typeface="Times New Roman" pitchFamily="18" charset="0"/>
              </a:rPr>
              <a:t>PAM Dirac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6866"/>
                                        </p:tgtEl>
                                        <p:attrNameLst>
                                          <p:attrName>style.visibility</p:attrName>
                                        </p:attrNameLst>
                                      </p:cBhvr>
                                      <p:to>
                                        <p:strVal val="visible"/>
                                      </p:to>
                                    </p:set>
                                    <p:animEffect transition="in" filter="wipe(left)">
                                      <p:cBhvr>
                                        <p:cTn id="7" dur="500"/>
                                        <p:tgtEl>
                                          <p:spTgt spid="676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6871"/>
                                        </p:tgtEl>
                                        <p:attrNameLst>
                                          <p:attrName>style.visibility</p:attrName>
                                        </p:attrNameLst>
                                      </p:cBhvr>
                                      <p:to>
                                        <p:strVal val="visible"/>
                                      </p:to>
                                    </p:set>
                                    <p:animEffect transition="in" filter="wipe(left)">
                                      <p:cBhvr>
                                        <p:cTn id="12" dur="500"/>
                                        <p:tgtEl>
                                          <p:spTgt spid="6768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6867"/>
                                        </p:tgtEl>
                                        <p:attrNameLst>
                                          <p:attrName>style.visibility</p:attrName>
                                        </p:attrNameLst>
                                      </p:cBhvr>
                                      <p:to>
                                        <p:strVal val="visible"/>
                                      </p:to>
                                    </p:set>
                                    <p:animEffect transition="in" filter="wipe(left)">
                                      <p:cBhvr>
                                        <p:cTn id="17" dur="500"/>
                                        <p:tgtEl>
                                          <p:spTgt spid="6768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6869"/>
                                        </p:tgtEl>
                                        <p:attrNameLst>
                                          <p:attrName>style.visibility</p:attrName>
                                        </p:attrNameLst>
                                      </p:cBhvr>
                                      <p:to>
                                        <p:strVal val="visible"/>
                                      </p:to>
                                    </p:set>
                                    <p:animEffect transition="in" filter="wipe(left)">
                                      <p:cBhvr>
                                        <p:cTn id="22" dur="500"/>
                                        <p:tgtEl>
                                          <p:spTgt spid="6768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6868"/>
                                        </p:tgtEl>
                                        <p:attrNameLst>
                                          <p:attrName>style.visibility</p:attrName>
                                        </p:attrNameLst>
                                      </p:cBhvr>
                                      <p:to>
                                        <p:strVal val="visible"/>
                                      </p:to>
                                    </p:set>
                                    <p:animEffect transition="in" filter="wipe(left)">
                                      <p:cBhvr>
                                        <p:cTn id="27" dur="500"/>
                                        <p:tgtEl>
                                          <p:spTgt spid="676868"/>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676875"/>
                                        </p:tgtEl>
                                        <p:attrNameLst>
                                          <p:attrName>style.visibility</p:attrName>
                                        </p:attrNameLst>
                                      </p:cBhvr>
                                      <p:to>
                                        <p:strVal val="visible"/>
                                      </p:to>
                                    </p:set>
                                    <p:anim calcmode="lin" valueType="num">
                                      <p:cBhvr>
                                        <p:cTn id="32" dur="500" fill="hold"/>
                                        <p:tgtEl>
                                          <p:spTgt spid="676875"/>
                                        </p:tgtEl>
                                        <p:attrNameLst>
                                          <p:attrName>ppt_w</p:attrName>
                                        </p:attrNameLst>
                                      </p:cBhvr>
                                      <p:tavLst>
                                        <p:tav tm="0">
                                          <p:val>
                                            <p:fltVal val="0"/>
                                          </p:val>
                                        </p:tav>
                                        <p:tav tm="100000">
                                          <p:val>
                                            <p:strVal val="#ppt_w"/>
                                          </p:val>
                                        </p:tav>
                                      </p:tavLst>
                                    </p:anim>
                                    <p:anim calcmode="lin" valueType="num">
                                      <p:cBhvr>
                                        <p:cTn id="33" dur="500" fill="hold"/>
                                        <p:tgtEl>
                                          <p:spTgt spid="676875"/>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676876"/>
                                        </p:tgtEl>
                                        <p:attrNameLst>
                                          <p:attrName>style.visibility</p:attrName>
                                        </p:attrNameLst>
                                      </p:cBhvr>
                                      <p:to>
                                        <p:strVal val="visible"/>
                                      </p:to>
                                    </p:set>
                                    <p:animEffect transition="in" filter="blinds(horizontal)">
                                      <p:cBhvr>
                                        <p:cTn id="37" dur="500"/>
                                        <p:tgtEl>
                                          <p:spTgt spid="6768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76872"/>
                                        </p:tgtEl>
                                        <p:attrNameLst>
                                          <p:attrName>style.visibility</p:attrName>
                                        </p:attrNameLst>
                                      </p:cBhvr>
                                      <p:to>
                                        <p:strVal val="visible"/>
                                      </p:to>
                                    </p:set>
                                    <p:animEffect transition="in" filter="blinds(horizontal)">
                                      <p:cBhvr>
                                        <p:cTn id="42" dur="500"/>
                                        <p:tgtEl>
                                          <p:spTgt spid="67687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76877"/>
                                        </p:tgtEl>
                                        <p:attrNameLst>
                                          <p:attrName>style.visibility</p:attrName>
                                        </p:attrNameLst>
                                      </p:cBhvr>
                                      <p:to>
                                        <p:strVal val="visible"/>
                                      </p:to>
                                    </p:set>
                                    <p:animEffect transition="in" filter="blinds(horizontal)">
                                      <p:cBhvr>
                                        <p:cTn id="45" dur="500"/>
                                        <p:tgtEl>
                                          <p:spTgt spid="67687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76873"/>
                                        </p:tgtEl>
                                        <p:attrNameLst>
                                          <p:attrName>style.visibility</p:attrName>
                                        </p:attrNameLst>
                                      </p:cBhvr>
                                      <p:to>
                                        <p:strVal val="visible"/>
                                      </p:to>
                                    </p:set>
                                    <p:animEffect transition="in" filter="blinds(horizontal)">
                                      <p:cBhvr>
                                        <p:cTn id="50" dur="500"/>
                                        <p:tgtEl>
                                          <p:spTgt spid="67687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676878"/>
                                        </p:tgtEl>
                                        <p:attrNameLst>
                                          <p:attrName>style.visibility</p:attrName>
                                        </p:attrNameLst>
                                      </p:cBhvr>
                                      <p:to>
                                        <p:strVal val="visible"/>
                                      </p:to>
                                    </p:set>
                                    <p:animEffect transition="in" filter="blinds(horizontal)">
                                      <p:cBhvr>
                                        <p:cTn id="53" dur="500"/>
                                        <p:tgtEl>
                                          <p:spTgt spid="67687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76874"/>
                                        </p:tgtEl>
                                        <p:attrNameLst>
                                          <p:attrName>style.visibility</p:attrName>
                                        </p:attrNameLst>
                                      </p:cBhvr>
                                      <p:to>
                                        <p:strVal val="visible"/>
                                      </p:to>
                                    </p:set>
                                    <p:animEffect transition="in" filter="blinds(horizontal)">
                                      <p:cBhvr>
                                        <p:cTn id="58" dur="500"/>
                                        <p:tgtEl>
                                          <p:spTgt spid="67687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76879"/>
                                        </p:tgtEl>
                                        <p:attrNameLst>
                                          <p:attrName>style.visibility</p:attrName>
                                        </p:attrNameLst>
                                      </p:cBhvr>
                                      <p:to>
                                        <p:strVal val="visible"/>
                                      </p:to>
                                    </p:set>
                                    <p:animEffect transition="in" filter="blinds(horizontal)">
                                      <p:cBhvr>
                                        <p:cTn id="61" dur="500"/>
                                        <p:tgtEl>
                                          <p:spTgt spid="676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6" grpId="0" autoUpdateAnimBg="0"/>
      <p:bldP spid="676867" grpId="0" autoUpdateAnimBg="0"/>
      <p:bldP spid="676868" grpId="0" autoUpdateAnimBg="0"/>
      <p:bldP spid="676869" grpId="0" autoUpdateAnimBg="0"/>
      <p:bldP spid="676871" grpId="0" autoUpdateAnimBg="0"/>
      <p:bldP spid="676876" grpId="0"/>
      <p:bldP spid="676877" grpId="0"/>
      <p:bldP spid="676878" grpId="0"/>
      <p:bldP spid="67687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defRPr/>
            </a:pPr>
            <a:r>
              <a:rPr lang="en-US" altLang="zh-CN">
                <a:effectLst>
                  <a:outerShdw blurRad="38100" dist="38100" dir="2700000" algn="tl">
                    <a:srgbClr val="C0C0C0"/>
                  </a:outerShdw>
                </a:effectLst>
              </a:rPr>
              <a:t>§14 </a:t>
            </a:r>
            <a:r>
              <a:rPr lang="zh-CN" altLang="en-US">
                <a:effectLst>
                  <a:outerShdw blurRad="38100" dist="38100" dir="2700000" algn="tl">
                    <a:srgbClr val="C0C0C0"/>
                  </a:outerShdw>
                </a:effectLst>
              </a:rPr>
              <a:t>波函数及其统计解释</a:t>
            </a:r>
            <a:endParaRPr lang="zh-CN" altLang="en-US">
              <a:effectLst>
                <a:outerShdw blurRad="38100" dist="38100" dir="2700000" algn="tl">
                  <a:srgbClr val="C0C0C0"/>
                </a:outerShdw>
              </a:effectLst>
              <a:ea typeface="宋体" charset="-122"/>
            </a:endParaRPr>
          </a:p>
        </p:txBody>
      </p:sp>
      <p:grpSp>
        <p:nvGrpSpPr>
          <p:cNvPr id="482306" name="Group 23"/>
          <p:cNvGrpSpPr>
            <a:grpSpLocks/>
          </p:cNvGrpSpPr>
          <p:nvPr/>
        </p:nvGrpSpPr>
        <p:grpSpPr bwMode="auto">
          <a:xfrm>
            <a:off x="428625" y="1714500"/>
            <a:ext cx="8534400" cy="1630363"/>
            <a:chOff x="381000" y="1295400"/>
            <a:chExt cx="8534400" cy="1630363"/>
          </a:xfrm>
        </p:grpSpPr>
        <p:sp>
          <p:nvSpPr>
            <p:cNvPr id="482309" name="Text Box 3"/>
            <p:cNvSpPr txBox="1">
              <a:spLocks noChangeArrowheads="1"/>
            </p:cNvSpPr>
            <p:nvPr/>
          </p:nvSpPr>
          <p:spPr bwMode="auto">
            <a:xfrm>
              <a:off x="457200" y="1295400"/>
              <a:ext cx="8458200" cy="945964"/>
            </a:xfrm>
            <a:prstGeom prst="rect">
              <a:avLst/>
            </a:prstGeom>
            <a:noFill/>
            <a:ln w="9525">
              <a:noFill/>
              <a:miter lim="800000"/>
              <a:headEnd/>
              <a:tailEnd/>
            </a:ln>
          </p:spPr>
          <p:txBody>
            <a:bodyPr>
              <a:spAutoFit/>
            </a:bodyPr>
            <a:lstStyle/>
            <a:p>
              <a:pPr>
                <a:spcBef>
                  <a:spcPct val="50000"/>
                </a:spcBef>
              </a:pPr>
              <a:r>
                <a:rPr lang="en-US" altLang="zh-CN" sz="2800" b="1">
                  <a:latin typeface="Times New Roman" pitchFamily="18" charset="0"/>
                  <a:ea typeface="华文中宋" pitchFamily="2" charset="-122"/>
                </a:rPr>
                <a:t>        </a:t>
              </a:r>
              <a:r>
                <a:rPr lang="zh-CN" altLang="zh-CN" sz="2800" b="1">
                  <a:latin typeface="Times New Roman" pitchFamily="18" charset="0"/>
                  <a:ea typeface="华文中宋" pitchFamily="2" charset="-122"/>
                </a:rPr>
                <a:t>经典</a:t>
              </a:r>
              <a:r>
                <a:rPr lang="zh-CN" altLang="zh-CN" sz="2800" b="1">
                  <a:solidFill>
                    <a:srgbClr val="CC0000"/>
                  </a:solidFill>
                  <a:latin typeface="Times New Roman" pitchFamily="18" charset="0"/>
                  <a:ea typeface="华文中宋" pitchFamily="2" charset="-122"/>
                </a:rPr>
                <a:t>粒子</a:t>
              </a:r>
              <a:r>
                <a:rPr lang="zh-CN" altLang="en-US" sz="2800" b="1">
                  <a:solidFill>
                    <a:srgbClr val="CC0000"/>
                  </a:solidFill>
                  <a:latin typeface="Times New Roman" pitchFamily="18" charset="0"/>
                  <a:ea typeface="华文中宋" pitchFamily="2" charset="-122"/>
                </a:rPr>
                <a:t>   </a:t>
              </a:r>
              <a:r>
                <a:rPr lang="zh-CN" altLang="zh-CN" sz="2800" b="1">
                  <a:latin typeface="Times New Roman" pitchFamily="18" charset="0"/>
                  <a:ea typeface="华文中宋" pitchFamily="2" charset="-122"/>
                </a:rPr>
                <a:t>不被分割的整体，有确定位置和运动轨道</a:t>
              </a:r>
              <a:r>
                <a:rPr lang="zh-CN" altLang="en-US" sz="2800" b="1">
                  <a:latin typeface="Times New Roman" pitchFamily="18" charset="0"/>
                  <a:ea typeface="华文中宋" pitchFamily="2" charset="-122"/>
                </a:rPr>
                <a:t> ；</a:t>
              </a:r>
              <a:r>
                <a:rPr lang="zh-CN" altLang="en-US" sz="2800" b="1">
                  <a:solidFill>
                    <a:srgbClr val="FF0000"/>
                  </a:solidFill>
                  <a:latin typeface="Times New Roman" pitchFamily="18" charset="0"/>
                  <a:ea typeface="华文中宋" pitchFamily="2" charset="-122"/>
                </a:rPr>
                <a:t>决定论，严格的因果律。</a:t>
              </a:r>
              <a:endParaRPr lang="en-US" altLang="zh-CN" sz="2800" b="1">
                <a:latin typeface="Times New Roman" pitchFamily="18" charset="0"/>
                <a:ea typeface="华文中宋" pitchFamily="2" charset="-122"/>
              </a:endParaRPr>
            </a:p>
          </p:txBody>
        </p:sp>
        <p:sp>
          <p:nvSpPr>
            <p:cNvPr id="482310" name="Rectangle 4"/>
            <p:cNvSpPr>
              <a:spLocks noChangeArrowheads="1"/>
            </p:cNvSpPr>
            <p:nvPr/>
          </p:nvSpPr>
          <p:spPr bwMode="auto">
            <a:xfrm>
              <a:off x="381000" y="2406650"/>
              <a:ext cx="8305800" cy="519113"/>
            </a:xfrm>
            <a:prstGeom prst="rect">
              <a:avLst/>
            </a:prstGeom>
            <a:noFill/>
            <a:ln w="9525">
              <a:noFill/>
              <a:miter lim="800000"/>
              <a:headEnd/>
              <a:tailEnd/>
            </a:ln>
          </p:spPr>
          <p:txBody>
            <a:bodyPr>
              <a:spAutoFit/>
            </a:bodyPr>
            <a:lstStyle/>
            <a:p>
              <a:pPr>
                <a:spcBef>
                  <a:spcPct val="50000"/>
                </a:spcBef>
              </a:pPr>
              <a:r>
                <a:rPr lang="en-US" altLang="zh-CN" sz="2800" b="1">
                  <a:latin typeface="Times New Roman" pitchFamily="18" charset="0"/>
                  <a:ea typeface="华文中宋" pitchFamily="2" charset="-122"/>
                </a:rPr>
                <a:t>        </a:t>
              </a:r>
            </a:p>
          </p:txBody>
        </p:sp>
      </p:grpSp>
      <p:sp>
        <p:nvSpPr>
          <p:cNvPr id="482311" name="Text Box 3"/>
          <p:cNvSpPr txBox="1">
            <a:spLocks noChangeArrowheads="1"/>
          </p:cNvSpPr>
          <p:nvPr/>
        </p:nvSpPr>
        <p:spPr bwMode="auto">
          <a:xfrm>
            <a:off x="506413" y="2843213"/>
            <a:ext cx="8458200" cy="946150"/>
          </a:xfrm>
          <a:prstGeom prst="rect">
            <a:avLst/>
          </a:prstGeom>
          <a:noFill/>
          <a:ln w="9525">
            <a:noFill/>
            <a:miter lim="800000"/>
            <a:headEnd/>
            <a:tailEnd/>
          </a:ln>
        </p:spPr>
        <p:txBody>
          <a:bodyPr>
            <a:spAutoFit/>
          </a:bodyPr>
          <a:lstStyle/>
          <a:p>
            <a:pPr>
              <a:spcBef>
                <a:spcPct val="50000"/>
              </a:spcBef>
            </a:pPr>
            <a:r>
              <a:rPr lang="en-US" altLang="zh-CN" sz="2800" b="1">
                <a:latin typeface="Times New Roman" pitchFamily="18" charset="0"/>
                <a:ea typeface="华文中宋" pitchFamily="2" charset="-122"/>
              </a:rPr>
              <a:t>        </a:t>
            </a:r>
            <a:r>
              <a:rPr lang="zh-CN" altLang="zh-CN" sz="2800" b="1">
                <a:latin typeface="Times New Roman" pitchFamily="18" charset="0"/>
                <a:ea typeface="华文中宋" pitchFamily="2" charset="-122"/>
              </a:rPr>
              <a:t>经典</a:t>
            </a:r>
            <a:r>
              <a:rPr lang="zh-CN" altLang="zh-CN" sz="2800" b="1">
                <a:solidFill>
                  <a:srgbClr val="CC0000"/>
                </a:solidFill>
                <a:latin typeface="Times New Roman" pitchFamily="18" charset="0"/>
                <a:ea typeface="华文中宋" pitchFamily="2" charset="-122"/>
              </a:rPr>
              <a:t>的波</a:t>
            </a:r>
            <a:r>
              <a:rPr lang="zh-CN" altLang="en-US" sz="2800" b="1">
                <a:solidFill>
                  <a:srgbClr val="CC0000"/>
                </a:solidFill>
                <a:latin typeface="Times New Roman" pitchFamily="18" charset="0"/>
                <a:ea typeface="华文中宋" pitchFamily="2" charset="-122"/>
              </a:rPr>
              <a:t>  </a:t>
            </a:r>
            <a:r>
              <a:rPr lang="zh-CN" altLang="zh-CN" sz="2800" b="1">
                <a:latin typeface="Times New Roman" pitchFamily="18" charset="0"/>
                <a:ea typeface="华文中宋" pitchFamily="2" charset="-122"/>
              </a:rPr>
              <a:t>某种实际的物理量的空间分布作周期性的变化，波具有相干叠加性</a:t>
            </a:r>
            <a:r>
              <a:rPr lang="zh-CN" altLang="en-US" sz="2800" b="1">
                <a:latin typeface="Times New Roman" pitchFamily="18" charset="0"/>
                <a:ea typeface="华文中宋" pitchFamily="2" charset="-122"/>
              </a:rPr>
              <a:t> 。 </a:t>
            </a:r>
          </a:p>
        </p:txBody>
      </p:sp>
      <p:sp>
        <p:nvSpPr>
          <p:cNvPr id="482313" name="Text Box 3"/>
          <p:cNvSpPr txBox="1">
            <a:spLocks noChangeArrowheads="1"/>
          </p:cNvSpPr>
          <p:nvPr/>
        </p:nvSpPr>
        <p:spPr bwMode="auto">
          <a:xfrm>
            <a:off x="577850" y="4005263"/>
            <a:ext cx="8242300" cy="1373187"/>
          </a:xfrm>
          <a:prstGeom prst="rect">
            <a:avLst/>
          </a:prstGeom>
          <a:noFill/>
          <a:ln w="9525">
            <a:noFill/>
            <a:miter lim="800000"/>
            <a:headEnd/>
            <a:tailEnd/>
          </a:ln>
        </p:spPr>
        <p:txBody>
          <a:bodyPr>
            <a:spAutoFit/>
          </a:bodyPr>
          <a:lstStyle/>
          <a:p>
            <a:pPr>
              <a:spcBef>
                <a:spcPct val="50000"/>
              </a:spcBef>
            </a:pPr>
            <a:r>
              <a:rPr lang="en-US" altLang="zh-CN" sz="2800" b="1">
                <a:latin typeface="Times New Roman" pitchFamily="18" charset="0"/>
                <a:ea typeface="华文中宋" pitchFamily="2" charset="-122"/>
              </a:rPr>
              <a:t>       </a:t>
            </a:r>
            <a:r>
              <a:rPr lang="zh-CN" altLang="en-US" sz="2800" b="1">
                <a:solidFill>
                  <a:srgbClr val="CC0000"/>
                </a:solidFill>
                <a:latin typeface="Times New Roman" pitchFamily="18" charset="0"/>
                <a:ea typeface="华文中宋" pitchFamily="2" charset="-122"/>
              </a:rPr>
              <a:t>二象性    </a:t>
            </a:r>
            <a:r>
              <a:rPr lang="zh-CN" altLang="en-US" sz="2800" b="1">
                <a:latin typeface="Times New Roman" pitchFamily="18" charset="0"/>
                <a:ea typeface="华文中宋" pitchFamily="2" charset="-122"/>
              </a:rPr>
              <a:t>要求将波和粒子两种对立的属性统一到同一物体上 ，必须采用几率性的观点（量子力学的哥本哈根解释）。</a:t>
            </a:r>
            <a:endParaRPr lang="en-US" altLang="zh-CN" sz="2800" b="1">
              <a:latin typeface="Times New Roman" pitchFamily="18" charset="0"/>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2306"/>
                                        </p:tgtEl>
                                        <p:attrNameLst>
                                          <p:attrName>style.visibility</p:attrName>
                                        </p:attrNameLst>
                                      </p:cBhvr>
                                      <p:to>
                                        <p:strVal val="visible"/>
                                      </p:to>
                                    </p:set>
                                    <p:animEffect transition="in" filter="blinds(horizontal)">
                                      <p:cBhvr>
                                        <p:cTn id="7" dur="500"/>
                                        <p:tgtEl>
                                          <p:spTgt spid="4823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82311"/>
                                        </p:tgtEl>
                                        <p:attrNameLst>
                                          <p:attrName>style.visibility</p:attrName>
                                        </p:attrNameLst>
                                      </p:cBhvr>
                                      <p:to>
                                        <p:strVal val="visible"/>
                                      </p:to>
                                    </p:set>
                                    <p:anim calcmode="lin" valueType="num">
                                      <p:cBhvr additive="base">
                                        <p:cTn id="12" dur="500" fill="hold"/>
                                        <p:tgtEl>
                                          <p:spTgt spid="482311"/>
                                        </p:tgtEl>
                                        <p:attrNameLst>
                                          <p:attrName>ppt_x</p:attrName>
                                        </p:attrNameLst>
                                      </p:cBhvr>
                                      <p:tavLst>
                                        <p:tav tm="0">
                                          <p:val>
                                            <p:strVal val="#ppt_x"/>
                                          </p:val>
                                        </p:tav>
                                        <p:tav tm="100000">
                                          <p:val>
                                            <p:strVal val="#ppt_x"/>
                                          </p:val>
                                        </p:tav>
                                      </p:tavLst>
                                    </p:anim>
                                    <p:anim calcmode="lin" valueType="num">
                                      <p:cBhvr additive="base">
                                        <p:cTn id="13" dur="500" fill="hold"/>
                                        <p:tgtEl>
                                          <p:spTgt spid="4823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82313"/>
                                        </p:tgtEl>
                                        <p:attrNameLst>
                                          <p:attrName>style.visibility</p:attrName>
                                        </p:attrNameLst>
                                      </p:cBhvr>
                                      <p:to>
                                        <p:strVal val="visible"/>
                                      </p:to>
                                    </p:set>
                                    <p:animEffect transition="in" filter="box(in)">
                                      <p:cBhvr>
                                        <p:cTn id="18" dur="500"/>
                                        <p:tgtEl>
                                          <p:spTgt spid="482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1" grpId="0"/>
      <p:bldP spid="4823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60" name="Text Box 2"/>
          <p:cNvSpPr txBox="1">
            <a:spLocks noChangeArrowheads="1"/>
          </p:cNvSpPr>
          <p:nvPr/>
        </p:nvSpPr>
        <p:spPr bwMode="auto">
          <a:xfrm>
            <a:off x="381000" y="822325"/>
            <a:ext cx="5410200" cy="519113"/>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Times New Roman" pitchFamily="18" charset="0"/>
                <a:ea typeface="华文中宋" pitchFamily="2" charset="-122"/>
              </a:rPr>
              <a:t>一    波函数 概率密度</a:t>
            </a:r>
          </a:p>
        </p:txBody>
      </p:sp>
      <p:sp>
        <p:nvSpPr>
          <p:cNvPr id="22561" name="Text Box 3"/>
          <p:cNvSpPr txBox="1">
            <a:spLocks noChangeArrowheads="1"/>
          </p:cNvSpPr>
          <p:nvPr/>
        </p:nvSpPr>
        <p:spPr bwMode="auto">
          <a:xfrm>
            <a:off x="1447800" y="1470025"/>
            <a:ext cx="4724400" cy="519113"/>
          </a:xfrm>
          <a:prstGeom prst="rect">
            <a:avLst/>
          </a:prstGeom>
          <a:noFill/>
          <a:ln w="9525">
            <a:noFill/>
            <a:miter lim="800000"/>
            <a:headEnd/>
            <a:tailEnd/>
          </a:ln>
        </p:spPr>
        <p:txBody>
          <a:bodyPr>
            <a:spAutoFit/>
          </a:bodyPr>
          <a:lstStyle/>
          <a:p>
            <a:pPr>
              <a:spcBef>
                <a:spcPct val="50000"/>
              </a:spcBef>
            </a:pPr>
            <a:r>
              <a:rPr lang="en-US" altLang="zh-CN" sz="2800" b="1">
                <a:solidFill>
                  <a:srgbClr val="CC0000"/>
                </a:solidFill>
                <a:latin typeface="Times New Roman" pitchFamily="18" charset="0"/>
                <a:ea typeface="华文中宋" pitchFamily="2" charset="-122"/>
              </a:rPr>
              <a:t>1</a:t>
            </a:r>
            <a:r>
              <a:rPr lang="zh-CN" altLang="en-US" sz="2800" b="1">
                <a:solidFill>
                  <a:srgbClr val="CC0000"/>
                </a:solidFill>
                <a:latin typeface="Times New Roman" pitchFamily="18" charset="0"/>
                <a:ea typeface="华文中宋" pitchFamily="2" charset="-122"/>
              </a:rPr>
              <a:t>）</a:t>
            </a:r>
            <a:r>
              <a:rPr lang="zh-CN" altLang="en-US" sz="2800" b="1">
                <a:latin typeface="Times New Roman" pitchFamily="18" charset="0"/>
                <a:ea typeface="华文中宋" pitchFamily="2" charset="-122"/>
              </a:rPr>
              <a:t>经典的波与波函数</a:t>
            </a:r>
          </a:p>
        </p:txBody>
      </p:sp>
      <p:grpSp>
        <p:nvGrpSpPr>
          <p:cNvPr id="2" name="Group 4"/>
          <p:cNvGrpSpPr>
            <a:grpSpLocks/>
          </p:cNvGrpSpPr>
          <p:nvPr/>
        </p:nvGrpSpPr>
        <p:grpSpPr bwMode="auto">
          <a:xfrm>
            <a:off x="381000" y="2700338"/>
            <a:ext cx="7924800" cy="2076450"/>
            <a:chOff x="240" y="1956"/>
            <a:chExt cx="4992" cy="1308"/>
          </a:xfrm>
        </p:grpSpPr>
        <p:graphicFrame>
          <p:nvGraphicFramePr>
            <p:cNvPr id="22556" name="Object 28"/>
            <p:cNvGraphicFramePr>
              <a:graphicFrameLocks noChangeAspect="1"/>
            </p:cNvGraphicFramePr>
            <p:nvPr/>
          </p:nvGraphicFramePr>
          <p:xfrm>
            <a:off x="2064" y="1956"/>
            <a:ext cx="3168" cy="688"/>
          </p:xfrm>
          <a:graphic>
            <a:graphicData uri="http://schemas.openxmlformats.org/presentationml/2006/ole">
              <mc:AlternateContent xmlns:mc="http://schemas.openxmlformats.org/markup-compatibility/2006">
                <mc:Choice xmlns:v="urn:schemas-microsoft-com:vml" Requires="v">
                  <p:oleObj spid="_x0000_s22592" name="Equation" r:id="rId4" imgW="2666587" imgH="609600" progId="Equation.3">
                    <p:embed/>
                  </p:oleObj>
                </mc:Choice>
                <mc:Fallback>
                  <p:oleObj name="Equation" r:id="rId4" imgW="2666587" imgH="609600" progId="Equation.3">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956"/>
                          <a:ext cx="3168" cy="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57" name="Object 29"/>
            <p:cNvGraphicFramePr>
              <a:graphicFrameLocks noChangeAspect="1"/>
            </p:cNvGraphicFramePr>
            <p:nvPr/>
          </p:nvGraphicFramePr>
          <p:xfrm>
            <a:off x="2016" y="2603"/>
            <a:ext cx="3216" cy="661"/>
          </p:xfrm>
          <a:graphic>
            <a:graphicData uri="http://schemas.openxmlformats.org/presentationml/2006/ole">
              <mc:AlternateContent xmlns:mc="http://schemas.openxmlformats.org/markup-compatibility/2006">
                <mc:Choice xmlns:v="urn:schemas-microsoft-com:vml" Requires="v">
                  <p:oleObj spid="_x0000_s22593" name="Equation" r:id="rId6" imgW="2755326" imgH="609600" progId="Equation.3">
                    <p:embed/>
                  </p:oleObj>
                </mc:Choice>
                <mc:Fallback>
                  <p:oleObj name="Equation" r:id="rId6" imgW="2755326" imgH="609600" progId="Equation.3">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2603"/>
                          <a:ext cx="3216" cy="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68" name="Text Box 7"/>
            <p:cNvSpPr txBox="1">
              <a:spLocks noChangeArrowheads="1"/>
            </p:cNvSpPr>
            <p:nvPr/>
          </p:nvSpPr>
          <p:spPr bwMode="auto">
            <a:xfrm>
              <a:off x="240" y="2398"/>
              <a:ext cx="1750" cy="327"/>
            </a:xfrm>
            <a:prstGeom prst="rect">
              <a:avLst/>
            </a:prstGeom>
            <a:noFill/>
            <a:ln w="9525">
              <a:noFill/>
              <a:miter lim="800000"/>
              <a:headEnd/>
              <a:tailEnd/>
            </a:ln>
          </p:spPr>
          <p:txBody>
            <a:bodyPr>
              <a:spAutoFit/>
            </a:bodyPr>
            <a:lstStyle/>
            <a:p>
              <a:pPr>
                <a:spcBef>
                  <a:spcPct val="50000"/>
                </a:spcBef>
                <a:buFontTx/>
                <a:buBlip>
                  <a:blip r:embed="rId8"/>
                </a:buBlip>
              </a:pPr>
              <a:r>
                <a:rPr lang="en-US" altLang="zh-CN" sz="2800" b="1">
                  <a:latin typeface="Times New Roman" pitchFamily="18" charset="0"/>
                  <a:ea typeface="华文中宋" pitchFamily="2" charset="-122"/>
                </a:rPr>
                <a:t>    </a:t>
              </a:r>
              <a:r>
                <a:rPr lang="zh-CN" altLang="en-US" sz="2800" b="1">
                  <a:latin typeface="Times New Roman" pitchFamily="18" charset="0"/>
                  <a:ea typeface="华文中宋" pitchFamily="2" charset="-122"/>
                </a:rPr>
                <a:t>电磁波</a:t>
              </a:r>
            </a:p>
          </p:txBody>
        </p:sp>
        <p:sp>
          <p:nvSpPr>
            <p:cNvPr id="22569" name="AutoShape 8"/>
            <p:cNvSpPr>
              <a:spLocks/>
            </p:cNvSpPr>
            <p:nvPr/>
          </p:nvSpPr>
          <p:spPr bwMode="auto">
            <a:xfrm>
              <a:off x="1776" y="2280"/>
              <a:ext cx="205" cy="647"/>
            </a:xfrm>
            <a:prstGeom prst="leftBrace">
              <a:avLst>
                <a:gd name="adj1" fmla="val 26301"/>
                <a:gd name="adj2" fmla="val 50000"/>
              </a:avLst>
            </a:prstGeom>
            <a:noFill/>
            <a:ln w="19050">
              <a:solidFill>
                <a:srgbClr val="0000FF"/>
              </a:solidFill>
              <a:round/>
              <a:headEnd/>
              <a:tailEnd/>
            </a:ln>
          </p:spPr>
          <p:txBody>
            <a:bodyPr wrap="none" anchor="ctr"/>
            <a:lstStyle/>
            <a:p>
              <a:endParaRPr lang="en-US" altLang="zh-CN">
                <a:latin typeface="Gill Sans MT" pitchFamily="34" charset="0"/>
              </a:endParaRPr>
            </a:p>
          </p:txBody>
        </p:sp>
      </p:grpSp>
      <p:grpSp>
        <p:nvGrpSpPr>
          <p:cNvPr id="3" name="Group 9"/>
          <p:cNvGrpSpPr>
            <a:grpSpLocks/>
          </p:cNvGrpSpPr>
          <p:nvPr/>
        </p:nvGrpSpPr>
        <p:grpSpPr bwMode="auto">
          <a:xfrm>
            <a:off x="381000" y="1789113"/>
            <a:ext cx="7696200" cy="992187"/>
            <a:chOff x="240" y="1200"/>
            <a:chExt cx="4608" cy="577"/>
          </a:xfrm>
        </p:grpSpPr>
        <p:graphicFrame>
          <p:nvGraphicFramePr>
            <p:cNvPr id="22558" name="Object 30"/>
            <p:cNvGraphicFramePr>
              <a:graphicFrameLocks noChangeAspect="1"/>
            </p:cNvGraphicFramePr>
            <p:nvPr/>
          </p:nvGraphicFramePr>
          <p:xfrm>
            <a:off x="2160" y="1200"/>
            <a:ext cx="2688" cy="577"/>
          </p:xfrm>
          <a:graphic>
            <a:graphicData uri="http://schemas.openxmlformats.org/presentationml/2006/ole">
              <mc:AlternateContent xmlns:mc="http://schemas.openxmlformats.org/markup-compatibility/2006">
                <mc:Choice xmlns:v="urn:schemas-microsoft-com:vml" Requires="v">
                  <p:oleObj spid="_x0000_s22594" name="Equation" r:id="rId9" imgW="2526588" imgH="609600" progId="Equation.3">
                    <p:embed/>
                  </p:oleObj>
                </mc:Choice>
                <mc:Fallback>
                  <p:oleObj name="Equation" r:id="rId9" imgW="2526588" imgH="609600" progId="Equation.3">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0" y="1200"/>
                          <a:ext cx="2688" cy="5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67" name="Text Box 11"/>
            <p:cNvSpPr txBox="1">
              <a:spLocks noChangeArrowheads="1"/>
            </p:cNvSpPr>
            <p:nvPr/>
          </p:nvSpPr>
          <p:spPr bwMode="auto">
            <a:xfrm>
              <a:off x="240" y="1344"/>
              <a:ext cx="1776" cy="302"/>
            </a:xfrm>
            <a:prstGeom prst="rect">
              <a:avLst/>
            </a:prstGeom>
            <a:noFill/>
            <a:ln w="9525">
              <a:noFill/>
              <a:miter lim="800000"/>
              <a:headEnd/>
              <a:tailEnd/>
            </a:ln>
          </p:spPr>
          <p:txBody>
            <a:bodyPr>
              <a:spAutoFit/>
            </a:bodyPr>
            <a:lstStyle/>
            <a:p>
              <a:pPr>
                <a:spcBef>
                  <a:spcPct val="50000"/>
                </a:spcBef>
                <a:buFontTx/>
                <a:buBlip>
                  <a:blip r:embed="rId8"/>
                </a:buBlip>
              </a:pPr>
              <a:r>
                <a:rPr lang="en-US" altLang="zh-CN" sz="2800" b="1">
                  <a:solidFill>
                    <a:srgbClr val="1C1C1C"/>
                  </a:solidFill>
                  <a:latin typeface="Times New Roman" pitchFamily="18" charset="0"/>
                  <a:ea typeface="华文中宋" pitchFamily="2" charset="-122"/>
                </a:rPr>
                <a:t>    </a:t>
              </a:r>
              <a:r>
                <a:rPr lang="zh-CN" altLang="en-US" sz="2800" b="1">
                  <a:solidFill>
                    <a:srgbClr val="1C1C1C"/>
                  </a:solidFill>
                  <a:latin typeface="Times New Roman" pitchFamily="18" charset="0"/>
                  <a:ea typeface="华文中宋" pitchFamily="2" charset="-122"/>
                </a:rPr>
                <a:t>机械波</a:t>
              </a:r>
            </a:p>
          </p:txBody>
        </p:sp>
      </p:grpSp>
      <p:grpSp>
        <p:nvGrpSpPr>
          <p:cNvPr id="4" name="Group 12"/>
          <p:cNvGrpSpPr>
            <a:grpSpLocks/>
          </p:cNvGrpSpPr>
          <p:nvPr/>
        </p:nvGrpSpPr>
        <p:grpSpPr bwMode="auto">
          <a:xfrm>
            <a:off x="381000" y="4603750"/>
            <a:ext cx="7467600" cy="1346200"/>
            <a:chOff x="240" y="3155"/>
            <a:chExt cx="4704" cy="848"/>
          </a:xfrm>
        </p:grpSpPr>
        <p:graphicFrame>
          <p:nvGraphicFramePr>
            <p:cNvPr id="22559" name="Object 31"/>
            <p:cNvGraphicFramePr>
              <a:graphicFrameLocks noChangeAspect="1"/>
            </p:cNvGraphicFramePr>
            <p:nvPr/>
          </p:nvGraphicFramePr>
          <p:xfrm>
            <a:off x="1200" y="3340"/>
            <a:ext cx="3744" cy="663"/>
          </p:xfrm>
          <a:graphic>
            <a:graphicData uri="http://schemas.openxmlformats.org/presentationml/2006/ole">
              <mc:AlternateContent xmlns:mc="http://schemas.openxmlformats.org/markup-compatibility/2006">
                <mc:Choice xmlns:v="urn:schemas-microsoft-com:vml" Requires="v">
                  <p:oleObj spid="_x0000_s22595" name="Equation" r:id="rId11" imgW="2894773" imgH="609600" progId="Equation.3">
                    <p:embed/>
                  </p:oleObj>
                </mc:Choice>
                <mc:Fallback>
                  <p:oleObj name="Equation" r:id="rId11" imgW="2894773" imgH="609600" progId="Equation.3">
                    <p:embed/>
                    <p:pic>
                      <p:nvPicPr>
                        <p:cNvPr id="0" name="Picture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0" y="3340"/>
                          <a:ext cx="3744" cy="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66" name="Text Box 14"/>
            <p:cNvSpPr txBox="1">
              <a:spLocks noChangeArrowheads="1"/>
            </p:cNvSpPr>
            <p:nvPr/>
          </p:nvSpPr>
          <p:spPr bwMode="auto">
            <a:xfrm>
              <a:off x="240" y="3155"/>
              <a:ext cx="2875" cy="327"/>
            </a:xfrm>
            <a:prstGeom prst="rect">
              <a:avLst/>
            </a:prstGeom>
            <a:noFill/>
            <a:ln w="9525">
              <a:noFill/>
              <a:miter lim="800000"/>
              <a:headEnd/>
              <a:tailEnd/>
            </a:ln>
          </p:spPr>
          <p:txBody>
            <a:bodyPr>
              <a:spAutoFit/>
            </a:bodyPr>
            <a:lstStyle/>
            <a:p>
              <a:pPr>
                <a:spcBef>
                  <a:spcPct val="50000"/>
                </a:spcBef>
                <a:buFontTx/>
                <a:buBlip>
                  <a:blip r:embed="rId8"/>
                </a:buBlip>
              </a:pPr>
              <a:r>
                <a:rPr lang="en-US" altLang="zh-CN" sz="2800" b="1">
                  <a:latin typeface="Times New Roman" pitchFamily="18" charset="0"/>
                  <a:ea typeface="华文中宋" pitchFamily="2" charset="-122"/>
                </a:rPr>
                <a:t>   </a:t>
              </a:r>
              <a:r>
                <a:rPr lang="zh-CN" altLang="en-US" sz="2800" b="1">
                  <a:latin typeface="Times New Roman" pitchFamily="18" charset="0"/>
                  <a:ea typeface="华文中宋" pitchFamily="2" charset="-122"/>
                </a:rPr>
                <a:t>经典波为</a:t>
              </a:r>
              <a:r>
                <a:rPr lang="zh-CN" altLang="en-US" sz="2800" b="1">
                  <a:solidFill>
                    <a:srgbClr val="CC0000"/>
                  </a:solidFill>
                  <a:latin typeface="Times New Roman" pitchFamily="18" charset="0"/>
                  <a:ea typeface="华文中宋" pitchFamily="2" charset="-122"/>
                </a:rPr>
                <a:t>实</a:t>
              </a:r>
              <a:r>
                <a:rPr lang="zh-CN" altLang="en-US" sz="2800" b="1">
                  <a:latin typeface="Times New Roman" pitchFamily="18" charset="0"/>
                  <a:ea typeface="华文中宋" pitchFamily="2" charset="-122"/>
                </a:rPr>
                <a:t>函数</a:t>
              </a:r>
            </a:p>
          </p:txBody>
        </p:sp>
      </p:grpSp>
      <p:sp>
        <p:nvSpPr>
          <p:cNvPr id="22565" name="Text Box 2"/>
          <p:cNvSpPr txBox="1">
            <a:spLocks noChangeArrowheads="1"/>
          </p:cNvSpPr>
          <p:nvPr/>
        </p:nvSpPr>
        <p:spPr bwMode="auto">
          <a:xfrm>
            <a:off x="609600" y="228600"/>
            <a:ext cx="4394200" cy="488950"/>
          </a:xfrm>
          <a:prstGeom prst="rect">
            <a:avLst/>
          </a:prstGeom>
          <a:noFill/>
          <a:ln w="9525">
            <a:noFill/>
            <a:miter lim="800000"/>
            <a:headEnd/>
            <a:tailEnd/>
          </a:ln>
        </p:spPr>
        <p:txBody>
          <a:bodyPr>
            <a:spAutoFit/>
          </a:bodyPr>
          <a:lstStyle/>
          <a:p>
            <a:r>
              <a:rPr kumimoji="1" lang="zh-CN" altLang="en-US" sz="2600" b="1">
                <a:solidFill>
                  <a:srgbClr val="FF0000"/>
                </a:solidFill>
                <a:latin typeface="Times New Roman" pitchFamily="18" charset="0"/>
                <a:ea typeface="华文中宋" pitchFamily="2" charset="-122"/>
              </a:rPr>
              <a:t>（</a:t>
            </a:r>
            <a:r>
              <a:rPr kumimoji="1" lang="en-US" altLang="zh-CN" sz="2600" b="1">
                <a:solidFill>
                  <a:srgbClr val="FF0000"/>
                </a:solidFill>
                <a:latin typeface="Times New Roman" pitchFamily="18" charset="0"/>
                <a:ea typeface="华文中宋" pitchFamily="2" charset="-122"/>
              </a:rPr>
              <a:t>1</a:t>
            </a:r>
            <a:r>
              <a:rPr kumimoji="1" lang="zh-CN" altLang="en-US" sz="2600" b="1">
                <a:solidFill>
                  <a:srgbClr val="FF0000"/>
                </a:solidFill>
                <a:latin typeface="Times New Roman" pitchFamily="18" charset="0"/>
                <a:ea typeface="华文中宋" pitchFamily="2" charset="-122"/>
              </a:rPr>
              <a:t>）</a:t>
            </a:r>
            <a:r>
              <a:rPr kumimoji="1" lang="zh-CN" altLang="en-US" sz="2600" b="1">
                <a:solidFill>
                  <a:srgbClr val="FF0000"/>
                </a:solidFill>
                <a:latin typeface="宋体" charset="-122"/>
                <a:ea typeface="华文中宋" pitchFamily="2" charset="-122"/>
              </a:rPr>
              <a:t>波粒二象性</a:t>
            </a:r>
            <a:r>
              <a:rPr kumimoji="1" lang="zh-CN" altLang="en-US" sz="2600" b="1">
                <a:solidFill>
                  <a:srgbClr val="FF0000"/>
                </a:solidFill>
                <a:latin typeface="Times New Roman" pitchFamily="18" charset="0"/>
                <a:ea typeface="华文中宋" pitchFamily="2" charset="-122"/>
              </a:rPr>
              <a:t>及概率概念</a:t>
            </a:r>
            <a:endParaRPr kumimoji="1" lang="zh-CN" altLang="en-US" sz="2600" b="1">
              <a:latin typeface="宋体"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60"/>
                                        </p:tgtEl>
                                        <p:attrNameLst>
                                          <p:attrName>style.visibility</p:attrName>
                                        </p:attrNameLst>
                                      </p:cBhvr>
                                      <p:to>
                                        <p:strVal val="visible"/>
                                      </p:to>
                                    </p:set>
                                    <p:anim calcmode="lin" valueType="num">
                                      <p:cBhvr additive="base">
                                        <p:cTn id="7" dur="500" fill="hold"/>
                                        <p:tgtEl>
                                          <p:spTgt spid="22560"/>
                                        </p:tgtEl>
                                        <p:attrNameLst>
                                          <p:attrName>ppt_x</p:attrName>
                                        </p:attrNameLst>
                                      </p:cBhvr>
                                      <p:tavLst>
                                        <p:tav tm="0">
                                          <p:val>
                                            <p:strVal val="#ppt_x"/>
                                          </p:val>
                                        </p:tav>
                                        <p:tav tm="100000">
                                          <p:val>
                                            <p:strVal val="#ppt_x"/>
                                          </p:val>
                                        </p:tav>
                                      </p:tavLst>
                                    </p:anim>
                                    <p:anim calcmode="lin" valueType="num">
                                      <p:cBhvr additive="base">
                                        <p:cTn id="8" dur="500" fill="hold"/>
                                        <p:tgtEl>
                                          <p:spTgt spid="225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61"/>
                                        </p:tgtEl>
                                        <p:attrNameLst>
                                          <p:attrName>style.visibility</p:attrName>
                                        </p:attrNameLst>
                                      </p:cBhvr>
                                      <p:to>
                                        <p:strVal val="visible"/>
                                      </p:to>
                                    </p:set>
                                    <p:anim calcmode="lin" valueType="num">
                                      <p:cBhvr additive="base">
                                        <p:cTn id="13" dur="500" fill="hold"/>
                                        <p:tgtEl>
                                          <p:spTgt spid="22561"/>
                                        </p:tgtEl>
                                        <p:attrNameLst>
                                          <p:attrName>ppt_x</p:attrName>
                                        </p:attrNameLst>
                                      </p:cBhvr>
                                      <p:tavLst>
                                        <p:tav tm="0">
                                          <p:val>
                                            <p:strVal val="#ppt_x"/>
                                          </p:val>
                                        </p:tav>
                                        <p:tav tm="100000">
                                          <p:val>
                                            <p:strVal val="#ppt_x"/>
                                          </p:val>
                                        </p:tav>
                                      </p:tavLst>
                                    </p:anim>
                                    <p:anim calcmode="lin" valueType="num">
                                      <p:cBhvr additive="base">
                                        <p:cTn id="14" dur="500" fill="hold"/>
                                        <p:tgtEl>
                                          <p:spTgt spid="225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0" grpId="0"/>
      <p:bldP spid="2256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Text Box 2"/>
          <p:cNvSpPr txBox="1">
            <a:spLocks noChangeArrowheads="1"/>
          </p:cNvSpPr>
          <p:nvPr/>
        </p:nvSpPr>
        <p:spPr bwMode="auto">
          <a:xfrm>
            <a:off x="381000" y="476250"/>
            <a:ext cx="1382713" cy="519113"/>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Times New Roman" pitchFamily="18" charset="0"/>
                <a:ea typeface="华文中宋" pitchFamily="2" charset="-122"/>
              </a:rPr>
              <a:t>电磁波</a:t>
            </a:r>
          </a:p>
        </p:txBody>
      </p:sp>
      <p:graphicFrame>
        <p:nvGraphicFramePr>
          <p:cNvPr id="679941" name="Object 5"/>
          <p:cNvGraphicFramePr>
            <a:graphicFrameLocks noChangeAspect="1"/>
          </p:cNvGraphicFramePr>
          <p:nvPr/>
        </p:nvGraphicFramePr>
        <p:xfrm>
          <a:off x="4643438" y="2133600"/>
          <a:ext cx="1900237" cy="574675"/>
        </p:xfrm>
        <a:graphic>
          <a:graphicData uri="http://schemas.openxmlformats.org/presentationml/2006/ole">
            <mc:AlternateContent xmlns:mc="http://schemas.openxmlformats.org/markup-compatibility/2006">
              <mc:Choice xmlns:v="urn:schemas-microsoft-com:vml" Requires="v">
                <p:oleObj spid="_x0000_s679980" name="公式" r:id="rId4" imgW="558720" imgH="177480" progId="Equation.3">
                  <p:embed/>
                </p:oleObj>
              </mc:Choice>
              <mc:Fallback>
                <p:oleObj name="公式" r:id="rId4" imgW="558720" imgH="17748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2133600"/>
                        <a:ext cx="1900237"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9943" name="Text Box 7"/>
          <p:cNvSpPr txBox="1">
            <a:spLocks noChangeArrowheads="1"/>
          </p:cNvSpPr>
          <p:nvPr/>
        </p:nvSpPr>
        <p:spPr bwMode="auto">
          <a:xfrm>
            <a:off x="592138" y="2133600"/>
            <a:ext cx="3903662" cy="519113"/>
          </a:xfrm>
          <a:prstGeom prst="rect">
            <a:avLst/>
          </a:prstGeom>
          <a:noFill/>
          <a:ln w="9525">
            <a:noFill/>
            <a:miter lim="800000"/>
            <a:headEnd/>
            <a:tailEnd/>
          </a:ln>
        </p:spPr>
        <p:txBody>
          <a:bodyPr>
            <a:spAutoFit/>
          </a:bodyPr>
          <a:lstStyle/>
          <a:p>
            <a:pPr>
              <a:spcBef>
                <a:spcPct val="50000"/>
              </a:spcBef>
              <a:buFontTx/>
              <a:buBlip>
                <a:blip r:embed="rId6"/>
              </a:buBlip>
            </a:pPr>
            <a:r>
              <a:rPr lang="en-US" altLang="zh-CN" sz="2800" b="1">
                <a:latin typeface="Times New Roman" pitchFamily="18" charset="0"/>
                <a:ea typeface="华文中宋" pitchFamily="2" charset="-122"/>
              </a:rPr>
              <a:t>  </a:t>
            </a:r>
            <a:r>
              <a:rPr lang="zh-CN" altLang="en-US" sz="2800" b="1">
                <a:latin typeface="Times New Roman" pitchFamily="18" charset="0"/>
                <a:ea typeface="华文中宋" pitchFamily="2" charset="-122"/>
              </a:rPr>
              <a:t>从光子的角度出发</a:t>
            </a:r>
          </a:p>
        </p:txBody>
      </p:sp>
      <p:graphicFrame>
        <p:nvGraphicFramePr>
          <p:cNvPr id="679946" name="Object 10"/>
          <p:cNvGraphicFramePr>
            <a:graphicFrameLocks noChangeAspect="1"/>
          </p:cNvGraphicFramePr>
          <p:nvPr/>
        </p:nvGraphicFramePr>
        <p:xfrm>
          <a:off x="4500563" y="1136650"/>
          <a:ext cx="1511300" cy="779463"/>
        </p:xfrm>
        <a:graphic>
          <a:graphicData uri="http://schemas.openxmlformats.org/presentationml/2006/ole">
            <mc:AlternateContent xmlns:mc="http://schemas.openxmlformats.org/markup-compatibility/2006">
              <mc:Choice xmlns:v="urn:schemas-microsoft-com:vml" Requires="v">
                <p:oleObj spid="_x0000_s679981" name="公式" r:id="rId7" imgW="495000" imgH="279360" progId="Equation.3">
                  <p:embed/>
                </p:oleObj>
              </mc:Choice>
              <mc:Fallback>
                <p:oleObj name="公式" r:id="rId7" imgW="495000" imgH="27936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1136650"/>
                        <a:ext cx="15113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9947" name="Text Box 11"/>
          <p:cNvSpPr txBox="1">
            <a:spLocks noChangeArrowheads="1"/>
          </p:cNvSpPr>
          <p:nvPr/>
        </p:nvSpPr>
        <p:spPr bwMode="auto">
          <a:xfrm>
            <a:off x="620713" y="1273175"/>
            <a:ext cx="3663950" cy="519113"/>
          </a:xfrm>
          <a:prstGeom prst="rect">
            <a:avLst/>
          </a:prstGeom>
          <a:noFill/>
          <a:ln w="9525">
            <a:noFill/>
            <a:miter lim="800000"/>
            <a:headEnd/>
            <a:tailEnd/>
          </a:ln>
        </p:spPr>
        <p:txBody>
          <a:bodyPr>
            <a:spAutoFit/>
          </a:bodyPr>
          <a:lstStyle/>
          <a:p>
            <a:pPr>
              <a:spcBef>
                <a:spcPct val="50000"/>
              </a:spcBef>
              <a:buFontTx/>
              <a:buBlip>
                <a:blip r:embed="rId6"/>
              </a:buBlip>
            </a:pPr>
            <a:r>
              <a:rPr lang="zh-CN" altLang="en-US" sz="2800" b="1"/>
              <a:t> 电磁波的经典理论</a:t>
            </a:r>
          </a:p>
        </p:txBody>
      </p:sp>
      <p:sp>
        <p:nvSpPr>
          <p:cNvPr id="679954" name="Text Box 14"/>
          <p:cNvSpPr txBox="1">
            <a:spLocks noChangeArrowheads="1"/>
          </p:cNvSpPr>
          <p:nvPr/>
        </p:nvSpPr>
        <p:spPr bwMode="auto">
          <a:xfrm>
            <a:off x="828129" y="3536156"/>
            <a:ext cx="1079500" cy="519113"/>
          </a:xfrm>
          <a:prstGeom prst="rect">
            <a:avLst/>
          </a:prstGeom>
          <a:noFill/>
          <a:ln w="9525">
            <a:noFill/>
            <a:miter lim="800000"/>
            <a:headEnd/>
            <a:tailEnd/>
          </a:ln>
        </p:spPr>
        <p:txBody>
          <a:bodyPr>
            <a:spAutoFit/>
          </a:bodyPr>
          <a:lstStyle/>
          <a:p>
            <a:pPr>
              <a:spcBef>
                <a:spcPct val="50000"/>
              </a:spcBef>
            </a:pPr>
            <a:r>
              <a:rPr lang="zh-CN" altLang="en-US" sz="2800" b="1">
                <a:latin typeface="Times New Roman" pitchFamily="18" charset="0"/>
                <a:ea typeface="华文中宋" pitchFamily="2" charset="-122"/>
              </a:rPr>
              <a:t>因此</a:t>
            </a:r>
          </a:p>
        </p:txBody>
      </p:sp>
      <p:graphicFrame>
        <p:nvGraphicFramePr>
          <p:cNvPr id="679955" name="Object 19"/>
          <p:cNvGraphicFramePr>
            <a:graphicFrameLocks noChangeAspect="1"/>
          </p:cNvGraphicFramePr>
          <p:nvPr>
            <p:extLst>
              <p:ext uri="{D42A27DB-BD31-4B8C-83A1-F6EECF244321}">
                <p14:modId xmlns:p14="http://schemas.microsoft.com/office/powerpoint/2010/main" val="1683582330"/>
              </p:ext>
            </p:extLst>
          </p:nvPr>
        </p:nvGraphicFramePr>
        <p:xfrm>
          <a:off x="1958429" y="3482181"/>
          <a:ext cx="644525" cy="647700"/>
        </p:xfrm>
        <a:graphic>
          <a:graphicData uri="http://schemas.openxmlformats.org/presentationml/2006/ole">
            <mc:AlternateContent xmlns:mc="http://schemas.openxmlformats.org/markup-compatibility/2006">
              <mc:Choice xmlns:v="urn:schemas-microsoft-com:vml" Requires="v">
                <p:oleObj spid="_x0000_s679982" name="公式" r:id="rId9" imgW="253800" imgH="279360" progId="Equation.3">
                  <p:embed/>
                </p:oleObj>
              </mc:Choice>
              <mc:Fallback>
                <p:oleObj name="公式" r:id="rId9" imgW="253800" imgH="279360" progId="Equation.3">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8429" y="3482181"/>
                        <a:ext cx="64452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9956" name="Text Box 14"/>
          <p:cNvSpPr txBox="1">
            <a:spLocks noChangeArrowheads="1"/>
          </p:cNvSpPr>
          <p:nvPr/>
        </p:nvSpPr>
        <p:spPr bwMode="auto">
          <a:xfrm>
            <a:off x="2699792" y="3531394"/>
            <a:ext cx="6049962" cy="519112"/>
          </a:xfrm>
          <a:prstGeom prst="rect">
            <a:avLst/>
          </a:prstGeom>
          <a:noFill/>
          <a:ln w="9525">
            <a:noFill/>
            <a:miter lim="800000"/>
            <a:headEnd/>
            <a:tailEnd/>
          </a:ln>
        </p:spPr>
        <p:txBody>
          <a:bodyPr>
            <a:spAutoFit/>
          </a:bodyPr>
          <a:lstStyle/>
          <a:p>
            <a:pPr>
              <a:spcBef>
                <a:spcPct val="50000"/>
              </a:spcBef>
            </a:pPr>
            <a:r>
              <a:rPr lang="zh-CN" altLang="en-US" sz="2800" b="1" dirty="0">
                <a:latin typeface="Times New Roman" pitchFamily="18" charset="0"/>
                <a:ea typeface="华文中宋" pitchFamily="2" charset="-122"/>
              </a:rPr>
              <a:t>反映了光子到达的平均数（几率概念）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9938"/>
                                        </p:tgtEl>
                                        <p:attrNameLst>
                                          <p:attrName>style.visibility</p:attrName>
                                        </p:attrNameLst>
                                      </p:cBhvr>
                                      <p:to>
                                        <p:strVal val="visible"/>
                                      </p:to>
                                    </p:set>
                                    <p:anim calcmode="lin" valueType="num">
                                      <p:cBhvr additive="base">
                                        <p:cTn id="7" dur="500" fill="hold"/>
                                        <p:tgtEl>
                                          <p:spTgt spid="679938"/>
                                        </p:tgtEl>
                                        <p:attrNameLst>
                                          <p:attrName>ppt_x</p:attrName>
                                        </p:attrNameLst>
                                      </p:cBhvr>
                                      <p:tavLst>
                                        <p:tav tm="0">
                                          <p:val>
                                            <p:strVal val="#ppt_x"/>
                                          </p:val>
                                        </p:tav>
                                        <p:tav tm="100000">
                                          <p:val>
                                            <p:strVal val="#ppt_x"/>
                                          </p:val>
                                        </p:tav>
                                      </p:tavLst>
                                    </p:anim>
                                    <p:anim calcmode="lin" valueType="num">
                                      <p:cBhvr additive="base">
                                        <p:cTn id="8" dur="500" fill="hold"/>
                                        <p:tgtEl>
                                          <p:spTgt spid="6799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79947"/>
                                        </p:tgtEl>
                                        <p:attrNameLst>
                                          <p:attrName>style.visibility</p:attrName>
                                        </p:attrNameLst>
                                      </p:cBhvr>
                                      <p:to>
                                        <p:strVal val="visible"/>
                                      </p:to>
                                    </p:set>
                                    <p:animEffect transition="in" filter="blinds(horizontal)">
                                      <p:cBhvr>
                                        <p:cTn id="13" dur="500"/>
                                        <p:tgtEl>
                                          <p:spTgt spid="679947"/>
                                        </p:tgtEl>
                                      </p:cBhvr>
                                    </p:animEffect>
                                  </p:childTnLst>
                                </p:cTn>
                              </p:par>
                              <p:par>
                                <p:cTn id="14" presetID="3" presetClass="entr" presetSubtype="10" fill="hold" nodeType="withEffect">
                                  <p:stCondLst>
                                    <p:cond delay="0"/>
                                  </p:stCondLst>
                                  <p:childTnLst>
                                    <p:set>
                                      <p:cBhvr>
                                        <p:cTn id="15" dur="1" fill="hold">
                                          <p:stCondLst>
                                            <p:cond delay="0"/>
                                          </p:stCondLst>
                                        </p:cTn>
                                        <p:tgtEl>
                                          <p:spTgt spid="679946"/>
                                        </p:tgtEl>
                                        <p:attrNameLst>
                                          <p:attrName>style.visibility</p:attrName>
                                        </p:attrNameLst>
                                      </p:cBhvr>
                                      <p:to>
                                        <p:strVal val="visible"/>
                                      </p:to>
                                    </p:set>
                                    <p:animEffect transition="in" filter="blinds(horizontal)">
                                      <p:cBhvr>
                                        <p:cTn id="16" dur="500"/>
                                        <p:tgtEl>
                                          <p:spTgt spid="679946"/>
                                        </p:tgtEl>
                                      </p:cBhvr>
                                    </p:animEffect>
                                  </p:childTnLst>
                                </p:cTn>
                              </p:par>
                              <p:par>
                                <p:cTn id="17" presetID="4" presetClass="entr" presetSubtype="16" fill="hold" nodeType="withEffect">
                                  <p:stCondLst>
                                    <p:cond delay="0"/>
                                  </p:stCondLst>
                                  <p:childTnLst>
                                    <p:set>
                                      <p:cBhvr>
                                        <p:cTn id="18" dur="1" fill="hold">
                                          <p:stCondLst>
                                            <p:cond delay="0"/>
                                          </p:stCondLst>
                                        </p:cTn>
                                        <p:tgtEl>
                                          <p:spTgt spid="679946"/>
                                        </p:tgtEl>
                                        <p:attrNameLst>
                                          <p:attrName>style.visibility</p:attrName>
                                        </p:attrNameLst>
                                      </p:cBhvr>
                                      <p:to>
                                        <p:strVal val="visible"/>
                                      </p:to>
                                    </p:set>
                                    <p:animEffect transition="in" filter="box(in)">
                                      <p:cBhvr>
                                        <p:cTn id="19" dur="500"/>
                                        <p:tgtEl>
                                          <p:spTgt spid="67994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79943"/>
                                        </p:tgtEl>
                                        <p:attrNameLst>
                                          <p:attrName>style.visibility</p:attrName>
                                        </p:attrNameLst>
                                      </p:cBhvr>
                                      <p:to>
                                        <p:strVal val="visible"/>
                                      </p:to>
                                    </p:set>
                                    <p:anim calcmode="lin" valueType="num">
                                      <p:cBhvr additive="base">
                                        <p:cTn id="24" dur="500" fill="hold"/>
                                        <p:tgtEl>
                                          <p:spTgt spid="679943"/>
                                        </p:tgtEl>
                                        <p:attrNameLst>
                                          <p:attrName>ppt_x</p:attrName>
                                        </p:attrNameLst>
                                      </p:cBhvr>
                                      <p:tavLst>
                                        <p:tav tm="0">
                                          <p:val>
                                            <p:strVal val="#ppt_x"/>
                                          </p:val>
                                        </p:tav>
                                        <p:tav tm="100000">
                                          <p:val>
                                            <p:strVal val="#ppt_x"/>
                                          </p:val>
                                        </p:tav>
                                      </p:tavLst>
                                    </p:anim>
                                    <p:anim calcmode="lin" valueType="num">
                                      <p:cBhvr additive="base">
                                        <p:cTn id="25" dur="500" fill="hold"/>
                                        <p:tgtEl>
                                          <p:spTgt spid="67994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79941"/>
                                        </p:tgtEl>
                                        <p:attrNameLst>
                                          <p:attrName>style.visibility</p:attrName>
                                        </p:attrNameLst>
                                      </p:cBhvr>
                                      <p:to>
                                        <p:strVal val="visible"/>
                                      </p:to>
                                    </p:set>
                                    <p:anim calcmode="lin" valueType="num">
                                      <p:cBhvr additive="base">
                                        <p:cTn id="28" dur="500" fill="hold"/>
                                        <p:tgtEl>
                                          <p:spTgt spid="679941"/>
                                        </p:tgtEl>
                                        <p:attrNameLst>
                                          <p:attrName>ppt_x</p:attrName>
                                        </p:attrNameLst>
                                      </p:cBhvr>
                                      <p:tavLst>
                                        <p:tav tm="0">
                                          <p:val>
                                            <p:strVal val="#ppt_x"/>
                                          </p:val>
                                        </p:tav>
                                        <p:tav tm="100000">
                                          <p:val>
                                            <p:strVal val="#ppt_x"/>
                                          </p:val>
                                        </p:tav>
                                      </p:tavLst>
                                    </p:anim>
                                    <p:anim calcmode="lin" valueType="num">
                                      <p:cBhvr additive="base">
                                        <p:cTn id="29" dur="500" fill="hold"/>
                                        <p:tgtEl>
                                          <p:spTgt spid="67994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79954"/>
                                        </p:tgtEl>
                                        <p:attrNameLst>
                                          <p:attrName>style.visibility</p:attrName>
                                        </p:attrNameLst>
                                      </p:cBhvr>
                                      <p:to>
                                        <p:strVal val="visible"/>
                                      </p:to>
                                    </p:set>
                                    <p:anim calcmode="lin" valueType="num">
                                      <p:cBhvr additive="base">
                                        <p:cTn id="34" dur="500" fill="hold"/>
                                        <p:tgtEl>
                                          <p:spTgt spid="679954"/>
                                        </p:tgtEl>
                                        <p:attrNameLst>
                                          <p:attrName>ppt_x</p:attrName>
                                        </p:attrNameLst>
                                      </p:cBhvr>
                                      <p:tavLst>
                                        <p:tav tm="0">
                                          <p:val>
                                            <p:strVal val="#ppt_x"/>
                                          </p:val>
                                        </p:tav>
                                        <p:tav tm="100000">
                                          <p:val>
                                            <p:strVal val="#ppt_x"/>
                                          </p:val>
                                        </p:tav>
                                      </p:tavLst>
                                    </p:anim>
                                    <p:anim calcmode="lin" valueType="num">
                                      <p:cBhvr additive="base">
                                        <p:cTn id="35" dur="500" fill="hold"/>
                                        <p:tgtEl>
                                          <p:spTgt spid="679954"/>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79955"/>
                                        </p:tgtEl>
                                        <p:attrNameLst>
                                          <p:attrName>style.visibility</p:attrName>
                                        </p:attrNameLst>
                                      </p:cBhvr>
                                      <p:to>
                                        <p:strVal val="visible"/>
                                      </p:to>
                                    </p:set>
                                    <p:anim calcmode="lin" valueType="num">
                                      <p:cBhvr additive="base">
                                        <p:cTn id="38" dur="500" fill="hold"/>
                                        <p:tgtEl>
                                          <p:spTgt spid="679955"/>
                                        </p:tgtEl>
                                        <p:attrNameLst>
                                          <p:attrName>ppt_x</p:attrName>
                                        </p:attrNameLst>
                                      </p:cBhvr>
                                      <p:tavLst>
                                        <p:tav tm="0">
                                          <p:val>
                                            <p:strVal val="#ppt_x"/>
                                          </p:val>
                                        </p:tav>
                                        <p:tav tm="100000">
                                          <p:val>
                                            <p:strVal val="#ppt_x"/>
                                          </p:val>
                                        </p:tav>
                                      </p:tavLst>
                                    </p:anim>
                                    <p:anim calcmode="lin" valueType="num">
                                      <p:cBhvr additive="base">
                                        <p:cTn id="39" dur="500" fill="hold"/>
                                        <p:tgtEl>
                                          <p:spTgt spid="67995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79956"/>
                                        </p:tgtEl>
                                        <p:attrNameLst>
                                          <p:attrName>style.visibility</p:attrName>
                                        </p:attrNameLst>
                                      </p:cBhvr>
                                      <p:to>
                                        <p:strVal val="visible"/>
                                      </p:to>
                                    </p:set>
                                    <p:anim calcmode="lin" valueType="num">
                                      <p:cBhvr additive="base">
                                        <p:cTn id="42" dur="500" fill="hold"/>
                                        <p:tgtEl>
                                          <p:spTgt spid="679956"/>
                                        </p:tgtEl>
                                        <p:attrNameLst>
                                          <p:attrName>ppt_x</p:attrName>
                                        </p:attrNameLst>
                                      </p:cBhvr>
                                      <p:tavLst>
                                        <p:tav tm="0">
                                          <p:val>
                                            <p:strVal val="#ppt_x"/>
                                          </p:val>
                                        </p:tav>
                                        <p:tav tm="100000">
                                          <p:val>
                                            <p:strVal val="#ppt_x"/>
                                          </p:val>
                                        </p:tav>
                                      </p:tavLst>
                                    </p:anim>
                                    <p:anim calcmode="lin" valueType="num">
                                      <p:cBhvr additive="base">
                                        <p:cTn id="43" dur="500" fill="hold"/>
                                        <p:tgtEl>
                                          <p:spTgt spid="6799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8" grpId="0"/>
      <p:bldP spid="679943" grpId="0"/>
      <p:bldP spid="679947" grpId="0"/>
      <p:bldP spid="679954" grpId="0"/>
      <p:bldP spid="6799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Text Box 3"/>
          <p:cNvSpPr txBox="1">
            <a:spLocks noChangeArrowheads="1"/>
          </p:cNvSpPr>
          <p:nvPr/>
        </p:nvSpPr>
        <p:spPr bwMode="auto">
          <a:xfrm>
            <a:off x="1204913" y="1573213"/>
            <a:ext cx="7618412" cy="885825"/>
          </a:xfrm>
          <a:prstGeom prst="rect">
            <a:avLst/>
          </a:prstGeom>
          <a:noFill/>
          <a:ln w="28575">
            <a:noFill/>
            <a:miter lim="800000"/>
            <a:headEnd/>
            <a:tailEnd/>
          </a:ln>
        </p:spPr>
        <p:txBody>
          <a:bodyPr>
            <a:spAutoFit/>
          </a:bodyPr>
          <a:lstStyle/>
          <a:p>
            <a:r>
              <a:rPr kumimoji="1" lang="zh-CN" altLang="en-GB" sz="2600" b="1">
                <a:latin typeface="Times New Roman" pitchFamily="18" charset="0"/>
                <a:ea typeface="华文中宋" pitchFamily="2" charset="-122"/>
              </a:rPr>
              <a:t>既然粒子具有波动性，应该有描述波动性的函数——</a:t>
            </a:r>
            <a:r>
              <a:rPr kumimoji="1" lang="zh-CN" altLang="en-US" sz="2600" b="1">
                <a:solidFill>
                  <a:srgbClr val="FF0000"/>
                </a:solidFill>
                <a:latin typeface="Times New Roman" pitchFamily="18" charset="0"/>
                <a:ea typeface="华文中宋" pitchFamily="2" charset="-122"/>
              </a:rPr>
              <a:t>波函数</a:t>
            </a:r>
            <a:r>
              <a:rPr kumimoji="1" lang="zh-CN" altLang="en-US" sz="2600" b="1">
                <a:latin typeface="Times New Roman" pitchFamily="18" charset="0"/>
                <a:ea typeface="华文中宋" pitchFamily="2" charset="-122"/>
              </a:rPr>
              <a:t>。</a:t>
            </a:r>
            <a:endParaRPr kumimoji="1" lang="en-US" altLang="zh-CN" sz="2600" b="1">
              <a:latin typeface="Times New Roman" pitchFamily="18" charset="0"/>
              <a:ea typeface="华文中宋" pitchFamily="2" charset="-122"/>
            </a:endParaRPr>
          </a:p>
        </p:txBody>
      </p:sp>
      <p:sp>
        <p:nvSpPr>
          <p:cNvPr id="390148" name="Text Box 4"/>
          <p:cNvSpPr txBox="1">
            <a:spLocks noChangeArrowheads="1"/>
          </p:cNvSpPr>
          <p:nvPr/>
        </p:nvSpPr>
        <p:spPr bwMode="auto">
          <a:xfrm>
            <a:off x="1179513" y="2744788"/>
            <a:ext cx="7964487" cy="885825"/>
          </a:xfrm>
          <a:prstGeom prst="rect">
            <a:avLst/>
          </a:prstGeom>
          <a:noFill/>
          <a:ln w="28575">
            <a:noFill/>
            <a:miter lim="800000"/>
            <a:headEnd/>
            <a:tailEnd/>
          </a:ln>
        </p:spPr>
        <p:txBody>
          <a:bodyPr>
            <a:spAutoFit/>
          </a:bodyPr>
          <a:lstStyle/>
          <a:p>
            <a:r>
              <a:rPr kumimoji="1" lang="zh-CN" altLang="en-US" sz="2600" b="1">
                <a:latin typeface="宋体" charset="-122"/>
                <a:ea typeface="华文中宋" pitchFamily="2" charset="-122"/>
              </a:rPr>
              <a:t>奥地利物理学家薛定谔（</a:t>
            </a:r>
            <a:r>
              <a:rPr kumimoji="1" lang="en-US" altLang="zh-CN" sz="2600" b="1">
                <a:latin typeface="Times New Roman" pitchFamily="18" charset="0"/>
                <a:ea typeface="华文中宋" pitchFamily="2" charset="-122"/>
              </a:rPr>
              <a:t>E</a:t>
            </a:r>
            <a:r>
              <a:rPr kumimoji="1" lang="zh-CN" altLang="en-US" sz="2600" b="1">
                <a:latin typeface="宋体" charset="-122"/>
                <a:ea typeface="华文中宋" pitchFamily="2" charset="-122"/>
              </a:rPr>
              <a:t>．</a:t>
            </a:r>
            <a:r>
              <a:rPr kumimoji="1" lang="en-US" altLang="zh-CN" sz="2600" b="1">
                <a:latin typeface="Times New Roman" pitchFamily="18" charset="0"/>
                <a:ea typeface="华文中宋" pitchFamily="2" charset="-122"/>
              </a:rPr>
              <a:t>Schrodinger</a:t>
            </a:r>
            <a:r>
              <a:rPr kumimoji="1" lang="zh-CN" altLang="en-US" sz="2600" b="1">
                <a:latin typeface="宋体" charset="-122"/>
                <a:ea typeface="华文中宋" pitchFamily="2" charset="-122"/>
              </a:rPr>
              <a:t>，</a:t>
            </a:r>
            <a:r>
              <a:rPr kumimoji="1" lang="en-US" altLang="zh-CN" sz="2600" b="1">
                <a:latin typeface="Times New Roman" pitchFamily="18" charset="0"/>
                <a:ea typeface="华文中宋" pitchFamily="2" charset="-122"/>
              </a:rPr>
              <a:t>1887</a:t>
            </a:r>
            <a:r>
              <a:rPr kumimoji="1" lang="zh-CN" altLang="en-US" sz="2600" b="1">
                <a:latin typeface="宋体" charset="-122"/>
                <a:ea typeface="华文中宋" pitchFamily="2" charset="-122"/>
              </a:rPr>
              <a:t>－</a:t>
            </a:r>
            <a:r>
              <a:rPr kumimoji="1" lang="en-US" altLang="zh-CN" sz="2600" b="1">
                <a:latin typeface="Times New Roman" pitchFamily="18" charset="0"/>
                <a:ea typeface="华文中宋" pitchFamily="2" charset="-122"/>
              </a:rPr>
              <a:t>1961</a:t>
            </a:r>
            <a:r>
              <a:rPr kumimoji="1" lang="zh-CN" altLang="en-US" sz="2600" b="1">
                <a:latin typeface="宋体" charset="-122"/>
                <a:ea typeface="华文中宋" pitchFamily="2" charset="-122"/>
              </a:rPr>
              <a:t>）</a:t>
            </a:r>
            <a:r>
              <a:rPr kumimoji="1" lang="en-US" altLang="zh-CN" sz="2600" b="1">
                <a:latin typeface="Times New Roman" pitchFamily="18" charset="0"/>
                <a:ea typeface="华文中宋" pitchFamily="2" charset="-122"/>
              </a:rPr>
              <a:t>1925</a:t>
            </a:r>
            <a:r>
              <a:rPr kumimoji="1" lang="zh-CN" altLang="en-US" sz="2600" b="1">
                <a:latin typeface="Times New Roman" pitchFamily="18" charset="0"/>
                <a:ea typeface="华文中宋" pitchFamily="2" charset="-122"/>
              </a:rPr>
              <a:t>年提出用波函数</a:t>
            </a:r>
            <a:r>
              <a:rPr kumimoji="1" lang="en-US" altLang="zh-CN" sz="2600" b="1" i="1">
                <a:latin typeface="Times New Roman" pitchFamily="18" charset="0"/>
                <a:ea typeface="华文中宋" pitchFamily="2" charset="-122"/>
              </a:rPr>
              <a:t>Ψ</a:t>
            </a:r>
            <a:r>
              <a:rPr kumimoji="1" lang="en-GB" altLang="zh-CN" sz="2600" b="1">
                <a:latin typeface="Times New Roman" pitchFamily="18" charset="0"/>
                <a:ea typeface="华文中宋" pitchFamily="2" charset="-122"/>
              </a:rPr>
              <a:t>(</a:t>
            </a:r>
            <a:r>
              <a:rPr kumimoji="1" lang="en-GB" altLang="zh-CN" sz="2600" b="1" i="1">
                <a:latin typeface="Times New Roman" pitchFamily="18" charset="0"/>
                <a:ea typeface="华文中宋" pitchFamily="2" charset="-122"/>
              </a:rPr>
              <a:t>r, t</a:t>
            </a:r>
            <a:r>
              <a:rPr kumimoji="1" lang="en-GB" altLang="zh-CN" sz="2600" b="1">
                <a:latin typeface="Times New Roman" pitchFamily="18" charset="0"/>
                <a:ea typeface="华文中宋" pitchFamily="2" charset="-122"/>
              </a:rPr>
              <a:t>)</a:t>
            </a:r>
            <a:r>
              <a:rPr kumimoji="1" lang="zh-CN" altLang="en-US" sz="2600" b="1">
                <a:latin typeface="Times New Roman" pitchFamily="18" charset="0"/>
                <a:ea typeface="华文中宋" pitchFamily="2" charset="-122"/>
              </a:rPr>
              <a:t>描述粒子运动状态。</a:t>
            </a:r>
            <a:endParaRPr kumimoji="1" lang="zh-CN" altLang="en-US" sz="2600" b="1">
              <a:latin typeface="宋体" charset="-122"/>
              <a:ea typeface="华文中宋" pitchFamily="2" charset="-122"/>
            </a:endParaRPr>
          </a:p>
        </p:txBody>
      </p:sp>
      <p:sp>
        <p:nvSpPr>
          <p:cNvPr id="390149" name="Rectangle 5"/>
          <p:cNvSpPr>
            <a:spLocks noChangeArrowheads="1"/>
          </p:cNvSpPr>
          <p:nvPr/>
        </p:nvSpPr>
        <p:spPr bwMode="auto">
          <a:xfrm>
            <a:off x="1149350" y="4171950"/>
            <a:ext cx="7569200" cy="915988"/>
          </a:xfrm>
          <a:prstGeom prst="rect">
            <a:avLst/>
          </a:prstGeom>
          <a:noFill/>
          <a:ln w="28575">
            <a:noFill/>
            <a:miter lim="800000"/>
            <a:headEnd/>
            <a:tailEnd/>
          </a:ln>
        </p:spPr>
        <p:txBody>
          <a:bodyPr>
            <a:spAutoFit/>
          </a:bodyPr>
          <a:lstStyle/>
          <a:p>
            <a:r>
              <a:rPr kumimoji="1" lang="zh-CN" altLang="en-US" sz="2600" b="1">
                <a:latin typeface="Times New Roman" pitchFamily="18" charset="0"/>
                <a:ea typeface="华文中宋" pitchFamily="2" charset="-122"/>
              </a:rPr>
              <a:t>按德布罗意假设：能量</a:t>
            </a:r>
            <a:r>
              <a:rPr kumimoji="1" lang="en-US" altLang="zh-CN" sz="2600" b="1" i="1">
                <a:latin typeface="Times New Roman" pitchFamily="18" charset="0"/>
                <a:ea typeface="华文中宋" pitchFamily="2" charset="-122"/>
              </a:rPr>
              <a:t>E</a:t>
            </a:r>
            <a:r>
              <a:rPr kumimoji="1" lang="zh-CN" altLang="en-US" sz="2600" b="1">
                <a:latin typeface="Times New Roman" pitchFamily="18" charset="0"/>
                <a:ea typeface="华文中宋" pitchFamily="2" charset="-122"/>
              </a:rPr>
              <a:t>、动量 </a:t>
            </a:r>
            <a:r>
              <a:rPr kumimoji="1" lang="en-US" altLang="zh-CN" sz="2600" b="1" i="1">
                <a:latin typeface="Times New Roman" pitchFamily="18" charset="0"/>
                <a:ea typeface="华文中宋" pitchFamily="2" charset="-122"/>
              </a:rPr>
              <a:t>p </a:t>
            </a:r>
            <a:r>
              <a:rPr kumimoji="1" lang="zh-CN" altLang="en-US" sz="2600" b="1">
                <a:latin typeface="Times New Roman" pitchFamily="18" charset="0"/>
                <a:ea typeface="华文中宋" pitchFamily="2" charset="-122"/>
              </a:rPr>
              <a:t>的“自由粒子”沿</a:t>
            </a:r>
            <a:r>
              <a:rPr kumimoji="1" lang="en-US" altLang="zh-CN" sz="2600" b="1" i="1">
                <a:latin typeface="Times New Roman" pitchFamily="18" charset="0"/>
                <a:ea typeface="华文中宋" pitchFamily="2" charset="-122"/>
              </a:rPr>
              <a:t>x</a:t>
            </a:r>
            <a:r>
              <a:rPr kumimoji="1" lang="zh-CN" altLang="en-US" sz="2600" b="1">
                <a:latin typeface="Times New Roman" pitchFamily="18" charset="0"/>
                <a:ea typeface="华文中宋" pitchFamily="2" charset="-122"/>
              </a:rPr>
              <a:t>方向运动</a:t>
            </a:r>
            <a:r>
              <a:rPr kumimoji="1" lang="zh-CN" altLang="en-US" sz="2800" b="1">
                <a:latin typeface="Times New Roman" pitchFamily="18" charset="0"/>
                <a:ea typeface="华文中宋" pitchFamily="2" charset="-122"/>
              </a:rPr>
              <a:t>对应的</a:t>
            </a:r>
            <a:r>
              <a:rPr kumimoji="1" lang="zh-CN" altLang="en-US" sz="2600" b="1">
                <a:latin typeface="Times New Roman" pitchFamily="18" charset="0"/>
                <a:ea typeface="华文中宋" pitchFamily="2" charset="-122"/>
              </a:rPr>
              <a:t>物质波应为“单色平面波”：</a:t>
            </a:r>
          </a:p>
        </p:txBody>
      </p:sp>
      <p:graphicFrame>
        <p:nvGraphicFramePr>
          <p:cNvPr id="390150" name="Object 10"/>
          <p:cNvGraphicFramePr>
            <a:graphicFrameLocks noChangeAspect="1"/>
          </p:cNvGraphicFramePr>
          <p:nvPr/>
        </p:nvGraphicFramePr>
        <p:xfrm>
          <a:off x="2505075" y="5418138"/>
          <a:ext cx="3929063" cy="722312"/>
        </p:xfrm>
        <a:graphic>
          <a:graphicData uri="http://schemas.openxmlformats.org/presentationml/2006/ole">
            <mc:AlternateContent xmlns:mc="http://schemas.openxmlformats.org/markup-compatibility/2006">
              <mc:Choice xmlns:v="urn:schemas-microsoft-com:vml" Requires="v">
                <p:oleObj spid="_x0000_s24595" name="公式" r:id="rId4" imgW="1206360" imgH="241200" progId="Equation.3">
                  <p:embed/>
                </p:oleObj>
              </mc:Choice>
              <mc:Fallback>
                <p:oleObj name="公式" r:id="rId4" imgW="1206360" imgH="2412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5075" y="5418138"/>
                        <a:ext cx="3929063"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0" name="Text Box 7"/>
          <p:cNvSpPr txBox="1">
            <a:spLocks noChangeArrowheads="1"/>
          </p:cNvSpPr>
          <p:nvPr/>
        </p:nvSpPr>
        <p:spPr bwMode="auto">
          <a:xfrm>
            <a:off x="1295400" y="776288"/>
            <a:ext cx="5715000" cy="519112"/>
          </a:xfrm>
          <a:prstGeom prst="rect">
            <a:avLst/>
          </a:prstGeom>
          <a:noFill/>
          <a:ln w="9525">
            <a:noFill/>
            <a:miter lim="800000"/>
            <a:headEnd/>
            <a:tailEnd/>
          </a:ln>
        </p:spPr>
        <p:txBody>
          <a:bodyPr>
            <a:spAutoFit/>
          </a:bodyPr>
          <a:lstStyle/>
          <a:p>
            <a:pPr>
              <a:spcBef>
                <a:spcPct val="50000"/>
              </a:spcBef>
            </a:pPr>
            <a:r>
              <a:rPr lang="en-US" altLang="zh-CN" sz="2800" b="1">
                <a:solidFill>
                  <a:srgbClr val="CC0000"/>
                </a:solidFill>
                <a:latin typeface="Times New Roman" pitchFamily="18" charset="0"/>
                <a:ea typeface="华文中宋" pitchFamily="2" charset="-122"/>
              </a:rPr>
              <a:t>2</a:t>
            </a:r>
            <a:r>
              <a:rPr lang="zh-CN" altLang="en-US" sz="2800" b="1">
                <a:solidFill>
                  <a:srgbClr val="CC0000"/>
                </a:solidFill>
                <a:latin typeface="Times New Roman" pitchFamily="18" charset="0"/>
                <a:ea typeface="华文中宋" pitchFamily="2" charset="-122"/>
              </a:rPr>
              <a:t>）</a:t>
            </a:r>
            <a:r>
              <a:rPr lang="zh-CN" altLang="en-US" sz="2800" b="1">
                <a:latin typeface="Times New Roman" pitchFamily="18" charset="0"/>
                <a:ea typeface="华文中宋" pitchFamily="2" charset="-122"/>
              </a:rPr>
              <a:t>量子力学波函数（</a:t>
            </a:r>
            <a:r>
              <a:rPr lang="zh-CN" altLang="en-US" sz="2800" b="1">
                <a:solidFill>
                  <a:srgbClr val="CC0000"/>
                </a:solidFill>
                <a:latin typeface="Times New Roman" pitchFamily="18" charset="0"/>
                <a:ea typeface="华文中宋" pitchFamily="2" charset="-122"/>
              </a:rPr>
              <a:t>复函数</a:t>
            </a:r>
            <a:r>
              <a:rPr lang="zh-CN" altLang="en-US" sz="2800" b="1">
                <a:latin typeface="Times New Roman" pitchFamily="18" charset="0"/>
                <a:ea typeface="华文中宋"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147"/>
                                        </p:tgtEl>
                                        <p:attrNameLst>
                                          <p:attrName>style.visibility</p:attrName>
                                        </p:attrNameLst>
                                      </p:cBhvr>
                                      <p:to>
                                        <p:strVal val="visible"/>
                                      </p:to>
                                    </p:set>
                                    <p:animEffect transition="in" filter="wipe(left)">
                                      <p:cBhvr>
                                        <p:cTn id="7" dur="500"/>
                                        <p:tgtEl>
                                          <p:spTgt spid="390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0148"/>
                                        </p:tgtEl>
                                        <p:attrNameLst>
                                          <p:attrName>style.visibility</p:attrName>
                                        </p:attrNameLst>
                                      </p:cBhvr>
                                      <p:to>
                                        <p:strVal val="visible"/>
                                      </p:to>
                                    </p:set>
                                    <p:animEffect transition="in" filter="wipe(left)">
                                      <p:cBhvr>
                                        <p:cTn id="12" dur="500"/>
                                        <p:tgtEl>
                                          <p:spTgt spid="3901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0149">
                                            <p:txEl>
                                              <p:pRg st="0" end="0"/>
                                            </p:txEl>
                                          </p:spTgt>
                                        </p:tgtEl>
                                        <p:attrNameLst>
                                          <p:attrName>style.visibility</p:attrName>
                                        </p:attrNameLst>
                                      </p:cBhvr>
                                      <p:to>
                                        <p:strVal val="visible"/>
                                      </p:to>
                                    </p:set>
                                    <p:animEffect transition="in" filter="wipe(left)">
                                      <p:cBhvr>
                                        <p:cTn id="17" dur="500"/>
                                        <p:tgtEl>
                                          <p:spTgt spid="39014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0150"/>
                                        </p:tgtEl>
                                        <p:attrNameLst>
                                          <p:attrName>style.visibility</p:attrName>
                                        </p:attrNameLst>
                                      </p:cBhvr>
                                      <p:to>
                                        <p:strVal val="visible"/>
                                      </p:to>
                                    </p:set>
                                    <p:animEffect transition="in" filter="wipe(left)">
                                      <p:cBhvr>
                                        <p:cTn id="22" dur="500"/>
                                        <p:tgtEl>
                                          <p:spTgt spid="390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autoUpdateAnimBg="0"/>
      <p:bldP spid="390148" grpId="0" autoUpdateAnimBg="0"/>
      <p:bldP spid="39014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2194" name="Object 28"/>
          <p:cNvGraphicFramePr>
            <a:graphicFrameLocks noChangeAspect="1"/>
          </p:cNvGraphicFramePr>
          <p:nvPr/>
        </p:nvGraphicFramePr>
        <p:xfrm>
          <a:off x="2101850" y="2068513"/>
          <a:ext cx="4092575" cy="1028700"/>
        </p:xfrm>
        <a:graphic>
          <a:graphicData uri="http://schemas.openxmlformats.org/presentationml/2006/ole">
            <mc:AlternateContent xmlns:mc="http://schemas.openxmlformats.org/markup-compatibility/2006">
              <mc:Choice xmlns:v="urn:schemas-microsoft-com:vml" Requires="v">
                <p:oleObj spid="_x0000_s25664" name="公式" r:id="rId4" imgW="1257120" imgH="342720" progId="Equation.3">
                  <p:embed/>
                </p:oleObj>
              </mc:Choice>
              <mc:Fallback>
                <p:oleObj name="公式" r:id="rId4" imgW="1257120" imgH="342720" progId="Equation.3">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850" y="2068513"/>
                        <a:ext cx="4092575" cy="102870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392195" name="Text Box 3"/>
          <p:cNvSpPr txBox="1">
            <a:spLocks noChangeArrowheads="1"/>
          </p:cNvSpPr>
          <p:nvPr/>
        </p:nvSpPr>
        <p:spPr bwMode="auto">
          <a:xfrm>
            <a:off x="3598863" y="3346450"/>
            <a:ext cx="2830512" cy="488950"/>
          </a:xfrm>
          <a:prstGeom prst="rect">
            <a:avLst/>
          </a:prstGeom>
          <a:noFill/>
          <a:ln w="28575">
            <a:noFill/>
            <a:miter lim="800000"/>
            <a:headEnd/>
            <a:tailEnd/>
          </a:ln>
        </p:spPr>
        <p:txBody>
          <a:bodyPr wrap="none">
            <a:spAutoFit/>
          </a:bodyPr>
          <a:lstStyle/>
          <a:p>
            <a:r>
              <a:rPr kumimoji="1" lang="en-US" altLang="zh-CN" sz="2600" b="1">
                <a:solidFill>
                  <a:schemeClr val="tx2"/>
                </a:solidFill>
                <a:latin typeface="Times New Roman" pitchFamily="18" charset="0"/>
                <a:ea typeface="华文中宋" pitchFamily="2" charset="-122"/>
                <a:sym typeface="Symbol" pitchFamily="18" charset="2"/>
              </a:rPr>
              <a:t>——</a:t>
            </a:r>
            <a:r>
              <a:rPr kumimoji="1" lang="en-US" altLang="zh-CN" sz="2600" b="1" i="1">
                <a:solidFill>
                  <a:schemeClr val="tx2"/>
                </a:solidFill>
                <a:latin typeface="Times New Roman" pitchFamily="18" charset="0"/>
                <a:ea typeface="华文中宋" pitchFamily="2" charset="-122"/>
                <a:sym typeface="Symbol" pitchFamily="18" charset="2"/>
              </a:rPr>
              <a:t></a:t>
            </a:r>
            <a:r>
              <a:rPr kumimoji="1" lang="en-US" altLang="zh-CN" sz="2600" b="1" baseline="-25000">
                <a:solidFill>
                  <a:schemeClr val="tx2"/>
                </a:solidFill>
                <a:latin typeface="Times New Roman" pitchFamily="18" charset="0"/>
                <a:ea typeface="华文中宋" pitchFamily="2" charset="-122"/>
                <a:sym typeface="Symbol" pitchFamily="18" charset="2"/>
              </a:rPr>
              <a:t>0</a:t>
            </a:r>
            <a:r>
              <a:rPr kumimoji="1" lang="zh-CN" altLang="en-US" sz="2600" b="1">
                <a:solidFill>
                  <a:schemeClr val="tx2"/>
                </a:solidFill>
                <a:latin typeface="Times New Roman" pitchFamily="18" charset="0"/>
                <a:ea typeface="华文中宋" pitchFamily="2" charset="-122"/>
                <a:sym typeface="Symbol" pitchFamily="18" charset="2"/>
              </a:rPr>
              <a:t>为待定常数</a:t>
            </a:r>
            <a:endParaRPr kumimoji="1" lang="zh-CN" altLang="en-US" sz="2600" b="1">
              <a:solidFill>
                <a:schemeClr val="tx2"/>
              </a:solidFill>
              <a:latin typeface="Times New Roman" pitchFamily="18" charset="0"/>
              <a:ea typeface="华文中宋" pitchFamily="2" charset="-122"/>
            </a:endParaRPr>
          </a:p>
        </p:txBody>
      </p:sp>
      <p:graphicFrame>
        <p:nvGraphicFramePr>
          <p:cNvPr id="392196" name="Object 29"/>
          <p:cNvGraphicFramePr>
            <a:graphicFrameLocks noChangeAspect="1"/>
          </p:cNvGraphicFramePr>
          <p:nvPr/>
        </p:nvGraphicFramePr>
        <p:xfrm>
          <a:off x="1760538" y="917575"/>
          <a:ext cx="1517650" cy="608013"/>
        </p:xfrm>
        <a:graphic>
          <a:graphicData uri="http://schemas.openxmlformats.org/presentationml/2006/ole">
            <mc:AlternateContent xmlns:mc="http://schemas.openxmlformats.org/markup-compatibility/2006">
              <mc:Choice xmlns:v="urn:schemas-microsoft-com:vml" Requires="v">
                <p:oleObj spid="_x0000_s25665" name="Equation" r:id="rId6" imgW="532895" imgH="203139" progId="Equation.3">
                  <p:embed/>
                </p:oleObj>
              </mc:Choice>
              <mc:Fallback>
                <p:oleObj name="Equation" r:id="rId6" imgW="532895" imgH="203139" progId="Equation.3">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0538" y="917575"/>
                        <a:ext cx="1517650" cy="608013"/>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392197" name="Object 30"/>
          <p:cNvGraphicFramePr>
            <a:graphicFrameLocks noChangeAspect="1"/>
          </p:cNvGraphicFramePr>
          <p:nvPr/>
        </p:nvGraphicFramePr>
        <p:xfrm>
          <a:off x="3752850" y="879475"/>
          <a:ext cx="1303338" cy="608013"/>
        </p:xfrm>
        <a:graphic>
          <a:graphicData uri="http://schemas.openxmlformats.org/presentationml/2006/ole">
            <mc:AlternateContent xmlns:mc="http://schemas.openxmlformats.org/markup-compatibility/2006">
              <mc:Choice xmlns:v="urn:schemas-microsoft-com:vml" Requires="v">
                <p:oleObj spid="_x0000_s25666" name="Equation" r:id="rId8" imgW="456924" imgH="203384" progId="Equation.3">
                  <p:embed/>
                </p:oleObj>
              </mc:Choice>
              <mc:Fallback>
                <p:oleObj name="Equation" r:id="rId8" imgW="456924" imgH="203384" progId="Equation.3">
                  <p:embed/>
                  <p:pic>
                    <p:nvPicPr>
                      <p:cNvPr id="0" name="Picture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52850" y="879475"/>
                        <a:ext cx="1303338" cy="608013"/>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392198" name="Rectangle 6"/>
          <p:cNvSpPr>
            <a:spLocks noChangeArrowheads="1"/>
          </p:cNvSpPr>
          <p:nvPr/>
        </p:nvSpPr>
        <p:spPr bwMode="auto">
          <a:xfrm>
            <a:off x="877888" y="276225"/>
            <a:ext cx="1843087" cy="488950"/>
          </a:xfrm>
          <a:prstGeom prst="rect">
            <a:avLst/>
          </a:prstGeom>
          <a:noFill/>
          <a:ln w="28575">
            <a:noFill/>
            <a:miter lim="800000"/>
            <a:headEnd/>
            <a:tailEnd/>
          </a:ln>
        </p:spPr>
        <p:txBody>
          <a:bodyPr wrap="none">
            <a:spAutoFit/>
          </a:bodyPr>
          <a:lstStyle/>
          <a:p>
            <a:r>
              <a:rPr kumimoji="1" lang="zh-CN" altLang="en-US" sz="2600" b="1">
                <a:solidFill>
                  <a:schemeClr val="tx2"/>
                </a:solidFill>
                <a:latin typeface="Times New Roman" pitchFamily="18" charset="0"/>
                <a:ea typeface="华文中宋" pitchFamily="2" charset="-122"/>
                <a:sym typeface="Symbol" pitchFamily="18" charset="2"/>
              </a:rPr>
              <a:t>或由关系数</a:t>
            </a:r>
          </a:p>
        </p:txBody>
      </p:sp>
      <p:sp>
        <p:nvSpPr>
          <p:cNvPr id="392199" name="Rectangle 7"/>
          <p:cNvSpPr>
            <a:spLocks noChangeArrowheads="1"/>
          </p:cNvSpPr>
          <p:nvPr/>
        </p:nvSpPr>
        <p:spPr bwMode="auto">
          <a:xfrm>
            <a:off x="869950" y="1681163"/>
            <a:ext cx="2838450" cy="488950"/>
          </a:xfrm>
          <a:prstGeom prst="rect">
            <a:avLst/>
          </a:prstGeom>
          <a:noFill/>
          <a:ln w="28575">
            <a:noFill/>
            <a:miter lim="800000"/>
            <a:headEnd/>
            <a:tailEnd/>
          </a:ln>
        </p:spPr>
        <p:txBody>
          <a:bodyPr wrap="none">
            <a:spAutoFit/>
          </a:bodyPr>
          <a:lstStyle/>
          <a:p>
            <a:r>
              <a:rPr kumimoji="1" lang="zh-CN" altLang="en-GB" sz="2600" b="1">
                <a:solidFill>
                  <a:schemeClr val="tx2"/>
                </a:solidFill>
                <a:latin typeface="Times New Roman" pitchFamily="18" charset="0"/>
                <a:ea typeface="华文中宋" pitchFamily="2" charset="-122"/>
                <a:sym typeface="Symbol" pitchFamily="18" charset="2"/>
              </a:rPr>
              <a:t>可将波函数改写为</a:t>
            </a:r>
            <a:endParaRPr kumimoji="1" lang="zh-CN" altLang="en-US" sz="2600" b="1">
              <a:solidFill>
                <a:schemeClr val="tx2"/>
              </a:solidFill>
              <a:latin typeface="Times New Roman" pitchFamily="18" charset="0"/>
              <a:ea typeface="华文中宋" pitchFamily="2" charset="-122"/>
              <a:sym typeface="Symbol" pitchFamily="18" charset="2"/>
            </a:endParaRPr>
          </a:p>
        </p:txBody>
      </p:sp>
      <p:sp>
        <p:nvSpPr>
          <p:cNvPr id="392200" name="Text Box 8"/>
          <p:cNvSpPr txBox="1">
            <a:spLocks noChangeArrowheads="1"/>
          </p:cNvSpPr>
          <p:nvPr/>
        </p:nvSpPr>
        <p:spPr bwMode="auto">
          <a:xfrm>
            <a:off x="860425" y="4041775"/>
            <a:ext cx="7315200" cy="488950"/>
          </a:xfrm>
          <a:prstGeom prst="rect">
            <a:avLst/>
          </a:prstGeom>
          <a:noFill/>
          <a:ln w="28575">
            <a:noFill/>
            <a:miter lim="800000"/>
            <a:headEnd/>
            <a:tailEnd/>
          </a:ln>
        </p:spPr>
        <p:txBody>
          <a:bodyPr>
            <a:spAutoFit/>
          </a:bodyPr>
          <a:lstStyle/>
          <a:p>
            <a:r>
              <a:rPr kumimoji="1" lang="zh-CN" altLang="en-US" sz="2600" b="1">
                <a:solidFill>
                  <a:schemeClr val="tx2"/>
                </a:solidFill>
                <a:latin typeface="Times New Roman" pitchFamily="18" charset="0"/>
                <a:ea typeface="华文中宋" pitchFamily="2" charset="-122"/>
              </a:rPr>
              <a:t>若粒子为三维自由运动</a:t>
            </a:r>
            <a:r>
              <a:rPr kumimoji="1" lang="zh-CN" altLang="en-US" sz="2600" b="1">
                <a:latin typeface="Times New Roman" pitchFamily="18" charset="0"/>
                <a:ea typeface="华文中宋" pitchFamily="2" charset="-122"/>
              </a:rPr>
              <a:t>，</a:t>
            </a:r>
            <a:r>
              <a:rPr kumimoji="1" lang="zh-CN" altLang="en-US" sz="2600" b="1">
                <a:solidFill>
                  <a:schemeClr val="tx2"/>
                </a:solidFill>
                <a:latin typeface="Times New Roman" pitchFamily="18" charset="0"/>
                <a:ea typeface="华文中宋" pitchFamily="2" charset="-122"/>
              </a:rPr>
              <a:t>波函数可表示为</a:t>
            </a:r>
            <a:endParaRPr kumimoji="1" lang="zh-CN" altLang="en-US" sz="2600" b="1">
              <a:latin typeface="Times New Roman" pitchFamily="18" charset="0"/>
              <a:ea typeface="华文中宋" pitchFamily="2" charset="-122"/>
            </a:endParaRPr>
          </a:p>
        </p:txBody>
      </p:sp>
      <p:graphicFrame>
        <p:nvGraphicFramePr>
          <p:cNvPr id="392201" name="Object 31"/>
          <p:cNvGraphicFramePr>
            <a:graphicFrameLocks noChangeAspect="1"/>
          </p:cNvGraphicFramePr>
          <p:nvPr/>
        </p:nvGraphicFramePr>
        <p:xfrm>
          <a:off x="2274888" y="4640263"/>
          <a:ext cx="4241800" cy="1054100"/>
        </p:xfrm>
        <a:graphic>
          <a:graphicData uri="http://schemas.openxmlformats.org/presentationml/2006/ole">
            <mc:AlternateContent xmlns:mc="http://schemas.openxmlformats.org/markup-compatibility/2006">
              <mc:Choice xmlns:v="urn:schemas-microsoft-com:vml" Requires="v">
                <p:oleObj spid="_x0000_s25667" name="公式" r:id="rId10" imgW="1269720" imgH="342720" progId="Equation.3">
                  <p:embed/>
                </p:oleObj>
              </mc:Choice>
              <mc:Fallback>
                <p:oleObj name="公式" r:id="rId10" imgW="1269720" imgH="342720" progId="Equation.3">
                  <p:embed/>
                  <p:pic>
                    <p:nvPicPr>
                      <p:cNvPr id="0" name="Picture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4888" y="4640263"/>
                        <a:ext cx="42418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2198">
                                            <p:txEl>
                                              <p:pRg st="0" end="0"/>
                                            </p:txEl>
                                          </p:spTgt>
                                        </p:tgtEl>
                                        <p:attrNameLst>
                                          <p:attrName>style.visibility</p:attrName>
                                        </p:attrNameLst>
                                      </p:cBhvr>
                                      <p:to>
                                        <p:strVal val="visible"/>
                                      </p:to>
                                    </p:set>
                                    <p:animEffect transition="in" filter="wipe(left)">
                                      <p:cBhvr>
                                        <p:cTn id="7" dur="500"/>
                                        <p:tgtEl>
                                          <p:spTgt spid="392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2196"/>
                                        </p:tgtEl>
                                        <p:attrNameLst>
                                          <p:attrName>style.visibility</p:attrName>
                                        </p:attrNameLst>
                                      </p:cBhvr>
                                      <p:to>
                                        <p:strVal val="visible"/>
                                      </p:to>
                                    </p:set>
                                    <p:animEffect transition="in" filter="wipe(left)">
                                      <p:cBhvr>
                                        <p:cTn id="12" dur="500"/>
                                        <p:tgtEl>
                                          <p:spTgt spid="392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2197"/>
                                        </p:tgtEl>
                                        <p:attrNameLst>
                                          <p:attrName>style.visibility</p:attrName>
                                        </p:attrNameLst>
                                      </p:cBhvr>
                                      <p:to>
                                        <p:strVal val="visible"/>
                                      </p:to>
                                    </p:set>
                                    <p:animEffect transition="in" filter="wipe(left)">
                                      <p:cBhvr>
                                        <p:cTn id="17" dur="500"/>
                                        <p:tgtEl>
                                          <p:spTgt spid="3921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2199">
                                            <p:txEl>
                                              <p:pRg st="0" end="0"/>
                                            </p:txEl>
                                          </p:spTgt>
                                        </p:tgtEl>
                                        <p:attrNameLst>
                                          <p:attrName>style.visibility</p:attrName>
                                        </p:attrNameLst>
                                      </p:cBhvr>
                                      <p:to>
                                        <p:strVal val="visible"/>
                                      </p:to>
                                    </p:set>
                                    <p:animEffect transition="in" filter="wipe(left)">
                                      <p:cBhvr>
                                        <p:cTn id="22" dur="500"/>
                                        <p:tgtEl>
                                          <p:spTgt spid="392199">
                                            <p:txEl>
                                              <p:pRg st="0" end="0"/>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92194"/>
                                        </p:tgtEl>
                                        <p:attrNameLst>
                                          <p:attrName>style.visibility</p:attrName>
                                        </p:attrNameLst>
                                      </p:cBhvr>
                                      <p:to>
                                        <p:strVal val="visible"/>
                                      </p:to>
                                    </p:set>
                                    <p:animEffect transition="in" filter="wipe(left)">
                                      <p:cBhvr>
                                        <p:cTn id="26" dur="500"/>
                                        <p:tgtEl>
                                          <p:spTgt spid="39219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2195"/>
                                        </p:tgtEl>
                                        <p:attrNameLst>
                                          <p:attrName>style.visibility</p:attrName>
                                        </p:attrNameLst>
                                      </p:cBhvr>
                                      <p:to>
                                        <p:strVal val="visible"/>
                                      </p:to>
                                    </p:set>
                                    <p:anim calcmode="lin" valueType="num">
                                      <p:cBhvr additive="base">
                                        <p:cTn id="31" dur="500" fill="hold"/>
                                        <p:tgtEl>
                                          <p:spTgt spid="392195"/>
                                        </p:tgtEl>
                                        <p:attrNameLst>
                                          <p:attrName>ppt_x</p:attrName>
                                        </p:attrNameLst>
                                      </p:cBhvr>
                                      <p:tavLst>
                                        <p:tav tm="0">
                                          <p:val>
                                            <p:strVal val="#ppt_x"/>
                                          </p:val>
                                        </p:tav>
                                        <p:tav tm="100000">
                                          <p:val>
                                            <p:strVal val="#ppt_x"/>
                                          </p:val>
                                        </p:tav>
                                      </p:tavLst>
                                    </p:anim>
                                    <p:anim calcmode="lin" valueType="num">
                                      <p:cBhvr additive="base">
                                        <p:cTn id="32" dur="500" fill="hold"/>
                                        <p:tgtEl>
                                          <p:spTgt spid="39219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92200"/>
                                        </p:tgtEl>
                                        <p:attrNameLst>
                                          <p:attrName>style.visibility</p:attrName>
                                        </p:attrNameLst>
                                      </p:cBhvr>
                                      <p:to>
                                        <p:strVal val="visible"/>
                                      </p:to>
                                    </p:set>
                                    <p:animEffect transition="in" filter="diamond(in)">
                                      <p:cBhvr>
                                        <p:cTn id="37" dur="2000"/>
                                        <p:tgtEl>
                                          <p:spTgt spid="39220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92201"/>
                                        </p:tgtEl>
                                        <p:attrNameLst>
                                          <p:attrName>style.visibility</p:attrName>
                                        </p:attrNameLst>
                                      </p:cBhvr>
                                      <p:to>
                                        <p:strVal val="visible"/>
                                      </p:to>
                                    </p:set>
                                    <p:animEffect transition="in" filter="checkerboard(across)">
                                      <p:cBhvr>
                                        <p:cTn id="42" dur="500"/>
                                        <p:tgtEl>
                                          <p:spTgt spid="392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p:bldP spid="392198" grpId="0" build="p" autoUpdateAnimBg="0" advAuto="0"/>
      <p:bldP spid="392199" grpId="0" build="p" autoUpdateAnimBg="0"/>
      <p:bldP spid="39220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533400" y="146050"/>
            <a:ext cx="7391400" cy="1143000"/>
            <a:chOff x="336" y="1344"/>
            <a:chExt cx="4656" cy="720"/>
          </a:xfrm>
        </p:grpSpPr>
        <p:graphicFrame>
          <p:nvGraphicFramePr>
            <p:cNvPr id="26670" name="Object 46"/>
            <p:cNvGraphicFramePr>
              <a:graphicFrameLocks noChangeAspect="1"/>
            </p:cNvGraphicFramePr>
            <p:nvPr/>
          </p:nvGraphicFramePr>
          <p:xfrm>
            <a:off x="3264" y="1392"/>
            <a:ext cx="576" cy="647"/>
          </p:xfrm>
          <a:graphic>
            <a:graphicData uri="http://schemas.openxmlformats.org/presentationml/2006/ole">
              <mc:AlternateContent xmlns:mc="http://schemas.openxmlformats.org/markup-compatibility/2006">
                <mc:Choice xmlns:v="urn:schemas-microsoft-com:vml" Requires="v">
                  <p:oleObj spid="_x0000_s26737" name="公式" r:id="rId4" imgW="634572" imgH="609233" progId="Equation.3">
                    <p:embed/>
                  </p:oleObj>
                </mc:Choice>
                <mc:Fallback>
                  <p:oleObj name="公式" r:id="rId4" imgW="634572" imgH="609233"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1392"/>
                          <a:ext cx="576" cy="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71" name="Object 47"/>
            <p:cNvGraphicFramePr>
              <a:graphicFrameLocks noChangeAspect="1"/>
            </p:cNvGraphicFramePr>
            <p:nvPr/>
          </p:nvGraphicFramePr>
          <p:xfrm>
            <a:off x="4368" y="1344"/>
            <a:ext cx="624" cy="720"/>
          </p:xfrm>
          <a:graphic>
            <a:graphicData uri="http://schemas.openxmlformats.org/presentationml/2006/ole">
              <mc:AlternateContent xmlns:mc="http://schemas.openxmlformats.org/markup-compatibility/2006">
                <mc:Choice xmlns:v="urn:schemas-microsoft-com:vml" Requires="v">
                  <p:oleObj spid="_x0000_s26738" name="公式" r:id="rId6" imgW="647631" imgH="660308" progId="Equation.3">
                    <p:embed/>
                  </p:oleObj>
                </mc:Choice>
                <mc:Fallback>
                  <p:oleObj name="公式" r:id="rId6" imgW="647631" imgH="660308" progId="Equation.3">
                    <p:embed/>
                    <p:pic>
                      <p:nvPicPr>
                        <p:cNvPr id="0"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 y="1344"/>
                          <a:ext cx="624" cy="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97" name="Rectangle 10"/>
            <p:cNvSpPr>
              <a:spLocks noChangeArrowheads="1"/>
            </p:cNvSpPr>
            <p:nvPr/>
          </p:nvSpPr>
          <p:spPr bwMode="auto">
            <a:xfrm>
              <a:off x="336" y="1551"/>
              <a:ext cx="3312" cy="327"/>
            </a:xfrm>
            <a:prstGeom prst="rect">
              <a:avLst/>
            </a:prstGeom>
            <a:noFill/>
            <a:ln w="9525">
              <a:noFill/>
              <a:miter lim="800000"/>
              <a:headEnd/>
              <a:tailEnd/>
            </a:ln>
          </p:spPr>
          <p:txBody>
            <a:bodyPr>
              <a:spAutoFit/>
            </a:bodyPr>
            <a:lstStyle/>
            <a:p>
              <a:r>
                <a:rPr lang="zh-CN" altLang="en-US" sz="2800" b="1">
                  <a:latin typeface="Times New Roman" pitchFamily="18" charset="0"/>
                  <a:ea typeface="华文中宋" pitchFamily="2" charset="-122"/>
                </a:rPr>
                <a:t>微观粒子的</a:t>
              </a:r>
              <a:r>
                <a:rPr lang="zh-CN" altLang="en-US" sz="2800" b="1">
                  <a:solidFill>
                    <a:srgbClr val="CC0000"/>
                  </a:solidFill>
                  <a:latin typeface="Times New Roman" pitchFamily="18" charset="0"/>
                  <a:ea typeface="华文中宋" pitchFamily="2" charset="-122"/>
                </a:rPr>
                <a:t>波粒二象性</a:t>
              </a:r>
            </a:p>
          </p:txBody>
        </p:sp>
      </p:grpSp>
      <p:grpSp>
        <p:nvGrpSpPr>
          <p:cNvPr id="3" name="Group 11"/>
          <p:cNvGrpSpPr>
            <a:grpSpLocks/>
          </p:cNvGrpSpPr>
          <p:nvPr/>
        </p:nvGrpSpPr>
        <p:grpSpPr bwMode="auto">
          <a:xfrm>
            <a:off x="381000" y="1362075"/>
            <a:ext cx="8382000" cy="1860550"/>
            <a:chOff x="240" y="2016"/>
            <a:chExt cx="5280" cy="1172"/>
          </a:xfrm>
        </p:grpSpPr>
        <p:sp>
          <p:nvSpPr>
            <p:cNvPr id="26696" name="Text Box 12"/>
            <p:cNvSpPr txBox="1">
              <a:spLocks noChangeArrowheads="1"/>
            </p:cNvSpPr>
            <p:nvPr/>
          </p:nvSpPr>
          <p:spPr bwMode="auto">
            <a:xfrm>
              <a:off x="240" y="2016"/>
              <a:ext cx="5280" cy="1172"/>
            </a:xfrm>
            <a:prstGeom prst="rect">
              <a:avLst/>
            </a:prstGeom>
            <a:noFill/>
            <a:ln w="9525">
              <a:noFill/>
              <a:miter lim="800000"/>
              <a:headEnd/>
              <a:tailEnd/>
            </a:ln>
          </p:spPr>
          <p:txBody>
            <a:bodyPr>
              <a:spAutoFit/>
            </a:bodyPr>
            <a:lstStyle/>
            <a:p>
              <a:pPr>
                <a:spcBef>
                  <a:spcPct val="50000"/>
                </a:spcBef>
              </a:pPr>
              <a:r>
                <a:rPr lang="en-US" altLang="zh-CN" sz="2800" b="1">
                  <a:solidFill>
                    <a:srgbClr val="CC0000"/>
                  </a:solidFill>
                  <a:latin typeface="Times New Roman" pitchFamily="18" charset="0"/>
                  <a:ea typeface="华文中宋" pitchFamily="2" charset="-122"/>
                </a:rPr>
                <a:t>        </a:t>
              </a:r>
              <a:r>
                <a:rPr lang="zh-CN" altLang="en-US" sz="2800" b="1">
                  <a:solidFill>
                    <a:srgbClr val="CC0000"/>
                  </a:solidFill>
                  <a:latin typeface="Times New Roman" pitchFamily="18" charset="0"/>
                  <a:ea typeface="华文中宋" pitchFamily="2" charset="-122"/>
                </a:rPr>
                <a:t>自由</a:t>
              </a:r>
              <a:r>
                <a:rPr lang="zh-CN" altLang="en-US" sz="2800" b="1">
                  <a:latin typeface="Times New Roman" pitchFamily="18" charset="0"/>
                  <a:ea typeface="华文中宋" pitchFamily="2" charset="-122"/>
                </a:rPr>
                <a:t>粒子能量     和动量      是</a:t>
              </a:r>
              <a:r>
                <a:rPr lang="zh-CN" altLang="en-US" sz="2800" b="1">
                  <a:solidFill>
                    <a:srgbClr val="CC0000"/>
                  </a:solidFill>
                  <a:latin typeface="Times New Roman" pitchFamily="18" charset="0"/>
                  <a:ea typeface="华文中宋" pitchFamily="2" charset="-122"/>
                </a:rPr>
                <a:t>确定</a:t>
              </a:r>
              <a:r>
                <a:rPr lang="zh-CN" altLang="en-US" sz="2800" b="1">
                  <a:latin typeface="Times New Roman" pitchFamily="18" charset="0"/>
                  <a:ea typeface="华文中宋" pitchFamily="2" charset="-122"/>
                </a:rPr>
                <a:t>的，其德布罗意频率和波长均不变 ，  可认为它是一</a:t>
              </a:r>
              <a:r>
                <a:rPr lang="zh-CN" altLang="en-US" sz="2800" b="1">
                  <a:solidFill>
                    <a:srgbClr val="CC0000"/>
                  </a:solidFill>
                  <a:latin typeface="Times New Roman" pitchFamily="18" charset="0"/>
                  <a:ea typeface="华文中宋" pitchFamily="2" charset="-122"/>
                </a:rPr>
                <a:t>平面</a:t>
              </a:r>
              <a:r>
                <a:rPr lang="zh-CN" altLang="en-US" sz="2800" b="1">
                  <a:latin typeface="Times New Roman" pitchFamily="18" charset="0"/>
                  <a:ea typeface="华文中宋" pitchFamily="2" charset="-122"/>
                </a:rPr>
                <a:t>单色波 </a:t>
              </a:r>
              <a:r>
                <a:rPr lang="en-US" altLang="zh-CN" sz="2800" b="1">
                  <a:latin typeface="Times New Roman" pitchFamily="18" charset="0"/>
                  <a:ea typeface="华文中宋" pitchFamily="2" charset="-122"/>
                </a:rPr>
                <a:t>.</a:t>
              </a:r>
              <a:r>
                <a:rPr lang="zh-CN" altLang="en-US" sz="2800" b="1">
                  <a:latin typeface="Times New Roman" pitchFamily="18" charset="0"/>
                  <a:ea typeface="华文中宋" pitchFamily="2" charset="-122"/>
                </a:rPr>
                <a:t>平面单色波波列</a:t>
              </a:r>
              <a:r>
                <a:rPr lang="zh-CN" altLang="en-US" sz="2800" b="1">
                  <a:solidFill>
                    <a:srgbClr val="CC0000"/>
                  </a:solidFill>
                  <a:latin typeface="Times New Roman" pitchFamily="18" charset="0"/>
                  <a:ea typeface="华文中宋" pitchFamily="2" charset="-122"/>
                </a:rPr>
                <a:t>无限长 </a:t>
              </a:r>
              <a:r>
                <a:rPr lang="zh-CN" altLang="en-US" sz="2800" b="1">
                  <a:latin typeface="Times New Roman" pitchFamily="18" charset="0"/>
                  <a:ea typeface="华文中宋" pitchFamily="2" charset="-122"/>
                </a:rPr>
                <a:t>，根据不确定原理 ，粒子在 </a:t>
              </a:r>
              <a:r>
                <a:rPr lang="en-US" altLang="zh-CN" sz="3200" b="1" i="1">
                  <a:latin typeface="Times New Roman" pitchFamily="18" charset="0"/>
                  <a:ea typeface="华文中宋" pitchFamily="2" charset="-122"/>
                </a:rPr>
                <a:t>x</a:t>
              </a:r>
              <a:r>
                <a:rPr lang="zh-CN" altLang="en-US" sz="2800" b="1">
                  <a:latin typeface="Times New Roman" pitchFamily="18" charset="0"/>
                  <a:ea typeface="华文中宋" pitchFamily="2" charset="-122"/>
                </a:rPr>
                <a:t>方向上的位置</a:t>
              </a:r>
              <a:r>
                <a:rPr lang="zh-CN" altLang="en-US" sz="2800" b="1">
                  <a:solidFill>
                    <a:srgbClr val="CC0000"/>
                  </a:solidFill>
                  <a:latin typeface="Times New Roman" pitchFamily="18" charset="0"/>
                  <a:ea typeface="华文中宋" pitchFamily="2" charset="-122"/>
                </a:rPr>
                <a:t>完全不</a:t>
              </a:r>
              <a:r>
                <a:rPr lang="zh-CN" altLang="en-US" sz="2800" b="1">
                  <a:latin typeface="Times New Roman" pitchFamily="18" charset="0"/>
                  <a:ea typeface="华文中宋" pitchFamily="2" charset="-122"/>
                </a:rPr>
                <a:t>确定 </a:t>
              </a:r>
              <a:r>
                <a:rPr lang="en-US" altLang="zh-CN" sz="2800" b="1">
                  <a:latin typeface="Times New Roman" pitchFamily="18" charset="0"/>
                  <a:ea typeface="华文中宋" pitchFamily="2" charset="-122"/>
                </a:rPr>
                <a:t>.</a:t>
              </a:r>
            </a:p>
          </p:txBody>
        </p:sp>
        <p:graphicFrame>
          <p:nvGraphicFramePr>
            <p:cNvPr id="26672" name="Object 48"/>
            <p:cNvGraphicFramePr>
              <a:graphicFrameLocks noChangeAspect="1"/>
            </p:cNvGraphicFramePr>
            <p:nvPr/>
          </p:nvGraphicFramePr>
          <p:xfrm>
            <a:off x="2112" y="2016"/>
            <a:ext cx="272" cy="288"/>
          </p:xfrm>
          <a:graphic>
            <a:graphicData uri="http://schemas.openxmlformats.org/presentationml/2006/ole">
              <mc:AlternateContent xmlns:mc="http://schemas.openxmlformats.org/markup-compatibility/2006">
                <mc:Choice xmlns:v="urn:schemas-microsoft-com:vml" Requires="v">
                  <p:oleObj spid="_x0000_s26739" name="Equation" r:id="rId8" imgW="215801" imgH="228462" progId="Equation.3">
                    <p:embed/>
                  </p:oleObj>
                </mc:Choice>
                <mc:Fallback>
                  <p:oleObj name="Equation" r:id="rId8" imgW="215801" imgH="228462" progId="Equation.3">
                    <p:embed/>
                    <p:pic>
                      <p:nvPicPr>
                        <p:cNvPr id="0" name="Picture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2" y="2016"/>
                          <a:ext cx="27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73" name="Object 49"/>
            <p:cNvGraphicFramePr>
              <a:graphicFrameLocks noChangeAspect="1"/>
            </p:cNvGraphicFramePr>
            <p:nvPr/>
          </p:nvGraphicFramePr>
          <p:xfrm>
            <a:off x="3104" y="2024"/>
            <a:ext cx="279" cy="349"/>
          </p:xfrm>
          <a:graphic>
            <a:graphicData uri="http://schemas.openxmlformats.org/presentationml/2006/ole">
              <mc:AlternateContent xmlns:mc="http://schemas.openxmlformats.org/markup-compatibility/2006">
                <mc:Choice xmlns:v="urn:schemas-microsoft-com:vml" Requires="v">
                  <p:oleObj spid="_x0000_s26740" name="公式" r:id="rId10" imgW="152033" imgH="190592" progId="Equation.3">
                    <p:embed/>
                  </p:oleObj>
                </mc:Choice>
                <mc:Fallback>
                  <p:oleObj name="公式" r:id="rId10" imgW="152033" imgH="190592" progId="Equation.3">
                    <p:embed/>
                    <p:pic>
                      <p:nvPicPr>
                        <p:cNvPr id="0" name="Picture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04" y="2024"/>
                          <a:ext cx="279"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7"/>
          <p:cNvGrpSpPr>
            <a:grpSpLocks/>
          </p:cNvGrpSpPr>
          <p:nvPr/>
        </p:nvGrpSpPr>
        <p:grpSpPr bwMode="auto">
          <a:xfrm>
            <a:off x="395288" y="3284538"/>
            <a:ext cx="7772400" cy="873125"/>
            <a:chOff x="381000" y="3397225"/>
            <a:chExt cx="7772400" cy="873125"/>
          </a:xfrm>
        </p:grpSpPr>
        <p:sp>
          <p:nvSpPr>
            <p:cNvPr id="26695" name="Text Box 3"/>
            <p:cNvSpPr txBox="1">
              <a:spLocks noChangeArrowheads="1"/>
            </p:cNvSpPr>
            <p:nvPr/>
          </p:nvSpPr>
          <p:spPr bwMode="auto">
            <a:xfrm>
              <a:off x="381000" y="3549625"/>
              <a:ext cx="6096000" cy="519113"/>
            </a:xfrm>
            <a:prstGeom prst="rect">
              <a:avLst/>
            </a:prstGeom>
            <a:noFill/>
            <a:ln w="9525">
              <a:noFill/>
              <a:miter lim="800000"/>
              <a:headEnd/>
              <a:tailEnd/>
            </a:ln>
          </p:spPr>
          <p:txBody>
            <a:bodyPr>
              <a:spAutoFit/>
            </a:bodyPr>
            <a:lstStyle/>
            <a:p>
              <a:pPr>
                <a:spcBef>
                  <a:spcPct val="50000"/>
                </a:spcBef>
                <a:buFontTx/>
                <a:buBlip>
                  <a:blip r:embed="rId12"/>
                </a:buBlip>
              </a:pPr>
              <a:r>
                <a:rPr lang="en-US" altLang="zh-CN" sz="2800" b="1">
                  <a:solidFill>
                    <a:srgbClr val="CC0000"/>
                  </a:solidFill>
                  <a:latin typeface="Times New Roman" pitchFamily="18" charset="0"/>
                  <a:ea typeface="华文中宋" pitchFamily="2" charset="-122"/>
                </a:rPr>
                <a:t>     </a:t>
              </a:r>
              <a:r>
                <a:rPr lang="zh-CN" altLang="en-US" sz="2800" b="1">
                  <a:solidFill>
                    <a:srgbClr val="CC0000"/>
                  </a:solidFill>
                  <a:latin typeface="Times New Roman" pitchFamily="18" charset="0"/>
                  <a:ea typeface="华文中宋" pitchFamily="2" charset="-122"/>
                </a:rPr>
                <a:t>自由</a:t>
              </a:r>
              <a:r>
                <a:rPr lang="zh-CN" altLang="en-US" sz="2800" b="1">
                  <a:latin typeface="Times New Roman" pitchFamily="18" charset="0"/>
                  <a:ea typeface="华文中宋" pitchFamily="2" charset="-122"/>
                </a:rPr>
                <a:t>粒子平面波函数</a:t>
              </a:r>
            </a:p>
          </p:txBody>
        </p:sp>
        <p:graphicFrame>
          <p:nvGraphicFramePr>
            <p:cNvPr id="26674" name="Object 50"/>
            <p:cNvGraphicFramePr>
              <a:graphicFrameLocks noChangeAspect="1"/>
            </p:cNvGraphicFramePr>
            <p:nvPr/>
          </p:nvGraphicFramePr>
          <p:xfrm>
            <a:off x="4724400" y="3397225"/>
            <a:ext cx="3429000" cy="873125"/>
          </p:xfrm>
          <a:graphic>
            <a:graphicData uri="http://schemas.openxmlformats.org/presentationml/2006/ole">
              <mc:AlternateContent xmlns:mc="http://schemas.openxmlformats.org/markup-compatibility/2006">
                <mc:Choice xmlns:v="urn:schemas-microsoft-com:vml" Requires="v">
                  <p:oleObj spid="_x0000_s26741" name="公式" r:id="rId13" imgW="1345970" imgH="342831" progId="Equation.3">
                    <p:embed/>
                  </p:oleObj>
                </mc:Choice>
                <mc:Fallback>
                  <p:oleObj name="公式" r:id="rId13" imgW="1345970" imgH="342831" progId="Equation.3">
                    <p:embed/>
                    <p:pic>
                      <p:nvPicPr>
                        <p:cNvPr id="0" name="Picture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4400" y="3397225"/>
                          <a:ext cx="342900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 name="Rectangle 10"/>
          <p:cNvSpPr>
            <a:spLocks noChangeArrowheads="1"/>
          </p:cNvSpPr>
          <p:nvPr/>
        </p:nvSpPr>
        <p:spPr bwMode="auto">
          <a:xfrm>
            <a:off x="357188" y="5878513"/>
            <a:ext cx="8126412" cy="488950"/>
          </a:xfrm>
          <a:prstGeom prst="rect">
            <a:avLst/>
          </a:prstGeom>
          <a:noFill/>
          <a:ln w="28575">
            <a:noFill/>
            <a:miter lim="800000"/>
            <a:headEnd/>
            <a:tailEnd/>
          </a:ln>
        </p:spPr>
        <p:txBody>
          <a:bodyPr>
            <a:spAutoFit/>
          </a:bodyPr>
          <a:lstStyle/>
          <a:p>
            <a:r>
              <a:rPr kumimoji="1" lang="zh-CN" altLang="en-US" sz="2600" b="1">
                <a:solidFill>
                  <a:schemeClr val="tx2"/>
                </a:solidFill>
                <a:latin typeface="Times New Roman" pitchFamily="18" charset="0"/>
                <a:ea typeface="华文中宋" pitchFamily="2" charset="-122"/>
              </a:rPr>
              <a:t>波函数的物理意义是什么？粒子的什么性质在波动？</a:t>
            </a:r>
          </a:p>
        </p:txBody>
      </p:sp>
      <p:grpSp>
        <p:nvGrpSpPr>
          <p:cNvPr id="26690" name="Group 66"/>
          <p:cNvGrpSpPr>
            <a:grpSpLocks/>
          </p:cNvGrpSpPr>
          <p:nvPr/>
        </p:nvGrpSpPr>
        <p:grpSpPr bwMode="auto">
          <a:xfrm>
            <a:off x="0" y="4365625"/>
            <a:ext cx="9144000" cy="1373188"/>
            <a:chOff x="0" y="2917"/>
            <a:chExt cx="5760" cy="865"/>
          </a:xfrm>
        </p:grpSpPr>
        <p:sp>
          <p:nvSpPr>
            <p:cNvPr id="26694" name="Rectangle 13"/>
            <p:cNvSpPr>
              <a:spLocks noChangeArrowheads="1"/>
            </p:cNvSpPr>
            <p:nvPr/>
          </p:nvSpPr>
          <p:spPr bwMode="auto">
            <a:xfrm>
              <a:off x="0" y="2917"/>
              <a:ext cx="5760" cy="865"/>
            </a:xfrm>
            <a:prstGeom prst="rect">
              <a:avLst/>
            </a:prstGeom>
            <a:noFill/>
            <a:ln w="9525">
              <a:noFill/>
              <a:miter lim="800000"/>
              <a:headEnd/>
              <a:tailEnd/>
            </a:ln>
          </p:spPr>
          <p:txBody>
            <a:bodyPr>
              <a:spAutoFit/>
            </a:bodyPr>
            <a:lstStyle/>
            <a:p>
              <a:pPr indent="304800" algn="just" eaLnBrk="0" hangingPunct="0"/>
              <a:r>
                <a:rPr kumimoji="1" lang="zh-CN" altLang="en-US" sz="2800" b="1">
                  <a:solidFill>
                    <a:srgbClr val="000000"/>
                  </a:solidFill>
                  <a:latin typeface="宋体" charset="-122"/>
                  <a:ea typeface="华文中宋" pitchFamily="2" charset="-122"/>
                  <a:cs typeface="Times New Roman" pitchFamily="18" charset="0"/>
                  <a:sym typeface="Symbol" pitchFamily="18" charset="2"/>
                </a:rPr>
                <a:t>经典力学  </a:t>
              </a:r>
              <a:r>
                <a:rPr kumimoji="1" lang="zh-CN" altLang="en-US" sz="2800" b="1">
                  <a:solidFill>
                    <a:srgbClr val="FF0000"/>
                  </a:solidFill>
                  <a:latin typeface="宋体" charset="-122"/>
                  <a:ea typeface="华文中宋" pitchFamily="2" charset="-122"/>
                  <a:cs typeface="Times New Roman" pitchFamily="18" charset="0"/>
                  <a:sym typeface="Symbol" pitchFamily="18" charset="2"/>
                </a:rPr>
                <a:t></a:t>
              </a:r>
              <a:r>
                <a:rPr kumimoji="1" lang="zh-CN" altLang="en-US" sz="2800" b="1">
                  <a:solidFill>
                    <a:srgbClr val="000000"/>
                  </a:solidFill>
                  <a:latin typeface="宋体" charset="-122"/>
                  <a:ea typeface="华文中宋" pitchFamily="2" charset="-122"/>
                  <a:cs typeface="Times New Roman" pitchFamily="18" charset="0"/>
                </a:rPr>
                <a:t>  </a:t>
              </a:r>
              <a:r>
                <a:rPr kumimoji="1" lang="zh-CN" altLang="en-US" sz="2800" b="1">
                  <a:solidFill>
                    <a:srgbClr val="000000"/>
                  </a:solidFill>
                  <a:latin typeface="宋体" charset="-122"/>
                  <a:ea typeface="华文中宋" pitchFamily="2" charset="-122"/>
                  <a:cs typeface="Times New Roman" pitchFamily="18" charset="0"/>
                  <a:sym typeface="Symbol" pitchFamily="18" charset="2"/>
                </a:rPr>
                <a:t>位置和速度    量子力学  </a:t>
              </a:r>
              <a:r>
                <a:rPr kumimoji="1" lang="zh-CN" altLang="en-US" sz="2800" b="1">
                  <a:solidFill>
                    <a:srgbClr val="FF0000"/>
                  </a:solidFill>
                  <a:latin typeface="宋体" charset="-122"/>
                  <a:ea typeface="华文中宋" pitchFamily="2" charset="-122"/>
                  <a:cs typeface="Times New Roman" pitchFamily="18" charset="0"/>
                  <a:sym typeface="Symbol" pitchFamily="18" charset="2"/>
                </a:rPr>
                <a:t></a:t>
              </a:r>
              <a:r>
                <a:rPr kumimoji="1" lang="zh-CN" altLang="en-US" sz="2800" b="1">
                  <a:solidFill>
                    <a:srgbClr val="000000"/>
                  </a:solidFill>
                  <a:latin typeface="宋体" charset="-122"/>
                  <a:ea typeface="华文中宋" pitchFamily="2" charset="-122"/>
                  <a:cs typeface="Times New Roman" pitchFamily="18" charset="0"/>
                </a:rPr>
                <a:t>  </a:t>
              </a:r>
              <a:r>
                <a:rPr kumimoji="1" lang="zh-CN" altLang="en-US" sz="2800" b="1">
                  <a:solidFill>
                    <a:srgbClr val="000000"/>
                  </a:solidFill>
                  <a:latin typeface="宋体" charset="-122"/>
                  <a:ea typeface="华文中宋" pitchFamily="2" charset="-122"/>
                  <a:cs typeface="Times New Roman" pitchFamily="18" charset="0"/>
                  <a:sym typeface="Symbol" pitchFamily="18" charset="2"/>
                </a:rPr>
                <a:t>波函数</a:t>
              </a:r>
            </a:p>
            <a:p>
              <a:pPr indent="304800" algn="just" eaLnBrk="0" hangingPunct="0"/>
              <a:r>
                <a:rPr kumimoji="1" lang="zh-CN" altLang="en-US" sz="2800" b="1">
                  <a:solidFill>
                    <a:srgbClr val="000000"/>
                  </a:solidFill>
                  <a:latin typeface="宋体" charset="-122"/>
                  <a:ea typeface="华文中宋" pitchFamily="2" charset="-122"/>
                  <a:cs typeface="Times New Roman" pitchFamily="18" charset="0"/>
                  <a:sym typeface="Symbol" pitchFamily="18" charset="2"/>
                </a:rPr>
                <a:t>波函数体现了波粒二象性，其中的</a:t>
              </a:r>
              <a:r>
                <a:rPr kumimoji="1" lang="en-US" altLang="zh-CN" sz="2800" b="1" i="1">
                  <a:solidFill>
                    <a:srgbClr val="000000"/>
                  </a:solidFill>
                  <a:latin typeface="宋体" charset="-122"/>
                  <a:ea typeface="华文中宋" pitchFamily="2" charset="-122"/>
                  <a:cs typeface="Times New Roman" pitchFamily="18" charset="0"/>
                  <a:sym typeface="Symbol" pitchFamily="18" charset="2"/>
                </a:rPr>
                <a:t>E</a:t>
              </a:r>
              <a:r>
                <a:rPr kumimoji="1" lang="zh-CN" altLang="en-US" sz="2800" b="1">
                  <a:solidFill>
                    <a:srgbClr val="000000"/>
                  </a:solidFill>
                  <a:latin typeface="宋体" charset="-122"/>
                  <a:ea typeface="华文中宋" pitchFamily="2" charset="-122"/>
                  <a:cs typeface="Times New Roman" pitchFamily="18" charset="0"/>
                  <a:sym typeface="Symbol" pitchFamily="18" charset="2"/>
                </a:rPr>
                <a:t>和  是描写粒子性</a:t>
              </a:r>
            </a:p>
            <a:p>
              <a:pPr indent="304800" algn="just" eaLnBrk="0" hangingPunct="0"/>
              <a:r>
                <a:rPr kumimoji="1" lang="zh-CN" altLang="en-US" sz="2800" b="1">
                  <a:solidFill>
                    <a:srgbClr val="000000"/>
                  </a:solidFill>
                  <a:latin typeface="宋体" charset="-122"/>
                  <a:ea typeface="华文中宋" pitchFamily="2" charset="-122"/>
                  <a:cs typeface="Times New Roman" pitchFamily="18" charset="0"/>
                  <a:sym typeface="Symbol" pitchFamily="18" charset="2"/>
                </a:rPr>
                <a:t>的物理量，却处在一个描写波的函数中。</a:t>
              </a:r>
              <a:endParaRPr kumimoji="1" lang="zh-CN" altLang="en-US" sz="2800" b="1">
                <a:solidFill>
                  <a:srgbClr val="FF0000"/>
                </a:solidFill>
                <a:latin typeface="宋体" charset="-122"/>
                <a:ea typeface="华文中宋" pitchFamily="2" charset="-122"/>
                <a:cs typeface="Times New Roman" pitchFamily="18" charset="0"/>
                <a:sym typeface="Symbol" pitchFamily="18" charset="2"/>
              </a:endParaRPr>
            </a:p>
          </p:txBody>
        </p:sp>
        <p:graphicFrame>
          <p:nvGraphicFramePr>
            <p:cNvPr id="26688" name="Object 64"/>
            <p:cNvGraphicFramePr>
              <a:graphicFrameLocks noChangeAspect="1"/>
            </p:cNvGraphicFramePr>
            <p:nvPr/>
          </p:nvGraphicFramePr>
          <p:xfrm>
            <a:off x="3923" y="3204"/>
            <a:ext cx="240" cy="362"/>
          </p:xfrm>
          <a:graphic>
            <a:graphicData uri="http://schemas.openxmlformats.org/presentationml/2006/ole">
              <mc:AlternateContent xmlns:mc="http://schemas.openxmlformats.org/markup-compatibility/2006">
                <mc:Choice xmlns:v="urn:schemas-microsoft-com:vml" Requires="v">
                  <p:oleObj spid="_x0000_s26742" name="公式" r:id="rId15" imgW="152280" imgH="203040" progId="Equation.3">
                    <p:embed/>
                  </p:oleObj>
                </mc:Choice>
                <mc:Fallback>
                  <p:oleObj name="公式" r:id="rId15" imgW="152280" imgH="203040" progId="Equation.3">
                    <p:embed/>
                    <p:pic>
                      <p:nvPicPr>
                        <p:cNvPr id="0" name="Picture 6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3" y="3204"/>
                          <a:ext cx="240"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690"/>
                                        </p:tgtEl>
                                        <p:attrNameLst>
                                          <p:attrName>style.visibility</p:attrName>
                                        </p:attrNameLst>
                                      </p:cBhvr>
                                      <p:to>
                                        <p:strVal val="visible"/>
                                      </p:to>
                                    </p:set>
                                    <p:anim calcmode="lin" valueType="num">
                                      <p:cBhvr additive="base">
                                        <p:cTn id="21" dur="500" fill="hold"/>
                                        <p:tgtEl>
                                          <p:spTgt spid="26690"/>
                                        </p:tgtEl>
                                        <p:attrNameLst>
                                          <p:attrName>ppt_x</p:attrName>
                                        </p:attrNameLst>
                                      </p:cBhvr>
                                      <p:tavLst>
                                        <p:tav tm="0">
                                          <p:val>
                                            <p:strVal val="#ppt_x"/>
                                          </p:val>
                                        </p:tav>
                                        <p:tav tm="100000">
                                          <p:val>
                                            <p:strVal val="#ppt_x"/>
                                          </p:val>
                                        </p:tav>
                                      </p:tavLst>
                                    </p:anim>
                                    <p:anim calcmode="lin" valueType="num">
                                      <p:cBhvr additive="base">
                                        <p:cTn id="22" dur="500" fill="hold"/>
                                        <p:tgtEl>
                                          <p:spTgt spid="2669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left)">
                                      <p:cBhvr>
                                        <p:cTn id="2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ext Box 2"/>
          <p:cNvSpPr txBox="1">
            <a:spLocks noChangeArrowheads="1"/>
          </p:cNvSpPr>
          <p:nvPr/>
        </p:nvSpPr>
        <p:spPr bwMode="auto">
          <a:xfrm>
            <a:off x="19050" y="101600"/>
            <a:ext cx="5715000" cy="519113"/>
          </a:xfrm>
          <a:prstGeom prst="rect">
            <a:avLst/>
          </a:prstGeom>
          <a:noFill/>
          <a:ln w="9525">
            <a:noFill/>
            <a:miter lim="800000"/>
            <a:headEnd/>
            <a:tailEnd/>
          </a:ln>
        </p:spPr>
        <p:txBody>
          <a:bodyPr>
            <a:spAutoFit/>
          </a:bodyPr>
          <a:lstStyle/>
          <a:p>
            <a:r>
              <a:rPr kumimoji="1" lang="zh-CN" altLang="en-US" sz="2800" b="1">
                <a:solidFill>
                  <a:srgbClr val="FF0000"/>
                </a:solidFill>
                <a:latin typeface="Symbol" pitchFamily="18" charset="2"/>
                <a:ea typeface="华文中宋" pitchFamily="2" charset="-122"/>
              </a:rPr>
              <a:t>二、波函数的统计解释</a:t>
            </a:r>
          </a:p>
        </p:txBody>
      </p:sp>
      <p:sp>
        <p:nvSpPr>
          <p:cNvPr id="394243" name="Rectangle 3"/>
          <p:cNvSpPr>
            <a:spLocks noChangeArrowheads="1"/>
          </p:cNvSpPr>
          <p:nvPr/>
        </p:nvSpPr>
        <p:spPr bwMode="auto">
          <a:xfrm>
            <a:off x="731838" y="709613"/>
            <a:ext cx="7697787" cy="1187450"/>
          </a:xfrm>
          <a:prstGeom prst="rect">
            <a:avLst/>
          </a:prstGeom>
          <a:noFill/>
          <a:ln w="28575">
            <a:noFill/>
            <a:miter lim="800000"/>
            <a:headEnd/>
            <a:tailEnd/>
          </a:ln>
        </p:spPr>
        <p:txBody>
          <a:bodyPr>
            <a:spAutoFit/>
          </a:bodyPr>
          <a:lstStyle/>
          <a:p>
            <a:pPr algn="just"/>
            <a:r>
              <a:rPr kumimoji="1" lang="zh-CN" altLang="en-US" sz="2400">
                <a:latin typeface="宋体" charset="-122"/>
                <a:ea typeface="华文中宋" pitchFamily="2" charset="-122"/>
              </a:rPr>
              <a:t>对应粒子波动性的波函数作为一个重要的新概念登上量子力学舞台后，其本身的物理意义却模糊不清，使许多物理学家感到迷惑不解而大伤脑筋。</a:t>
            </a:r>
          </a:p>
        </p:txBody>
      </p:sp>
      <p:sp>
        <p:nvSpPr>
          <p:cNvPr id="394244" name="Rectangle 4"/>
          <p:cNvSpPr>
            <a:spLocks noChangeArrowheads="1"/>
          </p:cNvSpPr>
          <p:nvPr/>
        </p:nvSpPr>
        <p:spPr bwMode="auto">
          <a:xfrm>
            <a:off x="727075" y="1971675"/>
            <a:ext cx="7893050" cy="830263"/>
          </a:xfrm>
          <a:prstGeom prst="rect">
            <a:avLst/>
          </a:prstGeom>
          <a:noFill/>
          <a:ln w="28575">
            <a:noFill/>
            <a:miter lim="800000"/>
            <a:headEnd/>
            <a:tailEnd/>
          </a:ln>
        </p:spPr>
        <p:txBody>
          <a:bodyPr>
            <a:spAutoFit/>
          </a:bodyPr>
          <a:lstStyle/>
          <a:p>
            <a:pPr algn="just"/>
            <a:r>
              <a:rPr kumimoji="1" lang="zh-CN" altLang="en-US" sz="2400">
                <a:latin typeface="宋体" charset="-122"/>
                <a:ea typeface="华文中宋" pitchFamily="2" charset="-122"/>
              </a:rPr>
              <a:t>爱因斯坦为了解释光粒子（光量子或光子）和波的二象性，把光波的强度解释为光子出现的几率密度。</a:t>
            </a:r>
            <a:endParaRPr kumimoji="1" lang="zh-CN" altLang="en-US" sz="2400">
              <a:latin typeface="Times New Roman" pitchFamily="18" charset="0"/>
              <a:ea typeface="华文中宋" pitchFamily="2" charset="-122"/>
            </a:endParaRPr>
          </a:p>
        </p:txBody>
      </p:sp>
      <p:sp>
        <p:nvSpPr>
          <p:cNvPr id="394245" name="Rectangle 5"/>
          <p:cNvSpPr>
            <a:spLocks noChangeArrowheads="1"/>
          </p:cNvSpPr>
          <p:nvPr/>
        </p:nvSpPr>
        <p:spPr bwMode="auto">
          <a:xfrm>
            <a:off x="703263" y="2868613"/>
            <a:ext cx="5815012" cy="1917700"/>
          </a:xfrm>
          <a:prstGeom prst="rect">
            <a:avLst/>
          </a:prstGeom>
          <a:noFill/>
          <a:ln w="28575">
            <a:noFill/>
            <a:miter lim="800000"/>
            <a:headEnd/>
            <a:tailEnd/>
          </a:ln>
        </p:spPr>
        <p:txBody>
          <a:bodyPr>
            <a:spAutoFit/>
          </a:bodyPr>
          <a:lstStyle/>
          <a:p>
            <a:pPr algn="just"/>
            <a:r>
              <a:rPr kumimoji="1" lang="zh-CN" altLang="en-US" sz="2400" b="1">
                <a:latin typeface="宋体" charset="-122"/>
                <a:ea typeface="华文中宋" pitchFamily="2" charset="-122"/>
              </a:rPr>
              <a:t>玻恩</a:t>
            </a:r>
            <a:r>
              <a:rPr kumimoji="1" lang="en-US" altLang="zh-CN" sz="2400" b="1">
                <a:latin typeface="宋体" charset="-122"/>
                <a:ea typeface="华文中宋" pitchFamily="2" charset="-122"/>
              </a:rPr>
              <a:t>(</a:t>
            </a:r>
            <a:r>
              <a:rPr kumimoji="1" lang="en-US" altLang="zh-CN" sz="2400" b="1">
                <a:latin typeface="Times New Roman" pitchFamily="18" charset="0"/>
                <a:ea typeface="华文中宋" pitchFamily="2" charset="-122"/>
              </a:rPr>
              <a:t>M</a:t>
            </a:r>
            <a:r>
              <a:rPr kumimoji="1" lang="zh-CN" altLang="en-US" sz="2400" b="1">
                <a:latin typeface="Times New Roman" pitchFamily="18" charset="0"/>
                <a:ea typeface="华文中宋" pitchFamily="2" charset="-122"/>
              </a:rPr>
              <a:t>．</a:t>
            </a:r>
            <a:r>
              <a:rPr kumimoji="1" lang="en-US" altLang="zh-CN" sz="2400" b="1">
                <a:latin typeface="Times New Roman" pitchFamily="18" charset="0"/>
                <a:ea typeface="华文中宋" pitchFamily="2" charset="-122"/>
              </a:rPr>
              <a:t>Born</a:t>
            </a:r>
            <a:r>
              <a:rPr kumimoji="1" lang="zh-CN" altLang="en-US" sz="2400" b="1">
                <a:latin typeface="Times New Roman" pitchFamily="18" charset="0"/>
                <a:ea typeface="华文中宋" pitchFamily="2" charset="-122"/>
              </a:rPr>
              <a:t>，</a:t>
            </a:r>
            <a:r>
              <a:rPr kumimoji="1" lang="en-US" altLang="zh-CN" sz="2400" b="1">
                <a:latin typeface="Times New Roman" pitchFamily="18" charset="0"/>
                <a:ea typeface="华文中宋" pitchFamily="2" charset="-122"/>
              </a:rPr>
              <a:t>1882</a:t>
            </a:r>
            <a:r>
              <a:rPr kumimoji="1" lang="zh-CN" altLang="en-US" sz="2400" b="1">
                <a:latin typeface="Times New Roman" pitchFamily="18" charset="0"/>
                <a:ea typeface="华文中宋" pitchFamily="2" charset="-122"/>
              </a:rPr>
              <a:t>－</a:t>
            </a:r>
            <a:r>
              <a:rPr kumimoji="1" lang="en-US" altLang="zh-CN" sz="2400" b="1">
                <a:latin typeface="Times New Roman" pitchFamily="18" charset="0"/>
                <a:ea typeface="华文中宋" pitchFamily="2" charset="-122"/>
              </a:rPr>
              <a:t>1970)</a:t>
            </a:r>
            <a:r>
              <a:rPr kumimoji="1" lang="zh-CN" altLang="en-US" sz="2400" b="1">
                <a:latin typeface="宋体" charset="-122"/>
                <a:ea typeface="华文中宋" pitchFamily="2" charset="-122"/>
              </a:rPr>
              <a:t>在这个观念的启发下，马上将其推广到</a:t>
            </a:r>
            <a:r>
              <a:rPr kumimoji="1" lang="en-US" altLang="zh-CN" sz="2400" b="1" i="1">
                <a:latin typeface="Times New Roman" pitchFamily="18" charset="0"/>
                <a:ea typeface="华文中宋" pitchFamily="2" charset="-122"/>
              </a:rPr>
              <a:t>Ψ</a:t>
            </a:r>
            <a:r>
              <a:rPr kumimoji="1" lang="zh-CN" altLang="en-US" sz="2400" b="1">
                <a:latin typeface="宋体" charset="-122"/>
                <a:ea typeface="华文中宋" pitchFamily="2" charset="-122"/>
              </a:rPr>
              <a:t>函数上。</a:t>
            </a:r>
            <a:r>
              <a:rPr lang="en-US" altLang="zh-CN" sz="2400" b="1">
                <a:latin typeface="Times New Roman" pitchFamily="18" charset="0"/>
                <a:ea typeface="华文中宋" pitchFamily="2" charset="-122"/>
              </a:rPr>
              <a:t>1926 </a:t>
            </a:r>
            <a:r>
              <a:rPr lang="zh-CN" altLang="en-US" sz="2400" b="1">
                <a:latin typeface="Times New Roman" pitchFamily="18" charset="0"/>
                <a:ea typeface="华文中宋" pitchFamily="2" charset="-122"/>
              </a:rPr>
              <a:t>年玻恩提出</a:t>
            </a:r>
            <a:r>
              <a:rPr lang="zh-CN" altLang="zh-CN" b="1"/>
              <a:t>—</a:t>
            </a:r>
            <a:r>
              <a:rPr lang="zh-CN" altLang="en-US" b="1"/>
              <a:t>—</a:t>
            </a:r>
            <a:r>
              <a:rPr lang="zh-CN" altLang="en-US" sz="2400" b="1">
                <a:latin typeface="Times New Roman" pitchFamily="18" charset="0"/>
                <a:ea typeface="华文中宋" pitchFamily="2" charset="-122"/>
              </a:rPr>
              <a:t>德布罗意波是</a:t>
            </a:r>
            <a:r>
              <a:rPr lang="zh-CN" altLang="en-US" sz="2400" b="1">
                <a:solidFill>
                  <a:srgbClr val="CC0000"/>
                </a:solidFill>
                <a:latin typeface="Times New Roman" pitchFamily="18" charset="0"/>
                <a:ea typeface="华文中宋" pitchFamily="2" charset="-122"/>
              </a:rPr>
              <a:t>概率</a:t>
            </a:r>
            <a:r>
              <a:rPr lang="zh-CN" altLang="en-US" sz="2400" b="1">
                <a:latin typeface="Times New Roman" pitchFamily="18" charset="0"/>
                <a:ea typeface="华文中宋" pitchFamily="2" charset="-122"/>
              </a:rPr>
              <a:t>波 </a:t>
            </a:r>
            <a:r>
              <a:rPr lang="en-US" altLang="zh-CN" sz="2400" b="1">
                <a:latin typeface="Times New Roman" pitchFamily="18" charset="0"/>
                <a:ea typeface="华文中宋" pitchFamily="2" charset="-122"/>
              </a:rPr>
              <a:t>.</a:t>
            </a:r>
          </a:p>
          <a:p>
            <a:pPr algn="just"/>
            <a:r>
              <a:rPr kumimoji="1" lang="en-US" altLang="zh-CN" sz="2400" b="1" i="1">
                <a:latin typeface="Times New Roman" pitchFamily="18" charset="0"/>
                <a:ea typeface="华文中宋" pitchFamily="2" charset="-122"/>
              </a:rPr>
              <a:t>|Ψ|</a:t>
            </a:r>
            <a:r>
              <a:rPr kumimoji="1" lang="en-US" altLang="zh-CN" sz="2400" b="1" i="1" baseline="30000">
                <a:latin typeface="Times New Roman" pitchFamily="18" charset="0"/>
                <a:ea typeface="华文中宋" pitchFamily="2" charset="-122"/>
              </a:rPr>
              <a:t>2</a:t>
            </a:r>
            <a:r>
              <a:rPr kumimoji="1" lang="zh-CN" altLang="en-US" sz="2400" b="1">
                <a:latin typeface="宋体" charset="-122"/>
                <a:ea typeface="华文中宋" pitchFamily="2" charset="-122"/>
              </a:rPr>
              <a:t>必须是电子（或其它粒子）的几率密度</a:t>
            </a:r>
            <a:r>
              <a:rPr kumimoji="1" lang="zh-CN" altLang="en-US" sz="2400" b="1">
                <a:latin typeface="Times New Roman" pitchFamily="18" charset="0"/>
                <a:ea typeface="华文中宋" pitchFamily="2" charset="-122"/>
              </a:rPr>
              <a:t>”</a:t>
            </a:r>
            <a:r>
              <a:rPr kumimoji="1" lang="zh-CN" altLang="en-US" sz="2400" b="1" baseline="30000">
                <a:solidFill>
                  <a:schemeClr val="accent2"/>
                </a:solidFill>
                <a:latin typeface="Times New Roman" pitchFamily="18" charset="0"/>
                <a:ea typeface="华文中宋" pitchFamily="2" charset="-122"/>
              </a:rPr>
              <a:t> </a:t>
            </a:r>
            <a:r>
              <a:rPr kumimoji="1" lang="zh-CN" altLang="en-US" sz="2400" b="1">
                <a:latin typeface="宋体" charset="-122"/>
                <a:ea typeface="华文中宋" pitchFamily="2" charset="-122"/>
              </a:rPr>
              <a:t>。</a:t>
            </a:r>
          </a:p>
        </p:txBody>
      </p:sp>
      <p:pic>
        <p:nvPicPr>
          <p:cNvPr id="394246" name="Picture 6" descr="1954-Born"/>
          <p:cNvPicPr>
            <a:picLocks noChangeAspect="1" noChangeArrowheads="1"/>
          </p:cNvPicPr>
          <p:nvPr/>
        </p:nvPicPr>
        <p:blipFill>
          <a:blip r:embed="rId4"/>
          <a:srcRect b="11707"/>
          <a:stretch>
            <a:fillRect/>
          </a:stretch>
        </p:blipFill>
        <p:spPr bwMode="auto">
          <a:xfrm>
            <a:off x="6607175" y="2949575"/>
            <a:ext cx="2143125" cy="3221038"/>
          </a:xfrm>
          <a:prstGeom prst="rect">
            <a:avLst/>
          </a:prstGeom>
          <a:noFill/>
          <a:ln w="9525">
            <a:noFill/>
            <a:miter lim="800000"/>
            <a:headEnd/>
            <a:tailEnd/>
          </a:ln>
        </p:spPr>
      </p:pic>
      <p:sp>
        <p:nvSpPr>
          <p:cNvPr id="394248" name="Rectangle 8"/>
          <p:cNvSpPr>
            <a:spLocks noChangeArrowheads="1"/>
          </p:cNvSpPr>
          <p:nvPr/>
        </p:nvSpPr>
        <p:spPr bwMode="auto">
          <a:xfrm>
            <a:off x="719138" y="6237288"/>
            <a:ext cx="4806950" cy="488950"/>
          </a:xfrm>
          <a:prstGeom prst="rect">
            <a:avLst/>
          </a:prstGeom>
          <a:noFill/>
          <a:ln w="9525">
            <a:noFill/>
            <a:miter lim="800000"/>
            <a:headEnd/>
            <a:tailEnd/>
          </a:ln>
        </p:spPr>
        <p:txBody>
          <a:bodyPr wrap="none">
            <a:spAutoFit/>
          </a:bodyPr>
          <a:lstStyle/>
          <a:p>
            <a:r>
              <a:rPr kumimoji="1" lang="en-US" altLang="zh-CN" sz="2600" b="1">
                <a:latin typeface="Times New Roman" pitchFamily="18" charset="0"/>
                <a:ea typeface="华文中宋" pitchFamily="2" charset="-122"/>
              </a:rPr>
              <a:t>1954</a:t>
            </a:r>
            <a:r>
              <a:rPr kumimoji="1" lang="zh-CN" altLang="en-US" sz="2600" b="1">
                <a:latin typeface="Times New Roman" pitchFamily="18" charset="0"/>
                <a:ea typeface="华文中宋" pitchFamily="2" charset="-122"/>
              </a:rPr>
              <a:t>年，</a:t>
            </a:r>
            <a:r>
              <a:rPr kumimoji="1" lang="zh-CN" altLang="en-US" sz="2600" b="1">
                <a:latin typeface="宋体" charset="-122"/>
                <a:ea typeface="华文中宋" pitchFamily="2" charset="-122"/>
              </a:rPr>
              <a:t>玻恩获诺贝尔物理奖。</a:t>
            </a:r>
          </a:p>
        </p:txBody>
      </p:sp>
      <p:grpSp>
        <p:nvGrpSpPr>
          <p:cNvPr id="27677" name="Group 29"/>
          <p:cNvGrpSpPr>
            <a:grpSpLocks/>
          </p:cNvGrpSpPr>
          <p:nvPr/>
        </p:nvGrpSpPr>
        <p:grpSpPr bwMode="auto">
          <a:xfrm>
            <a:off x="725488" y="4638675"/>
            <a:ext cx="5410200" cy="1679575"/>
            <a:chOff x="457" y="2922"/>
            <a:chExt cx="3408" cy="1058"/>
          </a:xfrm>
        </p:grpSpPr>
        <p:sp>
          <p:nvSpPr>
            <p:cNvPr id="27675" name="Text Box 10"/>
            <p:cNvSpPr txBox="1">
              <a:spLocks noChangeArrowheads="1"/>
            </p:cNvSpPr>
            <p:nvPr/>
          </p:nvSpPr>
          <p:spPr bwMode="auto">
            <a:xfrm>
              <a:off x="457" y="2922"/>
              <a:ext cx="3408" cy="1058"/>
            </a:xfrm>
            <a:prstGeom prst="rect">
              <a:avLst/>
            </a:prstGeom>
            <a:noFill/>
            <a:ln w="9525">
              <a:noFill/>
              <a:miter lim="800000"/>
              <a:headEnd/>
              <a:tailEnd/>
            </a:ln>
          </p:spPr>
          <p:txBody>
            <a:bodyPr>
              <a:spAutoFit/>
            </a:bodyPr>
            <a:lstStyle/>
            <a:p>
              <a:pPr>
                <a:buFont typeface="Symbol" pitchFamily="18" charset="2"/>
                <a:buNone/>
              </a:pPr>
              <a:r>
                <a:rPr kumimoji="1" lang="en-US" altLang="zh-CN" sz="2600" b="1" i="1">
                  <a:latin typeface="宋体" charset="-122"/>
                  <a:ea typeface="华文中宋" pitchFamily="2" charset="-122"/>
                  <a:sym typeface="Symbol" pitchFamily="18" charset="2"/>
                </a:rPr>
                <a:t></a:t>
              </a:r>
              <a:r>
                <a:rPr kumimoji="1" lang="zh-CN" altLang="en-US" sz="2600" b="1">
                  <a:latin typeface="宋体" charset="-122"/>
                  <a:ea typeface="华文中宋" pitchFamily="2" charset="-122"/>
                  <a:sym typeface="Symbol" pitchFamily="18" charset="2"/>
                </a:rPr>
                <a:t>（ </a:t>
              </a:r>
              <a:r>
                <a:rPr kumimoji="1" lang="zh-CN" altLang="en-US" sz="2600" b="1" i="1">
                  <a:latin typeface="宋体" charset="-122"/>
                  <a:ea typeface="华文中宋" pitchFamily="2" charset="-122"/>
                  <a:sym typeface="Symbol" pitchFamily="18" charset="2"/>
                </a:rPr>
                <a:t> </a:t>
              </a:r>
              <a:r>
                <a:rPr kumimoji="1" lang="en-US" altLang="zh-CN" sz="2600" b="1">
                  <a:latin typeface="宋体" charset="-122"/>
                  <a:ea typeface="华文中宋" pitchFamily="2" charset="-122"/>
                  <a:sym typeface="Symbol" pitchFamily="18" charset="2"/>
                </a:rPr>
                <a:t>,</a:t>
              </a:r>
              <a:r>
                <a:rPr kumimoji="1" lang="en-US" altLang="zh-CN" sz="2600" b="1" i="1">
                  <a:latin typeface="宋体" charset="-122"/>
                  <a:ea typeface="华文中宋" pitchFamily="2" charset="-122"/>
                  <a:sym typeface="Symbol" pitchFamily="18" charset="2"/>
                </a:rPr>
                <a:t>t</a:t>
              </a:r>
              <a:r>
                <a:rPr kumimoji="1" lang="zh-CN" altLang="en-US" sz="2600" b="1">
                  <a:latin typeface="宋体" charset="-122"/>
                  <a:ea typeface="华文中宋" pitchFamily="2" charset="-122"/>
                  <a:sym typeface="Symbol" pitchFamily="18" charset="2"/>
                </a:rPr>
                <a:t>）</a:t>
              </a:r>
              <a:r>
                <a:rPr kumimoji="1" lang="zh-CN" altLang="en-US" sz="2600" b="1">
                  <a:latin typeface="宋体" charset="-122"/>
                  <a:ea typeface="华文中宋" pitchFamily="2" charset="-122"/>
                </a:rPr>
                <a:t>的物理意义在于：</a:t>
              </a:r>
            </a:p>
            <a:p>
              <a:pPr algn="just">
                <a:buFont typeface="Symbol" pitchFamily="18" charset="2"/>
                <a:buNone/>
              </a:pPr>
              <a:r>
                <a:rPr kumimoji="1" lang="zh-CN" altLang="en-US" sz="2600" b="1">
                  <a:latin typeface="宋体" charset="-122"/>
                  <a:ea typeface="华文中宋" pitchFamily="2" charset="-122"/>
                </a:rPr>
                <a:t>波函数的模的平方（波的强度）代表时刻 </a:t>
              </a:r>
              <a:r>
                <a:rPr kumimoji="1" lang="en-US" altLang="zh-CN" sz="2600" b="1" i="1">
                  <a:latin typeface="Times New Roman" pitchFamily="18" charset="0"/>
                  <a:ea typeface="华文中宋" pitchFamily="2" charset="-122"/>
                </a:rPr>
                <a:t>t</a:t>
              </a:r>
              <a:r>
                <a:rPr kumimoji="1" lang="zh-CN" altLang="en-US" sz="2600" b="1">
                  <a:latin typeface="宋体" charset="-122"/>
                  <a:ea typeface="华文中宋" pitchFamily="2" charset="-122"/>
                </a:rPr>
                <a:t>、在空间   点处，</a:t>
              </a:r>
              <a:r>
                <a:rPr kumimoji="1" lang="zh-CN" altLang="en-US" sz="2600" b="1">
                  <a:solidFill>
                    <a:srgbClr val="990000"/>
                  </a:solidFill>
                  <a:latin typeface="宋体" charset="-122"/>
                  <a:ea typeface="华文中宋" pitchFamily="2" charset="-122"/>
                </a:rPr>
                <a:t>单位体积元中微观粒子出现的概率</a:t>
              </a:r>
              <a:r>
                <a:rPr kumimoji="1" lang="zh-CN" altLang="en-US" sz="2600" b="1">
                  <a:latin typeface="宋体" charset="-122"/>
                  <a:ea typeface="华文中宋" pitchFamily="2" charset="-122"/>
                </a:rPr>
                <a:t>。</a:t>
              </a:r>
            </a:p>
          </p:txBody>
        </p:sp>
        <p:graphicFrame>
          <p:nvGraphicFramePr>
            <p:cNvPr id="27666" name="Object 18"/>
            <p:cNvGraphicFramePr>
              <a:graphicFrameLocks noChangeAspect="1"/>
            </p:cNvGraphicFramePr>
            <p:nvPr/>
          </p:nvGraphicFramePr>
          <p:xfrm>
            <a:off x="2278" y="3429"/>
            <a:ext cx="239" cy="286"/>
          </p:xfrm>
          <a:graphic>
            <a:graphicData uri="http://schemas.openxmlformats.org/presentationml/2006/ole">
              <mc:AlternateContent xmlns:mc="http://schemas.openxmlformats.org/markup-compatibility/2006">
                <mc:Choice xmlns:v="urn:schemas-microsoft-com:vml" Requires="v">
                  <p:oleObj spid="_x0000_s27684" name="公式" r:id="rId5" imgW="126770" imgH="164801" progId="Equation.3">
                    <p:embed/>
                  </p:oleObj>
                </mc:Choice>
                <mc:Fallback>
                  <p:oleObj name="公式" r:id="rId5" imgW="126770" imgH="164801" progId="Equation.3">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 y="3429"/>
                          <a:ext cx="239"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7" name="Object 19"/>
            <p:cNvGraphicFramePr>
              <a:graphicFrameLocks noChangeAspect="1"/>
            </p:cNvGraphicFramePr>
            <p:nvPr/>
          </p:nvGraphicFramePr>
          <p:xfrm>
            <a:off x="914" y="2925"/>
            <a:ext cx="239" cy="287"/>
          </p:xfrm>
          <a:graphic>
            <a:graphicData uri="http://schemas.openxmlformats.org/presentationml/2006/ole">
              <mc:AlternateContent xmlns:mc="http://schemas.openxmlformats.org/markup-compatibility/2006">
                <mc:Choice xmlns:v="urn:schemas-microsoft-com:vml" Requires="v">
                  <p:oleObj spid="_x0000_s27685" name="Equation" r:id="rId7" imgW="126770" imgH="164801" progId="Equation.3">
                    <p:embed/>
                  </p:oleObj>
                </mc:Choice>
                <mc:Fallback>
                  <p:oleObj name="Equation" r:id="rId7" imgW="126770" imgH="164801" progId="Equation.3">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 y="2925"/>
                          <a:ext cx="23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4242"/>
                                        </p:tgtEl>
                                        <p:attrNameLst>
                                          <p:attrName>style.visibility</p:attrName>
                                        </p:attrNameLst>
                                      </p:cBhvr>
                                      <p:to>
                                        <p:strVal val="visible"/>
                                      </p:to>
                                    </p:set>
                                    <p:animEffect transition="in" filter="wipe(left)">
                                      <p:cBhvr>
                                        <p:cTn id="7" dur="500"/>
                                        <p:tgtEl>
                                          <p:spTgt spid="394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4243">
                                            <p:txEl>
                                              <p:pRg st="0" end="0"/>
                                            </p:txEl>
                                          </p:spTgt>
                                        </p:tgtEl>
                                        <p:attrNameLst>
                                          <p:attrName>style.visibility</p:attrName>
                                        </p:attrNameLst>
                                      </p:cBhvr>
                                      <p:to>
                                        <p:strVal val="visible"/>
                                      </p:to>
                                    </p:set>
                                    <p:animEffect transition="in" filter="wipe(left)">
                                      <p:cBhvr>
                                        <p:cTn id="12" dur="500"/>
                                        <p:tgtEl>
                                          <p:spTgt spid="3942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4244"/>
                                        </p:tgtEl>
                                        <p:attrNameLst>
                                          <p:attrName>style.visibility</p:attrName>
                                        </p:attrNameLst>
                                      </p:cBhvr>
                                      <p:to>
                                        <p:strVal val="visible"/>
                                      </p:to>
                                    </p:set>
                                    <p:animEffect transition="in" filter="wipe(left)">
                                      <p:cBhvr>
                                        <p:cTn id="17" dur="500"/>
                                        <p:tgtEl>
                                          <p:spTgt spid="3942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4245"/>
                                        </p:tgtEl>
                                        <p:attrNameLst>
                                          <p:attrName>style.visibility</p:attrName>
                                        </p:attrNameLst>
                                      </p:cBhvr>
                                      <p:to>
                                        <p:strVal val="visible"/>
                                      </p:to>
                                    </p:set>
                                    <p:animEffect transition="in" filter="wipe(left)">
                                      <p:cBhvr>
                                        <p:cTn id="22" dur="500"/>
                                        <p:tgtEl>
                                          <p:spTgt spid="3942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4246"/>
                                        </p:tgtEl>
                                        <p:attrNameLst>
                                          <p:attrName>style.visibility</p:attrName>
                                        </p:attrNameLst>
                                      </p:cBhvr>
                                      <p:to>
                                        <p:strVal val="visible"/>
                                      </p:to>
                                    </p:set>
                                    <p:animEffect transition="in" filter="wipe(left)">
                                      <p:cBhvr>
                                        <p:cTn id="27" dur="500"/>
                                        <p:tgtEl>
                                          <p:spTgt spid="39424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677"/>
                                        </p:tgtEl>
                                        <p:attrNameLst>
                                          <p:attrName>style.visibility</p:attrName>
                                        </p:attrNameLst>
                                      </p:cBhvr>
                                      <p:to>
                                        <p:strVal val="visible"/>
                                      </p:to>
                                    </p:set>
                                    <p:anim calcmode="lin" valueType="num">
                                      <p:cBhvr additive="base">
                                        <p:cTn id="32" dur="500" fill="hold"/>
                                        <p:tgtEl>
                                          <p:spTgt spid="27677"/>
                                        </p:tgtEl>
                                        <p:attrNameLst>
                                          <p:attrName>ppt_x</p:attrName>
                                        </p:attrNameLst>
                                      </p:cBhvr>
                                      <p:tavLst>
                                        <p:tav tm="0">
                                          <p:val>
                                            <p:strVal val="#ppt_x"/>
                                          </p:val>
                                        </p:tav>
                                        <p:tav tm="100000">
                                          <p:val>
                                            <p:strVal val="#ppt_x"/>
                                          </p:val>
                                        </p:tav>
                                      </p:tavLst>
                                    </p:anim>
                                    <p:anim calcmode="lin" valueType="num">
                                      <p:cBhvr additive="base">
                                        <p:cTn id="33" dur="500" fill="hold"/>
                                        <p:tgtEl>
                                          <p:spTgt spid="2767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94248"/>
                                        </p:tgtEl>
                                        <p:attrNameLst>
                                          <p:attrName>style.visibility</p:attrName>
                                        </p:attrNameLst>
                                      </p:cBhvr>
                                      <p:to>
                                        <p:strVal val="visible"/>
                                      </p:to>
                                    </p:set>
                                    <p:animEffect transition="in" filter="wipe(left)">
                                      <p:cBhvr>
                                        <p:cTn id="38" dur="500"/>
                                        <p:tgtEl>
                                          <p:spTgt spid="394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autoUpdateAnimBg="0"/>
      <p:bldP spid="394243" grpId="0" build="p" autoUpdateAnimBg="0"/>
      <p:bldP spid="394244" grpId="0" autoUpdateAnimBg="0"/>
      <p:bldP spid="394245" grpId="0" autoUpdateAnimBg="0"/>
      <p:bldP spid="39424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3" name="Text Box 6"/>
          <p:cNvSpPr txBox="1">
            <a:spLocks noChangeArrowheads="1"/>
          </p:cNvSpPr>
          <p:nvPr/>
        </p:nvSpPr>
        <p:spPr bwMode="auto">
          <a:xfrm>
            <a:off x="914400" y="908050"/>
            <a:ext cx="7978775" cy="946150"/>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ea typeface="华文中宋" pitchFamily="2" charset="-122"/>
              </a:rPr>
              <a:t>         </a:t>
            </a:r>
            <a:r>
              <a:rPr lang="zh-CN" altLang="en-US" sz="2800" b="1">
                <a:solidFill>
                  <a:srgbClr val="CC0000"/>
                </a:solidFill>
                <a:latin typeface="Times New Roman" pitchFamily="18" charset="0"/>
                <a:ea typeface="华文中宋" pitchFamily="2" charset="-122"/>
              </a:rPr>
              <a:t>统计解释：</a:t>
            </a:r>
            <a:r>
              <a:rPr lang="zh-CN" altLang="en-US" sz="2800" b="1">
                <a:latin typeface="Times New Roman" pitchFamily="18" charset="0"/>
                <a:ea typeface="华文中宋" pitchFamily="2" charset="-122"/>
              </a:rPr>
              <a:t>在某处德布罗意波的强度是与粒子在该处邻近出现的概率成正比的 </a:t>
            </a:r>
            <a:r>
              <a:rPr lang="en-US" altLang="zh-CN" sz="2800" b="1">
                <a:latin typeface="Times New Roman" pitchFamily="18" charset="0"/>
                <a:ea typeface="华文中宋" pitchFamily="2" charset="-122"/>
              </a:rPr>
              <a:t>.</a:t>
            </a:r>
          </a:p>
        </p:txBody>
      </p:sp>
      <p:sp>
        <p:nvSpPr>
          <p:cNvPr id="499714" name="Text Box 7"/>
          <p:cNvSpPr txBox="1">
            <a:spLocks noChangeArrowheads="1"/>
          </p:cNvSpPr>
          <p:nvPr/>
        </p:nvSpPr>
        <p:spPr bwMode="auto">
          <a:xfrm>
            <a:off x="909638" y="2203450"/>
            <a:ext cx="7910512" cy="1373188"/>
          </a:xfrm>
          <a:prstGeom prst="rect">
            <a:avLst/>
          </a:prstGeom>
          <a:noFill/>
          <a:ln w="9525">
            <a:noFill/>
            <a:miter lim="800000"/>
            <a:headEnd/>
            <a:tailEnd/>
          </a:ln>
        </p:spPr>
        <p:txBody>
          <a:bodyPr>
            <a:spAutoFit/>
          </a:bodyPr>
          <a:lstStyle/>
          <a:p>
            <a:pPr>
              <a:spcBef>
                <a:spcPct val="50000"/>
              </a:spcBef>
            </a:pPr>
            <a:r>
              <a:rPr lang="en-US" altLang="zh-CN" sz="2400" b="1">
                <a:solidFill>
                  <a:srgbClr val="CC0000"/>
                </a:solidFill>
                <a:latin typeface="Times New Roman" pitchFamily="18" charset="0"/>
                <a:ea typeface="华文中宋" pitchFamily="2" charset="-122"/>
              </a:rPr>
              <a:t>          </a:t>
            </a:r>
            <a:r>
              <a:rPr lang="zh-CN" altLang="en-US" sz="2800" b="1">
                <a:solidFill>
                  <a:srgbClr val="CC0000"/>
                </a:solidFill>
                <a:latin typeface="Times New Roman" pitchFamily="18" charset="0"/>
                <a:ea typeface="华文中宋" pitchFamily="2" charset="-122"/>
              </a:rPr>
              <a:t>概率概念的哲学意义：</a:t>
            </a:r>
            <a:r>
              <a:rPr lang="zh-CN" altLang="en-US" sz="2800" b="1">
                <a:latin typeface="Times New Roman" pitchFamily="18" charset="0"/>
                <a:ea typeface="华文中宋" pitchFamily="2" charset="-122"/>
              </a:rPr>
              <a:t>在已知给定条件下，不可能精确地预知结果，只能预言某些可能的结果的概率 </a:t>
            </a:r>
            <a:r>
              <a:rPr lang="en-US" altLang="zh-CN" sz="2800" b="1">
                <a:latin typeface="Times New Roman" pitchFamily="18" charset="0"/>
                <a:ea typeface="华文中宋" pitchFamily="2" charset="-122"/>
              </a:rPr>
              <a:t>.</a:t>
            </a:r>
          </a:p>
        </p:txBody>
      </p:sp>
      <p:sp>
        <p:nvSpPr>
          <p:cNvPr id="4" name="Text Box 10"/>
          <p:cNvSpPr txBox="1">
            <a:spLocks noChangeArrowheads="1"/>
          </p:cNvSpPr>
          <p:nvPr/>
        </p:nvSpPr>
        <p:spPr bwMode="auto">
          <a:xfrm>
            <a:off x="623888" y="4029092"/>
            <a:ext cx="7258050" cy="45719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just" fontAlgn="auto">
              <a:spcBef>
                <a:spcPts val="0"/>
              </a:spcBef>
              <a:spcAft>
                <a:spcPts val="0"/>
              </a:spcAft>
              <a:defRPr/>
            </a:pPr>
            <a:r>
              <a:rPr kumimoji="1" lang="en-US" altLang="zh-CN" sz="2400" dirty="0">
                <a:latin typeface="Times New Roman" pitchFamily="18" charset="0"/>
              </a:rPr>
              <a:t>1.</a:t>
            </a:r>
            <a:r>
              <a:rPr kumimoji="1" lang="zh-CN" altLang="en-US" sz="2400" dirty="0">
                <a:latin typeface="Times New Roman" pitchFamily="18" charset="0"/>
              </a:rPr>
              <a:t>波恩的波函数几率解释是量子力学基本原理之一</a:t>
            </a:r>
          </a:p>
        </p:txBody>
      </p:sp>
      <p:sp>
        <p:nvSpPr>
          <p:cNvPr id="7" name="Rectangle 11"/>
          <p:cNvSpPr>
            <a:spLocks noChangeArrowheads="1"/>
          </p:cNvSpPr>
          <p:nvPr/>
        </p:nvSpPr>
        <p:spPr bwMode="auto">
          <a:xfrm>
            <a:off x="631825" y="5040329"/>
            <a:ext cx="803275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lgn="just" eaLnBrk="0" fontAlgn="auto" hangingPunct="0">
              <a:spcBef>
                <a:spcPts val="0"/>
              </a:spcBef>
              <a:spcAft>
                <a:spcPts val="0"/>
              </a:spcAft>
              <a:defRPr/>
            </a:pPr>
            <a:r>
              <a:rPr kumimoji="1" lang="en-US" altLang="zh-CN" sz="2400" dirty="0">
                <a:latin typeface="Times New Roman" pitchFamily="18" charset="0"/>
              </a:rPr>
              <a:t>2.</a:t>
            </a:r>
            <a:r>
              <a:rPr kumimoji="1" lang="zh-CN" altLang="en-US" sz="2400" dirty="0">
                <a:latin typeface="Times New Roman" pitchFamily="18" charset="0"/>
              </a:rPr>
              <a:t>经典波振幅是可测量，而波函数是不可测量，可测是几率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3"/>
                                        </p:tgtEl>
                                        <p:attrNameLst>
                                          <p:attrName>style.visibility</p:attrName>
                                        </p:attrNameLst>
                                      </p:cBhvr>
                                      <p:to>
                                        <p:strVal val="visible"/>
                                      </p:to>
                                    </p:set>
                                    <p:animEffect transition="in" filter="blinds(horizontal)">
                                      <p:cBhvr>
                                        <p:cTn id="7" dur="500"/>
                                        <p:tgtEl>
                                          <p:spTgt spid="4997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99714"/>
                                        </p:tgtEl>
                                        <p:attrNameLst>
                                          <p:attrName>style.visibility</p:attrName>
                                        </p:attrNameLst>
                                      </p:cBhvr>
                                      <p:to>
                                        <p:strVal val="visible"/>
                                      </p:to>
                                    </p:set>
                                    <p:anim calcmode="lin" valueType="num">
                                      <p:cBhvr additive="base">
                                        <p:cTn id="12" dur="500" fill="hold"/>
                                        <p:tgtEl>
                                          <p:spTgt spid="499714"/>
                                        </p:tgtEl>
                                        <p:attrNameLst>
                                          <p:attrName>ppt_x</p:attrName>
                                        </p:attrNameLst>
                                      </p:cBhvr>
                                      <p:tavLst>
                                        <p:tav tm="0">
                                          <p:val>
                                            <p:strVal val="#ppt_x"/>
                                          </p:val>
                                        </p:tav>
                                        <p:tav tm="100000">
                                          <p:val>
                                            <p:strVal val="#ppt_x"/>
                                          </p:val>
                                        </p:tav>
                                      </p:tavLst>
                                    </p:anim>
                                    <p:anim calcmode="lin" valueType="num">
                                      <p:cBhvr additive="base">
                                        <p:cTn id="13" dur="500" fill="hold"/>
                                        <p:tgtEl>
                                          <p:spTgt spid="4997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out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3" grpId="0"/>
      <p:bldP spid="4997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5175" y="858838"/>
            <a:ext cx="8175625" cy="544512"/>
            <a:chOff x="496" y="136"/>
            <a:chExt cx="5150" cy="343"/>
          </a:xfrm>
        </p:grpSpPr>
        <p:sp>
          <p:nvSpPr>
            <p:cNvPr id="28740" name="Rectangle 3"/>
            <p:cNvSpPr>
              <a:spLocks noChangeArrowheads="1"/>
            </p:cNvSpPr>
            <p:nvPr/>
          </p:nvSpPr>
          <p:spPr bwMode="auto">
            <a:xfrm>
              <a:off x="1257" y="136"/>
              <a:ext cx="4389" cy="250"/>
            </a:xfrm>
            <a:prstGeom prst="rect">
              <a:avLst/>
            </a:prstGeom>
            <a:noFill/>
            <a:ln w="9525">
              <a:noFill/>
              <a:miter lim="800000"/>
              <a:headEnd/>
              <a:tailEnd/>
            </a:ln>
          </p:spPr>
          <p:txBody>
            <a:bodyPr wrap="none" lIns="0" tIns="0" rIns="0" bIns="0">
              <a:spAutoFit/>
            </a:bodyPr>
            <a:lstStyle/>
            <a:p>
              <a:pPr eaLnBrk="0" hangingPunct="0"/>
              <a:r>
                <a:rPr kumimoji="1" lang="zh-CN" altLang="en-US" sz="2600" b="1">
                  <a:latin typeface="宋体" charset="-122"/>
                  <a:ea typeface="华文中宋" pitchFamily="2" charset="-122"/>
                </a:rPr>
                <a:t>不同于经典波的波函数，它无直接的物理意义。</a:t>
              </a:r>
            </a:p>
          </p:txBody>
        </p:sp>
        <p:graphicFrame>
          <p:nvGraphicFramePr>
            <p:cNvPr id="28718" name="Object 46"/>
            <p:cNvGraphicFramePr>
              <a:graphicFrameLocks noChangeAspect="1"/>
            </p:cNvGraphicFramePr>
            <p:nvPr/>
          </p:nvGraphicFramePr>
          <p:xfrm>
            <a:off x="496" y="152"/>
            <a:ext cx="762" cy="327"/>
          </p:xfrm>
          <a:graphic>
            <a:graphicData uri="http://schemas.openxmlformats.org/presentationml/2006/ole">
              <mc:AlternateContent xmlns:mc="http://schemas.openxmlformats.org/markup-compatibility/2006">
                <mc:Choice xmlns:v="urn:schemas-microsoft-com:vml" Requires="v">
                  <p:oleObj spid="_x0000_s28781" name="公式" r:id="rId4" imgW="469601" imgH="203384" progId="Equation.3">
                    <p:embed/>
                  </p:oleObj>
                </mc:Choice>
                <mc:Fallback>
                  <p:oleObj name="公式" r:id="rId4" imgW="469601" imgH="203384"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 y="152"/>
                          <a:ext cx="762"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6293" name="Rectangle 5"/>
          <p:cNvSpPr>
            <a:spLocks noChangeArrowheads="1"/>
          </p:cNvSpPr>
          <p:nvPr/>
        </p:nvSpPr>
        <p:spPr bwMode="auto">
          <a:xfrm>
            <a:off x="660400" y="1339850"/>
            <a:ext cx="1843088" cy="488950"/>
          </a:xfrm>
          <a:prstGeom prst="rect">
            <a:avLst/>
          </a:prstGeom>
          <a:noFill/>
          <a:ln w="9525">
            <a:noFill/>
            <a:miter lim="800000"/>
            <a:headEnd/>
            <a:tailEnd/>
          </a:ln>
        </p:spPr>
        <p:txBody>
          <a:bodyPr wrap="none">
            <a:spAutoFit/>
          </a:bodyPr>
          <a:lstStyle/>
          <a:p>
            <a:pPr eaLnBrk="0" hangingPunct="0"/>
            <a:r>
              <a:rPr kumimoji="1" lang="zh-CN" altLang="en-US" sz="2600" b="1">
                <a:latin typeface="宋体" charset="-122"/>
                <a:ea typeface="华文中宋" pitchFamily="2" charset="-122"/>
              </a:rPr>
              <a:t>有意义的是</a:t>
            </a:r>
          </a:p>
        </p:txBody>
      </p:sp>
      <p:grpSp>
        <p:nvGrpSpPr>
          <p:cNvPr id="3" name="Group 6"/>
          <p:cNvGrpSpPr>
            <a:grpSpLocks/>
          </p:cNvGrpSpPr>
          <p:nvPr/>
        </p:nvGrpSpPr>
        <p:grpSpPr bwMode="auto">
          <a:xfrm>
            <a:off x="741363" y="2619375"/>
            <a:ext cx="8169275" cy="708025"/>
            <a:chOff x="725" y="1248"/>
            <a:chExt cx="5146" cy="446"/>
          </a:xfrm>
        </p:grpSpPr>
        <p:sp>
          <p:nvSpPr>
            <p:cNvPr id="28738" name="Rectangle 7"/>
            <p:cNvSpPr>
              <a:spLocks noChangeArrowheads="1"/>
            </p:cNvSpPr>
            <p:nvPr/>
          </p:nvSpPr>
          <p:spPr bwMode="auto">
            <a:xfrm>
              <a:off x="725" y="1344"/>
              <a:ext cx="1627" cy="250"/>
            </a:xfrm>
            <a:prstGeom prst="rect">
              <a:avLst/>
            </a:prstGeom>
            <a:noFill/>
            <a:ln w="9525">
              <a:noFill/>
              <a:miter lim="800000"/>
              <a:headEnd/>
              <a:tailEnd/>
            </a:ln>
          </p:spPr>
          <p:txBody>
            <a:bodyPr lIns="0" tIns="0" rIns="0" bIns="0">
              <a:spAutoFit/>
            </a:bodyPr>
            <a:lstStyle/>
            <a:p>
              <a:pPr eaLnBrk="0" hangingPunct="0"/>
              <a:r>
                <a:rPr kumimoji="1" lang="zh-CN" altLang="en-US" sz="2600" b="1">
                  <a:latin typeface="宋体" charset="-122"/>
                  <a:ea typeface="华文中宋" pitchFamily="2" charset="-122"/>
                </a:rPr>
                <a:t>对单个粒子，</a:t>
              </a:r>
              <a:endParaRPr kumimoji="1" lang="zh-CN" altLang="en-US" sz="2600" b="1">
                <a:latin typeface="Times New Roman" pitchFamily="18" charset="0"/>
                <a:ea typeface="华文中宋" pitchFamily="2" charset="-122"/>
              </a:endParaRPr>
            </a:p>
          </p:txBody>
        </p:sp>
        <p:sp>
          <p:nvSpPr>
            <p:cNvPr id="28739" name="Rectangle 8"/>
            <p:cNvSpPr>
              <a:spLocks noChangeArrowheads="1"/>
            </p:cNvSpPr>
            <p:nvPr/>
          </p:nvSpPr>
          <p:spPr bwMode="auto">
            <a:xfrm>
              <a:off x="2640" y="1348"/>
              <a:ext cx="3231" cy="250"/>
            </a:xfrm>
            <a:prstGeom prst="rect">
              <a:avLst/>
            </a:prstGeom>
            <a:noFill/>
            <a:ln w="9525">
              <a:noFill/>
              <a:miter lim="800000"/>
              <a:headEnd/>
              <a:tailEnd/>
            </a:ln>
          </p:spPr>
          <p:txBody>
            <a:bodyPr lIns="0" tIns="0" rIns="0" bIns="0">
              <a:spAutoFit/>
            </a:bodyPr>
            <a:lstStyle/>
            <a:p>
              <a:pPr eaLnBrk="0" hangingPunct="0"/>
              <a:r>
                <a:rPr kumimoji="1" lang="zh-CN" altLang="en-US" sz="2600" b="1">
                  <a:latin typeface="宋体" charset="-122"/>
                  <a:ea typeface="华文中宋" pitchFamily="2" charset="-122"/>
                </a:rPr>
                <a:t>给出</a:t>
              </a:r>
              <a:r>
                <a:rPr kumimoji="1" lang="zh-CN" altLang="en-US" sz="2600" b="1">
                  <a:solidFill>
                    <a:srgbClr val="990000"/>
                  </a:solidFill>
                  <a:latin typeface="宋体" charset="-122"/>
                  <a:ea typeface="华文中宋" pitchFamily="2" charset="-122"/>
                </a:rPr>
                <a:t>粒子的概率分布密度</a:t>
              </a:r>
              <a:r>
                <a:rPr kumimoji="1" lang="zh-CN" altLang="en-US" sz="2600" b="1">
                  <a:latin typeface="宋体" charset="-122"/>
                  <a:ea typeface="华文中宋" pitchFamily="2" charset="-122"/>
                </a:rPr>
                <a:t>；</a:t>
              </a:r>
            </a:p>
          </p:txBody>
        </p:sp>
        <p:graphicFrame>
          <p:nvGraphicFramePr>
            <p:cNvPr id="28719" name="Object 47"/>
            <p:cNvGraphicFramePr>
              <a:graphicFrameLocks noChangeAspect="1"/>
            </p:cNvGraphicFramePr>
            <p:nvPr/>
          </p:nvGraphicFramePr>
          <p:xfrm>
            <a:off x="1942" y="1248"/>
            <a:ext cx="653" cy="446"/>
          </p:xfrm>
          <a:graphic>
            <a:graphicData uri="http://schemas.openxmlformats.org/presentationml/2006/ole">
              <mc:AlternateContent xmlns:mc="http://schemas.openxmlformats.org/markup-compatibility/2006">
                <mc:Choice xmlns:v="urn:schemas-microsoft-com:vml" Requires="v">
                  <p:oleObj spid="_x0000_s28782" name="公式" r:id="rId6" imgW="368280" imgH="279360" progId="Equation.3">
                    <p:embed/>
                  </p:oleObj>
                </mc:Choice>
                <mc:Fallback>
                  <p:oleObj name="公式" r:id="rId6" imgW="368280" imgH="279360" progId="Equation.3">
                    <p:embed/>
                    <p:pic>
                      <p:nvPicPr>
                        <p:cNvPr id="0"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2" y="1248"/>
                          <a:ext cx="653" cy="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0"/>
          <p:cNvGrpSpPr>
            <a:grpSpLocks/>
          </p:cNvGrpSpPr>
          <p:nvPr/>
        </p:nvGrpSpPr>
        <p:grpSpPr bwMode="auto">
          <a:xfrm>
            <a:off x="744538" y="3198813"/>
            <a:ext cx="7380287" cy="720725"/>
            <a:chOff x="717" y="1632"/>
            <a:chExt cx="4649" cy="454"/>
          </a:xfrm>
        </p:grpSpPr>
        <p:sp>
          <p:nvSpPr>
            <p:cNvPr id="28736" name="Rectangle 11"/>
            <p:cNvSpPr>
              <a:spLocks noChangeArrowheads="1"/>
            </p:cNvSpPr>
            <p:nvPr/>
          </p:nvSpPr>
          <p:spPr bwMode="auto">
            <a:xfrm>
              <a:off x="717" y="1733"/>
              <a:ext cx="1587" cy="250"/>
            </a:xfrm>
            <a:prstGeom prst="rect">
              <a:avLst/>
            </a:prstGeom>
            <a:noFill/>
            <a:ln w="9525">
              <a:noFill/>
              <a:miter lim="800000"/>
              <a:headEnd/>
              <a:tailEnd/>
            </a:ln>
          </p:spPr>
          <p:txBody>
            <a:bodyPr lIns="0" tIns="0" rIns="0" bIns="0">
              <a:spAutoFit/>
            </a:bodyPr>
            <a:lstStyle/>
            <a:p>
              <a:pPr eaLnBrk="0" hangingPunct="0"/>
              <a:r>
                <a:rPr kumimoji="1" lang="zh-CN" altLang="en-US" sz="2600" b="1">
                  <a:latin typeface="宋体" charset="-122"/>
                  <a:ea typeface="华文中宋" pitchFamily="2" charset="-122"/>
                </a:rPr>
                <a:t>对</a:t>
              </a:r>
              <a:r>
                <a:rPr kumimoji="1" lang="en-US" altLang="zh-CN" sz="2600" b="1" i="1">
                  <a:latin typeface="Times New Roman" pitchFamily="18" charset="0"/>
                  <a:ea typeface="华文中宋" pitchFamily="2" charset="-122"/>
                </a:rPr>
                <a:t>N</a:t>
              </a:r>
              <a:r>
                <a:rPr kumimoji="1" lang="en-US" altLang="zh-CN" sz="2600" b="1">
                  <a:latin typeface="宋体" charset="-122"/>
                  <a:ea typeface="华文中宋" pitchFamily="2" charset="-122"/>
                </a:rPr>
                <a:t> </a:t>
              </a:r>
              <a:r>
                <a:rPr kumimoji="1" lang="zh-CN" altLang="en-US" sz="2600" b="1">
                  <a:latin typeface="宋体" charset="-122"/>
                  <a:ea typeface="华文中宋" pitchFamily="2" charset="-122"/>
                </a:rPr>
                <a:t>个粒子，</a:t>
              </a:r>
              <a:endParaRPr kumimoji="1" lang="zh-CN" altLang="en-US" sz="2600" b="1">
                <a:latin typeface="Times New Roman" pitchFamily="18" charset="0"/>
                <a:ea typeface="华文中宋" pitchFamily="2" charset="-122"/>
              </a:endParaRPr>
            </a:p>
          </p:txBody>
        </p:sp>
        <p:graphicFrame>
          <p:nvGraphicFramePr>
            <p:cNvPr id="28720" name="Object 48"/>
            <p:cNvGraphicFramePr>
              <a:graphicFrameLocks noChangeAspect="1"/>
            </p:cNvGraphicFramePr>
            <p:nvPr/>
          </p:nvGraphicFramePr>
          <p:xfrm>
            <a:off x="2065" y="1632"/>
            <a:ext cx="784" cy="454"/>
          </p:xfrm>
          <a:graphic>
            <a:graphicData uri="http://schemas.openxmlformats.org/presentationml/2006/ole">
              <mc:AlternateContent xmlns:mc="http://schemas.openxmlformats.org/markup-compatibility/2006">
                <mc:Choice xmlns:v="urn:schemas-microsoft-com:vml" Requires="v">
                  <p:oleObj spid="_x0000_s28783" name="公式" r:id="rId8" imgW="482400" imgH="279360" progId="Equation.3">
                    <p:embed/>
                  </p:oleObj>
                </mc:Choice>
                <mc:Fallback>
                  <p:oleObj name="公式" r:id="rId8" imgW="482400" imgH="279360" progId="Equation.3">
                    <p:embed/>
                    <p:pic>
                      <p:nvPicPr>
                        <p:cNvPr id="0" name="Picture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5" y="1632"/>
                          <a:ext cx="784"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37" name="Rectangle 13"/>
            <p:cNvSpPr>
              <a:spLocks noChangeArrowheads="1"/>
            </p:cNvSpPr>
            <p:nvPr/>
          </p:nvSpPr>
          <p:spPr bwMode="auto">
            <a:xfrm>
              <a:off x="2880" y="1728"/>
              <a:ext cx="2486" cy="250"/>
            </a:xfrm>
            <a:prstGeom prst="rect">
              <a:avLst/>
            </a:prstGeom>
            <a:noFill/>
            <a:ln w="9525">
              <a:noFill/>
              <a:miter lim="800000"/>
              <a:headEnd/>
              <a:tailEnd/>
            </a:ln>
          </p:spPr>
          <p:txBody>
            <a:bodyPr lIns="0" tIns="0" rIns="0" bIns="0">
              <a:spAutoFit/>
            </a:bodyPr>
            <a:lstStyle/>
            <a:p>
              <a:pPr eaLnBrk="0" hangingPunct="0"/>
              <a:r>
                <a:rPr kumimoji="1" lang="zh-CN" altLang="en-US" sz="2600" b="1">
                  <a:latin typeface="宋体" charset="-122"/>
                  <a:ea typeface="华文中宋" pitchFamily="2" charset="-122"/>
                </a:rPr>
                <a:t>给出</a:t>
              </a:r>
              <a:r>
                <a:rPr kumimoji="1" lang="zh-CN" altLang="en-US" sz="2600" b="1">
                  <a:solidFill>
                    <a:srgbClr val="990000"/>
                  </a:solidFill>
                  <a:latin typeface="宋体" charset="-122"/>
                  <a:ea typeface="华文中宋" pitchFamily="2" charset="-122"/>
                </a:rPr>
                <a:t>粒子数的分布密度</a:t>
              </a:r>
              <a:r>
                <a:rPr kumimoji="1" lang="zh-CN" altLang="en-US" sz="2600" b="1">
                  <a:latin typeface="宋体" charset="-122"/>
                  <a:ea typeface="华文中宋" pitchFamily="2" charset="-122"/>
                </a:rPr>
                <a:t>。</a:t>
              </a:r>
            </a:p>
          </p:txBody>
        </p:sp>
      </p:grpSp>
      <p:graphicFrame>
        <p:nvGraphicFramePr>
          <p:cNvPr id="396302" name="Object 49"/>
          <p:cNvGraphicFramePr>
            <a:graphicFrameLocks noChangeAspect="1"/>
          </p:cNvGraphicFramePr>
          <p:nvPr/>
        </p:nvGraphicFramePr>
        <p:xfrm>
          <a:off x="1912938" y="1865313"/>
          <a:ext cx="5124450" cy="681037"/>
        </p:xfrm>
        <a:graphic>
          <a:graphicData uri="http://schemas.openxmlformats.org/presentationml/2006/ole">
            <mc:AlternateContent xmlns:mc="http://schemas.openxmlformats.org/markup-compatibility/2006">
              <mc:Choice xmlns:v="urn:schemas-microsoft-com:vml" Requires="v">
                <p:oleObj spid="_x0000_s28784" name="Equation" r:id="rId10" imgW="2095018" imgH="279446" progId="Equation.3">
                  <p:embed/>
                </p:oleObj>
              </mc:Choice>
              <mc:Fallback>
                <p:oleObj name="Equation" r:id="rId10" imgW="2095018" imgH="279446" progId="Equation.3">
                  <p:embed/>
                  <p:pic>
                    <p:nvPicPr>
                      <p:cNvPr id="0" name="Picture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2938" y="1865313"/>
                        <a:ext cx="51244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96303" name="Object 50"/>
          <p:cNvGraphicFramePr>
            <a:graphicFrameLocks noChangeAspect="1"/>
          </p:cNvGraphicFramePr>
          <p:nvPr/>
        </p:nvGraphicFramePr>
        <p:xfrm>
          <a:off x="1871663" y="4768850"/>
          <a:ext cx="4953000" cy="646113"/>
        </p:xfrm>
        <a:graphic>
          <a:graphicData uri="http://schemas.openxmlformats.org/presentationml/2006/ole">
            <mc:AlternateContent xmlns:mc="http://schemas.openxmlformats.org/markup-compatibility/2006">
              <mc:Choice xmlns:v="urn:schemas-microsoft-com:vml" Requires="v">
                <p:oleObj spid="_x0000_s28785" name="Equation" r:id="rId12" imgW="1840926" imgH="241415" progId="Equation.3">
                  <p:embed/>
                </p:oleObj>
              </mc:Choice>
              <mc:Fallback>
                <p:oleObj name="Equation" r:id="rId12" imgW="1840926" imgH="241415" progId="Equation.3">
                  <p:embed/>
                  <p:pic>
                    <p:nvPicPr>
                      <p:cNvPr id="0" name="Picture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71663" y="4768850"/>
                        <a:ext cx="495300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16"/>
          <p:cNvGrpSpPr>
            <a:grpSpLocks/>
          </p:cNvGrpSpPr>
          <p:nvPr/>
        </p:nvGrpSpPr>
        <p:grpSpPr bwMode="auto">
          <a:xfrm>
            <a:off x="630238" y="3911600"/>
            <a:ext cx="7840662" cy="885825"/>
            <a:chOff x="671" y="1984"/>
            <a:chExt cx="4939" cy="558"/>
          </a:xfrm>
        </p:grpSpPr>
        <p:sp>
          <p:nvSpPr>
            <p:cNvPr id="28735" name="Rectangle 17"/>
            <p:cNvSpPr>
              <a:spLocks noChangeArrowheads="1"/>
            </p:cNvSpPr>
            <p:nvPr/>
          </p:nvSpPr>
          <p:spPr bwMode="auto">
            <a:xfrm>
              <a:off x="671" y="1984"/>
              <a:ext cx="4939" cy="558"/>
            </a:xfrm>
            <a:prstGeom prst="rect">
              <a:avLst/>
            </a:prstGeom>
            <a:noFill/>
            <a:ln w="9525">
              <a:noFill/>
              <a:miter lim="800000"/>
              <a:headEnd/>
              <a:tailEnd/>
            </a:ln>
          </p:spPr>
          <p:txBody>
            <a:bodyPr wrap="none">
              <a:spAutoFit/>
            </a:bodyPr>
            <a:lstStyle/>
            <a:p>
              <a:r>
                <a:rPr kumimoji="1" lang="zh-CN" altLang="en-US" sz="2600" b="1">
                  <a:latin typeface="宋体" charset="-122"/>
                  <a:ea typeface="华文中宋" pitchFamily="2" charset="-122"/>
                </a:rPr>
                <a:t>在时刻 </a:t>
              </a:r>
              <a:r>
                <a:rPr kumimoji="1" lang="en-US" altLang="zh-CN" sz="2600" i="1">
                  <a:latin typeface="Times New Roman" pitchFamily="18" charset="0"/>
                  <a:ea typeface="华文中宋" pitchFamily="2" charset="-122"/>
                </a:rPr>
                <a:t>t</a:t>
              </a:r>
              <a:r>
                <a:rPr kumimoji="1" lang="zh-CN" altLang="en-US" sz="2600" b="1">
                  <a:latin typeface="宋体" charset="-122"/>
                  <a:ea typeface="华文中宋" pitchFamily="2" charset="-122"/>
                </a:rPr>
                <a:t>、空间  </a:t>
              </a:r>
              <a:r>
                <a:rPr kumimoji="1" lang="zh-CN" altLang="en-US" sz="2600" b="1">
                  <a:latin typeface="Times New Roman" pitchFamily="18" charset="0"/>
                  <a:ea typeface="华文中宋" pitchFamily="2" charset="-122"/>
                </a:rPr>
                <a:t> </a:t>
              </a:r>
              <a:r>
                <a:rPr kumimoji="1" lang="zh-CN" altLang="en-US" sz="2600" b="1">
                  <a:latin typeface="宋体" charset="-122"/>
                  <a:ea typeface="华文中宋" pitchFamily="2" charset="-122"/>
                </a:rPr>
                <a:t>点处，体积元 </a:t>
              </a:r>
              <a:r>
                <a:rPr kumimoji="1" lang="en-US" altLang="zh-CN" sz="2600" b="1">
                  <a:latin typeface="Times New Roman" pitchFamily="18" charset="0"/>
                  <a:ea typeface="华文中宋" pitchFamily="2" charset="-122"/>
                </a:rPr>
                <a:t>d</a:t>
              </a:r>
              <a:r>
                <a:rPr kumimoji="1" lang="en-US" altLang="zh-CN" sz="2600" b="1" i="1">
                  <a:latin typeface="Times New Roman" pitchFamily="18" charset="0"/>
                  <a:ea typeface="华文中宋" pitchFamily="2" charset="-122"/>
                </a:rPr>
                <a:t>V</a:t>
              </a:r>
              <a:r>
                <a:rPr kumimoji="1" lang="en-US" altLang="zh-CN" sz="2600" b="1">
                  <a:latin typeface="Times New Roman" pitchFamily="18" charset="0"/>
                  <a:ea typeface="华文中宋" pitchFamily="2" charset="-122"/>
                </a:rPr>
                <a:t> </a:t>
              </a:r>
              <a:r>
                <a:rPr kumimoji="1" lang="zh-CN" altLang="en-US" sz="2600" b="1">
                  <a:latin typeface="宋体" charset="-122"/>
                  <a:ea typeface="华文中宋" pitchFamily="2" charset="-122"/>
                </a:rPr>
                <a:t>中发现微观粒子</a:t>
              </a:r>
            </a:p>
            <a:p>
              <a:r>
                <a:rPr kumimoji="1" lang="zh-CN" altLang="en-US" sz="2600" b="1">
                  <a:latin typeface="宋体" charset="-122"/>
                  <a:ea typeface="华文中宋" pitchFamily="2" charset="-122"/>
                </a:rPr>
                <a:t>的概率为：</a:t>
              </a:r>
            </a:p>
          </p:txBody>
        </p:sp>
        <p:graphicFrame>
          <p:nvGraphicFramePr>
            <p:cNvPr id="28723" name="Object 51"/>
            <p:cNvGraphicFramePr>
              <a:graphicFrameLocks noChangeAspect="1"/>
            </p:cNvGraphicFramePr>
            <p:nvPr/>
          </p:nvGraphicFramePr>
          <p:xfrm>
            <a:off x="2250" y="1986"/>
            <a:ext cx="171" cy="244"/>
          </p:xfrm>
          <a:graphic>
            <a:graphicData uri="http://schemas.openxmlformats.org/presentationml/2006/ole">
              <mc:AlternateContent xmlns:mc="http://schemas.openxmlformats.org/markup-compatibility/2006">
                <mc:Choice xmlns:v="urn:schemas-microsoft-com:vml" Requires="v">
                  <p:oleObj spid="_x0000_s28786" name="公式" r:id="rId14" imgW="126770" imgH="164801" progId="Equation.3">
                    <p:embed/>
                  </p:oleObj>
                </mc:Choice>
                <mc:Fallback>
                  <p:oleObj name="公式" r:id="rId14" imgW="126770" imgH="164801" progId="Equation.3">
                    <p:embed/>
                    <p:pic>
                      <p:nvPicPr>
                        <p:cNvPr id="0" name="Picture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50" y="1986"/>
                          <a:ext cx="171"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6307" name="Rectangle 19"/>
          <p:cNvSpPr>
            <a:spLocks noChangeArrowheads="1"/>
          </p:cNvSpPr>
          <p:nvPr/>
        </p:nvSpPr>
        <p:spPr bwMode="auto">
          <a:xfrm>
            <a:off x="652463" y="5454650"/>
            <a:ext cx="6904037" cy="488950"/>
          </a:xfrm>
          <a:prstGeom prst="rect">
            <a:avLst/>
          </a:prstGeom>
          <a:noFill/>
          <a:ln w="28575">
            <a:noFill/>
            <a:miter lim="800000"/>
            <a:headEnd/>
            <a:tailEnd/>
          </a:ln>
        </p:spPr>
        <p:txBody>
          <a:bodyPr wrap="none">
            <a:spAutoFit/>
          </a:bodyPr>
          <a:lstStyle/>
          <a:p>
            <a:r>
              <a:rPr kumimoji="1" lang="zh-CN" altLang="en-US" sz="2600" b="1">
                <a:latin typeface="宋体" charset="-122"/>
                <a:ea typeface="华文中宋" pitchFamily="2" charset="-122"/>
              </a:rPr>
              <a:t>对</a:t>
            </a:r>
            <a:r>
              <a:rPr kumimoji="1" lang="en-US" altLang="zh-CN" sz="2600" b="1" i="1">
                <a:latin typeface="Times New Roman" pitchFamily="18" charset="0"/>
                <a:ea typeface="华文中宋" pitchFamily="2" charset="-122"/>
              </a:rPr>
              <a:t>N</a:t>
            </a:r>
            <a:r>
              <a:rPr kumimoji="1" lang="en-US" altLang="zh-CN" sz="2600" b="1" i="1">
                <a:latin typeface="宋体" charset="-122"/>
                <a:ea typeface="华文中宋" pitchFamily="2" charset="-122"/>
              </a:rPr>
              <a:t> </a:t>
            </a:r>
            <a:r>
              <a:rPr kumimoji="1" lang="zh-CN" altLang="en-US" sz="2600" b="1">
                <a:latin typeface="宋体" charset="-122"/>
                <a:ea typeface="华文中宋" pitchFamily="2" charset="-122"/>
              </a:rPr>
              <a:t>粒子系，在体积元 </a:t>
            </a:r>
            <a:r>
              <a:rPr kumimoji="1" lang="en-US" altLang="zh-CN" sz="2600" b="1">
                <a:latin typeface="Times New Roman" pitchFamily="18" charset="0"/>
                <a:ea typeface="华文中宋" pitchFamily="2" charset="-122"/>
              </a:rPr>
              <a:t>d</a:t>
            </a:r>
            <a:r>
              <a:rPr kumimoji="1" lang="en-US" altLang="zh-CN" sz="2600" b="1" i="1">
                <a:latin typeface="Times New Roman" pitchFamily="18" charset="0"/>
                <a:ea typeface="华文中宋" pitchFamily="2" charset="-122"/>
              </a:rPr>
              <a:t>V </a:t>
            </a:r>
            <a:r>
              <a:rPr kumimoji="1" lang="zh-CN" altLang="en-US" sz="2600" b="1">
                <a:latin typeface="宋体" charset="-122"/>
                <a:ea typeface="华文中宋" pitchFamily="2" charset="-122"/>
              </a:rPr>
              <a:t>中发现的粒子数为</a:t>
            </a:r>
          </a:p>
        </p:txBody>
      </p:sp>
      <p:graphicFrame>
        <p:nvGraphicFramePr>
          <p:cNvPr id="396308" name="Object 52"/>
          <p:cNvGraphicFramePr>
            <a:graphicFrameLocks noChangeAspect="1"/>
          </p:cNvGraphicFramePr>
          <p:nvPr/>
        </p:nvGraphicFramePr>
        <p:xfrm>
          <a:off x="1946275" y="5930900"/>
          <a:ext cx="4165600" cy="646113"/>
        </p:xfrm>
        <a:graphic>
          <a:graphicData uri="http://schemas.openxmlformats.org/presentationml/2006/ole">
            <mc:AlternateContent xmlns:mc="http://schemas.openxmlformats.org/markup-compatibility/2006">
              <mc:Choice xmlns:v="urn:schemas-microsoft-com:vml" Requires="v">
                <p:oleObj spid="_x0000_s28787" name="公式" r:id="rId16" imgW="1549354" imgH="241415" progId="Equation.3">
                  <p:embed/>
                </p:oleObj>
              </mc:Choice>
              <mc:Fallback>
                <p:oleObj name="公式" r:id="rId16" imgW="1549354" imgH="241415" progId="Equation.3">
                  <p:embed/>
                  <p:pic>
                    <p:nvPicPr>
                      <p:cNvPr id="0" name="Picture 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6275" y="5930900"/>
                        <a:ext cx="416560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6309" name="Rectangle 21"/>
          <p:cNvSpPr>
            <a:spLocks noChangeArrowheads="1"/>
          </p:cNvSpPr>
          <p:nvPr/>
        </p:nvSpPr>
        <p:spPr bwMode="auto">
          <a:xfrm>
            <a:off x="271463" y="274638"/>
            <a:ext cx="1179512" cy="4889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ctr" fontAlgn="auto">
              <a:spcBef>
                <a:spcPts val="0"/>
              </a:spcBef>
              <a:spcAft>
                <a:spcPts val="0"/>
              </a:spcAft>
              <a:defRPr/>
            </a:pPr>
            <a:r>
              <a:rPr kumimoji="1" lang="zh-CN" altLang="en-US" sz="2600" b="1" dirty="0">
                <a:solidFill>
                  <a:srgbClr val="FF0000"/>
                </a:solidFill>
                <a:latin typeface="宋体" pitchFamily="2" charset="-122"/>
              </a:rPr>
              <a:t>说明：</a:t>
            </a:r>
          </a:p>
        </p:txBody>
      </p:sp>
      <p:sp>
        <p:nvSpPr>
          <p:cNvPr id="396310" name="Rectangle 22"/>
          <p:cNvSpPr>
            <a:spLocks noChangeArrowheads="1"/>
          </p:cNvSpPr>
          <p:nvPr/>
        </p:nvSpPr>
        <p:spPr bwMode="auto">
          <a:xfrm>
            <a:off x="323850" y="854075"/>
            <a:ext cx="431800" cy="488950"/>
          </a:xfrm>
          <a:prstGeom prst="rect">
            <a:avLst/>
          </a:prstGeom>
          <a:noFill/>
          <a:ln w="28575">
            <a:noFill/>
            <a:miter lim="800000"/>
            <a:headEnd/>
            <a:tailEnd/>
          </a:ln>
        </p:spPr>
        <p:txBody>
          <a:bodyPr wrap="none">
            <a:spAutoFit/>
          </a:bodyPr>
          <a:lstStyle/>
          <a:p>
            <a:r>
              <a:rPr kumimoji="1" lang="en-US" altLang="zh-CN" sz="2600" b="1">
                <a:latin typeface="Times New Roman" pitchFamily="18" charset="0"/>
                <a:ea typeface="华文中宋" pitchFamily="2"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6310">
                                            <p:txEl>
                                              <p:pRg st="0" end="0"/>
                                            </p:txEl>
                                          </p:spTgt>
                                        </p:tgtEl>
                                        <p:attrNameLst>
                                          <p:attrName>style.visibility</p:attrName>
                                        </p:attrNameLst>
                                      </p:cBhvr>
                                      <p:to>
                                        <p:strVal val="visible"/>
                                      </p:to>
                                    </p:set>
                                    <p:animEffect transition="in" filter="wipe(left)">
                                      <p:cBhvr>
                                        <p:cTn id="7" dur="500"/>
                                        <p:tgtEl>
                                          <p:spTgt spid="396310">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6293">
                                            <p:txEl>
                                              <p:pRg st="0" end="0"/>
                                            </p:txEl>
                                          </p:spTgt>
                                        </p:tgtEl>
                                        <p:attrNameLst>
                                          <p:attrName>style.visibility</p:attrName>
                                        </p:attrNameLst>
                                      </p:cBhvr>
                                      <p:to>
                                        <p:strVal val="visible"/>
                                      </p:to>
                                    </p:set>
                                    <p:animEffect transition="in" filter="wipe(left)">
                                      <p:cBhvr>
                                        <p:cTn id="16" dur="500"/>
                                        <p:tgtEl>
                                          <p:spTgt spid="39629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96302"/>
                                        </p:tgtEl>
                                        <p:attrNameLst>
                                          <p:attrName>style.visibility</p:attrName>
                                        </p:attrNameLst>
                                      </p:cBhvr>
                                      <p:to>
                                        <p:strVal val="visible"/>
                                      </p:to>
                                    </p:set>
                                    <p:animEffect transition="in" filter="wipe(left)">
                                      <p:cBhvr>
                                        <p:cTn id="21" dur="500"/>
                                        <p:tgtEl>
                                          <p:spTgt spid="39630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96303"/>
                                        </p:tgtEl>
                                        <p:attrNameLst>
                                          <p:attrName>style.visibility</p:attrName>
                                        </p:attrNameLst>
                                      </p:cBhvr>
                                      <p:to>
                                        <p:strVal val="visible"/>
                                      </p:to>
                                    </p:set>
                                    <p:animEffect transition="in" filter="wipe(left)">
                                      <p:cBhvr>
                                        <p:cTn id="41" dur="500"/>
                                        <p:tgtEl>
                                          <p:spTgt spid="39630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96307">
                                            <p:txEl>
                                              <p:pRg st="0" end="0"/>
                                            </p:txEl>
                                          </p:spTgt>
                                        </p:tgtEl>
                                        <p:attrNameLst>
                                          <p:attrName>style.visibility</p:attrName>
                                        </p:attrNameLst>
                                      </p:cBhvr>
                                      <p:to>
                                        <p:strVal val="visible"/>
                                      </p:to>
                                    </p:set>
                                    <p:animEffect transition="in" filter="wipe(left)">
                                      <p:cBhvr>
                                        <p:cTn id="46" dur="500"/>
                                        <p:tgtEl>
                                          <p:spTgt spid="39630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96308"/>
                                        </p:tgtEl>
                                        <p:attrNameLst>
                                          <p:attrName>style.visibility</p:attrName>
                                        </p:attrNameLst>
                                      </p:cBhvr>
                                      <p:to>
                                        <p:strVal val="visible"/>
                                      </p:to>
                                    </p:set>
                                    <p:animEffect transition="in" filter="wipe(left)">
                                      <p:cBhvr>
                                        <p:cTn id="51" dur="500"/>
                                        <p:tgtEl>
                                          <p:spTgt spid="396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3" grpId="0" build="p" autoUpdateAnimBg="0"/>
      <p:bldP spid="396307" grpId="0" build="p" autoUpdateAnimBg="0"/>
      <p:bldP spid="396310"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447675" y="420688"/>
            <a:ext cx="3409945" cy="51911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fontAlgn="auto">
              <a:spcBef>
                <a:spcPts val="0"/>
              </a:spcBef>
              <a:spcAft>
                <a:spcPts val="0"/>
              </a:spcAft>
              <a:defRPr/>
            </a:pPr>
            <a:r>
              <a:rPr kumimoji="1" lang="zh-CN" altLang="en-US" sz="2800" b="1" dirty="0">
                <a:latin typeface="Times New Roman" pitchFamily="18" charset="0"/>
              </a:rPr>
              <a:t>波函数应满足的条件</a:t>
            </a:r>
          </a:p>
        </p:txBody>
      </p:sp>
      <p:sp>
        <p:nvSpPr>
          <p:cNvPr id="406531" name="Text Box 3"/>
          <p:cNvSpPr txBox="1">
            <a:spLocks noChangeArrowheads="1"/>
          </p:cNvSpPr>
          <p:nvPr/>
        </p:nvSpPr>
        <p:spPr bwMode="auto">
          <a:xfrm>
            <a:off x="612775" y="1236663"/>
            <a:ext cx="6172200" cy="519112"/>
          </a:xfrm>
          <a:prstGeom prst="rect">
            <a:avLst/>
          </a:prstGeom>
          <a:noFill/>
          <a:ln w="9525">
            <a:noFill/>
            <a:miter lim="800000"/>
            <a:headEnd/>
            <a:tailEnd/>
          </a:ln>
        </p:spPr>
        <p:txBody>
          <a:bodyPr>
            <a:spAutoFit/>
          </a:bodyPr>
          <a:lstStyle/>
          <a:p>
            <a:pPr>
              <a:spcBef>
                <a:spcPct val="50000"/>
              </a:spcBef>
              <a:buClr>
                <a:srgbClr val="0000CC"/>
              </a:buClr>
            </a:pPr>
            <a:r>
              <a:rPr kumimoji="1" lang="en-US" altLang="zh-CN" sz="2800" b="1">
                <a:latin typeface="Times New Roman" pitchFamily="18" charset="0"/>
                <a:ea typeface="华文中宋" pitchFamily="2" charset="-122"/>
              </a:rPr>
              <a:t> 1.  </a:t>
            </a:r>
            <a:r>
              <a:rPr kumimoji="1" lang="zh-CN" altLang="en-US" sz="2600" b="1">
                <a:latin typeface="Times New Roman" pitchFamily="18" charset="0"/>
                <a:ea typeface="华文中宋" pitchFamily="2" charset="-122"/>
              </a:rPr>
              <a:t>自然条件：单值、有限和连续</a:t>
            </a:r>
          </a:p>
        </p:txBody>
      </p:sp>
      <p:sp>
        <p:nvSpPr>
          <p:cNvPr id="406532" name="Text Box 4"/>
          <p:cNvSpPr txBox="1">
            <a:spLocks noChangeArrowheads="1"/>
          </p:cNvSpPr>
          <p:nvPr/>
        </p:nvSpPr>
        <p:spPr bwMode="auto">
          <a:xfrm>
            <a:off x="714375" y="1895475"/>
            <a:ext cx="2860675" cy="519113"/>
          </a:xfrm>
          <a:prstGeom prst="rect">
            <a:avLst/>
          </a:prstGeom>
          <a:noFill/>
          <a:ln w="9525">
            <a:noFill/>
            <a:miter lim="800000"/>
            <a:headEnd/>
            <a:tailEnd/>
          </a:ln>
        </p:spPr>
        <p:txBody>
          <a:bodyPr>
            <a:spAutoFit/>
          </a:bodyPr>
          <a:lstStyle/>
          <a:p>
            <a:pPr>
              <a:spcBef>
                <a:spcPct val="50000"/>
              </a:spcBef>
              <a:buClr>
                <a:srgbClr val="0000CC"/>
              </a:buClr>
            </a:pPr>
            <a:r>
              <a:rPr kumimoji="1" lang="en-US" altLang="zh-CN" sz="2800" b="1">
                <a:latin typeface="Times New Roman" pitchFamily="18" charset="0"/>
                <a:ea typeface="华文中宋" pitchFamily="2" charset="-122"/>
              </a:rPr>
              <a:t>2.  </a:t>
            </a:r>
            <a:r>
              <a:rPr kumimoji="1" lang="zh-CN" altLang="en-US" sz="2600" b="1">
                <a:latin typeface="Times New Roman" pitchFamily="18" charset="0"/>
                <a:ea typeface="华文中宋" pitchFamily="2" charset="-122"/>
              </a:rPr>
              <a:t>归一化条件</a:t>
            </a:r>
          </a:p>
        </p:txBody>
      </p:sp>
      <p:graphicFrame>
        <p:nvGraphicFramePr>
          <p:cNvPr id="406533" name="Object 22"/>
          <p:cNvGraphicFramePr>
            <a:graphicFrameLocks noChangeAspect="1"/>
          </p:cNvGraphicFramePr>
          <p:nvPr/>
        </p:nvGraphicFramePr>
        <p:xfrm>
          <a:off x="2643188" y="5886450"/>
          <a:ext cx="3365500" cy="592138"/>
        </p:xfrm>
        <a:graphic>
          <a:graphicData uri="http://schemas.openxmlformats.org/presentationml/2006/ole">
            <mc:AlternateContent xmlns:mc="http://schemas.openxmlformats.org/markup-compatibility/2006">
              <mc:Choice xmlns:v="urn:schemas-microsoft-com:vml" Requires="v">
                <p:oleObj spid="_x0000_s29745" name="Equation" r:id="rId4" imgW="1027874" imgH="215931" progId="Equation.3">
                  <p:embed/>
                </p:oleObj>
              </mc:Choice>
              <mc:Fallback>
                <p:oleObj name="Equation" r:id="rId4" imgW="1027874" imgH="215931"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88" y="5886450"/>
                        <a:ext cx="33655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534" name="Object 23"/>
          <p:cNvGraphicFramePr>
            <a:graphicFrameLocks noChangeAspect="1"/>
          </p:cNvGraphicFramePr>
          <p:nvPr/>
        </p:nvGraphicFramePr>
        <p:xfrm>
          <a:off x="2001838" y="3046413"/>
          <a:ext cx="4918075" cy="839787"/>
        </p:xfrm>
        <a:graphic>
          <a:graphicData uri="http://schemas.openxmlformats.org/presentationml/2006/ole">
            <mc:AlternateContent xmlns:mc="http://schemas.openxmlformats.org/markup-compatibility/2006">
              <mc:Choice xmlns:v="urn:schemas-microsoft-com:vml" Requires="v">
                <p:oleObj spid="_x0000_s29746" name="Equation" r:id="rId6" imgW="1510772" imgH="279446" progId="Equation.3">
                  <p:embed/>
                </p:oleObj>
              </mc:Choice>
              <mc:Fallback>
                <p:oleObj name="Equation" r:id="rId6" imgW="1510772" imgH="279446"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1838" y="3046413"/>
                        <a:ext cx="4918075" cy="839787"/>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406535" name="Object 24"/>
          <p:cNvGraphicFramePr>
            <a:graphicFrameLocks noChangeAspect="1"/>
          </p:cNvGraphicFramePr>
          <p:nvPr/>
        </p:nvGraphicFramePr>
        <p:xfrm>
          <a:off x="2022475" y="4899025"/>
          <a:ext cx="4503738" cy="954088"/>
        </p:xfrm>
        <a:graphic>
          <a:graphicData uri="http://schemas.openxmlformats.org/presentationml/2006/ole">
            <mc:AlternateContent xmlns:mc="http://schemas.openxmlformats.org/markup-compatibility/2006">
              <mc:Choice xmlns:v="urn:schemas-microsoft-com:vml" Requires="v">
                <p:oleObj spid="_x0000_s29747" name="公式" r:id="rId8" imgW="1384001" imgH="317477" progId="Equation.3">
                  <p:embed/>
                </p:oleObj>
              </mc:Choice>
              <mc:Fallback>
                <p:oleObj name="公式" r:id="rId8" imgW="1384001" imgH="317477"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2475" y="4899025"/>
                        <a:ext cx="4503738" cy="954088"/>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406536" name="Rectangle 8"/>
          <p:cNvSpPr>
            <a:spLocks noChangeArrowheads="1"/>
          </p:cNvSpPr>
          <p:nvPr/>
        </p:nvSpPr>
        <p:spPr bwMode="auto">
          <a:xfrm>
            <a:off x="1096963" y="2530475"/>
            <a:ext cx="6953250" cy="488950"/>
          </a:xfrm>
          <a:prstGeom prst="rect">
            <a:avLst/>
          </a:prstGeom>
          <a:noFill/>
          <a:ln w="28575">
            <a:noFill/>
            <a:miter lim="800000"/>
            <a:headEnd/>
            <a:tailEnd/>
          </a:ln>
        </p:spPr>
        <p:txBody>
          <a:bodyPr>
            <a:spAutoFit/>
          </a:bodyPr>
          <a:lstStyle/>
          <a:p>
            <a:pPr>
              <a:spcBef>
                <a:spcPct val="50000"/>
              </a:spcBef>
            </a:pPr>
            <a:r>
              <a:rPr kumimoji="1" lang="zh-CN" altLang="en-US" sz="2600" b="1">
                <a:latin typeface="Times New Roman" pitchFamily="18" charset="0"/>
                <a:ea typeface="华文中宋" pitchFamily="2" charset="-122"/>
              </a:rPr>
              <a:t>粒子出现在</a:t>
            </a:r>
            <a:r>
              <a:rPr kumimoji="1" lang="en-US" altLang="zh-CN" sz="2600" b="1">
                <a:latin typeface="Times New Roman" pitchFamily="18" charset="0"/>
                <a:ea typeface="华文中宋" pitchFamily="2" charset="-122"/>
              </a:rPr>
              <a:t>d</a:t>
            </a:r>
            <a:r>
              <a:rPr kumimoji="1" lang="en-US" altLang="zh-CN" sz="2600" b="1" i="1">
                <a:latin typeface="Times New Roman" pitchFamily="18" charset="0"/>
                <a:ea typeface="华文中宋" pitchFamily="2" charset="-122"/>
              </a:rPr>
              <a:t>V </a:t>
            </a:r>
            <a:r>
              <a:rPr kumimoji="1" lang="zh-CN" altLang="en-US" sz="2600" b="1">
                <a:latin typeface="Times New Roman" pitchFamily="18" charset="0"/>
                <a:ea typeface="华文中宋" pitchFamily="2" charset="-122"/>
              </a:rPr>
              <a:t>体积内的几率为：</a:t>
            </a:r>
          </a:p>
        </p:txBody>
      </p:sp>
      <p:sp>
        <p:nvSpPr>
          <p:cNvPr id="406537" name="Rectangle 9"/>
          <p:cNvSpPr>
            <a:spLocks noChangeArrowheads="1"/>
          </p:cNvSpPr>
          <p:nvPr/>
        </p:nvSpPr>
        <p:spPr bwMode="auto">
          <a:xfrm>
            <a:off x="1247775" y="4073525"/>
            <a:ext cx="5353050" cy="488950"/>
          </a:xfrm>
          <a:prstGeom prst="rect">
            <a:avLst/>
          </a:prstGeom>
          <a:noFill/>
          <a:ln w="28575">
            <a:noFill/>
            <a:miter lim="800000"/>
            <a:headEnd/>
            <a:tailEnd/>
          </a:ln>
        </p:spPr>
        <p:txBody>
          <a:bodyPr wrap="none">
            <a:spAutoFit/>
          </a:bodyPr>
          <a:lstStyle/>
          <a:p>
            <a:r>
              <a:rPr kumimoji="1" lang="zh-CN" altLang="en-US" sz="2600" b="1">
                <a:latin typeface="Times New Roman" pitchFamily="18" charset="0"/>
                <a:ea typeface="华文中宋" pitchFamily="2" charset="-122"/>
              </a:rPr>
              <a:t>粒子在空间各点的概率总和应为 </a:t>
            </a:r>
            <a:r>
              <a:rPr kumimoji="1" lang="en-US" altLang="zh-CN" sz="2600" b="1">
                <a:latin typeface="Times New Roman" pitchFamily="18" charset="0"/>
                <a:ea typeface="华文中宋" pitchFamily="2" charset="-122"/>
              </a:rPr>
              <a:t>l</a:t>
            </a:r>
            <a:r>
              <a:rPr kumimoji="1" lang="zh-CN" altLang="en-US" sz="2600" b="1">
                <a:latin typeface="Times New Roman" pitchFamily="18" charset="0"/>
                <a:ea typeface="华文中宋"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06530"/>
                                        </p:tgtEl>
                                        <p:attrNameLst>
                                          <p:attrName>style.visibility</p:attrName>
                                        </p:attrNameLst>
                                      </p:cBhvr>
                                      <p:to>
                                        <p:strVal val="visible"/>
                                      </p:to>
                                    </p:set>
                                    <p:animEffect transition="in" filter="wipe(left)">
                                      <p:cBhvr>
                                        <p:cTn id="7" dur="500"/>
                                        <p:tgtEl>
                                          <p:spTgt spid="4065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531"/>
                                        </p:tgtEl>
                                        <p:attrNameLst>
                                          <p:attrName>style.visibility</p:attrName>
                                        </p:attrNameLst>
                                      </p:cBhvr>
                                      <p:to>
                                        <p:strVal val="visible"/>
                                      </p:to>
                                    </p:set>
                                    <p:animEffect transition="in" filter="wipe(left)">
                                      <p:cBhvr>
                                        <p:cTn id="12" dur="500"/>
                                        <p:tgtEl>
                                          <p:spTgt spid="4065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6532"/>
                                        </p:tgtEl>
                                        <p:attrNameLst>
                                          <p:attrName>style.visibility</p:attrName>
                                        </p:attrNameLst>
                                      </p:cBhvr>
                                      <p:to>
                                        <p:strVal val="visible"/>
                                      </p:to>
                                    </p:set>
                                    <p:animEffect transition="in" filter="wipe(left)">
                                      <p:cBhvr>
                                        <p:cTn id="17" dur="500"/>
                                        <p:tgtEl>
                                          <p:spTgt spid="4065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6536">
                                            <p:txEl>
                                              <p:pRg st="0" end="0"/>
                                            </p:txEl>
                                          </p:spTgt>
                                        </p:tgtEl>
                                        <p:attrNameLst>
                                          <p:attrName>style.visibility</p:attrName>
                                        </p:attrNameLst>
                                      </p:cBhvr>
                                      <p:to>
                                        <p:strVal val="visible"/>
                                      </p:to>
                                    </p:set>
                                    <p:animEffect transition="in" filter="wipe(left)">
                                      <p:cBhvr>
                                        <p:cTn id="22" dur="500"/>
                                        <p:tgtEl>
                                          <p:spTgt spid="406536">
                                            <p:txEl>
                                              <p:pRg st="0" end="0"/>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06534"/>
                                        </p:tgtEl>
                                        <p:attrNameLst>
                                          <p:attrName>style.visibility</p:attrName>
                                        </p:attrNameLst>
                                      </p:cBhvr>
                                      <p:to>
                                        <p:strVal val="visible"/>
                                      </p:to>
                                    </p:set>
                                    <p:animEffect transition="in" filter="wipe(left)">
                                      <p:cBhvr>
                                        <p:cTn id="26" dur="500"/>
                                        <p:tgtEl>
                                          <p:spTgt spid="40653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06537">
                                            <p:txEl>
                                              <p:pRg st="0" end="0"/>
                                            </p:txEl>
                                          </p:spTgt>
                                        </p:tgtEl>
                                        <p:attrNameLst>
                                          <p:attrName>style.visibility</p:attrName>
                                        </p:attrNameLst>
                                      </p:cBhvr>
                                      <p:to>
                                        <p:strVal val="visible"/>
                                      </p:to>
                                    </p:set>
                                    <p:animEffect transition="in" filter="wipe(left)">
                                      <p:cBhvr>
                                        <p:cTn id="31" dur="500"/>
                                        <p:tgtEl>
                                          <p:spTgt spid="406537">
                                            <p:txEl>
                                              <p:pRg st="0" end="0"/>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406535"/>
                                        </p:tgtEl>
                                        <p:attrNameLst>
                                          <p:attrName>style.visibility</p:attrName>
                                        </p:attrNameLst>
                                      </p:cBhvr>
                                      <p:to>
                                        <p:strVal val="visible"/>
                                      </p:to>
                                    </p:set>
                                    <p:animEffect transition="in" filter="wipe(left)">
                                      <p:cBhvr>
                                        <p:cTn id="35" dur="500"/>
                                        <p:tgtEl>
                                          <p:spTgt spid="406535"/>
                                        </p:tgtEl>
                                      </p:cBhvr>
                                    </p:animEffect>
                                  </p:childTnLst>
                                </p:cTn>
                              </p:par>
                            </p:childTnLst>
                          </p:cTn>
                        </p:par>
                        <p:par>
                          <p:cTn id="36" fill="hold">
                            <p:stCondLst>
                              <p:cond delay="1000"/>
                            </p:stCondLst>
                            <p:childTnLst>
                              <p:par>
                                <p:cTn id="37" presetID="22" presetClass="entr" presetSubtype="8" fill="hold" nodeType="afterEffect">
                                  <p:stCondLst>
                                    <p:cond delay="1000"/>
                                  </p:stCondLst>
                                  <p:childTnLst>
                                    <p:set>
                                      <p:cBhvr>
                                        <p:cTn id="38" dur="1" fill="hold">
                                          <p:stCondLst>
                                            <p:cond delay="0"/>
                                          </p:stCondLst>
                                        </p:cTn>
                                        <p:tgtEl>
                                          <p:spTgt spid="406533"/>
                                        </p:tgtEl>
                                        <p:attrNameLst>
                                          <p:attrName>style.visibility</p:attrName>
                                        </p:attrNameLst>
                                      </p:cBhvr>
                                      <p:to>
                                        <p:strVal val="visible"/>
                                      </p:to>
                                    </p:set>
                                    <p:animEffect transition="in" filter="wipe(left)">
                                      <p:cBhvr>
                                        <p:cTn id="39" dur="500"/>
                                        <p:tgtEl>
                                          <p:spTgt spid="40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autoUpdateAnimBg="0"/>
      <p:bldP spid="406532" grpId="0" autoUpdateAnimBg="0"/>
      <p:bldP spid="406536" grpId="0" build="p" autoUpdateAnimBg="0"/>
      <p:bldP spid="40653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defRPr/>
            </a:pPr>
            <a:r>
              <a:rPr lang="en-US" altLang="zh-CN">
                <a:effectLst>
                  <a:outerShdw blurRad="38100" dist="38100" dir="2700000" algn="tl">
                    <a:srgbClr val="C0C0C0"/>
                  </a:outerShdw>
                </a:effectLst>
              </a:rPr>
              <a:t>§11 </a:t>
            </a:r>
            <a:r>
              <a:rPr lang="zh-CN" altLang="en-US">
                <a:effectLst>
                  <a:outerShdw blurRad="38100" dist="38100" dir="2700000" algn="tl">
                    <a:srgbClr val="C0C0C0"/>
                  </a:outerShdw>
                </a:effectLst>
              </a:rPr>
              <a:t>玻尔理论的困难</a:t>
            </a:r>
            <a:endParaRPr lang="zh-CN" altLang="en-US">
              <a:effectLst>
                <a:outerShdw blurRad="38100" dist="38100" dir="2700000" algn="tl">
                  <a:srgbClr val="C0C0C0"/>
                </a:outerShdw>
              </a:effectLst>
              <a:ea typeface="宋体" pitchFamily="2" charset="-122"/>
            </a:endParaRPr>
          </a:p>
        </p:txBody>
      </p:sp>
      <p:sp>
        <p:nvSpPr>
          <p:cNvPr id="266242" name="Content Placeholder 7"/>
          <p:cNvSpPr>
            <a:spLocks noGrp="1"/>
          </p:cNvSpPr>
          <p:nvPr>
            <p:ph idx="1"/>
          </p:nvPr>
        </p:nvSpPr>
        <p:spPr>
          <a:xfrm>
            <a:off x="1258888" y="1447800"/>
            <a:ext cx="7499350" cy="612775"/>
          </a:xfrm>
        </p:spPr>
        <p:txBody>
          <a:bodyPr/>
          <a:lstStyle/>
          <a:p>
            <a:pPr eaLnBrk="1" hangingPunct="1"/>
            <a:r>
              <a:rPr lang="zh-CN" altLang="en-US"/>
              <a:t>定态到底为什么不能辐射</a:t>
            </a:r>
            <a:r>
              <a:rPr lang="en-US" altLang="zh-CN"/>
              <a:t>?</a:t>
            </a:r>
            <a:r>
              <a:rPr lang="zh-CN" altLang="en-US"/>
              <a:t> </a:t>
            </a:r>
            <a:r>
              <a:rPr lang="en-US" altLang="zh-CN" sz="2400" b="1">
                <a:solidFill>
                  <a:srgbClr val="FF0000"/>
                </a:solidFill>
              </a:rPr>
              <a:t>[</a:t>
            </a:r>
            <a:r>
              <a:rPr lang="zh-CN" altLang="en-US" sz="2400" b="1">
                <a:solidFill>
                  <a:srgbClr val="FF0000"/>
                </a:solidFill>
              </a:rPr>
              <a:t>态的寿命？</a:t>
            </a:r>
            <a:r>
              <a:rPr lang="en-US" altLang="zh-CN" sz="2400" b="1">
                <a:solidFill>
                  <a:srgbClr val="FF0000"/>
                </a:solidFill>
              </a:rPr>
              <a:t>]</a:t>
            </a:r>
          </a:p>
        </p:txBody>
      </p:sp>
      <p:sp>
        <p:nvSpPr>
          <p:cNvPr id="266243" name="TextBox 4"/>
          <p:cNvSpPr txBox="1">
            <a:spLocks noChangeArrowheads="1"/>
          </p:cNvSpPr>
          <p:nvPr/>
        </p:nvSpPr>
        <p:spPr bwMode="auto">
          <a:xfrm>
            <a:off x="684213" y="5708650"/>
            <a:ext cx="8362950" cy="396875"/>
          </a:xfrm>
          <a:prstGeom prst="rect">
            <a:avLst/>
          </a:prstGeom>
          <a:noFill/>
          <a:ln w="9525">
            <a:noFill/>
            <a:miter lim="800000"/>
            <a:headEnd/>
            <a:tailEnd/>
          </a:ln>
        </p:spPr>
        <p:txBody>
          <a:bodyPr wrap="none">
            <a:spAutoFit/>
          </a:bodyPr>
          <a:lstStyle/>
          <a:p>
            <a:r>
              <a:rPr lang="zh-CN" altLang="en-US" sz="2000" b="1">
                <a:solidFill>
                  <a:srgbClr val="990000"/>
                </a:solidFill>
                <a:ea typeface="楷体_GB2312" pitchFamily="49" charset="-122"/>
              </a:rPr>
              <a:t>从现在开始要抛弃（玻尔）电子固定轨道的概念，要开始用统计的观点！</a:t>
            </a:r>
          </a:p>
        </p:txBody>
      </p:sp>
      <p:sp>
        <p:nvSpPr>
          <p:cNvPr id="266245" name="Content Placeholder 7"/>
          <p:cNvSpPr>
            <a:spLocks/>
          </p:cNvSpPr>
          <p:nvPr/>
        </p:nvSpPr>
        <p:spPr bwMode="auto">
          <a:xfrm>
            <a:off x="1258888" y="2132013"/>
            <a:ext cx="7499350" cy="2089150"/>
          </a:xfrm>
          <a:prstGeom prst="rect">
            <a:avLst/>
          </a:prstGeom>
          <a:noFill/>
          <a:ln w="9525">
            <a:noFill/>
            <a:miter lim="800000"/>
            <a:headEnd/>
            <a:tailEnd/>
          </a:ln>
        </p:spPr>
        <p:txBody>
          <a:bodyPr/>
          <a:lstStyle/>
          <a:p>
            <a:pPr marL="365125" indent="-282575">
              <a:spcBef>
                <a:spcPts val="600"/>
              </a:spcBef>
              <a:buClr>
                <a:schemeClr val="accent1"/>
              </a:buClr>
              <a:buSzPct val="80000"/>
              <a:buFont typeface="Wingdings 2" pitchFamily="18" charset="2"/>
              <a:buChar char=""/>
            </a:pPr>
            <a:r>
              <a:rPr lang="en-US" altLang="zh-CN" sz="3200">
                <a:latin typeface="Gill Sans MT" pitchFamily="34" charset="0"/>
              </a:rPr>
              <a:t>Rutherford: </a:t>
            </a:r>
            <a:r>
              <a:rPr lang="zh-CN" altLang="en-US" sz="3200">
                <a:latin typeface="Gill Sans MT" pitchFamily="34" charset="0"/>
                <a:ea typeface="华文中宋" pitchFamily="2" charset="-122"/>
              </a:rPr>
              <a:t>“跃迁时，电子必须事先知道它要往哪里跳，才知道该吸收哪个能量的光；但是不吸收光，又怎么知道末态的情况”</a:t>
            </a:r>
            <a:r>
              <a:rPr lang="en-US" altLang="zh-CN" sz="3200">
                <a:latin typeface="Gill Sans MT" pitchFamily="34" charset="0"/>
                <a:ea typeface="华文中宋" pitchFamily="2" charset="-122"/>
              </a:rPr>
              <a:t>—</a:t>
            </a:r>
            <a:r>
              <a:rPr lang="zh-CN" altLang="en-US" sz="3200">
                <a:latin typeface="Gill Sans MT" pitchFamily="34" charset="0"/>
                <a:ea typeface="华文中宋" pitchFamily="2" charset="-122"/>
              </a:rPr>
              <a:t>逻辑循环 </a:t>
            </a:r>
            <a:r>
              <a:rPr lang="en-US" altLang="zh-CN" sz="2400" b="1">
                <a:solidFill>
                  <a:srgbClr val="FF0000"/>
                </a:solidFill>
                <a:latin typeface="Gill Sans MT" pitchFamily="34" charset="0"/>
                <a:ea typeface="华文中宋" pitchFamily="2" charset="-122"/>
              </a:rPr>
              <a:t>[</a:t>
            </a:r>
            <a:r>
              <a:rPr lang="zh-CN" altLang="en-US" sz="2400" b="1">
                <a:solidFill>
                  <a:srgbClr val="FF0000"/>
                </a:solidFill>
                <a:latin typeface="Gill Sans MT" pitchFamily="34" charset="0"/>
                <a:ea typeface="华文中宋" pitchFamily="2" charset="-122"/>
              </a:rPr>
              <a:t>跃迁的来源、几率？</a:t>
            </a:r>
            <a:r>
              <a:rPr lang="en-US" altLang="zh-CN" sz="2400" b="1">
                <a:solidFill>
                  <a:srgbClr val="FF0000"/>
                </a:solidFill>
                <a:latin typeface="Gill Sans MT" pitchFamily="34" charset="0"/>
                <a:ea typeface="华文中宋" pitchFamily="2" charset="-122"/>
              </a:rPr>
              <a:t>]</a:t>
            </a:r>
            <a:endParaRPr lang="en-US" altLang="zh-CN" sz="2400">
              <a:latin typeface="Gill Sans MT" pitchFamily="34" charset="0"/>
              <a:ea typeface="华文中宋" pitchFamily="2" charset="-122"/>
            </a:endParaRPr>
          </a:p>
        </p:txBody>
      </p:sp>
      <p:sp>
        <p:nvSpPr>
          <p:cNvPr id="266247" name="Content Placeholder 7"/>
          <p:cNvSpPr>
            <a:spLocks/>
          </p:cNvSpPr>
          <p:nvPr/>
        </p:nvSpPr>
        <p:spPr bwMode="auto">
          <a:xfrm>
            <a:off x="1258888" y="4294188"/>
            <a:ext cx="7499350" cy="1150937"/>
          </a:xfrm>
          <a:prstGeom prst="rect">
            <a:avLst/>
          </a:prstGeom>
          <a:noFill/>
          <a:ln w="9525">
            <a:noFill/>
            <a:miter lim="800000"/>
            <a:headEnd/>
            <a:tailEnd/>
          </a:ln>
        </p:spPr>
        <p:txBody>
          <a:bodyPr/>
          <a:lstStyle/>
          <a:p>
            <a:pPr marL="365125" indent="-282575">
              <a:spcBef>
                <a:spcPts val="600"/>
              </a:spcBef>
              <a:buClr>
                <a:schemeClr val="accent1"/>
              </a:buClr>
              <a:buSzPct val="80000"/>
              <a:buFont typeface="Wingdings 2" pitchFamily="18" charset="2"/>
              <a:buChar char=""/>
            </a:pPr>
            <a:r>
              <a:rPr lang="en-US" altLang="zh-CN" sz="3200">
                <a:latin typeface="Gill Sans MT" pitchFamily="34" charset="0"/>
                <a:ea typeface="华文中宋" pitchFamily="2" charset="-122"/>
              </a:rPr>
              <a:t>Schrodinger</a:t>
            </a:r>
            <a:r>
              <a:rPr lang="zh-CN" altLang="en-US" sz="3200">
                <a:latin typeface="Gill Sans MT" pitchFamily="34" charset="0"/>
                <a:ea typeface="华文中宋" pitchFamily="2" charset="-122"/>
              </a:rPr>
              <a:t>：</a:t>
            </a:r>
            <a:r>
              <a:rPr lang="en-US" altLang="zh-CN" sz="3200">
                <a:latin typeface="Gill Sans MT" pitchFamily="34" charset="0"/>
                <a:ea typeface="华文中宋" pitchFamily="2" charset="-122"/>
              </a:rPr>
              <a:t>“</a:t>
            </a:r>
            <a:r>
              <a:rPr lang="zh-CN" altLang="en-US" sz="3200">
                <a:latin typeface="Gill Sans MT" pitchFamily="34" charset="0"/>
                <a:ea typeface="华文中宋" pitchFamily="2" charset="-122"/>
              </a:rPr>
              <a:t>糟透的跃迁”</a:t>
            </a:r>
            <a:r>
              <a:rPr lang="en-US" altLang="zh-CN" sz="3200">
                <a:latin typeface="Gill Sans MT" pitchFamily="34" charset="0"/>
                <a:ea typeface="华文中宋" pitchFamily="2" charset="-122"/>
              </a:rPr>
              <a:t>—</a:t>
            </a:r>
            <a:r>
              <a:rPr lang="zh-CN" altLang="en-US" sz="3200">
                <a:latin typeface="Gill Sans MT" pitchFamily="34" charset="0"/>
                <a:ea typeface="华文中宋" pitchFamily="2" charset="-122"/>
              </a:rPr>
              <a:t>电子在跃迁中在哪里？</a:t>
            </a:r>
            <a:r>
              <a:rPr lang="en-US" altLang="zh-CN" sz="3200" b="1">
                <a:solidFill>
                  <a:srgbClr val="FF0000"/>
                </a:solidFill>
                <a:latin typeface="Gill Sans MT" pitchFamily="34" charset="0"/>
                <a:ea typeface="华文中宋" pitchFamily="2" charset="-122"/>
              </a:rPr>
              <a:t> </a:t>
            </a:r>
            <a:r>
              <a:rPr lang="en-US" altLang="zh-CN" sz="2400" b="1">
                <a:solidFill>
                  <a:srgbClr val="FF0000"/>
                </a:solidFill>
                <a:latin typeface="Gill Sans MT" pitchFamily="34" charset="0"/>
                <a:ea typeface="华文中宋" pitchFamily="2" charset="-122"/>
              </a:rPr>
              <a:t>[</a:t>
            </a:r>
            <a:r>
              <a:rPr lang="zh-CN" altLang="en-US" sz="2400" b="1">
                <a:solidFill>
                  <a:srgbClr val="FF0000"/>
                </a:solidFill>
                <a:latin typeface="Gill Sans MT" pitchFamily="34" charset="0"/>
                <a:ea typeface="华文中宋" pitchFamily="2" charset="-122"/>
              </a:rPr>
              <a:t>跃迁过程之细节？</a:t>
            </a:r>
            <a:r>
              <a:rPr lang="en-US" altLang="zh-CN" sz="2400" b="1">
                <a:solidFill>
                  <a:srgbClr val="FF0000"/>
                </a:solidFill>
                <a:latin typeface="Gill Sans MT" pitchFamily="34" charset="0"/>
                <a:ea typeface="华文中宋" pitchFamily="2" charset="-122"/>
              </a:rPr>
              <a:t>]</a:t>
            </a:r>
            <a:endParaRPr lang="zh-CN" altLang="en-US" sz="2400">
              <a:latin typeface="Gill Sans MT"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42"/>
                                        </p:tgtEl>
                                        <p:attrNameLst>
                                          <p:attrName>style.visibility</p:attrName>
                                        </p:attrNameLst>
                                      </p:cBhvr>
                                      <p:to>
                                        <p:strVal val="visible"/>
                                      </p:to>
                                    </p:set>
                                    <p:anim calcmode="lin" valueType="num">
                                      <p:cBhvr additive="base">
                                        <p:cTn id="7" dur="500" fill="hold"/>
                                        <p:tgtEl>
                                          <p:spTgt spid="266242"/>
                                        </p:tgtEl>
                                        <p:attrNameLst>
                                          <p:attrName>ppt_x</p:attrName>
                                        </p:attrNameLst>
                                      </p:cBhvr>
                                      <p:tavLst>
                                        <p:tav tm="0">
                                          <p:val>
                                            <p:strVal val="#ppt_x"/>
                                          </p:val>
                                        </p:tav>
                                        <p:tav tm="100000">
                                          <p:val>
                                            <p:strVal val="#ppt_x"/>
                                          </p:val>
                                        </p:tav>
                                      </p:tavLst>
                                    </p:anim>
                                    <p:anim calcmode="lin" valueType="num">
                                      <p:cBhvr additive="base">
                                        <p:cTn id="8" dur="500" fill="hold"/>
                                        <p:tgtEl>
                                          <p:spTgt spid="266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66245"/>
                                        </p:tgtEl>
                                        <p:attrNameLst>
                                          <p:attrName>style.visibility</p:attrName>
                                        </p:attrNameLst>
                                      </p:cBhvr>
                                      <p:to>
                                        <p:strVal val="visible"/>
                                      </p:to>
                                    </p:set>
                                    <p:animEffect transition="in" filter="box(in)">
                                      <p:cBhvr>
                                        <p:cTn id="13" dur="500"/>
                                        <p:tgtEl>
                                          <p:spTgt spid="266245"/>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266247"/>
                                        </p:tgtEl>
                                        <p:attrNameLst>
                                          <p:attrName>style.visibility</p:attrName>
                                        </p:attrNameLst>
                                      </p:cBhvr>
                                      <p:to>
                                        <p:strVal val="visible"/>
                                      </p:to>
                                    </p:set>
                                    <p:animEffect transition="in" filter="diamond(in)">
                                      <p:cBhvr>
                                        <p:cTn id="18" dur="2000"/>
                                        <p:tgtEl>
                                          <p:spTgt spid="266247"/>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66243"/>
                                        </p:tgtEl>
                                        <p:attrNameLst>
                                          <p:attrName>style.visibility</p:attrName>
                                        </p:attrNameLst>
                                      </p:cBhvr>
                                      <p:to>
                                        <p:strVal val="visible"/>
                                      </p:to>
                                    </p:set>
                                    <p:animEffect transition="in" filter="checkerboard(across)">
                                      <p:cBhvr>
                                        <p:cTn id="23" dur="500"/>
                                        <p:tgtEl>
                                          <p:spTgt spid="266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p:bldP spid="266243" grpId="0"/>
      <p:bldP spid="266245" grpId="0"/>
      <p:bldP spid="2662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Text Box 2"/>
          <p:cNvSpPr txBox="1">
            <a:spLocks noChangeArrowheads="1"/>
          </p:cNvSpPr>
          <p:nvPr/>
        </p:nvSpPr>
        <p:spPr bwMode="auto">
          <a:xfrm>
            <a:off x="379413" y="892175"/>
            <a:ext cx="5695950" cy="488950"/>
          </a:xfrm>
          <a:prstGeom prst="rect">
            <a:avLst/>
          </a:prstGeom>
          <a:noFill/>
          <a:ln w="9525">
            <a:noFill/>
            <a:miter lim="800000"/>
            <a:headEnd/>
            <a:tailEnd/>
          </a:ln>
        </p:spPr>
        <p:txBody>
          <a:bodyPr>
            <a:spAutoFit/>
          </a:bodyPr>
          <a:lstStyle/>
          <a:p>
            <a:pPr algn="just"/>
            <a:r>
              <a:rPr kumimoji="1" lang="zh-CN" altLang="en-US" sz="2600" b="1">
                <a:latin typeface="Times New Roman" pitchFamily="18" charset="0"/>
                <a:ea typeface="华文中宋" pitchFamily="2" charset="-122"/>
              </a:rPr>
              <a:t>让入射电子几乎一个一个地通过单缝</a:t>
            </a:r>
          </a:p>
        </p:txBody>
      </p:sp>
      <p:sp>
        <p:nvSpPr>
          <p:cNvPr id="398339" name="Rectangle 3"/>
          <p:cNvSpPr>
            <a:spLocks noChangeArrowheads="1"/>
          </p:cNvSpPr>
          <p:nvPr/>
        </p:nvSpPr>
        <p:spPr bwMode="auto">
          <a:xfrm>
            <a:off x="379413" y="2909888"/>
            <a:ext cx="5516562" cy="1282700"/>
          </a:xfrm>
          <a:prstGeom prst="rect">
            <a:avLst/>
          </a:prstGeom>
          <a:noFill/>
          <a:ln w="28575">
            <a:noFill/>
            <a:miter lim="800000"/>
            <a:headEnd/>
            <a:tailEnd/>
          </a:ln>
        </p:spPr>
        <p:txBody>
          <a:bodyPr>
            <a:spAutoFit/>
          </a:bodyPr>
          <a:lstStyle/>
          <a:p>
            <a:pPr algn="just">
              <a:spcBef>
                <a:spcPct val="50000"/>
              </a:spcBef>
            </a:pPr>
            <a:r>
              <a:rPr kumimoji="1" lang="zh-CN" altLang="en-US" sz="2600" b="1">
                <a:latin typeface="Times New Roman" pitchFamily="18" charset="0"/>
                <a:ea typeface="华文中宋" pitchFamily="2" charset="-122"/>
              </a:rPr>
              <a:t>随着电子数增大，逐渐形成衍射图样</a:t>
            </a:r>
            <a:r>
              <a:rPr kumimoji="1" lang="en-US" altLang="zh-CN" sz="2600" b="1">
                <a:latin typeface="Times New Roman" pitchFamily="18" charset="0"/>
                <a:ea typeface="华文中宋" pitchFamily="2" charset="-122"/>
                <a:sym typeface="Monotype Sorts"/>
              </a:rPr>
              <a:t>——</a:t>
            </a:r>
            <a:r>
              <a:rPr kumimoji="1" lang="zh-CN" altLang="en-US" sz="2600" b="1">
                <a:latin typeface="Times New Roman" pitchFamily="18" charset="0"/>
                <a:ea typeface="华文中宋" pitchFamily="2" charset="-122"/>
              </a:rPr>
              <a:t>衍射图样来源于“单个电子”所具有的波动性</a:t>
            </a:r>
            <a:r>
              <a:rPr kumimoji="1" lang="en-US" altLang="zh-CN" sz="2600" b="1">
                <a:latin typeface="Times New Roman" pitchFamily="18" charset="0"/>
                <a:ea typeface="华文中宋" pitchFamily="2" charset="-122"/>
              </a:rPr>
              <a:t>——</a:t>
            </a:r>
            <a:r>
              <a:rPr kumimoji="1" lang="zh-CN" altLang="en-US" sz="2600" b="1">
                <a:latin typeface="Times New Roman" pitchFamily="18" charset="0"/>
                <a:ea typeface="华文中宋" pitchFamily="2" charset="-122"/>
              </a:rPr>
              <a:t>统计规律。</a:t>
            </a:r>
          </a:p>
        </p:txBody>
      </p:sp>
      <p:sp>
        <p:nvSpPr>
          <p:cNvPr id="398340" name="Rectangle 4"/>
          <p:cNvSpPr>
            <a:spLocks noChangeArrowheads="1"/>
          </p:cNvSpPr>
          <p:nvPr/>
        </p:nvSpPr>
        <p:spPr bwMode="auto">
          <a:xfrm>
            <a:off x="349250" y="1401763"/>
            <a:ext cx="5624513" cy="1282700"/>
          </a:xfrm>
          <a:prstGeom prst="rect">
            <a:avLst/>
          </a:prstGeom>
          <a:noFill/>
          <a:ln w="28575">
            <a:noFill/>
            <a:miter lim="800000"/>
            <a:headEnd/>
            <a:tailEnd/>
          </a:ln>
        </p:spPr>
        <p:txBody>
          <a:bodyPr>
            <a:spAutoFit/>
          </a:bodyPr>
          <a:lstStyle/>
          <a:p>
            <a:pPr algn="just"/>
            <a:r>
              <a:rPr kumimoji="1" lang="zh-CN" altLang="en-US" sz="2600" b="1">
                <a:latin typeface="Times New Roman" pitchFamily="18" charset="0"/>
                <a:ea typeface="华文中宋" pitchFamily="2" charset="-122"/>
              </a:rPr>
              <a:t>底片上出现一个一个的点子，开始时点子无规则分布 </a:t>
            </a:r>
            <a:r>
              <a:rPr kumimoji="1" lang="en-US" altLang="zh-CN" sz="2600" b="1">
                <a:latin typeface="Times New Roman" pitchFamily="18" charset="0"/>
                <a:ea typeface="华文中宋" pitchFamily="2" charset="-122"/>
                <a:sym typeface="Monotype Sorts"/>
              </a:rPr>
              <a:t>——</a:t>
            </a:r>
            <a:r>
              <a:rPr kumimoji="1" lang="zh-CN" altLang="en-US" sz="2600" b="1">
                <a:latin typeface="Times New Roman" pitchFamily="18" charset="0"/>
                <a:ea typeface="华文中宋" pitchFamily="2" charset="-122"/>
                <a:sym typeface="Monotype Sorts"/>
              </a:rPr>
              <a:t>说明</a:t>
            </a:r>
            <a:r>
              <a:rPr kumimoji="1" lang="zh-CN" altLang="en-US" sz="2600" b="1">
                <a:latin typeface="Times New Roman" pitchFamily="18" charset="0"/>
                <a:ea typeface="华文中宋" pitchFamily="2" charset="-122"/>
              </a:rPr>
              <a:t>电子具有“粒子性”，但不满足经典的决定论。</a:t>
            </a:r>
          </a:p>
        </p:txBody>
      </p:sp>
      <p:sp>
        <p:nvSpPr>
          <p:cNvPr id="398341" name="Text Box 5"/>
          <p:cNvSpPr txBox="1">
            <a:spLocks noChangeArrowheads="1"/>
          </p:cNvSpPr>
          <p:nvPr/>
        </p:nvSpPr>
        <p:spPr bwMode="auto">
          <a:xfrm>
            <a:off x="411163" y="4391025"/>
            <a:ext cx="5187950" cy="885825"/>
          </a:xfrm>
          <a:prstGeom prst="rect">
            <a:avLst/>
          </a:prstGeom>
          <a:noFill/>
          <a:ln w="28575">
            <a:noFill/>
            <a:miter lim="800000"/>
            <a:headEnd/>
            <a:tailEnd/>
          </a:ln>
        </p:spPr>
        <p:txBody>
          <a:bodyPr>
            <a:spAutoFit/>
          </a:bodyPr>
          <a:lstStyle/>
          <a:p>
            <a:r>
              <a:rPr kumimoji="1" lang="zh-CN" altLang="en-US" sz="2600" b="1">
                <a:latin typeface="Times New Roman" pitchFamily="18" charset="0"/>
                <a:ea typeface="华文中宋" pitchFamily="2" charset="-122"/>
              </a:rPr>
              <a:t>一个电子重复许多次相同实验表现出的统计结果。</a:t>
            </a:r>
            <a:r>
              <a:rPr kumimoji="1" lang="zh-CN" altLang="en-US" sz="2600" b="1">
                <a:solidFill>
                  <a:srgbClr val="FF0000"/>
                </a:solidFill>
                <a:latin typeface="Times New Roman" pitchFamily="18" charset="0"/>
                <a:ea typeface="华文中宋" pitchFamily="2" charset="-122"/>
              </a:rPr>
              <a:t>是自己与自己干涉</a:t>
            </a:r>
          </a:p>
        </p:txBody>
      </p:sp>
      <p:sp>
        <p:nvSpPr>
          <p:cNvPr id="398342" name="Text Box 6"/>
          <p:cNvSpPr txBox="1">
            <a:spLocks noChangeArrowheads="1"/>
          </p:cNvSpPr>
          <p:nvPr/>
        </p:nvSpPr>
        <p:spPr bwMode="auto">
          <a:xfrm>
            <a:off x="260350" y="263525"/>
            <a:ext cx="6324600" cy="488950"/>
          </a:xfrm>
          <a:prstGeom prst="rect">
            <a:avLst/>
          </a:prstGeom>
          <a:noFill/>
          <a:ln w="9525">
            <a:noFill/>
            <a:miter lim="800000"/>
            <a:headEnd/>
            <a:tailEnd/>
          </a:ln>
        </p:spPr>
        <p:txBody>
          <a:bodyPr>
            <a:spAutoFit/>
          </a:bodyPr>
          <a:lstStyle/>
          <a:p>
            <a:pPr marL="663575" indent="-663575" algn="just">
              <a:spcBef>
                <a:spcPct val="50000"/>
              </a:spcBef>
            </a:pPr>
            <a:r>
              <a:rPr kumimoji="1" lang="en-US" altLang="zh-CN" sz="2600" b="1">
                <a:latin typeface="Times New Roman" pitchFamily="18" charset="0"/>
                <a:ea typeface="华文中宋" pitchFamily="2" charset="-122"/>
              </a:rPr>
              <a:t>[</a:t>
            </a:r>
            <a:r>
              <a:rPr kumimoji="1" lang="zh-CN" altLang="en-US" sz="2600" b="1">
                <a:latin typeface="宋体" charset="-122"/>
                <a:ea typeface="华文中宋" pitchFamily="2" charset="-122"/>
              </a:rPr>
              <a:t>例</a:t>
            </a:r>
            <a:r>
              <a:rPr kumimoji="1" lang="en-US" altLang="zh-CN" sz="2600" b="1">
                <a:latin typeface="Times New Roman" pitchFamily="18" charset="0"/>
                <a:ea typeface="华文中宋" pitchFamily="2" charset="-122"/>
              </a:rPr>
              <a:t>]  </a:t>
            </a:r>
            <a:r>
              <a:rPr kumimoji="1" lang="zh-CN" altLang="en-US" sz="2600" b="1">
                <a:latin typeface="宋体" charset="-122"/>
                <a:ea typeface="华文中宋" pitchFamily="2" charset="-122"/>
              </a:rPr>
              <a:t>用几率波说明</a:t>
            </a:r>
            <a:r>
              <a:rPr kumimoji="1" lang="zh-CN" altLang="en-US" sz="2600" b="1">
                <a:latin typeface="Times New Roman" pitchFamily="18" charset="0"/>
                <a:ea typeface="华文中宋" pitchFamily="2" charset="-122"/>
              </a:rPr>
              <a:t>弱电子流单</a:t>
            </a:r>
            <a:r>
              <a:rPr kumimoji="1" lang="zh-CN" altLang="en-US" sz="2600" b="1">
                <a:latin typeface="宋体" charset="-122"/>
                <a:ea typeface="华文中宋" pitchFamily="2" charset="-122"/>
              </a:rPr>
              <a:t>缝衍射</a:t>
            </a:r>
          </a:p>
        </p:txBody>
      </p:sp>
      <p:pic>
        <p:nvPicPr>
          <p:cNvPr id="398343" name="Picture 7" descr="电子双缝1"/>
          <p:cNvPicPr>
            <a:picLocks noChangeAspect="1" noChangeArrowheads="1"/>
          </p:cNvPicPr>
          <p:nvPr/>
        </p:nvPicPr>
        <p:blipFill>
          <a:blip r:embed="rId4"/>
          <a:srcRect l="3497" r="56056"/>
          <a:stretch>
            <a:fillRect/>
          </a:stretch>
        </p:blipFill>
        <p:spPr bwMode="auto">
          <a:xfrm>
            <a:off x="6402388" y="309563"/>
            <a:ext cx="2378075" cy="1465262"/>
          </a:xfrm>
          <a:prstGeom prst="rect">
            <a:avLst/>
          </a:prstGeom>
          <a:noFill/>
          <a:ln w="9525">
            <a:noFill/>
            <a:miter lim="800000"/>
            <a:headEnd/>
            <a:tailEnd/>
          </a:ln>
        </p:spPr>
      </p:pic>
      <p:pic>
        <p:nvPicPr>
          <p:cNvPr id="398344" name="Picture 8" descr="电子双缝1"/>
          <p:cNvPicPr>
            <a:picLocks noChangeAspect="1" noChangeArrowheads="1"/>
          </p:cNvPicPr>
          <p:nvPr/>
        </p:nvPicPr>
        <p:blipFill>
          <a:blip r:embed="rId4"/>
          <a:srcRect l="62125" t="14035" r="5142" b="16118"/>
          <a:stretch>
            <a:fillRect/>
          </a:stretch>
        </p:blipFill>
        <p:spPr bwMode="auto">
          <a:xfrm>
            <a:off x="6370638" y="2506663"/>
            <a:ext cx="2451100" cy="1214437"/>
          </a:xfrm>
          <a:prstGeom prst="rect">
            <a:avLst/>
          </a:prstGeom>
          <a:noFill/>
          <a:ln w="9525">
            <a:noFill/>
            <a:miter lim="800000"/>
            <a:headEnd/>
            <a:tailEnd/>
          </a:ln>
        </p:spPr>
      </p:pic>
      <p:graphicFrame>
        <p:nvGraphicFramePr>
          <p:cNvPr id="398345" name="Object 10"/>
          <p:cNvGraphicFramePr>
            <a:graphicFrameLocks noChangeAspect="1"/>
          </p:cNvGraphicFramePr>
          <p:nvPr/>
        </p:nvGraphicFramePr>
        <p:xfrm>
          <a:off x="6350000" y="4448175"/>
          <a:ext cx="2482850" cy="1235075"/>
        </p:xfrm>
        <a:graphic>
          <a:graphicData uri="http://schemas.openxmlformats.org/presentationml/2006/ole">
            <mc:AlternateContent xmlns:mc="http://schemas.openxmlformats.org/markup-compatibility/2006">
              <mc:Choice xmlns:v="urn:schemas-microsoft-com:vml" Requires="v">
                <p:oleObj spid="_x0000_s30739" name="Photo Editor 照片" r:id="rId5" imgW="4505954" imgH="2295238" progId="">
                  <p:embed/>
                </p:oleObj>
              </mc:Choice>
              <mc:Fallback>
                <p:oleObj name="Photo Editor 照片" r:id="rId5" imgW="4505954" imgH="2295238" progId="">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000" y="4448175"/>
                        <a:ext cx="2482850" cy="1235075"/>
                      </a:xfrm>
                      <a:prstGeom prst="rect">
                        <a:avLst/>
                      </a:prstGeom>
                      <a:noFill/>
                      <a:extLst>
                        <a:ext uri="{909E8E84-426E-40DD-AFC4-6F175D3DCCD1}">
                          <a14:hiddenFill xmlns:a14="http://schemas.microsoft.com/office/drawing/2010/main">
                            <a:solidFill>
                              <a:srgbClr val="808080"/>
                            </a:solidFill>
                          </a14:hiddenFill>
                        </a:ext>
                      </a:extLst>
                    </p:spPr>
                  </p:pic>
                </p:oleObj>
              </mc:Fallback>
            </mc:AlternateContent>
          </a:graphicData>
        </a:graphic>
      </p:graphicFrame>
      <p:sp>
        <p:nvSpPr>
          <p:cNvPr id="398346" name="Rectangle 10"/>
          <p:cNvSpPr>
            <a:spLocks noChangeArrowheads="1"/>
          </p:cNvSpPr>
          <p:nvPr/>
        </p:nvSpPr>
        <p:spPr bwMode="auto">
          <a:xfrm>
            <a:off x="6667500" y="3783013"/>
            <a:ext cx="1844675" cy="488950"/>
          </a:xfrm>
          <a:prstGeom prst="rect">
            <a:avLst/>
          </a:prstGeom>
          <a:noFill/>
          <a:ln w="28575">
            <a:noFill/>
            <a:miter lim="800000"/>
            <a:headEnd/>
            <a:tailEnd/>
          </a:ln>
        </p:spPr>
        <p:txBody>
          <a:bodyPr wrap="none">
            <a:spAutoFit/>
          </a:bodyPr>
          <a:lstStyle/>
          <a:p>
            <a:r>
              <a:rPr kumimoji="1" lang="zh-CN" altLang="en-US" sz="2600" b="1">
                <a:latin typeface="Times New Roman" pitchFamily="18" charset="0"/>
                <a:ea typeface="华文中宋" pitchFamily="2" charset="-122"/>
              </a:rPr>
              <a:t>数百个电子</a:t>
            </a:r>
          </a:p>
        </p:txBody>
      </p:sp>
      <p:sp>
        <p:nvSpPr>
          <p:cNvPr id="398347" name="Rectangle 11"/>
          <p:cNvSpPr>
            <a:spLocks noChangeArrowheads="1"/>
          </p:cNvSpPr>
          <p:nvPr/>
        </p:nvSpPr>
        <p:spPr bwMode="auto">
          <a:xfrm>
            <a:off x="6592888" y="1866900"/>
            <a:ext cx="2178050" cy="488950"/>
          </a:xfrm>
          <a:prstGeom prst="rect">
            <a:avLst/>
          </a:prstGeom>
          <a:noFill/>
          <a:ln w="28575">
            <a:noFill/>
            <a:miter lim="800000"/>
            <a:headEnd/>
            <a:tailEnd/>
          </a:ln>
        </p:spPr>
        <p:txBody>
          <a:bodyPr wrap="none">
            <a:spAutoFit/>
          </a:bodyPr>
          <a:lstStyle/>
          <a:p>
            <a:r>
              <a:rPr kumimoji="1" lang="zh-CN" altLang="en-US" sz="2600" b="1">
                <a:latin typeface="Times New Roman" pitchFamily="18" charset="0"/>
                <a:ea typeface="华文中宋" pitchFamily="2" charset="-122"/>
              </a:rPr>
              <a:t>少数几个电子</a:t>
            </a:r>
          </a:p>
        </p:txBody>
      </p:sp>
      <p:sp>
        <p:nvSpPr>
          <p:cNvPr id="398348" name="Rectangle 12"/>
          <p:cNvSpPr>
            <a:spLocks noChangeArrowheads="1"/>
          </p:cNvSpPr>
          <p:nvPr/>
        </p:nvSpPr>
        <p:spPr bwMode="auto">
          <a:xfrm>
            <a:off x="6580188" y="5845175"/>
            <a:ext cx="1844675" cy="488950"/>
          </a:xfrm>
          <a:prstGeom prst="rect">
            <a:avLst/>
          </a:prstGeom>
          <a:noFill/>
          <a:ln w="28575">
            <a:noFill/>
            <a:miter lim="800000"/>
            <a:headEnd/>
            <a:tailEnd/>
          </a:ln>
        </p:spPr>
        <p:txBody>
          <a:bodyPr wrap="none">
            <a:spAutoFit/>
          </a:bodyPr>
          <a:lstStyle/>
          <a:p>
            <a:r>
              <a:rPr kumimoji="1" lang="zh-CN" altLang="en-US" sz="2600" b="1">
                <a:latin typeface="Times New Roman" pitchFamily="18" charset="0"/>
                <a:ea typeface="华文中宋" pitchFamily="2" charset="-122"/>
              </a:rPr>
              <a:t>数万个电子</a:t>
            </a:r>
          </a:p>
        </p:txBody>
      </p:sp>
      <p:sp>
        <p:nvSpPr>
          <p:cNvPr id="398349" name="Rectangle 13"/>
          <p:cNvSpPr>
            <a:spLocks noChangeArrowheads="1"/>
          </p:cNvSpPr>
          <p:nvPr/>
        </p:nvSpPr>
        <p:spPr bwMode="auto">
          <a:xfrm>
            <a:off x="419100" y="5432425"/>
            <a:ext cx="5972175" cy="488950"/>
          </a:xfrm>
          <a:prstGeom prst="rect">
            <a:avLst/>
          </a:prstGeom>
          <a:noFill/>
          <a:ln w="9525">
            <a:noFill/>
            <a:miter lim="800000"/>
            <a:headEnd/>
            <a:tailEnd/>
          </a:ln>
        </p:spPr>
        <p:txBody>
          <a:bodyPr>
            <a:spAutoFit/>
          </a:bodyPr>
          <a:lstStyle/>
          <a:p>
            <a:r>
              <a:rPr kumimoji="1" lang="zh-CN" altLang="en-US" sz="2600" b="1">
                <a:latin typeface="Times New Roman" pitchFamily="18" charset="0"/>
                <a:ea typeface="华文中宋" pitchFamily="2" charset="-122"/>
              </a:rPr>
              <a:t>德布罗意波（物质波）也称为</a:t>
            </a:r>
            <a:r>
              <a:rPr kumimoji="1" lang="zh-CN" altLang="en-US" sz="2600" b="1">
                <a:solidFill>
                  <a:srgbClr val="FF0000"/>
                </a:solidFill>
                <a:latin typeface="Times New Roman" pitchFamily="18" charset="0"/>
                <a:ea typeface="华文中宋" pitchFamily="2" charset="-122"/>
              </a:rPr>
              <a:t>概率波</a:t>
            </a:r>
            <a:r>
              <a:rPr kumimoji="1" lang="zh-CN" altLang="en-US" sz="2600" b="1">
                <a:latin typeface="Times New Roman" pitchFamily="18" charset="0"/>
                <a:ea typeface="华文中宋" pitchFamily="2" charset="-122"/>
              </a:rPr>
              <a:t>。</a:t>
            </a:r>
          </a:p>
        </p:txBody>
      </p:sp>
      <p:sp>
        <p:nvSpPr>
          <p:cNvPr id="14" name="Rectangle 12"/>
          <p:cNvSpPr>
            <a:spLocks noChangeArrowheads="1"/>
          </p:cNvSpPr>
          <p:nvPr/>
        </p:nvSpPr>
        <p:spPr bwMode="auto">
          <a:xfrm>
            <a:off x="285720" y="6113463"/>
            <a:ext cx="6032421" cy="46166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lgn="just" eaLnBrk="0" hangingPunct="0">
              <a:defRPr/>
            </a:pPr>
            <a:r>
              <a:rPr kumimoji="1" lang="zh-CN" altLang="en-US" sz="2400">
                <a:solidFill>
                  <a:srgbClr val="000000"/>
                </a:solidFill>
                <a:latin typeface="Times New Roman" pitchFamily="18" charset="0"/>
                <a:cs typeface="Times New Roman" pitchFamily="18" charset="0"/>
              </a:rPr>
              <a:t>单缝、双缝干涉实验在</a:t>
            </a:r>
            <a:r>
              <a:rPr kumimoji="1" lang="en-US" altLang="zh-CN" sz="2400">
                <a:solidFill>
                  <a:srgbClr val="000000"/>
                </a:solidFill>
                <a:latin typeface="Times New Roman" pitchFamily="18" charset="0"/>
                <a:cs typeface="Times New Roman" pitchFamily="18" charset="0"/>
              </a:rPr>
              <a:t>1961</a:t>
            </a:r>
            <a:r>
              <a:rPr kumimoji="1" lang="zh-CN" altLang="en-US" sz="2400">
                <a:solidFill>
                  <a:srgbClr val="000000"/>
                </a:solidFill>
                <a:latin typeface="Times New Roman" pitchFamily="18" charset="0"/>
                <a:cs typeface="Times New Roman" pitchFamily="18" charset="0"/>
              </a:rPr>
              <a:t>年前是假想实验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8342"/>
                                        </p:tgtEl>
                                        <p:attrNameLst>
                                          <p:attrName>style.visibility</p:attrName>
                                        </p:attrNameLst>
                                      </p:cBhvr>
                                      <p:to>
                                        <p:strVal val="visible"/>
                                      </p:to>
                                    </p:set>
                                    <p:animEffect transition="in" filter="wipe(left)">
                                      <p:cBhvr>
                                        <p:cTn id="7" dur="500"/>
                                        <p:tgtEl>
                                          <p:spTgt spid="3983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8338"/>
                                        </p:tgtEl>
                                        <p:attrNameLst>
                                          <p:attrName>style.visibility</p:attrName>
                                        </p:attrNameLst>
                                      </p:cBhvr>
                                      <p:to>
                                        <p:strVal val="visible"/>
                                      </p:to>
                                    </p:set>
                                    <p:animEffect transition="in" filter="wipe(left)">
                                      <p:cBhvr>
                                        <p:cTn id="12" dur="500"/>
                                        <p:tgtEl>
                                          <p:spTgt spid="3983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8340"/>
                                        </p:tgtEl>
                                        <p:attrNameLst>
                                          <p:attrName>style.visibility</p:attrName>
                                        </p:attrNameLst>
                                      </p:cBhvr>
                                      <p:to>
                                        <p:strVal val="visible"/>
                                      </p:to>
                                    </p:set>
                                    <p:animEffect transition="in" filter="wipe(left)">
                                      <p:cBhvr>
                                        <p:cTn id="17" dur="500"/>
                                        <p:tgtEl>
                                          <p:spTgt spid="3983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8343"/>
                                        </p:tgtEl>
                                        <p:attrNameLst>
                                          <p:attrName>style.visibility</p:attrName>
                                        </p:attrNameLst>
                                      </p:cBhvr>
                                      <p:to>
                                        <p:strVal val="visible"/>
                                      </p:to>
                                    </p:set>
                                    <p:animEffect transition="in" filter="wipe(left)">
                                      <p:cBhvr>
                                        <p:cTn id="22" dur="500"/>
                                        <p:tgtEl>
                                          <p:spTgt spid="3983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8347">
                                            <p:txEl>
                                              <p:pRg st="0" end="0"/>
                                            </p:txEl>
                                          </p:spTgt>
                                        </p:tgtEl>
                                        <p:attrNameLst>
                                          <p:attrName>style.visibility</p:attrName>
                                        </p:attrNameLst>
                                      </p:cBhvr>
                                      <p:to>
                                        <p:strVal val="visible"/>
                                      </p:to>
                                    </p:set>
                                    <p:animEffect transition="in" filter="wipe(left)">
                                      <p:cBhvr>
                                        <p:cTn id="27" dur="500"/>
                                        <p:tgtEl>
                                          <p:spTgt spid="39834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8339"/>
                                        </p:tgtEl>
                                        <p:attrNameLst>
                                          <p:attrName>style.visibility</p:attrName>
                                        </p:attrNameLst>
                                      </p:cBhvr>
                                      <p:to>
                                        <p:strVal val="visible"/>
                                      </p:to>
                                    </p:set>
                                    <p:animEffect transition="in" filter="wipe(left)">
                                      <p:cBhvr>
                                        <p:cTn id="32" dur="500"/>
                                        <p:tgtEl>
                                          <p:spTgt spid="3983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8344"/>
                                        </p:tgtEl>
                                        <p:attrNameLst>
                                          <p:attrName>style.visibility</p:attrName>
                                        </p:attrNameLst>
                                      </p:cBhvr>
                                      <p:to>
                                        <p:strVal val="visible"/>
                                      </p:to>
                                    </p:set>
                                    <p:animEffect transition="in" filter="wipe(left)">
                                      <p:cBhvr>
                                        <p:cTn id="37" dur="500"/>
                                        <p:tgtEl>
                                          <p:spTgt spid="3983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8346">
                                            <p:txEl>
                                              <p:pRg st="0" end="0"/>
                                            </p:txEl>
                                          </p:spTgt>
                                        </p:tgtEl>
                                        <p:attrNameLst>
                                          <p:attrName>style.visibility</p:attrName>
                                        </p:attrNameLst>
                                      </p:cBhvr>
                                      <p:to>
                                        <p:strVal val="visible"/>
                                      </p:to>
                                    </p:set>
                                    <p:animEffect transition="in" filter="wipe(left)">
                                      <p:cBhvr>
                                        <p:cTn id="42" dur="500"/>
                                        <p:tgtEl>
                                          <p:spTgt spid="39834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98345"/>
                                        </p:tgtEl>
                                        <p:attrNameLst>
                                          <p:attrName>style.visibility</p:attrName>
                                        </p:attrNameLst>
                                      </p:cBhvr>
                                      <p:to>
                                        <p:strVal val="visible"/>
                                      </p:to>
                                    </p:set>
                                    <p:animEffect transition="in" filter="wipe(left)">
                                      <p:cBhvr>
                                        <p:cTn id="47" dur="500"/>
                                        <p:tgtEl>
                                          <p:spTgt spid="39834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98348">
                                            <p:txEl>
                                              <p:pRg st="0" end="0"/>
                                            </p:txEl>
                                          </p:spTgt>
                                        </p:tgtEl>
                                        <p:attrNameLst>
                                          <p:attrName>style.visibility</p:attrName>
                                        </p:attrNameLst>
                                      </p:cBhvr>
                                      <p:to>
                                        <p:strVal val="visible"/>
                                      </p:to>
                                    </p:set>
                                    <p:animEffect transition="in" filter="wipe(left)">
                                      <p:cBhvr>
                                        <p:cTn id="52" dur="500"/>
                                        <p:tgtEl>
                                          <p:spTgt spid="39834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8341"/>
                                        </p:tgtEl>
                                        <p:attrNameLst>
                                          <p:attrName>style.visibility</p:attrName>
                                        </p:attrNameLst>
                                      </p:cBhvr>
                                      <p:to>
                                        <p:strVal val="visible"/>
                                      </p:to>
                                    </p:set>
                                    <p:animEffect transition="in" filter="wipe(left)">
                                      <p:cBhvr>
                                        <p:cTn id="57" dur="500"/>
                                        <p:tgtEl>
                                          <p:spTgt spid="3983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98349"/>
                                        </p:tgtEl>
                                        <p:attrNameLst>
                                          <p:attrName>style.visibility</p:attrName>
                                        </p:attrNameLst>
                                      </p:cBhvr>
                                      <p:to>
                                        <p:strVal val="visible"/>
                                      </p:to>
                                    </p:set>
                                    <p:animEffect transition="in" filter="wipe(left)">
                                      <p:cBhvr>
                                        <p:cTn id="62" dur="500"/>
                                        <p:tgtEl>
                                          <p:spTgt spid="39834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0-#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autoUpdateAnimBg="0"/>
      <p:bldP spid="398339" grpId="0" autoUpdateAnimBg="0"/>
      <p:bldP spid="398340" grpId="0" autoUpdateAnimBg="0"/>
      <p:bldP spid="398341" grpId="0" autoUpdateAnimBg="0"/>
      <p:bldP spid="398342" grpId="0" autoUpdateAnimBg="0"/>
      <p:bldP spid="398346" grpId="0" build="p" autoUpdateAnimBg="0"/>
      <p:bldP spid="398347" grpId="0" build="p" autoUpdateAnimBg="0"/>
      <p:bldP spid="398348" grpId="0" build="p" autoUpdateAnimBg="0"/>
      <p:bldP spid="39834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ChangeArrowheads="1"/>
          </p:cNvSpPr>
          <p:nvPr/>
        </p:nvSpPr>
        <p:spPr bwMode="auto">
          <a:xfrm>
            <a:off x="3497263" y="1033463"/>
            <a:ext cx="73025" cy="792162"/>
          </a:xfrm>
          <a:prstGeom prst="rect">
            <a:avLst/>
          </a:prstGeom>
          <a:solidFill>
            <a:schemeClr val="accent1"/>
          </a:solidFill>
          <a:ln w="228600">
            <a:solidFill>
              <a:srgbClr val="FF9900"/>
            </a:solidFill>
            <a:miter lim="800000"/>
            <a:headEnd/>
            <a:tailEnd/>
          </a:ln>
        </p:spPr>
        <p:txBody>
          <a:bodyPr wrap="none" anchor="ctr"/>
          <a:lstStyle/>
          <a:p>
            <a:endParaRPr lang="zh-CN" altLang="en-US"/>
          </a:p>
        </p:txBody>
      </p:sp>
      <p:sp>
        <p:nvSpPr>
          <p:cNvPr id="874499" name="Rectangle 3"/>
          <p:cNvSpPr>
            <a:spLocks noChangeArrowheads="1"/>
          </p:cNvSpPr>
          <p:nvPr/>
        </p:nvSpPr>
        <p:spPr bwMode="auto">
          <a:xfrm>
            <a:off x="3370263" y="1292225"/>
            <a:ext cx="315912" cy="88900"/>
          </a:xfrm>
          <a:prstGeom prst="rect">
            <a:avLst/>
          </a:prstGeom>
          <a:solidFill>
            <a:srgbClr val="003366"/>
          </a:solidFill>
          <a:ln w="9525">
            <a:solidFill>
              <a:schemeClr val="tx1"/>
            </a:solidFill>
            <a:miter lim="800000"/>
            <a:headEnd/>
            <a:tailEnd/>
          </a:ln>
        </p:spPr>
        <p:txBody>
          <a:bodyPr wrap="none" anchor="ctr"/>
          <a:lstStyle/>
          <a:p>
            <a:endParaRPr lang="zh-CN" altLang="en-US"/>
          </a:p>
        </p:txBody>
      </p:sp>
      <p:sp>
        <p:nvSpPr>
          <p:cNvPr id="874500" name="Line 4"/>
          <p:cNvSpPr>
            <a:spLocks noChangeShapeType="1"/>
          </p:cNvSpPr>
          <p:nvPr/>
        </p:nvSpPr>
        <p:spPr bwMode="auto">
          <a:xfrm>
            <a:off x="7170738" y="817563"/>
            <a:ext cx="0" cy="1295400"/>
          </a:xfrm>
          <a:prstGeom prst="line">
            <a:avLst/>
          </a:prstGeom>
          <a:noFill/>
          <a:ln w="57150">
            <a:solidFill>
              <a:srgbClr val="0000FF"/>
            </a:solidFill>
            <a:round/>
            <a:headEnd/>
            <a:tailEnd/>
          </a:ln>
        </p:spPr>
        <p:txBody>
          <a:bodyPr/>
          <a:lstStyle/>
          <a:p>
            <a:endParaRPr lang="zh-CN" altLang="en-US"/>
          </a:p>
        </p:txBody>
      </p:sp>
      <p:sp>
        <p:nvSpPr>
          <p:cNvPr id="874501" name="Rectangle 5"/>
          <p:cNvSpPr>
            <a:spLocks noChangeArrowheads="1"/>
          </p:cNvSpPr>
          <p:nvPr/>
        </p:nvSpPr>
        <p:spPr bwMode="auto">
          <a:xfrm>
            <a:off x="3368675" y="1490663"/>
            <a:ext cx="315913" cy="88900"/>
          </a:xfrm>
          <a:prstGeom prst="rect">
            <a:avLst/>
          </a:prstGeom>
          <a:solidFill>
            <a:srgbClr val="003366"/>
          </a:solidFill>
          <a:ln w="9525">
            <a:solidFill>
              <a:schemeClr val="tx1"/>
            </a:solidFill>
            <a:miter lim="800000"/>
            <a:headEnd/>
            <a:tailEnd/>
          </a:ln>
        </p:spPr>
        <p:txBody>
          <a:bodyPr wrap="none" anchor="ctr"/>
          <a:lstStyle/>
          <a:p>
            <a:endParaRPr lang="zh-CN" altLang="en-US"/>
          </a:p>
        </p:txBody>
      </p:sp>
      <p:grpSp>
        <p:nvGrpSpPr>
          <p:cNvPr id="874502" name="Group 6"/>
          <p:cNvGrpSpPr>
            <a:grpSpLocks/>
          </p:cNvGrpSpPr>
          <p:nvPr/>
        </p:nvGrpSpPr>
        <p:grpSpPr bwMode="auto">
          <a:xfrm>
            <a:off x="2274888" y="1176338"/>
            <a:ext cx="914400" cy="504825"/>
            <a:chOff x="122" y="783"/>
            <a:chExt cx="576" cy="1392"/>
          </a:xfrm>
        </p:grpSpPr>
        <p:sp>
          <p:nvSpPr>
            <p:cNvPr id="704535" name="Line 7"/>
            <p:cNvSpPr>
              <a:spLocks noChangeShapeType="1"/>
            </p:cNvSpPr>
            <p:nvPr/>
          </p:nvSpPr>
          <p:spPr bwMode="auto">
            <a:xfrm>
              <a:off x="122" y="783"/>
              <a:ext cx="576" cy="0"/>
            </a:xfrm>
            <a:prstGeom prst="line">
              <a:avLst/>
            </a:prstGeom>
            <a:noFill/>
            <a:ln w="19050">
              <a:solidFill>
                <a:srgbClr val="00CC99"/>
              </a:solidFill>
              <a:round/>
              <a:headEnd/>
              <a:tailEnd type="triangle" w="med" len="lg"/>
            </a:ln>
          </p:spPr>
          <p:txBody>
            <a:bodyPr/>
            <a:lstStyle/>
            <a:p>
              <a:endParaRPr lang="zh-CN" altLang="en-US"/>
            </a:p>
          </p:txBody>
        </p:sp>
        <p:sp>
          <p:nvSpPr>
            <p:cNvPr id="704536" name="Line 8"/>
            <p:cNvSpPr>
              <a:spLocks noChangeShapeType="1"/>
            </p:cNvSpPr>
            <p:nvPr/>
          </p:nvSpPr>
          <p:spPr bwMode="auto">
            <a:xfrm>
              <a:off x="122" y="1119"/>
              <a:ext cx="576" cy="0"/>
            </a:xfrm>
            <a:prstGeom prst="line">
              <a:avLst/>
            </a:prstGeom>
            <a:noFill/>
            <a:ln w="19050">
              <a:solidFill>
                <a:srgbClr val="00CC99"/>
              </a:solidFill>
              <a:round/>
              <a:headEnd/>
              <a:tailEnd type="triangle" w="med" len="lg"/>
            </a:ln>
          </p:spPr>
          <p:txBody>
            <a:bodyPr/>
            <a:lstStyle/>
            <a:p>
              <a:endParaRPr lang="zh-CN" altLang="en-US"/>
            </a:p>
          </p:txBody>
        </p:sp>
        <p:sp>
          <p:nvSpPr>
            <p:cNvPr id="704537" name="Line 9"/>
            <p:cNvSpPr>
              <a:spLocks noChangeShapeType="1"/>
            </p:cNvSpPr>
            <p:nvPr/>
          </p:nvSpPr>
          <p:spPr bwMode="auto">
            <a:xfrm>
              <a:off x="122" y="1455"/>
              <a:ext cx="576" cy="0"/>
            </a:xfrm>
            <a:prstGeom prst="line">
              <a:avLst/>
            </a:prstGeom>
            <a:noFill/>
            <a:ln w="19050">
              <a:solidFill>
                <a:srgbClr val="00CC99"/>
              </a:solidFill>
              <a:round/>
              <a:headEnd/>
              <a:tailEnd type="triangle" w="med" len="lg"/>
            </a:ln>
          </p:spPr>
          <p:txBody>
            <a:bodyPr/>
            <a:lstStyle/>
            <a:p>
              <a:endParaRPr lang="zh-CN" altLang="en-US"/>
            </a:p>
          </p:txBody>
        </p:sp>
        <p:sp>
          <p:nvSpPr>
            <p:cNvPr id="704538" name="Line 10"/>
            <p:cNvSpPr>
              <a:spLocks noChangeShapeType="1"/>
            </p:cNvSpPr>
            <p:nvPr/>
          </p:nvSpPr>
          <p:spPr bwMode="auto">
            <a:xfrm>
              <a:off x="122" y="1791"/>
              <a:ext cx="576" cy="0"/>
            </a:xfrm>
            <a:prstGeom prst="line">
              <a:avLst/>
            </a:prstGeom>
            <a:noFill/>
            <a:ln w="19050">
              <a:solidFill>
                <a:srgbClr val="00CC99"/>
              </a:solidFill>
              <a:round/>
              <a:headEnd/>
              <a:tailEnd type="triangle" w="med" len="lg"/>
            </a:ln>
          </p:spPr>
          <p:txBody>
            <a:bodyPr/>
            <a:lstStyle/>
            <a:p>
              <a:endParaRPr lang="zh-CN" altLang="en-US"/>
            </a:p>
          </p:txBody>
        </p:sp>
        <p:sp>
          <p:nvSpPr>
            <p:cNvPr id="704539" name="Line 11"/>
            <p:cNvSpPr>
              <a:spLocks noChangeShapeType="1"/>
            </p:cNvSpPr>
            <p:nvPr/>
          </p:nvSpPr>
          <p:spPr bwMode="auto">
            <a:xfrm>
              <a:off x="122" y="2175"/>
              <a:ext cx="576" cy="0"/>
            </a:xfrm>
            <a:prstGeom prst="line">
              <a:avLst/>
            </a:prstGeom>
            <a:noFill/>
            <a:ln w="19050">
              <a:solidFill>
                <a:srgbClr val="00CC99"/>
              </a:solidFill>
              <a:round/>
              <a:headEnd/>
              <a:tailEnd type="triangle" w="med" len="lg"/>
            </a:ln>
          </p:spPr>
          <p:txBody>
            <a:bodyPr/>
            <a:lstStyle/>
            <a:p>
              <a:endParaRPr lang="zh-CN" altLang="en-US"/>
            </a:p>
          </p:txBody>
        </p:sp>
      </p:grpSp>
      <p:sp>
        <p:nvSpPr>
          <p:cNvPr id="704518" name="Rectangle 12"/>
          <p:cNvSpPr>
            <a:spLocks noChangeArrowheads="1"/>
          </p:cNvSpPr>
          <p:nvPr/>
        </p:nvSpPr>
        <p:spPr bwMode="auto">
          <a:xfrm>
            <a:off x="1258888" y="2136775"/>
            <a:ext cx="6697662" cy="3197225"/>
          </a:xfrm>
          <a:prstGeom prst="rect">
            <a:avLst/>
          </a:prstGeom>
          <a:solidFill>
            <a:srgbClr val="4D4D4D"/>
          </a:solidFill>
          <a:ln w="9525">
            <a:solidFill>
              <a:schemeClr val="tx1"/>
            </a:solidFill>
            <a:miter lim="800000"/>
            <a:headEnd/>
            <a:tailEnd/>
          </a:ln>
        </p:spPr>
        <p:txBody>
          <a:bodyPr wrap="none" anchor="ctr"/>
          <a:lstStyle/>
          <a:p>
            <a:endParaRPr lang="zh-CN" altLang="en-US"/>
          </a:p>
        </p:txBody>
      </p:sp>
      <p:pic>
        <p:nvPicPr>
          <p:cNvPr id="874509" name="Picture 13" descr="未标题-1 副本"/>
          <p:cNvPicPr>
            <a:picLocks noChangeAspect="1" noChangeArrowheads="1"/>
          </p:cNvPicPr>
          <p:nvPr/>
        </p:nvPicPr>
        <p:blipFill>
          <a:blip r:embed="rId2"/>
          <a:srcRect r="845" b="3271"/>
          <a:stretch>
            <a:fillRect/>
          </a:stretch>
        </p:blipFill>
        <p:spPr bwMode="auto">
          <a:xfrm>
            <a:off x="1258888" y="2185988"/>
            <a:ext cx="6697662" cy="3097212"/>
          </a:xfrm>
          <a:prstGeom prst="rect">
            <a:avLst/>
          </a:prstGeom>
          <a:noFill/>
          <a:ln w="9525">
            <a:noFill/>
            <a:miter lim="800000"/>
            <a:headEnd/>
            <a:tailEnd/>
          </a:ln>
        </p:spPr>
      </p:pic>
      <p:pic>
        <p:nvPicPr>
          <p:cNvPr id="874510" name="Picture 14" descr="电子干涉5"/>
          <p:cNvPicPr>
            <a:picLocks noChangeAspect="1" noChangeArrowheads="1"/>
          </p:cNvPicPr>
          <p:nvPr/>
        </p:nvPicPr>
        <p:blipFill>
          <a:blip r:embed="rId3"/>
          <a:srcRect t="2142"/>
          <a:stretch>
            <a:fillRect/>
          </a:stretch>
        </p:blipFill>
        <p:spPr bwMode="auto">
          <a:xfrm>
            <a:off x="1228725" y="2133600"/>
            <a:ext cx="6757988" cy="3262313"/>
          </a:xfrm>
          <a:prstGeom prst="rect">
            <a:avLst/>
          </a:prstGeom>
          <a:noFill/>
          <a:ln w="9525">
            <a:noFill/>
            <a:miter lim="800000"/>
            <a:headEnd/>
            <a:tailEnd/>
          </a:ln>
        </p:spPr>
      </p:pic>
      <p:pic>
        <p:nvPicPr>
          <p:cNvPr id="874511" name="Picture 15" descr="电子干涉3"/>
          <p:cNvPicPr>
            <a:picLocks noChangeAspect="1" noChangeArrowheads="1"/>
          </p:cNvPicPr>
          <p:nvPr/>
        </p:nvPicPr>
        <p:blipFill>
          <a:blip r:embed="rId4"/>
          <a:srcRect b="2350"/>
          <a:stretch>
            <a:fillRect/>
          </a:stretch>
        </p:blipFill>
        <p:spPr bwMode="auto">
          <a:xfrm>
            <a:off x="1230313" y="2152650"/>
            <a:ext cx="6754812" cy="3167063"/>
          </a:xfrm>
          <a:prstGeom prst="rect">
            <a:avLst/>
          </a:prstGeom>
          <a:noFill/>
          <a:ln w="9525">
            <a:noFill/>
            <a:miter lim="800000"/>
            <a:headEnd/>
            <a:tailEnd/>
          </a:ln>
        </p:spPr>
      </p:pic>
      <p:pic>
        <p:nvPicPr>
          <p:cNvPr id="874512" name="Picture 16" descr="电子干涉4"/>
          <p:cNvPicPr>
            <a:picLocks noChangeAspect="1" noChangeArrowheads="1"/>
          </p:cNvPicPr>
          <p:nvPr/>
        </p:nvPicPr>
        <p:blipFill>
          <a:blip r:embed="rId5"/>
          <a:srcRect b="4459"/>
          <a:stretch>
            <a:fillRect/>
          </a:stretch>
        </p:blipFill>
        <p:spPr bwMode="auto">
          <a:xfrm>
            <a:off x="1228725" y="2187575"/>
            <a:ext cx="6757988" cy="3095625"/>
          </a:xfrm>
          <a:prstGeom prst="rect">
            <a:avLst/>
          </a:prstGeom>
          <a:noFill/>
          <a:ln w="9525">
            <a:noFill/>
            <a:miter lim="800000"/>
            <a:headEnd/>
            <a:tailEnd/>
          </a:ln>
        </p:spPr>
      </p:pic>
      <p:pic>
        <p:nvPicPr>
          <p:cNvPr id="874513" name="Picture 17" descr="电子干涉5"/>
          <p:cNvPicPr>
            <a:picLocks noChangeAspect="1" noChangeArrowheads="1"/>
          </p:cNvPicPr>
          <p:nvPr/>
        </p:nvPicPr>
        <p:blipFill>
          <a:blip r:embed="rId6"/>
          <a:srcRect/>
          <a:stretch>
            <a:fillRect/>
          </a:stretch>
        </p:blipFill>
        <p:spPr bwMode="auto">
          <a:xfrm>
            <a:off x="1295400" y="2112963"/>
            <a:ext cx="6667500" cy="3282950"/>
          </a:xfrm>
          <a:prstGeom prst="rect">
            <a:avLst/>
          </a:prstGeom>
          <a:noFill/>
          <a:ln w="9525">
            <a:noFill/>
            <a:miter lim="800000"/>
            <a:headEnd/>
            <a:tailEnd/>
          </a:ln>
        </p:spPr>
      </p:pic>
      <p:sp>
        <p:nvSpPr>
          <p:cNvPr id="874514" name="Text Box 18"/>
          <p:cNvSpPr txBox="1">
            <a:spLocks noChangeArrowheads="1"/>
          </p:cNvSpPr>
          <p:nvPr/>
        </p:nvSpPr>
        <p:spPr bwMode="auto">
          <a:xfrm>
            <a:off x="3352800" y="5611813"/>
            <a:ext cx="2286000" cy="457200"/>
          </a:xfrm>
          <a:prstGeom prst="rect">
            <a:avLst/>
          </a:prstGeom>
          <a:solidFill>
            <a:srgbClr val="006699"/>
          </a:solidFill>
          <a:ln w="9525">
            <a:noFill/>
            <a:miter lim="800000"/>
            <a:headEnd/>
            <a:tailEnd/>
          </a:ln>
        </p:spPr>
        <p:txBody>
          <a:bodyPr>
            <a:spAutoFit/>
          </a:bodyPr>
          <a:lstStyle/>
          <a:p>
            <a:r>
              <a:rPr kumimoji="1" lang="zh-CN" altLang="en-US" sz="2400" b="1">
                <a:solidFill>
                  <a:srgbClr val="00FFFF"/>
                </a:solidFill>
                <a:latin typeface="Times New Roman" pitchFamily="18" charset="0"/>
                <a:ea typeface="仿宋_GB2312" pitchFamily="49" charset="-122"/>
              </a:rPr>
              <a:t>电子数 </a:t>
            </a:r>
            <a:r>
              <a:rPr kumimoji="1" lang="en-US" altLang="zh-CN" sz="2400" b="1">
                <a:solidFill>
                  <a:srgbClr val="00FFFF"/>
                </a:solidFill>
                <a:latin typeface="Times New Roman" pitchFamily="18" charset="0"/>
                <a:ea typeface="仿宋_GB2312" pitchFamily="49" charset="-122"/>
              </a:rPr>
              <a:t>N=7</a:t>
            </a:r>
          </a:p>
        </p:txBody>
      </p:sp>
      <p:sp>
        <p:nvSpPr>
          <p:cNvPr id="874515" name="Text Box 19"/>
          <p:cNvSpPr txBox="1">
            <a:spLocks noChangeArrowheads="1"/>
          </p:cNvSpPr>
          <p:nvPr/>
        </p:nvSpPr>
        <p:spPr bwMode="auto">
          <a:xfrm>
            <a:off x="3352800" y="5611813"/>
            <a:ext cx="2590800" cy="457200"/>
          </a:xfrm>
          <a:prstGeom prst="rect">
            <a:avLst/>
          </a:prstGeom>
          <a:solidFill>
            <a:srgbClr val="006699"/>
          </a:solidFill>
          <a:ln w="9525">
            <a:noFill/>
            <a:miter lim="800000"/>
            <a:headEnd/>
            <a:tailEnd/>
          </a:ln>
        </p:spPr>
        <p:txBody>
          <a:bodyPr>
            <a:spAutoFit/>
          </a:bodyPr>
          <a:lstStyle/>
          <a:p>
            <a:r>
              <a:rPr kumimoji="1" lang="zh-CN" altLang="en-US" sz="2400" b="1">
                <a:solidFill>
                  <a:srgbClr val="00FFFF"/>
                </a:solidFill>
                <a:latin typeface="Times New Roman" pitchFamily="18" charset="0"/>
                <a:ea typeface="仿宋_GB2312" pitchFamily="49" charset="-122"/>
              </a:rPr>
              <a:t>电子数 </a:t>
            </a:r>
            <a:r>
              <a:rPr kumimoji="1" lang="en-US" altLang="zh-CN" sz="2400" b="1">
                <a:solidFill>
                  <a:srgbClr val="00FFFF"/>
                </a:solidFill>
                <a:latin typeface="Times New Roman" pitchFamily="18" charset="0"/>
                <a:ea typeface="仿宋_GB2312" pitchFamily="49" charset="-122"/>
              </a:rPr>
              <a:t>N=100</a:t>
            </a:r>
          </a:p>
        </p:txBody>
      </p:sp>
      <p:sp>
        <p:nvSpPr>
          <p:cNvPr id="874516" name="Text Box 20"/>
          <p:cNvSpPr txBox="1">
            <a:spLocks noChangeArrowheads="1"/>
          </p:cNvSpPr>
          <p:nvPr/>
        </p:nvSpPr>
        <p:spPr bwMode="auto">
          <a:xfrm>
            <a:off x="3352800" y="5611813"/>
            <a:ext cx="2590800" cy="457200"/>
          </a:xfrm>
          <a:prstGeom prst="rect">
            <a:avLst/>
          </a:prstGeom>
          <a:solidFill>
            <a:srgbClr val="006699"/>
          </a:solidFill>
          <a:ln w="9525">
            <a:noFill/>
            <a:miter lim="800000"/>
            <a:headEnd/>
            <a:tailEnd/>
          </a:ln>
        </p:spPr>
        <p:txBody>
          <a:bodyPr>
            <a:spAutoFit/>
          </a:bodyPr>
          <a:lstStyle/>
          <a:p>
            <a:r>
              <a:rPr kumimoji="1" lang="zh-CN" altLang="en-US" sz="2400" b="1">
                <a:solidFill>
                  <a:srgbClr val="00FFFF"/>
                </a:solidFill>
                <a:latin typeface="Times New Roman" pitchFamily="18" charset="0"/>
                <a:ea typeface="仿宋_GB2312" pitchFamily="49" charset="-122"/>
              </a:rPr>
              <a:t>电子数 </a:t>
            </a:r>
            <a:r>
              <a:rPr kumimoji="1" lang="en-US" altLang="zh-CN" sz="2400" b="1">
                <a:solidFill>
                  <a:srgbClr val="00FFFF"/>
                </a:solidFill>
                <a:latin typeface="Times New Roman" pitchFamily="18" charset="0"/>
                <a:ea typeface="仿宋_GB2312" pitchFamily="49" charset="-122"/>
              </a:rPr>
              <a:t>N=3000</a:t>
            </a:r>
          </a:p>
        </p:txBody>
      </p:sp>
      <p:sp>
        <p:nvSpPr>
          <p:cNvPr id="874517" name="Text Box 21"/>
          <p:cNvSpPr txBox="1">
            <a:spLocks noChangeArrowheads="1"/>
          </p:cNvSpPr>
          <p:nvPr/>
        </p:nvSpPr>
        <p:spPr bwMode="auto">
          <a:xfrm>
            <a:off x="3352800" y="5611813"/>
            <a:ext cx="2895600" cy="457200"/>
          </a:xfrm>
          <a:prstGeom prst="rect">
            <a:avLst/>
          </a:prstGeom>
          <a:solidFill>
            <a:srgbClr val="006699"/>
          </a:solidFill>
          <a:ln w="9525">
            <a:noFill/>
            <a:miter lim="800000"/>
            <a:headEnd/>
            <a:tailEnd/>
          </a:ln>
        </p:spPr>
        <p:txBody>
          <a:bodyPr>
            <a:spAutoFit/>
          </a:bodyPr>
          <a:lstStyle/>
          <a:p>
            <a:r>
              <a:rPr kumimoji="1" lang="zh-CN" altLang="en-US" sz="2400" b="1">
                <a:solidFill>
                  <a:srgbClr val="00FFFF"/>
                </a:solidFill>
                <a:latin typeface="Times New Roman" pitchFamily="18" charset="0"/>
                <a:ea typeface="仿宋_GB2312" pitchFamily="49" charset="-122"/>
              </a:rPr>
              <a:t>电子数 </a:t>
            </a:r>
            <a:r>
              <a:rPr kumimoji="1" lang="en-US" altLang="zh-CN" sz="2400" b="1">
                <a:solidFill>
                  <a:srgbClr val="00FFFF"/>
                </a:solidFill>
                <a:latin typeface="Times New Roman" pitchFamily="18" charset="0"/>
                <a:ea typeface="仿宋_GB2312" pitchFamily="49" charset="-122"/>
              </a:rPr>
              <a:t>N=20000</a:t>
            </a:r>
          </a:p>
        </p:txBody>
      </p:sp>
      <p:sp>
        <p:nvSpPr>
          <p:cNvPr id="874518" name="Text Box 22"/>
          <p:cNvSpPr txBox="1">
            <a:spLocks noChangeArrowheads="1"/>
          </p:cNvSpPr>
          <p:nvPr/>
        </p:nvSpPr>
        <p:spPr bwMode="auto">
          <a:xfrm>
            <a:off x="3352800" y="5626100"/>
            <a:ext cx="2895600" cy="466725"/>
          </a:xfrm>
          <a:prstGeom prst="rect">
            <a:avLst/>
          </a:prstGeom>
          <a:solidFill>
            <a:srgbClr val="FFFF99"/>
          </a:solidFill>
          <a:ln w="9525">
            <a:solidFill>
              <a:srgbClr val="00FFFF"/>
            </a:solidFill>
            <a:miter lim="800000"/>
            <a:headEnd/>
            <a:tailEnd/>
          </a:ln>
        </p:spPr>
        <p:txBody>
          <a:bodyPr>
            <a:spAutoFit/>
          </a:bodyPr>
          <a:lstStyle/>
          <a:p>
            <a:r>
              <a:rPr kumimoji="1" lang="zh-CN" altLang="en-US" sz="2400" b="1">
                <a:solidFill>
                  <a:srgbClr val="FF0000"/>
                </a:solidFill>
                <a:latin typeface="Times New Roman" pitchFamily="18" charset="0"/>
                <a:ea typeface="仿宋_GB2312" pitchFamily="49" charset="-122"/>
              </a:rPr>
              <a:t>   电子数 </a:t>
            </a:r>
            <a:r>
              <a:rPr kumimoji="1" lang="en-US" altLang="zh-CN" sz="2400" b="1">
                <a:solidFill>
                  <a:srgbClr val="FF0000"/>
                </a:solidFill>
                <a:latin typeface="Times New Roman" pitchFamily="18" charset="0"/>
                <a:ea typeface="仿宋_GB2312" pitchFamily="49" charset="-122"/>
              </a:rPr>
              <a:t>N=70000</a:t>
            </a:r>
          </a:p>
        </p:txBody>
      </p:sp>
      <p:sp>
        <p:nvSpPr>
          <p:cNvPr id="874519" name="Rectangle 23"/>
          <p:cNvSpPr>
            <a:spLocks noChangeArrowheads="1"/>
          </p:cNvSpPr>
          <p:nvPr/>
        </p:nvSpPr>
        <p:spPr bwMode="auto">
          <a:xfrm>
            <a:off x="2308225" y="2155825"/>
            <a:ext cx="685800" cy="3168650"/>
          </a:xfrm>
          <a:prstGeom prst="rect">
            <a:avLst/>
          </a:prstGeom>
          <a:noFill/>
          <a:ln w="38100">
            <a:solidFill>
              <a:schemeClr val="tx1"/>
            </a:solidFill>
            <a:miter lim="800000"/>
            <a:headEnd/>
            <a:tailEnd/>
          </a:ln>
        </p:spPr>
        <p:txBody>
          <a:bodyPr wrap="none" anchor="ctr"/>
          <a:lstStyle/>
          <a:p>
            <a:endParaRPr lang="zh-CN" altLang="en-US"/>
          </a:p>
        </p:txBody>
      </p:sp>
      <p:sp>
        <p:nvSpPr>
          <p:cNvPr id="874520" name="Rectangle 24"/>
          <p:cNvSpPr>
            <a:spLocks noChangeArrowheads="1"/>
          </p:cNvSpPr>
          <p:nvPr/>
        </p:nvSpPr>
        <p:spPr bwMode="auto">
          <a:xfrm>
            <a:off x="6162675" y="2141538"/>
            <a:ext cx="685800" cy="3240087"/>
          </a:xfrm>
          <a:prstGeom prst="rect">
            <a:avLst/>
          </a:prstGeom>
          <a:noFill/>
          <a:ln w="38100">
            <a:solidFill>
              <a:srgbClr val="FF9900"/>
            </a:solidFill>
            <a:miter lim="800000"/>
            <a:headEnd/>
            <a:tailEnd/>
          </a:ln>
        </p:spPr>
        <p:txBody>
          <a:bodyPr wrap="none" anchor="ctr"/>
          <a:lstStyle/>
          <a:p>
            <a:endParaRPr lang="zh-CN" altLang="en-US"/>
          </a:p>
        </p:txBody>
      </p:sp>
      <p:sp>
        <p:nvSpPr>
          <p:cNvPr id="874521" name="AutoShape 25"/>
          <p:cNvSpPr>
            <a:spLocks noChangeArrowheads="1"/>
          </p:cNvSpPr>
          <p:nvPr/>
        </p:nvSpPr>
        <p:spPr bwMode="auto">
          <a:xfrm>
            <a:off x="1050925" y="5611813"/>
            <a:ext cx="1800225" cy="431800"/>
          </a:xfrm>
          <a:prstGeom prst="wedgeRectCallout">
            <a:avLst>
              <a:gd name="adj1" fmla="val 26014"/>
              <a:gd name="adj2" fmla="val -183454"/>
            </a:avLst>
          </a:prstGeom>
          <a:solidFill>
            <a:srgbClr val="00CC99">
              <a:alpha val="38823"/>
            </a:srgbClr>
          </a:solidFill>
          <a:ln w="9525">
            <a:solidFill>
              <a:schemeClr val="tx1"/>
            </a:solidFill>
            <a:miter lim="800000"/>
            <a:headEnd/>
            <a:tailEnd/>
          </a:ln>
        </p:spPr>
        <p:txBody>
          <a:bodyPr/>
          <a:lstStyle/>
          <a:p>
            <a:pPr algn="ctr"/>
            <a:r>
              <a:rPr kumimoji="1" lang="zh-CN" altLang="en-US" sz="2400">
                <a:solidFill>
                  <a:srgbClr val="990000"/>
                </a:solidFill>
                <a:latin typeface="Times New Roman" pitchFamily="18" charset="0"/>
                <a:ea typeface="仿宋_GB2312" pitchFamily="49" charset="-122"/>
              </a:rPr>
              <a:t>出现概率小</a:t>
            </a:r>
          </a:p>
        </p:txBody>
      </p:sp>
      <p:sp>
        <p:nvSpPr>
          <p:cNvPr id="874522" name="AutoShape 26"/>
          <p:cNvSpPr>
            <a:spLocks noChangeArrowheads="1"/>
          </p:cNvSpPr>
          <p:nvPr/>
        </p:nvSpPr>
        <p:spPr bwMode="auto">
          <a:xfrm>
            <a:off x="6704013" y="5611813"/>
            <a:ext cx="1906587" cy="431800"/>
          </a:xfrm>
          <a:prstGeom prst="wedgeRectCallout">
            <a:avLst>
              <a:gd name="adj1" fmla="val -58245"/>
              <a:gd name="adj2" fmla="val -195222"/>
            </a:avLst>
          </a:prstGeom>
          <a:solidFill>
            <a:srgbClr val="00CC99">
              <a:alpha val="38823"/>
            </a:srgbClr>
          </a:solidFill>
          <a:ln w="9525">
            <a:solidFill>
              <a:schemeClr val="tx1"/>
            </a:solidFill>
            <a:miter lim="800000"/>
            <a:headEnd/>
            <a:tailEnd/>
          </a:ln>
        </p:spPr>
        <p:txBody>
          <a:bodyPr/>
          <a:lstStyle/>
          <a:p>
            <a:pPr algn="ctr"/>
            <a:r>
              <a:rPr kumimoji="1" lang="zh-CN" altLang="en-US" sz="2400">
                <a:solidFill>
                  <a:srgbClr val="990000"/>
                </a:solidFill>
                <a:latin typeface="Times New Roman" pitchFamily="18" charset="0"/>
                <a:ea typeface="仿宋_GB2312" pitchFamily="49" charset="-122"/>
              </a:rPr>
              <a:t>出现概率大</a:t>
            </a:r>
          </a:p>
        </p:txBody>
      </p:sp>
      <p:sp>
        <p:nvSpPr>
          <p:cNvPr id="704533" name="Rectangle 27"/>
          <p:cNvSpPr>
            <a:spLocks noChangeArrowheads="1"/>
          </p:cNvSpPr>
          <p:nvPr/>
        </p:nvSpPr>
        <p:spPr bwMode="auto">
          <a:xfrm>
            <a:off x="474663" y="2443163"/>
            <a:ext cx="574675" cy="2657475"/>
          </a:xfrm>
          <a:prstGeom prst="rect">
            <a:avLst/>
          </a:prstGeom>
          <a:noFill/>
          <a:ln w="9525">
            <a:noFill/>
            <a:miter lim="800000"/>
            <a:headEnd/>
            <a:tailEnd/>
          </a:ln>
        </p:spPr>
        <p:txBody>
          <a:bodyPr>
            <a:spAutoFit/>
          </a:bodyPr>
          <a:lstStyle/>
          <a:p>
            <a:pPr>
              <a:lnSpc>
                <a:spcPct val="105000"/>
              </a:lnSpc>
            </a:pPr>
            <a:r>
              <a:rPr kumimoji="1" lang="zh-CN" altLang="en-US" sz="2000" b="1">
                <a:latin typeface="Times New Roman" pitchFamily="18" charset="0"/>
              </a:rPr>
              <a:t>电子双缝干涉图样</a:t>
            </a:r>
          </a:p>
        </p:txBody>
      </p:sp>
      <p:sp>
        <p:nvSpPr>
          <p:cNvPr id="704534" name="Text Box 2"/>
          <p:cNvSpPr txBox="1">
            <a:spLocks noChangeArrowheads="1"/>
          </p:cNvSpPr>
          <p:nvPr/>
        </p:nvSpPr>
        <p:spPr bwMode="auto">
          <a:xfrm>
            <a:off x="611188" y="347663"/>
            <a:ext cx="3241675" cy="488950"/>
          </a:xfrm>
          <a:prstGeom prst="rect">
            <a:avLst/>
          </a:prstGeom>
          <a:noFill/>
          <a:ln w="9525">
            <a:noFill/>
            <a:miter lim="800000"/>
            <a:headEnd/>
            <a:tailEnd/>
          </a:ln>
        </p:spPr>
        <p:txBody>
          <a:bodyPr>
            <a:spAutoFit/>
          </a:bodyPr>
          <a:lstStyle/>
          <a:p>
            <a:r>
              <a:rPr kumimoji="1" lang="zh-CN" altLang="en-US" sz="2600" b="1">
                <a:solidFill>
                  <a:srgbClr val="FF0000"/>
                </a:solidFill>
                <a:latin typeface="Times New Roman" pitchFamily="18" charset="0"/>
                <a:ea typeface="华文中宋" pitchFamily="2" charset="-122"/>
              </a:rPr>
              <a:t>（</a:t>
            </a:r>
            <a:r>
              <a:rPr kumimoji="1" lang="en-US" altLang="zh-CN" sz="2600" b="1">
                <a:solidFill>
                  <a:srgbClr val="FF0000"/>
                </a:solidFill>
                <a:latin typeface="Times New Roman" pitchFamily="18" charset="0"/>
                <a:ea typeface="华文中宋" pitchFamily="2" charset="-122"/>
              </a:rPr>
              <a:t>2</a:t>
            </a:r>
            <a:r>
              <a:rPr kumimoji="1" lang="zh-CN" altLang="en-US" sz="2600" b="1">
                <a:solidFill>
                  <a:srgbClr val="FF0000"/>
                </a:solidFill>
                <a:latin typeface="Times New Roman" pitchFamily="18" charset="0"/>
                <a:ea typeface="华文中宋" pitchFamily="2" charset="-122"/>
              </a:rPr>
              <a:t>）</a:t>
            </a:r>
            <a:r>
              <a:rPr kumimoji="1" lang="zh-CN" altLang="en-US" sz="2600" b="1">
                <a:solidFill>
                  <a:srgbClr val="FF0000"/>
                </a:solidFill>
                <a:latin typeface="宋体" charset="-122"/>
                <a:ea typeface="华文中宋" pitchFamily="2" charset="-122"/>
              </a:rPr>
              <a:t>双缝干涉实验</a:t>
            </a:r>
            <a:endParaRPr kumimoji="1" lang="zh-CN" altLang="en-US" sz="2600" b="1">
              <a:latin typeface="宋体" charset="-122"/>
              <a:ea typeface="华文中宋"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4498"/>
                                        </p:tgtEl>
                                        <p:attrNameLst>
                                          <p:attrName>style.visibility</p:attrName>
                                        </p:attrNameLst>
                                      </p:cBhvr>
                                      <p:to>
                                        <p:strVal val="visible"/>
                                      </p:to>
                                    </p:set>
                                    <p:animEffect transition="in" filter="wipe(left)">
                                      <p:cBhvr>
                                        <p:cTn id="7" dur="500"/>
                                        <p:tgtEl>
                                          <p:spTgt spid="87449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74499"/>
                                        </p:tgtEl>
                                        <p:attrNameLst>
                                          <p:attrName>style.visibility</p:attrName>
                                        </p:attrNameLst>
                                      </p:cBhvr>
                                      <p:to>
                                        <p:strVal val="visible"/>
                                      </p:to>
                                    </p:set>
                                    <p:animEffect transition="in" filter="wipe(left)">
                                      <p:cBhvr>
                                        <p:cTn id="10" dur="500"/>
                                        <p:tgtEl>
                                          <p:spTgt spid="87449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74500"/>
                                        </p:tgtEl>
                                        <p:attrNameLst>
                                          <p:attrName>style.visibility</p:attrName>
                                        </p:attrNameLst>
                                      </p:cBhvr>
                                      <p:to>
                                        <p:strVal val="visible"/>
                                      </p:to>
                                    </p:set>
                                    <p:animEffect transition="in" filter="wipe(left)">
                                      <p:cBhvr>
                                        <p:cTn id="13" dur="500"/>
                                        <p:tgtEl>
                                          <p:spTgt spid="87450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74501"/>
                                        </p:tgtEl>
                                        <p:attrNameLst>
                                          <p:attrName>style.visibility</p:attrName>
                                        </p:attrNameLst>
                                      </p:cBhvr>
                                      <p:to>
                                        <p:strVal val="visible"/>
                                      </p:to>
                                    </p:set>
                                    <p:animEffect transition="in" filter="wipe(left)">
                                      <p:cBhvr>
                                        <p:cTn id="16" dur="500"/>
                                        <p:tgtEl>
                                          <p:spTgt spid="87450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74502"/>
                                        </p:tgtEl>
                                        <p:attrNameLst>
                                          <p:attrName>style.visibility</p:attrName>
                                        </p:attrNameLst>
                                      </p:cBhvr>
                                      <p:to>
                                        <p:strVal val="visible"/>
                                      </p:to>
                                    </p:set>
                                    <p:animEffect transition="in" filter="wipe(left)">
                                      <p:cBhvr>
                                        <p:cTn id="21" dur="500"/>
                                        <p:tgtEl>
                                          <p:spTgt spid="87450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74509"/>
                                        </p:tgtEl>
                                        <p:attrNameLst>
                                          <p:attrName>style.visibility</p:attrName>
                                        </p:attrNameLst>
                                      </p:cBhvr>
                                      <p:to>
                                        <p:strVal val="visible"/>
                                      </p:to>
                                    </p:set>
                                    <p:animEffect transition="in" filter="dissolve">
                                      <p:cBhvr>
                                        <p:cTn id="26" dur="500"/>
                                        <p:tgtEl>
                                          <p:spTgt spid="874509"/>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8745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874510"/>
                                        </p:tgtEl>
                                        <p:attrNameLst>
                                          <p:attrName>style.visibility</p:attrName>
                                        </p:attrNameLst>
                                      </p:cBhvr>
                                      <p:to>
                                        <p:strVal val="visible"/>
                                      </p:to>
                                    </p:set>
                                    <p:animEffect transition="in" filter="dissolve">
                                      <p:cBhvr>
                                        <p:cTn id="34" dur="500"/>
                                        <p:tgtEl>
                                          <p:spTgt spid="874510"/>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8745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74511"/>
                                        </p:tgtEl>
                                        <p:attrNameLst>
                                          <p:attrName>style.visibility</p:attrName>
                                        </p:attrNameLst>
                                      </p:cBhvr>
                                      <p:to>
                                        <p:strVal val="visible"/>
                                      </p:to>
                                    </p:set>
                                    <p:animEffect transition="in" filter="dissolve">
                                      <p:cBhvr>
                                        <p:cTn id="42" dur="500"/>
                                        <p:tgtEl>
                                          <p:spTgt spid="874511"/>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87451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874512"/>
                                        </p:tgtEl>
                                        <p:attrNameLst>
                                          <p:attrName>style.visibility</p:attrName>
                                        </p:attrNameLst>
                                      </p:cBhvr>
                                      <p:to>
                                        <p:strVal val="visible"/>
                                      </p:to>
                                    </p:set>
                                    <p:animEffect transition="in" filter="dissolve">
                                      <p:cBhvr>
                                        <p:cTn id="50" dur="500"/>
                                        <p:tgtEl>
                                          <p:spTgt spid="874512"/>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874517"/>
                                        </p:tgtEl>
                                        <p:attrNameLst>
                                          <p:attrName>style.visibility</p:attrName>
                                        </p:attrNameLst>
                                      </p:cBhvr>
                                      <p:to>
                                        <p:strVal val="visible"/>
                                      </p:to>
                                    </p:set>
                                  </p:childTnLst>
                                  <p:subTnLst>
                                    <p:set>
                                      <p:cBhvr override="childStyle">
                                        <p:cTn dur="1" fill="hold" display="0" masterRel="nextClick" afterEffect="1"/>
                                        <p:tgtEl>
                                          <p:spTgt spid="874517"/>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874513"/>
                                        </p:tgtEl>
                                        <p:attrNameLst>
                                          <p:attrName>style.visibility</p:attrName>
                                        </p:attrNameLst>
                                      </p:cBhvr>
                                      <p:to>
                                        <p:strVal val="visible"/>
                                      </p:to>
                                    </p:set>
                                    <p:animEffect transition="in" filter="dissolve">
                                      <p:cBhvr>
                                        <p:cTn id="58" dur="500"/>
                                        <p:tgtEl>
                                          <p:spTgt spid="874513"/>
                                        </p:tgtEl>
                                      </p:cBhvr>
                                    </p:animEffec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499"/>
                                          </p:stCondLst>
                                        </p:cTn>
                                        <p:tgtEl>
                                          <p:spTgt spid="87451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874519"/>
                                        </p:tgtEl>
                                        <p:attrNameLst>
                                          <p:attrName>style.visibility</p:attrName>
                                        </p:attrNameLst>
                                      </p:cBhvr>
                                      <p:to>
                                        <p:strVal val="visible"/>
                                      </p:to>
                                    </p:set>
                                    <p:animEffect transition="in" filter="blinds(horizontal)">
                                      <p:cBhvr>
                                        <p:cTn id="66" dur="500"/>
                                        <p:tgtEl>
                                          <p:spTgt spid="874519"/>
                                        </p:tgtEl>
                                      </p:cBhvr>
                                    </p:animEffect>
                                  </p:childTnLst>
                                </p:cTn>
                              </p:par>
                            </p:childTnLst>
                          </p:cTn>
                        </p:par>
                        <p:par>
                          <p:cTn id="67" fill="hold">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874521"/>
                                        </p:tgtEl>
                                        <p:attrNameLst>
                                          <p:attrName>style.visibility</p:attrName>
                                        </p:attrNameLst>
                                      </p:cBhvr>
                                      <p:to>
                                        <p:strVal val="visible"/>
                                      </p:to>
                                    </p:set>
                                    <p:animEffect transition="in" filter="dissolve">
                                      <p:cBhvr>
                                        <p:cTn id="70" dur="500"/>
                                        <p:tgtEl>
                                          <p:spTgt spid="874521"/>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874520"/>
                                        </p:tgtEl>
                                        <p:attrNameLst>
                                          <p:attrName>style.visibility</p:attrName>
                                        </p:attrNameLst>
                                      </p:cBhvr>
                                      <p:to>
                                        <p:strVal val="visible"/>
                                      </p:to>
                                    </p:set>
                                    <p:animEffect transition="in" filter="blinds(horizontal)">
                                      <p:cBhvr>
                                        <p:cTn id="75" dur="500"/>
                                        <p:tgtEl>
                                          <p:spTgt spid="874520"/>
                                        </p:tgtEl>
                                      </p:cBhvr>
                                    </p:animEffect>
                                  </p:childTnLst>
                                </p:cTn>
                              </p:par>
                            </p:childTnLst>
                          </p:cTn>
                        </p:par>
                        <p:par>
                          <p:cTn id="76" fill="hold">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874522"/>
                                        </p:tgtEl>
                                        <p:attrNameLst>
                                          <p:attrName>style.visibility</p:attrName>
                                        </p:attrNameLst>
                                      </p:cBhvr>
                                      <p:to>
                                        <p:strVal val="visible"/>
                                      </p:to>
                                    </p:set>
                                    <p:animEffect transition="in" filter="dissolve">
                                      <p:cBhvr>
                                        <p:cTn id="79" dur="500"/>
                                        <p:tgtEl>
                                          <p:spTgt spid="874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498" grpId="0" animBg="1"/>
      <p:bldP spid="874499" grpId="0" animBg="1"/>
      <p:bldP spid="874500" grpId="0" animBg="1"/>
      <p:bldP spid="874501" grpId="0" animBg="1"/>
      <p:bldP spid="874514" grpId="0" animBg="1" autoUpdateAnimBg="0"/>
      <p:bldP spid="874515" grpId="0" animBg="1" autoUpdateAnimBg="0"/>
      <p:bldP spid="874516" grpId="0" animBg="1" autoUpdateAnimBg="0"/>
      <p:bldP spid="874517" grpId="0" animBg="1" autoUpdateAnimBg="0"/>
      <p:bldP spid="874518" grpId="0" animBg="1" autoUpdateAnimBg="0"/>
      <p:bldP spid="874519" grpId="0" animBg="1"/>
      <p:bldP spid="874520" grpId="0" animBg="1"/>
      <p:bldP spid="874521" grpId="0" animBg="1" autoUpdateAnimBg="0"/>
      <p:bldP spid="874522"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4515" name="Picture 3"/>
          <p:cNvPicPr>
            <a:picLocks noChangeAspect="1" noChangeArrowheads="1"/>
          </p:cNvPicPr>
          <p:nvPr/>
        </p:nvPicPr>
        <p:blipFill>
          <a:blip r:embed="rId3"/>
          <a:srcRect/>
          <a:stretch>
            <a:fillRect/>
          </a:stretch>
        </p:blipFill>
        <p:spPr bwMode="auto">
          <a:xfrm>
            <a:off x="684213" y="908050"/>
            <a:ext cx="3529012" cy="1876425"/>
          </a:xfrm>
          <a:prstGeom prst="rect">
            <a:avLst/>
          </a:prstGeom>
          <a:noFill/>
          <a:ln w="9525">
            <a:noFill/>
            <a:miter lim="800000"/>
            <a:headEnd/>
            <a:tailEnd/>
          </a:ln>
        </p:spPr>
      </p:pic>
      <p:pic>
        <p:nvPicPr>
          <p:cNvPr id="704516" name="Picture 4"/>
          <p:cNvPicPr>
            <a:picLocks noChangeAspect="1" noChangeArrowheads="1"/>
          </p:cNvPicPr>
          <p:nvPr/>
        </p:nvPicPr>
        <p:blipFill>
          <a:blip r:embed="rId4"/>
          <a:srcRect/>
          <a:stretch>
            <a:fillRect/>
          </a:stretch>
        </p:blipFill>
        <p:spPr bwMode="auto">
          <a:xfrm>
            <a:off x="4284663" y="836613"/>
            <a:ext cx="4319587" cy="2128837"/>
          </a:xfrm>
          <a:prstGeom prst="rect">
            <a:avLst/>
          </a:prstGeom>
          <a:noFill/>
          <a:ln w="9525">
            <a:noFill/>
            <a:miter lim="800000"/>
            <a:headEnd/>
            <a:tailEnd/>
          </a:ln>
        </p:spPr>
      </p:pic>
      <p:sp>
        <p:nvSpPr>
          <p:cNvPr id="704517" name="Text Box 2"/>
          <p:cNvSpPr txBox="1">
            <a:spLocks noChangeArrowheads="1"/>
          </p:cNvSpPr>
          <p:nvPr/>
        </p:nvSpPr>
        <p:spPr bwMode="auto">
          <a:xfrm>
            <a:off x="1042988" y="3573463"/>
            <a:ext cx="7561262" cy="822325"/>
          </a:xfrm>
          <a:prstGeom prst="rect">
            <a:avLst/>
          </a:prstGeom>
          <a:noFill/>
          <a:ln w="9525">
            <a:noFill/>
            <a:miter lim="800000"/>
            <a:headEnd/>
            <a:tailEnd/>
          </a:ln>
        </p:spPr>
        <p:txBody>
          <a:bodyPr>
            <a:spAutoFit/>
          </a:bodyPr>
          <a:lstStyle/>
          <a:p>
            <a:r>
              <a:rPr kumimoji="1" lang="zh-CN" altLang="en-US" sz="2400">
                <a:latin typeface="Times New Roman" pitchFamily="18" charset="0"/>
                <a:ea typeface="华文中宋" pitchFamily="2" charset="-122"/>
              </a:rPr>
              <a:t>电子与其自身干涉，可形成与光的杨氏双缝干涉一样的条纹。</a:t>
            </a:r>
          </a:p>
        </p:txBody>
      </p:sp>
      <p:sp>
        <p:nvSpPr>
          <p:cNvPr id="704518" name="Text Box 2"/>
          <p:cNvSpPr txBox="1">
            <a:spLocks noChangeArrowheads="1"/>
          </p:cNvSpPr>
          <p:nvPr/>
        </p:nvSpPr>
        <p:spPr bwMode="auto">
          <a:xfrm>
            <a:off x="971550" y="4724400"/>
            <a:ext cx="7561263" cy="1187450"/>
          </a:xfrm>
          <a:prstGeom prst="rect">
            <a:avLst/>
          </a:prstGeom>
          <a:noFill/>
          <a:ln w="9525">
            <a:noFill/>
            <a:miter lim="800000"/>
            <a:headEnd/>
            <a:tailEnd/>
          </a:ln>
        </p:spPr>
        <p:txBody>
          <a:bodyPr>
            <a:spAutoFit/>
          </a:bodyPr>
          <a:lstStyle/>
          <a:p>
            <a:r>
              <a:rPr kumimoji="1" lang="zh-CN" altLang="en-US" sz="2400">
                <a:latin typeface="Times New Roman" pitchFamily="18" charset="0"/>
                <a:ea typeface="华文中宋" pitchFamily="2" charset="-122"/>
              </a:rPr>
              <a:t>但加有探测电子具体从哪条路径走的手段存在时，干涉消失了，因为它不能与“自己”从另一条路径走的过程干涉了。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gtEl>
                                        <p:attrNameLst>
                                          <p:attrName>style.visibility</p:attrName>
                                        </p:attrNameLst>
                                      </p:cBhvr>
                                      <p:to>
                                        <p:strVal val="visible"/>
                                      </p:to>
                                    </p:set>
                                    <p:animEffect transition="in" filter="blinds(horizontal)">
                                      <p:cBhvr>
                                        <p:cTn id="7" dur="500"/>
                                        <p:tgtEl>
                                          <p:spTgt spid="7045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6"/>
                                        </p:tgtEl>
                                        <p:attrNameLst>
                                          <p:attrName>style.visibility</p:attrName>
                                        </p:attrNameLst>
                                      </p:cBhvr>
                                      <p:to>
                                        <p:strVal val="visible"/>
                                      </p:to>
                                    </p:set>
                                    <p:animEffect transition="in" filter="blinds(horizontal)">
                                      <p:cBhvr>
                                        <p:cTn id="12" dur="500"/>
                                        <p:tgtEl>
                                          <p:spTgt spid="7045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04517"/>
                                        </p:tgtEl>
                                        <p:attrNameLst>
                                          <p:attrName>style.visibility</p:attrName>
                                        </p:attrNameLst>
                                      </p:cBhvr>
                                      <p:to>
                                        <p:strVal val="visible"/>
                                      </p:to>
                                    </p:set>
                                    <p:anim calcmode="lin" valueType="num">
                                      <p:cBhvr additive="base">
                                        <p:cTn id="17" dur="500" fill="hold"/>
                                        <p:tgtEl>
                                          <p:spTgt spid="704517"/>
                                        </p:tgtEl>
                                        <p:attrNameLst>
                                          <p:attrName>ppt_x</p:attrName>
                                        </p:attrNameLst>
                                      </p:cBhvr>
                                      <p:tavLst>
                                        <p:tav tm="0">
                                          <p:val>
                                            <p:strVal val="#ppt_x"/>
                                          </p:val>
                                        </p:tav>
                                        <p:tav tm="100000">
                                          <p:val>
                                            <p:strVal val="#ppt_x"/>
                                          </p:val>
                                        </p:tav>
                                      </p:tavLst>
                                    </p:anim>
                                    <p:anim calcmode="lin" valueType="num">
                                      <p:cBhvr additive="base">
                                        <p:cTn id="18" dur="500" fill="hold"/>
                                        <p:tgtEl>
                                          <p:spTgt spid="7045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04518"/>
                                        </p:tgtEl>
                                        <p:attrNameLst>
                                          <p:attrName>style.visibility</p:attrName>
                                        </p:attrNameLst>
                                      </p:cBhvr>
                                      <p:to>
                                        <p:strVal val="visible"/>
                                      </p:to>
                                    </p:set>
                                    <p:animEffect transition="in" filter="box(in)">
                                      <p:cBhvr>
                                        <p:cTn id="23" dur="500"/>
                                        <p:tgtEl>
                                          <p:spTgt spid="70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7" grpId="0"/>
      <p:bldP spid="7045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4" name="Text Box 2"/>
          <p:cNvSpPr txBox="1">
            <a:spLocks noChangeArrowheads="1"/>
          </p:cNvSpPr>
          <p:nvPr/>
        </p:nvSpPr>
        <p:spPr bwMode="auto">
          <a:xfrm>
            <a:off x="1042988" y="692150"/>
            <a:ext cx="4681537" cy="457200"/>
          </a:xfrm>
          <a:prstGeom prst="rect">
            <a:avLst/>
          </a:prstGeom>
          <a:noFill/>
          <a:ln w="9525">
            <a:noFill/>
            <a:miter lim="800000"/>
            <a:headEnd/>
            <a:tailEnd/>
          </a:ln>
        </p:spPr>
        <p:txBody>
          <a:bodyPr>
            <a:spAutoFit/>
          </a:bodyPr>
          <a:lstStyle/>
          <a:p>
            <a:r>
              <a:rPr kumimoji="1" lang="zh-CN" altLang="en-US" sz="2400">
                <a:latin typeface="Times New Roman" pitchFamily="18" charset="0"/>
                <a:ea typeface="华文中宋" pitchFamily="2" charset="-122"/>
              </a:rPr>
              <a:t>把光减弱，探测不到足够的电子。</a:t>
            </a:r>
          </a:p>
        </p:txBody>
      </p:sp>
      <p:sp>
        <p:nvSpPr>
          <p:cNvPr id="875525" name="Text Box 2"/>
          <p:cNvSpPr txBox="1">
            <a:spLocks noChangeArrowheads="1"/>
          </p:cNvSpPr>
          <p:nvPr/>
        </p:nvSpPr>
        <p:spPr bwMode="auto">
          <a:xfrm>
            <a:off x="1042988" y="1341438"/>
            <a:ext cx="7561262" cy="457200"/>
          </a:xfrm>
          <a:prstGeom prst="rect">
            <a:avLst/>
          </a:prstGeom>
          <a:noFill/>
          <a:ln w="9525">
            <a:noFill/>
            <a:miter lim="800000"/>
            <a:headEnd/>
            <a:tailEnd/>
          </a:ln>
        </p:spPr>
        <p:txBody>
          <a:bodyPr>
            <a:spAutoFit/>
          </a:bodyPr>
          <a:lstStyle/>
          <a:p>
            <a:r>
              <a:rPr kumimoji="1" lang="zh-CN" altLang="en-US" sz="2400">
                <a:latin typeface="Times New Roman" pitchFamily="18" charset="0"/>
                <a:ea typeface="华文中宋" pitchFamily="2" charset="-122"/>
              </a:rPr>
              <a:t>把波长增大，则不能判断电子从哪条缝出来。</a:t>
            </a:r>
          </a:p>
        </p:txBody>
      </p:sp>
      <p:sp>
        <p:nvSpPr>
          <p:cNvPr id="875526" name="Text Box 2"/>
          <p:cNvSpPr txBox="1">
            <a:spLocks noChangeArrowheads="1"/>
          </p:cNvSpPr>
          <p:nvPr/>
        </p:nvSpPr>
        <p:spPr bwMode="auto">
          <a:xfrm>
            <a:off x="1042988" y="2060575"/>
            <a:ext cx="5616575" cy="457200"/>
          </a:xfrm>
          <a:prstGeom prst="rect">
            <a:avLst/>
          </a:prstGeom>
          <a:noFill/>
          <a:ln w="9525">
            <a:noFill/>
            <a:miter lim="800000"/>
            <a:headEnd/>
            <a:tailEnd/>
          </a:ln>
        </p:spPr>
        <p:txBody>
          <a:bodyPr>
            <a:spAutoFit/>
          </a:bodyPr>
          <a:lstStyle/>
          <a:p>
            <a:r>
              <a:rPr kumimoji="1" lang="zh-CN" altLang="en-US" sz="2400">
                <a:latin typeface="Times New Roman" pitchFamily="18" charset="0"/>
                <a:ea typeface="华文中宋" pitchFamily="2" charset="-122"/>
              </a:rPr>
              <a:t>“观察效应”使得干涉消失，不可避免。</a:t>
            </a:r>
          </a:p>
        </p:txBody>
      </p:sp>
      <p:sp>
        <p:nvSpPr>
          <p:cNvPr id="875527" name="Text Box 2"/>
          <p:cNvSpPr txBox="1">
            <a:spLocks noChangeArrowheads="1"/>
          </p:cNvSpPr>
          <p:nvPr/>
        </p:nvSpPr>
        <p:spPr bwMode="auto">
          <a:xfrm>
            <a:off x="1116013" y="3068638"/>
            <a:ext cx="7343775" cy="1187450"/>
          </a:xfrm>
          <a:prstGeom prst="rect">
            <a:avLst/>
          </a:prstGeom>
          <a:noFill/>
          <a:ln w="9525">
            <a:noFill/>
            <a:miter lim="800000"/>
            <a:headEnd/>
            <a:tailEnd/>
          </a:ln>
        </p:spPr>
        <p:txBody>
          <a:bodyPr>
            <a:spAutoFit/>
          </a:bodyPr>
          <a:lstStyle/>
          <a:p>
            <a:r>
              <a:rPr kumimoji="1" lang="zh-CN" altLang="en-US" sz="2400">
                <a:solidFill>
                  <a:srgbClr val="FF0000"/>
                </a:solidFill>
                <a:latin typeface="Times New Roman" pitchFamily="18" charset="0"/>
                <a:ea typeface="华文中宋" pitchFamily="2" charset="-122"/>
              </a:rPr>
              <a:t>费曼：</a:t>
            </a:r>
            <a:r>
              <a:rPr kumimoji="1" lang="zh-CN" altLang="en-US" sz="2400">
                <a:solidFill>
                  <a:srgbClr val="0000FF"/>
                </a:solidFill>
                <a:latin typeface="Times New Roman" pitchFamily="18" charset="0"/>
                <a:ea typeface="华文中宋" pitchFamily="2" charset="-122"/>
              </a:rPr>
              <a:t>这些实验，都是用任何经典方法所绝对不能解释的，但是，量子力学的核心正是包含在这些实验之中。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5524"/>
                                        </p:tgtEl>
                                        <p:attrNameLst>
                                          <p:attrName>style.visibility</p:attrName>
                                        </p:attrNameLst>
                                      </p:cBhvr>
                                      <p:to>
                                        <p:strVal val="visible"/>
                                      </p:to>
                                    </p:set>
                                    <p:anim calcmode="lin" valueType="num">
                                      <p:cBhvr additive="base">
                                        <p:cTn id="7" dur="500" fill="hold"/>
                                        <p:tgtEl>
                                          <p:spTgt spid="875524"/>
                                        </p:tgtEl>
                                        <p:attrNameLst>
                                          <p:attrName>ppt_x</p:attrName>
                                        </p:attrNameLst>
                                      </p:cBhvr>
                                      <p:tavLst>
                                        <p:tav tm="0">
                                          <p:val>
                                            <p:strVal val="#ppt_x"/>
                                          </p:val>
                                        </p:tav>
                                        <p:tav tm="100000">
                                          <p:val>
                                            <p:strVal val="#ppt_x"/>
                                          </p:val>
                                        </p:tav>
                                      </p:tavLst>
                                    </p:anim>
                                    <p:anim calcmode="lin" valueType="num">
                                      <p:cBhvr additive="base">
                                        <p:cTn id="8" dur="500" fill="hold"/>
                                        <p:tgtEl>
                                          <p:spTgt spid="875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5525"/>
                                        </p:tgtEl>
                                        <p:attrNameLst>
                                          <p:attrName>style.visibility</p:attrName>
                                        </p:attrNameLst>
                                      </p:cBhvr>
                                      <p:to>
                                        <p:strVal val="visible"/>
                                      </p:to>
                                    </p:set>
                                    <p:anim calcmode="lin" valueType="num">
                                      <p:cBhvr additive="base">
                                        <p:cTn id="13" dur="500" fill="hold"/>
                                        <p:tgtEl>
                                          <p:spTgt spid="875525"/>
                                        </p:tgtEl>
                                        <p:attrNameLst>
                                          <p:attrName>ppt_x</p:attrName>
                                        </p:attrNameLst>
                                      </p:cBhvr>
                                      <p:tavLst>
                                        <p:tav tm="0">
                                          <p:val>
                                            <p:strVal val="#ppt_x"/>
                                          </p:val>
                                        </p:tav>
                                        <p:tav tm="100000">
                                          <p:val>
                                            <p:strVal val="#ppt_x"/>
                                          </p:val>
                                        </p:tav>
                                      </p:tavLst>
                                    </p:anim>
                                    <p:anim calcmode="lin" valueType="num">
                                      <p:cBhvr additive="base">
                                        <p:cTn id="14" dur="500" fill="hold"/>
                                        <p:tgtEl>
                                          <p:spTgt spid="8755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5526"/>
                                        </p:tgtEl>
                                        <p:attrNameLst>
                                          <p:attrName>style.visibility</p:attrName>
                                        </p:attrNameLst>
                                      </p:cBhvr>
                                      <p:to>
                                        <p:strVal val="visible"/>
                                      </p:to>
                                    </p:set>
                                    <p:anim calcmode="lin" valueType="num">
                                      <p:cBhvr additive="base">
                                        <p:cTn id="19" dur="500" fill="hold"/>
                                        <p:tgtEl>
                                          <p:spTgt spid="875526"/>
                                        </p:tgtEl>
                                        <p:attrNameLst>
                                          <p:attrName>ppt_x</p:attrName>
                                        </p:attrNameLst>
                                      </p:cBhvr>
                                      <p:tavLst>
                                        <p:tav tm="0">
                                          <p:val>
                                            <p:strVal val="#ppt_x"/>
                                          </p:val>
                                        </p:tav>
                                        <p:tav tm="100000">
                                          <p:val>
                                            <p:strVal val="#ppt_x"/>
                                          </p:val>
                                        </p:tav>
                                      </p:tavLst>
                                    </p:anim>
                                    <p:anim calcmode="lin" valueType="num">
                                      <p:cBhvr additive="base">
                                        <p:cTn id="20" dur="500" fill="hold"/>
                                        <p:tgtEl>
                                          <p:spTgt spid="8755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75527"/>
                                        </p:tgtEl>
                                        <p:attrNameLst>
                                          <p:attrName>style.visibility</p:attrName>
                                        </p:attrNameLst>
                                      </p:cBhvr>
                                      <p:to>
                                        <p:strVal val="visible"/>
                                      </p:to>
                                    </p:set>
                                    <p:anim calcmode="lin" valueType="num">
                                      <p:cBhvr additive="base">
                                        <p:cTn id="25" dur="500" fill="hold"/>
                                        <p:tgtEl>
                                          <p:spTgt spid="875527"/>
                                        </p:tgtEl>
                                        <p:attrNameLst>
                                          <p:attrName>ppt_x</p:attrName>
                                        </p:attrNameLst>
                                      </p:cBhvr>
                                      <p:tavLst>
                                        <p:tav tm="0">
                                          <p:val>
                                            <p:strVal val="#ppt_x"/>
                                          </p:val>
                                        </p:tav>
                                        <p:tav tm="100000">
                                          <p:val>
                                            <p:strVal val="#ppt_x"/>
                                          </p:val>
                                        </p:tav>
                                      </p:tavLst>
                                    </p:anim>
                                    <p:anim calcmode="lin" valueType="num">
                                      <p:cBhvr additive="base">
                                        <p:cTn id="26" dur="500" fill="hold"/>
                                        <p:tgtEl>
                                          <p:spTgt spid="875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4" grpId="0"/>
      <p:bldP spid="875525" grpId="0"/>
      <p:bldP spid="875526" grpId="0"/>
      <p:bldP spid="87552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60" name="Text Box 2"/>
          <p:cNvSpPr txBox="1">
            <a:spLocks noChangeArrowheads="1"/>
          </p:cNvSpPr>
          <p:nvPr/>
        </p:nvSpPr>
        <p:spPr bwMode="auto">
          <a:xfrm>
            <a:off x="611188" y="347663"/>
            <a:ext cx="3241675" cy="488950"/>
          </a:xfrm>
          <a:prstGeom prst="rect">
            <a:avLst/>
          </a:prstGeom>
          <a:noFill/>
          <a:ln w="9525">
            <a:noFill/>
            <a:miter lim="800000"/>
            <a:headEnd/>
            <a:tailEnd/>
          </a:ln>
        </p:spPr>
        <p:txBody>
          <a:bodyPr>
            <a:spAutoFit/>
          </a:bodyPr>
          <a:lstStyle/>
          <a:p>
            <a:r>
              <a:rPr kumimoji="1" lang="zh-CN" altLang="en-US" sz="2600" b="1">
                <a:solidFill>
                  <a:srgbClr val="FF0000"/>
                </a:solidFill>
                <a:latin typeface="Times New Roman" pitchFamily="18" charset="0"/>
                <a:ea typeface="华文中宋" pitchFamily="2" charset="-122"/>
              </a:rPr>
              <a:t>（</a:t>
            </a:r>
            <a:r>
              <a:rPr kumimoji="1" lang="en-US" altLang="zh-CN" sz="2600" b="1">
                <a:solidFill>
                  <a:srgbClr val="FF0000"/>
                </a:solidFill>
                <a:latin typeface="Times New Roman" pitchFamily="18" charset="0"/>
                <a:ea typeface="华文中宋" pitchFamily="2" charset="-122"/>
              </a:rPr>
              <a:t>3</a:t>
            </a:r>
            <a:r>
              <a:rPr kumimoji="1" lang="zh-CN" altLang="en-US" sz="2600" b="1">
                <a:solidFill>
                  <a:srgbClr val="FF0000"/>
                </a:solidFill>
                <a:latin typeface="Times New Roman" pitchFamily="18" charset="0"/>
                <a:ea typeface="华文中宋" pitchFamily="2" charset="-122"/>
              </a:rPr>
              <a:t>）</a:t>
            </a:r>
            <a:r>
              <a:rPr kumimoji="1" lang="zh-CN" altLang="en-US" sz="2600" b="1">
                <a:solidFill>
                  <a:srgbClr val="FF0000"/>
                </a:solidFill>
                <a:latin typeface="宋体" charset="-122"/>
                <a:ea typeface="华文中宋" pitchFamily="2" charset="-122"/>
              </a:rPr>
              <a:t>态叠加原理</a:t>
            </a:r>
            <a:endParaRPr kumimoji="1" lang="zh-CN" altLang="en-US" sz="2600" b="1">
              <a:latin typeface="宋体" charset="-122"/>
              <a:ea typeface="华文中宋" pitchFamily="2" charset="-122"/>
            </a:endParaRPr>
          </a:p>
        </p:txBody>
      </p:sp>
      <p:sp>
        <p:nvSpPr>
          <p:cNvPr id="876549" name="Text Box 2"/>
          <p:cNvSpPr txBox="1">
            <a:spLocks noChangeArrowheads="1"/>
          </p:cNvSpPr>
          <p:nvPr/>
        </p:nvSpPr>
        <p:spPr bwMode="auto">
          <a:xfrm>
            <a:off x="971550" y="1052513"/>
            <a:ext cx="3384550" cy="457200"/>
          </a:xfrm>
          <a:prstGeom prst="rect">
            <a:avLst/>
          </a:prstGeom>
          <a:noFill/>
          <a:ln w="9525">
            <a:noFill/>
            <a:miter lim="800000"/>
            <a:headEnd/>
            <a:tailEnd/>
          </a:ln>
        </p:spPr>
        <p:txBody>
          <a:bodyPr>
            <a:spAutoFit/>
          </a:bodyPr>
          <a:lstStyle/>
          <a:p>
            <a:r>
              <a:rPr kumimoji="1" lang="zh-CN" altLang="en-US" sz="2400">
                <a:latin typeface="Times New Roman" pitchFamily="18" charset="0"/>
                <a:ea typeface="华文中宋" pitchFamily="2" charset="-122"/>
              </a:rPr>
              <a:t>微观世界，事件概率</a:t>
            </a:r>
          </a:p>
        </p:txBody>
      </p:sp>
      <p:graphicFrame>
        <p:nvGraphicFramePr>
          <p:cNvPr id="679946" name="Object 6"/>
          <p:cNvGraphicFramePr>
            <a:graphicFrameLocks noChangeAspect="1"/>
          </p:cNvGraphicFramePr>
          <p:nvPr/>
        </p:nvGraphicFramePr>
        <p:xfrm>
          <a:off x="4067175" y="976313"/>
          <a:ext cx="1296988" cy="652462"/>
        </p:xfrm>
        <a:graphic>
          <a:graphicData uri="http://schemas.openxmlformats.org/presentationml/2006/ole">
            <mc:AlternateContent xmlns:mc="http://schemas.openxmlformats.org/markup-compatibility/2006">
              <mc:Choice xmlns:v="urn:schemas-microsoft-com:vml" Requires="v">
                <p:oleObj spid="_x0000_s876600" name="公式" r:id="rId3" imgW="507960" imgH="279360" progId="Equation.3">
                  <p:embed/>
                </p:oleObj>
              </mc:Choice>
              <mc:Fallback>
                <p:oleObj name="公式" r:id="rId3" imgW="507960" imgH="27936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976313"/>
                        <a:ext cx="1296988"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6551" name="Text Box 2"/>
          <p:cNvSpPr txBox="1">
            <a:spLocks noChangeArrowheads="1"/>
          </p:cNvSpPr>
          <p:nvPr/>
        </p:nvSpPr>
        <p:spPr bwMode="auto">
          <a:xfrm>
            <a:off x="5867400" y="1052513"/>
            <a:ext cx="2159000" cy="457200"/>
          </a:xfrm>
          <a:prstGeom prst="rect">
            <a:avLst/>
          </a:prstGeom>
          <a:noFill/>
          <a:ln w="9525">
            <a:noFill/>
            <a:miter lim="800000"/>
            <a:headEnd/>
            <a:tailEnd/>
          </a:ln>
        </p:spPr>
        <p:txBody>
          <a:bodyPr>
            <a:spAutoFit/>
          </a:bodyPr>
          <a:lstStyle/>
          <a:p>
            <a:r>
              <a:rPr kumimoji="1" lang="en-US" altLang="zh-CN" sz="2400" i="1">
                <a:latin typeface="Symbol" pitchFamily="18" charset="2"/>
                <a:ea typeface="华文中宋" pitchFamily="2" charset="-122"/>
                <a:sym typeface="Symbol" pitchFamily="18" charset="2"/>
              </a:rPr>
              <a:t> </a:t>
            </a:r>
            <a:r>
              <a:rPr kumimoji="1" lang="zh-CN" altLang="en-US" sz="2400">
                <a:latin typeface="Times New Roman" pitchFamily="18" charset="0"/>
                <a:ea typeface="华文中宋" pitchFamily="2" charset="-122"/>
              </a:rPr>
              <a:t>亦称概率幅</a:t>
            </a:r>
          </a:p>
        </p:txBody>
      </p:sp>
      <p:sp>
        <p:nvSpPr>
          <p:cNvPr id="876552" name="Text Box 2"/>
          <p:cNvSpPr txBox="1">
            <a:spLocks noChangeArrowheads="1"/>
          </p:cNvSpPr>
          <p:nvPr/>
        </p:nvSpPr>
        <p:spPr bwMode="auto">
          <a:xfrm>
            <a:off x="971550" y="1844675"/>
            <a:ext cx="4176713" cy="457200"/>
          </a:xfrm>
          <a:prstGeom prst="rect">
            <a:avLst/>
          </a:prstGeom>
          <a:noFill/>
          <a:ln w="9525">
            <a:noFill/>
            <a:miter lim="800000"/>
            <a:headEnd/>
            <a:tailEnd/>
          </a:ln>
        </p:spPr>
        <p:txBody>
          <a:bodyPr>
            <a:spAutoFit/>
          </a:bodyPr>
          <a:lstStyle/>
          <a:p>
            <a:r>
              <a:rPr kumimoji="1" lang="zh-CN" altLang="en-US" sz="2400">
                <a:latin typeface="Times New Roman" pitchFamily="18" charset="0"/>
                <a:ea typeface="华文中宋" pitchFamily="2" charset="-122"/>
              </a:rPr>
              <a:t>从初态 </a:t>
            </a:r>
            <a:r>
              <a:rPr kumimoji="1" lang="en-US" altLang="zh-CN" sz="2400" i="1">
                <a:latin typeface="Times New Roman" pitchFamily="18" charset="0"/>
                <a:ea typeface="华文中宋" pitchFamily="2" charset="-122"/>
              </a:rPr>
              <a:t>i </a:t>
            </a:r>
            <a:r>
              <a:rPr kumimoji="1" lang="zh-CN" altLang="en-US" sz="2400">
                <a:latin typeface="Times New Roman" pitchFamily="18" charset="0"/>
                <a:ea typeface="华文中宋" pitchFamily="2" charset="-122"/>
              </a:rPr>
              <a:t>到末态 </a:t>
            </a:r>
            <a:r>
              <a:rPr kumimoji="1" lang="en-US" altLang="zh-CN" sz="2400" i="1">
                <a:latin typeface="Times New Roman" pitchFamily="18" charset="0"/>
                <a:ea typeface="华文中宋" pitchFamily="2" charset="-122"/>
              </a:rPr>
              <a:t>f </a:t>
            </a:r>
            <a:r>
              <a:rPr kumimoji="1" lang="zh-CN" altLang="en-US" sz="2400">
                <a:latin typeface="Times New Roman" pitchFamily="18" charset="0"/>
                <a:ea typeface="华文中宋" pitchFamily="2" charset="-122"/>
              </a:rPr>
              <a:t>的跃迁概率</a:t>
            </a:r>
          </a:p>
        </p:txBody>
      </p:sp>
      <p:graphicFrame>
        <p:nvGraphicFramePr>
          <p:cNvPr id="2" name="Object 9"/>
          <p:cNvGraphicFramePr>
            <a:graphicFrameLocks noChangeAspect="1"/>
          </p:cNvGraphicFramePr>
          <p:nvPr/>
        </p:nvGraphicFramePr>
        <p:xfrm>
          <a:off x="5129213" y="1817688"/>
          <a:ext cx="2755900" cy="563562"/>
        </p:xfrm>
        <a:graphic>
          <a:graphicData uri="http://schemas.openxmlformats.org/presentationml/2006/ole">
            <mc:AlternateContent xmlns:mc="http://schemas.openxmlformats.org/markup-compatibility/2006">
              <mc:Choice xmlns:v="urn:schemas-microsoft-com:vml" Requires="v">
                <p:oleObj spid="_x0000_s876601" name="公式" r:id="rId5" imgW="1079280" imgH="241200" progId="Equation.3">
                  <p:embed/>
                </p:oleObj>
              </mc:Choice>
              <mc:Fallback>
                <p:oleObj name="公式" r:id="rId5" imgW="1079280" imgH="2412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9213" y="1817688"/>
                        <a:ext cx="2755900"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0"/>
          <p:cNvGraphicFramePr>
            <a:graphicFrameLocks noChangeAspect="1"/>
          </p:cNvGraphicFramePr>
          <p:nvPr/>
        </p:nvGraphicFramePr>
        <p:xfrm>
          <a:off x="1763713" y="2492375"/>
          <a:ext cx="2009775" cy="712788"/>
        </p:xfrm>
        <a:graphic>
          <a:graphicData uri="http://schemas.openxmlformats.org/presentationml/2006/ole">
            <mc:AlternateContent xmlns:mc="http://schemas.openxmlformats.org/markup-compatibility/2006">
              <mc:Choice xmlns:v="urn:schemas-microsoft-com:vml" Requires="v">
                <p:oleObj spid="_x0000_s876602" name="公式" r:id="rId7" imgW="787320" imgH="304560" progId="Equation.3">
                  <p:embed/>
                </p:oleObj>
              </mc:Choice>
              <mc:Fallback>
                <p:oleObj name="公式" r:id="rId7" imgW="787320" imgH="30456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2492375"/>
                        <a:ext cx="200977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11"/>
          <p:cNvGraphicFramePr>
            <a:graphicFrameLocks noChangeAspect="1"/>
          </p:cNvGraphicFramePr>
          <p:nvPr/>
        </p:nvGraphicFramePr>
        <p:xfrm>
          <a:off x="4349750" y="2565400"/>
          <a:ext cx="2366963" cy="593725"/>
        </p:xfrm>
        <a:graphic>
          <a:graphicData uri="http://schemas.openxmlformats.org/presentationml/2006/ole">
            <mc:AlternateContent xmlns:mc="http://schemas.openxmlformats.org/markup-compatibility/2006">
              <mc:Choice xmlns:v="urn:schemas-microsoft-com:vml" Requires="v">
                <p:oleObj spid="_x0000_s876603" name="公式" r:id="rId9" imgW="927000" imgH="253800" progId="Equation.3">
                  <p:embed/>
                </p:oleObj>
              </mc:Choice>
              <mc:Fallback>
                <p:oleObj name="公式" r:id="rId9" imgW="927000" imgH="25380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9750" y="2565400"/>
                        <a:ext cx="2366963"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6556" name="Text Box 2"/>
          <p:cNvSpPr txBox="1">
            <a:spLocks noChangeArrowheads="1"/>
          </p:cNvSpPr>
          <p:nvPr/>
        </p:nvSpPr>
        <p:spPr bwMode="auto">
          <a:xfrm>
            <a:off x="971550" y="3213100"/>
            <a:ext cx="3384550" cy="457200"/>
          </a:xfrm>
          <a:prstGeom prst="rect">
            <a:avLst/>
          </a:prstGeom>
          <a:noFill/>
          <a:ln w="9525">
            <a:noFill/>
            <a:miter lim="800000"/>
            <a:headEnd/>
            <a:tailEnd/>
          </a:ln>
        </p:spPr>
        <p:txBody>
          <a:bodyPr>
            <a:spAutoFit/>
          </a:bodyPr>
          <a:lstStyle/>
          <a:p>
            <a:r>
              <a:rPr kumimoji="1" lang="en-US" altLang="zh-CN" sz="2400">
                <a:latin typeface="宋体" charset="-122"/>
              </a:rPr>
              <a:t>&lt;</a:t>
            </a:r>
            <a:r>
              <a:rPr kumimoji="1" lang="en-US" altLang="zh-CN" sz="2400" i="1">
                <a:latin typeface="Times New Roman" pitchFamily="18" charset="0"/>
                <a:ea typeface="华文中宋" pitchFamily="2" charset="-122"/>
              </a:rPr>
              <a:t>f</a:t>
            </a:r>
            <a:r>
              <a:rPr kumimoji="1" lang="en-US" altLang="zh-CN" sz="2400" i="1">
                <a:latin typeface="Times New Roman" pitchFamily="18" charset="0"/>
                <a:ea typeface="华文中宋" pitchFamily="2" charset="-122"/>
                <a:cs typeface="Times New Roman" pitchFamily="18" charset="0"/>
              </a:rPr>
              <a:t>|i</a:t>
            </a:r>
            <a:r>
              <a:rPr kumimoji="1" lang="en-US" altLang="zh-CN" sz="2400">
                <a:latin typeface="宋体" charset="-122"/>
                <a:cs typeface="Times New Roman" pitchFamily="18" charset="0"/>
              </a:rPr>
              <a:t>&gt;</a:t>
            </a:r>
            <a:r>
              <a:rPr kumimoji="1" lang="zh-CN" altLang="en-US" sz="2400">
                <a:latin typeface="Times New Roman" pitchFamily="18" charset="0"/>
                <a:ea typeface="华文中宋" pitchFamily="2" charset="-122"/>
              </a:rPr>
              <a:t>服从的规则：</a:t>
            </a:r>
          </a:p>
        </p:txBody>
      </p:sp>
      <p:sp>
        <p:nvSpPr>
          <p:cNvPr id="876558" name="Text Box 2"/>
          <p:cNvSpPr txBox="1">
            <a:spLocks noChangeArrowheads="1"/>
          </p:cNvSpPr>
          <p:nvPr/>
        </p:nvSpPr>
        <p:spPr bwMode="auto">
          <a:xfrm>
            <a:off x="1042988" y="3860800"/>
            <a:ext cx="7561262" cy="822325"/>
          </a:xfrm>
          <a:prstGeom prst="rect">
            <a:avLst/>
          </a:prstGeom>
          <a:noFill/>
          <a:ln w="9525">
            <a:noFill/>
            <a:miter lim="800000"/>
            <a:headEnd/>
            <a:tailEnd/>
          </a:ln>
        </p:spPr>
        <p:txBody>
          <a:bodyPr>
            <a:spAutoFit/>
          </a:bodyPr>
          <a:lstStyle/>
          <a:p>
            <a:r>
              <a:rPr kumimoji="1" lang="zh-CN" altLang="en-US" sz="2400" b="1">
                <a:solidFill>
                  <a:srgbClr val="990000"/>
                </a:solidFill>
                <a:latin typeface="Times New Roman" pitchFamily="18" charset="0"/>
                <a:ea typeface="华文中宋" pitchFamily="2" charset="-122"/>
              </a:rPr>
              <a:t>一、</a:t>
            </a:r>
            <a:r>
              <a:rPr kumimoji="1" lang="en-US" altLang="zh-CN" sz="2400" i="1">
                <a:latin typeface="Times New Roman" pitchFamily="18" charset="0"/>
                <a:ea typeface="华文中宋" pitchFamily="2" charset="-122"/>
              </a:rPr>
              <a:t>i </a:t>
            </a:r>
            <a:r>
              <a:rPr kumimoji="1" lang="zh-CN" altLang="en-US"/>
              <a:t>→</a:t>
            </a:r>
            <a:r>
              <a:rPr kumimoji="1" lang="en-US" altLang="zh-CN" sz="2400" i="1">
                <a:latin typeface="Times New Roman" pitchFamily="18" charset="0"/>
                <a:ea typeface="华文中宋" pitchFamily="2" charset="-122"/>
              </a:rPr>
              <a:t>f </a:t>
            </a:r>
            <a:r>
              <a:rPr kumimoji="1" lang="zh-CN" altLang="en-US" sz="2400">
                <a:latin typeface="Times New Roman" pitchFamily="18" charset="0"/>
                <a:ea typeface="华文中宋" pitchFamily="2" charset="-122"/>
              </a:rPr>
              <a:t>间的跃迁概率幅应是各种可能发生的跃迁概率幅之和：</a:t>
            </a:r>
          </a:p>
        </p:txBody>
      </p:sp>
      <p:graphicFrame>
        <p:nvGraphicFramePr>
          <p:cNvPr id="5" name="Object 15"/>
          <p:cNvGraphicFramePr>
            <a:graphicFrameLocks noChangeAspect="1"/>
          </p:cNvGraphicFramePr>
          <p:nvPr/>
        </p:nvGraphicFramePr>
        <p:xfrm>
          <a:off x="2051050" y="4868863"/>
          <a:ext cx="2722563" cy="801687"/>
        </p:xfrm>
        <a:graphic>
          <a:graphicData uri="http://schemas.openxmlformats.org/presentationml/2006/ole">
            <mc:AlternateContent xmlns:mc="http://schemas.openxmlformats.org/markup-compatibility/2006">
              <mc:Choice xmlns:v="urn:schemas-microsoft-com:vml" Requires="v">
                <p:oleObj spid="_x0000_s876604" name="公式" r:id="rId11" imgW="1066680" imgH="342720" progId="Equation.3">
                  <p:embed/>
                </p:oleObj>
              </mc:Choice>
              <mc:Fallback>
                <p:oleObj name="公式" r:id="rId11" imgW="1066680" imgH="342720" progId="Equation.3">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4868863"/>
                        <a:ext cx="2722563" cy="80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76569" name="Picture 25" descr="未命名"/>
          <p:cNvPicPr>
            <a:picLocks noChangeAspect="1" noChangeArrowheads="1"/>
          </p:cNvPicPr>
          <p:nvPr/>
        </p:nvPicPr>
        <p:blipFill>
          <a:blip r:embed="rId13"/>
          <a:srcRect/>
          <a:stretch>
            <a:fillRect/>
          </a:stretch>
        </p:blipFill>
        <p:spPr bwMode="auto">
          <a:xfrm>
            <a:off x="5651500" y="4652963"/>
            <a:ext cx="2016125" cy="1241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6549"/>
                                        </p:tgtEl>
                                        <p:attrNameLst>
                                          <p:attrName>style.visibility</p:attrName>
                                        </p:attrNameLst>
                                      </p:cBhvr>
                                      <p:to>
                                        <p:strVal val="visible"/>
                                      </p:to>
                                    </p:set>
                                    <p:anim calcmode="lin" valueType="num">
                                      <p:cBhvr additive="base">
                                        <p:cTn id="7" dur="500" fill="hold"/>
                                        <p:tgtEl>
                                          <p:spTgt spid="876549"/>
                                        </p:tgtEl>
                                        <p:attrNameLst>
                                          <p:attrName>ppt_x</p:attrName>
                                        </p:attrNameLst>
                                      </p:cBhvr>
                                      <p:tavLst>
                                        <p:tav tm="0">
                                          <p:val>
                                            <p:strVal val="#ppt_x"/>
                                          </p:val>
                                        </p:tav>
                                        <p:tav tm="100000">
                                          <p:val>
                                            <p:strVal val="#ppt_x"/>
                                          </p:val>
                                        </p:tav>
                                      </p:tavLst>
                                    </p:anim>
                                    <p:anim calcmode="lin" valueType="num">
                                      <p:cBhvr additive="base">
                                        <p:cTn id="8" dur="500" fill="hold"/>
                                        <p:tgtEl>
                                          <p:spTgt spid="8765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9946"/>
                                        </p:tgtEl>
                                        <p:attrNameLst>
                                          <p:attrName>style.visibility</p:attrName>
                                        </p:attrNameLst>
                                      </p:cBhvr>
                                      <p:to>
                                        <p:strVal val="visible"/>
                                      </p:to>
                                    </p:set>
                                    <p:anim calcmode="lin" valueType="num">
                                      <p:cBhvr additive="base">
                                        <p:cTn id="13" dur="500" fill="hold"/>
                                        <p:tgtEl>
                                          <p:spTgt spid="679946"/>
                                        </p:tgtEl>
                                        <p:attrNameLst>
                                          <p:attrName>ppt_x</p:attrName>
                                        </p:attrNameLst>
                                      </p:cBhvr>
                                      <p:tavLst>
                                        <p:tav tm="0">
                                          <p:val>
                                            <p:strVal val="#ppt_x"/>
                                          </p:val>
                                        </p:tav>
                                        <p:tav tm="100000">
                                          <p:val>
                                            <p:strVal val="#ppt_x"/>
                                          </p:val>
                                        </p:tav>
                                      </p:tavLst>
                                    </p:anim>
                                    <p:anim calcmode="lin" valueType="num">
                                      <p:cBhvr additive="base">
                                        <p:cTn id="14" dur="500" fill="hold"/>
                                        <p:tgtEl>
                                          <p:spTgt spid="6799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876551"/>
                                        </p:tgtEl>
                                        <p:attrNameLst>
                                          <p:attrName>style.visibility</p:attrName>
                                        </p:attrNameLst>
                                      </p:cBhvr>
                                      <p:to>
                                        <p:strVal val="visible"/>
                                      </p:to>
                                    </p:set>
                                    <p:animEffect transition="in" filter="box(in)">
                                      <p:cBhvr>
                                        <p:cTn id="19" dur="500"/>
                                        <p:tgtEl>
                                          <p:spTgt spid="876551"/>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876552"/>
                                        </p:tgtEl>
                                        <p:attrNameLst>
                                          <p:attrName>style.visibility</p:attrName>
                                        </p:attrNameLst>
                                      </p:cBhvr>
                                      <p:to>
                                        <p:strVal val="visible"/>
                                      </p:to>
                                    </p:set>
                                    <p:animEffect transition="in" filter="checkerboard(across)">
                                      <p:cBhvr>
                                        <p:cTn id="24" dur="500"/>
                                        <p:tgtEl>
                                          <p:spTgt spid="87655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ox(in)">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76556"/>
                                        </p:tgtEl>
                                        <p:attrNameLst>
                                          <p:attrName>style.visibility</p:attrName>
                                        </p:attrNameLst>
                                      </p:cBhvr>
                                      <p:to>
                                        <p:strVal val="visible"/>
                                      </p:to>
                                    </p:set>
                                    <p:anim calcmode="lin" valueType="num">
                                      <p:cBhvr additive="base">
                                        <p:cTn id="45" dur="500" fill="hold"/>
                                        <p:tgtEl>
                                          <p:spTgt spid="876556"/>
                                        </p:tgtEl>
                                        <p:attrNameLst>
                                          <p:attrName>ppt_x</p:attrName>
                                        </p:attrNameLst>
                                      </p:cBhvr>
                                      <p:tavLst>
                                        <p:tav tm="0">
                                          <p:val>
                                            <p:strVal val="#ppt_x"/>
                                          </p:val>
                                        </p:tav>
                                        <p:tav tm="100000">
                                          <p:val>
                                            <p:strVal val="#ppt_x"/>
                                          </p:val>
                                        </p:tav>
                                      </p:tavLst>
                                    </p:anim>
                                    <p:anim calcmode="lin" valueType="num">
                                      <p:cBhvr additive="base">
                                        <p:cTn id="46" dur="500" fill="hold"/>
                                        <p:tgtEl>
                                          <p:spTgt spid="87655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876558"/>
                                        </p:tgtEl>
                                        <p:attrNameLst>
                                          <p:attrName>style.visibility</p:attrName>
                                        </p:attrNameLst>
                                      </p:cBhvr>
                                      <p:to>
                                        <p:strVal val="visible"/>
                                      </p:to>
                                    </p:set>
                                    <p:animEffect transition="in" filter="checkerboard(across)">
                                      <p:cBhvr>
                                        <p:cTn id="51" dur="500"/>
                                        <p:tgtEl>
                                          <p:spTgt spid="876558"/>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ppt_x"/>
                                          </p:val>
                                        </p:tav>
                                        <p:tav tm="100000">
                                          <p:val>
                                            <p:strVal val="#ppt_x"/>
                                          </p:val>
                                        </p:tav>
                                      </p:tavLst>
                                    </p:anim>
                                    <p:anim calcmode="lin" valueType="num">
                                      <p:cBhvr additive="base">
                                        <p:cTn id="5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876569"/>
                                        </p:tgtEl>
                                        <p:attrNameLst>
                                          <p:attrName>style.visibility</p:attrName>
                                        </p:attrNameLst>
                                      </p:cBhvr>
                                      <p:to>
                                        <p:strVal val="visible"/>
                                      </p:to>
                                    </p:set>
                                    <p:animEffect transition="in" filter="checkerboard(across)">
                                      <p:cBhvr>
                                        <p:cTn id="62" dur="500"/>
                                        <p:tgtEl>
                                          <p:spTgt spid="876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9" grpId="0"/>
      <p:bldP spid="876551" grpId="0"/>
      <p:bldP spid="876552" grpId="0"/>
      <p:bldP spid="876556" grpId="0"/>
      <p:bldP spid="87655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2" name="Text Box 2"/>
          <p:cNvSpPr txBox="1">
            <a:spLocks noChangeArrowheads="1"/>
          </p:cNvSpPr>
          <p:nvPr/>
        </p:nvSpPr>
        <p:spPr bwMode="auto">
          <a:xfrm>
            <a:off x="1042988" y="650875"/>
            <a:ext cx="7561262" cy="822325"/>
          </a:xfrm>
          <a:prstGeom prst="rect">
            <a:avLst/>
          </a:prstGeom>
          <a:noFill/>
          <a:ln w="9525">
            <a:noFill/>
            <a:miter lim="800000"/>
            <a:headEnd/>
            <a:tailEnd/>
          </a:ln>
        </p:spPr>
        <p:txBody>
          <a:bodyPr>
            <a:spAutoFit/>
          </a:bodyPr>
          <a:lstStyle/>
          <a:p>
            <a:r>
              <a:rPr kumimoji="1" lang="zh-CN" altLang="en-US" sz="2400" b="1">
                <a:solidFill>
                  <a:srgbClr val="990000"/>
                </a:solidFill>
                <a:latin typeface="Times New Roman" pitchFamily="18" charset="0"/>
                <a:ea typeface="华文中宋" pitchFamily="2" charset="-122"/>
              </a:rPr>
              <a:t>二、</a:t>
            </a:r>
            <a:r>
              <a:rPr kumimoji="1" lang="zh-CN" altLang="en-US" sz="2400">
                <a:latin typeface="Times New Roman" pitchFamily="18" charset="0"/>
                <a:ea typeface="华文中宋" pitchFamily="2" charset="-122"/>
              </a:rPr>
              <a:t>如果知道跃迁到任意一末态的概率，那么跃迁概率</a:t>
            </a:r>
            <a:r>
              <a:rPr kumimoji="1" lang="en-US" altLang="zh-CN" sz="2400">
                <a:latin typeface="Times New Roman" pitchFamily="18" charset="0"/>
              </a:rPr>
              <a:t>|</a:t>
            </a:r>
            <a:r>
              <a:rPr kumimoji="1" lang="en-US" altLang="zh-CN" sz="2400">
                <a:latin typeface="宋体" charset="-122"/>
              </a:rPr>
              <a:t>&lt;</a:t>
            </a:r>
            <a:r>
              <a:rPr kumimoji="1" lang="en-US" altLang="zh-CN" sz="2400" i="1">
                <a:latin typeface="Times New Roman" pitchFamily="18" charset="0"/>
              </a:rPr>
              <a:t>f|i</a:t>
            </a:r>
            <a:r>
              <a:rPr kumimoji="1" lang="en-US" altLang="zh-CN" sz="2400">
                <a:latin typeface="宋体" charset="-122"/>
              </a:rPr>
              <a:t>&gt;</a:t>
            </a:r>
            <a:r>
              <a:rPr kumimoji="1" lang="en-US" altLang="zh-CN" sz="2400">
                <a:latin typeface="Times New Roman" pitchFamily="18" charset="0"/>
              </a:rPr>
              <a:t>|</a:t>
            </a:r>
            <a:r>
              <a:rPr kumimoji="1" lang="en-US" altLang="zh-CN" sz="2400" baseline="30000">
                <a:latin typeface="Times New Roman" pitchFamily="18" charset="0"/>
              </a:rPr>
              <a:t>2</a:t>
            </a:r>
            <a:r>
              <a:rPr kumimoji="1" lang="zh-CN" altLang="en-US" sz="2400">
                <a:latin typeface="Times New Roman" pitchFamily="18" charset="0"/>
                <a:ea typeface="华文中宋" pitchFamily="2" charset="-122"/>
              </a:rPr>
              <a:t>等于到达各种末态的跃迁概率之和：</a:t>
            </a:r>
          </a:p>
        </p:txBody>
      </p:sp>
      <p:graphicFrame>
        <p:nvGraphicFramePr>
          <p:cNvPr id="679946" name="Object 5"/>
          <p:cNvGraphicFramePr>
            <a:graphicFrameLocks noChangeAspect="1"/>
          </p:cNvGraphicFramePr>
          <p:nvPr/>
        </p:nvGraphicFramePr>
        <p:xfrm>
          <a:off x="1555750" y="2138363"/>
          <a:ext cx="3306763" cy="919162"/>
        </p:xfrm>
        <a:graphic>
          <a:graphicData uri="http://schemas.openxmlformats.org/presentationml/2006/ole">
            <mc:AlternateContent xmlns:mc="http://schemas.openxmlformats.org/markup-compatibility/2006">
              <mc:Choice xmlns:v="urn:schemas-microsoft-com:vml" Requires="v">
                <p:oleObj spid="_x0000_s877596" name="公式" r:id="rId3" imgW="1295280" imgH="393480" progId="Equation.3">
                  <p:embed/>
                </p:oleObj>
              </mc:Choice>
              <mc:Fallback>
                <p:oleObj name="公式" r:id="rId3" imgW="1295280" imgH="39348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0" y="2138363"/>
                        <a:ext cx="3306763"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77576" name="Picture 24"/>
          <p:cNvPicPr>
            <a:picLocks noChangeAspect="1" noChangeArrowheads="1"/>
          </p:cNvPicPr>
          <p:nvPr/>
        </p:nvPicPr>
        <p:blipFill>
          <a:blip r:embed="rId5"/>
          <a:srcRect/>
          <a:stretch>
            <a:fillRect/>
          </a:stretch>
        </p:blipFill>
        <p:spPr bwMode="auto">
          <a:xfrm>
            <a:off x="5421313" y="1711325"/>
            <a:ext cx="2246312" cy="1706563"/>
          </a:xfrm>
          <a:prstGeom prst="rect">
            <a:avLst/>
          </a:prstGeom>
          <a:noFill/>
          <a:ln w="9525">
            <a:noFill/>
            <a:miter lim="800000"/>
            <a:headEnd/>
            <a:tailEnd/>
          </a:ln>
        </p:spPr>
      </p:pic>
      <p:sp>
        <p:nvSpPr>
          <p:cNvPr id="2" name="Text Box 2"/>
          <p:cNvSpPr txBox="1">
            <a:spLocks noChangeArrowheads="1"/>
          </p:cNvSpPr>
          <p:nvPr/>
        </p:nvSpPr>
        <p:spPr bwMode="auto">
          <a:xfrm>
            <a:off x="1042988" y="3560763"/>
            <a:ext cx="7561262" cy="822325"/>
          </a:xfrm>
          <a:prstGeom prst="rect">
            <a:avLst/>
          </a:prstGeom>
          <a:noFill/>
          <a:ln w="9525">
            <a:noFill/>
            <a:miter lim="800000"/>
            <a:headEnd/>
            <a:tailEnd/>
          </a:ln>
        </p:spPr>
        <p:txBody>
          <a:bodyPr>
            <a:spAutoFit/>
          </a:bodyPr>
          <a:lstStyle/>
          <a:p>
            <a:r>
              <a:rPr kumimoji="1" lang="zh-CN" altLang="en-US" sz="2400" b="1">
                <a:solidFill>
                  <a:srgbClr val="990000"/>
                </a:solidFill>
                <a:latin typeface="Times New Roman" pitchFamily="18" charset="0"/>
                <a:ea typeface="华文中宋" pitchFamily="2" charset="-122"/>
              </a:rPr>
              <a:t>三、</a:t>
            </a:r>
            <a:r>
              <a:rPr kumimoji="1" lang="zh-CN" altLang="en-US" sz="2400">
                <a:latin typeface="Times New Roman" pitchFamily="18" charset="0"/>
                <a:ea typeface="华文中宋" pitchFamily="2" charset="-122"/>
              </a:rPr>
              <a:t>如果从 </a:t>
            </a:r>
            <a:r>
              <a:rPr kumimoji="1" lang="en-US" altLang="zh-CN" sz="2400" i="1">
                <a:latin typeface="Times New Roman" pitchFamily="18" charset="0"/>
                <a:ea typeface="华文中宋" pitchFamily="2" charset="-122"/>
              </a:rPr>
              <a:t>i </a:t>
            </a:r>
            <a:r>
              <a:rPr kumimoji="1" lang="zh-CN" altLang="en-US" sz="2400">
                <a:latin typeface="Times New Roman" pitchFamily="18" charset="0"/>
                <a:ea typeface="华文中宋" pitchFamily="2" charset="-122"/>
              </a:rPr>
              <a:t>态到 </a:t>
            </a:r>
            <a:r>
              <a:rPr kumimoji="1" lang="en-US" altLang="zh-CN" sz="2400" i="1">
                <a:latin typeface="Times New Roman" pitchFamily="18" charset="0"/>
              </a:rPr>
              <a:t>f </a:t>
            </a:r>
            <a:r>
              <a:rPr kumimoji="1" lang="zh-CN" altLang="en-US" sz="2400">
                <a:latin typeface="Times New Roman" pitchFamily="18" charset="0"/>
                <a:ea typeface="华文中宋" pitchFamily="2" charset="-122"/>
              </a:rPr>
              <a:t>态的跃迁必须经过某一中间态 </a:t>
            </a:r>
            <a:r>
              <a:rPr kumimoji="1" lang="en-US" altLang="zh-CN" sz="2400" i="1">
                <a:latin typeface="Bookman Old Style" pitchFamily="18" charset="0"/>
              </a:rPr>
              <a:t>v </a:t>
            </a:r>
            <a:r>
              <a:rPr kumimoji="1" lang="zh-CN" altLang="en-US" sz="2400">
                <a:latin typeface="Times New Roman" pitchFamily="18" charset="0"/>
                <a:ea typeface="华文中宋" pitchFamily="2" charset="-122"/>
              </a:rPr>
              <a:t>，那么总的跃迁概率幅等于分段概率幅之积：</a:t>
            </a:r>
          </a:p>
        </p:txBody>
      </p:sp>
      <p:graphicFrame>
        <p:nvGraphicFramePr>
          <p:cNvPr id="5" name="Object 11"/>
          <p:cNvGraphicFramePr>
            <a:graphicFrameLocks noChangeAspect="1"/>
          </p:cNvGraphicFramePr>
          <p:nvPr/>
        </p:nvGraphicFramePr>
        <p:xfrm>
          <a:off x="1476375" y="4713288"/>
          <a:ext cx="2917825" cy="593725"/>
        </p:xfrm>
        <a:graphic>
          <a:graphicData uri="http://schemas.openxmlformats.org/presentationml/2006/ole">
            <mc:AlternateContent xmlns:mc="http://schemas.openxmlformats.org/markup-compatibility/2006">
              <mc:Choice xmlns:v="urn:schemas-microsoft-com:vml" Requires="v">
                <p:oleObj spid="_x0000_s877597" name="公式" r:id="rId6" imgW="1143000" imgH="253800" progId="Equation.3">
                  <p:embed/>
                </p:oleObj>
              </mc:Choice>
              <mc:Fallback>
                <p:oleObj name="公式" r:id="rId6" imgW="1143000" imgH="253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4713288"/>
                        <a:ext cx="291782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77596" name="Picture 28"/>
          <p:cNvPicPr>
            <a:picLocks noChangeAspect="1" noChangeArrowheads="1"/>
          </p:cNvPicPr>
          <p:nvPr/>
        </p:nvPicPr>
        <p:blipFill>
          <a:blip r:embed="rId8"/>
          <a:srcRect/>
          <a:stretch>
            <a:fillRect/>
          </a:stretch>
        </p:blipFill>
        <p:spPr bwMode="auto">
          <a:xfrm>
            <a:off x="4932363" y="4568825"/>
            <a:ext cx="2592387" cy="804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7572"/>
                                        </p:tgtEl>
                                        <p:attrNameLst>
                                          <p:attrName>style.visibility</p:attrName>
                                        </p:attrNameLst>
                                      </p:cBhvr>
                                      <p:to>
                                        <p:strVal val="visible"/>
                                      </p:to>
                                    </p:set>
                                    <p:animEffect transition="in" filter="checkerboard(across)">
                                      <p:cBhvr>
                                        <p:cTn id="7" dur="500"/>
                                        <p:tgtEl>
                                          <p:spTgt spid="8775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79946"/>
                                        </p:tgtEl>
                                        <p:attrNameLst>
                                          <p:attrName>style.visibility</p:attrName>
                                        </p:attrNameLst>
                                      </p:cBhvr>
                                      <p:to>
                                        <p:strVal val="visible"/>
                                      </p:to>
                                    </p:set>
                                    <p:anim calcmode="lin" valueType="num">
                                      <p:cBhvr additive="base">
                                        <p:cTn id="12" dur="500" fill="hold"/>
                                        <p:tgtEl>
                                          <p:spTgt spid="679946"/>
                                        </p:tgtEl>
                                        <p:attrNameLst>
                                          <p:attrName>ppt_x</p:attrName>
                                        </p:attrNameLst>
                                      </p:cBhvr>
                                      <p:tavLst>
                                        <p:tav tm="0">
                                          <p:val>
                                            <p:strVal val="#ppt_x"/>
                                          </p:val>
                                        </p:tav>
                                        <p:tav tm="100000">
                                          <p:val>
                                            <p:strVal val="#ppt_x"/>
                                          </p:val>
                                        </p:tav>
                                      </p:tavLst>
                                    </p:anim>
                                    <p:anim calcmode="lin" valueType="num">
                                      <p:cBhvr additive="base">
                                        <p:cTn id="13" dur="500" fill="hold"/>
                                        <p:tgtEl>
                                          <p:spTgt spid="67994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77576"/>
                                        </p:tgtEl>
                                        <p:attrNameLst>
                                          <p:attrName>style.visibility</p:attrName>
                                        </p:attrNameLst>
                                      </p:cBhvr>
                                      <p:to>
                                        <p:strVal val="visible"/>
                                      </p:to>
                                    </p:set>
                                    <p:anim calcmode="lin" valueType="num">
                                      <p:cBhvr additive="base">
                                        <p:cTn id="18" dur="500" fill="hold"/>
                                        <p:tgtEl>
                                          <p:spTgt spid="877576"/>
                                        </p:tgtEl>
                                        <p:attrNameLst>
                                          <p:attrName>ppt_x</p:attrName>
                                        </p:attrNameLst>
                                      </p:cBhvr>
                                      <p:tavLst>
                                        <p:tav tm="0">
                                          <p:val>
                                            <p:strVal val="#ppt_x"/>
                                          </p:val>
                                        </p:tav>
                                        <p:tav tm="100000">
                                          <p:val>
                                            <p:strVal val="#ppt_x"/>
                                          </p:val>
                                        </p:tav>
                                      </p:tavLst>
                                    </p:anim>
                                    <p:anim calcmode="lin" valueType="num">
                                      <p:cBhvr additive="base">
                                        <p:cTn id="19" dur="500" fill="hold"/>
                                        <p:tgtEl>
                                          <p:spTgt spid="87757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checkerboard(across)">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877596"/>
                                        </p:tgtEl>
                                        <p:attrNameLst>
                                          <p:attrName>style.visibility</p:attrName>
                                        </p:attrNameLst>
                                      </p:cBhvr>
                                      <p:to>
                                        <p:strVal val="visible"/>
                                      </p:to>
                                    </p:set>
                                    <p:animEffect transition="in" filter="diamond(in)">
                                      <p:cBhvr>
                                        <p:cTn id="35" dur="2000"/>
                                        <p:tgtEl>
                                          <p:spTgt spid="87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2"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2" name="Text Box 2"/>
          <p:cNvSpPr txBox="1">
            <a:spLocks noChangeArrowheads="1"/>
          </p:cNvSpPr>
          <p:nvPr/>
        </p:nvSpPr>
        <p:spPr bwMode="auto">
          <a:xfrm>
            <a:off x="1042988" y="369888"/>
            <a:ext cx="7561262" cy="1187450"/>
          </a:xfrm>
          <a:prstGeom prst="rect">
            <a:avLst/>
          </a:prstGeom>
          <a:noFill/>
          <a:ln w="9525">
            <a:noFill/>
            <a:miter lim="800000"/>
            <a:headEnd/>
            <a:tailEnd/>
          </a:ln>
        </p:spPr>
        <p:txBody>
          <a:bodyPr>
            <a:spAutoFit/>
          </a:bodyPr>
          <a:lstStyle/>
          <a:p>
            <a:r>
              <a:rPr kumimoji="1" lang="zh-CN" altLang="en-US" sz="2400" b="1">
                <a:solidFill>
                  <a:srgbClr val="990000"/>
                </a:solidFill>
                <a:latin typeface="Times New Roman" pitchFamily="18" charset="0"/>
                <a:ea typeface="华文中宋" pitchFamily="2" charset="-122"/>
              </a:rPr>
              <a:t>四、</a:t>
            </a:r>
            <a:r>
              <a:rPr kumimoji="1" lang="zh-CN" altLang="en-US" sz="2400">
                <a:latin typeface="Times New Roman" pitchFamily="18" charset="0"/>
                <a:ea typeface="华文中宋" pitchFamily="2" charset="-122"/>
              </a:rPr>
              <a:t>如果有两个独立的微观粒子组成以体系，并且两粒子同时发生了两个跃迁，那么体系的跃迁概率幅等于个别粒子的跃迁概率幅之乘积：</a:t>
            </a:r>
          </a:p>
        </p:txBody>
      </p:sp>
      <p:graphicFrame>
        <p:nvGraphicFramePr>
          <p:cNvPr id="5" name="Object 5"/>
          <p:cNvGraphicFramePr>
            <a:graphicFrameLocks noChangeAspect="1"/>
          </p:cNvGraphicFramePr>
          <p:nvPr/>
        </p:nvGraphicFramePr>
        <p:xfrm>
          <a:off x="1519238" y="1941513"/>
          <a:ext cx="3340100" cy="593725"/>
        </p:xfrm>
        <a:graphic>
          <a:graphicData uri="http://schemas.openxmlformats.org/presentationml/2006/ole">
            <mc:AlternateContent xmlns:mc="http://schemas.openxmlformats.org/markup-compatibility/2006">
              <mc:Choice xmlns:v="urn:schemas-microsoft-com:vml" Requires="v">
                <p:oleObj spid="_x0000_s1043470" name="公式" r:id="rId3" imgW="1307880" imgH="253800" progId="Equation.3">
                  <p:embed/>
                </p:oleObj>
              </mc:Choice>
              <mc:Fallback>
                <p:oleObj name="公式" r:id="rId3" imgW="1307880" imgH="2538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238" y="1941513"/>
                        <a:ext cx="33401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43465" name="Picture 9"/>
          <p:cNvPicPr>
            <a:picLocks noChangeAspect="1" noChangeArrowheads="1"/>
          </p:cNvPicPr>
          <p:nvPr/>
        </p:nvPicPr>
        <p:blipFill>
          <a:blip r:embed="rId5"/>
          <a:srcRect/>
          <a:stretch>
            <a:fillRect/>
          </a:stretch>
        </p:blipFill>
        <p:spPr bwMode="auto">
          <a:xfrm>
            <a:off x="5651500" y="1628775"/>
            <a:ext cx="1873250" cy="1460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7572"/>
                                        </p:tgtEl>
                                        <p:attrNameLst>
                                          <p:attrName>style.visibility</p:attrName>
                                        </p:attrNameLst>
                                      </p:cBhvr>
                                      <p:to>
                                        <p:strVal val="visible"/>
                                      </p:to>
                                    </p:set>
                                    <p:animEffect transition="in" filter="checkerboard(across)">
                                      <p:cBhvr>
                                        <p:cTn id="7" dur="500"/>
                                        <p:tgtEl>
                                          <p:spTgt spid="8775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43465"/>
                                        </p:tgtEl>
                                        <p:attrNameLst>
                                          <p:attrName>style.visibility</p:attrName>
                                        </p:attrNameLst>
                                      </p:cBhvr>
                                      <p:to>
                                        <p:strVal val="visible"/>
                                      </p:to>
                                    </p:set>
                                    <p:anim calcmode="lin" valueType="num">
                                      <p:cBhvr additive="base">
                                        <p:cTn id="18" dur="500" fill="hold"/>
                                        <p:tgtEl>
                                          <p:spTgt spid="1043465"/>
                                        </p:tgtEl>
                                        <p:attrNameLst>
                                          <p:attrName>ppt_x</p:attrName>
                                        </p:attrNameLst>
                                      </p:cBhvr>
                                      <p:tavLst>
                                        <p:tav tm="0">
                                          <p:val>
                                            <p:strVal val="#ppt_x"/>
                                          </p:val>
                                        </p:tav>
                                        <p:tav tm="100000">
                                          <p:val>
                                            <p:strVal val="#ppt_x"/>
                                          </p:val>
                                        </p:tav>
                                      </p:tavLst>
                                    </p:anim>
                                    <p:anim calcmode="lin" valueType="num">
                                      <p:cBhvr additive="base">
                                        <p:cTn id="19" dur="500" fill="hold"/>
                                        <p:tgtEl>
                                          <p:spTgt spid="10434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3" name="Text Box 2"/>
          <p:cNvSpPr txBox="1">
            <a:spLocks noChangeArrowheads="1"/>
          </p:cNvSpPr>
          <p:nvPr/>
        </p:nvSpPr>
        <p:spPr bwMode="auto">
          <a:xfrm>
            <a:off x="611188" y="347663"/>
            <a:ext cx="3816350" cy="488950"/>
          </a:xfrm>
          <a:prstGeom prst="rect">
            <a:avLst/>
          </a:prstGeom>
          <a:noFill/>
          <a:ln w="9525">
            <a:noFill/>
            <a:miter lim="800000"/>
            <a:headEnd/>
            <a:tailEnd/>
          </a:ln>
        </p:spPr>
        <p:txBody>
          <a:bodyPr>
            <a:spAutoFit/>
          </a:bodyPr>
          <a:lstStyle/>
          <a:p>
            <a:r>
              <a:rPr kumimoji="1" lang="zh-CN" altLang="en-US" sz="2600" b="1">
                <a:solidFill>
                  <a:srgbClr val="FF0000"/>
                </a:solidFill>
                <a:latin typeface="Times New Roman" pitchFamily="18" charset="0"/>
                <a:ea typeface="华文中宋" pitchFamily="2" charset="-122"/>
              </a:rPr>
              <a:t>（</a:t>
            </a:r>
            <a:r>
              <a:rPr kumimoji="1" lang="en-US" altLang="zh-CN" sz="2600" b="1">
                <a:solidFill>
                  <a:srgbClr val="FF0000"/>
                </a:solidFill>
                <a:latin typeface="Times New Roman" pitchFamily="18" charset="0"/>
                <a:ea typeface="华文中宋" pitchFamily="2" charset="-122"/>
              </a:rPr>
              <a:t>4</a:t>
            </a:r>
            <a:r>
              <a:rPr kumimoji="1" lang="zh-CN" altLang="en-US" sz="2600" b="1">
                <a:solidFill>
                  <a:srgbClr val="FF0000"/>
                </a:solidFill>
                <a:latin typeface="Times New Roman" pitchFamily="18" charset="0"/>
                <a:ea typeface="华文中宋" pitchFamily="2" charset="-122"/>
              </a:rPr>
              <a:t>）</a:t>
            </a:r>
            <a:r>
              <a:rPr kumimoji="1" lang="zh-CN" altLang="en-US" sz="2600" b="1">
                <a:solidFill>
                  <a:srgbClr val="FF0000"/>
                </a:solidFill>
                <a:latin typeface="宋体" charset="-122"/>
                <a:ea typeface="华文中宋" pitchFamily="2" charset="-122"/>
              </a:rPr>
              <a:t>干涉实验的解释</a:t>
            </a:r>
            <a:endParaRPr kumimoji="1" lang="zh-CN" altLang="en-US" sz="2600" b="1">
              <a:latin typeface="宋体" charset="-122"/>
              <a:ea typeface="华文中宋" pitchFamily="2" charset="-122"/>
            </a:endParaRPr>
          </a:p>
        </p:txBody>
      </p:sp>
      <p:pic>
        <p:nvPicPr>
          <p:cNvPr id="1044485" name="Picture 5"/>
          <p:cNvPicPr>
            <a:picLocks noChangeAspect="1" noChangeArrowheads="1"/>
          </p:cNvPicPr>
          <p:nvPr/>
        </p:nvPicPr>
        <p:blipFill>
          <a:blip r:embed="rId3"/>
          <a:srcRect/>
          <a:stretch>
            <a:fillRect/>
          </a:stretch>
        </p:blipFill>
        <p:spPr bwMode="auto">
          <a:xfrm>
            <a:off x="5892800" y="476250"/>
            <a:ext cx="2566988" cy="4032250"/>
          </a:xfrm>
          <a:prstGeom prst="rect">
            <a:avLst/>
          </a:prstGeom>
          <a:noFill/>
          <a:ln w="9525">
            <a:noFill/>
            <a:miter lim="800000"/>
            <a:headEnd/>
            <a:tailEnd/>
          </a:ln>
        </p:spPr>
      </p:pic>
      <p:sp>
        <p:nvSpPr>
          <p:cNvPr id="877572" name="Text Box 2"/>
          <p:cNvSpPr txBox="1">
            <a:spLocks noChangeArrowheads="1"/>
          </p:cNvSpPr>
          <p:nvPr/>
        </p:nvSpPr>
        <p:spPr bwMode="auto">
          <a:xfrm>
            <a:off x="1042988" y="981075"/>
            <a:ext cx="3313112" cy="13112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假定一电子从初态 </a:t>
            </a:r>
            <a:r>
              <a:rPr kumimoji="1" lang="en-US" altLang="zh-CN" sz="2000" i="1">
                <a:latin typeface="Times New Roman" pitchFamily="18" charset="0"/>
                <a:ea typeface="华文中宋" pitchFamily="2" charset="-122"/>
              </a:rPr>
              <a:t>S </a:t>
            </a:r>
            <a:r>
              <a:rPr kumimoji="1" lang="zh-CN" altLang="en-US" sz="2000">
                <a:latin typeface="Times New Roman" pitchFamily="18" charset="0"/>
                <a:ea typeface="华文中宋" pitchFamily="2" charset="-122"/>
              </a:rPr>
              <a:t>出发，经过开有双缝</a:t>
            </a:r>
            <a:r>
              <a:rPr kumimoji="1" lang="en-US" altLang="zh-CN" sz="2000">
                <a:latin typeface="Times New Roman" pitchFamily="18" charset="0"/>
                <a:ea typeface="华文中宋" pitchFamily="2" charset="-122"/>
              </a:rPr>
              <a:t>1</a:t>
            </a:r>
            <a:r>
              <a:rPr kumimoji="1" lang="zh-CN" altLang="en-US" sz="2000">
                <a:latin typeface="Times New Roman" pitchFamily="18" charset="0"/>
                <a:ea typeface="华文中宋" pitchFamily="2" charset="-122"/>
              </a:rPr>
              <a:t>和</a:t>
            </a:r>
            <a:r>
              <a:rPr kumimoji="1" lang="en-US" altLang="zh-CN" sz="2000">
                <a:latin typeface="Times New Roman" pitchFamily="18" charset="0"/>
                <a:ea typeface="华文中宋" pitchFamily="2" charset="-122"/>
              </a:rPr>
              <a:t>2</a:t>
            </a:r>
            <a:r>
              <a:rPr kumimoji="1" lang="zh-CN" altLang="en-US" sz="2000">
                <a:latin typeface="Times New Roman" pitchFamily="18" charset="0"/>
                <a:ea typeface="华文中宋" pitchFamily="2" charset="-122"/>
              </a:rPr>
              <a:t>的墙</a:t>
            </a:r>
            <a:r>
              <a:rPr kumimoji="1" lang="en-US" altLang="zh-CN" sz="2000">
                <a:latin typeface="华文中宋" pitchFamily="2" charset="-122"/>
                <a:ea typeface="华文中宋" pitchFamily="2" charset="-122"/>
              </a:rPr>
              <a:t>(</a:t>
            </a:r>
            <a:r>
              <a:rPr kumimoji="1" lang="zh-CN" altLang="en-US" sz="2000">
                <a:latin typeface="华文中宋" pitchFamily="2" charset="-122"/>
                <a:ea typeface="华文中宋" pitchFamily="2" charset="-122"/>
              </a:rPr>
              <a:t>相当于中间</a:t>
            </a:r>
            <a:r>
              <a:rPr kumimoji="1" lang="zh-CN" altLang="en-US" sz="2000">
                <a:latin typeface="Times New Roman" pitchFamily="18" charset="0"/>
                <a:ea typeface="华文中宋" pitchFamily="2" charset="-122"/>
              </a:rPr>
              <a:t>态</a:t>
            </a:r>
            <a:r>
              <a:rPr kumimoji="1" lang="en-US" altLang="zh-CN" sz="2000">
                <a:latin typeface="Times New Roman" pitchFamily="18" charset="0"/>
                <a:ea typeface="华文中宋" pitchFamily="2" charset="-122"/>
              </a:rPr>
              <a:t>1</a:t>
            </a:r>
            <a:r>
              <a:rPr kumimoji="1" lang="zh-CN" altLang="en-US" sz="2000">
                <a:latin typeface="Times New Roman" pitchFamily="18" charset="0"/>
                <a:ea typeface="华文中宋" pitchFamily="2" charset="-122"/>
              </a:rPr>
              <a:t>和</a:t>
            </a:r>
            <a:r>
              <a:rPr kumimoji="1" lang="en-US" altLang="zh-CN" sz="2000">
                <a:latin typeface="Times New Roman" pitchFamily="18" charset="0"/>
                <a:ea typeface="华文中宋" pitchFamily="2" charset="-122"/>
              </a:rPr>
              <a:t>2</a:t>
            </a:r>
            <a:r>
              <a:rPr kumimoji="1" lang="en-US" altLang="zh-CN" sz="2000">
                <a:latin typeface="华文中宋" pitchFamily="2" charset="-122"/>
                <a:ea typeface="华文中宋" pitchFamily="2" charset="-122"/>
              </a:rPr>
              <a:t>)</a:t>
            </a:r>
            <a:r>
              <a:rPr kumimoji="1" lang="zh-CN" altLang="en-US" sz="2000">
                <a:latin typeface="Times New Roman" pitchFamily="18" charset="0"/>
                <a:ea typeface="华文中宋" pitchFamily="2" charset="-122"/>
              </a:rPr>
              <a:t>，最后被记录在屏幕上，末态为 </a:t>
            </a:r>
            <a:r>
              <a:rPr kumimoji="1" lang="en-US" altLang="zh-CN" sz="2000" i="1">
                <a:latin typeface="Times New Roman" pitchFamily="18" charset="0"/>
                <a:ea typeface="华文中宋" pitchFamily="2" charset="-122"/>
              </a:rPr>
              <a:t>x </a:t>
            </a:r>
            <a:r>
              <a:rPr kumimoji="1" lang="zh-CN" altLang="en-US" sz="2000">
                <a:latin typeface="Times New Roman" pitchFamily="18" charset="0"/>
                <a:ea typeface="华文中宋" pitchFamily="2" charset="-122"/>
              </a:rPr>
              <a:t>。</a:t>
            </a:r>
          </a:p>
        </p:txBody>
      </p:sp>
      <p:sp>
        <p:nvSpPr>
          <p:cNvPr id="2" name="Text Box 2"/>
          <p:cNvSpPr txBox="1">
            <a:spLocks noChangeArrowheads="1"/>
          </p:cNvSpPr>
          <p:nvPr/>
        </p:nvSpPr>
        <p:spPr bwMode="auto">
          <a:xfrm>
            <a:off x="1042988" y="2492375"/>
            <a:ext cx="4392612" cy="396875"/>
          </a:xfrm>
          <a:prstGeom prst="rect">
            <a:avLst/>
          </a:prstGeom>
          <a:noFill/>
          <a:ln w="9525">
            <a:noFill/>
            <a:miter lim="800000"/>
            <a:headEnd/>
            <a:tailEnd/>
          </a:ln>
        </p:spPr>
        <p:txBody>
          <a:bodyPr>
            <a:spAutoFit/>
          </a:bodyPr>
          <a:lstStyle/>
          <a:p>
            <a:r>
              <a:rPr kumimoji="1" lang="en-US" altLang="zh-CN" sz="2000">
                <a:solidFill>
                  <a:srgbClr val="990000"/>
                </a:solidFill>
                <a:latin typeface="Times New Roman" pitchFamily="18" charset="0"/>
                <a:ea typeface="华文中宋" pitchFamily="2" charset="-122"/>
              </a:rPr>
              <a:t>1. </a:t>
            </a:r>
            <a:r>
              <a:rPr kumimoji="1" lang="zh-CN" altLang="en-US" sz="2000">
                <a:solidFill>
                  <a:srgbClr val="990000"/>
                </a:solidFill>
                <a:latin typeface="Times New Roman" pitchFamily="18" charset="0"/>
                <a:ea typeface="华文中宋" pitchFamily="2" charset="-122"/>
              </a:rPr>
              <a:t>只打开缝</a:t>
            </a:r>
            <a:r>
              <a:rPr kumimoji="1" lang="en-US" altLang="zh-CN" sz="2000">
                <a:solidFill>
                  <a:srgbClr val="990000"/>
                </a:solidFill>
                <a:latin typeface="Times New Roman" pitchFamily="18" charset="0"/>
                <a:ea typeface="华文中宋" pitchFamily="2" charset="-122"/>
              </a:rPr>
              <a:t>1</a:t>
            </a:r>
            <a:r>
              <a:rPr kumimoji="1" lang="zh-CN" altLang="en-US" sz="2000">
                <a:solidFill>
                  <a:srgbClr val="990000"/>
                </a:solidFill>
                <a:latin typeface="Times New Roman" pitchFamily="18" charset="0"/>
                <a:ea typeface="华文中宋" pitchFamily="2" charset="-122"/>
              </a:rPr>
              <a:t>，关闭缝</a:t>
            </a:r>
            <a:r>
              <a:rPr kumimoji="1" lang="en-US" altLang="zh-CN" sz="2000">
                <a:solidFill>
                  <a:srgbClr val="990000"/>
                </a:solidFill>
                <a:latin typeface="Times New Roman" pitchFamily="18" charset="0"/>
                <a:ea typeface="华文中宋" pitchFamily="2" charset="-122"/>
              </a:rPr>
              <a:t>2</a:t>
            </a:r>
            <a:r>
              <a:rPr kumimoji="1" lang="zh-CN" altLang="en-US" sz="2000">
                <a:latin typeface="Times New Roman" pitchFamily="18" charset="0"/>
                <a:ea typeface="华文中宋" pitchFamily="2" charset="-122"/>
              </a:rPr>
              <a:t>，依</a:t>
            </a:r>
            <a:r>
              <a:rPr kumimoji="1" lang="zh-CN" altLang="en-US" sz="2000">
                <a:solidFill>
                  <a:srgbClr val="990000"/>
                </a:solidFill>
                <a:latin typeface="Times New Roman" pitchFamily="18" charset="0"/>
                <a:ea typeface="华文中宋" pitchFamily="2" charset="-122"/>
              </a:rPr>
              <a:t>规则三</a:t>
            </a:r>
          </a:p>
        </p:txBody>
      </p:sp>
      <p:graphicFrame>
        <p:nvGraphicFramePr>
          <p:cNvPr id="5" name="Object 8"/>
          <p:cNvGraphicFramePr>
            <a:graphicFrameLocks noChangeAspect="1"/>
          </p:cNvGraphicFramePr>
          <p:nvPr/>
        </p:nvGraphicFramePr>
        <p:xfrm>
          <a:off x="1331913" y="3068638"/>
          <a:ext cx="2808287" cy="558800"/>
        </p:xfrm>
        <a:graphic>
          <a:graphicData uri="http://schemas.openxmlformats.org/presentationml/2006/ole">
            <mc:AlternateContent xmlns:mc="http://schemas.openxmlformats.org/markup-compatibility/2006">
              <mc:Choice xmlns:v="urn:schemas-microsoft-com:vml" Requires="v">
                <p:oleObj spid="_x0000_s1044517" name="公式" r:id="rId4" imgW="1168200" imgH="253800" progId="Equation.3">
                  <p:embed/>
                </p:oleObj>
              </mc:Choice>
              <mc:Fallback>
                <p:oleObj name="公式" r:id="rId4" imgW="1168200" imgH="2538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3068638"/>
                        <a:ext cx="2808287"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2"/>
          <p:cNvSpPr txBox="1">
            <a:spLocks noChangeArrowheads="1"/>
          </p:cNvSpPr>
          <p:nvPr/>
        </p:nvSpPr>
        <p:spPr bwMode="auto">
          <a:xfrm>
            <a:off x="1116013" y="3789363"/>
            <a:ext cx="3743325" cy="3968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电子在 </a:t>
            </a:r>
            <a:r>
              <a:rPr kumimoji="1" lang="en-US" altLang="zh-CN" sz="2000" i="1">
                <a:latin typeface="Times New Roman" pitchFamily="18" charset="0"/>
                <a:ea typeface="华文中宋" pitchFamily="2" charset="-122"/>
              </a:rPr>
              <a:t>x </a:t>
            </a:r>
            <a:r>
              <a:rPr kumimoji="1" lang="zh-CN" altLang="en-US" sz="2000">
                <a:latin typeface="Times New Roman" pitchFamily="18" charset="0"/>
                <a:ea typeface="华文中宋" pitchFamily="2" charset="-122"/>
              </a:rPr>
              <a:t>处记录的概率 </a:t>
            </a:r>
            <a:r>
              <a:rPr kumimoji="1" lang="en-US" altLang="zh-CN" sz="2000" i="1">
                <a:latin typeface="Times New Roman" pitchFamily="18" charset="0"/>
                <a:ea typeface="华文中宋" pitchFamily="2" charset="-122"/>
              </a:rPr>
              <a:t>I</a:t>
            </a:r>
            <a:r>
              <a:rPr kumimoji="1" lang="en-US" altLang="zh-CN" sz="2000" baseline="-25000">
                <a:latin typeface="Times New Roman" pitchFamily="18" charset="0"/>
                <a:ea typeface="华文中宋" pitchFamily="2" charset="-122"/>
              </a:rPr>
              <a:t>1</a:t>
            </a:r>
            <a:r>
              <a:rPr kumimoji="1" lang="en-US" altLang="zh-CN" sz="2000">
                <a:latin typeface="Times New Roman" pitchFamily="18" charset="0"/>
                <a:ea typeface="华文中宋" pitchFamily="2" charset="-122"/>
              </a:rPr>
              <a:t>(</a:t>
            </a:r>
            <a:r>
              <a:rPr kumimoji="1" lang="en-US" altLang="zh-CN" sz="2000" i="1">
                <a:latin typeface="Times New Roman" pitchFamily="18" charset="0"/>
                <a:ea typeface="华文中宋" pitchFamily="2" charset="-122"/>
              </a:rPr>
              <a:t>x</a:t>
            </a:r>
            <a:r>
              <a:rPr kumimoji="1" lang="en-US" altLang="zh-CN" sz="2000">
                <a:latin typeface="Times New Roman" pitchFamily="18" charset="0"/>
                <a:ea typeface="华文中宋" pitchFamily="2" charset="-122"/>
              </a:rPr>
              <a:t>)</a:t>
            </a:r>
            <a:r>
              <a:rPr kumimoji="1" lang="zh-CN" altLang="en-US" sz="2000">
                <a:latin typeface="Times New Roman" pitchFamily="18" charset="0"/>
                <a:ea typeface="华文中宋" pitchFamily="2" charset="-122"/>
              </a:rPr>
              <a:t>为</a:t>
            </a:r>
          </a:p>
        </p:txBody>
      </p:sp>
      <p:graphicFrame>
        <p:nvGraphicFramePr>
          <p:cNvPr id="3" name="Object 10"/>
          <p:cNvGraphicFramePr>
            <a:graphicFrameLocks noChangeAspect="1"/>
          </p:cNvGraphicFramePr>
          <p:nvPr/>
        </p:nvGraphicFramePr>
        <p:xfrm>
          <a:off x="1128713" y="4221163"/>
          <a:ext cx="4164012" cy="661987"/>
        </p:xfrm>
        <a:graphic>
          <a:graphicData uri="http://schemas.openxmlformats.org/presentationml/2006/ole">
            <mc:AlternateContent xmlns:mc="http://schemas.openxmlformats.org/markup-compatibility/2006">
              <mc:Choice xmlns:v="urn:schemas-microsoft-com:vml" Requires="v">
                <p:oleObj spid="_x0000_s1044518" name="公式" r:id="rId6" imgW="1828800" imgH="317160" progId="Equation.3">
                  <p:embed/>
                </p:oleObj>
              </mc:Choice>
              <mc:Fallback>
                <p:oleObj name="公式" r:id="rId6" imgW="1828800" imgH="31716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713" y="4221163"/>
                        <a:ext cx="4164012"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2"/>
          <p:cNvSpPr txBox="1">
            <a:spLocks noChangeArrowheads="1"/>
          </p:cNvSpPr>
          <p:nvPr/>
        </p:nvSpPr>
        <p:spPr bwMode="auto">
          <a:xfrm>
            <a:off x="1187450" y="4903788"/>
            <a:ext cx="4032250" cy="396875"/>
          </a:xfrm>
          <a:prstGeom prst="rect">
            <a:avLst/>
          </a:prstGeom>
          <a:noFill/>
          <a:ln w="9525">
            <a:noFill/>
            <a:miter lim="800000"/>
            <a:headEnd/>
            <a:tailEnd/>
          </a:ln>
        </p:spPr>
        <p:txBody>
          <a:bodyPr>
            <a:spAutoFit/>
          </a:bodyPr>
          <a:lstStyle/>
          <a:p>
            <a:r>
              <a:rPr kumimoji="1" lang="en-US" altLang="zh-CN" sz="2000">
                <a:solidFill>
                  <a:srgbClr val="990000"/>
                </a:solidFill>
                <a:latin typeface="Times New Roman" pitchFamily="18" charset="0"/>
                <a:ea typeface="华文中宋" pitchFamily="2" charset="-122"/>
              </a:rPr>
              <a:t>2. </a:t>
            </a:r>
            <a:r>
              <a:rPr kumimoji="1" lang="zh-CN" altLang="en-US" sz="2000">
                <a:solidFill>
                  <a:srgbClr val="990000"/>
                </a:solidFill>
                <a:latin typeface="Times New Roman" pitchFamily="18" charset="0"/>
                <a:ea typeface="华文中宋" pitchFamily="2" charset="-122"/>
              </a:rPr>
              <a:t>关闭缝</a:t>
            </a:r>
            <a:r>
              <a:rPr kumimoji="1" lang="en-US" altLang="zh-CN" sz="2000">
                <a:solidFill>
                  <a:srgbClr val="990000"/>
                </a:solidFill>
                <a:latin typeface="Times New Roman" pitchFamily="18" charset="0"/>
                <a:ea typeface="华文中宋" pitchFamily="2" charset="-122"/>
              </a:rPr>
              <a:t>1</a:t>
            </a:r>
            <a:r>
              <a:rPr kumimoji="1" lang="zh-CN" altLang="en-US" sz="2000">
                <a:solidFill>
                  <a:srgbClr val="990000"/>
                </a:solidFill>
                <a:latin typeface="Times New Roman" pitchFamily="18" charset="0"/>
                <a:ea typeface="华文中宋" pitchFamily="2" charset="-122"/>
              </a:rPr>
              <a:t>，打开缝</a:t>
            </a:r>
            <a:r>
              <a:rPr kumimoji="1" lang="en-US" altLang="zh-CN" sz="2000">
                <a:solidFill>
                  <a:srgbClr val="990000"/>
                </a:solidFill>
                <a:latin typeface="Times New Roman" pitchFamily="18" charset="0"/>
                <a:ea typeface="华文中宋" pitchFamily="2" charset="-122"/>
              </a:rPr>
              <a:t>2</a:t>
            </a:r>
            <a:r>
              <a:rPr kumimoji="1" lang="zh-CN" altLang="en-US" sz="2000">
                <a:latin typeface="Times New Roman" pitchFamily="18" charset="0"/>
                <a:ea typeface="华文中宋" pitchFamily="2" charset="-122"/>
              </a:rPr>
              <a:t>，有</a:t>
            </a:r>
          </a:p>
        </p:txBody>
      </p:sp>
      <p:graphicFrame>
        <p:nvGraphicFramePr>
          <p:cNvPr id="7" name="Object 12"/>
          <p:cNvGraphicFramePr>
            <a:graphicFrameLocks noChangeAspect="1"/>
          </p:cNvGraphicFramePr>
          <p:nvPr/>
        </p:nvGraphicFramePr>
        <p:xfrm>
          <a:off x="1141413" y="5359400"/>
          <a:ext cx="4367212" cy="661988"/>
        </p:xfrm>
        <a:graphic>
          <a:graphicData uri="http://schemas.openxmlformats.org/presentationml/2006/ole">
            <mc:AlternateContent xmlns:mc="http://schemas.openxmlformats.org/markup-compatibility/2006">
              <mc:Choice xmlns:v="urn:schemas-microsoft-com:vml" Requires="v">
                <p:oleObj spid="_x0000_s1044519" name="公式" r:id="rId8" imgW="1917360" imgH="317160" progId="Equation.3">
                  <p:embed/>
                </p:oleObj>
              </mc:Choice>
              <mc:Fallback>
                <p:oleObj name="公式" r:id="rId8" imgW="1917360" imgH="317160" progId="Equation.3">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1413" y="5359400"/>
                        <a:ext cx="4367212"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7572"/>
                                        </p:tgtEl>
                                        <p:attrNameLst>
                                          <p:attrName>style.visibility</p:attrName>
                                        </p:attrNameLst>
                                      </p:cBhvr>
                                      <p:to>
                                        <p:strVal val="visible"/>
                                      </p:to>
                                    </p:set>
                                    <p:animEffect transition="in" filter="checkerboard(across)">
                                      <p:cBhvr>
                                        <p:cTn id="7" dur="500"/>
                                        <p:tgtEl>
                                          <p:spTgt spid="8775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44485"/>
                                        </p:tgtEl>
                                        <p:attrNameLst>
                                          <p:attrName>style.visibility</p:attrName>
                                        </p:attrNameLst>
                                      </p:cBhvr>
                                      <p:to>
                                        <p:strVal val="visible"/>
                                      </p:to>
                                    </p:set>
                                    <p:anim calcmode="lin" valueType="num">
                                      <p:cBhvr additive="base">
                                        <p:cTn id="12" dur="500" fill="hold"/>
                                        <p:tgtEl>
                                          <p:spTgt spid="1044485"/>
                                        </p:tgtEl>
                                        <p:attrNameLst>
                                          <p:attrName>ppt_x</p:attrName>
                                        </p:attrNameLst>
                                      </p:cBhvr>
                                      <p:tavLst>
                                        <p:tav tm="0">
                                          <p:val>
                                            <p:strVal val="#ppt_x"/>
                                          </p:val>
                                        </p:tav>
                                        <p:tav tm="100000">
                                          <p:val>
                                            <p:strVal val="#ppt_x"/>
                                          </p:val>
                                        </p:tav>
                                      </p:tavLst>
                                    </p:anim>
                                    <p:anim calcmode="lin" valueType="num">
                                      <p:cBhvr additive="base">
                                        <p:cTn id="13" dur="500" fill="hold"/>
                                        <p:tgtEl>
                                          <p:spTgt spid="104448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heckerboard(across)">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ox(in)">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checkerboard(across)">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ox(in)">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2" grpId="0"/>
      <p:bldP spid="2" grpId="0"/>
      <p:bldP spid="4"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2" name="Text Box 2"/>
          <p:cNvSpPr txBox="1">
            <a:spLocks noChangeArrowheads="1"/>
          </p:cNvSpPr>
          <p:nvPr/>
        </p:nvSpPr>
        <p:spPr bwMode="auto">
          <a:xfrm>
            <a:off x="974725" y="350838"/>
            <a:ext cx="7918450" cy="701675"/>
          </a:xfrm>
          <a:prstGeom prst="rect">
            <a:avLst/>
          </a:prstGeom>
          <a:noFill/>
          <a:ln w="9525">
            <a:noFill/>
            <a:miter lim="800000"/>
            <a:headEnd/>
            <a:tailEnd/>
          </a:ln>
        </p:spPr>
        <p:txBody>
          <a:bodyPr>
            <a:spAutoFit/>
          </a:bodyPr>
          <a:lstStyle/>
          <a:p>
            <a:r>
              <a:rPr kumimoji="1" lang="en-US" altLang="zh-CN" sz="2000">
                <a:solidFill>
                  <a:srgbClr val="990000"/>
                </a:solidFill>
                <a:latin typeface="Times New Roman" pitchFamily="18" charset="0"/>
                <a:ea typeface="华文中宋" pitchFamily="2" charset="-122"/>
              </a:rPr>
              <a:t>3. </a:t>
            </a:r>
            <a:r>
              <a:rPr kumimoji="1" lang="zh-CN" altLang="en-US" sz="2000">
                <a:solidFill>
                  <a:srgbClr val="990000"/>
                </a:solidFill>
                <a:latin typeface="Times New Roman" pitchFamily="18" charset="0"/>
                <a:ea typeface="华文中宋" pitchFamily="2" charset="-122"/>
              </a:rPr>
              <a:t>双缝齐开</a:t>
            </a:r>
            <a:r>
              <a:rPr kumimoji="1" lang="zh-CN" altLang="en-US" sz="2000">
                <a:latin typeface="Times New Roman" pitchFamily="18" charset="0"/>
                <a:ea typeface="华文中宋" pitchFamily="2" charset="-122"/>
              </a:rPr>
              <a:t>，因无法区分电子究竟从哪个缝通过，必须利用</a:t>
            </a:r>
            <a:r>
              <a:rPr kumimoji="1" lang="zh-CN" altLang="en-US" sz="2000">
                <a:solidFill>
                  <a:srgbClr val="990000"/>
                </a:solidFill>
                <a:latin typeface="Times New Roman" pitchFamily="18" charset="0"/>
                <a:ea typeface="华文中宋" pitchFamily="2" charset="-122"/>
              </a:rPr>
              <a:t>规则一</a:t>
            </a:r>
            <a:r>
              <a:rPr kumimoji="1" lang="zh-CN" altLang="en-US" sz="2000">
                <a:latin typeface="Times New Roman" pitchFamily="18" charset="0"/>
                <a:ea typeface="华文中宋" pitchFamily="2" charset="-122"/>
              </a:rPr>
              <a:t>，因而</a:t>
            </a:r>
          </a:p>
        </p:txBody>
      </p:sp>
      <p:graphicFrame>
        <p:nvGraphicFramePr>
          <p:cNvPr id="5" name="Object 5"/>
          <p:cNvGraphicFramePr>
            <a:graphicFrameLocks noChangeAspect="1"/>
          </p:cNvGraphicFramePr>
          <p:nvPr/>
        </p:nvGraphicFramePr>
        <p:xfrm>
          <a:off x="2370138" y="1125538"/>
          <a:ext cx="4433887" cy="541337"/>
        </p:xfrm>
        <a:graphic>
          <a:graphicData uri="http://schemas.openxmlformats.org/presentationml/2006/ole">
            <mc:AlternateContent xmlns:mc="http://schemas.openxmlformats.org/markup-compatibility/2006">
              <mc:Choice xmlns:v="urn:schemas-microsoft-com:vml" Requires="v">
                <p:oleObj spid="_x0000_s1045557" name="公式" r:id="rId3" imgW="1904760" imgH="253800" progId="Equation.3">
                  <p:embed/>
                </p:oleObj>
              </mc:Choice>
              <mc:Fallback>
                <p:oleObj name="公式" r:id="rId3" imgW="1904760" imgH="2538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138" y="1125538"/>
                        <a:ext cx="4433887"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 Box 2"/>
          <p:cNvSpPr txBox="1">
            <a:spLocks noChangeArrowheads="1"/>
          </p:cNvSpPr>
          <p:nvPr/>
        </p:nvSpPr>
        <p:spPr bwMode="auto">
          <a:xfrm>
            <a:off x="971550" y="1773238"/>
            <a:ext cx="2447925" cy="3968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那时，跃迁概率为</a:t>
            </a:r>
          </a:p>
        </p:txBody>
      </p:sp>
      <p:graphicFrame>
        <p:nvGraphicFramePr>
          <p:cNvPr id="3" name="Object 7"/>
          <p:cNvGraphicFramePr>
            <a:graphicFrameLocks noChangeAspect="1"/>
          </p:cNvGraphicFramePr>
          <p:nvPr/>
        </p:nvGraphicFramePr>
        <p:xfrm>
          <a:off x="1119188" y="2205038"/>
          <a:ext cx="5956300" cy="635000"/>
        </p:xfrm>
        <a:graphic>
          <a:graphicData uri="http://schemas.openxmlformats.org/presentationml/2006/ole">
            <mc:AlternateContent xmlns:mc="http://schemas.openxmlformats.org/markup-compatibility/2006">
              <mc:Choice xmlns:v="urn:schemas-microsoft-com:vml" Requires="v">
                <p:oleObj spid="_x0000_s1045558" name="公式" r:id="rId5" imgW="2616120" imgH="304560" progId="Equation.3">
                  <p:embed/>
                </p:oleObj>
              </mc:Choice>
              <mc:Fallback>
                <p:oleObj name="公式" r:id="rId5" imgW="2616120" imgH="30456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9188" y="2205038"/>
                        <a:ext cx="59563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8"/>
          <p:cNvGraphicFramePr>
            <a:graphicFrameLocks noChangeAspect="1"/>
          </p:cNvGraphicFramePr>
          <p:nvPr/>
        </p:nvGraphicFramePr>
        <p:xfrm>
          <a:off x="1955800" y="2873375"/>
          <a:ext cx="6245225" cy="581025"/>
        </p:xfrm>
        <a:graphic>
          <a:graphicData uri="http://schemas.openxmlformats.org/presentationml/2006/ole">
            <mc:AlternateContent xmlns:mc="http://schemas.openxmlformats.org/markup-compatibility/2006">
              <mc:Choice xmlns:v="urn:schemas-microsoft-com:vml" Requires="v">
                <p:oleObj spid="_x0000_s1045559" name="公式" r:id="rId7" imgW="2743200" imgH="279360" progId="Equation.3">
                  <p:embed/>
                </p:oleObj>
              </mc:Choice>
              <mc:Fallback>
                <p:oleObj name="公式" r:id="rId7" imgW="2743200" imgH="27936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5800" y="2873375"/>
                        <a:ext cx="62452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2"/>
          <p:cNvSpPr txBox="1">
            <a:spLocks noChangeArrowheads="1"/>
          </p:cNvSpPr>
          <p:nvPr/>
        </p:nvSpPr>
        <p:spPr bwMode="auto">
          <a:xfrm>
            <a:off x="974725" y="3500438"/>
            <a:ext cx="4464050" cy="3968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正是后两项</a:t>
            </a:r>
            <a:r>
              <a:rPr kumimoji="1" lang="en-US" altLang="zh-CN" sz="2000">
                <a:latin typeface="华文中宋" pitchFamily="2" charset="-122"/>
                <a:ea typeface="华文中宋" pitchFamily="2" charset="-122"/>
              </a:rPr>
              <a:t>(</a:t>
            </a:r>
            <a:r>
              <a:rPr kumimoji="1" lang="zh-CN" altLang="en-US" sz="2000">
                <a:latin typeface="华文中宋" pitchFamily="2" charset="-122"/>
                <a:ea typeface="华文中宋" pitchFamily="2" charset="-122"/>
              </a:rPr>
              <a:t>干涉项</a:t>
            </a:r>
            <a:r>
              <a:rPr kumimoji="1" lang="en-US" altLang="zh-CN" sz="2000">
                <a:latin typeface="华文中宋" pitchFamily="2" charset="-122"/>
                <a:ea typeface="华文中宋" pitchFamily="2" charset="-122"/>
              </a:rPr>
              <a:t>)</a:t>
            </a:r>
            <a:r>
              <a:rPr kumimoji="1" lang="zh-CN" altLang="en-US" sz="2000">
                <a:latin typeface="Times New Roman" pitchFamily="18" charset="0"/>
                <a:ea typeface="华文中宋" pitchFamily="2" charset="-122"/>
              </a:rPr>
              <a:t>引起了干涉图样。</a:t>
            </a:r>
          </a:p>
        </p:txBody>
      </p:sp>
      <p:sp>
        <p:nvSpPr>
          <p:cNvPr id="7" name="Text Box 2"/>
          <p:cNvSpPr txBox="1">
            <a:spLocks noChangeArrowheads="1"/>
          </p:cNvSpPr>
          <p:nvPr/>
        </p:nvSpPr>
        <p:spPr bwMode="auto">
          <a:xfrm>
            <a:off x="974725" y="3933825"/>
            <a:ext cx="7416800" cy="10064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如果考虑从</a:t>
            </a:r>
            <a:r>
              <a:rPr kumimoji="1" lang="en-US" altLang="zh-CN" sz="2000">
                <a:latin typeface="Times New Roman" pitchFamily="18" charset="0"/>
                <a:ea typeface="华文中宋" pitchFamily="2" charset="-122"/>
              </a:rPr>
              <a:t>P</a:t>
            </a:r>
            <a:r>
              <a:rPr kumimoji="1" lang="zh-CN" altLang="en-US" sz="2000">
                <a:latin typeface="Times New Roman" pitchFamily="18" charset="0"/>
                <a:ea typeface="华文中宋" pitchFamily="2" charset="-122"/>
              </a:rPr>
              <a:t>发出的光子波长很长，不论在哪个缝与电子散射，光都可被 </a:t>
            </a:r>
            <a:r>
              <a:rPr kumimoji="1" lang="en-US" altLang="zh-CN" sz="2000">
                <a:latin typeface="Times New Roman" pitchFamily="18" charset="0"/>
                <a:ea typeface="华文中宋" pitchFamily="2" charset="-122"/>
              </a:rPr>
              <a:t>D</a:t>
            </a:r>
            <a:r>
              <a:rPr kumimoji="1" lang="en-US" altLang="zh-CN" sz="2000" baseline="-25000">
                <a:latin typeface="Times New Roman" pitchFamily="18" charset="0"/>
                <a:ea typeface="华文中宋" pitchFamily="2" charset="-122"/>
              </a:rPr>
              <a:t>1 </a:t>
            </a:r>
            <a:r>
              <a:rPr kumimoji="1" lang="zh-CN" altLang="en-US" sz="2000">
                <a:latin typeface="Times New Roman" pitchFamily="18" charset="0"/>
                <a:ea typeface="华文中宋" pitchFamily="2" charset="-122"/>
              </a:rPr>
              <a:t>或 </a:t>
            </a:r>
            <a:r>
              <a:rPr kumimoji="1" lang="en-US" altLang="zh-CN" sz="2000">
                <a:latin typeface="Times New Roman" pitchFamily="18" charset="0"/>
                <a:ea typeface="华文中宋" pitchFamily="2" charset="-122"/>
              </a:rPr>
              <a:t>D</a:t>
            </a:r>
            <a:r>
              <a:rPr kumimoji="1" lang="en-US" altLang="zh-CN" sz="2000" baseline="-25000">
                <a:latin typeface="Times New Roman" pitchFamily="18" charset="0"/>
                <a:ea typeface="华文中宋" pitchFamily="2" charset="-122"/>
              </a:rPr>
              <a:t>2 </a:t>
            </a:r>
            <a:r>
              <a:rPr kumimoji="1" lang="zh-CN" altLang="en-US" sz="2000">
                <a:latin typeface="Times New Roman" pitchFamily="18" charset="0"/>
                <a:ea typeface="华文中宋" pitchFamily="2" charset="-122"/>
              </a:rPr>
              <a:t>测到，即此时光子不能“检察”电子究竟从哪个缝通过。对于电子，有两个概率幅</a:t>
            </a:r>
          </a:p>
        </p:txBody>
      </p:sp>
      <p:graphicFrame>
        <p:nvGraphicFramePr>
          <p:cNvPr id="8" name="Object 11"/>
          <p:cNvGraphicFramePr>
            <a:graphicFrameLocks noChangeAspect="1"/>
          </p:cNvGraphicFramePr>
          <p:nvPr/>
        </p:nvGraphicFramePr>
        <p:xfrm>
          <a:off x="3541713" y="5013325"/>
          <a:ext cx="2168525" cy="558800"/>
        </p:xfrm>
        <a:graphic>
          <a:graphicData uri="http://schemas.openxmlformats.org/presentationml/2006/ole">
            <mc:AlternateContent xmlns:mc="http://schemas.openxmlformats.org/markup-compatibility/2006">
              <mc:Choice xmlns:v="urn:schemas-microsoft-com:vml" Requires="v">
                <p:oleObj spid="_x0000_s1045560" name="公式" r:id="rId9" imgW="901440" imgH="253800" progId="Equation.3">
                  <p:embed/>
                </p:oleObj>
              </mc:Choice>
              <mc:Fallback>
                <p:oleObj name="公式" r:id="rId9" imgW="901440" imgH="25380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1713" y="5013325"/>
                        <a:ext cx="216852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2"/>
          <p:cNvGraphicFramePr>
            <a:graphicFrameLocks noChangeAspect="1"/>
          </p:cNvGraphicFramePr>
          <p:nvPr/>
        </p:nvGraphicFramePr>
        <p:xfrm>
          <a:off x="3492500" y="5661025"/>
          <a:ext cx="2351088" cy="558800"/>
        </p:xfrm>
        <a:graphic>
          <a:graphicData uri="http://schemas.openxmlformats.org/presentationml/2006/ole">
            <mc:AlternateContent xmlns:mc="http://schemas.openxmlformats.org/markup-compatibility/2006">
              <mc:Choice xmlns:v="urn:schemas-microsoft-com:vml" Requires="v">
                <p:oleObj spid="_x0000_s1045561" name="公式" r:id="rId11" imgW="977760" imgH="253800" progId="Equation.3">
                  <p:embed/>
                </p:oleObj>
              </mc:Choice>
              <mc:Fallback>
                <p:oleObj name="公式" r:id="rId11" imgW="977760" imgH="253800"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00" y="5661025"/>
                        <a:ext cx="2351088"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7572"/>
                                        </p:tgtEl>
                                        <p:attrNameLst>
                                          <p:attrName>style.visibility</p:attrName>
                                        </p:attrNameLst>
                                      </p:cBhvr>
                                      <p:to>
                                        <p:strVal val="visible"/>
                                      </p:to>
                                    </p:set>
                                    <p:animEffect transition="in" filter="checkerboard(across)">
                                      <p:cBhvr>
                                        <p:cTn id="7" dur="500"/>
                                        <p:tgtEl>
                                          <p:spTgt spid="8775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in)">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checkerboard(across)">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checkerboard(across)">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2" grpId="0"/>
      <p:bldP spid="2" grpId="0"/>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2" name="Text Box 2"/>
          <p:cNvSpPr txBox="1">
            <a:spLocks noChangeArrowheads="1"/>
          </p:cNvSpPr>
          <p:nvPr/>
        </p:nvSpPr>
        <p:spPr bwMode="auto">
          <a:xfrm>
            <a:off x="900113" y="368300"/>
            <a:ext cx="3671887" cy="3968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对于光子，从对称性考虑，有</a:t>
            </a:r>
          </a:p>
        </p:txBody>
      </p:sp>
      <p:graphicFrame>
        <p:nvGraphicFramePr>
          <p:cNvPr id="5" name="Object 5"/>
          <p:cNvGraphicFramePr>
            <a:graphicFrameLocks noChangeAspect="1"/>
          </p:cNvGraphicFramePr>
          <p:nvPr/>
        </p:nvGraphicFramePr>
        <p:xfrm>
          <a:off x="947738" y="836613"/>
          <a:ext cx="4551362" cy="558800"/>
        </p:xfrm>
        <a:graphic>
          <a:graphicData uri="http://schemas.openxmlformats.org/presentationml/2006/ole">
            <mc:AlternateContent xmlns:mc="http://schemas.openxmlformats.org/markup-compatibility/2006">
              <mc:Choice xmlns:v="urn:schemas-microsoft-com:vml" Requires="v">
                <p:oleObj spid="_x0000_s1046585" name="公式" r:id="rId3" imgW="1892160" imgH="253800" progId="Equation.3">
                  <p:embed/>
                </p:oleObj>
              </mc:Choice>
              <mc:Fallback>
                <p:oleObj name="公式" r:id="rId3" imgW="1892160" imgH="2538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738" y="836613"/>
                        <a:ext cx="455136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6"/>
          <p:cNvGraphicFramePr>
            <a:graphicFrameLocks noChangeAspect="1"/>
          </p:cNvGraphicFramePr>
          <p:nvPr/>
        </p:nvGraphicFramePr>
        <p:xfrm>
          <a:off x="919163" y="1484313"/>
          <a:ext cx="4611687" cy="558800"/>
        </p:xfrm>
        <a:graphic>
          <a:graphicData uri="http://schemas.openxmlformats.org/presentationml/2006/ole">
            <mc:AlternateContent xmlns:mc="http://schemas.openxmlformats.org/markup-compatibility/2006">
              <mc:Choice xmlns:v="urn:schemas-microsoft-com:vml" Requires="v">
                <p:oleObj spid="_x0000_s1046586" name="公式" r:id="rId5" imgW="1917360" imgH="253800" progId="Equation.3">
                  <p:embed/>
                </p:oleObj>
              </mc:Choice>
              <mc:Fallback>
                <p:oleObj name="公式" r:id="rId5" imgW="1917360" imgH="2538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163" y="1484313"/>
                        <a:ext cx="4611687"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2"/>
          <p:cNvSpPr txBox="1">
            <a:spLocks noChangeArrowheads="1"/>
          </p:cNvSpPr>
          <p:nvPr/>
        </p:nvSpPr>
        <p:spPr bwMode="auto">
          <a:xfrm>
            <a:off x="5653088" y="908050"/>
            <a:ext cx="2232025" cy="3968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（前图中的虚线）</a:t>
            </a:r>
          </a:p>
        </p:txBody>
      </p:sp>
      <p:sp>
        <p:nvSpPr>
          <p:cNvPr id="4" name="Text Box 2"/>
          <p:cNvSpPr txBox="1">
            <a:spLocks noChangeArrowheads="1"/>
          </p:cNvSpPr>
          <p:nvPr/>
        </p:nvSpPr>
        <p:spPr bwMode="auto">
          <a:xfrm>
            <a:off x="5437188" y="1557338"/>
            <a:ext cx="3024187" cy="3968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（前图中从</a:t>
            </a:r>
            <a:r>
              <a:rPr kumimoji="1" lang="en-US" altLang="zh-CN" sz="2000">
                <a:latin typeface="Times New Roman" pitchFamily="18" charset="0"/>
                <a:ea typeface="华文中宋" pitchFamily="2" charset="-122"/>
              </a:rPr>
              <a:t>P</a:t>
            </a:r>
            <a:r>
              <a:rPr kumimoji="1" lang="zh-CN" altLang="en-US" sz="2000">
                <a:latin typeface="Times New Roman" pitchFamily="18" charset="0"/>
                <a:ea typeface="华文中宋" pitchFamily="2" charset="-122"/>
              </a:rPr>
              <a:t>发出的实线）</a:t>
            </a:r>
          </a:p>
        </p:txBody>
      </p:sp>
      <p:sp>
        <p:nvSpPr>
          <p:cNvPr id="6" name="Text Box 2"/>
          <p:cNvSpPr txBox="1">
            <a:spLocks noChangeArrowheads="1"/>
          </p:cNvSpPr>
          <p:nvPr/>
        </p:nvSpPr>
        <p:spPr bwMode="auto">
          <a:xfrm>
            <a:off x="900113" y="2205038"/>
            <a:ext cx="7345362" cy="7016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先求电子在 </a:t>
            </a:r>
            <a:r>
              <a:rPr kumimoji="1" lang="en-US" altLang="zh-CN" sz="2000" i="1">
                <a:latin typeface="Times New Roman" pitchFamily="18" charset="0"/>
                <a:ea typeface="华文中宋" pitchFamily="2" charset="-122"/>
              </a:rPr>
              <a:t>x </a:t>
            </a:r>
            <a:r>
              <a:rPr kumimoji="1" lang="zh-CN" altLang="en-US" sz="2000">
                <a:latin typeface="Times New Roman" pitchFamily="18" charset="0"/>
                <a:ea typeface="华文中宋" pitchFamily="2" charset="-122"/>
              </a:rPr>
              <a:t>处被记录，同时光子在 </a:t>
            </a:r>
            <a:r>
              <a:rPr kumimoji="1" lang="en-US" altLang="zh-CN" sz="2000">
                <a:latin typeface="Times New Roman" pitchFamily="18" charset="0"/>
                <a:ea typeface="华文中宋" pitchFamily="2" charset="-122"/>
              </a:rPr>
              <a:t>D</a:t>
            </a:r>
            <a:r>
              <a:rPr kumimoji="1" lang="en-US" altLang="zh-CN" sz="2000" baseline="-25000">
                <a:latin typeface="Times New Roman" pitchFamily="18" charset="0"/>
                <a:ea typeface="华文中宋" pitchFamily="2" charset="-122"/>
              </a:rPr>
              <a:t>1 </a:t>
            </a:r>
            <a:r>
              <a:rPr kumimoji="1" lang="zh-CN" altLang="en-US" sz="2000">
                <a:latin typeface="Times New Roman" pitchFamily="18" charset="0"/>
                <a:ea typeface="华文中宋" pitchFamily="2" charset="-122"/>
              </a:rPr>
              <a:t>被记录的概率幅。这个过程包括</a:t>
            </a:r>
            <a:r>
              <a:rPr kumimoji="1" lang="zh-CN" altLang="en-US" sz="2000">
                <a:solidFill>
                  <a:srgbClr val="0000FF"/>
                </a:solidFill>
                <a:latin typeface="Times New Roman" pitchFamily="18" charset="0"/>
                <a:ea typeface="华文中宋" pitchFamily="2" charset="-122"/>
              </a:rPr>
              <a:t>两个不可区别的过程</a:t>
            </a:r>
            <a:r>
              <a:rPr kumimoji="1" lang="zh-CN" altLang="en-US" sz="2000">
                <a:latin typeface="Times New Roman" pitchFamily="18" charset="0"/>
                <a:ea typeface="华文中宋" pitchFamily="2" charset="-122"/>
              </a:rPr>
              <a:t>：依</a:t>
            </a:r>
            <a:r>
              <a:rPr kumimoji="1" lang="zh-CN" altLang="en-US" sz="2000">
                <a:solidFill>
                  <a:srgbClr val="990000"/>
                </a:solidFill>
                <a:latin typeface="Times New Roman" pitchFamily="18" charset="0"/>
                <a:ea typeface="华文中宋" pitchFamily="2" charset="-122"/>
              </a:rPr>
              <a:t>规则四</a:t>
            </a:r>
          </a:p>
        </p:txBody>
      </p:sp>
      <p:graphicFrame>
        <p:nvGraphicFramePr>
          <p:cNvPr id="7" name="Object 10"/>
          <p:cNvGraphicFramePr>
            <a:graphicFrameLocks noChangeAspect="1"/>
          </p:cNvGraphicFramePr>
          <p:nvPr/>
        </p:nvGraphicFramePr>
        <p:xfrm>
          <a:off x="2771775" y="3933825"/>
          <a:ext cx="2566988" cy="558800"/>
        </p:xfrm>
        <a:graphic>
          <a:graphicData uri="http://schemas.openxmlformats.org/presentationml/2006/ole">
            <mc:AlternateContent xmlns:mc="http://schemas.openxmlformats.org/markup-compatibility/2006">
              <mc:Choice xmlns:v="urn:schemas-microsoft-com:vml" Requires="v">
                <p:oleObj spid="_x0000_s1046587" name="公式" r:id="rId7" imgW="1066680" imgH="253800" progId="Equation.3">
                  <p:embed/>
                </p:oleObj>
              </mc:Choice>
              <mc:Fallback>
                <p:oleObj name="公式" r:id="rId7" imgW="1066680" imgH="25380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3933825"/>
                        <a:ext cx="2566988"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539" name="Rectangle 11"/>
          <p:cNvSpPr>
            <a:spLocks noChangeArrowheads="1"/>
          </p:cNvSpPr>
          <p:nvPr/>
        </p:nvSpPr>
        <p:spPr bwMode="auto">
          <a:xfrm>
            <a:off x="933450" y="2924175"/>
            <a:ext cx="7815263" cy="10064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第一个过程，电子从缝</a:t>
            </a:r>
            <a:r>
              <a:rPr kumimoji="1" lang="en-US" altLang="zh-CN" sz="2000">
                <a:latin typeface="Times New Roman" pitchFamily="18" charset="0"/>
                <a:ea typeface="华文中宋" pitchFamily="2" charset="-122"/>
              </a:rPr>
              <a:t>1</a:t>
            </a:r>
            <a:r>
              <a:rPr kumimoji="1" lang="zh-CN" altLang="en-US" sz="2000">
                <a:latin typeface="Times New Roman" pitchFamily="18" charset="0"/>
                <a:ea typeface="华文中宋" pitchFamily="2" charset="-122"/>
              </a:rPr>
              <a:t>通过到达 </a:t>
            </a:r>
            <a:r>
              <a:rPr kumimoji="1" lang="en-US" altLang="zh-CN" sz="2000" i="1">
                <a:latin typeface="Times New Roman" pitchFamily="18" charset="0"/>
                <a:ea typeface="华文中宋" pitchFamily="2" charset="-122"/>
              </a:rPr>
              <a:t>x</a:t>
            </a:r>
            <a:r>
              <a:rPr kumimoji="1" lang="zh-CN" altLang="en-US" sz="2000">
                <a:latin typeface="Times New Roman" pitchFamily="18" charset="0"/>
                <a:ea typeface="华文中宋" pitchFamily="2" charset="-122"/>
              </a:rPr>
              <a:t>，概率幅为</a:t>
            </a:r>
            <a:r>
              <a:rPr kumimoji="1" lang="en-US" altLang="zh-CN" sz="2000">
                <a:latin typeface="宋体" charset="-122"/>
              </a:rPr>
              <a:t>&lt;</a:t>
            </a:r>
            <a:r>
              <a:rPr kumimoji="1" lang="en-US" altLang="zh-CN" sz="2000" i="1">
                <a:latin typeface="Times New Roman" pitchFamily="18" charset="0"/>
              </a:rPr>
              <a:t>x|</a:t>
            </a:r>
            <a:r>
              <a:rPr kumimoji="1" lang="en-US" altLang="zh-CN" sz="2000">
                <a:latin typeface="Times New Roman" pitchFamily="18" charset="0"/>
              </a:rPr>
              <a:t>1</a:t>
            </a:r>
            <a:r>
              <a:rPr kumimoji="1" lang="en-US" altLang="zh-CN" sz="2000">
                <a:latin typeface="宋体" charset="-122"/>
              </a:rPr>
              <a:t>&gt;&lt;</a:t>
            </a:r>
            <a:r>
              <a:rPr kumimoji="1" lang="en-US" altLang="zh-CN" sz="2000">
                <a:latin typeface="Times New Roman" pitchFamily="18" charset="0"/>
              </a:rPr>
              <a:t>1</a:t>
            </a:r>
            <a:r>
              <a:rPr kumimoji="1" lang="en-US" altLang="zh-CN" sz="2000" i="1">
                <a:latin typeface="Times New Roman" pitchFamily="18" charset="0"/>
              </a:rPr>
              <a:t>|S</a:t>
            </a:r>
            <a:r>
              <a:rPr kumimoji="1" lang="en-US" altLang="zh-CN" sz="2000">
                <a:latin typeface="宋体" charset="-122"/>
              </a:rPr>
              <a:t>&gt;</a:t>
            </a:r>
            <a:r>
              <a:rPr kumimoji="1" lang="en-US" altLang="zh-CN" sz="2000">
                <a:latin typeface="Times New Roman" pitchFamily="18" charset="0"/>
              </a:rPr>
              <a:t>=</a:t>
            </a:r>
            <a:r>
              <a:rPr kumimoji="1" lang="en-US" altLang="zh-CN" sz="2000">
                <a:latin typeface="Math1" pitchFamily="2" charset="2"/>
              </a:rPr>
              <a:t> j</a:t>
            </a:r>
            <a:r>
              <a:rPr kumimoji="1" lang="en-US" altLang="zh-CN" sz="2000" baseline="-25000">
                <a:latin typeface="Math1" pitchFamily="2" charset="2"/>
              </a:rPr>
              <a:t>1 </a:t>
            </a:r>
            <a:r>
              <a:rPr kumimoji="1" lang="zh-CN" altLang="en-US" sz="2000">
                <a:latin typeface="Times New Roman" pitchFamily="18" charset="0"/>
                <a:ea typeface="华文中宋" pitchFamily="2" charset="-122"/>
              </a:rPr>
              <a:t>，同时，光子在</a:t>
            </a:r>
            <a:r>
              <a:rPr kumimoji="1" lang="en-US" altLang="zh-CN" sz="2000">
                <a:latin typeface="Times New Roman" pitchFamily="18" charset="0"/>
                <a:ea typeface="华文中宋" pitchFamily="2" charset="-122"/>
              </a:rPr>
              <a:t>1</a:t>
            </a:r>
            <a:r>
              <a:rPr kumimoji="1" lang="zh-CN" altLang="en-US" sz="2000">
                <a:latin typeface="Times New Roman" pitchFamily="18" charset="0"/>
                <a:ea typeface="华文中宋" pitchFamily="2" charset="-122"/>
              </a:rPr>
              <a:t>附近与电子散射而到达 </a:t>
            </a:r>
            <a:r>
              <a:rPr kumimoji="1" lang="en-US" altLang="zh-CN" sz="2000">
                <a:latin typeface="Times New Roman" pitchFamily="18" charset="0"/>
                <a:ea typeface="华文中宋" pitchFamily="2" charset="-122"/>
              </a:rPr>
              <a:t>D</a:t>
            </a:r>
            <a:r>
              <a:rPr kumimoji="1" lang="en-US" altLang="zh-CN" sz="2000" baseline="-25000">
                <a:latin typeface="Times New Roman" pitchFamily="18" charset="0"/>
                <a:ea typeface="华文中宋" pitchFamily="2" charset="-122"/>
              </a:rPr>
              <a:t>1</a:t>
            </a:r>
            <a:r>
              <a:rPr kumimoji="1" lang="zh-CN" altLang="en-US" sz="2000">
                <a:latin typeface="Times New Roman" pitchFamily="18" charset="0"/>
                <a:ea typeface="华文中宋" pitchFamily="2" charset="-122"/>
              </a:rPr>
              <a:t>，概率幅为</a:t>
            </a:r>
            <a:r>
              <a:rPr kumimoji="1" lang="en-US" altLang="zh-CN" sz="2000">
                <a:latin typeface="宋体" charset="-122"/>
              </a:rPr>
              <a:t>&lt;</a:t>
            </a:r>
            <a:r>
              <a:rPr kumimoji="1" lang="en-US" altLang="zh-CN" sz="2000">
                <a:latin typeface="Times New Roman" pitchFamily="18" charset="0"/>
              </a:rPr>
              <a:t>D</a:t>
            </a:r>
            <a:r>
              <a:rPr kumimoji="1" lang="en-US" altLang="zh-CN" sz="2000" baseline="-25000">
                <a:latin typeface="Times New Roman" pitchFamily="18" charset="0"/>
              </a:rPr>
              <a:t>1</a:t>
            </a:r>
            <a:r>
              <a:rPr kumimoji="1" lang="en-US" altLang="zh-CN" sz="2000" i="1">
                <a:latin typeface="Times New Roman" pitchFamily="18" charset="0"/>
              </a:rPr>
              <a:t>|</a:t>
            </a:r>
            <a:r>
              <a:rPr kumimoji="1" lang="en-US" altLang="zh-CN" sz="2000">
                <a:latin typeface="Times New Roman" pitchFamily="18" charset="0"/>
              </a:rPr>
              <a:t>1</a:t>
            </a:r>
            <a:r>
              <a:rPr kumimoji="1" lang="en-US" altLang="zh-CN" sz="2000">
                <a:latin typeface="宋体" charset="-122"/>
              </a:rPr>
              <a:t>&gt;&lt;</a:t>
            </a:r>
            <a:r>
              <a:rPr kumimoji="1" lang="en-US" altLang="zh-CN" sz="2000">
                <a:latin typeface="Times New Roman" pitchFamily="18" charset="0"/>
              </a:rPr>
              <a:t>1</a:t>
            </a:r>
            <a:r>
              <a:rPr kumimoji="1" lang="en-US" altLang="zh-CN" sz="2000" i="1">
                <a:latin typeface="Times New Roman" pitchFamily="18" charset="0"/>
              </a:rPr>
              <a:t>|</a:t>
            </a:r>
            <a:r>
              <a:rPr kumimoji="1" lang="en-US" altLang="zh-CN" sz="2000">
                <a:latin typeface="Times New Roman" pitchFamily="18" charset="0"/>
              </a:rPr>
              <a:t>P</a:t>
            </a:r>
            <a:r>
              <a:rPr kumimoji="1" lang="en-US" altLang="zh-CN" sz="2000">
                <a:latin typeface="宋体" charset="-122"/>
              </a:rPr>
              <a:t>&gt;</a:t>
            </a:r>
            <a:r>
              <a:rPr kumimoji="1" lang="en-US" altLang="zh-CN" sz="2000">
                <a:latin typeface="Times New Roman" pitchFamily="18" charset="0"/>
              </a:rPr>
              <a:t>=</a:t>
            </a:r>
            <a:r>
              <a:rPr kumimoji="1" lang="en-US" altLang="zh-CN" sz="2000">
                <a:latin typeface="Math1" pitchFamily="2" charset="2"/>
              </a:rPr>
              <a:t> y</a:t>
            </a:r>
            <a:r>
              <a:rPr kumimoji="1" lang="en-US" altLang="zh-CN" sz="2000" baseline="-25000">
                <a:latin typeface="Math1" pitchFamily="2" charset="2"/>
              </a:rPr>
              <a:t>1 </a:t>
            </a:r>
            <a:r>
              <a:rPr kumimoji="1" lang="zh-CN" altLang="en-US" sz="2000">
                <a:latin typeface="Times New Roman" pitchFamily="18" charset="0"/>
                <a:ea typeface="华文中宋" pitchFamily="2" charset="-122"/>
              </a:rPr>
              <a:t>，整个过程的概率幅，依</a:t>
            </a:r>
            <a:r>
              <a:rPr kumimoji="1" lang="zh-CN" altLang="en-US" sz="2000">
                <a:solidFill>
                  <a:srgbClr val="990000"/>
                </a:solidFill>
                <a:latin typeface="Times New Roman" pitchFamily="18" charset="0"/>
                <a:ea typeface="华文中宋" pitchFamily="2" charset="-122"/>
              </a:rPr>
              <a:t>规则四</a:t>
            </a:r>
            <a:r>
              <a:rPr kumimoji="1" lang="zh-CN" altLang="en-US" sz="2000">
                <a:latin typeface="Times New Roman" pitchFamily="18" charset="0"/>
                <a:ea typeface="华文中宋" pitchFamily="2" charset="-122"/>
              </a:rPr>
              <a:t>应为</a:t>
            </a:r>
            <a:endParaRPr kumimoji="1" lang="en-US" altLang="zh-CN" sz="2000">
              <a:latin typeface="Times New Roman" pitchFamily="18" charset="0"/>
              <a:ea typeface="华文中宋" pitchFamily="2" charset="-122"/>
            </a:endParaRPr>
          </a:p>
        </p:txBody>
      </p:sp>
      <p:sp>
        <p:nvSpPr>
          <p:cNvPr id="1046540" name="Rectangle 12"/>
          <p:cNvSpPr>
            <a:spLocks noChangeArrowheads="1"/>
          </p:cNvSpPr>
          <p:nvPr/>
        </p:nvSpPr>
        <p:spPr bwMode="auto">
          <a:xfrm>
            <a:off x="900113" y="4508500"/>
            <a:ext cx="7272337" cy="3968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第二个可能的过程，电子从缝</a:t>
            </a:r>
            <a:r>
              <a:rPr kumimoji="1" lang="en-US" altLang="zh-CN" sz="2000">
                <a:latin typeface="Times New Roman" pitchFamily="18" charset="0"/>
                <a:ea typeface="华文中宋" pitchFamily="2" charset="-122"/>
              </a:rPr>
              <a:t>2</a:t>
            </a:r>
            <a:r>
              <a:rPr kumimoji="1" lang="zh-CN" altLang="en-US" sz="2000">
                <a:latin typeface="Times New Roman" pitchFamily="18" charset="0"/>
                <a:ea typeface="华文中宋" pitchFamily="2" charset="-122"/>
              </a:rPr>
              <a:t>通过后到达 </a:t>
            </a:r>
            <a:r>
              <a:rPr kumimoji="1" lang="en-US" altLang="zh-CN" sz="2000" i="1">
                <a:latin typeface="Times New Roman" pitchFamily="18" charset="0"/>
                <a:ea typeface="华文中宋" pitchFamily="2" charset="-122"/>
              </a:rPr>
              <a:t>x</a:t>
            </a:r>
            <a:r>
              <a:rPr kumimoji="1" lang="zh-CN" altLang="en-US" sz="2000">
                <a:latin typeface="Times New Roman" pitchFamily="18" charset="0"/>
                <a:ea typeface="华文中宋" pitchFamily="2" charset="-122"/>
              </a:rPr>
              <a:t>，概率幅为</a:t>
            </a:r>
            <a:endParaRPr kumimoji="1" lang="en-US" altLang="zh-CN" sz="2000">
              <a:latin typeface="Times New Roman" pitchFamily="18" charset="0"/>
              <a:ea typeface="华文中宋" pitchFamily="2" charset="-122"/>
            </a:endParaRPr>
          </a:p>
        </p:txBody>
      </p:sp>
      <p:graphicFrame>
        <p:nvGraphicFramePr>
          <p:cNvPr id="8" name="Object 13"/>
          <p:cNvGraphicFramePr>
            <a:graphicFrameLocks noChangeAspect="1"/>
          </p:cNvGraphicFramePr>
          <p:nvPr/>
        </p:nvGraphicFramePr>
        <p:xfrm>
          <a:off x="2843213" y="4868863"/>
          <a:ext cx="2351087" cy="558800"/>
        </p:xfrm>
        <a:graphic>
          <a:graphicData uri="http://schemas.openxmlformats.org/presentationml/2006/ole">
            <mc:AlternateContent xmlns:mc="http://schemas.openxmlformats.org/markup-compatibility/2006">
              <mc:Choice xmlns:v="urn:schemas-microsoft-com:vml" Requires="v">
                <p:oleObj spid="_x0000_s1046588" name="公式" r:id="rId9" imgW="977760" imgH="253800" progId="Equation.3">
                  <p:embed/>
                </p:oleObj>
              </mc:Choice>
              <mc:Fallback>
                <p:oleObj name="公式" r:id="rId9" imgW="977760" imgH="25380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4868863"/>
                        <a:ext cx="2351087"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543" name="Rectangle 15"/>
          <p:cNvSpPr>
            <a:spLocks noChangeArrowheads="1"/>
          </p:cNvSpPr>
          <p:nvPr/>
        </p:nvSpPr>
        <p:spPr bwMode="auto">
          <a:xfrm>
            <a:off x="900113" y="5373688"/>
            <a:ext cx="5975350" cy="396875"/>
          </a:xfrm>
          <a:prstGeom prst="rect">
            <a:avLst/>
          </a:prstGeom>
          <a:noFill/>
          <a:ln w="9525">
            <a:noFill/>
            <a:miter lim="800000"/>
            <a:headEnd/>
            <a:tailEnd/>
          </a:ln>
        </p:spPr>
        <p:txBody>
          <a:bodyPr wrap="none">
            <a:spAutoFit/>
          </a:bodyPr>
          <a:lstStyle/>
          <a:p>
            <a:r>
              <a:rPr kumimoji="1" lang="zh-CN" altLang="en-US" sz="2000">
                <a:latin typeface="Times New Roman" pitchFamily="18" charset="0"/>
                <a:ea typeface="华文中宋" pitchFamily="2" charset="-122"/>
              </a:rPr>
              <a:t>同时，光子在</a:t>
            </a:r>
            <a:r>
              <a:rPr kumimoji="1" lang="en-US" altLang="zh-CN" sz="2000">
                <a:latin typeface="Times New Roman" pitchFamily="18" charset="0"/>
                <a:ea typeface="华文中宋" pitchFamily="2" charset="-122"/>
              </a:rPr>
              <a:t>2</a:t>
            </a:r>
            <a:r>
              <a:rPr kumimoji="1" lang="zh-CN" altLang="en-US" sz="2000">
                <a:latin typeface="Times New Roman" pitchFamily="18" charset="0"/>
                <a:ea typeface="华文中宋" pitchFamily="2" charset="-122"/>
              </a:rPr>
              <a:t>附近与电子散射而到达 </a:t>
            </a:r>
            <a:r>
              <a:rPr kumimoji="1" lang="en-US" altLang="zh-CN" sz="2000">
                <a:latin typeface="Times New Roman" pitchFamily="18" charset="0"/>
                <a:ea typeface="华文中宋" pitchFamily="2" charset="-122"/>
              </a:rPr>
              <a:t>D</a:t>
            </a:r>
            <a:r>
              <a:rPr kumimoji="1" lang="en-US" altLang="zh-CN" sz="2000" baseline="-25000">
                <a:latin typeface="Times New Roman" pitchFamily="18" charset="0"/>
                <a:ea typeface="华文中宋" pitchFamily="2" charset="-122"/>
              </a:rPr>
              <a:t>1</a:t>
            </a:r>
            <a:r>
              <a:rPr kumimoji="1" lang="zh-CN" altLang="en-US" sz="2000">
                <a:latin typeface="Times New Roman" pitchFamily="18" charset="0"/>
                <a:ea typeface="华文中宋" pitchFamily="2" charset="-122"/>
              </a:rPr>
              <a:t>，概率幅为</a:t>
            </a:r>
          </a:p>
        </p:txBody>
      </p:sp>
      <p:graphicFrame>
        <p:nvGraphicFramePr>
          <p:cNvPr id="9" name="Object 16"/>
          <p:cNvGraphicFramePr>
            <a:graphicFrameLocks noChangeAspect="1"/>
          </p:cNvGraphicFramePr>
          <p:nvPr/>
        </p:nvGraphicFramePr>
        <p:xfrm>
          <a:off x="2843213" y="5734050"/>
          <a:ext cx="2597150" cy="558800"/>
        </p:xfrm>
        <a:graphic>
          <a:graphicData uri="http://schemas.openxmlformats.org/presentationml/2006/ole">
            <mc:AlternateContent xmlns:mc="http://schemas.openxmlformats.org/markup-compatibility/2006">
              <mc:Choice xmlns:v="urn:schemas-microsoft-com:vml" Requires="v">
                <p:oleObj spid="_x0000_s1046589" name="公式" r:id="rId11" imgW="1079280" imgH="253800" progId="Equation.3">
                  <p:embed/>
                </p:oleObj>
              </mc:Choice>
              <mc:Fallback>
                <p:oleObj name="公式" r:id="rId11" imgW="1079280" imgH="253800" progId="Equation.3">
                  <p:embed/>
                  <p:pic>
                    <p:nvPicPr>
                      <p:cNvPr id="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213" y="5734050"/>
                        <a:ext cx="259715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7572"/>
                                        </p:tgtEl>
                                        <p:attrNameLst>
                                          <p:attrName>style.visibility</p:attrName>
                                        </p:attrNameLst>
                                      </p:cBhvr>
                                      <p:to>
                                        <p:strVal val="visible"/>
                                      </p:to>
                                    </p:set>
                                    <p:animEffect transition="in" filter="checkerboard(across)">
                                      <p:cBhvr>
                                        <p:cTn id="7" dur="500"/>
                                        <p:tgtEl>
                                          <p:spTgt spid="8775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heckerboard(across)">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heckerboard(across)">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checkerboard(across)">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46539"/>
                                        </p:tgtEl>
                                        <p:attrNameLst>
                                          <p:attrName>style.visibility</p:attrName>
                                        </p:attrNameLst>
                                      </p:cBhvr>
                                      <p:to>
                                        <p:strVal val="visible"/>
                                      </p:to>
                                    </p:set>
                                    <p:anim calcmode="lin" valueType="num">
                                      <p:cBhvr additive="base">
                                        <p:cTn id="39" dur="500" fill="hold"/>
                                        <p:tgtEl>
                                          <p:spTgt spid="1046539"/>
                                        </p:tgtEl>
                                        <p:attrNameLst>
                                          <p:attrName>ppt_x</p:attrName>
                                        </p:attrNameLst>
                                      </p:cBhvr>
                                      <p:tavLst>
                                        <p:tav tm="0">
                                          <p:val>
                                            <p:strVal val="#ppt_x"/>
                                          </p:val>
                                        </p:tav>
                                        <p:tav tm="100000">
                                          <p:val>
                                            <p:strVal val="#ppt_x"/>
                                          </p:val>
                                        </p:tav>
                                      </p:tavLst>
                                    </p:anim>
                                    <p:anim calcmode="lin" valueType="num">
                                      <p:cBhvr additive="base">
                                        <p:cTn id="40" dur="500" fill="hold"/>
                                        <p:tgtEl>
                                          <p:spTgt spid="104653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46540"/>
                                        </p:tgtEl>
                                        <p:attrNameLst>
                                          <p:attrName>style.visibility</p:attrName>
                                        </p:attrNameLst>
                                      </p:cBhvr>
                                      <p:to>
                                        <p:strVal val="visible"/>
                                      </p:to>
                                    </p:set>
                                    <p:anim calcmode="lin" valueType="num">
                                      <p:cBhvr additive="base">
                                        <p:cTn id="51" dur="500" fill="hold"/>
                                        <p:tgtEl>
                                          <p:spTgt spid="1046540"/>
                                        </p:tgtEl>
                                        <p:attrNameLst>
                                          <p:attrName>ppt_x</p:attrName>
                                        </p:attrNameLst>
                                      </p:cBhvr>
                                      <p:tavLst>
                                        <p:tav tm="0">
                                          <p:val>
                                            <p:strVal val="#ppt_x"/>
                                          </p:val>
                                        </p:tav>
                                        <p:tav tm="100000">
                                          <p:val>
                                            <p:strVal val="#ppt_x"/>
                                          </p:val>
                                        </p:tav>
                                      </p:tavLst>
                                    </p:anim>
                                    <p:anim calcmode="lin" valueType="num">
                                      <p:cBhvr additive="base">
                                        <p:cTn id="52" dur="500" fill="hold"/>
                                        <p:tgtEl>
                                          <p:spTgt spid="104654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1046543"/>
                                        </p:tgtEl>
                                        <p:attrNameLst>
                                          <p:attrName>style.visibility</p:attrName>
                                        </p:attrNameLst>
                                      </p:cBhvr>
                                      <p:to>
                                        <p:strVal val="visible"/>
                                      </p:to>
                                    </p:set>
                                    <p:animEffect transition="in" filter="box(in)">
                                      <p:cBhvr>
                                        <p:cTn id="63" dur="500"/>
                                        <p:tgtEl>
                                          <p:spTgt spid="1046543"/>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ppt_x"/>
                                          </p:val>
                                        </p:tav>
                                        <p:tav tm="100000">
                                          <p:val>
                                            <p:strVal val="#ppt_x"/>
                                          </p:val>
                                        </p:tav>
                                      </p:tavLst>
                                    </p:anim>
                                    <p:anim calcmode="lin" valueType="num">
                                      <p:cBhvr additive="base">
                                        <p:cTn id="6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2" grpId="0"/>
      <p:bldP spid="3" grpId="0"/>
      <p:bldP spid="4" grpId="0"/>
      <p:bldP spid="6" grpId="0"/>
      <p:bldP spid="1046539" grpId="0"/>
      <p:bldP spid="1046540" grpId="0"/>
      <p:bldP spid="10465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defRPr/>
            </a:pPr>
            <a:r>
              <a:rPr lang="en-US" altLang="zh-CN">
                <a:effectLst>
                  <a:outerShdw blurRad="38100" dist="38100" dir="2700000" algn="tl">
                    <a:srgbClr val="C0C0C0"/>
                  </a:outerShdw>
                </a:effectLst>
              </a:rPr>
              <a:t>§12 </a:t>
            </a:r>
            <a:r>
              <a:rPr lang="zh-CN" altLang="en-US">
                <a:effectLst>
                  <a:outerShdw blurRad="38100" dist="38100" dir="2700000" algn="tl">
                    <a:srgbClr val="C0C0C0"/>
                  </a:outerShdw>
                </a:effectLst>
              </a:rPr>
              <a:t>波粒两象性</a:t>
            </a:r>
            <a:endParaRPr lang="zh-CN" altLang="en-US">
              <a:effectLst>
                <a:outerShdw blurRad="38100" dist="38100" dir="2700000" algn="tl">
                  <a:srgbClr val="C0C0C0"/>
                </a:outerShdw>
              </a:effectLst>
              <a:ea typeface="宋体" pitchFamily="2" charset="-122"/>
            </a:endParaRPr>
          </a:p>
        </p:txBody>
      </p:sp>
      <p:sp>
        <p:nvSpPr>
          <p:cNvPr id="3" name="Text Box 2"/>
          <p:cNvSpPr txBox="1">
            <a:spLocks noChangeArrowheads="1"/>
          </p:cNvSpPr>
          <p:nvPr/>
        </p:nvSpPr>
        <p:spPr bwMode="auto">
          <a:xfrm>
            <a:off x="3276600" y="2798763"/>
            <a:ext cx="5410200" cy="1382712"/>
          </a:xfrm>
          <a:prstGeom prst="rect">
            <a:avLst/>
          </a:prstGeom>
          <a:gradFill rotWithShape="0">
            <a:gsLst>
              <a:gs pos="0">
                <a:schemeClr val="accent1"/>
              </a:gs>
              <a:gs pos="100000">
                <a:srgbClr val="FFFFFF"/>
              </a:gs>
            </a:gsLst>
            <a:lin ang="5400000" scaled="1"/>
          </a:gradFill>
          <a:ln w="9525">
            <a:solidFill>
              <a:schemeClr val="tx2"/>
            </a:solidFill>
            <a:miter lim="800000"/>
            <a:headEnd/>
            <a:tailEnd/>
          </a:ln>
        </p:spPr>
        <p:txBody>
          <a:bodyPr>
            <a:spAutoFit/>
          </a:bodyPr>
          <a:lstStyle/>
          <a:p>
            <a:pPr>
              <a:spcBef>
                <a:spcPct val="50000"/>
              </a:spcBef>
            </a:pPr>
            <a:r>
              <a:rPr lang="en-US" altLang="zh-CN" sz="2800" b="1">
                <a:latin typeface="Times New Roman" pitchFamily="18" charset="0"/>
                <a:ea typeface="华文中宋" pitchFamily="2" charset="-122"/>
              </a:rPr>
              <a:t>        </a:t>
            </a:r>
            <a:r>
              <a:rPr lang="zh-CN" altLang="en-US" sz="2800" b="1">
                <a:solidFill>
                  <a:srgbClr val="CC0000"/>
                </a:solidFill>
                <a:latin typeface="Times New Roman" pitchFamily="18" charset="0"/>
                <a:ea typeface="华文中宋" pitchFamily="2" charset="-122"/>
              </a:rPr>
              <a:t>思想方法</a:t>
            </a:r>
            <a:r>
              <a:rPr lang="zh-CN" altLang="en-US" sz="2800" b="1">
                <a:latin typeface="Times New Roman" pitchFamily="18" charset="0"/>
                <a:ea typeface="华文中宋" pitchFamily="2" charset="-122"/>
              </a:rPr>
              <a:t>    自然界在许多方面都是明显地对称的，他采用类比的方法提出物质波的假设 </a:t>
            </a:r>
            <a:r>
              <a:rPr lang="en-US" altLang="zh-CN" sz="2800" b="1">
                <a:latin typeface="Times New Roman" pitchFamily="18" charset="0"/>
                <a:ea typeface="华文中宋" pitchFamily="2" charset="-122"/>
              </a:rPr>
              <a:t>.        </a:t>
            </a:r>
          </a:p>
        </p:txBody>
      </p:sp>
      <p:sp>
        <p:nvSpPr>
          <p:cNvPr id="5" name="Rectangle 3"/>
          <p:cNvSpPr>
            <a:spLocks noChangeArrowheads="1"/>
          </p:cNvSpPr>
          <p:nvPr/>
        </p:nvSpPr>
        <p:spPr bwMode="auto">
          <a:xfrm>
            <a:off x="609600" y="4475163"/>
            <a:ext cx="8229600" cy="2239962"/>
          </a:xfrm>
          <a:prstGeom prst="rect">
            <a:avLst/>
          </a:prstGeom>
          <a:gradFill rotWithShape="0">
            <a:gsLst>
              <a:gs pos="0">
                <a:schemeClr val="accent1"/>
              </a:gs>
              <a:gs pos="100000">
                <a:srgbClr val="FFFFFF"/>
              </a:gs>
            </a:gsLst>
            <a:lin ang="5400000" scaled="1"/>
          </a:gradFill>
          <a:ln w="12700">
            <a:solidFill>
              <a:schemeClr val="tx2"/>
            </a:solidFill>
            <a:miter lim="800000"/>
            <a:headEnd/>
            <a:tailEnd/>
          </a:ln>
        </p:spPr>
        <p:txBody>
          <a:bodyPr>
            <a:spAutoFit/>
          </a:bodyPr>
          <a:lstStyle/>
          <a:p>
            <a:pPr>
              <a:spcBef>
                <a:spcPct val="50000"/>
              </a:spcBef>
            </a:pPr>
            <a:r>
              <a:rPr lang="en-US" altLang="zh-CN" sz="2400" b="1">
                <a:latin typeface="Times New Roman" pitchFamily="18" charset="0"/>
                <a:ea typeface="华文中宋" pitchFamily="2" charset="-122"/>
              </a:rPr>
              <a:t>       </a:t>
            </a:r>
            <a:r>
              <a:rPr lang="en-US" altLang="zh-CN" sz="2800" b="1">
                <a:latin typeface="Times New Roman" pitchFamily="18" charset="0"/>
                <a:ea typeface="华文中宋" pitchFamily="2" charset="-122"/>
              </a:rPr>
              <a:t>“</a:t>
            </a:r>
            <a:r>
              <a:rPr lang="zh-CN" altLang="en-US" sz="2800" b="1">
                <a:latin typeface="Times New Roman" pitchFamily="18" charset="0"/>
                <a:ea typeface="华文中宋" pitchFamily="2" charset="-122"/>
              </a:rPr>
              <a:t>整个世纪以来，在辐射理论上，比起波动的研究方法来，是过于忽略了粒子的研究方法；  在实物理论上，是否发生了相反的错误呢 ？ 是不是我们关于‘粒子’的图象想得太多  ，而过分地忽略了波的图象呢？”</a:t>
            </a:r>
          </a:p>
        </p:txBody>
      </p:sp>
      <p:pic>
        <p:nvPicPr>
          <p:cNvPr id="32772" name="Picture 4" descr="X6"/>
          <p:cNvPicPr>
            <a:picLocks noChangeAspect="1" noChangeArrowheads="1"/>
          </p:cNvPicPr>
          <p:nvPr/>
        </p:nvPicPr>
        <p:blipFill>
          <a:blip r:embed="rId3">
            <a:lum bright="30000" contrast="-36000"/>
          </a:blip>
          <a:srcRect/>
          <a:stretch>
            <a:fillRect/>
          </a:stretch>
        </p:blipFill>
        <p:spPr bwMode="auto">
          <a:xfrm>
            <a:off x="609600" y="1274763"/>
            <a:ext cx="2165350" cy="2895600"/>
          </a:xfrm>
          <a:prstGeom prst="rect">
            <a:avLst/>
          </a:prstGeom>
          <a:noFill/>
          <a:ln w="9525">
            <a:noFill/>
            <a:miter lim="800000"/>
            <a:headEnd/>
            <a:tailEnd/>
          </a:ln>
        </p:spPr>
      </p:pic>
      <p:sp>
        <p:nvSpPr>
          <p:cNvPr id="7" name="Text Box 5"/>
          <p:cNvSpPr txBox="1">
            <a:spLocks noChangeArrowheads="1"/>
          </p:cNvSpPr>
          <p:nvPr/>
        </p:nvSpPr>
        <p:spPr bwMode="auto">
          <a:xfrm>
            <a:off x="3200400" y="1274763"/>
            <a:ext cx="5514975" cy="1373187"/>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800" b="1" dirty="0">
                <a:solidFill>
                  <a:srgbClr val="1C1C1C"/>
                </a:solidFill>
                <a:latin typeface="Times New Roman" pitchFamily="18" charset="0"/>
                <a:ea typeface="+mn-ea"/>
              </a:rPr>
              <a:t>               </a:t>
            </a:r>
            <a:r>
              <a:rPr lang="zh-CN" altLang="en-US" sz="2800" b="1" dirty="0">
                <a:solidFill>
                  <a:srgbClr val="1C1C1C"/>
                </a:solidFill>
                <a:latin typeface="Times New Roman" pitchFamily="18" charset="0"/>
                <a:ea typeface="+mn-ea"/>
              </a:rPr>
              <a:t>法国物理学家德布罗意</a:t>
            </a:r>
            <a:r>
              <a:rPr lang="zh-CN" altLang="en-US" sz="2800" b="1" dirty="0">
                <a:solidFill>
                  <a:srgbClr val="1C1C1C"/>
                </a:solidFill>
                <a:latin typeface="+mj-lt"/>
                <a:ea typeface="+mn-ea"/>
              </a:rPr>
              <a:t>（</a:t>
            </a:r>
            <a:r>
              <a:rPr lang="en-US" altLang="zh-CN" sz="2800" dirty="0">
                <a:solidFill>
                  <a:srgbClr val="1C1C1C"/>
                </a:solidFill>
                <a:latin typeface="+mj-lt"/>
                <a:ea typeface="+mn-ea"/>
              </a:rPr>
              <a:t>Louis Victor de Broglie  1892 – 1987 )</a:t>
            </a:r>
          </a:p>
        </p:txBody>
      </p:sp>
      <p:sp>
        <p:nvSpPr>
          <p:cNvPr id="8" name="矩形 7"/>
          <p:cNvSpPr/>
          <p:nvPr/>
        </p:nvSpPr>
        <p:spPr>
          <a:xfrm>
            <a:off x="6643702" y="642918"/>
            <a:ext cx="2173159"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kumimoji="1" lang="en-US" altLang="zh-CN" dirty="0">
                <a:solidFill>
                  <a:srgbClr val="000000"/>
                </a:solidFill>
                <a:latin typeface="Times New Roman" pitchFamily="18" charset="0"/>
                <a:ea typeface="宋体" pitchFamily="2" charset="-122"/>
              </a:rPr>
              <a:t>Wave-particle duality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ppt_x"/>
                                          </p:val>
                                        </p:tav>
                                        <p:tav tm="100000">
                                          <p:val>
                                            <p:strVal val="#ppt_x"/>
                                          </p:val>
                                        </p:tav>
                                      </p:tavLst>
                                    </p:anim>
                                    <p:anim calcmode="lin" valueType="num">
                                      <p:cBhvr additive="base">
                                        <p:cTn id="8" dur="500" fill="hold"/>
                                        <p:tgtEl>
                                          <p:spTgt spid="3277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5" grpId="0" animBg="1" autoUpdateAnimBg="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6" name="Rectangle 4"/>
          <p:cNvSpPr>
            <a:spLocks noChangeArrowheads="1"/>
          </p:cNvSpPr>
          <p:nvPr/>
        </p:nvSpPr>
        <p:spPr bwMode="auto">
          <a:xfrm>
            <a:off x="971550" y="404813"/>
            <a:ext cx="2724150" cy="396875"/>
          </a:xfrm>
          <a:prstGeom prst="rect">
            <a:avLst/>
          </a:prstGeom>
          <a:noFill/>
          <a:ln w="9525">
            <a:noFill/>
            <a:miter lim="800000"/>
            <a:headEnd/>
            <a:tailEnd/>
          </a:ln>
        </p:spPr>
        <p:txBody>
          <a:bodyPr wrap="none">
            <a:spAutoFit/>
          </a:bodyPr>
          <a:lstStyle/>
          <a:p>
            <a:r>
              <a:rPr kumimoji="1" lang="zh-CN" altLang="en-US" sz="2000">
                <a:latin typeface="Times New Roman" pitchFamily="18" charset="0"/>
                <a:ea typeface="华文中宋" pitchFamily="2" charset="-122"/>
              </a:rPr>
              <a:t>整个过程的概率幅应为</a:t>
            </a:r>
            <a:endParaRPr kumimoji="1" lang="en-US" altLang="zh-CN" sz="2000">
              <a:latin typeface="Times New Roman" pitchFamily="18" charset="0"/>
              <a:ea typeface="华文中宋" pitchFamily="2" charset="-122"/>
            </a:endParaRPr>
          </a:p>
        </p:txBody>
      </p:sp>
      <p:graphicFrame>
        <p:nvGraphicFramePr>
          <p:cNvPr id="5" name="Object 5"/>
          <p:cNvGraphicFramePr>
            <a:graphicFrameLocks noChangeAspect="1"/>
          </p:cNvGraphicFramePr>
          <p:nvPr/>
        </p:nvGraphicFramePr>
        <p:xfrm>
          <a:off x="2782888" y="849313"/>
          <a:ext cx="2689225" cy="558800"/>
        </p:xfrm>
        <a:graphic>
          <a:graphicData uri="http://schemas.openxmlformats.org/presentationml/2006/ole">
            <mc:AlternateContent xmlns:mc="http://schemas.openxmlformats.org/markup-compatibility/2006">
              <mc:Choice xmlns:v="urn:schemas-microsoft-com:vml" Requires="v">
                <p:oleObj spid="_x0000_s1047606" name="公式" r:id="rId3" imgW="1117440" imgH="253800" progId="Equation.3">
                  <p:embed/>
                </p:oleObj>
              </mc:Choice>
              <mc:Fallback>
                <p:oleObj name="公式" r:id="rId3" imgW="1117440" imgH="2538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849313"/>
                        <a:ext cx="268922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7558" name="Rectangle 6"/>
          <p:cNvSpPr>
            <a:spLocks noChangeArrowheads="1"/>
          </p:cNvSpPr>
          <p:nvPr/>
        </p:nvSpPr>
        <p:spPr bwMode="auto">
          <a:xfrm>
            <a:off x="933450" y="1485900"/>
            <a:ext cx="6591300" cy="3968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依</a:t>
            </a:r>
            <a:r>
              <a:rPr kumimoji="1" lang="zh-CN" altLang="en-US" sz="2000">
                <a:solidFill>
                  <a:srgbClr val="990000"/>
                </a:solidFill>
                <a:latin typeface="Times New Roman" pitchFamily="18" charset="0"/>
                <a:ea typeface="华文中宋" pitchFamily="2" charset="-122"/>
              </a:rPr>
              <a:t>规则一</a:t>
            </a:r>
            <a:r>
              <a:rPr kumimoji="1" lang="zh-CN" altLang="en-US" sz="2000">
                <a:latin typeface="Times New Roman" pitchFamily="18" charset="0"/>
                <a:ea typeface="华文中宋" pitchFamily="2" charset="-122"/>
              </a:rPr>
              <a:t>， </a:t>
            </a:r>
            <a:r>
              <a:rPr kumimoji="1" lang="en-US" altLang="zh-CN" sz="2000" i="1">
                <a:latin typeface="Times New Roman" pitchFamily="18" charset="0"/>
                <a:ea typeface="华文中宋" pitchFamily="2" charset="-122"/>
              </a:rPr>
              <a:t>x </a:t>
            </a:r>
            <a:r>
              <a:rPr kumimoji="1" lang="zh-CN" altLang="en-US" sz="2000">
                <a:latin typeface="Times New Roman" pitchFamily="18" charset="0"/>
                <a:ea typeface="华文中宋" pitchFamily="2" charset="-122"/>
              </a:rPr>
              <a:t>处记录电子，</a:t>
            </a:r>
            <a:r>
              <a:rPr kumimoji="1" lang="en-US" altLang="zh-CN" sz="2000">
                <a:latin typeface="Times New Roman" pitchFamily="18" charset="0"/>
                <a:ea typeface="华文中宋" pitchFamily="2" charset="-122"/>
              </a:rPr>
              <a:t>D</a:t>
            </a:r>
            <a:r>
              <a:rPr kumimoji="1" lang="en-US" altLang="zh-CN" sz="2000" baseline="-25000">
                <a:latin typeface="Times New Roman" pitchFamily="18" charset="0"/>
                <a:ea typeface="华文中宋" pitchFamily="2" charset="-122"/>
              </a:rPr>
              <a:t>1 </a:t>
            </a:r>
            <a:r>
              <a:rPr kumimoji="1" lang="zh-CN" altLang="en-US" sz="2000">
                <a:latin typeface="Times New Roman" pitchFamily="18" charset="0"/>
                <a:ea typeface="华文中宋" pitchFamily="2" charset="-122"/>
              </a:rPr>
              <a:t>同时记录光子的概率幅为</a:t>
            </a:r>
            <a:endParaRPr kumimoji="1" lang="en-US" altLang="zh-CN" sz="2000">
              <a:latin typeface="Times New Roman" pitchFamily="18" charset="0"/>
              <a:ea typeface="华文中宋" pitchFamily="2" charset="-122"/>
            </a:endParaRPr>
          </a:p>
        </p:txBody>
      </p:sp>
      <p:graphicFrame>
        <p:nvGraphicFramePr>
          <p:cNvPr id="2" name="Object 7"/>
          <p:cNvGraphicFramePr>
            <a:graphicFrameLocks noChangeAspect="1"/>
          </p:cNvGraphicFramePr>
          <p:nvPr/>
        </p:nvGraphicFramePr>
        <p:xfrm>
          <a:off x="2574925" y="1916113"/>
          <a:ext cx="3513138" cy="558800"/>
        </p:xfrm>
        <a:graphic>
          <a:graphicData uri="http://schemas.openxmlformats.org/presentationml/2006/ole">
            <mc:AlternateContent xmlns:mc="http://schemas.openxmlformats.org/markup-compatibility/2006">
              <mc:Choice xmlns:v="urn:schemas-microsoft-com:vml" Requires="v">
                <p:oleObj spid="_x0000_s1047607" name="公式" r:id="rId5" imgW="1460160" imgH="253800" progId="Equation.3">
                  <p:embed/>
                </p:oleObj>
              </mc:Choice>
              <mc:Fallback>
                <p:oleObj name="公式" r:id="rId5" imgW="1460160" imgH="2538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4925" y="1916113"/>
                        <a:ext cx="3513138"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7560" name="Rectangle 8"/>
          <p:cNvSpPr>
            <a:spLocks noChangeArrowheads="1"/>
          </p:cNvSpPr>
          <p:nvPr/>
        </p:nvSpPr>
        <p:spPr bwMode="auto">
          <a:xfrm>
            <a:off x="966788" y="2492375"/>
            <a:ext cx="6591300" cy="3968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类似， </a:t>
            </a:r>
            <a:r>
              <a:rPr kumimoji="1" lang="en-US" altLang="zh-CN" sz="2000" i="1">
                <a:latin typeface="Times New Roman" pitchFamily="18" charset="0"/>
                <a:ea typeface="华文中宋" pitchFamily="2" charset="-122"/>
              </a:rPr>
              <a:t>x </a:t>
            </a:r>
            <a:r>
              <a:rPr kumimoji="1" lang="zh-CN" altLang="en-US" sz="2000">
                <a:latin typeface="Times New Roman" pitchFamily="18" charset="0"/>
                <a:ea typeface="华文中宋" pitchFamily="2" charset="-122"/>
              </a:rPr>
              <a:t>处记录电子，</a:t>
            </a:r>
            <a:r>
              <a:rPr kumimoji="1" lang="en-US" altLang="zh-CN" sz="2000">
                <a:latin typeface="Times New Roman" pitchFamily="18" charset="0"/>
                <a:ea typeface="华文中宋" pitchFamily="2" charset="-122"/>
              </a:rPr>
              <a:t>D</a:t>
            </a:r>
            <a:r>
              <a:rPr kumimoji="1" lang="en-US" altLang="zh-CN" sz="2000" baseline="-25000">
                <a:latin typeface="Times New Roman" pitchFamily="18" charset="0"/>
                <a:ea typeface="华文中宋" pitchFamily="2" charset="-122"/>
              </a:rPr>
              <a:t>2 </a:t>
            </a:r>
            <a:r>
              <a:rPr kumimoji="1" lang="zh-CN" altLang="en-US" sz="2000">
                <a:latin typeface="Times New Roman" pitchFamily="18" charset="0"/>
                <a:ea typeface="华文中宋" pitchFamily="2" charset="-122"/>
              </a:rPr>
              <a:t>同时记录光子的概率幅为</a:t>
            </a:r>
            <a:endParaRPr kumimoji="1" lang="en-US" altLang="zh-CN" sz="2000">
              <a:latin typeface="Times New Roman" pitchFamily="18" charset="0"/>
              <a:ea typeface="华文中宋" pitchFamily="2" charset="-122"/>
            </a:endParaRPr>
          </a:p>
        </p:txBody>
      </p:sp>
      <p:graphicFrame>
        <p:nvGraphicFramePr>
          <p:cNvPr id="4" name="Object 9"/>
          <p:cNvGraphicFramePr>
            <a:graphicFrameLocks noChangeAspect="1"/>
          </p:cNvGraphicFramePr>
          <p:nvPr/>
        </p:nvGraphicFramePr>
        <p:xfrm>
          <a:off x="2613025" y="2997200"/>
          <a:ext cx="3543300" cy="558800"/>
        </p:xfrm>
        <a:graphic>
          <a:graphicData uri="http://schemas.openxmlformats.org/presentationml/2006/ole">
            <mc:AlternateContent xmlns:mc="http://schemas.openxmlformats.org/markup-compatibility/2006">
              <mc:Choice xmlns:v="urn:schemas-microsoft-com:vml" Requires="v">
                <p:oleObj spid="_x0000_s1047608" name="公式" r:id="rId7" imgW="1473120" imgH="253800" progId="Equation.3">
                  <p:embed/>
                </p:oleObj>
              </mc:Choice>
              <mc:Fallback>
                <p:oleObj name="公式" r:id="rId7" imgW="1473120" imgH="25380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3025" y="2997200"/>
                        <a:ext cx="35433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7562" name="Rectangle 10"/>
          <p:cNvSpPr>
            <a:spLocks noChangeArrowheads="1"/>
          </p:cNvSpPr>
          <p:nvPr/>
        </p:nvSpPr>
        <p:spPr bwMode="auto">
          <a:xfrm>
            <a:off x="971550" y="3573463"/>
            <a:ext cx="7921625" cy="3968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于是， 在 </a:t>
            </a:r>
            <a:r>
              <a:rPr kumimoji="1" lang="en-US" altLang="zh-CN" sz="2000" i="1">
                <a:latin typeface="Times New Roman" pitchFamily="18" charset="0"/>
                <a:ea typeface="华文中宋" pitchFamily="2" charset="-122"/>
              </a:rPr>
              <a:t>x </a:t>
            </a:r>
            <a:r>
              <a:rPr kumimoji="1" lang="zh-CN" altLang="en-US" sz="2000">
                <a:latin typeface="Times New Roman" pitchFamily="18" charset="0"/>
                <a:ea typeface="华文中宋" pitchFamily="2" charset="-122"/>
              </a:rPr>
              <a:t>处记录电子、不管哪个探测器记录光子的概率为</a:t>
            </a:r>
            <a:r>
              <a:rPr kumimoji="1" lang="en-US" altLang="zh-CN" sz="2000">
                <a:latin typeface="华文中宋" pitchFamily="2" charset="-122"/>
                <a:ea typeface="华文中宋" pitchFamily="2" charset="-122"/>
              </a:rPr>
              <a:t>(</a:t>
            </a:r>
            <a:r>
              <a:rPr kumimoji="1" lang="zh-CN" altLang="en-US" sz="2000">
                <a:solidFill>
                  <a:srgbClr val="990000"/>
                </a:solidFill>
                <a:latin typeface="华文中宋" pitchFamily="2" charset="-122"/>
                <a:ea typeface="华文中宋" pitchFamily="2" charset="-122"/>
              </a:rPr>
              <a:t>规则二</a:t>
            </a:r>
            <a:r>
              <a:rPr kumimoji="1" lang="en-US" altLang="zh-CN" sz="2000">
                <a:latin typeface="华文中宋" pitchFamily="2" charset="-122"/>
                <a:ea typeface="华文中宋" pitchFamily="2" charset="-122"/>
              </a:rPr>
              <a:t>)</a:t>
            </a:r>
          </a:p>
        </p:txBody>
      </p:sp>
      <p:graphicFrame>
        <p:nvGraphicFramePr>
          <p:cNvPr id="3" name="Object 11"/>
          <p:cNvGraphicFramePr>
            <a:graphicFrameLocks noChangeAspect="1"/>
          </p:cNvGraphicFramePr>
          <p:nvPr/>
        </p:nvGraphicFramePr>
        <p:xfrm>
          <a:off x="2235200" y="4089400"/>
          <a:ext cx="4857750" cy="635000"/>
        </p:xfrm>
        <a:graphic>
          <a:graphicData uri="http://schemas.openxmlformats.org/presentationml/2006/ole">
            <mc:AlternateContent xmlns:mc="http://schemas.openxmlformats.org/markup-compatibility/2006">
              <mc:Choice xmlns:v="urn:schemas-microsoft-com:vml" Requires="v">
                <p:oleObj spid="_x0000_s1047609" name="公式" r:id="rId9" imgW="2133360" imgH="304560" progId="Equation.3">
                  <p:embed/>
                </p:oleObj>
              </mc:Choice>
              <mc:Fallback>
                <p:oleObj name="公式" r:id="rId9" imgW="2133360" imgH="30456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5200" y="4089400"/>
                        <a:ext cx="485775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7564" name="Rectangle 12"/>
          <p:cNvSpPr>
            <a:spLocks noChangeArrowheads="1"/>
          </p:cNvSpPr>
          <p:nvPr/>
        </p:nvSpPr>
        <p:spPr bwMode="auto">
          <a:xfrm>
            <a:off x="971550" y="4797425"/>
            <a:ext cx="3384550" cy="3968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将前两式代入上式后，可得</a:t>
            </a:r>
            <a:endParaRPr kumimoji="1" lang="en-US" altLang="zh-CN" sz="2000">
              <a:latin typeface="华文中宋" pitchFamily="2" charset="-122"/>
              <a:ea typeface="华文中宋" pitchFamily="2" charset="-122"/>
            </a:endParaRPr>
          </a:p>
        </p:txBody>
      </p:sp>
      <p:graphicFrame>
        <p:nvGraphicFramePr>
          <p:cNvPr id="6" name="Object 13"/>
          <p:cNvGraphicFramePr>
            <a:graphicFrameLocks noChangeAspect="1"/>
          </p:cNvGraphicFramePr>
          <p:nvPr/>
        </p:nvGraphicFramePr>
        <p:xfrm>
          <a:off x="1331913" y="5218113"/>
          <a:ext cx="5291137" cy="1163637"/>
        </p:xfrm>
        <a:graphic>
          <a:graphicData uri="http://schemas.openxmlformats.org/presentationml/2006/ole">
            <mc:AlternateContent xmlns:mc="http://schemas.openxmlformats.org/markup-compatibility/2006">
              <mc:Choice xmlns:v="urn:schemas-microsoft-com:vml" Requires="v">
                <p:oleObj spid="_x0000_s1047610" name="公式" r:id="rId11" imgW="2323800" imgH="558720" progId="Equation.3">
                  <p:embed/>
                </p:oleObj>
              </mc:Choice>
              <mc:Fallback>
                <p:oleObj name="公式" r:id="rId11" imgW="2323800" imgH="558720" progId="Equation.3">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5218113"/>
                        <a:ext cx="5291137" cy="116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7572" name="Text Box 2"/>
          <p:cNvSpPr txBox="1">
            <a:spLocks noChangeArrowheads="1"/>
          </p:cNvSpPr>
          <p:nvPr/>
        </p:nvSpPr>
        <p:spPr bwMode="auto">
          <a:xfrm>
            <a:off x="6661150" y="5553075"/>
            <a:ext cx="1727200" cy="396875"/>
          </a:xfrm>
          <a:prstGeom prst="rect">
            <a:avLst/>
          </a:prstGeom>
          <a:noFill/>
          <a:ln w="9525">
            <a:noFill/>
            <a:miter lim="800000"/>
            <a:headEnd/>
            <a:tailEnd/>
          </a:ln>
        </p:spPr>
        <p:txBody>
          <a:bodyPr>
            <a:spAutoFit/>
          </a:bodyPr>
          <a:lstStyle/>
          <a:p>
            <a:r>
              <a:rPr kumimoji="1" lang="zh-CN" altLang="en-US" sz="2000">
                <a:solidFill>
                  <a:srgbClr val="0000FF"/>
                </a:solidFill>
                <a:latin typeface="Times New Roman" pitchFamily="18" charset="0"/>
                <a:ea typeface="华文中宋" pitchFamily="2" charset="-122"/>
              </a:rPr>
              <a:t>（一般情况）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7556"/>
                                        </p:tgtEl>
                                        <p:attrNameLst>
                                          <p:attrName>style.visibility</p:attrName>
                                        </p:attrNameLst>
                                      </p:cBhvr>
                                      <p:to>
                                        <p:strVal val="visible"/>
                                      </p:to>
                                    </p:set>
                                    <p:anim calcmode="lin" valueType="num">
                                      <p:cBhvr additive="base">
                                        <p:cTn id="7" dur="500" fill="hold"/>
                                        <p:tgtEl>
                                          <p:spTgt spid="1047556"/>
                                        </p:tgtEl>
                                        <p:attrNameLst>
                                          <p:attrName>ppt_x</p:attrName>
                                        </p:attrNameLst>
                                      </p:cBhvr>
                                      <p:tavLst>
                                        <p:tav tm="0">
                                          <p:val>
                                            <p:strVal val="#ppt_x"/>
                                          </p:val>
                                        </p:tav>
                                        <p:tav tm="100000">
                                          <p:val>
                                            <p:strVal val="#ppt_x"/>
                                          </p:val>
                                        </p:tav>
                                      </p:tavLst>
                                    </p:anim>
                                    <p:anim calcmode="lin" valueType="num">
                                      <p:cBhvr additive="base">
                                        <p:cTn id="8" dur="500" fill="hold"/>
                                        <p:tgtEl>
                                          <p:spTgt spid="10475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7558"/>
                                        </p:tgtEl>
                                        <p:attrNameLst>
                                          <p:attrName>style.visibility</p:attrName>
                                        </p:attrNameLst>
                                      </p:cBhvr>
                                      <p:to>
                                        <p:strVal val="visible"/>
                                      </p:to>
                                    </p:set>
                                    <p:anim calcmode="lin" valueType="num">
                                      <p:cBhvr additive="base">
                                        <p:cTn id="19" dur="500" fill="hold"/>
                                        <p:tgtEl>
                                          <p:spTgt spid="1047558"/>
                                        </p:tgtEl>
                                        <p:attrNameLst>
                                          <p:attrName>ppt_x</p:attrName>
                                        </p:attrNameLst>
                                      </p:cBhvr>
                                      <p:tavLst>
                                        <p:tav tm="0">
                                          <p:val>
                                            <p:strVal val="#ppt_x"/>
                                          </p:val>
                                        </p:tav>
                                        <p:tav tm="100000">
                                          <p:val>
                                            <p:strVal val="#ppt_x"/>
                                          </p:val>
                                        </p:tav>
                                      </p:tavLst>
                                    </p:anim>
                                    <p:anim calcmode="lin" valueType="num">
                                      <p:cBhvr additive="base">
                                        <p:cTn id="20" dur="500" fill="hold"/>
                                        <p:tgtEl>
                                          <p:spTgt spid="104755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7560"/>
                                        </p:tgtEl>
                                        <p:attrNameLst>
                                          <p:attrName>style.visibility</p:attrName>
                                        </p:attrNameLst>
                                      </p:cBhvr>
                                      <p:to>
                                        <p:strVal val="visible"/>
                                      </p:to>
                                    </p:set>
                                    <p:anim calcmode="lin" valueType="num">
                                      <p:cBhvr additive="base">
                                        <p:cTn id="31" dur="500" fill="hold"/>
                                        <p:tgtEl>
                                          <p:spTgt spid="1047560"/>
                                        </p:tgtEl>
                                        <p:attrNameLst>
                                          <p:attrName>ppt_x</p:attrName>
                                        </p:attrNameLst>
                                      </p:cBhvr>
                                      <p:tavLst>
                                        <p:tav tm="0">
                                          <p:val>
                                            <p:strVal val="#ppt_x"/>
                                          </p:val>
                                        </p:tav>
                                        <p:tav tm="100000">
                                          <p:val>
                                            <p:strVal val="#ppt_x"/>
                                          </p:val>
                                        </p:tav>
                                      </p:tavLst>
                                    </p:anim>
                                    <p:anim calcmode="lin" valueType="num">
                                      <p:cBhvr additive="base">
                                        <p:cTn id="32" dur="500" fill="hold"/>
                                        <p:tgtEl>
                                          <p:spTgt spid="104756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7562"/>
                                        </p:tgtEl>
                                        <p:attrNameLst>
                                          <p:attrName>style.visibility</p:attrName>
                                        </p:attrNameLst>
                                      </p:cBhvr>
                                      <p:to>
                                        <p:strVal val="visible"/>
                                      </p:to>
                                    </p:set>
                                    <p:anim calcmode="lin" valueType="num">
                                      <p:cBhvr additive="base">
                                        <p:cTn id="43" dur="500" fill="hold"/>
                                        <p:tgtEl>
                                          <p:spTgt spid="1047562"/>
                                        </p:tgtEl>
                                        <p:attrNameLst>
                                          <p:attrName>ppt_x</p:attrName>
                                        </p:attrNameLst>
                                      </p:cBhvr>
                                      <p:tavLst>
                                        <p:tav tm="0">
                                          <p:val>
                                            <p:strVal val="#ppt_x"/>
                                          </p:val>
                                        </p:tav>
                                        <p:tav tm="100000">
                                          <p:val>
                                            <p:strVal val="#ppt_x"/>
                                          </p:val>
                                        </p:tav>
                                      </p:tavLst>
                                    </p:anim>
                                    <p:anim calcmode="lin" valueType="num">
                                      <p:cBhvr additive="base">
                                        <p:cTn id="44" dur="500" fill="hold"/>
                                        <p:tgtEl>
                                          <p:spTgt spid="104756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ox(in)">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47564"/>
                                        </p:tgtEl>
                                        <p:attrNameLst>
                                          <p:attrName>style.visibility</p:attrName>
                                        </p:attrNameLst>
                                      </p:cBhvr>
                                      <p:to>
                                        <p:strVal val="visible"/>
                                      </p:to>
                                    </p:set>
                                    <p:anim calcmode="lin" valueType="num">
                                      <p:cBhvr additive="base">
                                        <p:cTn id="54" dur="500" fill="hold"/>
                                        <p:tgtEl>
                                          <p:spTgt spid="1047564"/>
                                        </p:tgtEl>
                                        <p:attrNameLst>
                                          <p:attrName>ppt_x</p:attrName>
                                        </p:attrNameLst>
                                      </p:cBhvr>
                                      <p:tavLst>
                                        <p:tav tm="0">
                                          <p:val>
                                            <p:strVal val="#ppt_x"/>
                                          </p:val>
                                        </p:tav>
                                        <p:tav tm="100000">
                                          <p:val>
                                            <p:strVal val="#ppt_x"/>
                                          </p:val>
                                        </p:tav>
                                      </p:tavLst>
                                    </p:anim>
                                    <p:anim calcmode="lin" valueType="num">
                                      <p:cBhvr additive="base">
                                        <p:cTn id="55" dur="500" fill="hold"/>
                                        <p:tgtEl>
                                          <p:spTgt spid="104756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ox(in)">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877572"/>
                                        </p:tgtEl>
                                        <p:attrNameLst>
                                          <p:attrName>style.visibility</p:attrName>
                                        </p:attrNameLst>
                                      </p:cBhvr>
                                      <p:to>
                                        <p:strVal val="visible"/>
                                      </p:to>
                                    </p:set>
                                    <p:animEffect transition="in" filter="checkerboard(across)">
                                      <p:cBhvr>
                                        <p:cTn id="65" dur="500"/>
                                        <p:tgtEl>
                                          <p:spTgt spid="87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556" grpId="0"/>
      <p:bldP spid="1047558" grpId="0"/>
      <p:bldP spid="1047560" grpId="0"/>
      <p:bldP spid="1047562" grpId="0"/>
      <p:bldP spid="1047564" grpId="0"/>
      <p:bldP spid="87757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2" name="Text Box 2"/>
          <p:cNvSpPr txBox="1">
            <a:spLocks noChangeArrowheads="1"/>
          </p:cNvSpPr>
          <p:nvPr/>
        </p:nvSpPr>
        <p:spPr bwMode="auto">
          <a:xfrm>
            <a:off x="974725" y="566738"/>
            <a:ext cx="7700963" cy="701675"/>
          </a:xfrm>
          <a:prstGeom prst="rect">
            <a:avLst/>
          </a:prstGeom>
          <a:noFill/>
          <a:ln w="9525">
            <a:noFill/>
            <a:miter lim="800000"/>
            <a:headEnd/>
            <a:tailEnd/>
          </a:ln>
        </p:spPr>
        <p:txBody>
          <a:bodyPr>
            <a:spAutoFit/>
          </a:bodyPr>
          <a:lstStyle/>
          <a:p>
            <a:r>
              <a:rPr kumimoji="1" lang="zh-CN" altLang="en-US" sz="2000">
                <a:solidFill>
                  <a:srgbClr val="0000FF"/>
                </a:solidFill>
                <a:latin typeface="Times New Roman" pitchFamily="18" charset="0"/>
                <a:ea typeface="华文中宋" pitchFamily="2" charset="-122"/>
              </a:rPr>
              <a:t>式中第二项明显地反映了</a:t>
            </a:r>
            <a:r>
              <a:rPr kumimoji="1" lang="zh-CN" altLang="en-US" sz="2000">
                <a:solidFill>
                  <a:srgbClr val="990000"/>
                </a:solidFill>
                <a:latin typeface="Times New Roman" pitchFamily="18" charset="0"/>
                <a:ea typeface="华文中宋" pitchFamily="2" charset="-122"/>
              </a:rPr>
              <a:t>干涉效应</a:t>
            </a:r>
            <a:r>
              <a:rPr kumimoji="1" lang="zh-CN" altLang="en-US" sz="2000">
                <a:solidFill>
                  <a:srgbClr val="0000FF"/>
                </a:solidFill>
                <a:latin typeface="Times New Roman" pitchFamily="18" charset="0"/>
                <a:ea typeface="华文中宋" pitchFamily="2" charset="-122"/>
              </a:rPr>
              <a:t>，这是在光子不能“检察”电子走向的情况下得到的结果。</a:t>
            </a:r>
          </a:p>
        </p:txBody>
      </p:sp>
      <p:sp>
        <p:nvSpPr>
          <p:cNvPr id="2" name="Text Box 2"/>
          <p:cNvSpPr txBox="1">
            <a:spLocks noChangeArrowheads="1"/>
          </p:cNvSpPr>
          <p:nvPr/>
        </p:nvSpPr>
        <p:spPr bwMode="auto">
          <a:xfrm>
            <a:off x="974725" y="1485900"/>
            <a:ext cx="7629525" cy="10064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假如使光子相应的波长变短，以致在缝</a:t>
            </a:r>
            <a:r>
              <a:rPr kumimoji="1" lang="en-US" altLang="zh-CN" sz="2000">
                <a:latin typeface="Times New Roman" pitchFamily="18" charset="0"/>
                <a:ea typeface="华文中宋" pitchFamily="2" charset="-122"/>
              </a:rPr>
              <a:t>1</a:t>
            </a:r>
            <a:r>
              <a:rPr kumimoji="1" lang="zh-CN" altLang="en-US" sz="2000">
                <a:latin typeface="Times New Roman" pitchFamily="18" charset="0"/>
                <a:ea typeface="华文中宋" pitchFamily="2" charset="-122"/>
              </a:rPr>
              <a:t>处与电子散射的光子</a:t>
            </a:r>
            <a:r>
              <a:rPr kumimoji="1" lang="en-US" altLang="zh-CN" sz="2000">
                <a:latin typeface="Times New Roman" pitchFamily="18" charset="0"/>
                <a:ea typeface="华文中宋" pitchFamily="2" charset="-122"/>
              </a:rPr>
              <a:t>D</a:t>
            </a:r>
            <a:r>
              <a:rPr kumimoji="1" lang="en-US" altLang="zh-CN" sz="2000" baseline="-25000">
                <a:latin typeface="Times New Roman" pitchFamily="18" charset="0"/>
                <a:ea typeface="华文中宋" pitchFamily="2" charset="-122"/>
              </a:rPr>
              <a:t>2 </a:t>
            </a:r>
            <a:r>
              <a:rPr kumimoji="1" lang="zh-CN" altLang="en-US" sz="2000">
                <a:latin typeface="Times New Roman" pitchFamily="18" charset="0"/>
                <a:ea typeface="华文中宋" pitchFamily="2" charset="-122"/>
              </a:rPr>
              <a:t>的概率大为减少，即 </a:t>
            </a:r>
            <a:r>
              <a:rPr kumimoji="1" lang="en-US" altLang="zh-CN" sz="2000">
                <a:latin typeface="Math1" pitchFamily="2" charset="2"/>
                <a:ea typeface="华文中宋" pitchFamily="2" charset="-122"/>
              </a:rPr>
              <a:t>y</a:t>
            </a:r>
            <a:r>
              <a:rPr kumimoji="1" lang="en-US" altLang="zh-CN" sz="2000" baseline="-25000">
                <a:latin typeface="Times New Roman" pitchFamily="18" charset="0"/>
                <a:ea typeface="华文中宋" pitchFamily="2" charset="-122"/>
              </a:rPr>
              <a:t>2 </a:t>
            </a:r>
            <a:r>
              <a:rPr kumimoji="1" lang="zh-CN" altLang="en-US" sz="2000">
                <a:latin typeface="Times New Roman" pitchFamily="18" charset="0"/>
                <a:ea typeface="华文中宋" pitchFamily="2" charset="-122"/>
              </a:rPr>
              <a:t>下降，从上式可知，干涉项即变小；当</a:t>
            </a:r>
            <a:r>
              <a:rPr kumimoji="1" lang="en-US" altLang="zh-CN" sz="2000">
                <a:latin typeface="Math1" pitchFamily="2" charset="2"/>
                <a:ea typeface="华文中宋" pitchFamily="2" charset="-122"/>
              </a:rPr>
              <a:t>y</a:t>
            </a:r>
            <a:r>
              <a:rPr kumimoji="1" lang="en-US" altLang="zh-CN" sz="2000" baseline="-25000">
                <a:latin typeface="Times New Roman" pitchFamily="18" charset="0"/>
                <a:ea typeface="华文中宋" pitchFamily="2" charset="-122"/>
              </a:rPr>
              <a:t>2 </a:t>
            </a:r>
            <a:r>
              <a:rPr kumimoji="1" lang="en-US" altLang="zh-CN" sz="2000">
                <a:latin typeface="Times New Roman" pitchFamily="18" charset="0"/>
                <a:ea typeface="华文中宋" pitchFamily="2" charset="-122"/>
              </a:rPr>
              <a:t>= 0</a:t>
            </a:r>
            <a:r>
              <a:rPr kumimoji="1" lang="zh-CN" altLang="en-US" sz="2000">
                <a:latin typeface="Times New Roman" pitchFamily="18" charset="0"/>
                <a:ea typeface="华文中宋" pitchFamily="2" charset="-122"/>
              </a:rPr>
              <a:t>时，干涉项完全消失，那时</a:t>
            </a:r>
          </a:p>
        </p:txBody>
      </p:sp>
      <p:graphicFrame>
        <p:nvGraphicFramePr>
          <p:cNvPr id="3" name="Object 6"/>
          <p:cNvGraphicFramePr>
            <a:graphicFrameLocks noChangeAspect="1"/>
          </p:cNvGraphicFramePr>
          <p:nvPr/>
        </p:nvGraphicFramePr>
        <p:xfrm>
          <a:off x="1835150" y="2649538"/>
          <a:ext cx="3730625" cy="635000"/>
        </p:xfrm>
        <a:graphic>
          <a:graphicData uri="http://schemas.openxmlformats.org/presentationml/2006/ole">
            <mc:AlternateContent xmlns:mc="http://schemas.openxmlformats.org/markup-compatibility/2006">
              <mc:Choice xmlns:v="urn:schemas-microsoft-com:vml" Requires="v">
                <p:oleObj spid="_x0000_s1048604" name="公式" r:id="rId3" imgW="1638000" imgH="304560" progId="Equation.3">
                  <p:embed/>
                </p:oleObj>
              </mc:Choice>
              <mc:Fallback>
                <p:oleObj name="公式" r:id="rId3" imgW="1638000" imgH="30456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649538"/>
                        <a:ext cx="37306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2"/>
          <p:cNvSpPr txBox="1">
            <a:spLocks noChangeArrowheads="1"/>
          </p:cNvSpPr>
          <p:nvPr/>
        </p:nvSpPr>
        <p:spPr bwMode="auto">
          <a:xfrm>
            <a:off x="992188" y="3519488"/>
            <a:ext cx="7629525" cy="7016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再也看不到干涉图样。即，</a:t>
            </a:r>
            <a:r>
              <a:rPr kumimoji="1" lang="zh-CN" altLang="en-US" sz="2000">
                <a:solidFill>
                  <a:srgbClr val="990000"/>
                </a:solidFill>
                <a:latin typeface="Times New Roman" pitchFamily="18" charset="0"/>
                <a:ea typeface="华文中宋" pitchFamily="2" charset="-122"/>
              </a:rPr>
              <a:t>要把电子的走向区分出来，就必然失去了干涉项效应。</a:t>
            </a:r>
          </a:p>
        </p:txBody>
      </p:sp>
      <p:sp>
        <p:nvSpPr>
          <p:cNvPr id="5" name="Text Box 2"/>
          <p:cNvSpPr txBox="1">
            <a:spLocks noChangeArrowheads="1"/>
          </p:cNvSpPr>
          <p:nvPr/>
        </p:nvSpPr>
        <p:spPr bwMode="auto">
          <a:xfrm>
            <a:off x="5795963" y="2784475"/>
            <a:ext cx="2232025" cy="396875"/>
          </a:xfrm>
          <a:prstGeom prst="rect">
            <a:avLst/>
          </a:prstGeom>
          <a:noFill/>
          <a:ln w="9525">
            <a:noFill/>
            <a:miter lim="800000"/>
            <a:headEnd/>
            <a:tailEnd/>
          </a:ln>
        </p:spPr>
        <p:txBody>
          <a:bodyPr>
            <a:spAutoFit/>
          </a:bodyPr>
          <a:lstStyle/>
          <a:p>
            <a:r>
              <a:rPr kumimoji="1" lang="zh-CN" altLang="en-US" sz="2000">
                <a:solidFill>
                  <a:schemeClr val="tx2"/>
                </a:solidFill>
                <a:latin typeface="Times New Roman" pitchFamily="18" charset="0"/>
                <a:ea typeface="华文中宋" pitchFamily="2" charset="-122"/>
              </a:rPr>
              <a:t>（完全可以区分）</a:t>
            </a:r>
          </a:p>
        </p:txBody>
      </p:sp>
      <p:sp>
        <p:nvSpPr>
          <p:cNvPr id="6" name="Text Box 2"/>
          <p:cNvSpPr txBox="1">
            <a:spLocks noChangeArrowheads="1"/>
          </p:cNvSpPr>
          <p:nvPr/>
        </p:nvSpPr>
        <p:spPr bwMode="auto">
          <a:xfrm>
            <a:off x="1042988" y="4365625"/>
            <a:ext cx="1944687" cy="3968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当</a:t>
            </a:r>
            <a:r>
              <a:rPr kumimoji="1" lang="en-US" altLang="zh-CN" sz="2000">
                <a:latin typeface="Math1" pitchFamily="2" charset="2"/>
                <a:ea typeface="华文中宋" pitchFamily="2" charset="-122"/>
              </a:rPr>
              <a:t>y</a:t>
            </a:r>
            <a:r>
              <a:rPr kumimoji="1" lang="en-US" altLang="zh-CN" sz="2000" baseline="-25000">
                <a:latin typeface="Times New Roman" pitchFamily="18" charset="0"/>
                <a:ea typeface="华文中宋" pitchFamily="2" charset="-122"/>
              </a:rPr>
              <a:t>1</a:t>
            </a:r>
            <a:r>
              <a:rPr kumimoji="1" lang="en-US" altLang="zh-CN" sz="2000">
                <a:latin typeface="Times New Roman" pitchFamily="18" charset="0"/>
                <a:ea typeface="华文中宋" pitchFamily="2" charset="-122"/>
              </a:rPr>
              <a:t>= </a:t>
            </a:r>
            <a:r>
              <a:rPr kumimoji="1" lang="en-US" altLang="zh-CN" sz="2000">
                <a:latin typeface="Math1" pitchFamily="2" charset="2"/>
                <a:ea typeface="华文中宋" pitchFamily="2" charset="-122"/>
              </a:rPr>
              <a:t>y</a:t>
            </a:r>
            <a:r>
              <a:rPr kumimoji="1" lang="en-US" altLang="zh-CN" sz="2000" baseline="-25000">
                <a:latin typeface="Times New Roman" pitchFamily="18" charset="0"/>
                <a:ea typeface="华文中宋" pitchFamily="2" charset="-122"/>
              </a:rPr>
              <a:t>2</a:t>
            </a:r>
            <a:r>
              <a:rPr kumimoji="1" lang="zh-CN" altLang="en-US" sz="2000">
                <a:latin typeface="Times New Roman" pitchFamily="18" charset="0"/>
                <a:ea typeface="华文中宋" pitchFamily="2" charset="-122"/>
              </a:rPr>
              <a:t>时，有</a:t>
            </a:r>
          </a:p>
        </p:txBody>
      </p:sp>
      <p:graphicFrame>
        <p:nvGraphicFramePr>
          <p:cNvPr id="7" name="Object 11"/>
          <p:cNvGraphicFramePr>
            <a:graphicFrameLocks noChangeAspect="1"/>
          </p:cNvGraphicFramePr>
          <p:nvPr/>
        </p:nvGraphicFramePr>
        <p:xfrm>
          <a:off x="2095500" y="4810125"/>
          <a:ext cx="3413125" cy="635000"/>
        </p:xfrm>
        <a:graphic>
          <a:graphicData uri="http://schemas.openxmlformats.org/presentationml/2006/ole">
            <mc:AlternateContent xmlns:mc="http://schemas.openxmlformats.org/markup-compatibility/2006">
              <mc:Choice xmlns:v="urn:schemas-microsoft-com:vml" Requires="v">
                <p:oleObj spid="_x0000_s1048605" name="公式" r:id="rId5" imgW="1498320" imgH="304560" progId="Equation.3">
                  <p:embed/>
                </p:oleObj>
              </mc:Choice>
              <mc:Fallback>
                <p:oleObj name="公式" r:id="rId5" imgW="1498320" imgH="30456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500" y="4810125"/>
                        <a:ext cx="34131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2"/>
          <p:cNvSpPr txBox="1">
            <a:spLocks noChangeArrowheads="1"/>
          </p:cNvSpPr>
          <p:nvPr/>
        </p:nvSpPr>
        <p:spPr bwMode="auto">
          <a:xfrm>
            <a:off x="5724525" y="4954588"/>
            <a:ext cx="2735263" cy="396875"/>
          </a:xfrm>
          <a:prstGeom prst="rect">
            <a:avLst/>
          </a:prstGeom>
          <a:noFill/>
          <a:ln w="9525">
            <a:noFill/>
            <a:miter lim="800000"/>
            <a:headEnd/>
            <a:tailEnd/>
          </a:ln>
        </p:spPr>
        <p:txBody>
          <a:bodyPr>
            <a:spAutoFit/>
          </a:bodyPr>
          <a:lstStyle/>
          <a:p>
            <a:r>
              <a:rPr kumimoji="1" lang="zh-CN" altLang="en-US" sz="2000">
                <a:solidFill>
                  <a:srgbClr val="006600"/>
                </a:solidFill>
                <a:latin typeface="Times New Roman" pitchFamily="18" charset="0"/>
                <a:ea typeface="华文中宋" pitchFamily="2" charset="-122"/>
              </a:rPr>
              <a:t>（完全不可以区分）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7572"/>
                                        </p:tgtEl>
                                        <p:attrNameLst>
                                          <p:attrName>style.visibility</p:attrName>
                                        </p:attrNameLst>
                                      </p:cBhvr>
                                      <p:to>
                                        <p:strVal val="visible"/>
                                      </p:to>
                                    </p:set>
                                    <p:animEffect transition="in" filter="checkerboard(across)">
                                      <p:cBhvr>
                                        <p:cTn id="7" dur="500"/>
                                        <p:tgtEl>
                                          <p:spTgt spid="8775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heckerboard(across)">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2" grpId="0"/>
      <p:bldP spid="2" grpId="0"/>
      <p:bldP spid="4" grpId="0"/>
      <p:bldP spid="5" grpId="0"/>
      <p:bldP spid="6"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2" name="Text Box 2"/>
          <p:cNvSpPr txBox="1">
            <a:spLocks noChangeArrowheads="1"/>
          </p:cNvSpPr>
          <p:nvPr/>
        </p:nvSpPr>
        <p:spPr bwMode="auto">
          <a:xfrm>
            <a:off x="974725" y="404813"/>
            <a:ext cx="1293813" cy="519112"/>
          </a:xfrm>
          <a:prstGeom prst="rect">
            <a:avLst/>
          </a:prstGeom>
          <a:noFill/>
          <a:ln w="9525">
            <a:noFill/>
            <a:miter lim="800000"/>
            <a:headEnd/>
            <a:tailEnd/>
          </a:ln>
        </p:spPr>
        <p:txBody>
          <a:bodyPr>
            <a:spAutoFit/>
          </a:bodyPr>
          <a:lstStyle/>
          <a:p>
            <a:r>
              <a:rPr kumimoji="1" lang="zh-CN" altLang="en-US" sz="2800">
                <a:solidFill>
                  <a:srgbClr val="FF0000"/>
                </a:solidFill>
                <a:latin typeface="Times New Roman" pitchFamily="18" charset="0"/>
                <a:ea typeface="楷体_GB2312" pitchFamily="49" charset="-122"/>
              </a:rPr>
              <a:t>说明</a:t>
            </a:r>
          </a:p>
        </p:txBody>
      </p:sp>
      <p:sp>
        <p:nvSpPr>
          <p:cNvPr id="2" name="Text Box 2"/>
          <p:cNvSpPr txBox="1">
            <a:spLocks noChangeArrowheads="1"/>
          </p:cNvSpPr>
          <p:nvPr/>
        </p:nvSpPr>
        <p:spPr bwMode="auto">
          <a:xfrm>
            <a:off x="900113" y="1125538"/>
            <a:ext cx="7629525" cy="1127125"/>
          </a:xfrm>
          <a:prstGeom prst="rect">
            <a:avLst/>
          </a:prstGeom>
          <a:noFill/>
          <a:ln w="9525">
            <a:noFill/>
            <a:miter lim="800000"/>
            <a:headEnd/>
            <a:tailEnd/>
          </a:ln>
        </p:spPr>
        <p:txBody>
          <a:bodyPr>
            <a:spAutoFit/>
          </a:bodyPr>
          <a:lstStyle/>
          <a:p>
            <a:r>
              <a:rPr kumimoji="1" lang="en-US" altLang="zh-CN" sz="2400">
                <a:latin typeface="Times New Roman" pitchFamily="18" charset="0"/>
                <a:ea typeface="华文中宋" pitchFamily="2" charset="-122"/>
              </a:rPr>
              <a:t>1</a:t>
            </a:r>
            <a:r>
              <a:rPr kumimoji="1" lang="zh-CN" altLang="en-US" sz="2400">
                <a:latin typeface="Times New Roman" pitchFamily="18" charset="0"/>
                <a:ea typeface="华文中宋" pitchFamily="2" charset="-122"/>
              </a:rPr>
              <a:t>、电子的干涉、衍射与经典波的干涉、衍射等没有任何关系，仅数学形式上相同。</a:t>
            </a:r>
            <a:r>
              <a:rPr kumimoji="1" lang="zh-CN" altLang="en-US" sz="2000">
                <a:latin typeface="Times New Roman" pitchFamily="18" charset="0"/>
                <a:ea typeface="华文中宋" pitchFamily="2" charset="-122"/>
              </a:rPr>
              <a:t>（否则不能解释干涉条纹因观察而消失）</a:t>
            </a:r>
          </a:p>
        </p:txBody>
      </p:sp>
      <p:sp>
        <p:nvSpPr>
          <p:cNvPr id="4" name="Text Box 2"/>
          <p:cNvSpPr txBox="1">
            <a:spLocks noChangeArrowheads="1"/>
          </p:cNvSpPr>
          <p:nvPr/>
        </p:nvSpPr>
        <p:spPr bwMode="auto">
          <a:xfrm>
            <a:off x="900113" y="2439988"/>
            <a:ext cx="5543550" cy="457200"/>
          </a:xfrm>
          <a:prstGeom prst="rect">
            <a:avLst/>
          </a:prstGeom>
          <a:noFill/>
          <a:ln w="9525">
            <a:noFill/>
            <a:miter lim="800000"/>
            <a:headEnd/>
            <a:tailEnd/>
          </a:ln>
        </p:spPr>
        <p:txBody>
          <a:bodyPr>
            <a:spAutoFit/>
          </a:bodyPr>
          <a:lstStyle/>
          <a:p>
            <a:r>
              <a:rPr kumimoji="1" lang="en-US" altLang="zh-CN" sz="2400">
                <a:latin typeface="Times New Roman" pitchFamily="18" charset="0"/>
                <a:ea typeface="华文中宋" pitchFamily="2" charset="-122"/>
              </a:rPr>
              <a:t>2</a:t>
            </a:r>
            <a:r>
              <a:rPr kumimoji="1" lang="zh-CN" altLang="en-US" sz="2400">
                <a:latin typeface="Times New Roman" pitchFamily="18" charset="0"/>
                <a:ea typeface="华文中宋" pitchFamily="2" charset="-122"/>
              </a:rPr>
              <a:t>、是概率幅相加，而不是概率相加。</a:t>
            </a:r>
          </a:p>
        </p:txBody>
      </p:sp>
      <p:sp>
        <p:nvSpPr>
          <p:cNvPr id="5" name="Text Box 2"/>
          <p:cNvSpPr txBox="1">
            <a:spLocks noChangeArrowheads="1"/>
          </p:cNvSpPr>
          <p:nvPr/>
        </p:nvSpPr>
        <p:spPr bwMode="auto">
          <a:xfrm>
            <a:off x="900113" y="3933825"/>
            <a:ext cx="7272337" cy="457200"/>
          </a:xfrm>
          <a:prstGeom prst="rect">
            <a:avLst/>
          </a:prstGeom>
          <a:noFill/>
          <a:ln w="9525">
            <a:noFill/>
            <a:miter lim="800000"/>
            <a:headEnd/>
            <a:tailEnd/>
          </a:ln>
        </p:spPr>
        <p:txBody>
          <a:bodyPr>
            <a:spAutoFit/>
          </a:bodyPr>
          <a:lstStyle/>
          <a:p>
            <a:r>
              <a:rPr kumimoji="1" lang="en-US" altLang="zh-CN" sz="2400">
                <a:latin typeface="Times New Roman" pitchFamily="18" charset="0"/>
                <a:ea typeface="华文中宋" pitchFamily="2" charset="-122"/>
              </a:rPr>
              <a:t>3</a:t>
            </a:r>
            <a:r>
              <a:rPr kumimoji="1" lang="zh-CN" altLang="en-US" sz="2400">
                <a:latin typeface="Times New Roman" pitchFamily="18" charset="0"/>
                <a:ea typeface="华文中宋" pitchFamily="2" charset="-122"/>
              </a:rPr>
              <a:t>、两个概率幅或波函数相加，不形成新态。</a:t>
            </a:r>
          </a:p>
        </p:txBody>
      </p:sp>
      <p:sp>
        <p:nvSpPr>
          <p:cNvPr id="1049609" name="Rectangle 9"/>
          <p:cNvSpPr>
            <a:spLocks noChangeArrowheads="1"/>
          </p:cNvSpPr>
          <p:nvPr/>
        </p:nvSpPr>
        <p:spPr bwMode="auto">
          <a:xfrm>
            <a:off x="3708400" y="5111750"/>
            <a:ext cx="2447925" cy="396875"/>
          </a:xfrm>
          <a:prstGeom prst="rect">
            <a:avLst/>
          </a:prstGeom>
          <a:noFill/>
          <a:ln w="9525">
            <a:noFill/>
            <a:miter lim="800000"/>
            <a:headEnd/>
            <a:tailEnd/>
          </a:ln>
        </p:spPr>
        <p:txBody>
          <a:bodyPr>
            <a:spAutoFit/>
          </a:bodyPr>
          <a:lstStyle/>
          <a:p>
            <a:r>
              <a:rPr kumimoji="1" lang="zh-CN" altLang="en-US" sz="2000" b="1">
                <a:solidFill>
                  <a:srgbClr val="0000FF"/>
                </a:solidFill>
                <a:latin typeface="Times New Roman" pitchFamily="18" charset="0"/>
                <a:ea typeface="华文中宋" pitchFamily="2" charset="-122"/>
              </a:rPr>
              <a:t>并不形成新的状态</a:t>
            </a:r>
          </a:p>
        </p:txBody>
      </p:sp>
      <p:grpSp>
        <p:nvGrpSpPr>
          <p:cNvPr id="1049613" name="Group 13"/>
          <p:cNvGrpSpPr>
            <a:grpSpLocks/>
          </p:cNvGrpSpPr>
          <p:nvPr/>
        </p:nvGrpSpPr>
        <p:grpSpPr bwMode="auto">
          <a:xfrm>
            <a:off x="1116013" y="4489450"/>
            <a:ext cx="7704137" cy="455613"/>
            <a:chOff x="567" y="2408"/>
            <a:chExt cx="4853" cy="287"/>
          </a:xfrm>
        </p:grpSpPr>
        <p:sp>
          <p:nvSpPr>
            <p:cNvPr id="1049623" name="Text Box 2"/>
            <p:cNvSpPr txBox="1">
              <a:spLocks noChangeArrowheads="1"/>
            </p:cNvSpPr>
            <p:nvPr/>
          </p:nvSpPr>
          <p:spPr bwMode="auto">
            <a:xfrm>
              <a:off x="567" y="2432"/>
              <a:ext cx="4853" cy="250"/>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两个量子波</a:t>
              </a:r>
              <a:r>
                <a:rPr kumimoji="1" lang="en-US" altLang="zh-CN" sz="2000">
                  <a:latin typeface="华文中宋" pitchFamily="2" charset="-122"/>
                  <a:ea typeface="华文中宋" pitchFamily="2" charset="-122"/>
                </a:rPr>
                <a:t>(</a:t>
              </a:r>
              <a:r>
                <a:rPr kumimoji="1" lang="zh-CN" altLang="en-US" sz="2000">
                  <a:latin typeface="华文中宋" pitchFamily="2" charset="-122"/>
                  <a:ea typeface="华文中宋" pitchFamily="2" charset="-122"/>
                </a:rPr>
                <a:t>更确切的说法是</a:t>
              </a:r>
              <a:r>
                <a:rPr kumimoji="1" lang="zh-CN" altLang="en-US" sz="2000">
                  <a:latin typeface="Times New Roman" pitchFamily="18" charset="0"/>
                  <a:ea typeface="华文中宋" pitchFamily="2" charset="-122"/>
                </a:rPr>
                <a:t>两个</a:t>
              </a:r>
              <a:r>
                <a:rPr kumimoji="1" lang="zh-CN" altLang="en-US" sz="2000">
                  <a:latin typeface="华文中宋" pitchFamily="2" charset="-122"/>
                  <a:ea typeface="华文中宋" pitchFamily="2" charset="-122"/>
                </a:rPr>
                <a:t>概率幅</a:t>
              </a:r>
              <a:r>
                <a:rPr kumimoji="1" lang="en-US" altLang="zh-CN" sz="2000">
                  <a:latin typeface="华文中宋" pitchFamily="2" charset="-122"/>
                  <a:ea typeface="华文中宋" pitchFamily="2" charset="-122"/>
                </a:rPr>
                <a:t>)      </a:t>
              </a:r>
              <a:r>
                <a:rPr kumimoji="1" lang="zh-CN" altLang="en-US" sz="2000">
                  <a:latin typeface="华文中宋" pitchFamily="2" charset="-122"/>
                  <a:ea typeface="华文中宋" pitchFamily="2" charset="-122"/>
                </a:rPr>
                <a:t>和       的态叠加  </a:t>
              </a:r>
              <a:endParaRPr kumimoji="1" lang="zh-CN" altLang="en-US" sz="2000">
                <a:latin typeface="Times New Roman" pitchFamily="18" charset="0"/>
                <a:ea typeface="华文中宋" pitchFamily="2" charset="-122"/>
              </a:endParaRPr>
            </a:p>
          </p:txBody>
        </p:sp>
        <p:graphicFrame>
          <p:nvGraphicFramePr>
            <p:cNvPr id="6" name="Object 10"/>
            <p:cNvGraphicFramePr>
              <a:graphicFrameLocks noChangeAspect="1"/>
            </p:cNvGraphicFramePr>
            <p:nvPr/>
          </p:nvGraphicFramePr>
          <p:xfrm>
            <a:off x="3478" y="2408"/>
            <a:ext cx="255" cy="284"/>
          </p:xfrm>
          <a:graphic>
            <a:graphicData uri="http://schemas.openxmlformats.org/presentationml/2006/ole">
              <mc:AlternateContent xmlns:mc="http://schemas.openxmlformats.org/markup-compatibility/2006">
                <mc:Choice xmlns:v="urn:schemas-microsoft-com:vml" Requires="v">
                  <p:oleObj spid="_x0000_s1049639" name="公式" r:id="rId3" imgW="177480" imgH="215640" progId="Equation.3">
                    <p:embed/>
                  </p:oleObj>
                </mc:Choice>
                <mc:Fallback>
                  <p:oleObj name="公式" r:id="rId3" imgW="177480" imgH="21564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 y="2408"/>
                          <a:ext cx="255"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1"/>
            <p:cNvGraphicFramePr>
              <a:graphicFrameLocks noChangeAspect="1"/>
            </p:cNvGraphicFramePr>
            <p:nvPr/>
          </p:nvGraphicFramePr>
          <p:xfrm>
            <a:off x="3923" y="2411"/>
            <a:ext cx="291" cy="284"/>
          </p:xfrm>
          <a:graphic>
            <a:graphicData uri="http://schemas.openxmlformats.org/presentationml/2006/ole">
              <mc:AlternateContent xmlns:mc="http://schemas.openxmlformats.org/markup-compatibility/2006">
                <mc:Choice xmlns:v="urn:schemas-microsoft-com:vml" Requires="v">
                  <p:oleObj spid="_x0000_s1049640" name="公式" r:id="rId5" imgW="203040" imgH="215640" progId="Equation.3">
                    <p:embed/>
                  </p:oleObj>
                </mc:Choice>
                <mc:Fallback>
                  <p:oleObj name="公式" r:id="rId5" imgW="203040" imgH="21564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 y="2411"/>
                          <a:ext cx="291"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 name="Object 14"/>
          <p:cNvGraphicFramePr>
            <a:graphicFrameLocks noChangeAspect="1"/>
          </p:cNvGraphicFramePr>
          <p:nvPr/>
        </p:nvGraphicFramePr>
        <p:xfrm>
          <a:off x="1331913" y="5065713"/>
          <a:ext cx="2343150" cy="450850"/>
        </p:xfrm>
        <a:graphic>
          <a:graphicData uri="http://schemas.openxmlformats.org/presentationml/2006/ole">
            <mc:AlternateContent xmlns:mc="http://schemas.openxmlformats.org/markup-compatibility/2006">
              <mc:Choice xmlns:v="urn:schemas-microsoft-com:vml" Requires="v">
                <p:oleObj spid="_x0000_s1049641" name="公式" r:id="rId7" imgW="1028520" imgH="215640" progId="Equation.3">
                  <p:embed/>
                </p:oleObj>
              </mc:Choice>
              <mc:Fallback>
                <p:oleObj name="公式" r:id="rId7" imgW="1028520" imgH="215640"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065713"/>
                        <a:ext cx="23431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2"/>
          <p:cNvSpPr txBox="1">
            <a:spLocks noChangeArrowheads="1"/>
          </p:cNvSpPr>
          <p:nvPr/>
        </p:nvSpPr>
        <p:spPr bwMode="auto">
          <a:xfrm>
            <a:off x="974725" y="3087688"/>
            <a:ext cx="7629525" cy="7016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在双缝干涉实验中，是一个电子的两个态的叠加，干涉是自己与自己的干涉，绝不是两个电子的干涉。</a:t>
            </a:r>
          </a:p>
        </p:txBody>
      </p:sp>
      <p:sp>
        <p:nvSpPr>
          <p:cNvPr id="10" name="Text Box 2"/>
          <p:cNvSpPr txBox="1">
            <a:spLocks noChangeArrowheads="1"/>
          </p:cNvSpPr>
          <p:nvPr/>
        </p:nvSpPr>
        <p:spPr bwMode="auto">
          <a:xfrm>
            <a:off x="1116013" y="5734050"/>
            <a:ext cx="7272337" cy="396875"/>
          </a:xfrm>
          <a:prstGeom prst="rect">
            <a:avLst/>
          </a:prstGeom>
          <a:noFill/>
          <a:ln w="9525">
            <a:noFill/>
            <a:miter lim="800000"/>
            <a:headEnd/>
            <a:tailEnd/>
          </a:ln>
        </p:spPr>
        <p:txBody>
          <a:bodyPr>
            <a:spAutoFit/>
          </a:bodyPr>
          <a:lstStyle/>
          <a:p>
            <a:r>
              <a:rPr kumimoji="1" lang="zh-CN" altLang="en-US" sz="2000" b="1">
                <a:solidFill>
                  <a:srgbClr val="990000"/>
                </a:solidFill>
                <a:latin typeface="Times New Roman" pitchFamily="18" charset="0"/>
                <a:ea typeface="楷体_GB2312" pitchFamily="49" charset="-122"/>
              </a:rPr>
              <a:t>量子力学中态的叠加导致在态叠加下测量结果的不确定性。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7572"/>
                                        </p:tgtEl>
                                        <p:attrNameLst>
                                          <p:attrName>style.visibility</p:attrName>
                                        </p:attrNameLst>
                                      </p:cBhvr>
                                      <p:to>
                                        <p:strVal val="visible"/>
                                      </p:to>
                                    </p:set>
                                    <p:animEffect transition="in" filter="checkerboard(across)">
                                      <p:cBhvr>
                                        <p:cTn id="7" dur="500"/>
                                        <p:tgtEl>
                                          <p:spTgt spid="8775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49613"/>
                                        </p:tgtEl>
                                        <p:attrNameLst>
                                          <p:attrName>style.visibility</p:attrName>
                                        </p:attrNameLst>
                                      </p:cBhvr>
                                      <p:to>
                                        <p:strVal val="visible"/>
                                      </p:to>
                                    </p:set>
                                    <p:anim calcmode="lin" valueType="num">
                                      <p:cBhvr additive="base">
                                        <p:cTn id="32" dur="500" fill="hold"/>
                                        <p:tgtEl>
                                          <p:spTgt spid="1049613"/>
                                        </p:tgtEl>
                                        <p:attrNameLst>
                                          <p:attrName>ppt_x</p:attrName>
                                        </p:attrNameLst>
                                      </p:cBhvr>
                                      <p:tavLst>
                                        <p:tav tm="0">
                                          <p:val>
                                            <p:strVal val="#ppt_x"/>
                                          </p:val>
                                        </p:tav>
                                        <p:tav tm="100000">
                                          <p:val>
                                            <p:strVal val="#ppt_x"/>
                                          </p:val>
                                        </p:tav>
                                      </p:tavLst>
                                    </p:anim>
                                    <p:anim calcmode="lin" valueType="num">
                                      <p:cBhvr additive="base">
                                        <p:cTn id="33" dur="500" fill="hold"/>
                                        <p:tgtEl>
                                          <p:spTgt spid="10496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ox(in)">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1049609"/>
                                        </p:tgtEl>
                                        <p:attrNameLst>
                                          <p:attrName>style.visibility</p:attrName>
                                        </p:attrNameLst>
                                      </p:cBhvr>
                                      <p:to>
                                        <p:strVal val="visible"/>
                                      </p:to>
                                    </p:set>
                                    <p:animEffect transition="in" filter="diamond(in)">
                                      <p:cBhvr>
                                        <p:cTn id="43" dur="2000"/>
                                        <p:tgtEl>
                                          <p:spTgt spid="1049609"/>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checkerboard(across)">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2" grpId="0"/>
      <p:bldP spid="2" grpId="0"/>
      <p:bldP spid="4" grpId="0"/>
      <p:bldP spid="5" grpId="0"/>
      <p:bldP spid="1049609" grpId="0"/>
      <p:bldP spid="9"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5" name="Text Box 2"/>
          <p:cNvSpPr txBox="1">
            <a:spLocks noChangeArrowheads="1"/>
          </p:cNvSpPr>
          <p:nvPr/>
        </p:nvSpPr>
        <p:spPr bwMode="auto">
          <a:xfrm>
            <a:off x="609600" y="347663"/>
            <a:ext cx="1946275" cy="488950"/>
          </a:xfrm>
          <a:prstGeom prst="rect">
            <a:avLst/>
          </a:prstGeom>
          <a:noFill/>
          <a:ln w="9525">
            <a:noFill/>
            <a:miter lim="800000"/>
            <a:headEnd/>
            <a:tailEnd/>
          </a:ln>
        </p:spPr>
        <p:txBody>
          <a:bodyPr>
            <a:spAutoFit/>
          </a:bodyPr>
          <a:lstStyle/>
          <a:p>
            <a:r>
              <a:rPr kumimoji="1" lang="zh-CN" altLang="en-US" sz="2600" b="1">
                <a:solidFill>
                  <a:srgbClr val="FF0000"/>
                </a:solidFill>
                <a:latin typeface="Times New Roman" pitchFamily="18" charset="0"/>
                <a:ea typeface="华文中宋" pitchFamily="2" charset="-122"/>
              </a:rPr>
              <a:t>（</a:t>
            </a:r>
            <a:r>
              <a:rPr kumimoji="1" lang="en-US" altLang="zh-CN" sz="2600" b="1">
                <a:solidFill>
                  <a:srgbClr val="FF0000"/>
                </a:solidFill>
                <a:latin typeface="Times New Roman" pitchFamily="18" charset="0"/>
                <a:ea typeface="华文中宋" pitchFamily="2" charset="-122"/>
              </a:rPr>
              <a:t>5</a:t>
            </a:r>
            <a:r>
              <a:rPr kumimoji="1" lang="zh-CN" altLang="en-US" sz="2600" b="1">
                <a:solidFill>
                  <a:srgbClr val="FF0000"/>
                </a:solidFill>
                <a:latin typeface="Times New Roman" pitchFamily="18" charset="0"/>
                <a:ea typeface="华文中宋" pitchFamily="2" charset="-122"/>
              </a:rPr>
              <a:t>）评注</a:t>
            </a:r>
            <a:endParaRPr kumimoji="1" lang="zh-CN" altLang="en-US" sz="2600" b="1">
              <a:latin typeface="宋体" charset="-122"/>
              <a:ea typeface="华文中宋" pitchFamily="2" charset="-122"/>
            </a:endParaRPr>
          </a:p>
        </p:txBody>
      </p:sp>
      <p:sp>
        <p:nvSpPr>
          <p:cNvPr id="400387" name="Text Box 3"/>
          <p:cNvSpPr txBox="1">
            <a:spLocks noChangeArrowheads="1"/>
          </p:cNvSpPr>
          <p:nvPr/>
        </p:nvSpPr>
        <p:spPr bwMode="auto">
          <a:xfrm>
            <a:off x="1123950" y="1482725"/>
            <a:ext cx="1671638" cy="488950"/>
          </a:xfrm>
          <a:prstGeom prst="rect">
            <a:avLst/>
          </a:prstGeom>
          <a:noFill/>
          <a:ln w="9525">
            <a:noFill/>
            <a:miter lim="800000"/>
            <a:headEnd/>
            <a:tailEnd/>
          </a:ln>
        </p:spPr>
        <p:txBody>
          <a:bodyPr wrap="none">
            <a:spAutoFit/>
          </a:bodyPr>
          <a:lstStyle/>
          <a:p>
            <a:r>
              <a:rPr kumimoji="1" lang="en-US" altLang="zh-CN" sz="2600" b="1">
                <a:latin typeface="Times New Roman" pitchFamily="18" charset="0"/>
                <a:ea typeface="华文中宋" pitchFamily="2" charset="-122"/>
              </a:rPr>
              <a:t>1. </a:t>
            </a:r>
            <a:r>
              <a:rPr kumimoji="1" lang="zh-CN" altLang="en-US" sz="2600" b="1">
                <a:latin typeface="宋体" charset="-122"/>
                <a:ea typeface="华文中宋" pitchFamily="2" charset="-122"/>
              </a:rPr>
              <a:t>粒子性 </a:t>
            </a:r>
          </a:p>
        </p:txBody>
      </p:sp>
      <p:sp>
        <p:nvSpPr>
          <p:cNvPr id="400388" name="Text Box 4"/>
          <p:cNvSpPr txBox="1">
            <a:spLocks noChangeArrowheads="1"/>
          </p:cNvSpPr>
          <p:nvPr/>
        </p:nvSpPr>
        <p:spPr bwMode="auto">
          <a:xfrm>
            <a:off x="1674813" y="1966913"/>
            <a:ext cx="6784975" cy="885825"/>
          </a:xfrm>
          <a:prstGeom prst="rect">
            <a:avLst/>
          </a:prstGeom>
          <a:noFill/>
          <a:ln w="9525">
            <a:noFill/>
            <a:miter lim="800000"/>
            <a:headEnd/>
            <a:tailEnd/>
          </a:ln>
        </p:spPr>
        <p:txBody>
          <a:bodyPr>
            <a:spAutoFit/>
          </a:bodyPr>
          <a:lstStyle/>
          <a:p>
            <a:pPr>
              <a:buFont typeface="Wingdings" pitchFamily="2" charset="2"/>
              <a:buNone/>
            </a:pPr>
            <a:r>
              <a:rPr kumimoji="1" lang="zh-CN" altLang="en-US" sz="2600" b="1">
                <a:latin typeface="宋体" charset="-122"/>
                <a:ea typeface="华文中宋" pitchFamily="2" charset="-122"/>
              </a:rPr>
              <a:t>指它与物质相互作用的 </a:t>
            </a:r>
            <a:r>
              <a:rPr kumimoji="1" lang="zh-CN" altLang="en-US" sz="2600" b="1">
                <a:latin typeface="Times New Roman" pitchFamily="18" charset="0"/>
                <a:ea typeface="华文中宋" pitchFamily="2" charset="-122"/>
              </a:rPr>
              <a:t>“</a:t>
            </a:r>
            <a:r>
              <a:rPr kumimoji="1" lang="zh-CN" altLang="en-US" sz="2600" b="1">
                <a:latin typeface="宋体" charset="-122"/>
                <a:ea typeface="华文中宋" pitchFamily="2" charset="-122"/>
              </a:rPr>
              <a:t>整体性</a:t>
            </a:r>
            <a:r>
              <a:rPr kumimoji="1" lang="zh-CN" altLang="en-US" sz="2600" b="1">
                <a:latin typeface="Times New Roman" pitchFamily="18" charset="0"/>
                <a:ea typeface="华文中宋" pitchFamily="2" charset="-122"/>
              </a:rPr>
              <a:t>”</a:t>
            </a:r>
            <a:r>
              <a:rPr kumimoji="1" lang="zh-CN" altLang="en-US" sz="2600" b="1">
                <a:latin typeface="宋体" charset="-122"/>
                <a:ea typeface="华文中宋" pitchFamily="2" charset="-122"/>
              </a:rPr>
              <a:t>。但不是经典的粒子，因为微观粒子没有确定的轨道。</a:t>
            </a:r>
          </a:p>
        </p:txBody>
      </p:sp>
      <p:sp>
        <p:nvSpPr>
          <p:cNvPr id="400389" name="Text Box 5"/>
          <p:cNvSpPr txBox="1">
            <a:spLocks noChangeArrowheads="1"/>
          </p:cNvSpPr>
          <p:nvPr/>
        </p:nvSpPr>
        <p:spPr bwMode="auto">
          <a:xfrm>
            <a:off x="1092200" y="2868613"/>
            <a:ext cx="3048000" cy="488950"/>
          </a:xfrm>
          <a:prstGeom prst="rect">
            <a:avLst/>
          </a:prstGeom>
          <a:noFill/>
          <a:ln w="9525">
            <a:noFill/>
            <a:miter lim="800000"/>
            <a:headEnd/>
            <a:tailEnd/>
          </a:ln>
        </p:spPr>
        <p:txBody>
          <a:bodyPr>
            <a:spAutoFit/>
          </a:bodyPr>
          <a:lstStyle/>
          <a:p>
            <a:pPr>
              <a:buFont typeface="Wingdings" pitchFamily="2" charset="2"/>
              <a:buNone/>
            </a:pPr>
            <a:r>
              <a:rPr kumimoji="1" lang="en-US" altLang="zh-CN" sz="2600" b="1">
                <a:latin typeface="Times New Roman" pitchFamily="18" charset="0"/>
                <a:ea typeface="华文中宋" pitchFamily="2" charset="-122"/>
              </a:rPr>
              <a:t>2.</a:t>
            </a:r>
            <a:r>
              <a:rPr kumimoji="1" lang="en-US" altLang="zh-CN" sz="2600" b="1">
                <a:latin typeface="宋体" charset="-122"/>
                <a:ea typeface="华文中宋" pitchFamily="2" charset="-122"/>
              </a:rPr>
              <a:t> </a:t>
            </a:r>
            <a:r>
              <a:rPr kumimoji="1" lang="zh-CN" altLang="en-US" sz="2600" b="1">
                <a:latin typeface="宋体" charset="-122"/>
                <a:ea typeface="华文中宋" pitchFamily="2" charset="-122"/>
              </a:rPr>
              <a:t>波动性</a:t>
            </a:r>
          </a:p>
        </p:txBody>
      </p:sp>
      <p:sp>
        <p:nvSpPr>
          <p:cNvPr id="400390" name="Text Box 6"/>
          <p:cNvSpPr txBox="1">
            <a:spLocks noChangeArrowheads="1"/>
          </p:cNvSpPr>
          <p:nvPr/>
        </p:nvSpPr>
        <p:spPr bwMode="auto">
          <a:xfrm>
            <a:off x="1376363" y="3406775"/>
            <a:ext cx="6883400" cy="885825"/>
          </a:xfrm>
          <a:prstGeom prst="rect">
            <a:avLst/>
          </a:prstGeom>
          <a:noFill/>
          <a:ln w="9525">
            <a:noFill/>
            <a:miter lim="800000"/>
            <a:headEnd/>
            <a:tailEnd/>
          </a:ln>
        </p:spPr>
        <p:txBody>
          <a:bodyPr>
            <a:spAutoFit/>
          </a:bodyPr>
          <a:lstStyle/>
          <a:p>
            <a:pPr>
              <a:buFont typeface="Wingdings" pitchFamily="2" charset="2"/>
              <a:buNone/>
            </a:pPr>
            <a:r>
              <a:rPr kumimoji="1" lang="en-US" altLang="zh-CN" sz="2600" b="1">
                <a:latin typeface="Times New Roman" pitchFamily="18" charset="0"/>
                <a:ea typeface="华文中宋" pitchFamily="2" charset="-122"/>
              </a:rPr>
              <a:t>“</a:t>
            </a:r>
            <a:r>
              <a:rPr kumimoji="1" lang="zh-CN" altLang="en-US" sz="2600" b="1">
                <a:latin typeface="宋体" charset="-122"/>
                <a:ea typeface="华文中宋" pitchFamily="2" charset="-122"/>
              </a:rPr>
              <a:t>弥散性</a:t>
            </a:r>
            <a:r>
              <a:rPr kumimoji="1" lang="zh-CN" altLang="en-US" sz="2600" b="1">
                <a:latin typeface="Times New Roman" pitchFamily="18" charset="0"/>
                <a:ea typeface="华文中宋" pitchFamily="2" charset="-122"/>
              </a:rPr>
              <a:t>”</a:t>
            </a:r>
            <a:r>
              <a:rPr kumimoji="1" lang="zh-CN" altLang="en-US" sz="2600" b="1">
                <a:latin typeface="宋体" charset="-122"/>
                <a:ea typeface="华文中宋" pitchFamily="2" charset="-122"/>
              </a:rPr>
              <a:t>、</a:t>
            </a:r>
            <a:r>
              <a:rPr kumimoji="1" lang="zh-CN" altLang="en-US" sz="2600" b="1">
                <a:latin typeface="Times New Roman" pitchFamily="18" charset="0"/>
                <a:ea typeface="华文中宋" pitchFamily="2" charset="-122"/>
              </a:rPr>
              <a:t>“</a:t>
            </a:r>
            <a:r>
              <a:rPr kumimoji="1" lang="zh-CN" altLang="en-US" sz="2600" b="1">
                <a:latin typeface="宋体" charset="-122"/>
                <a:ea typeface="华文中宋" pitchFamily="2" charset="-122"/>
              </a:rPr>
              <a:t>可叠加性</a:t>
            </a:r>
            <a:r>
              <a:rPr kumimoji="1" lang="zh-CN" altLang="en-US" sz="2600" b="1">
                <a:latin typeface="Times New Roman" pitchFamily="18" charset="0"/>
                <a:ea typeface="华文中宋" pitchFamily="2" charset="-122"/>
              </a:rPr>
              <a:t>”</a:t>
            </a:r>
            <a:r>
              <a:rPr kumimoji="1" lang="zh-CN" altLang="en-US" sz="2600" b="1">
                <a:latin typeface="宋体" charset="-122"/>
                <a:ea typeface="华文中宋" pitchFamily="2" charset="-122"/>
              </a:rPr>
              <a:t>、</a:t>
            </a:r>
            <a:r>
              <a:rPr kumimoji="1" lang="zh-CN" altLang="en-US" sz="2600" b="1">
                <a:latin typeface="Times New Roman" pitchFamily="18" charset="0"/>
                <a:ea typeface="华文中宋" pitchFamily="2" charset="-122"/>
              </a:rPr>
              <a:t>“</a:t>
            </a:r>
            <a:r>
              <a:rPr kumimoji="1" lang="zh-CN" altLang="en-US" sz="2600" b="1">
                <a:latin typeface="宋体" charset="-122"/>
                <a:ea typeface="华文中宋" pitchFamily="2" charset="-122"/>
              </a:rPr>
              <a:t>干涉</a:t>
            </a:r>
            <a:r>
              <a:rPr kumimoji="1" lang="zh-CN" altLang="en-US" sz="2600" b="1">
                <a:latin typeface="Times New Roman" pitchFamily="18" charset="0"/>
                <a:ea typeface="华文中宋" pitchFamily="2" charset="-122"/>
              </a:rPr>
              <a:t>”</a:t>
            </a:r>
            <a:r>
              <a:rPr kumimoji="1" lang="zh-CN" altLang="en-US" sz="2600" b="1">
                <a:latin typeface="宋体" charset="-122"/>
                <a:ea typeface="华文中宋" pitchFamily="2" charset="-122"/>
              </a:rPr>
              <a:t>、</a:t>
            </a:r>
            <a:r>
              <a:rPr kumimoji="1" lang="zh-CN" altLang="en-US" sz="2600" b="1">
                <a:latin typeface="Times New Roman" pitchFamily="18" charset="0"/>
                <a:ea typeface="华文中宋" pitchFamily="2" charset="-122"/>
              </a:rPr>
              <a:t>“</a:t>
            </a:r>
            <a:r>
              <a:rPr kumimoji="1" lang="zh-CN" altLang="en-US" sz="2600" b="1">
                <a:latin typeface="宋体" charset="-122"/>
                <a:ea typeface="华文中宋" pitchFamily="2" charset="-122"/>
              </a:rPr>
              <a:t>衍射</a:t>
            </a:r>
            <a:r>
              <a:rPr kumimoji="1" lang="zh-CN" altLang="en-US" sz="2600" b="1">
                <a:latin typeface="Times New Roman" pitchFamily="18" charset="0"/>
                <a:ea typeface="华文中宋" pitchFamily="2" charset="-122"/>
              </a:rPr>
              <a:t>”</a:t>
            </a:r>
            <a:r>
              <a:rPr kumimoji="1" lang="zh-CN" altLang="en-US" sz="2600" b="1">
                <a:latin typeface="宋体" charset="-122"/>
                <a:ea typeface="华文中宋" pitchFamily="2" charset="-122"/>
              </a:rPr>
              <a:t>。不是经典的波，并不对应某真实物理量的波动。</a:t>
            </a:r>
          </a:p>
        </p:txBody>
      </p:sp>
      <p:sp>
        <p:nvSpPr>
          <p:cNvPr id="400391" name="Text Box 7"/>
          <p:cNvSpPr txBox="1">
            <a:spLocks noChangeArrowheads="1"/>
          </p:cNvSpPr>
          <p:nvPr/>
        </p:nvSpPr>
        <p:spPr bwMode="auto">
          <a:xfrm>
            <a:off x="938697" y="4684001"/>
            <a:ext cx="7646987" cy="1282700"/>
          </a:xfrm>
          <a:prstGeom prst="rect">
            <a:avLst/>
          </a:prstGeom>
          <a:noFill/>
          <a:ln w="9525">
            <a:noFill/>
            <a:miter lim="800000"/>
            <a:headEnd/>
            <a:tailEnd/>
          </a:ln>
        </p:spPr>
        <p:txBody>
          <a:bodyPr>
            <a:spAutoFit/>
          </a:bodyPr>
          <a:lstStyle/>
          <a:p>
            <a:pPr marL="577850" indent="-577850">
              <a:buFont typeface="Wingdings" pitchFamily="2" charset="2"/>
              <a:buNone/>
            </a:pPr>
            <a:r>
              <a:rPr kumimoji="1" lang="en-US" altLang="zh-CN" sz="2600" b="1" dirty="0">
                <a:latin typeface="Times New Roman" pitchFamily="18" charset="0"/>
                <a:ea typeface="华文中宋" pitchFamily="2" charset="-122"/>
              </a:rPr>
              <a:t> 3.  </a:t>
            </a:r>
            <a:r>
              <a:rPr kumimoji="1" lang="zh-CN" altLang="en-US" sz="2600" b="1" dirty="0">
                <a:latin typeface="宋体" charset="-122"/>
                <a:ea typeface="华文中宋" pitchFamily="2" charset="-122"/>
              </a:rPr>
              <a:t>在一些情况下，实物粒子突出显示出其粒子特性；而在另一些情况下，则突出显示出波动特性</a:t>
            </a:r>
            <a:r>
              <a:rPr kumimoji="1" lang="en-US" altLang="zh-CN" sz="2600" b="1" dirty="0">
                <a:latin typeface="Times New Roman" pitchFamily="18" charset="0"/>
                <a:ea typeface="华文中宋" pitchFamily="2" charset="-122"/>
              </a:rPr>
              <a:t>—</a:t>
            </a:r>
            <a:r>
              <a:rPr kumimoji="1" lang="zh-CN" altLang="en-US" sz="2600" b="1" dirty="0">
                <a:latin typeface="宋体" charset="-122"/>
                <a:ea typeface="华文中宋" pitchFamily="2" charset="-122"/>
              </a:rPr>
              <a:t>即波粒二象性。</a:t>
            </a:r>
          </a:p>
        </p:txBody>
      </p:sp>
      <p:sp>
        <p:nvSpPr>
          <p:cNvPr id="400392" name="Text Box 8"/>
          <p:cNvSpPr txBox="1">
            <a:spLocks noChangeArrowheads="1"/>
          </p:cNvSpPr>
          <p:nvPr/>
        </p:nvSpPr>
        <p:spPr bwMode="auto">
          <a:xfrm>
            <a:off x="1089509" y="6081713"/>
            <a:ext cx="7496175" cy="488950"/>
          </a:xfrm>
          <a:prstGeom prst="rect">
            <a:avLst/>
          </a:prstGeom>
          <a:noFill/>
          <a:ln w="9525">
            <a:noFill/>
            <a:miter lim="800000"/>
            <a:headEnd/>
            <a:tailEnd/>
          </a:ln>
        </p:spPr>
        <p:txBody>
          <a:bodyPr>
            <a:spAutoFit/>
          </a:bodyPr>
          <a:lstStyle/>
          <a:p>
            <a:pPr>
              <a:buFont typeface="Wingdings" pitchFamily="2" charset="2"/>
              <a:buNone/>
            </a:pPr>
            <a:r>
              <a:rPr kumimoji="1" lang="en-US" altLang="zh-CN" sz="2600" b="1" dirty="0">
                <a:latin typeface="Times New Roman" pitchFamily="18" charset="0"/>
                <a:ea typeface="华文中宋" pitchFamily="2" charset="-122"/>
              </a:rPr>
              <a:t>“</a:t>
            </a:r>
            <a:r>
              <a:rPr kumimoji="1" lang="zh-CN" altLang="en-US" sz="2600" b="1" dirty="0">
                <a:latin typeface="宋体" charset="-122"/>
                <a:ea typeface="华文中宋" pitchFamily="2" charset="-122"/>
              </a:rPr>
              <a:t>波动性</a:t>
            </a:r>
            <a:r>
              <a:rPr kumimoji="1" lang="zh-CN" altLang="en-US" sz="2600" b="1" dirty="0">
                <a:latin typeface="Times New Roman" pitchFamily="18" charset="0"/>
                <a:ea typeface="华文中宋" pitchFamily="2" charset="-122"/>
              </a:rPr>
              <a:t>”</a:t>
            </a:r>
            <a:r>
              <a:rPr kumimoji="1" lang="zh-CN" altLang="en-US" sz="2600" b="1" dirty="0">
                <a:latin typeface="宋体" charset="-122"/>
                <a:ea typeface="华文中宋" pitchFamily="2" charset="-122"/>
              </a:rPr>
              <a:t>与</a:t>
            </a:r>
            <a:r>
              <a:rPr kumimoji="1" lang="zh-CN" altLang="en-US" sz="2600" b="1" dirty="0">
                <a:latin typeface="Times New Roman" pitchFamily="18" charset="0"/>
                <a:ea typeface="华文中宋" pitchFamily="2" charset="-122"/>
              </a:rPr>
              <a:t>“</a:t>
            </a:r>
            <a:r>
              <a:rPr kumimoji="1" lang="zh-CN" altLang="en-US" sz="2600" b="1" dirty="0">
                <a:latin typeface="宋体" charset="-122"/>
                <a:ea typeface="华文中宋" pitchFamily="2" charset="-122"/>
              </a:rPr>
              <a:t>粒子性</a:t>
            </a:r>
            <a:r>
              <a:rPr kumimoji="1" lang="zh-CN" altLang="en-US" sz="2600" b="1" dirty="0">
                <a:latin typeface="Times New Roman" pitchFamily="18" charset="0"/>
                <a:ea typeface="华文中宋" pitchFamily="2" charset="-122"/>
              </a:rPr>
              <a:t>”</a:t>
            </a:r>
            <a:r>
              <a:rPr kumimoji="1" lang="zh-CN" altLang="en-US" sz="2600" b="1" dirty="0">
                <a:latin typeface="宋体" charset="-122"/>
                <a:ea typeface="华文中宋" pitchFamily="2" charset="-122"/>
              </a:rPr>
              <a:t>的联系</a:t>
            </a:r>
            <a:r>
              <a:rPr kumimoji="1" lang="en-US" altLang="zh-CN" sz="2600" b="1" dirty="0">
                <a:latin typeface="Times New Roman" pitchFamily="18" charset="0"/>
                <a:ea typeface="华文中宋" pitchFamily="2" charset="-122"/>
              </a:rPr>
              <a:t>——</a:t>
            </a:r>
            <a:r>
              <a:rPr kumimoji="1" lang="zh-CN" altLang="en-US" sz="2600" b="1" dirty="0">
                <a:latin typeface="宋体" charset="-122"/>
                <a:ea typeface="华文中宋" pitchFamily="2" charset="-122"/>
              </a:rPr>
              <a:t>玻恩统计解释。</a:t>
            </a:r>
          </a:p>
        </p:txBody>
      </p:sp>
      <p:sp>
        <p:nvSpPr>
          <p:cNvPr id="2" name="Text Box 2"/>
          <p:cNvSpPr txBox="1">
            <a:spLocks noChangeArrowheads="1"/>
          </p:cNvSpPr>
          <p:nvPr/>
        </p:nvSpPr>
        <p:spPr bwMode="auto">
          <a:xfrm>
            <a:off x="1044575" y="908050"/>
            <a:ext cx="5040313" cy="488950"/>
          </a:xfrm>
          <a:prstGeom prst="rect">
            <a:avLst/>
          </a:prstGeom>
          <a:noFill/>
          <a:ln w="9525">
            <a:noFill/>
            <a:miter lim="800000"/>
            <a:headEnd/>
            <a:tailEnd/>
          </a:ln>
        </p:spPr>
        <p:txBody>
          <a:bodyPr>
            <a:spAutoFit/>
          </a:bodyPr>
          <a:lstStyle/>
          <a:p>
            <a:r>
              <a:rPr kumimoji="1" lang="zh-CN" altLang="en-US" sz="2600" b="1">
                <a:latin typeface="Times New Roman" pitchFamily="18" charset="0"/>
                <a:ea typeface="华文中宋" pitchFamily="2" charset="-122"/>
              </a:rPr>
              <a:t>如何</a:t>
            </a:r>
            <a:r>
              <a:rPr kumimoji="1" lang="zh-CN" altLang="en-US" sz="2600" b="1">
                <a:latin typeface="宋体" charset="-122"/>
                <a:ea typeface="华文中宋" pitchFamily="2" charset="-122"/>
              </a:rPr>
              <a:t>理解微观粒子的波粒二象性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0387"/>
                                        </p:tgtEl>
                                        <p:attrNameLst>
                                          <p:attrName>style.visibility</p:attrName>
                                        </p:attrNameLst>
                                      </p:cBhvr>
                                      <p:to>
                                        <p:strVal val="visible"/>
                                      </p:to>
                                    </p:set>
                                    <p:animEffect transition="in" filter="wipe(left)">
                                      <p:cBhvr>
                                        <p:cTn id="12" dur="500"/>
                                        <p:tgtEl>
                                          <p:spTgt spid="4003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0388"/>
                                        </p:tgtEl>
                                        <p:attrNameLst>
                                          <p:attrName>style.visibility</p:attrName>
                                        </p:attrNameLst>
                                      </p:cBhvr>
                                      <p:to>
                                        <p:strVal val="visible"/>
                                      </p:to>
                                    </p:set>
                                    <p:animEffect transition="in" filter="wipe(left)">
                                      <p:cBhvr>
                                        <p:cTn id="17" dur="500"/>
                                        <p:tgtEl>
                                          <p:spTgt spid="4003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0389"/>
                                        </p:tgtEl>
                                        <p:attrNameLst>
                                          <p:attrName>style.visibility</p:attrName>
                                        </p:attrNameLst>
                                      </p:cBhvr>
                                      <p:to>
                                        <p:strVal val="visible"/>
                                      </p:to>
                                    </p:set>
                                    <p:animEffect transition="in" filter="wipe(left)">
                                      <p:cBhvr>
                                        <p:cTn id="22" dur="500"/>
                                        <p:tgtEl>
                                          <p:spTgt spid="4003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0390"/>
                                        </p:tgtEl>
                                        <p:attrNameLst>
                                          <p:attrName>style.visibility</p:attrName>
                                        </p:attrNameLst>
                                      </p:cBhvr>
                                      <p:to>
                                        <p:strVal val="visible"/>
                                      </p:to>
                                    </p:set>
                                    <p:animEffect transition="in" filter="wipe(left)">
                                      <p:cBhvr>
                                        <p:cTn id="27" dur="500"/>
                                        <p:tgtEl>
                                          <p:spTgt spid="4003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0391"/>
                                        </p:tgtEl>
                                        <p:attrNameLst>
                                          <p:attrName>style.visibility</p:attrName>
                                        </p:attrNameLst>
                                      </p:cBhvr>
                                      <p:to>
                                        <p:strVal val="visible"/>
                                      </p:to>
                                    </p:set>
                                    <p:animEffect transition="in" filter="wipe(left)">
                                      <p:cBhvr>
                                        <p:cTn id="32" dur="500"/>
                                        <p:tgtEl>
                                          <p:spTgt spid="4003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0392"/>
                                        </p:tgtEl>
                                        <p:attrNameLst>
                                          <p:attrName>style.visibility</p:attrName>
                                        </p:attrNameLst>
                                      </p:cBhvr>
                                      <p:to>
                                        <p:strVal val="visible"/>
                                      </p:to>
                                    </p:set>
                                    <p:animEffect transition="in" filter="wipe(left)">
                                      <p:cBhvr>
                                        <p:cTn id="37" dur="500"/>
                                        <p:tgtEl>
                                          <p:spTgt spid="400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autoUpdateAnimBg="0"/>
      <p:bldP spid="400388" grpId="0" autoUpdateAnimBg="0"/>
      <p:bldP spid="400389" grpId="0" autoUpdateAnimBg="0"/>
      <p:bldP spid="400390" grpId="0" autoUpdateAnimBg="0"/>
      <p:bldP spid="400391" grpId="0" autoUpdateAnimBg="0"/>
      <p:bldP spid="400392" grpId="0" autoUpdateAnimBg="0"/>
      <p:bldP spid="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ext Box 2"/>
          <p:cNvSpPr txBox="1">
            <a:spLocks noChangeArrowheads="1"/>
          </p:cNvSpPr>
          <p:nvPr/>
        </p:nvSpPr>
        <p:spPr bwMode="auto">
          <a:xfrm>
            <a:off x="1042988" y="347663"/>
            <a:ext cx="4322762" cy="488950"/>
          </a:xfrm>
          <a:prstGeom prst="rect">
            <a:avLst/>
          </a:prstGeom>
          <a:noFill/>
          <a:ln w="9525">
            <a:noFill/>
            <a:miter lim="800000"/>
            <a:headEnd/>
            <a:tailEnd/>
          </a:ln>
        </p:spPr>
        <p:txBody>
          <a:bodyPr>
            <a:spAutoFit/>
          </a:bodyPr>
          <a:lstStyle/>
          <a:p>
            <a:r>
              <a:rPr kumimoji="1" lang="zh-CN" altLang="en-US" sz="2600" b="1">
                <a:latin typeface="Times New Roman" pitchFamily="18" charset="0"/>
                <a:ea typeface="华文中宋" pitchFamily="2" charset="-122"/>
              </a:rPr>
              <a:t>量子物理与经典物理的区别</a:t>
            </a:r>
            <a:endParaRPr kumimoji="1" lang="zh-CN" altLang="en-US" sz="2600" b="1">
              <a:latin typeface="宋体" charset="-122"/>
              <a:ea typeface="华文中宋" pitchFamily="2" charset="-122"/>
            </a:endParaRPr>
          </a:p>
        </p:txBody>
      </p:sp>
      <p:sp>
        <p:nvSpPr>
          <p:cNvPr id="400387" name="Text Box 3"/>
          <p:cNvSpPr txBox="1">
            <a:spLocks noChangeArrowheads="1"/>
          </p:cNvSpPr>
          <p:nvPr/>
        </p:nvSpPr>
        <p:spPr bwMode="auto">
          <a:xfrm>
            <a:off x="1042988" y="908050"/>
            <a:ext cx="7705725" cy="885825"/>
          </a:xfrm>
          <a:prstGeom prst="rect">
            <a:avLst/>
          </a:prstGeom>
          <a:noFill/>
          <a:ln w="9525">
            <a:noFill/>
            <a:miter lim="800000"/>
            <a:headEnd/>
            <a:tailEnd/>
          </a:ln>
        </p:spPr>
        <p:txBody>
          <a:bodyPr>
            <a:spAutoFit/>
          </a:bodyPr>
          <a:lstStyle/>
          <a:p>
            <a:r>
              <a:rPr kumimoji="1" lang="en-US" altLang="zh-CN" sz="2600" b="1">
                <a:latin typeface="Times New Roman" pitchFamily="18" charset="0"/>
                <a:ea typeface="华文中宋" pitchFamily="2" charset="-122"/>
              </a:rPr>
              <a:t>1.</a:t>
            </a:r>
            <a:r>
              <a:rPr kumimoji="1" lang="zh-CN" altLang="en-US" sz="2600" b="1">
                <a:solidFill>
                  <a:srgbClr val="990000"/>
                </a:solidFill>
                <a:latin typeface="Times New Roman" pitchFamily="18" charset="0"/>
                <a:ea typeface="华文中宋" pitchFamily="2" charset="-122"/>
              </a:rPr>
              <a:t>量子物理</a:t>
            </a:r>
            <a:r>
              <a:rPr kumimoji="1" lang="zh-CN" altLang="en-US" sz="2600" b="1">
                <a:latin typeface="Times New Roman" pitchFamily="18" charset="0"/>
                <a:ea typeface="华文中宋" pitchFamily="2" charset="-122"/>
              </a:rPr>
              <a:t>的基本规律是</a:t>
            </a:r>
            <a:r>
              <a:rPr kumimoji="1" lang="zh-CN" altLang="en-US" sz="2600" b="1">
                <a:solidFill>
                  <a:srgbClr val="990000"/>
                </a:solidFill>
                <a:latin typeface="Times New Roman" pitchFamily="18" charset="0"/>
                <a:ea typeface="华文中宋" pitchFamily="2" charset="-122"/>
              </a:rPr>
              <a:t>统计规律</a:t>
            </a:r>
            <a:r>
              <a:rPr kumimoji="1" lang="zh-CN" altLang="en-US" sz="2600" b="1">
                <a:latin typeface="Times New Roman" pitchFamily="18" charset="0"/>
                <a:ea typeface="华文中宋" pitchFamily="2" charset="-122"/>
              </a:rPr>
              <a:t>，而</a:t>
            </a:r>
            <a:r>
              <a:rPr kumimoji="1" lang="zh-CN" altLang="en-US" sz="2600" b="1">
                <a:solidFill>
                  <a:srgbClr val="0000FF"/>
                </a:solidFill>
                <a:latin typeface="Times New Roman" pitchFamily="18" charset="0"/>
                <a:ea typeface="华文中宋" pitchFamily="2" charset="-122"/>
              </a:rPr>
              <a:t>经典物理</a:t>
            </a:r>
            <a:r>
              <a:rPr kumimoji="1" lang="zh-CN" altLang="en-US" sz="2600" b="1">
                <a:latin typeface="Times New Roman" pitchFamily="18" charset="0"/>
                <a:ea typeface="华文中宋" pitchFamily="2" charset="-122"/>
              </a:rPr>
              <a:t>的基本规律是</a:t>
            </a:r>
            <a:r>
              <a:rPr kumimoji="1" lang="zh-CN" altLang="en-US" sz="2600" b="1">
                <a:solidFill>
                  <a:srgbClr val="0000FF"/>
                </a:solidFill>
                <a:latin typeface="Times New Roman" pitchFamily="18" charset="0"/>
                <a:ea typeface="华文中宋" pitchFamily="2" charset="-122"/>
              </a:rPr>
              <a:t>决定论</a:t>
            </a:r>
            <a:r>
              <a:rPr kumimoji="1" lang="zh-CN" altLang="en-US" sz="2600" b="1">
                <a:latin typeface="Times New Roman" pitchFamily="18" charset="0"/>
                <a:ea typeface="华文中宋" pitchFamily="2" charset="-122"/>
              </a:rPr>
              <a:t>、严格的</a:t>
            </a:r>
            <a:r>
              <a:rPr kumimoji="1" lang="zh-CN" altLang="en-US" sz="2600" b="1">
                <a:solidFill>
                  <a:srgbClr val="0000FF"/>
                </a:solidFill>
                <a:latin typeface="Times New Roman" pitchFamily="18" charset="0"/>
                <a:ea typeface="华文中宋" pitchFamily="2" charset="-122"/>
              </a:rPr>
              <a:t>因果律</a:t>
            </a:r>
            <a:r>
              <a:rPr kumimoji="1" lang="zh-CN" altLang="en-US" sz="2600" b="1">
                <a:latin typeface="Times New Roman" pitchFamily="18" charset="0"/>
                <a:ea typeface="华文中宋" pitchFamily="2" charset="-122"/>
              </a:rPr>
              <a:t>。</a:t>
            </a:r>
          </a:p>
        </p:txBody>
      </p:sp>
      <p:sp>
        <p:nvSpPr>
          <p:cNvPr id="2" name="Text Box 3"/>
          <p:cNvSpPr txBox="1">
            <a:spLocks noChangeArrowheads="1"/>
          </p:cNvSpPr>
          <p:nvPr/>
        </p:nvSpPr>
        <p:spPr bwMode="auto">
          <a:xfrm>
            <a:off x="1042988" y="1989138"/>
            <a:ext cx="7705725" cy="7016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哥本哈根学派更认为：大自然的一切规律都是统计性的，经典因果律只是统计规律的极限。</a:t>
            </a:r>
          </a:p>
        </p:txBody>
      </p:sp>
      <p:sp>
        <p:nvSpPr>
          <p:cNvPr id="3" name="Text Box 3"/>
          <p:cNvSpPr txBox="1">
            <a:spLocks noChangeArrowheads="1"/>
          </p:cNvSpPr>
          <p:nvPr/>
        </p:nvSpPr>
        <p:spPr bwMode="auto">
          <a:xfrm>
            <a:off x="1042988" y="2759075"/>
            <a:ext cx="7705725" cy="1679575"/>
          </a:xfrm>
          <a:prstGeom prst="rect">
            <a:avLst/>
          </a:prstGeom>
          <a:noFill/>
          <a:ln w="9525">
            <a:noFill/>
            <a:miter lim="800000"/>
            <a:headEnd/>
            <a:tailEnd/>
          </a:ln>
        </p:spPr>
        <p:txBody>
          <a:bodyPr>
            <a:spAutoFit/>
          </a:bodyPr>
          <a:lstStyle/>
          <a:p>
            <a:r>
              <a:rPr kumimoji="1" lang="en-US" altLang="zh-CN" sz="2600" b="1">
                <a:latin typeface="Times New Roman" pitchFamily="18" charset="0"/>
                <a:ea typeface="华文中宋" pitchFamily="2" charset="-122"/>
              </a:rPr>
              <a:t>2.</a:t>
            </a:r>
            <a:r>
              <a:rPr kumimoji="1" lang="zh-CN" altLang="en-US" sz="2600" b="1">
                <a:latin typeface="Times New Roman" pitchFamily="18" charset="0"/>
                <a:ea typeface="华文中宋" pitchFamily="2" charset="-122"/>
              </a:rPr>
              <a:t>量子物理的统计规律与经典物理中熟知的统计规律</a:t>
            </a:r>
            <a:r>
              <a:rPr kumimoji="1" lang="zh-CN" altLang="en-US" sz="2600" b="1">
                <a:solidFill>
                  <a:srgbClr val="006600"/>
                </a:solidFill>
                <a:latin typeface="Times New Roman" pitchFamily="18" charset="0"/>
                <a:ea typeface="华文中宋" pitchFamily="2" charset="-122"/>
              </a:rPr>
              <a:t>截然不同</a:t>
            </a:r>
            <a:r>
              <a:rPr kumimoji="1" lang="zh-CN" altLang="en-US" sz="2600" b="1">
                <a:latin typeface="Times New Roman" pitchFamily="18" charset="0"/>
                <a:ea typeface="华文中宋" pitchFamily="2" charset="-122"/>
              </a:rPr>
              <a:t>。在</a:t>
            </a:r>
            <a:r>
              <a:rPr kumimoji="1" lang="zh-CN" altLang="en-US" sz="2600" b="1">
                <a:solidFill>
                  <a:srgbClr val="0000FF"/>
                </a:solidFill>
                <a:latin typeface="Times New Roman" pitchFamily="18" charset="0"/>
                <a:ea typeface="华文中宋" pitchFamily="2" charset="-122"/>
              </a:rPr>
              <a:t>经典物理</a:t>
            </a:r>
            <a:r>
              <a:rPr kumimoji="1" lang="zh-CN" altLang="en-US" sz="2600" b="1">
                <a:latin typeface="Times New Roman" pitchFamily="18" charset="0"/>
                <a:ea typeface="华文中宋" pitchFamily="2" charset="-122"/>
              </a:rPr>
              <a:t>中，“</a:t>
            </a:r>
            <a:r>
              <a:rPr kumimoji="1" lang="zh-CN" altLang="en-US" sz="2600" b="1">
                <a:solidFill>
                  <a:srgbClr val="0000FF"/>
                </a:solidFill>
                <a:latin typeface="Times New Roman" pitchFamily="18" charset="0"/>
                <a:ea typeface="华文中宋" pitchFamily="2" charset="-122"/>
              </a:rPr>
              <a:t>概率</a:t>
            </a:r>
            <a:r>
              <a:rPr kumimoji="1" lang="zh-CN" altLang="en-US" sz="2600" b="1">
                <a:latin typeface="Times New Roman" pitchFamily="18" charset="0"/>
                <a:ea typeface="华文中宋" pitchFamily="2" charset="-122"/>
              </a:rPr>
              <a:t>”是统计规律的关键概念；而在</a:t>
            </a:r>
            <a:r>
              <a:rPr kumimoji="1" lang="zh-CN" altLang="en-US" sz="2600" b="1">
                <a:solidFill>
                  <a:srgbClr val="990000"/>
                </a:solidFill>
                <a:latin typeface="Times New Roman" pitchFamily="18" charset="0"/>
                <a:ea typeface="华文中宋" pitchFamily="2" charset="-122"/>
              </a:rPr>
              <a:t>量子物理</a:t>
            </a:r>
            <a:r>
              <a:rPr kumimoji="1" lang="zh-CN" altLang="en-US" sz="2600" b="1">
                <a:latin typeface="Times New Roman" pitchFamily="18" charset="0"/>
                <a:ea typeface="华文中宋" pitchFamily="2" charset="-122"/>
              </a:rPr>
              <a:t>中， “</a:t>
            </a:r>
            <a:r>
              <a:rPr kumimoji="1" lang="zh-CN" altLang="en-US" sz="2600" b="1">
                <a:solidFill>
                  <a:srgbClr val="990000"/>
                </a:solidFill>
                <a:latin typeface="Times New Roman" pitchFamily="18" charset="0"/>
                <a:ea typeface="华文中宋" pitchFamily="2" charset="-122"/>
              </a:rPr>
              <a:t>概率幅</a:t>
            </a:r>
            <a:r>
              <a:rPr kumimoji="1" lang="zh-CN" altLang="en-US" sz="2600" b="1">
                <a:latin typeface="Times New Roman" pitchFamily="18" charset="0"/>
                <a:ea typeface="华文中宋" pitchFamily="2" charset="-122"/>
              </a:rPr>
              <a:t>”才是最核心的概念。</a:t>
            </a:r>
            <a:endParaRPr kumimoji="1" lang="en-US" altLang="zh-CN" sz="2600" b="1">
              <a:latin typeface="Times New Roman" pitchFamily="18" charset="0"/>
              <a:ea typeface="华文中宋" pitchFamily="2" charset="-122"/>
            </a:endParaRPr>
          </a:p>
        </p:txBody>
      </p:sp>
      <p:sp>
        <p:nvSpPr>
          <p:cNvPr id="4" name="Text Box 3"/>
          <p:cNvSpPr txBox="1">
            <a:spLocks noChangeArrowheads="1"/>
          </p:cNvSpPr>
          <p:nvPr/>
        </p:nvSpPr>
        <p:spPr bwMode="auto">
          <a:xfrm>
            <a:off x="1116013" y="4527550"/>
            <a:ext cx="7705725" cy="1006475"/>
          </a:xfrm>
          <a:prstGeom prst="rect">
            <a:avLst/>
          </a:prstGeom>
          <a:noFill/>
          <a:ln w="9525">
            <a:noFill/>
            <a:miter lim="800000"/>
            <a:headEnd/>
            <a:tailEnd/>
          </a:ln>
        </p:spPr>
        <p:txBody>
          <a:bodyPr>
            <a:spAutoFit/>
          </a:bodyPr>
          <a:lstStyle/>
          <a:p>
            <a:r>
              <a:rPr kumimoji="1" lang="zh-CN" altLang="en-US" sz="2000">
                <a:latin typeface="Times New Roman" pitchFamily="18" charset="0"/>
                <a:ea typeface="华文中宋" pitchFamily="2" charset="-122"/>
              </a:rPr>
              <a:t>在经典物理中，根本的规律是决定论，统计规律只是对待多粒子体系的一种方法、一种工具、一种权宜之计，而在量子物理中，根本规律就是统计规律，</a:t>
            </a:r>
            <a:r>
              <a:rPr kumimoji="1" lang="zh-CN" altLang="en-US" sz="2000" b="1">
                <a:solidFill>
                  <a:srgbClr val="0000FF"/>
                </a:solidFill>
                <a:latin typeface="Times New Roman" pitchFamily="18" charset="0"/>
                <a:ea typeface="华文中宋" pitchFamily="2" charset="-122"/>
              </a:rPr>
              <a:t>个别粒子都体现出统计属性。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0386"/>
                                        </p:tgtEl>
                                        <p:attrNameLst>
                                          <p:attrName>style.visibility</p:attrName>
                                        </p:attrNameLst>
                                      </p:cBhvr>
                                      <p:to>
                                        <p:strVal val="visible"/>
                                      </p:to>
                                    </p:set>
                                    <p:anim calcmode="lin" valueType="num">
                                      <p:cBhvr additive="base">
                                        <p:cTn id="7" dur="500" fill="hold"/>
                                        <p:tgtEl>
                                          <p:spTgt spid="400386"/>
                                        </p:tgtEl>
                                        <p:attrNameLst>
                                          <p:attrName>ppt_x</p:attrName>
                                        </p:attrNameLst>
                                      </p:cBhvr>
                                      <p:tavLst>
                                        <p:tav tm="0">
                                          <p:val>
                                            <p:strVal val="#ppt_x"/>
                                          </p:val>
                                        </p:tav>
                                        <p:tav tm="100000">
                                          <p:val>
                                            <p:strVal val="#ppt_x"/>
                                          </p:val>
                                        </p:tav>
                                      </p:tavLst>
                                    </p:anim>
                                    <p:anim calcmode="lin" valueType="num">
                                      <p:cBhvr additive="base">
                                        <p:cTn id="8" dur="500" fill="hold"/>
                                        <p:tgtEl>
                                          <p:spTgt spid="4003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00387"/>
                                        </p:tgtEl>
                                        <p:attrNameLst>
                                          <p:attrName>style.visibility</p:attrName>
                                        </p:attrNameLst>
                                      </p:cBhvr>
                                      <p:to>
                                        <p:strVal val="visible"/>
                                      </p:to>
                                    </p:set>
                                    <p:animEffect transition="in" filter="wipe(left)">
                                      <p:cBhvr>
                                        <p:cTn id="13" dur="500"/>
                                        <p:tgtEl>
                                          <p:spTgt spid="40038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p:bldP spid="400387" grpId="0" autoUpdateAnimBg="0"/>
      <p:bldP spid="2" grpId="0" autoUpdateAnimBg="0"/>
      <p:bldP spid="3" grpId="0" autoUpdateAnimBg="0"/>
      <p:bldP spid="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Text Box 2"/>
          <p:cNvSpPr txBox="1">
            <a:spLocks noChangeArrowheads="1"/>
          </p:cNvSpPr>
          <p:nvPr/>
        </p:nvSpPr>
        <p:spPr bwMode="auto">
          <a:xfrm>
            <a:off x="1014413" y="573088"/>
            <a:ext cx="3486150" cy="488950"/>
          </a:xfrm>
          <a:prstGeom prst="rect">
            <a:avLst/>
          </a:prstGeom>
          <a:noFill/>
          <a:ln w="9525">
            <a:noFill/>
            <a:miter lim="800000"/>
            <a:headEnd/>
            <a:tailEnd/>
          </a:ln>
        </p:spPr>
        <p:txBody>
          <a:bodyPr wrap="none">
            <a:spAutoFit/>
          </a:bodyPr>
          <a:lstStyle/>
          <a:p>
            <a:r>
              <a:rPr kumimoji="1" lang="en-US" altLang="zh-CN" sz="2600" b="1">
                <a:latin typeface="Times New Roman" pitchFamily="18" charset="0"/>
                <a:ea typeface="华文中宋" pitchFamily="2" charset="-122"/>
              </a:rPr>
              <a:t>4. </a:t>
            </a:r>
            <a:r>
              <a:rPr kumimoji="1" lang="zh-CN" altLang="en-US" sz="2600" b="1">
                <a:latin typeface="宋体" charset="-122"/>
                <a:ea typeface="华文中宋" pitchFamily="2" charset="-122"/>
              </a:rPr>
              <a:t>关于量子力学的争论</a:t>
            </a:r>
          </a:p>
        </p:txBody>
      </p:sp>
      <p:sp>
        <p:nvSpPr>
          <p:cNvPr id="402435" name="Text Box 3"/>
          <p:cNvSpPr txBox="1">
            <a:spLocks noChangeArrowheads="1"/>
          </p:cNvSpPr>
          <p:nvPr/>
        </p:nvSpPr>
        <p:spPr bwMode="auto">
          <a:xfrm>
            <a:off x="779463" y="1195388"/>
            <a:ext cx="7804150" cy="1282700"/>
          </a:xfrm>
          <a:prstGeom prst="rect">
            <a:avLst/>
          </a:prstGeom>
          <a:noFill/>
          <a:ln w="9525">
            <a:noFill/>
            <a:miter lim="800000"/>
            <a:headEnd/>
            <a:tailEnd/>
          </a:ln>
        </p:spPr>
        <p:txBody>
          <a:bodyPr>
            <a:spAutoFit/>
          </a:bodyPr>
          <a:lstStyle/>
          <a:p>
            <a:pPr algn="just">
              <a:buFontTx/>
              <a:buChar char="•"/>
            </a:pPr>
            <a:r>
              <a:rPr kumimoji="1" lang="zh-CN" altLang="en-US" sz="2600" b="1">
                <a:latin typeface="宋体" charset="-122"/>
                <a:ea typeface="华文中宋" pitchFamily="2" charset="-122"/>
              </a:rPr>
              <a:t>以玻尔为首，包括</a:t>
            </a:r>
            <a:r>
              <a:rPr kumimoji="1" lang="zh-CN" altLang="en-GB" sz="2600" b="1">
                <a:latin typeface="宋体" charset="-122"/>
                <a:ea typeface="华文中宋" pitchFamily="2" charset="-122"/>
              </a:rPr>
              <a:t>海森堡、狄拉克、玻恩</a:t>
            </a:r>
            <a:r>
              <a:rPr kumimoji="1" lang="zh-CN" altLang="en-US" sz="2600" b="1">
                <a:latin typeface="宋体" charset="-122"/>
                <a:ea typeface="华文中宋" pitchFamily="2" charset="-122"/>
              </a:rPr>
              <a:t>的哥本哈根学派：宇宙中事物偶然性是根本的，必然性是偶然性的平均表现。 </a:t>
            </a:r>
          </a:p>
        </p:txBody>
      </p:sp>
      <p:sp>
        <p:nvSpPr>
          <p:cNvPr id="402436" name="Text Box 4"/>
          <p:cNvSpPr txBox="1">
            <a:spLocks noChangeArrowheads="1"/>
          </p:cNvSpPr>
          <p:nvPr/>
        </p:nvSpPr>
        <p:spPr bwMode="auto">
          <a:xfrm>
            <a:off x="782638" y="2786063"/>
            <a:ext cx="4819650" cy="2671762"/>
          </a:xfrm>
          <a:prstGeom prst="rect">
            <a:avLst/>
          </a:prstGeom>
          <a:noFill/>
          <a:ln w="9525">
            <a:noFill/>
            <a:miter lim="800000"/>
            <a:headEnd/>
            <a:tailEnd/>
          </a:ln>
        </p:spPr>
        <p:txBody>
          <a:bodyPr>
            <a:spAutoFit/>
          </a:bodyPr>
          <a:lstStyle/>
          <a:p>
            <a:pPr algn="just">
              <a:buFontTx/>
              <a:buChar char="•"/>
            </a:pPr>
            <a:r>
              <a:rPr kumimoji="1" lang="zh-CN" altLang="en-US" sz="2600" b="1">
                <a:latin typeface="宋体" charset="-122"/>
                <a:ea typeface="华文中宋" pitchFamily="2" charset="-122"/>
              </a:rPr>
              <a:t>以爱因斯坦为首，包括薛定谔、德布罗意学派：自然规律根本上是决定论的。</a:t>
            </a:r>
            <a:r>
              <a:rPr kumimoji="1" lang="zh-CN" altLang="en-US" sz="2600" b="1">
                <a:latin typeface="Times New Roman" pitchFamily="18" charset="0"/>
                <a:ea typeface="华文中宋" pitchFamily="2" charset="-122"/>
              </a:rPr>
              <a:t>“</a:t>
            </a:r>
            <a:r>
              <a:rPr kumimoji="1" lang="zh-CN" altLang="en-US" sz="2600" b="1">
                <a:latin typeface="宋体" charset="-122"/>
                <a:ea typeface="华文中宋" pitchFamily="2" charset="-122"/>
              </a:rPr>
              <a:t>上帝肯定不是用掷骰子来决定电子应如何运动的！</a:t>
            </a:r>
            <a:r>
              <a:rPr kumimoji="1" lang="zh-CN" altLang="en-US" sz="2600" b="1">
                <a:latin typeface="Times New Roman" pitchFamily="18" charset="0"/>
                <a:ea typeface="华文中宋" pitchFamily="2" charset="-122"/>
              </a:rPr>
              <a:t>”</a:t>
            </a:r>
            <a:endParaRPr kumimoji="1" lang="zh-CN" altLang="en-US" sz="2600" b="1">
              <a:latin typeface="宋体" charset="-122"/>
              <a:ea typeface="华文中宋" pitchFamily="2" charset="-122"/>
            </a:endParaRPr>
          </a:p>
          <a:p>
            <a:pPr algn="just">
              <a:spcBef>
                <a:spcPct val="50000"/>
              </a:spcBef>
            </a:pPr>
            <a:r>
              <a:rPr kumimoji="1" lang="zh-CN" altLang="en-US" sz="2600" b="1">
                <a:latin typeface="宋体" charset="-122"/>
                <a:ea typeface="华文中宋" pitchFamily="2" charset="-122"/>
              </a:rPr>
              <a:t> </a:t>
            </a:r>
            <a:r>
              <a:rPr kumimoji="1" lang="zh-CN" altLang="en-US" sz="2600" b="1">
                <a:latin typeface="Times New Roman" pitchFamily="18" charset="0"/>
                <a:ea typeface="华文中宋" pitchFamily="2" charset="-122"/>
              </a:rPr>
              <a:t>“</a:t>
            </a:r>
            <a:r>
              <a:rPr kumimoji="1" lang="en-US" altLang="zh-CN" sz="2600" b="1">
                <a:latin typeface="Times New Roman" pitchFamily="18" charset="0"/>
                <a:ea typeface="华文中宋" pitchFamily="2" charset="-122"/>
              </a:rPr>
              <a:t>God does not play dice”</a:t>
            </a:r>
          </a:p>
        </p:txBody>
      </p:sp>
      <p:pic>
        <p:nvPicPr>
          <p:cNvPr id="402437" name="Picture 5" descr="PE02966_"/>
          <p:cNvPicPr>
            <a:picLocks noChangeAspect="1" noChangeArrowheads="1"/>
          </p:cNvPicPr>
          <p:nvPr/>
        </p:nvPicPr>
        <p:blipFill>
          <a:blip r:embed="rId3"/>
          <a:srcRect/>
          <a:stretch>
            <a:fillRect/>
          </a:stretch>
        </p:blipFill>
        <p:spPr bwMode="auto">
          <a:xfrm>
            <a:off x="5934075" y="2371725"/>
            <a:ext cx="2670175" cy="3468688"/>
          </a:xfrm>
          <a:prstGeom prst="rect">
            <a:avLst/>
          </a:prstGeom>
          <a:noFill/>
          <a:ln w="9525">
            <a:noFill/>
            <a:miter lim="800000"/>
            <a:headEnd/>
            <a:tailEnd/>
          </a:ln>
        </p:spPr>
      </p:pic>
      <p:sp>
        <p:nvSpPr>
          <p:cNvPr id="1053701" name="Text Box 6"/>
          <p:cNvSpPr txBox="1">
            <a:spLocks noChangeArrowheads="1"/>
          </p:cNvSpPr>
          <p:nvPr/>
        </p:nvSpPr>
        <p:spPr bwMode="auto">
          <a:xfrm>
            <a:off x="0" y="6324600"/>
            <a:ext cx="1227138" cy="488950"/>
          </a:xfrm>
          <a:prstGeom prst="rect">
            <a:avLst/>
          </a:prstGeom>
          <a:noFill/>
          <a:ln w="38100">
            <a:noFill/>
            <a:miter lim="800000"/>
            <a:headEnd/>
            <a:tailEnd type="none" w="sm" len="lg"/>
          </a:ln>
        </p:spPr>
        <p:txBody>
          <a:bodyPr wrap="none">
            <a:spAutoFit/>
          </a:bodyPr>
          <a:lstStyle/>
          <a:p>
            <a:pPr>
              <a:buFont typeface="Wingdings" pitchFamily="2" charset="2"/>
              <a:buChar char="v"/>
            </a:pPr>
            <a:r>
              <a:rPr kumimoji="1" lang="en-US" altLang="zh-CN" sz="2600" b="1">
                <a:solidFill>
                  <a:schemeClr val="accent2"/>
                </a:solidFill>
                <a:latin typeface="Times New Roman" pitchFamily="18" charset="0"/>
                <a:ea typeface="华文中宋" pitchFamily="2" charset="-122"/>
              </a:rPr>
              <a:t> </a:t>
            </a:r>
            <a:r>
              <a:rPr kumimoji="1" lang="zh-CN" altLang="en-US" sz="2600" b="1">
                <a:solidFill>
                  <a:schemeClr val="bg1"/>
                </a:solidFill>
                <a:latin typeface="Times New Roman" pitchFamily="18" charset="0"/>
                <a:ea typeface="华文中宋" pitchFamily="2" charset="-122"/>
              </a:rPr>
              <a:t>备注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2434"/>
                                        </p:tgtEl>
                                        <p:attrNameLst>
                                          <p:attrName>style.visibility</p:attrName>
                                        </p:attrNameLst>
                                      </p:cBhvr>
                                      <p:to>
                                        <p:strVal val="visible"/>
                                      </p:to>
                                    </p:set>
                                    <p:animEffect transition="in" filter="wipe(left)">
                                      <p:cBhvr>
                                        <p:cTn id="7" dur="500"/>
                                        <p:tgtEl>
                                          <p:spTgt spid="402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2435"/>
                                        </p:tgtEl>
                                        <p:attrNameLst>
                                          <p:attrName>style.visibility</p:attrName>
                                        </p:attrNameLst>
                                      </p:cBhvr>
                                      <p:to>
                                        <p:strVal val="visible"/>
                                      </p:to>
                                    </p:set>
                                    <p:animEffect transition="in" filter="wipe(left)">
                                      <p:cBhvr>
                                        <p:cTn id="12" dur="500"/>
                                        <p:tgtEl>
                                          <p:spTgt spid="402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2436"/>
                                        </p:tgtEl>
                                        <p:attrNameLst>
                                          <p:attrName>style.visibility</p:attrName>
                                        </p:attrNameLst>
                                      </p:cBhvr>
                                      <p:to>
                                        <p:strVal val="visible"/>
                                      </p:to>
                                    </p:set>
                                    <p:animEffect transition="in" filter="wipe(left)">
                                      <p:cBhvr>
                                        <p:cTn id="17" dur="500"/>
                                        <p:tgtEl>
                                          <p:spTgt spid="40243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402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4" grpId="0" autoUpdateAnimBg="0"/>
      <p:bldP spid="402435" grpId="0" autoUpdateAnimBg="0"/>
      <p:bldP spid="402436"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Text Box 2"/>
          <p:cNvSpPr txBox="1">
            <a:spLocks noChangeArrowheads="1"/>
          </p:cNvSpPr>
          <p:nvPr/>
        </p:nvSpPr>
        <p:spPr bwMode="auto">
          <a:xfrm>
            <a:off x="698500" y="3600450"/>
            <a:ext cx="7881938" cy="885825"/>
          </a:xfrm>
          <a:prstGeom prst="rect">
            <a:avLst/>
          </a:prstGeom>
          <a:noFill/>
          <a:ln w="9525">
            <a:noFill/>
            <a:miter lim="800000"/>
            <a:headEnd/>
            <a:tailEnd/>
          </a:ln>
        </p:spPr>
        <p:txBody>
          <a:bodyPr>
            <a:spAutoFit/>
          </a:bodyPr>
          <a:lstStyle/>
          <a:p>
            <a:pPr marL="1616075" indent="-1616075"/>
            <a:r>
              <a:rPr kumimoji="1" lang="en-US" altLang="zh-CN" sz="2600" b="1">
                <a:latin typeface="Times New Roman" pitchFamily="18" charset="0"/>
                <a:ea typeface="华文中宋" pitchFamily="2" charset="-122"/>
              </a:rPr>
              <a:t>Einstein:    </a:t>
            </a:r>
            <a:r>
              <a:rPr kumimoji="1" lang="zh-CN" altLang="en-US" sz="2600" b="1">
                <a:latin typeface="Times New Roman" pitchFamily="18" charset="0"/>
                <a:ea typeface="华文中宋" pitchFamily="2" charset="-122"/>
              </a:rPr>
              <a:t>不相信单个电子的运动是不确定的，可以设计更精确的实验仪器解决。</a:t>
            </a:r>
          </a:p>
        </p:txBody>
      </p:sp>
      <p:sp>
        <p:nvSpPr>
          <p:cNvPr id="404483" name="Text Box 3"/>
          <p:cNvSpPr txBox="1">
            <a:spLocks noChangeArrowheads="1"/>
          </p:cNvSpPr>
          <p:nvPr/>
        </p:nvSpPr>
        <p:spPr bwMode="auto">
          <a:xfrm>
            <a:off x="739775" y="4624388"/>
            <a:ext cx="7881938" cy="488950"/>
          </a:xfrm>
          <a:prstGeom prst="rect">
            <a:avLst/>
          </a:prstGeom>
          <a:noFill/>
          <a:ln w="9525">
            <a:noFill/>
            <a:miter lim="800000"/>
            <a:headEnd/>
            <a:tailEnd/>
          </a:ln>
        </p:spPr>
        <p:txBody>
          <a:bodyPr>
            <a:spAutoFit/>
          </a:bodyPr>
          <a:lstStyle/>
          <a:p>
            <a:pPr marL="1139825" indent="-1139825" algn="just"/>
            <a:r>
              <a:rPr kumimoji="1" lang="en-US" altLang="zh-CN" sz="2600" b="1">
                <a:latin typeface="Times New Roman" pitchFamily="18" charset="0"/>
                <a:ea typeface="华文中宋" pitchFamily="2" charset="-122"/>
              </a:rPr>
              <a:t>Bohr:         </a:t>
            </a:r>
            <a:r>
              <a:rPr kumimoji="1" lang="zh-CN" altLang="en-US" sz="2600" b="1">
                <a:latin typeface="Times New Roman" pitchFamily="18" charset="0"/>
                <a:ea typeface="华文中宋" pitchFamily="2" charset="-122"/>
              </a:rPr>
              <a:t>所有粒子的不确定性是原则的、本性的。</a:t>
            </a:r>
          </a:p>
        </p:txBody>
      </p:sp>
      <p:sp>
        <p:nvSpPr>
          <p:cNvPr id="404484" name="Text Box 4"/>
          <p:cNvSpPr txBox="1">
            <a:spLocks noChangeArrowheads="1"/>
          </p:cNvSpPr>
          <p:nvPr/>
        </p:nvSpPr>
        <p:spPr bwMode="auto">
          <a:xfrm>
            <a:off x="730250" y="5373688"/>
            <a:ext cx="7881938" cy="488950"/>
          </a:xfrm>
          <a:prstGeom prst="rect">
            <a:avLst/>
          </a:prstGeom>
          <a:noFill/>
          <a:ln w="9525">
            <a:noFill/>
            <a:miter lim="800000"/>
            <a:headEnd/>
            <a:tailEnd/>
          </a:ln>
        </p:spPr>
        <p:txBody>
          <a:bodyPr>
            <a:spAutoFit/>
          </a:bodyPr>
          <a:lstStyle/>
          <a:p>
            <a:pPr marL="1616075" indent="-1616075"/>
            <a:r>
              <a:rPr kumimoji="1" lang="en-US" altLang="zh-CN" sz="2600" b="1">
                <a:latin typeface="Times New Roman" pitchFamily="18" charset="0"/>
                <a:ea typeface="华文中宋" pitchFamily="2" charset="-122"/>
              </a:rPr>
              <a:t>Einstein:   </a:t>
            </a:r>
            <a:r>
              <a:rPr kumimoji="1" lang="zh-CN" altLang="en-US" sz="2600" b="1">
                <a:latin typeface="Times New Roman" pitchFamily="18" charset="0"/>
                <a:ea typeface="华文中宋" pitchFamily="2" charset="-122"/>
              </a:rPr>
              <a:t>我不相信上帝会玩骰子。</a:t>
            </a:r>
          </a:p>
        </p:txBody>
      </p:sp>
      <p:sp>
        <p:nvSpPr>
          <p:cNvPr id="404485" name="Text Box 5"/>
          <p:cNvSpPr txBox="1">
            <a:spLocks noChangeArrowheads="1"/>
          </p:cNvSpPr>
          <p:nvPr/>
        </p:nvSpPr>
        <p:spPr bwMode="auto">
          <a:xfrm>
            <a:off x="733425" y="6080125"/>
            <a:ext cx="5473700" cy="488950"/>
          </a:xfrm>
          <a:prstGeom prst="rect">
            <a:avLst/>
          </a:prstGeom>
          <a:noFill/>
          <a:ln w="9525">
            <a:noFill/>
            <a:miter lim="800000"/>
            <a:headEnd/>
            <a:tailEnd/>
          </a:ln>
        </p:spPr>
        <p:txBody>
          <a:bodyPr>
            <a:spAutoFit/>
          </a:bodyPr>
          <a:lstStyle/>
          <a:p>
            <a:pPr marL="1139825" indent="-1139825" algn="just"/>
            <a:r>
              <a:rPr kumimoji="1" lang="en-US" altLang="zh-CN" sz="2600" b="1">
                <a:latin typeface="Times New Roman" pitchFamily="18" charset="0"/>
                <a:ea typeface="华文中宋" pitchFamily="2" charset="-122"/>
              </a:rPr>
              <a:t>Bohr:        </a:t>
            </a:r>
            <a:r>
              <a:rPr kumimoji="1" lang="zh-CN" altLang="en-US" sz="2600" b="1">
                <a:latin typeface="Times New Roman" pitchFamily="18" charset="0"/>
                <a:ea typeface="华文中宋" pitchFamily="2" charset="-122"/>
              </a:rPr>
              <a:t>不要指挥上帝去做什么。</a:t>
            </a:r>
          </a:p>
        </p:txBody>
      </p:sp>
      <p:sp>
        <p:nvSpPr>
          <p:cNvPr id="404486" name="Text Box 6"/>
          <p:cNvSpPr txBox="1">
            <a:spLocks noChangeArrowheads="1"/>
          </p:cNvSpPr>
          <p:nvPr/>
        </p:nvSpPr>
        <p:spPr bwMode="auto">
          <a:xfrm>
            <a:off x="673100" y="400050"/>
            <a:ext cx="6316663" cy="488950"/>
          </a:xfrm>
          <a:prstGeom prst="rect">
            <a:avLst/>
          </a:prstGeom>
          <a:noFill/>
          <a:ln w="9525">
            <a:noFill/>
            <a:miter lim="800000"/>
            <a:headEnd/>
            <a:tailEnd/>
          </a:ln>
        </p:spPr>
        <p:txBody>
          <a:bodyPr>
            <a:spAutoFit/>
          </a:bodyPr>
          <a:lstStyle/>
          <a:p>
            <a:r>
              <a:rPr kumimoji="1" lang="en-US" altLang="zh-CN" sz="2600" b="1">
                <a:latin typeface="Times New Roman" pitchFamily="18" charset="0"/>
                <a:ea typeface="华文中宋" pitchFamily="2" charset="-122"/>
              </a:rPr>
              <a:t>Einstein-Bohr </a:t>
            </a:r>
            <a:r>
              <a:rPr kumimoji="1" lang="zh-CN" altLang="en-US" sz="2600" b="1">
                <a:latin typeface="Times New Roman" pitchFamily="18" charset="0"/>
                <a:ea typeface="华文中宋" pitchFamily="2" charset="-122"/>
              </a:rPr>
              <a:t>争论（</a:t>
            </a:r>
            <a:r>
              <a:rPr kumimoji="1" lang="en-US" altLang="zh-CN" sz="2600" b="1">
                <a:latin typeface="Times New Roman" pitchFamily="18" charset="0"/>
                <a:ea typeface="华文中宋" pitchFamily="2" charset="-122"/>
              </a:rPr>
              <a:t>1927-1955</a:t>
            </a:r>
            <a:r>
              <a:rPr kumimoji="1" lang="zh-CN" altLang="en-US" sz="2600" b="1">
                <a:latin typeface="Times New Roman" pitchFamily="18" charset="0"/>
                <a:ea typeface="华文中宋" pitchFamily="2" charset="-122"/>
              </a:rPr>
              <a:t>）</a:t>
            </a:r>
          </a:p>
        </p:txBody>
      </p:sp>
      <p:sp>
        <p:nvSpPr>
          <p:cNvPr id="404487" name="Text Box 7"/>
          <p:cNvSpPr txBox="1">
            <a:spLocks noChangeArrowheads="1"/>
          </p:cNvSpPr>
          <p:nvPr/>
        </p:nvSpPr>
        <p:spPr bwMode="auto">
          <a:xfrm>
            <a:off x="654050" y="1544638"/>
            <a:ext cx="7881938" cy="885825"/>
          </a:xfrm>
          <a:prstGeom prst="rect">
            <a:avLst/>
          </a:prstGeom>
          <a:noFill/>
          <a:ln w="9525">
            <a:noFill/>
            <a:miter lim="800000"/>
            <a:headEnd/>
            <a:tailEnd/>
          </a:ln>
        </p:spPr>
        <p:txBody>
          <a:bodyPr>
            <a:spAutoFit/>
          </a:bodyPr>
          <a:lstStyle/>
          <a:p>
            <a:pPr marL="1616075" indent="-1616075"/>
            <a:r>
              <a:rPr kumimoji="1" lang="en-US" altLang="zh-CN" sz="2600" b="1">
                <a:latin typeface="Times New Roman" pitchFamily="18" charset="0"/>
                <a:ea typeface="华文中宋" pitchFamily="2" charset="-122"/>
              </a:rPr>
              <a:t>Einstein:    </a:t>
            </a:r>
            <a:r>
              <a:rPr kumimoji="1" lang="zh-CN" altLang="en-US" sz="2600" b="1">
                <a:latin typeface="Times New Roman" pitchFamily="18" charset="0"/>
                <a:ea typeface="华文中宋" pitchFamily="2" charset="-122"/>
              </a:rPr>
              <a:t>按照电子的衍射，某一电子落在何处与前一个电子落在何处有关，这是不可能的。</a:t>
            </a:r>
          </a:p>
        </p:txBody>
      </p:sp>
      <p:sp>
        <p:nvSpPr>
          <p:cNvPr id="404488" name="Text Box 8"/>
          <p:cNvSpPr txBox="1">
            <a:spLocks noChangeArrowheads="1"/>
          </p:cNvSpPr>
          <p:nvPr/>
        </p:nvSpPr>
        <p:spPr bwMode="auto">
          <a:xfrm>
            <a:off x="681038" y="2546350"/>
            <a:ext cx="7881937" cy="885825"/>
          </a:xfrm>
          <a:prstGeom prst="rect">
            <a:avLst/>
          </a:prstGeom>
          <a:noFill/>
          <a:ln w="9525">
            <a:noFill/>
            <a:miter lim="800000"/>
            <a:headEnd/>
            <a:tailEnd/>
          </a:ln>
        </p:spPr>
        <p:txBody>
          <a:bodyPr>
            <a:spAutoFit/>
          </a:bodyPr>
          <a:lstStyle/>
          <a:p>
            <a:pPr marL="1530350" indent="-1530350" algn="just"/>
            <a:r>
              <a:rPr kumimoji="1" lang="en-US" altLang="zh-CN" sz="2600" b="1">
                <a:latin typeface="Times New Roman" pitchFamily="18" charset="0"/>
                <a:ea typeface="华文中宋" pitchFamily="2" charset="-122"/>
              </a:rPr>
              <a:t>Bohr:    </a:t>
            </a:r>
            <a:r>
              <a:rPr kumimoji="1" lang="zh-CN" altLang="en-US" sz="2600" b="1">
                <a:latin typeface="Times New Roman" pitchFamily="18" charset="0"/>
                <a:ea typeface="华文中宋" pitchFamily="2" charset="-122"/>
              </a:rPr>
              <a:t>不是前后电子之间相互影响，而是单个电         子的运动具有不确定性。</a:t>
            </a:r>
          </a:p>
        </p:txBody>
      </p:sp>
      <p:sp>
        <p:nvSpPr>
          <p:cNvPr id="404489" name="Rectangle 9"/>
          <p:cNvSpPr>
            <a:spLocks noChangeArrowheads="1"/>
          </p:cNvSpPr>
          <p:nvPr/>
        </p:nvSpPr>
        <p:spPr bwMode="auto">
          <a:xfrm>
            <a:off x="696913" y="922338"/>
            <a:ext cx="3752850" cy="488950"/>
          </a:xfrm>
          <a:prstGeom prst="rect">
            <a:avLst/>
          </a:prstGeom>
          <a:noFill/>
          <a:ln w="28575">
            <a:noFill/>
            <a:miter lim="800000"/>
            <a:headEnd/>
            <a:tailEnd/>
          </a:ln>
        </p:spPr>
        <p:txBody>
          <a:bodyPr wrap="none">
            <a:spAutoFit/>
          </a:bodyPr>
          <a:lstStyle/>
          <a:p>
            <a:r>
              <a:rPr kumimoji="1" lang="zh-CN" altLang="en-US" sz="2600" b="1">
                <a:latin typeface="Times New Roman" pitchFamily="18" charset="0"/>
                <a:ea typeface="华文中宋" pitchFamily="2" charset="-122"/>
              </a:rPr>
              <a:t>在</a:t>
            </a:r>
            <a:r>
              <a:rPr kumimoji="1" lang="en-US" altLang="zh-CN" sz="2600" b="1">
                <a:latin typeface="Times New Roman" pitchFamily="18" charset="0"/>
                <a:ea typeface="华文中宋" pitchFamily="2" charset="-122"/>
              </a:rPr>
              <a:t>1927</a:t>
            </a:r>
            <a:r>
              <a:rPr kumimoji="1" lang="zh-CN" altLang="en-US" sz="2600" b="1">
                <a:latin typeface="Times New Roman" pitchFamily="18" charset="0"/>
                <a:ea typeface="华文中宋" pitchFamily="2" charset="-122"/>
              </a:rPr>
              <a:t>年</a:t>
            </a:r>
            <a:r>
              <a:rPr kumimoji="1" lang="en-US" altLang="zh-CN" sz="2600" b="1">
                <a:latin typeface="Times New Roman" pitchFamily="18" charset="0"/>
                <a:ea typeface="华文中宋" pitchFamily="2" charset="-122"/>
              </a:rPr>
              <a:t>Solvey</a:t>
            </a:r>
            <a:r>
              <a:rPr kumimoji="1" lang="zh-CN" altLang="en-US" sz="2600" b="1">
                <a:latin typeface="Times New Roman" pitchFamily="18" charset="0"/>
                <a:ea typeface="华文中宋" pitchFamily="2" charset="-122"/>
              </a:rPr>
              <a:t>会议上：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4486"/>
                                        </p:tgtEl>
                                        <p:attrNameLst>
                                          <p:attrName>style.visibility</p:attrName>
                                        </p:attrNameLst>
                                      </p:cBhvr>
                                      <p:to>
                                        <p:strVal val="visible"/>
                                      </p:to>
                                    </p:set>
                                    <p:animEffect transition="in" filter="wipe(left)">
                                      <p:cBhvr>
                                        <p:cTn id="7" dur="500"/>
                                        <p:tgtEl>
                                          <p:spTgt spid="4044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4489">
                                            <p:txEl>
                                              <p:pRg st="0" end="0"/>
                                            </p:txEl>
                                          </p:spTgt>
                                        </p:tgtEl>
                                        <p:attrNameLst>
                                          <p:attrName>style.visibility</p:attrName>
                                        </p:attrNameLst>
                                      </p:cBhvr>
                                      <p:to>
                                        <p:strVal val="visible"/>
                                      </p:to>
                                    </p:set>
                                    <p:animEffect transition="in" filter="wipe(left)">
                                      <p:cBhvr>
                                        <p:cTn id="12" dur="500"/>
                                        <p:tgtEl>
                                          <p:spTgt spid="40448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4487"/>
                                        </p:tgtEl>
                                        <p:attrNameLst>
                                          <p:attrName>style.visibility</p:attrName>
                                        </p:attrNameLst>
                                      </p:cBhvr>
                                      <p:to>
                                        <p:strVal val="visible"/>
                                      </p:to>
                                    </p:set>
                                    <p:animEffect transition="in" filter="wipe(left)">
                                      <p:cBhvr>
                                        <p:cTn id="17" dur="500"/>
                                        <p:tgtEl>
                                          <p:spTgt spid="4044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4488"/>
                                        </p:tgtEl>
                                        <p:attrNameLst>
                                          <p:attrName>style.visibility</p:attrName>
                                        </p:attrNameLst>
                                      </p:cBhvr>
                                      <p:to>
                                        <p:strVal val="visible"/>
                                      </p:to>
                                    </p:set>
                                    <p:animEffect transition="in" filter="wipe(left)">
                                      <p:cBhvr>
                                        <p:cTn id="22" dur="500"/>
                                        <p:tgtEl>
                                          <p:spTgt spid="4044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4482"/>
                                        </p:tgtEl>
                                        <p:attrNameLst>
                                          <p:attrName>style.visibility</p:attrName>
                                        </p:attrNameLst>
                                      </p:cBhvr>
                                      <p:to>
                                        <p:strVal val="visible"/>
                                      </p:to>
                                    </p:set>
                                    <p:animEffect transition="in" filter="wipe(left)">
                                      <p:cBhvr>
                                        <p:cTn id="27" dur="500"/>
                                        <p:tgtEl>
                                          <p:spTgt spid="4044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4483"/>
                                        </p:tgtEl>
                                        <p:attrNameLst>
                                          <p:attrName>style.visibility</p:attrName>
                                        </p:attrNameLst>
                                      </p:cBhvr>
                                      <p:to>
                                        <p:strVal val="visible"/>
                                      </p:to>
                                    </p:set>
                                    <p:animEffect transition="in" filter="wipe(left)">
                                      <p:cBhvr>
                                        <p:cTn id="32" dur="500"/>
                                        <p:tgtEl>
                                          <p:spTgt spid="4044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4484"/>
                                        </p:tgtEl>
                                        <p:attrNameLst>
                                          <p:attrName>style.visibility</p:attrName>
                                        </p:attrNameLst>
                                      </p:cBhvr>
                                      <p:to>
                                        <p:strVal val="visible"/>
                                      </p:to>
                                    </p:set>
                                    <p:animEffect transition="in" filter="wipe(left)">
                                      <p:cBhvr>
                                        <p:cTn id="37" dur="500"/>
                                        <p:tgtEl>
                                          <p:spTgt spid="40448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4485"/>
                                        </p:tgtEl>
                                        <p:attrNameLst>
                                          <p:attrName>style.visibility</p:attrName>
                                        </p:attrNameLst>
                                      </p:cBhvr>
                                      <p:to>
                                        <p:strVal val="visible"/>
                                      </p:to>
                                    </p:set>
                                    <p:animEffect transition="in" filter="wipe(left)">
                                      <p:cBhvr>
                                        <p:cTn id="42" dur="500"/>
                                        <p:tgtEl>
                                          <p:spTgt spid="404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autoUpdateAnimBg="0"/>
      <p:bldP spid="404483" grpId="0" autoUpdateAnimBg="0"/>
      <p:bldP spid="404484" grpId="0" autoUpdateAnimBg="0"/>
      <p:bldP spid="404485" grpId="0" autoUpdateAnimBg="0"/>
      <p:bldP spid="404486" grpId="0" autoUpdateAnimBg="0"/>
      <p:bldP spid="404487" grpId="0" autoUpdateAnimBg="0"/>
      <p:bldP spid="404488" grpId="0" autoUpdateAnimBg="0"/>
      <p:bldP spid="40448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p:cNvSpPr>
          <p:nvPr/>
        </p:nvSpPr>
        <p:spPr bwMode="auto">
          <a:xfrm>
            <a:off x="214313" y="214313"/>
            <a:ext cx="2413000" cy="582612"/>
          </a:xfrm>
          <a:prstGeom prst="rect">
            <a:avLst/>
          </a:prstGeom>
          <a:noFill/>
          <a:ln w="9525">
            <a:noFill/>
            <a:miter lim="800000"/>
            <a:headEnd/>
            <a:tailEnd/>
          </a:ln>
        </p:spPr>
        <p:txBody>
          <a:bodyPr anchor="ctr"/>
          <a:lstStyle/>
          <a:p>
            <a:pPr>
              <a:defRPr/>
            </a:pPr>
            <a:r>
              <a:rPr lang="zh-CN" altLang="en-US" sz="3200">
                <a:solidFill>
                  <a:srgbClr val="990000"/>
                </a:solidFill>
                <a:effectLst>
                  <a:outerShdw blurRad="38100" dist="38100" dir="2700000" algn="tl">
                    <a:srgbClr val="C0C0C0"/>
                  </a:outerShdw>
                </a:effectLst>
                <a:latin typeface="Gill Sans MT" pitchFamily="34" charset="0"/>
                <a:ea typeface="华文中宋" pitchFamily="2" charset="-122"/>
              </a:rPr>
              <a:t>薛定谔的猫</a:t>
            </a:r>
          </a:p>
        </p:txBody>
      </p:sp>
      <p:sp>
        <p:nvSpPr>
          <p:cNvPr id="5" name="TextBox 4"/>
          <p:cNvSpPr txBox="1">
            <a:spLocks noChangeArrowheads="1"/>
          </p:cNvSpPr>
          <p:nvPr/>
        </p:nvSpPr>
        <p:spPr bwMode="auto">
          <a:xfrm>
            <a:off x="358775" y="1052513"/>
            <a:ext cx="8534400" cy="1917700"/>
          </a:xfrm>
          <a:prstGeom prst="rect">
            <a:avLst/>
          </a:prstGeom>
          <a:noFill/>
          <a:ln w="9525">
            <a:noFill/>
            <a:miter lim="800000"/>
            <a:headEnd/>
            <a:tailEnd/>
          </a:ln>
        </p:spPr>
        <p:txBody>
          <a:bodyPr>
            <a:spAutoFit/>
          </a:bodyPr>
          <a:lstStyle/>
          <a:p>
            <a:r>
              <a:rPr lang="zh-CN" altLang="en-US" sz="2400">
                <a:latin typeface="Gill Sans MT" pitchFamily="34" charset="0"/>
                <a:ea typeface="华文中宋" pitchFamily="2" charset="-122"/>
              </a:rPr>
              <a:t>尽管量子论的诞生已经过了一个世纪，其辉煌鼎盛与繁荣也过了半个世纪。但是量子理论曾经引起的困惑至今仍困惑着人们。正如</a:t>
            </a:r>
            <a:r>
              <a:rPr lang="zh-CN" altLang="en-US" sz="2400">
                <a:solidFill>
                  <a:srgbClr val="0000FF"/>
                </a:solidFill>
                <a:latin typeface="Gill Sans MT" pitchFamily="34" charset="0"/>
                <a:ea typeface="华文中宋" pitchFamily="2" charset="-122"/>
              </a:rPr>
              <a:t>玻尔的名言：“谁要是第一次听到量子理论时没有感到困惑，那他一定没听懂。”</a:t>
            </a:r>
            <a:r>
              <a:rPr lang="zh-CN" altLang="en-US" sz="2400">
                <a:latin typeface="Gill Sans MT" pitchFamily="34" charset="0"/>
                <a:ea typeface="华文中宋" pitchFamily="2" charset="-122"/>
              </a:rPr>
              <a:t>薛定谔的猫就是诸多量子困惑中有代表性的一个。</a:t>
            </a:r>
            <a:endParaRPr lang="en-US" altLang="zh-CN" sz="2400">
              <a:latin typeface="Gill Sans MT" pitchFamily="34" charset="0"/>
              <a:ea typeface="华文中宋" pitchFamily="2" charset="-122"/>
            </a:endParaRPr>
          </a:p>
        </p:txBody>
      </p:sp>
      <p:sp>
        <p:nvSpPr>
          <p:cNvPr id="1368070" name="Rectangle 6"/>
          <p:cNvSpPr>
            <a:spLocks noChangeArrowheads="1"/>
          </p:cNvSpPr>
          <p:nvPr/>
        </p:nvSpPr>
        <p:spPr bwMode="auto">
          <a:xfrm>
            <a:off x="395288" y="3141663"/>
            <a:ext cx="8569325" cy="3013075"/>
          </a:xfrm>
          <a:prstGeom prst="rect">
            <a:avLst/>
          </a:prstGeom>
          <a:noFill/>
          <a:ln w="9525">
            <a:noFill/>
            <a:miter lim="800000"/>
            <a:headEnd/>
            <a:tailEnd/>
          </a:ln>
        </p:spPr>
        <p:txBody>
          <a:bodyPr>
            <a:spAutoFit/>
          </a:bodyPr>
          <a:lstStyle/>
          <a:p>
            <a:r>
              <a:rPr lang="zh-CN" altLang="en-US" sz="2400">
                <a:ea typeface="华文中宋" pitchFamily="2" charset="-122"/>
              </a:rPr>
              <a:t>薛定谔在１９３５年发表了一篇论文，题为</a:t>
            </a:r>
            <a:r>
              <a:rPr lang="en-US" altLang="zh-CN" sz="2400">
                <a:ea typeface="华文中宋" pitchFamily="2" charset="-122"/>
              </a:rPr>
              <a:t>《</a:t>
            </a:r>
            <a:r>
              <a:rPr lang="zh-CN" altLang="en-US" sz="2400">
                <a:ea typeface="华文中宋" pitchFamily="2" charset="-122"/>
              </a:rPr>
              <a:t>量子力学的现状</a:t>
            </a:r>
            <a:r>
              <a:rPr lang="en-US" altLang="zh-CN" sz="2400">
                <a:ea typeface="华文中宋" pitchFamily="2" charset="-122"/>
              </a:rPr>
              <a:t>》</a:t>
            </a:r>
            <a:r>
              <a:rPr lang="zh-CN" altLang="en-US" sz="2400">
                <a:ea typeface="华文中宋" pitchFamily="2" charset="-122"/>
              </a:rPr>
              <a:t>，在论文的第５节，描述了那个常被视为恶梦的猫实验：哥本哈根派说，没有测量之前，一个粒子的状态模糊不清，处于各种可能性的混合叠加。比如一个放射性原子，它何时衰变是完全概率性的。只要没有观察，它便处于衰变／不衰变的叠加状态中，只有确实地测量了，它才随机选择一种状态而出现。那么让我们把这个原子放在一个不透明的箱子中让它保持这种叠加状态。</a:t>
            </a:r>
            <a:endParaRPr lang="en-US" altLang="zh-CN" sz="2400">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368070"/>
                                        </p:tgtEl>
                                        <p:attrNameLst>
                                          <p:attrName>style.visibility</p:attrName>
                                        </p:attrNameLst>
                                      </p:cBhvr>
                                      <p:to>
                                        <p:strVal val="visible"/>
                                      </p:to>
                                    </p:set>
                                    <p:animEffect transition="in" filter="diamond(in)">
                                      <p:cBhvr>
                                        <p:cTn id="13" dur="2000"/>
                                        <p:tgtEl>
                                          <p:spTgt spid="136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6807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9092" name="Picture 2" descr="http://universe-review.ca/I12-21-cat.jpg"/>
          <p:cNvPicPr>
            <a:picLocks noChangeAspect="1" noChangeArrowheads="1"/>
          </p:cNvPicPr>
          <p:nvPr/>
        </p:nvPicPr>
        <p:blipFill>
          <a:blip r:embed="rId2"/>
          <a:srcRect/>
          <a:stretch>
            <a:fillRect/>
          </a:stretch>
        </p:blipFill>
        <p:spPr bwMode="auto">
          <a:xfrm>
            <a:off x="1838325" y="214313"/>
            <a:ext cx="4749800" cy="3836987"/>
          </a:xfrm>
          <a:prstGeom prst="rect">
            <a:avLst/>
          </a:prstGeom>
          <a:noFill/>
          <a:ln w="9525">
            <a:noFill/>
            <a:miter lim="800000"/>
            <a:headEnd/>
            <a:tailEnd/>
          </a:ln>
        </p:spPr>
      </p:pic>
      <p:sp>
        <p:nvSpPr>
          <p:cNvPr id="5" name="矩形 4"/>
          <p:cNvSpPr>
            <a:spLocks noChangeArrowheads="1"/>
          </p:cNvSpPr>
          <p:nvPr/>
        </p:nvSpPr>
        <p:spPr bwMode="auto">
          <a:xfrm>
            <a:off x="360363" y="4076700"/>
            <a:ext cx="8532812" cy="2647950"/>
          </a:xfrm>
          <a:prstGeom prst="rect">
            <a:avLst/>
          </a:prstGeom>
          <a:noFill/>
          <a:ln w="9525">
            <a:noFill/>
            <a:miter lim="800000"/>
            <a:headEnd/>
            <a:tailEnd/>
          </a:ln>
        </p:spPr>
        <p:txBody>
          <a:bodyPr>
            <a:spAutoFit/>
          </a:bodyPr>
          <a:lstStyle/>
          <a:p>
            <a:r>
              <a:rPr lang="zh-CN" altLang="en-US" sz="2400">
                <a:latin typeface="Gill Sans MT" pitchFamily="34" charset="0"/>
                <a:ea typeface="华文中宋" pitchFamily="2" charset="-122"/>
              </a:rPr>
              <a:t>薛定谔想象了一种结构巧妙的精密装置，</a:t>
            </a:r>
            <a:r>
              <a:rPr lang="en-US" altLang="zh-CN" sz="2400">
                <a:latin typeface="Gill Sans MT" pitchFamily="34" charset="0"/>
                <a:ea typeface="华文中宋" pitchFamily="2" charset="-122"/>
              </a:rPr>
              <a:t> </a:t>
            </a:r>
            <a:r>
              <a:rPr lang="zh-CN" altLang="en-US" sz="2400">
                <a:latin typeface="Gill Sans MT" pitchFamily="34" charset="0"/>
                <a:ea typeface="华文中宋" pitchFamily="2" charset="-122"/>
              </a:rPr>
              <a:t>一只可怜的雌猫（以引起更多怜悯）被封在一个密室里，密室里有食物有毒药。毒药瓶上有一个锤子，锤子由一个电子开关控制，电子开关由放射性原子控制。如果原子核衰变，则放出</a:t>
            </a:r>
            <a:r>
              <a:rPr lang="en-US" altLang="zh-CN" sz="2400">
                <a:latin typeface="Gill Sans MT" pitchFamily="34" charset="0"/>
                <a:ea typeface="华文中宋" pitchFamily="2" charset="-122"/>
              </a:rPr>
              <a:t>α</a:t>
            </a:r>
            <a:r>
              <a:rPr lang="zh-CN" altLang="en-US" sz="2400">
                <a:latin typeface="Gill Sans MT" pitchFamily="34" charset="0"/>
                <a:ea typeface="华文中宋" pitchFamily="2" charset="-122"/>
              </a:rPr>
              <a:t>粒子，触动电子开关，锤子落下，砸碎毒药瓶，释放出里面的氰化物气体，雌猫必死无疑。这个残忍的装置由薛定谔所设计，所以此猫便叫做薛定谔猫。</a:t>
            </a:r>
            <a:endParaRPr lang="en-US" altLang="zh-CN" sz="2400">
              <a:latin typeface="Gill Sans MT" pitchFamily="34" charset="0"/>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9092"/>
                                        </p:tgtEl>
                                        <p:attrNameLst>
                                          <p:attrName>style.visibility</p:attrName>
                                        </p:attrNameLst>
                                      </p:cBhvr>
                                      <p:to>
                                        <p:strVal val="visible"/>
                                      </p:to>
                                    </p:set>
                                    <p:animEffect transition="in" filter="blinds(horizontal)">
                                      <p:cBhvr>
                                        <p:cTn id="7" dur="500"/>
                                        <p:tgtEl>
                                          <p:spTgt spid="136909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360363" y="620713"/>
            <a:ext cx="8675687" cy="2647950"/>
          </a:xfrm>
          <a:prstGeom prst="rect">
            <a:avLst/>
          </a:prstGeom>
          <a:noFill/>
          <a:ln w="9525">
            <a:noFill/>
            <a:miter lim="800000"/>
            <a:headEnd/>
            <a:tailEnd/>
          </a:ln>
        </p:spPr>
        <p:txBody>
          <a:bodyPr>
            <a:spAutoFit/>
          </a:bodyPr>
          <a:lstStyle/>
          <a:p>
            <a:r>
              <a:rPr lang="zh-CN" altLang="en-US" sz="2400">
                <a:latin typeface="Gill Sans MT" pitchFamily="34" charset="0"/>
                <a:ea typeface="华文中宋" pitchFamily="2" charset="-122"/>
              </a:rPr>
              <a:t>       自然的推论：当它们都被锁在箱子里时，因为我们没有观察，所以那个原子处在衰变／不衰变的叠加状态。因为原子的状态不确定，所以猫的状态也不确定，只有当我们打开箱子察看，事情才最终定论：要么猫四脚朝天躺在箱子里死掉了，要么它活蹦乱跳地“喵呜”直叫。问题是，当我们没有打开箱子之前，这只猫处在什么状态？似乎唯一的可能就是，它和我们的原子一样处在叠加态，这只猫当时陷于一种死／活的混合。</a:t>
            </a:r>
          </a:p>
        </p:txBody>
      </p:sp>
      <p:sp>
        <p:nvSpPr>
          <p:cNvPr id="2" name="矩形 2"/>
          <p:cNvSpPr>
            <a:spLocks noChangeArrowheads="1"/>
          </p:cNvSpPr>
          <p:nvPr/>
        </p:nvSpPr>
        <p:spPr bwMode="auto">
          <a:xfrm>
            <a:off x="395288" y="3500438"/>
            <a:ext cx="8424862" cy="2282825"/>
          </a:xfrm>
          <a:prstGeom prst="rect">
            <a:avLst/>
          </a:prstGeom>
          <a:noFill/>
          <a:ln w="9525">
            <a:noFill/>
            <a:miter lim="800000"/>
            <a:headEnd/>
            <a:tailEnd/>
          </a:ln>
        </p:spPr>
        <p:txBody>
          <a:bodyPr>
            <a:spAutoFit/>
          </a:bodyPr>
          <a:lstStyle/>
          <a:p>
            <a:r>
              <a:rPr lang="zh-CN" altLang="en-US" sz="2400">
                <a:latin typeface="Gill Sans MT" pitchFamily="34" charset="0"/>
                <a:ea typeface="华文中宋" pitchFamily="2" charset="-122"/>
              </a:rPr>
              <a:t>　　一只猫同时又是死的又是活的？它处在不死不活的叠加态？这未免和常识太过冲突，同时在生物学角度来讲也是奇谈怪论。如果打开箱子出来一只活猫，那么要是它能说话，它会不会描述那种死／活叠加的奇异感受？恐怕不可能。 换言之，薛定谔猫概念的提出是为了解决爱因斯坦的相对论所带来的祖母悖论，即平行宇宙之说。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Content Placeholder 2"/>
          <p:cNvSpPr>
            <a:spLocks noGrp="1"/>
          </p:cNvSpPr>
          <p:nvPr>
            <p:ph idx="1"/>
          </p:nvPr>
        </p:nvSpPr>
        <p:spPr>
          <a:xfrm>
            <a:off x="827088" y="1447800"/>
            <a:ext cx="8107362" cy="612775"/>
          </a:xfrm>
        </p:spPr>
        <p:txBody>
          <a:bodyPr/>
          <a:lstStyle/>
          <a:p>
            <a:pPr eaLnBrk="1" hangingPunct="1"/>
            <a:r>
              <a:rPr lang="zh-CN" altLang="en-US"/>
              <a:t>用拍来测量一个波的波长（与已知的波拍）</a:t>
            </a:r>
            <a:endParaRPr lang="zh-CN" altLang="en-US">
              <a:ea typeface="宋体" charset="-122"/>
            </a:endParaRPr>
          </a:p>
        </p:txBody>
      </p:sp>
      <p:sp>
        <p:nvSpPr>
          <p:cNvPr id="32770" name="Text Box 2"/>
          <p:cNvSpPr txBox="1">
            <a:spLocks noChangeArrowheads="1"/>
          </p:cNvSpPr>
          <p:nvPr/>
        </p:nvSpPr>
        <p:spPr bwMode="auto">
          <a:xfrm>
            <a:off x="1000125" y="333375"/>
            <a:ext cx="5857875" cy="519113"/>
          </a:xfrm>
          <a:prstGeom prst="rect">
            <a:avLst/>
          </a:prstGeom>
          <a:noFill/>
          <a:ln w="9525">
            <a:noFill/>
            <a:miter lim="800000"/>
            <a:headEnd/>
            <a:tailEnd/>
          </a:ln>
        </p:spPr>
        <p:txBody>
          <a:bodyPr>
            <a:spAutoFit/>
          </a:bodyPr>
          <a:lstStyle/>
          <a:p>
            <a:pPr marL="609600" indent="-609600">
              <a:spcBef>
                <a:spcPct val="50000"/>
              </a:spcBef>
            </a:pPr>
            <a:r>
              <a:rPr lang="en-US" altLang="zh-CN" sz="2800" b="1">
                <a:solidFill>
                  <a:srgbClr val="CC0000"/>
                </a:solidFill>
                <a:latin typeface="宋体" charset="-122"/>
                <a:ea typeface="华文中宋" pitchFamily="2" charset="-122"/>
              </a:rPr>
              <a:t>(1)</a:t>
            </a:r>
            <a:r>
              <a:rPr lang="zh-CN" altLang="en-US" sz="2800" b="1">
                <a:solidFill>
                  <a:srgbClr val="CC0000"/>
                </a:solidFill>
                <a:latin typeface="宋体" charset="-122"/>
                <a:ea typeface="华文中宋" pitchFamily="2" charset="-122"/>
              </a:rPr>
              <a:t>经典物理中的波和粒子</a:t>
            </a:r>
          </a:p>
        </p:txBody>
      </p:sp>
      <p:sp>
        <p:nvSpPr>
          <p:cNvPr id="1037" name="TextBox 4"/>
          <p:cNvSpPr txBox="1">
            <a:spLocks noChangeArrowheads="1"/>
          </p:cNvSpPr>
          <p:nvPr/>
        </p:nvSpPr>
        <p:spPr bwMode="auto">
          <a:xfrm>
            <a:off x="684213" y="5661025"/>
            <a:ext cx="8208962" cy="396875"/>
          </a:xfrm>
          <a:prstGeom prst="rect">
            <a:avLst/>
          </a:prstGeom>
          <a:noFill/>
          <a:ln w="9525">
            <a:noFill/>
            <a:miter lim="800000"/>
            <a:headEnd/>
            <a:tailEnd/>
          </a:ln>
        </p:spPr>
        <p:txBody>
          <a:bodyPr>
            <a:spAutoFit/>
          </a:bodyPr>
          <a:lstStyle/>
          <a:p>
            <a:r>
              <a:rPr lang="zh-CN" altLang="en-US" sz="2000" b="1">
                <a:solidFill>
                  <a:srgbClr val="FF0000"/>
                </a:solidFill>
                <a:ea typeface="楷体_GB2312" pitchFamily="49" charset="-122"/>
              </a:rPr>
              <a:t>要无限精确地测准频率（波长），就需要花费无穷长的时间（空间）！</a:t>
            </a:r>
          </a:p>
        </p:txBody>
      </p:sp>
      <p:sp>
        <p:nvSpPr>
          <p:cNvPr id="1038" name="Text Box 2"/>
          <p:cNvSpPr txBox="1">
            <a:spLocks noChangeArrowheads="1"/>
          </p:cNvSpPr>
          <p:nvPr/>
        </p:nvSpPr>
        <p:spPr bwMode="auto">
          <a:xfrm>
            <a:off x="554038" y="960438"/>
            <a:ext cx="7042150" cy="457200"/>
          </a:xfrm>
          <a:prstGeom prst="rect">
            <a:avLst/>
          </a:prstGeom>
          <a:noFill/>
          <a:ln w="9525">
            <a:noFill/>
            <a:miter lim="800000"/>
            <a:headEnd/>
            <a:tailEnd/>
          </a:ln>
        </p:spPr>
        <p:txBody>
          <a:bodyPr>
            <a:spAutoFit/>
          </a:bodyPr>
          <a:lstStyle/>
          <a:p>
            <a:pPr marL="609600" indent="-609600">
              <a:spcBef>
                <a:spcPct val="50000"/>
              </a:spcBef>
            </a:pPr>
            <a:r>
              <a:rPr lang="zh-CN" altLang="en-US" sz="2400" b="1" i="1">
                <a:solidFill>
                  <a:srgbClr val="CC0000"/>
                </a:solidFill>
                <a:latin typeface="宋体" charset="-122"/>
                <a:ea typeface="华文中宋" pitchFamily="2" charset="-122"/>
              </a:rPr>
              <a:t>粒子具有完全的定域性，而波是空间无限扩展的。</a:t>
            </a:r>
          </a:p>
        </p:txBody>
      </p:sp>
      <p:grpSp>
        <p:nvGrpSpPr>
          <p:cNvPr id="1092" name="Group 68"/>
          <p:cNvGrpSpPr>
            <a:grpSpLocks/>
          </p:cNvGrpSpPr>
          <p:nvPr/>
        </p:nvGrpSpPr>
        <p:grpSpPr bwMode="auto">
          <a:xfrm>
            <a:off x="2617788" y="4076700"/>
            <a:ext cx="3221037" cy="939800"/>
            <a:chOff x="1649" y="2781"/>
            <a:chExt cx="2029" cy="592"/>
          </a:xfrm>
        </p:grpSpPr>
        <p:sp>
          <p:nvSpPr>
            <p:cNvPr id="32809" name="Line 19"/>
            <p:cNvSpPr>
              <a:spLocks noChangeShapeType="1"/>
            </p:cNvSpPr>
            <p:nvPr/>
          </p:nvSpPr>
          <p:spPr bwMode="auto">
            <a:xfrm>
              <a:off x="2055" y="3080"/>
              <a:ext cx="170" cy="0"/>
            </a:xfrm>
            <a:prstGeom prst="line">
              <a:avLst/>
            </a:prstGeom>
            <a:noFill/>
            <a:ln w="15875">
              <a:solidFill>
                <a:srgbClr val="000000"/>
              </a:solidFill>
              <a:round/>
              <a:headEnd/>
              <a:tailEnd/>
            </a:ln>
          </p:spPr>
          <p:txBody>
            <a:bodyPr/>
            <a:lstStyle/>
            <a:p>
              <a:endParaRPr lang="zh-CN" altLang="en-US"/>
            </a:p>
          </p:txBody>
        </p:sp>
        <p:sp>
          <p:nvSpPr>
            <p:cNvPr id="32810" name="Line 20"/>
            <p:cNvSpPr>
              <a:spLocks noChangeShapeType="1"/>
            </p:cNvSpPr>
            <p:nvPr/>
          </p:nvSpPr>
          <p:spPr bwMode="auto">
            <a:xfrm>
              <a:off x="3124" y="3080"/>
              <a:ext cx="237" cy="0"/>
            </a:xfrm>
            <a:prstGeom prst="line">
              <a:avLst/>
            </a:prstGeom>
            <a:noFill/>
            <a:ln w="15875">
              <a:solidFill>
                <a:srgbClr val="000000"/>
              </a:solidFill>
              <a:round/>
              <a:headEnd/>
              <a:tailEnd/>
            </a:ln>
          </p:spPr>
          <p:txBody>
            <a:bodyPr/>
            <a:lstStyle/>
            <a:p>
              <a:endParaRPr lang="zh-CN" altLang="en-US"/>
            </a:p>
          </p:txBody>
        </p:sp>
        <p:sp>
          <p:nvSpPr>
            <p:cNvPr id="32811" name="Rectangle 22"/>
            <p:cNvSpPr>
              <a:spLocks noChangeArrowheads="1"/>
            </p:cNvSpPr>
            <p:nvPr/>
          </p:nvSpPr>
          <p:spPr bwMode="auto">
            <a:xfrm>
              <a:off x="3260" y="3092"/>
              <a:ext cx="68"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Times New Roman" pitchFamily="18" charset="0"/>
                </a:rPr>
                <a:t>2</a:t>
              </a:r>
              <a:endParaRPr lang="en-US" altLang="zh-CN"/>
            </a:p>
          </p:txBody>
        </p:sp>
        <p:sp>
          <p:nvSpPr>
            <p:cNvPr id="32812" name="Rectangle 29"/>
            <p:cNvSpPr>
              <a:spLocks noChangeArrowheads="1"/>
            </p:cNvSpPr>
            <p:nvPr/>
          </p:nvSpPr>
          <p:spPr bwMode="auto">
            <a:xfrm>
              <a:off x="3546" y="2902"/>
              <a:ext cx="132"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Symbol" pitchFamily="18" charset="2"/>
                </a:rPr>
                <a:t>l</a:t>
              </a:r>
              <a:endParaRPr lang="en-US" altLang="zh-CN"/>
            </a:p>
          </p:txBody>
        </p:sp>
        <p:sp>
          <p:nvSpPr>
            <p:cNvPr id="32813" name="Rectangle 30"/>
            <p:cNvSpPr>
              <a:spLocks noChangeArrowheads="1"/>
            </p:cNvSpPr>
            <p:nvPr/>
          </p:nvSpPr>
          <p:spPr bwMode="auto">
            <a:xfrm>
              <a:off x="3135" y="3085"/>
              <a:ext cx="132"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Symbol" pitchFamily="18" charset="2"/>
                </a:rPr>
                <a:t>l</a:t>
              </a:r>
              <a:endParaRPr lang="en-US" altLang="zh-CN"/>
            </a:p>
          </p:txBody>
        </p:sp>
        <p:sp>
          <p:nvSpPr>
            <p:cNvPr id="32814" name="Rectangle 31"/>
            <p:cNvSpPr>
              <a:spLocks noChangeArrowheads="1"/>
            </p:cNvSpPr>
            <p:nvPr/>
          </p:nvSpPr>
          <p:spPr bwMode="auto">
            <a:xfrm>
              <a:off x="2717" y="2902"/>
              <a:ext cx="125"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Symbol" pitchFamily="18" charset="2"/>
                </a:rPr>
                <a:t>n</a:t>
              </a:r>
              <a:endParaRPr lang="en-US" altLang="zh-CN"/>
            </a:p>
          </p:txBody>
        </p:sp>
        <p:sp>
          <p:nvSpPr>
            <p:cNvPr id="32815" name="Rectangle 32"/>
            <p:cNvSpPr>
              <a:spLocks noChangeArrowheads="1"/>
            </p:cNvSpPr>
            <p:nvPr/>
          </p:nvSpPr>
          <p:spPr bwMode="auto">
            <a:xfrm>
              <a:off x="2067" y="3085"/>
              <a:ext cx="132"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Symbol" pitchFamily="18" charset="2"/>
                </a:rPr>
                <a:t>l</a:t>
              </a:r>
              <a:endParaRPr lang="en-US" altLang="zh-CN"/>
            </a:p>
          </p:txBody>
        </p:sp>
        <p:sp>
          <p:nvSpPr>
            <p:cNvPr id="32816" name="Rectangle 33"/>
            <p:cNvSpPr>
              <a:spLocks noChangeArrowheads="1"/>
            </p:cNvSpPr>
            <p:nvPr/>
          </p:nvSpPr>
          <p:spPr bwMode="auto">
            <a:xfrm>
              <a:off x="1649" y="2902"/>
              <a:ext cx="125"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Symbol" pitchFamily="18" charset="2"/>
                </a:rPr>
                <a:t>n</a:t>
              </a:r>
              <a:endParaRPr lang="en-US" altLang="zh-CN"/>
            </a:p>
          </p:txBody>
        </p:sp>
        <p:sp>
          <p:nvSpPr>
            <p:cNvPr id="32817" name="Rectangle 39"/>
            <p:cNvSpPr>
              <a:spLocks noChangeArrowheads="1"/>
            </p:cNvSpPr>
            <p:nvPr/>
          </p:nvSpPr>
          <p:spPr bwMode="auto">
            <a:xfrm>
              <a:off x="3401" y="2902"/>
              <a:ext cx="147"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D</a:t>
              </a:r>
              <a:endParaRPr lang="en-US" altLang="zh-CN"/>
            </a:p>
          </p:txBody>
        </p:sp>
        <p:sp>
          <p:nvSpPr>
            <p:cNvPr id="32818" name="Rectangle 40"/>
            <p:cNvSpPr>
              <a:spLocks noChangeArrowheads="1"/>
            </p:cNvSpPr>
            <p:nvPr/>
          </p:nvSpPr>
          <p:spPr bwMode="auto">
            <a:xfrm>
              <a:off x="2932" y="2902"/>
              <a:ext cx="132"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a:t>
              </a:r>
              <a:endParaRPr lang="en-US" altLang="zh-CN"/>
            </a:p>
          </p:txBody>
        </p:sp>
        <p:sp>
          <p:nvSpPr>
            <p:cNvPr id="32819" name="Rectangle 41"/>
            <p:cNvSpPr>
              <a:spLocks noChangeArrowheads="1"/>
            </p:cNvSpPr>
            <p:nvPr/>
          </p:nvSpPr>
          <p:spPr bwMode="auto">
            <a:xfrm>
              <a:off x="2573" y="2902"/>
              <a:ext cx="147"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D</a:t>
              </a:r>
              <a:endParaRPr lang="en-US" altLang="zh-CN"/>
            </a:p>
          </p:txBody>
        </p:sp>
        <p:sp>
          <p:nvSpPr>
            <p:cNvPr id="32820" name="Rectangle 42"/>
            <p:cNvSpPr>
              <a:spLocks noChangeArrowheads="1"/>
            </p:cNvSpPr>
            <p:nvPr/>
          </p:nvSpPr>
          <p:spPr bwMode="auto">
            <a:xfrm>
              <a:off x="2284" y="2902"/>
              <a:ext cx="237"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Þ</a:t>
              </a:r>
              <a:endParaRPr lang="en-US" altLang="zh-CN"/>
            </a:p>
          </p:txBody>
        </p:sp>
        <p:sp>
          <p:nvSpPr>
            <p:cNvPr id="32821" name="Rectangle 43"/>
            <p:cNvSpPr>
              <a:spLocks noChangeArrowheads="1"/>
            </p:cNvSpPr>
            <p:nvPr/>
          </p:nvSpPr>
          <p:spPr bwMode="auto">
            <a:xfrm>
              <a:off x="1864" y="2902"/>
              <a:ext cx="132"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a:t>
              </a:r>
              <a:endParaRPr lang="en-US" altLang="zh-CN"/>
            </a:p>
          </p:txBody>
        </p:sp>
        <p:sp>
          <p:nvSpPr>
            <p:cNvPr id="32822" name="Rectangle 54"/>
            <p:cNvSpPr>
              <a:spLocks noChangeArrowheads="1"/>
            </p:cNvSpPr>
            <p:nvPr/>
          </p:nvSpPr>
          <p:spPr bwMode="auto">
            <a:xfrm>
              <a:off x="3190" y="2781"/>
              <a:ext cx="107"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Times New Roman" pitchFamily="18" charset="0"/>
                </a:rPr>
                <a:t>c</a:t>
              </a:r>
              <a:endParaRPr lang="en-US" altLang="zh-CN"/>
            </a:p>
          </p:txBody>
        </p:sp>
        <p:sp>
          <p:nvSpPr>
            <p:cNvPr id="32823" name="Rectangle 55"/>
            <p:cNvSpPr>
              <a:spLocks noChangeArrowheads="1"/>
            </p:cNvSpPr>
            <p:nvPr/>
          </p:nvSpPr>
          <p:spPr bwMode="auto">
            <a:xfrm>
              <a:off x="2087" y="2781"/>
              <a:ext cx="107"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Times New Roman" pitchFamily="18" charset="0"/>
                </a:rPr>
                <a:t>c</a:t>
              </a:r>
              <a:endParaRPr lang="en-US" altLang="zh-CN"/>
            </a:p>
          </p:txBody>
        </p:sp>
      </p:grpSp>
      <p:grpSp>
        <p:nvGrpSpPr>
          <p:cNvPr id="1093" name="Group 69"/>
          <p:cNvGrpSpPr>
            <a:grpSpLocks/>
          </p:cNvGrpSpPr>
          <p:nvPr/>
        </p:nvGrpSpPr>
        <p:grpSpPr bwMode="auto">
          <a:xfrm>
            <a:off x="2684463" y="5013325"/>
            <a:ext cx="2535237" cy="500063"/>
            <a:chOff x="1519" y="3416"/>
            <a:chExt cx="1597" cy="315"/>
          </a:xfrm>
        </p:grpSpPr>
        <p:sp>
          <p:nvSpPr>
            <p:cNvPr id="32801" name="Rectangle 21"/>
            <p:cNvSpPr>
              <a:spLocks noChangeArrowheads="1"/>
            </p:cNvSpPr>
            <p:nvPr/>
          </p:nvSpPr>
          <p:spPr bwMode="auto">
            <a:xfrm>
              <a:off x="3048" y="3424"/>
              <a:ext cx="68"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Times New Roman" pitchFamily="18" charset="0"/>
                </a:rPr>
                <a:t>2</a:t>
              </a:r>
              <a:endParaRPr lang="en-US" altLang="zh-CN"/>
            </a:p>
          </p:txBody>
        </p:sp>
        <p:sp>
          <p:nvSpPr>
            <p:cNvPr id="32802" name="Rectangle 27"/>
            <p:cNvSpPr>
              <a:spLocks noChangeArrowheads="1"/>
            </p:cNvSpPr>
            <p:nvPr/>
          </p:nvSpPr>
          <p:spPr bwMode="auto">
            <a:xfrm>
              <a:off x="2923" y="3416"/>
              <a:ext cx="132"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Symbol" pitchFamily="18" charset="2"/>
                </a:rPr>
                <a:t>l</a:t>
              </a:r>
              <a:endParaRPr lang="en-US" altLang="zh-CN"/>
            </a:p>
          </p:txBody>
        </p:sp>
        <p:sp>
          <p:nvSpPr>
            <p:cNvPr id="32803" name="Rectangle 28"/>
            <p:cNvSpPr>
              <a:spLocks noChangeArrowheads="1"/>
            </p:cNvSpPr>
            <p:nvPr/>
          </p:nvSpPr>
          <p:spPr bwMode="auto">
            <a:xfrm>
              <a:off x="2540" y="3416"/>
              <a:ext cx="132"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Symbol" pitchFamily="18" charset="2"/>
                </a:rPr>
                <a:t>l</a:t>
              </a:r>
              <a:endParaRPr lang="en-US" altLang="zh-CN"/>
            </a:p>
          </p:txBody>
        </p:sp>
        <p:sp>
          <p:nvSpPr>
            <p:cNvPr id="32804" name="Rectangle 36"/>
            <p:cNvSpPr>
              <a:spLocks noChangeArrowheads="1"/>
            </p:cNvSpPr>
            <p:nvPr/>
          </p:nvSpPr>
          <p:spPr bwMode="auto">
            <a:xfrm>
              <a:off x="2740" y="3416"/>
              <a:ext cx="132"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³</a:t>
              </a:r>
              <a:endParaRPr lang="en-US" altLang="zh-CN"/>
            </a:p>
          </p:txBody>
        </p:sp>
        <p:sp>
          <p:nvSpPr>
            <p:cNvPr id="32805" name="Rectangle 37"/>
            <p:cNvSpPr>
              <a:spLocks noChangeArrowheads="1"/>
            </p:cNvSpPr>
            <p:nvPr/>
          </p:nvSpPr>
          <p:spPr bwMode="auto">
            <a:xfrm>
              <a:off x="2395" y="3416"/>
              <a:ext cx="147"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D</a:t>
              </a:r>
              <a:endParaRPr lang="en-US" altLang="zh-CN"/>
            </a:p>
          </p:txBody>
        </p:sp>
        <p:sp>
          <p:nvSpPr>
            <p:cNvPr id="32806" name="Rectangle 38"/>
            <p:cNvSpPr>
              <a:spLocks noChangeArrowheads="1"/>
            </p:cNvSpPr>
            <p:nvPr/>
          </p:nvSpPr>
          <p:spPr bwMode="auto">
            <a:xfrm>
              <a:off x="2145" y="3416"/>
              <a:ext cx="147"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D</a:t>
              </a:r>
              <a:endParaRPr lang="en-US" altLang="zh-CN"/>
            </a:p>
          </p:txBody>
        </p:sp>
        <p:sp>
          <p:nvSpPr>
            <p:cNvPr id="32807" name="Rectangle 53"/>
            <p:cNvSpPr>
              <a:spLocks noChangeArrowheads="1"/>
            </p:cNvSpPr>
            <p:nvPr/>
          </p:nvSpPr>
          <p:spPr bwMode="auto">
            <a:xfrm>
              <a:off x="2289" y="3443"/>
              <a:ext cx="107"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Times New Roman" pitchFamily="18" charset="0"/>
                </a:rPr>
                <a:t>x</a:t>
              </a:r>
              <a:endParaRPr lang="en-US" altLang="zh-CN"/>
            </a:p>
          </p:txBody>
        </p:sp>
        <p:sp>
          <p:nvSpPr>
            <p:cNvPr id="32808" name="Rectangle 61"/>
            <p:cNvSpPr>
              <a:spLocks noChangeArrowheads="1"/>
            </p:cNvSpPr>
            <p:nvPr/>
          </p:nvSpPr>
          <p:spPr bwMode="auto">
            <a:xfrm>
              <a:off x="1519" y="3430"/>
              <a:ext cx="480" cy="288"/>
            </a:xfrm>
            <a:prstGeom prst="rect">
              <a:avLst/>
            </a:prstGeom>
            <a:noFill/>
            <a:ln w="9525">
              <a:noFill/>
              <a:miter lim="800000"/>
              <a:headEnd/>
              <a:tailEnd/>
            </a:ln>
          </p:spPr>
          <p:txBody>
            <a:bodyPr wrap="none" lIns="0" tIns="0" rIns="0" bIns="0">
              <a:spAutoFit/>
            </a:bodyPr>
            <a:lstStyle/>
            <a:p>
              <a:r>
                <a:rPr lang="zh-CN" altLang="en-US" sz="3000">
                  <a:solidFill>
                    <a:srgbClr val="000000"/>
                  </a:solidFill>
                  <a:latin typeface="黑体" pitchFamily="2" charset="-122"/>
                  <a:ea typeface="黑体" pitchFamily="2" charset="-122"/>
                </a:rPr>
                <a:t>得到</a:t>
              </a:r>
              <a:endParaRPr lang="zh-CN" altLang="en-US"/>
            </a:p>
          </p:txBody>
        </p:sp>
      </p:grpSp>
      <p:grpSp>
        <p:nvGrpSpPr>
          <p:cNvPr id="1094" name="Group 70"/>
          <p:cNvGrpSpPr>
            <a:grpSpLocks/>
          </p:cNvGrpSpPr>
          <p:nvPr/>
        </p:nvGrpSpPr>
        <p:grpSpPr bwMode="auto">
          <a:xfrm>
            <a:off x="2605088" y="3500438"/>
            <a:ext cx="3967162" cy="500062"/>
            <a:chOff x="1641" y="2205"/>
            <a:chExt cx="2499" cy="315"/>
          </a:xfrm>
        </p:grpSpPr>
        <p:sp>
          <p:nvSpPr>
            <p:cNvPr id="32794" name="Rectangle 44"/>
            <p:cNvSpPr>
              <a:spLocks noChangeArrowheads="1"/>
            </p:cNvSpPr>
            <p:nvPr/>
          </p:nvSpPr>
          <p:spPr bwMode="auto">
            <a:xfrm>
              <a:off x="3928" y="2205"/>
              <a:ext cx="147"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D</a:t>
              </a:r>
              <a:endParaRPr lang="en-US" altLang="zh-CN"/>
            </a:p>
          </p:txBody>
        </p:sp>
        <p:sp>
          <p:nvSpPr>
            <p:cNvPr id="32795" name="Rectangle 45"/>
            <p:cNvSpPr>
              <a:spLocks noChangeArrowheads="1"/>
            </p:cNvSpPr>
            <p:nvPr/>
          </p:nvSpPr>
          <p:spPr bwMode="auto">
            <a:xfrm>
              <a:off x="3636" y="2205"/>
              <a:ext cx="132"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a:t>
              </a:r>
              <a:endParaRPr lang="en-US" altLang="zh-CN"/>
            </a:p>
          </p:txBody>
        </p:sp>
        <p:sp>
          <p:nvSpPr>
            <p:cNvPr id="32796" name="Rectangle 46"/>
            <p:cNvSpPr>
              <a:spLocks noChangeArrowheads="1"/>
            </p:cNvSpPr>
            <p:nvPr/>
          </p:nvSpPr>
          <p:spPr bwMode="auto">
            <a:xfrm>
              <a:off x="3324" y="2205"/>
              <a:ext cx="147"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D</a:t>
              </a:r>
              <a:endParaRPr lang="en-US" altLang="zh-CN"/>
            </a:p>
          </p:txBody>
        </p:sp>
        <p:sp>
          <p:nvSpPr>
            <p:cNvPr id="32797" name="Rectangle 56"/>
            <p:cNvSpPr>
              <a:spLocks noChangeArrowheads="1"/>
            </p:cNvSpPr>
            <p:nvPr/>
          </p:nvSpPr>
          <p:spPr bwMode="auto">
            <a:xfrm>
              <a:off x="4073" y="2232"/>
              <a:ext cx="67"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Times New Roman" pitchFamily="18" charset="0"/>
                </a:rPr>
                <a:t>t</a:t>
              </a:r>
              <a:endParaRPr lang="en-US" altLang="zh-CN"/>
            </a:p>
          </p:txBody>
        </p:sp>
        <p:sp>
          <p:nvSpPr>
            <p:cNvPr id="32798" name="Rectangle 57"/>
            <p:cNvSpPr>
              <a:spLocks noChangeArrowheads="1"/>
            </p:cNvSpPr>
            <p:nvPr/>
          </p:nvSpPr>
          <p:spPr bwMode="auto">
            <a:xfrm>
              <a:off x="3822" y="2232"/>
              <a:ext cx="107"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Times New Roman" pitchFamily="18" charset="0"/>
                </a:rPr>
                <a:t>c</a:t>
              </a:r>
              <a:endParaRPr lang="en-US" altLang="zh-CN"/>
            </a:p>
          </p:txBody>
        </p:sp>
        <p:sp>
          <p:nvSpPr>
            <p:cNvPr id="32799" name="Rectangle 58"/>
            <p:cNvSpPr>
              <a:spLocks noChangeArrowheads="1"/>
            </p:cNvSpPr>
            <p:nvPr/>
          </p:nvSpPr>
          <p:spPr bwMode="auto">
            <a:xfrm>
              <a:off x="3469" y="2232"/>
              <a:ext cx="107"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Times New Roman" pitchFamily="18" charset="0"/>
                </a:rPr>
                <a:t>x</a:t>
              </a:r>
              <a:endParaRPr lang="en-US" altLang="zh-CN"/>
            </a:p>
          </p:txBody>
        </p:sp>
        <p:sp>
          <p:nvSpPr>
            <p:cNvPr id="32800" name="Rectangle 62"/>
            <p:cNvSpPr>
              <a:spLocks noChangeArrowheads="1"/>
            </p:cNvSpPr>
            <p:nvPr/>
          </p:nvSpPr>
          <p:spPr bwMode="auto">
            <a:xfrm>
              <a:off x="1641" y="2215"/>
              <a:ext cx="1680" cy="288"/>
            </a:xfrm>
            <a:prstGeom prst="rect">
              <a:avLst/>
            </a:prstGeom>
            <a:noFill/>
            <a:ln w="9525">
              <a:noFill/>
              <a:miter lim="800000"/>
              <a:headEnd/>
              <a:tailEnd/>
            </a:ln>
          </p:spPr>
          <p:txBody>
            <a:bodyPr wrap="none" lIns="0" tIns="0" rIns="0" bIns="0">
              <a:spAutoFit/>
            </a:bodyPr>
            <a:lstStyle/>
            <a:p>
              <a:r>
                <a:rPr lang="zh-CN" altLang="en-US" sz="3000">
                  <a:solidFill>
                    <a:srgbClr val="000000"/>
                  </a:solidFill>
                  <a:latin typeface="黑体" pitchFamily="2" charset="-122"/>
                  <a:ea typeface="黑体" pitchFamily="2" charset="-122"/>
                </a:rPr>
                <a:t>其间，波走过了</a:t>
              </a:r>
              <a:endParaRPr lang="zh-CN" altLang="en-US"/>
            </a:p>
          </p:txBody>
        </p:sp>
      </p:grpSp>
      <p:grpSp>
        <p:nvGrpSpPr>
          <p:cNvPr id="1090" name="Group 66"/>
          <p:cNvGrpSpPr>
            <a:grpSpLocks/>
          </p:cNvGrpSpPr>
          <p:nvPr/>
        </p:nvGrpSpPr>
        <p:grpSpPr bwMode="auto">
          <a:xfrm>
            <a:off x="2668588" y="2565400"/>
            <a:ext cx="3221037" cy="938213"/>
            <a:chOff x="1681" y="1781"/>
            <a:chExt cx="2029" cy="591"/>
          </a:xfrm>
        </p:grpSpPr>
        <p:sp>
          <p:nvSpPr>
            <p:cNvPr id="32778" name="Line 18"/>
            <p:cNvSpPr>
              <a:spLocks noChangeShapeType="1"/>
            </p:cNvSpPr>
            <p:nvPr/>
          </p:nvSpPr>
          <p:spPr bwMode="auto">
            <a:xfrm>
              <a:off x="2146" y="2079"/>
              <a:ext cx="332" cy="0"/>
            </a:xfrm>
            <a:prstGeom prst="line">
              <a:avLst/>
            </a:prstGeom>
            <a:noFill/>
            <a:ln w="15875">
              <a:solidFill>
                <a:srgbClr val="000000"/>
              </a:solidFill>
              <a:round/>
              <a:headEnd/>
              <a:tailEnd/>
            </a:ln>
          </p:spPr>
          <p:txBody>
            <a:bodyPr/>
            <a:lstStyle/>
            <a:p>
              <a:endParaRPr lang="zh-CN" altLang="en-US"/>
            </a:p>
          </p:txBody>
        </p:sp>
        <p:sp>
          <p:nvSpPr>
            <p:cNvPr id="32779" name="Rectangle 23"/>
            <p:cNvSpPr>
              <a:spLocks noChangeArrowheads="1"/>
            </p:cNvSpPr>
            <p:nvPr/>
          </p:nvSpPr>
          <p:spPr bwMode="auto">
            <a:xfrm>
              <a:off x="3650" y="1928"/>
              <a:ext cx="60"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Times New Roman" pitchFamily="18" charset="0"/>
                </a:rPr>
                <a:t>,</a:t>
              </a:r>
              <a:endParaRPr lang="en-US" altLang="zh-CN"/>
            </a:p>
          </p:txBody>
        </p:sp>
        <p:sp>
          <p:nvSpPr>
            <p:cNvPr id="32780" name="Rectangle 24"/>
            <p:cNvSpPr>
              <a:spLocks noChangeArrowheads="1"/>
            </p:cNvSpPr>
            <p:nvPr/>
          </p:nvSpPr>
          <p:spPr bwMode="auto">
            <a:xfrm>
              <a:off x="3552" y="1928"/>
              <a:ext cx="120"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Times New Roman" pitchFamily="18" charset="0"/>
                </a:rPr>
                <a:t>1</a:t>
              </a:r>
              <a:endParaRPr lang="en-US" altLang="zh-CN"/>
            </a:p>
          </p:txBody>
        </p:sp>
        <p:sp>
          <p:nvSpPr>
            <p:cNvPr id="32781" name="Rectangle 25"/>
            <p:cNvSpPr>
              <a:spLocks noChangeArrowheads="1"/>
            </p:cNvSpPr>
            <p:nvPr/>
          </p:nvSpPr>
          <p:spPr bwMode="auto">
            <a:xfrm>
              <a:off x="2509" y="1928"/>
              <a:ext cx="60"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Times New Roman" pitchFamily="18" charset="0"/>
                </a:rPr>
                <a:t>,</a:t>
              </a:r>
              <a:endParaRPr lang="en-US" altLang="zh-CN"/>
            </a:p>
          </p:txBody>
        </p:sp>
        <p:sp>
          <p:nvSpPr>
            <p:cNvPr id="32782" name="Rectangle 26"/>
            <p:cNvSpPr>
              <a:spLocks noChangeArrowheads="1"/>
            </p:cNvSpPr>
            <p:nvPr/>
          </p:nvSpPr>
          <p:spPr bwMode="auto">
            <a:xfrm>
              <a:off x="2253" y="1781"/>
              <a:ext cx="120"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Times New Roman" pitchFamily="18" charset="0"/>
                </a:rPr>
                <a:t>1</a:t>
              </a:r>
              <a:endParaRPr lang="en-US" altLang="zh-CN"/>
            </a:p>
          </p:txBody>
        </p:sp>
        <p:sp>
          <p:nvSpPr>
            <p:cNvPr id="32783" name="Rectangle 34"/>
            <p:cNvSpPr>
              <a:spLocks noChangeArrowheads="1"/>
            </p:cNvSpPr>
            <p:nvPr/>
          </p:nvSpPr>
          <p:spPr bwMode="auto">
            <a:xfrm>
              <a:off x="3174" y="1901"/>
              <a:ext cx="125"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Symbol" pitchFamily="18" charset="2"/>
                </a:rPr>
                <a:t>n</a:t>
              </a:r>
              <a:endParaRPr lang="en-US" altLang="zh-CN"/>
            </a:p>
          </p:txBody>
        </p:sp>
        <p:sp>
          <p:nvSpPr>
            <p:cNvPr id="32784" name="Rectangle 35"/>
            <p:cNvSpPr>
              <a:spLocks noChangeArrowheads="1"/>
            </p:cNvSpPr>
            <p:nvPr/>
          </p:nvSpPr>
          <p:spPr bwMode="auto">
            <a:xfrm>
              <a:off x="2307" y="2084"/>
              <a:ext cx="125"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Symbol" pitchFamily="18" charset="2"/>
                </a:rPr>
                <a:t>n</a:t>
              </a:r>
              <a:endParaRPr lang="en-US" altLang="zh-CN"/>
            </a:p>
          </p:txBody>
        </p:sp>
        <p:sp>
          <p:nvSpPr>
            <p:cNvPr id="32785" name="Rectangle 47"/>
            <p:cNvSpPr>
              <a:spLocks noChangeArrowheads="1"/>
            </p:cNvSpPr>
            <p:nvPr/>
          </p:nvSpPr>
          <p:spPr bwMode="auto">
            <a:xfrm>
              <a:off x="3386" y="1901"/>
              <a:ext cx="132"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³</a:t>
              </a:r>
              <a:endParaRPr lang="en-US" altLang="zh-CN"/>
            </a:p>
          </p:txBody>
        </p:sp>
        <p:sp>
          <p:nvSpPr>
            <p:cNvPr id="32786" name="Rectangle 48"/>
            <p:cNvSpPr>
              <a:spLocks noChangeArrowheads="1"/>
            </p:cNvSpPr>
            <p:nvPr/>
          </p:nvSpPr>
          <p:spPr bwMode="auto">
            <a:xfrm>
              <a:off x="3030" y="1901"/>
              <a:ext cx="147"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D</a:t>
              </a:r>
              <a:endParaRPr lang="en-US" altLang="zh-CN"/>
            </a:p>
          </p:txBody>
        </p:sp>
        <p:sp>
          <p:nvSpPr>
            <p:cNvPr id="32787" name="Rectangle 49"/>
            <p:cNvSpPr>
              <a:spLocks noChangeArrowheads="1"/>
            </p:cNvSpPr>
            <p:nvPr/>
          </p:nvSpPr>
          <p:spPr bwMode="auto">
            <a:xfrm>
              <a:off x="2820" y="1901"/>
              <a:ext cx="147"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D</a:t>
              </a:r>
              <a:endParaRPr lang="en-US" altLang="zh-CN"/>
            </a:p>
          </p:txBody>
        </p:sp>
        <p:sp>
          <p:nvSpPr>
            <p:cNvPr id="32788" name="Rectangle 50"/>
            <p:cNvSpPr>
              <a:spLocks noChangeArrowheads="1"/>
            </p:cNvSpPr>
            <p:nvPr/>
          </p:nvSpPr>
          <p:spPr bwMode="auto">
            <a:xfrm>
              <a:off x="2163" y="2084"/>
              <a:ext cx="147"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D</a:t>
              </a:r>
              <a:endParaRPr lang="en-US" altLang="zh-CN"/>
            </a:p>
          </p:txBody>
        </p:sp>
        <p:sp>
          <p:nvSpPr>
            <p:cNvPr id="32789" name="Rectangle 51"/>
            <p:cNvSpPr>
              <a:spLocks noChangeArrowheads="1"/>
            </p:cNvSpPr>
            <p:nvPr/>
          </p:nvSpPr>
          <p:spPr bwMode="auto">
            <a:xfrm>
              <a:off x="1955" y="1901"/>
              <a:ext cx="132"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³</a:t>
              </a:r>
              <a:endParaRPr lang="en-US" altLang="zh-CN"/>
            </a:p>
          </p:txBody>
        </p:sp>
        <p:sp>
          <p:nvSpPr>
            <p:cNvPr id="32790" name="Rectangle 52"/>
            <p:cNvSpPr>
              <a:spLocks noChangeArrowheads="1"/>
            </p:cNvSpPr>
            <p:nvPr/>
          </p:nvSpPr>
          <p:spPr bwMode="auto">
            <a:xfrm>
              <a:off x="1681" y="1901"/>
              <a:ext cx="147"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D</a:t>
              </a:r>
              <a:endParaRPr lang="en-US" altLang="zh-CN"/>
            </a:p>
          </p:txBody>
        </p:sp>
        <p:sp>
          <p:nvSpPr>
            <p:cNvPr id="32791" name="Rectangle 59"/>
            <p:cNvSpPr>
              <a:spLocks noChangeArrowheads="1"/>
            </p:cNvSpPr>
            <p:nvPr/>
          </p:nvSpPr>
          <p:spPr bwMode="auto">
            <a:xfrm>
              <a:off x="2965" y="1928"/>
              <a:ext cx="67"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Times New Roman" pitchFamily="18" charset="0"/>
                </a:rPr>
                <a:t>t</a:t>
              </a:r>
              <a:endParaRPr lang="en-US" altLang="zh-CN"/>
            </a:p>
          </p:txBody>
        </p:sp>
        <p:sp>
          <p:nvSpPr>
            <p:cNvPr id="32792" name="Rectangle 60"/>
            <p:cNvSpPr>
              <a:spLocks noChangeArrowheads="1"/>
            </p:cNvSpPr>
            <p:nvPr/>
          </p:nvSpPr>
          <p:spPr bwMode="auto">
            <a:xfrm>
              <a:off x="1826" y="1928"/>
              <a:ext cx="67"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latin typeface="Times New Roman" pitchFamily="18" charset="0"/>
                </a:rPr>
                <a:t>t</a:t>
              </a:r>
              <a:endParaRPr lang="en-US" altLang="zh-CN"/>
            </a:p>
          </p:txBody>
        </p:sp>
        <p:sp>
          <p:nvSpPr>
            <p:cNvPr id="32793" name="Rectangle 63"/>
            <p:cNvSpPr>
              <a:spLocks noChangeArrowheads="1"/>
            </p:cNvSpPr>
            <p:nvPr/>
          </p:nvSpPr>
          <p:spPr bwMode="auto">
            <a:xfrm>
              <a:off x="2584" y="1935"/>
              <a:ext cx="240" cy="288"/>
            </a:xfrm>
            <a:prstGeom prst="rect">
              <a:avLst/>
            </a:prstGeom>
            <a:noFill/>
            <a:ln w="9525">
              <a:noFill/>
              <a:miter lim="800000"/>
              <a:headEnd/>
              <a:tailEnd/>
            </a:ln>
          </p:spPr>
          <p:txBody>
            <a:bodyPr wrap="none" lIns="0" tIns="0" rIns="0" bIns="0">
              <a:spAutoFit/>
            </a:bodyPr>
            <a:lstStyle/>
            <a:p>
              <a:r>
                <a:rPr lang="zh-CN" altLang="en-US" sz="3000">
                  <a:solidFill>
                    <a:srgbClr val="000000"/>
                  </a:solidFill>
                  <a:latin typeface="黑体" pitchFamily="2" charset="-122"/>
                  <a:ea typeface="黑体" pitchFamily="2" charset="-122"/>
                </a:rPr>
                <a:t>或</a:t>
              </a:r>
              <a:endParaRPr lang="zh-CN" altLang="en-US"/>
            </a:p>
          </p:txBody>
        </p:sp>
      </p:grpSp>
      <p:sp>
        <p:nvSpPr>
          <p:cNvPr id="1089" name="Rectangle 65"/>
          <p:cNvSpPr>
            <a:spLocks noChangeArrowheads="1"/>
          </p:cNvSpPr>
          <p:nvPr/>
        </p:nvSpPr>
        <p:spPr bwMode="auto">
          <a:xfrm>
            <a:off x="1763713" y="2133600"/>
            <a:ext cx="5616575" cy="457200"/>
          </a:xfrm>
          <a:prstGeom prst="rect">
            <a:avLst/>
          </a:prstGeom>
          <a:noFill/>
          <a:ln w="9525">
            <a:noFill/>
            <a:miter lim="800000"/>
            <a:headEnd/>
            <a:tailEnd/>
          </a:ln>
        </p:spPr>
        <p:txBody>
          <a:bodyPr lIns="0" tIns="0" rIns="0" bIns="0">
            <a:spAutoFit/>
          </a:bodyPr>
          <a:lstStyle/>
          <a:p>
            <a:r>
              <a:rPr lang="zh-CN" altLang="en-US" sz="3000">
                <a:solidFill>
                  <a:srgbClr val="000000"/>
                </a:solidFill>
                <a:latin typeface="黑体" pitchFamily="2" charset="-122"/>
                <a:ea typeface="黑体" pitchFamily="2" charset="-122"/>
              </a:rPr>
              <a:t>观测到一个拍所需要的时间是</a:t>
            </a:r>
            <a:endParaRPr lang="zh-CN" altLang="en-US" sz="3200">
              <a:solidFill>
                <a:srgbClr val="000000"/>
              </a:solid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blinds(horizontal)">
                                      <p:cBhvr>
                                        <p:cTn id="7" dur="500"/>
                                        <p:tgtEl>
                                          <p:spTgt spid="10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35"/>
                                        </p:tgtEl>
                                        <p:attrNameLst>
                                          <p:attrName>style.visibility</p:attrName>
                                        </p:attrNameLst>
                                      </p:cBhvr>
                                      <p:to>
                                        <p:strVal val="visible"/>
                                      </p:to>
                                    </p:set>
                                    <p:anim calcmode="lin" valueType="num">
                                      <p:cBhvr additive="base">
                                        <p:cTn id="12" dur="500" fill="hold"/>
                                        <p:tgtEl>
                                          <p:spTgt spid="1035"/>
                                        </p:tgtEl>
                                        <p:attrNameLst>
                                          <p:attrName>ppt_x</p:attrName>
                                        </p:attrNameLst>
                                      </p:cBhvr>
                                      <p:tavLst>
                                        <p:tav tm="0">
                                          <p:val>
                                            <p:strVal val="#ppt_x"/>
                                          </p:val>
                                        </p:tav>
                                        <p:tav tm="100000">
                                          <p:val>
                                            <p:strVal val="#ppt_x"/>
                                          </p:val>
                                        </p:tav>
                                      </p:tavLst>
                                    </p:anim>
                                    <p:anim calcmode="lin" valueType="num">
                                      <p:cBhvr additive="base">
                                        <p:cTn id="13" dur="500" fill="hold"/>
                                        <p:tgtEl>
                                          <p:spTgt spid="10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89"/>
                                        </p:tgtEl>
                                        <p:attrNameLst>
                                          <p:attrName>style.visibility</p:attrName>
                                        </p:attrNameLst>
                                      </p:cBhvr>
                                      <p:to>
                                        <p:strVal val="visible"/>
                                      </p:to>
                                    </p:set>
                                    <p:animEffect transition="in" filter="box(in)">
                                      <p:cBhvr>
                                        <p:cTn id="18" dur="500"/>
                                        <p:tgtEl>
                                          <p:spTgt spid="108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090"/>
                                        </p:tgtEl>
                                        <p:attrNameLst>
                                          <p:attrName>style.visibility</p:attrName>
                                        </p:attrNameLst>
                                      </p:cBhvr>
                                      <p:to>
                                        <p:strVal val="visible"/>
                                      </p:to>
                                    </p:set>
                                    <p:animEffect transition="in" filter="box(in)">
                                      <p:cBhvr>
                                        <p:cTn id="23" dur="500"/>
                                        <p:tgtEl>
                                          <p:spTgt spid="109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94"/>
                                        </p:tgtEl>
                                        <p:attrNameLst>
                                          <p:attrName>style.visibility</p:attrName>
                                        </p:attrNameLst>
                                      </p:cBhvr>
                                      <p:to>
                                        <p:strVal val="visible"/>
                                      </p:to>
                                    </p:set>
                                    <p:anim calcmode="lin" valueType="num">
                                      <p:cBhvr additive="base">
                                        <p:cTn id="28" dur="500" fill="hold"/>
                                        <p:tgtEl>
                                          <p:spTgt spid="1094"/>
                                        </p:tgtEl>
                                        <p:attrNameLst>
                                          <p:attrName>ppt_x</p:attrName>
                                        </p:attrNameLst>
                                      </p:cBhvr>
                                      <p:tavLst>
                                        <p:tav tm="0">
                                          <p:val>
                                            <p:strVal val="#ppt_x"/>
                                          </p:val>
                                        </p:tav>
                                        <p:tav tm="100000">
                                          <p:val>
                                            <p:strVal val="#ppt_x"/>
                                          </p:val>
                                        </p:tav>
                                      </p:tavLst>
                                    </p:anim>
                                    <p:anim calcmode="lin" valueType="num">
                                      <p:cBhvr additive="base">
                                        <p:cTn id="29" dur="500" fill="hold"/>
                                        <p:tgtEl>
                                          <p:spTgt spid="109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092"/>
                                        </p:tgtEl>
                                        <p:attrNameLst>
                                          <p:attrName>style.visibility</p:attrName>
                                        </p:attrNameLst>
                                      </p:cBhvr>
                                      <p:to>
                                        <p:strVal val="visible"/>
                                      </p:to>
                                    </p:set>
                                    <p:animEffect transition="in" filter="checkerboard(across)">
                                      <p:cBhvr>
                                        <p:cTn id="34" dur="500"/>
                                        <p:tgtEl>
                                          <p:spTgt spid="109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093"/>
                                        </p:tgtEl>
                                        <p:attrNameLst>
                                          <p:attrName>style.visibility</p:attrName>
                                        </p:attrNameLst>
                                      </p:cBhvr>
                                      <p:to>
                                        <p:strVal val="visible"/>
                                      </p:to>
                                    </p:set>
                                    <p:animEffect transition="in" filter="blinds(horizontal)">
                                      <p:cBhvr>
                                        <p:cTn id="39" dur="500"/>
                                        <p:tgtEl>
                                          <p:spTgt spid="109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1" nodeType="clickEffect">
                                  <p:stCondLst>
                                    <p:cond delay="0"/>
                                  </p:stCondLst>
                                  <p:childTnLst>
                                    <p:set>
                                      <p:cBhvr>
                                        <p:cTn id="43" dur="1" fill="hold">
                                          <p:stCondLst>
                                            <p:cond delay="0"/>
                                          </p:stCondLst>
                                        </p:cTn>
                                        <p:tgtEl>
                                          <p:spTgt spid="1037"/>
                                        </p:tgtEl>
                                        <p:attrNameLst>
                                          <p:attrName>style.visibility</p:attrName>
                                        </p:attrNameLst>
                                      </p:cBhvr>
                                      <p:to>
                                        <p:strVal val="visible"/>
                                      </p:to>
                                    </p:set>
                                    <p:anim calcmode="lin" valueType="num">
                                      <p:cBhvr additive="base">
                                        <p:cTn id="44" dur="500" fill="hold"/>
                                        <p:tgtEl>
                                          <p:spTgt spid="1037"/>
                                        </p:tgtEl>
                                        <p:attrNameLst>
                                          <p:attrName>ppt_x</p:attrName>
                                        </p:attrNameLst>
                                      </p:cBhvr>
                                      <p:tavLst>
                                        <p:tav tm="0">
                                          <p:val>
                                            <p:strVal val="#ppt_x"/>
                                          </p:val>
                                        </p:tav>
                                        <p:tav tm="100000">
                                          <p:val>
                                            <p:strVal val="#ppt_x"/>
                                          </p:val>
                                        </p:tav>
                                      </p:tavLst>
                                    </p:anim>
                                    <p:anim calcmode="lin" valueType="num">
                                      <p:cBhvr additive="base">
                                        <p:cTn id="45" dur="500" fill="hold"/>
                                        <p:tgtEl>
                                          <p:spTgt spid="1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0"/>
      <p:bldP spid="1037" grpId="1"/>
      <p:bldP spid="1038" grpId="0"/>
      <p:bldP spid="108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p:cNvSpPr>
          <p:nvPr/>
        </p:nvSpPr>
        <p:spPr bwMode="auto">
          <a:xfrm>
            <a:off x="214313" y="214313"/>
            <a:ext cx="1981200" cy="582612"/>
          </a:xfrm>
          <a:prstGeom prst="rect">
            <a:avLst/>
          </a:prstGeom>
          <a:noFill/>
          <a:ln w="9525">
            <a:noFill/>
            <a:miter lim="800000"/>
            <a:headEnd/>
            <a:tailEnd/>
          </a:ln>
        </p:spPr>
        <p:txBody>
          <a:bodyPr anchor="ctr"/>
          <a:lstStyle/>
          <a:p>
            <a:pPr>
              <a:defRPr/>
            </a:pPr>
            <a:r>
              <a:rPr lang="zh-CN" altLang="en-US" sz="3200" b="1">
                <a:solidFill>
                  <a:srgbClr val="006600"/>
                </a:solidFill>
                <a:effectLst>
                  <a:outerShdw blurRad="38100" dist="38100" dir="2700000" algn="tl">
                    <a:srgbClr val="C0C0C0"/>
                  </a:outerShdw>
                </a:effectLst>
                <a:latin typeface="Gill Sans MT" pitchFamily="34" charset="0"/>
                <a:ea typeface="华文中宋" pitchFamily="2" charset="-122"/>
              </a:rPr>
              <a:t>解释之一</a:t>
            </a:r>
          </a:p>
        </p:txBody>
      </p:sp>
      <p:sp>
        <p:nvSpPr>
          <p:cNvPr id="3" name="矩形 2"/>
          <p:cNvSpPr>
            <a:spLocks noChangeArrowheads="1"/>
          </p:cNvSpPr>
          <p:nvPr/>
        </p:nvSpPr>
        <p:spPr bwMode="auto">
          <a:xfrm>
            <a:off x="285750" y="890588"/>
            <a:ext cx="8572500" cy="2282825"/>
          </a:xfrm>
          <a:prstGeom prst="rect">
            <a:avLst/>
          </a:prstGeom>
          <a:noFill/>
          <a:ln w="9525">
            <a:noFill/>
            <a:miter lim="800000"/>
            <a:headEnd/>
            <a:tailEnd/>
          </a:ln>
        </p:spPr>
        <p:txBody>
          <a:bodyPr>
            <a:spAutoFit/>
          </a:bodyPr>
          <a:lstStyle/>
          <a:p>
            <a:r>
              <a:rPr lang="zh-CN" altLang="en-US" sz="2400">
                <a:solidFill>
                  <a:schemeClr val="tx2"/>
                </a:solidFill>
                <a:latin typeface="Gill Sans MT" pitchFamily="34" charset="0"/>
                <a:ea typeface="华文中宋" pitchFamily="2" charset="-122"/>
              </a:rPr>
              <a:t>原子核的衰变是随机事件，物理学家所能精确知道的只是半衰期</a:t>
            </a:r>
            <a:r>
              <a:rPr lang="en-US" altLang="zh-CN" sz="2400">
                <a:solidFill>
                  <a:schemeClr val="tx2"/>
                </a:solidFill>
                <a:latin typeface="Gill Sans MT" pitchFamily="34" charset="0"/>
                <a:ea typeface="华文中宋" pitchFamily="2" charset="-122"/>
              </a:rPr>
              <a:t>——</a:t>
            </a:r>
            <a:r>
              <a:rPr lang="zh-CN" altLang="en-US" sz="2400">
                <a:solidFill>
                  <a:schemeClr val="tx2"/>
                </a:solidFill>
                <a:latin typeface="Gill Sans MT" pitchFamily="34" charset="0"/>
                <a:ea typeface="华文中宋" pitchFamily="2" charset="-122"/>
              </a:rPr>
              <a:t>衰变一半所需要的时间。如果一种放射性元素的半衰期是一天，则过一天，该元素就少了一半，再过一天，就少了剩下的一半。但是，物理学家却无法知道，它在什么时候衰变，上午，还是下午。当然，物理学家知道它在上午或下午衰变的几率</a:t>
            </a:r>
            <a:r>
              <a:rPr lang="en-US" altLang="zh-CN" sz="2400">
                <a:solidFill>
                  <a:schemeClr val="tx2"/>
                </a:solidFill>
                <a:latin typeface="Gill Sans MT" pitchFamily="34" charset="0"/>
                <a:ea typeface="华文中宋" pitchFamily="2" charset="-122"/>
              </a:rPr>
              <a:t>——</a:t>
            </a:r>
            <a:r>
              <a:rPr lang="zh-CN" altLang="en-US" sz="2400">
                <a:solidFill>
                  <a:schemeClr val="tx2"/>
                </a:solidFill>
                <a:latin typeface="Gill Sans MT" pitchFamily="34" charset="0"/>
                <a:ea typeface="华文中宋" pitchFamily="2" charset="-122"/>
              </a:rPr>
              <a:t>也就是雌猫在上午或者下午死亡的几率。</a:t>
            </a:r>
          </a:p>
        </p:txBody>
      </p:sp>
      <p:sp>
        <p:nvSpPr>
          <p:cNvPr id="4" name="矩形 2"/>
          <p:cNvSpPr>
            <a:spLocks noChangeArrowheads="1"/>
          </p:cNvSpPr>
          <p:nvPr/>
        </p:nvSpPr>
        <p:spPr bwMode="auto">
          <a:xfrm>
            <a:off x="323850" y="3284538"/>
            <a:ext cx="8572500" cy="2282825"/>
          </a:xfrm>
          <a:prstGeom prst="rect">
            <a:avLst/>
          </a:prstGeom>
          <a:noFill/>
          <a:ln w="9525">
            <a:noFill/>
            <a:miter lim="800000"/>
            <a:headEnd/>
            <a:tailEnd/>
          </a:ln>
        </p:spPr>
        <p:txBody>
          <a:bodyPr>
            <a:spAutoFit/>
          </a:bodyPr>
          <a:lstStyle/>
          <a:p>
            <a:r>
              <a:rPr lang="zh-CN" altLang="en-US" sz="2400">
                <a:solidFill>
                  <a:schemeClr val="tx2"/>
                </a:solidFill>
                <a:latin typeface="Gill Sans MT" pitchFamily="34" charset="0"/>
                <a:ea typeface="华文中宋" pitchFamily="2" charset="-122"/>
              </a:rPr>
              <a:t>如果我们不揭开密室的盖子，根据我们在日常生活中的经验，可以认定，雌猫或者死，或者活。这是她的两种本征态。但是，如果我们用薛定谔方程来描述薛定谔猫，则只能说，她处于一种活与不活的叠加态。我们只有在揭开盖子的一瞬间，才能确切地知道雌猫是死是活。此时，猫的波函数由叠加态立即收缩到某一个本征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4" name="Rectangle 4"/>
          <p:cNvSpPr>
            <a:spLocks noChangeArrowheads="1"/>
          </p:cNvSpPr>
          <p:nvPr/>
        </p:nvSpPr>
        <p:spPr bwMode="auto">
          <a:xfrm>
            <a:off x="144463" y="128588"/>
            <a:ext cx="8748712" cy="1552575"/>
          </a:xfrm>
          <a:prstGeom prst="rect">
            <a:avLst/>
          </a:prstGeom>
          <a:noFill/>
          <a:ln w="9525">
            <a:noFill/>
            <a:miter lim="800000"/>
            <a:headEnd/>
            <a:tailEnd/>
          </a:ln>
        </p:spPr>
        <p:txBody>
          <a:bodyPr>
            <a:spAutoFit/>
          </a:bodyPr>
          <a:lstStyle/>
          <a:p>
            <a:r>
              <a:rPr lang="zh-CN" altLang="en-US" sz="2400">
                <a:solidFill>
                  <a:srgbClr val="9900FF"/>
                </a:solidFill>
                <a:latin typeface="华文中宋" pitchFamily="2" charset="-122"/>
                <a:ea typeface="华文中宋" pitchFamily="2" charset="-122"/>
              </a:rPr>
              <a:t>　　量子理论认为：如果没有揭开盖子，进行观察，我们永远也不知道雌猫是死是活，她将永远到处于半死不活的叠加态。这与我们的日常经验严重相违，要么死，要么活，怎么可能不死不活，半死半活？</a:t>
            </a:r>
          </a:p>
        </p:txBody>
      </p:sp>
      <p:sp>
        <p:nvSpPr>
          <p:cNvPr id="1372165" name="Rectangle 5"/>
          <p:cNvSpPr>
            <a:spLocks noChangeArrowheads="1"/>
          </p:cNvSpPr>
          <p:nvPr/>
        </p:nvSpPr>
        <p:spPr bwMode="auto">
          <a:xfrm>
            <a:off x="250825" y="1711325"/>
            <a:ext cx="8748713" cy="3013075"/>
          </a:xfrm>
          <a:prstGeom prst="rect">
            <a:avLst/>
          </a:prstGeom>
          <a:noFill/>
          <a:ln w="9525">
            <a:noFill/>
            <a:miter lim="800000"/>
            <a:headEnd/>
            <a:tailEnd/>
          </a:ln>
        </p:spPr>
        <p:txBody>
          <a:bodyPr>
            <a:spAutoFit/>
          </a:bodyPr>
          <a:lstStyle/>
          <a:p>
            <a:r>
              <a:rPr lang="zh-CN" altLang="en-US" sz="2400">
                <a:solidFill>
                  <a:srgbClr val="9900FF"/>
                </a:solidFill>
                <a:latin typeface="华文中宋" pitchFamily="2" charset="-122"/>
                <a:ea typeface="华文中宋" pitchFamily="2" charset="-122"/>
              </a:rPr>
              <a:t>薛定谔挖苦说：按照量子力学的解释，箱中之猫处于“死－活叠加态”</a:t>
            </a:r>
            <a:r>
              <a:rPr lang="en-US" altLang="zh-CN" sz="2400">
                <a:solidFill>
                  <a:srgbClr val="9900FF"/>
                </a:solidFill>
                <a:latin typeface="华文中宋" pitchFamily="2" charset="-122"/>
                <a:ea typeface="华文中宋" pitchFamily="2" charset="-122"/>
              </a:rPr>
              <a:t>——</a:t>
            </a:r>
            <a:r>
              <a:rPr lang="zh-CN" altLang="en-US" sz="2400">
                <a:solidFill>
                  <a:srgbClr val="9900FF"/>
                </a:solidFill>
                <a:latin typeface="华文中宋" pitchFamily="2" charset="-122"/>
                <a:ea typeface="华文中宋" pitchFamily="2" charset="-122"/>
              </a:rPr>
              <a:t>既死了又活着！要等到打开箱子看猫一眼才决定其生死。（请注意！不是发现而是决定，仅仅看一眼就足以致命！）正像哈姆雷特王子所说：“生存，还是毁灭，这可真是一个问题。”只有当你打开盒子的时候，迭加态突然结束（在数学术语就是“坍缩（</a:t>
            </a:r>
            <a:r>
              <a:rPr lang="en-US" altLang="zh-CN" sz="2400">
                <a:solidFill>
                  <a:srgbClr val="9900FF"/>
                </a:solidFill>
                <a:latin typeface="华文中宋" pitchFamily="2" charset="-122"/>
                <a:ea typeface="华文中宋" pitchFamily="2" charset="-122"/>
              </a:rPr>
              <a:t>collapse</a:t>
            </a:r>
            <a:r>
              <a:rPr lang="zh-CN" altLang="en-US" sz="2400">
                <a:solidFill>
                  <a:srgbClr val="9900FF"/>
                </a:solidFill>
                <a:latin typeface="华文中宋" pitchFamily="2" charset="-122"/>
                <a:ea typeface="华文中宋" pitchFamily="2" charset="-122"/>
              </a:rPr>
              <a:t>）”），哈姆雷特王子的犹豫才终于结束，我们知道了猫的确定态：死，或者活。哥本哈根的几率诠释的优点是：只出现一个结果，这与我们观测到的结果相符合。</a:t>
            </a:r>
          </a:p>
        </p:txBody>
      </p:sp>
      <p:sp>
        <p:nvSpPr>
          <p:cNvPr id="1372166" name="Rectangle 6"/>
          <p:cNvSpPr>
            <a:spLocks noChangeArrowheads="1"/>
          </p:cNvSpPr>
          <p:nvPr/>
        </p:nvSpPr>
        <p:spPr bwMode="auto">
          <a:xfrm>
            <a:off x="182563" y="4756150"/>
            <a:ext cx="8748712" cy="1552575"/>
          </a:xfrm>
          <a:prstGeom prst="rect">
            <a:avLst/>
          </a:prstGeom>
          <a:noFill/>
          <a:ln w="9525">
            <a:noFill/>
            <a:miter lim="800000"/>
            <a:headEnd/>
            <a:tailEnd/>
          </a:ln>
        </p:spPr>
        <p:txBody>
          <a:bodyPr>
            <a:spAutoFit/>
          </a:bodyPr>
          <a:lstStyle/>
          <a:p>
            <a:r>
              <a:rPr lang="zh-CN" altLang="en-US" sz="2400">
                <a:solidFill>
                  <a:srgbClr val="9900FF"/>
                </a:solidFill>
                <a:latin typeface="华文中宋" pitchFamily="2" charset="-122"/>
                <a:ea typeface="华文中宋" pitchFamily="2" charset="-122"/>
              </a:rPr>
              <a:t>　　但是有一个大的问题：它要求波函数突然坍缩。但物理学中没有一个公式能够描述这种坍缩。尽管如此，长期以来物理学家们出于实用主义的考虑，还是接受了哥本哈根的诠释。付出的代价是：违反了薛定谔方程。这就难怪薛定谔一直耿耿于怀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164"/>
                                        </p:tgtEl>
                                        <p:attrNameLst>
                                          <p:attrName>style.visibility</p:attrName>
                                        </p:attrNameLst>
                                      </p:cBhvr>
                                      <p:to>
                                        <p:strVal val="visible"/>
                                      </p:to>
                                    </p:set>
                                    <p:animEffect transition="in" filter="blinds(horizontal)">
                                      <p:cBhvr>
                                        <p:cTn id="7" dur="500"/>
                                        <p:tgtEl>
                                          <p:spTgt spid="13721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72165"/>
                                        </p:tgtEl>
                                        <p:attrNameLst>
                                          <p:attrName>style.visibility</p:attrName>
                                        </p:attrNameLst>
                                      </p:cBhvr>
                                      <p:to>
                                        <p:strVal val="visible"/>
                                      </p:to>
                                    </p:set>
                                    <p:anim calcmode="lin" valueType="num">
                                      <p:cBhvr additive="base">
                                        <p:cTn id="12" dur="500" fill="hold"/>
                                        <p:tgtEl>
                                          <p:spTgt spid="1372165"/>
                                        </p:tgtEl>
                                        <p:attrNameLst>
                                          <p:attrName>ppt_x</p:attrName>
                                        </p:attrNameLst>
                                      </p:cBhvr>
                                      <p:tavLst>
                                        <p:tav tm="0">
                                          <p:val>
                                            <p:strVal val="#ppt_x"/>
                                          </p:val>
                                        </p:tav>
                                        <p:tav tm="100000">
                                          <p:val>
                                            <p:strVal val="#ppt_x"/>
                                          </p:val>
                                        </p:tav>
                                      </p:tavLst>
                                    </p:anim>
                                    <p:anim calcmode="lin" valueType="num">
                                      <p:cBhvr additive="base">
                                        <p:cTn id="13" dur="500" fill="hold"/>
                                        <p:tgtEl>
                                          <p:spTgt spid="137216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372166"/>
                                        </p:tgtEl>
                                        <p:attrNameLst>
                                          <p:attrName>style.visibility</p:attrName>
                                        </p:attrNameLst>
                                      </p:cBhvr>
                                      <p:to>
                                        <p:strVal val="visible"/>
                                      </p:to>
                                    </p:set>
                                    <p:animEffect transition="in" filter="box(in)">
                                      <p:cBhvr>
                                        <p:cTn id="18" dur="500"/>
                                        <p:tgtEl>
                                          <p:spTgt spid="137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64" grpId="0"/>
      <p:bldP spid="1372165" grpId="0"/>
      <p:bldP spid="137216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lang="en-US" altLang="zh-CN" dirty="0">
                <a:solidFill>
                  <a:schemeClr val="tx2">
                    <a:satMod val="130000"/>
                  </a:schemeClr>
                </a:solidFill>
              </a:rPr>
              <a:t>§17</a:t>
            </a:r>
            <a:r>
              <a:rPr lang="zh-CN" altLang="en-US" dirty="0">
                <a:solidFill>
                  <a:schemeClr val="tx2">
                    <a:satMod val="130000"/>
                  </a:schemeClr>
                </a:solidFill>
              </a:rPr>
              <a:t>氢原子的薛定谔方程解</a:t>
            </a:r>
            <a:endParaRPr lang="en-US" dirty="0">
              <a:solidFill>
                <a:schemeClr val="tx2">
                  <a:satMod val="130000"/>
                </a:schemeClr>
              </a:solidFill>
            </a:endParaRPr>
          </a:p>
        </p:txBody>
      </p:sp>
      <p:sp>
        <p:nvSpPr>
          <p:cNvPr id="5" name="Text Box 7"/>
          <p:cNvSpPr txBox="1">
            <a:spLocks noChangeArrowheads="1"/>
          </p:cNvSpPr>
          <p:nvPr/>
        </p:nvSpPr>
        <p:spPr bwMode="auto">
          <a:xfrm>
            <a:off x="1076098" y="1607309"/>
            <a:ext cx="7600358" cy="3477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just" fontAlgn="auto">
              <a:spcBef>
                <a:spcPct val="50000"/>
              </a:spcBef>
              <a:spcAft>
                <a:spcPts val="0"/>
              </a:spcAft>
              <a:defRPr/>
            </a:pPr>
            <a:r>
              <a:rPr lang="zh-CN" altLang="en-US" sz="4000" dirty="0"/>
              <a:t>氢原子问题是用薛定谔方程唯一可以严格求解的原子结构问题，因而也是最有代表性的。</a:t>
            </a:r>
            <a:endParaRPr lang="en-US" altLang="zh-CN" sz="4000" dirty="0"/>
          </a:p>
          <a:p>
            <a:pPr algn="just" fontAlgn="auto">
              <a:spcBef>
                <a:spcPct val="50000"/>
              </a:spcBef>
              <a:spcAft>
                <a:spcPts val="0"/>
              </a:spcAft>
              <a:defRPr/>
            </a:pPr>
            <a:r>
              <a:rPr lang="zh-CN" altLang="en-US" sz="4000" dirty="0"/>
              <a:t>本节将给出解题的大致步骤，列出结果，并讨论其物理意义。 </a:t>
            </a:r>
          </a:p>
        </p:txBody>
      </p:sp>
      <p:sp>
        <p:nvSpPr>
          <p:cNvPr id="2" name="文本框 1">
            <a:extLst>
              <a:ext uri="{FF2B5EF4-FFF2-40B4-BE49-F238E27FC236}">
                <a16:creationId xmlns:a16="http://schemas.microsoft.com/office/drawing/2014/main" id="{B47884C4-C06E-4FBA-98C0-5B70BBDDB6FB}"/>
              </a:ext>
            </a:extLst>
          </p:cNvPr>
          <p:cNvSpPr txBox="1"/>
          <p:nvPr/>
        </p:nvSpPr>
        <p:spPr>
          <a:xfrm flipH="1">
            <a:off x="2001078" y="5632174"/>
            <a:ext cx="5019194" cy="1015663"/>
          </a:xfrm>
          <a:prstGeom prst="rect">
            <a:avLst/>
          </a:prstGeom>
          <a:solidFill>
            <a:srgbClr val="FFFF00"/>
          </a:solidFill>
        </p:spPr>
        <p:txBody>
          <a:bodyPr wrap="square" rtlCol="0">
            <a:spAutoFit/>
          </a:bodyPr>
          <a:lstStyle/>
          <a:p>
            <a:r>
              <a:rPr lang="zh-CN" altLang="en-US" sz="2000" dirty="0">
                <a:latin typeface="黑体" panose="02010609060101010101" pitchFamily="49" charset="-122"/>
                <a:ea typeface="黑体" panose="02010609060101010101" pitchFamily="49" charset="-122"/>
              </a:rPr>
              <a:t>以下内容非常重要，但是由于课时有限，无法详细讲解，不做考试要求。但是是学习以后章节的必备知识。</a:t>
            </a:r>
          </a:p>
        </p:txBody>
      </p:sp>
    </p:spTree>
    <p:extLst>
      <p:ext uri="{BB962C8B-B14F-4D97-AF65-F5344CB8AC3E}">
        <p14:creationId xmlns:p14="http://schemas.microsoft.com/office/powerpoint/2010/main" val="199311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5" name="Rectangle 5"/>
          <p:cNvSpPr>
            <a:spLocks noChangeArrowheads="1"/>
          </p:cNvSpPr>
          <p:nvPr/>
        </p:nvSpPr>
        <p:spPr bwMode="auto">
          <a:xfrm>
            <a:off x="0" y="0"/>
            <a:ext cx="4500563" cy="4667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defRPr/>
            </a:pPr>
            <a:r>
              <a:rPr lang="zh-CN" altLang="en-US" sz="2400" b="1">
                <a:solidFill>
                  <a:srgbClr val="FF0000"/>
                </a:solidFill>
              </a:rPr>
              <a:t>一、氢原子的薛定谔方程</a:t>
            </a:r>
            <a:endParaRPr lang="zh-CN" altLang="en-US" sz="2400">
              <a:solidFill>
                <a:srgbClr val="FF0000"/>
              </a:solidFill>
            </a:endParaRPr>
          </a:p>
        </p:txBody>
      </p:sp>
      <p:sp>
        <p:nvSpPr>
          <p:cNvPr id="317446" name="Rectangle 6"/>
          <p:cNvSpPr>
            <a:spLocks noChangeArrowheads="1"/>
          </p:cNvSpPr>
          <p:nvPr/>
        </p:nvSpPr>
        <p:spPr bwMode="auto">
          <a:xfrm>
            <a:off x="290513" y="1149350"/>
            <a:ext cx="4238625" cy="457200"/>
          </a:xfrm>
          <a:prstGeom prst="rect">
            <a:avLst/>
          </a:prstGeom>
          <a:noFill/>
          <a:ln w="9525">
            <a:noFill/>
            <a:miter lim="800000"/>
            <a:headEnd/>
            <a:tailEnd/>
          </a:ln>
        </p:spPr>
        <p:txBody>
          <a:bodyPr>
            <a:spAutoFit/>
          </a:bodyPr>
          <a:lstStyle/>
          <a:p>
            <a:r>
              <a:rPr lang="zh-CN" altLang="en-US" sz="2400">
                <a:solidFill>
                  <a:srgbClr val="000000"/>
                </a:solidFill>
                <a:latin typeface="宋体" charset="-122"/>
                <a:ea typeface="宋体" charset="-122"/>
              </a:rPr>
              <a:t>电子在原子核的库仑场中运动：</a:t>
            </a:r>
            <a:r>
              <a:rPr lang="zh-CN" altLang="en-US" sz="2400">
                <a:solidFill>
                  <a:srgbClr val="000000"/>
                </a:solidFill>
                <a:latin typeface="Times New Roman" pitchFamily="18" charset="0"/>
                <a:ea typeface="宋体" charset="-122"/>
              </a:rPr>
              <a:t> </a:t>
            </a:r>
          </a:p>
        </p:txBody>
      </p:sp>
      <p:graphicFrame>
        <p:nvGraphicFramePr>
          <p:cNvPr id="339968" name="Object 4"/>
          <p:cNvGraphicFramePr>
            <a:graphicFrameLocks noChangeAspect="1"/>
          </p:cNvGraphicFramePr>
          <p:nvPr/>
        </p:nvGraphicFramePr>
        <p:xfrm>
          <a:off x="4694238" y="922338"/>
          <a:ext cx="1676400" cy="977900"/>
        </p:xfrm>
        <a:graphic>
          <a:graphicData uri="http://schemas.openxmlformats.org/presentationml/2006/ole">
            <mc:AlternateContent xmlns:mc="http://schemas.openxmlformats.org/markup-compatibility/2006">
              <mc:Choice xmlns:v="urn:schemas-microsoft-com:vml" Requires="v">
                <p:oleObj spid="_x0000_s1213514" r:id="rId3" imgW="799756" imgH="469601" progId="Equation.3">
                  <p:embed/>
                </p:oleObj>
              </mc:Choice>
              <mc:Fallback>
                <p:oleObj r:id="rId3" imgW="799756" imgH="469601" progId="Equation.3">
                  <p:embed/>
                  <p:pic>
                    <p:nvPicPr>
                      <p:cNvPr id="3399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238" y="922338"/>
                        <a:ext cx="16764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49" name="Rectangle 9"/>
          <p:cNvSpPr>
            <a:spLocks noChangeArrowheads="1"/>
          </p:cNvSpPr>
          <p:nvPr/>
        </p:nvSpPr>
        <p:spPr bwMode="auto">
          <a:xfrm>
            <a:off x="333375" y="1987550"/>
            <a:ext cx="2511425" cy="457200"/>
          </a:xfrm>
          <a:prstGeom prst="rect">
            <a:avLst/>
          </a:prstGeom>
          <a:noFill/>
          <a:ln w="9525">
            <a:noFill/>
            <a:miter lim="800000"/>
            <a:headEnd/>
            <a:tailEnd/>
          </a:ln>
        </p:spPr>
        <p:txBody>
          <a:bodyPr>
            <a:spAutoFit/>
          </a:bodyPr>
          <a:lstStyle/>
          <a:p>
            <a:r>
              <a:rPr lang="zh-CN" altLang="en-US" sz="2400">
                <a:solidFill>
                  <a:srgbClr val="FF0000"/>
                </a:solidFill>
                <a:latin typeface="宋体" charset="-122"/>
                <a:ea typeface="宋体" charset="-122"/>
              </a:rPr>
              <a:t>定态</a:t>
            </a:r>
            <a:r>
              <a:rPr lang="zh-CN" altLang="en-US" sz="2400">
                <a:solidFill>
                  <a:srgbClr val="000000"/>
                </a:solidFill>
                <a:latin typeface="宋体" charset="-122"/>
                <a:ea typeface="宋体" charset="-122"/>
              </a:rPr>
              <a:t>薛定谔方程：</a:t>
            </a:r>
            <a:r>
              <a:rPr lang="zh-CN" altLang="en-US" sz="2400">
                <a:solidFill>
                  <a:srgbClr val="000000"/>
                </a:solidFill>
                <a:latin typeface="Times New Roman" pitchFamily="18" charset="0"/>
                <a:ea typeface="宋体" charset="-122"/>
              </a:rPr>
              <a:t> </a:t>
            </a:r>
          </a:p>
        </p:txBody>
      </p:sp>
      <p:graphicFrame>
        <p:nvGraphicFramePr>
          <p:cNvPr id="339969" name="Object 6"/>
          <p:cNvGraphicFramePr>
            <a:graphicFrameLocks noChangeAspect="1"/>
          </p:cNvGraphicFramePr>
          <p:nvPr/>
        </p:nvGraphicFramePr>
        <p:xfrm>
          <a:off x="2921000" y="1785938"/>
          <a:ext cx="3862388" cy="892175"/>
        </p:xfrm>
        <a:graphic>
          <a:graphicData uri="http://schemas.openxmlformats.org/presentationml/2006/ole">
            <mc:AlternateContent xmlns:mc="http://schemas.openxmlformats.org/markup-compatibility/2006">
              <mc:Choice xmlns:v="urn:schemas-microsoft-com:vml" Requires="v">
                <p:oleObj spid="_x0000_s1213515" r:id="rId5" imgW="2018956" imgH="469601" progId="Equation.3">
                  <p:embed/>
                </p:oleObj>
              </mc:Choice>
              <mc:Fallback>
                <p:oleObj r:id="rId5" imgW="2018956" imgH="469601" progId="Equation.3">
                  <p:embed/>
                  <p:pic>
                    <p:nvPicPr>
                      <p:cNvPr id="33996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1000" y="1785938"/>
                        <a:ext cx="3862388"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52" name="Rectangle 12"/>
          <p:cNvSpPr>
            <a:spLocks noChangeArrowheads="1"/>
          </p:cNvSpPr>
          <p:nvPr/>
        </p:nvSpPr>
        <p:spPr bwMode="auto">
          <a:xfrm>
            <a:off x="406400" y="2857500"/>
            <a:ext cx="6299200" cy="457200"/>
          </a:xfrm>
          <a:prstGeom prst="rect">
            <a:avLst/>
          </a:prstGeom>
          <a:noFill/>
          <a:ln w="9525">
            <a:noFill/>
            <a:miter lim="800000"/>
            <a:headEnd/>
            <a:tailEnd/>
          </a:ln>
        </p:spPr>
        <p:txBody>
          <a:bodyPr>
            <a:spAutoFit/>
          </a:bodyPr>
          <a:lstStyle/>
          <a:p>
            <a:r>
              <a:rPr lang="zh-CN" altLang="en-US" sz="2400">
                <a:solidFill>
                  <a:srgbClr val="000000"/>
                </a:solidFill>
                <a:latin typeface="宋体" charset="-122"/>
                <a:ea typeface="宋体" charset="-122"/>
              </a:rPr>
              <a:t>氢原子问题是球对称问题，通常采用</a:t>
            </a:r>
            <a:r>
              <a:rPr lang="zh-CN" altLang="en-US" sz="2400">
                <a:solidFill>
                  <a:srgbClr val="FF0000"/>
                </a:solidFill>
                <a:latin typeface="宋体" charset="-122"/>
                <a:ea typeface="宋体" charset="-122"/>
              </a:rPr>
              <a:t>球坐标系</a:t>
            </a:r>
            <a:r>
              <a:rPr lang="zh-CN" altLang="en-US" sz="2400">
                <a:solidFill>
                  <a:srgbClr val="000000"/>
                </a:solidFill>
                <a:latin typeface="宋体" charset="-122"/>
                <a:ea typeface="宋体" charset="-122"/>
              </a:rPr>
              <a:t>：</a:t>
            </a:r>
            <a:r>
              <a:rPr lang="zh-CN" altLang="en-US" sz="2400">
                <a:solidFill>
                  <a:srgbClr val="000000"/>
                </a:solidFill>
                <a:latin typeface="Times New Roman" pitchFamily="18" charset="0"/>
                <a:ea typeface="宋体" charset="-122"/>
              </a:rPr>
              <a:t> </a:t>
            </a:r>
          </a:p>
        </p:txBody>
      </p:sp>
      <p:pic>
        <p:nvPicPr>
          <p:cNvPr id="317453" name="Picture 13"/>
          <p:cNvPicPr>
            <a:picLocks noChangeAspect="1" noChangeArrowheads="1"/>
          </p:cNvPicPr>
          <p:nvPr/>
        </p:nvPicPr>
        <p:blipFill>
          <a:blip r:embed="rId7"/>
          <a:srcRect r="16824" b="8934"/>
          <a:stretch>
            <a:fillRect/>
          </a:stretch>
        </p:blipFill>
        <p:spPr bwMode="auto">
          <a:xfrm>
            <a:off x="6856413" y="917575"/>
            <a:ext cx="2287587" cy="3138488"/>
          </a:xfrm>
          <a:prstGeom prst="rect">
            <a:avLst/>
          </a:prstGeom>
          <a:noFill/>
          <a:ln w="9525">
            <a:noFill/>
            <a:miter lim="800000"/>
            <a:headEnd/>
            <a:tailEnd/>
          </a:ln>
        </p:spPr>
      </p:pic>
      <p:graphicFrame>
        <p:nvGraphicFramePr>
          <p:cNvPr id="339970" name="Object 9"/>
          <p:cNvGraphicFramePr>
            <a:graphicFrameLocks noChangeAspect="1"/>
          </p:cNvGraphicFramePr>
          <p:nvPr/>
        </p:nvGraphicFramePr>
        <p:xfrm>
          <a:off x="322263" y="3808413"/>
          <a:ext cx="2132012" cy="434975"/>
        </p:xfrm>
        <a:graphic>
          <a:graphicData uri="http://schemas.openxmlformats.org/presentationml/2006/ole">
            <mc:AlternateContent xmlns:mc="http://schemas.openxmlformats.org/markup-compatibility/2006">
              <mc:Choice xmlns:v="urn:schemas-microsoft-com:vml" Requires="v">
                <p:oleObj spid="_x0000_s1213516" r:id="rId8" imgW="977196" imgH="203261" progId="Equation.3">
                  <p:embed/>
                </p:oleObj>
              </mc:Choice>
              <mc:Fallback>
                <p:oleObj r:id="rId8" imgW="977196" imgH="203261" progId="Equation.3">
                  <p:embed/>
                  <p:pic>
                    <p:nvPicPr>
                      <p:cNvPr id="33997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263" y="3808413"/>
                        <a:ext cx="213201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71" name="Object 10"/>
          <p:cNvGraphicFramePr>
            <a:graphicFrameLocks noChangeAspect="1"/>
          </p:cNvGraphicFramePr>
          <p:nvPr/>
        </p:nvGraphicFramePr>
        <p:xfrm>
          <a:off x="2728913" y="3824288"/>
          <a:ext cx="1949450" cy="404812"/>
        </p:xfrm>
        <a:graphic>
          <a:graphicData uri="http://schemas.openxmlformats.org/presentationml/2006/ole">
            <mc:AlternateContent xmlns:mc="http://schemas.openxmlformats.org/markup-compatibility/2006">
              <mc:Choice xmlns:v="urn:schemas-microsoft-com:vml" Requires="v">
                <p:oleObj spid="_x0000_s1213517" r:id="rId10" imgW="965108" imgH="203384" progId="Equation.3">
                  <p:embed/>
                </p:oleObj>
              </mc:Choice>
              <mc:Fallback>
                <p:oleObj r:id="rId10" imgW="965108" imgH="203384" progId="Equation.3">
                  <p:embed/>
                  <p:pic>
                    <p:nvPicPr>
                      <p:cNvPr id="339971"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8913" y="3824288"/>
                        <a:ext cx="194945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73" name="Object 11"/>
          <p:cNvGraphicFramePr>
            <a:graphicFrameLocks noChangeAspect="1"/>
          </p:cNvGraphicFramePr>
          <p:nvPr/>
        </p:nvGraphicFramePr>
        <p:xfrm>
          <a:off x="385763" y="4452938"/>
          <a:ext cx="2274887" cy="758825"/>
        </p:xfrm>
        <a:graphic>
          <a:graphicData uri="http://schemas.openxmlformats.org/presentationml/2006/ole">
            <mc:AlternateContent xmlns:mc="http://schemas.openxmlformats.org/markup-compatibility/2006">
              <mc:Choice xmlns:v="urn:schemas-microsoft-com:vml" Requires="v">
                <p:oleObj spid="_x0000_s1213518" r:id="rId12" imgW="1167941" imgH="393539" progId="Equation.3">
                  <p:embed/>
                </p:oleObj>
              </mc:Choice>
              <mc:Fallback>
                <p:oleObj r:id="rId12" imgW="1167941" imgH="393539" progId="Equation.3">
                  <p:embed/>
                  <p:pic>
                    <p:nvPicPr>
                      <p:cNvPr id="339973"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763" y="4452938"/>
                        <a:ext cx="2274887"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74" name="Object 12"/>
          <p:cNvGraphicFramePr>
            <a:graphicFrameLocks noChangeAspect="1"/>
          </p:cNvGraphicFramePr>
          <p:nvPr/>
        </p:nvGraphicFramePr>
        <p:xfrm>
          <a:off x="2608263" y="4502150"/>
          <a:ext cx="2503487" cy="703263"/>
        </p:xfrm>
        <a:graphic>
          <a:graphicData uri="http://schemas.openxmlformats.org/presentationml/2006/ole">
            <mc:AlternateContent xmlns:mc="http://schemas.openxmlformats.org/markup-compatibility/2006">
              <mc:Choice xmlns:v="urn:schemas-microsoft-com:vml" Requires="v">
                <p:oleObj spid="_x0000_s1213519" r:id="rId14" imgW="1460064" imgH="406216" progId="Equation.3">
                  <p:embed/>
                </p:oleObj>
              </mc:Choice>
              <mc:Fallback>
                <p:oleObj r:id="rId14" imgW="1460064" imgH="406216" progId="Equation.3">
                  <p:embed/>
                  <p:pic>
                    <p:nvPicPr>
                      <p:cNvPr id="339974"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08263" y="4502150"/>
                        <a:ext cx="2503487"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75" name="Object 13"/>
          <p:cNvGraphicFramePr>
            <a:graphicFrameLocks noChangeAspect="1"/>
          </p:cNvGraphicFramePr>
          <p:nvPr/>
        </p:nvGraphicFramePr>
        <p:xfrm>
          <a:off x="5064125" y="4400550"/>
          <a:ext cx="1789113" cy="842963"/>
        </p:xfrm>
        <a:graphic>
          <a:graphicData uri="http://schemas.openxmlformats.org/presentationml/2006/ole">
            <mc:AlternateContent xmlns:mc="http://schemas.openxmlformats.org/markup-compatibility/2006">
              <mc:Choice xmlns:v="urn:schemas-microsoft-com:vml" Requires="v">
                <p:oleObj spid="_x0000_s1213520" r:id="rId16" imgW="990462" imgH="469601" progId="Equation.3">
                  <p:embed/>
                </p:oleObj>
              </mc:Choice>
              <mc:Fallback>
                <p:oleObj r:id="rId16" imgW="990462" imgH="469601" progId="Equation.3">
                  <p:embed/>
                  <p:pic>
                    <p:nvPicPr>
                      <p:cNvPr id="339975"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64125" y="4400550"/>
                        <a:ext cx="1789113"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66" name="Rectangle 26"/>
          <p:cNvSpPr>
            <a:spLocks noChangeArrowheads="1"/>
          </p:cNvSpPr>
          <p:nvPr/>
        </p:nvSpPr>
        <p:spPr bwMode="auto">
          <a:xfrm>
            <a:off x="6835775" y="4154488"/>
            <a:ext cx="2308225" cy="1187450"/>
          </a:xfrm>
          <a:prstGeom prst="rect">
            <a:avLst/>
          </a:prstGeom>
          <a:noFill/>
          <a:ln w="9525">
            <a:noFill/>
            <a:miter lim="800000"/>
            <a:headEnd/>
            <a:tailEnd/>
          </a:ln>
        </p:spPr>
        <p:txBody>
          <a:bodyPr>
            <a:spAutoFit/>
          </a:bodyPr>
          <a:lstStyle/>
          <a:p>
            <a:r>
              <a:rPr lang="zh-CN" altLang="en-US" sz="2400">
                <a:solidFill>
                  <a:srgbClr val="FF0000"/>
                </a:solidFill>
                <a:latin typeface="宋体" charset="-122"/>
                <a:ea typeface="宋体" charset="-122"/>
              </a:rPr>
              <a:t>氢原子在球坐标下的定态薛定谔方程：</a:t>
            </a:r>
            <a:r>
              <a:rPr lang="zh-CN" altLang="en-US" sz="2400">
                <a:solidFill>
                  <a:srgbClr val="000000"/>
                </a:solidFill>
                <a:latin typeface="Times New Roman" pitchFamily="18" charset="0"/>
                <a:ea typeface="宋体" charset="-122"/>
              </a:rPr>
              <a:t> </a:t>
            </a:r>
          </a:p>
        </p:txBody>
      </p:sp>
      <p:graphicFrame>
        <p:nvGraphicFramePr>
          <p:cNvPr id="339976" name="Object 15"/>
          <p:cNvGraphicFramePr>
            <a:graphicFrameLocks noChangeAspect="1"/>
          </p:cNvGraphicFramePr>
          <p:nvPr/>
        </p:nvGraphicFramePr>
        <p:xfrm>
          <a:off x="166688" y="5592763"/>
          <a:ext cx="2200275" cy="819150"/>
        </p:xfrm>
        <a:graphic>
          <a:graphicData uri="http://schemas.openxmlformats.org/presentationml/2006/ole">
            <mc:AlternateContent xmlns:mc="http://schemas.openxmlformats.org/markup-compatibility/2006">
              <mc:Choice xmlns:v="urn:schemas-microsoft-com:vml" Requires="v">
                <p:oleObj spid="_x0000_s1213521" r:id="rId18" imgW="1231877" imgH="456924" progId="Equation.3">
                  <p:embed/>
                </p:oleObj>
              </mc:Choice>
              <mc:Fallback>
                <p:oleObj r:id="rId18" imgW="1231877" imgH="456924" progId="Equation.3">
                  <p:embed/>
                  <p:pic>
                    <p:nvPicPr>
                      <p:cNvPr id="339976"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6688" y="5592763"/>
                        <a:ext cx="2200275"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77" name="Object 16"/>
          <p:cNvGraphicFramePr>
            <a:graphicFrameLocks noChangeAspect="1"/>
          </p:cNvGraphicFramePr>
          <p:nvPr/>
        </p:nvGraphicFramePr>
        <p:xfrm>
          <a:off x="2370138" y="5683250"/>
          <a:ext cx="2551112" cy="715963"/>
        </p:xfrm>
        <a:graphic>
          <a:graphicData uri="http://schemas.openxmlformats.org/presentationml/2006/ole">
            <mc:AlternateContent xmlns:mc="http://schemas.openxmlformats.org/markup-compatibility/2006">
              <mc:Choice xmlns:v="urn:schemas-microsoft-com:vml" Requires="v">
                <p:oleObj spid="_x0000_s1213522" r:id="rId20" imgW="1460064" imgH="406216" progId="Equation.3">
                  <p:embed/>
                </p:oleObj>
              </mc:Choice>
              <mc:Fallback>
                <p:oleObj r:id="rId20" imgW="1460064" imgH="406216" progId="Equation.3">
                  <p:embed/>
                  <p:pic>
                    <p:nvPicPr>
                      <p:cNvPr id="339977" name="Object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70138" y="5683250"/>
                        <a:ext cx="2551112"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78" name="Object 17"/>
          <p:cNvGraphicFramePr>
            <a:graphicFrameLocks noChangeAspect="1"/>
          </p:cNvGraphicFramePr>
          <p:nvPr/>
        </p:nvGraphicFramePr>
        <p:xfrm>
          <a:off x="4922838" y="5668963"/>
          <a:ext cx="1911350" cy="779462"/>
        </p:xfrm>
        <a:graphic>
          <a:graphicData uri="http://schemas.openxmlformats.org/presentationml/2006/ole">
            <mc:AlternateContent xmlns:mc="http://schemas.openxmlformats.org/markup-compatibility/2006">
              <mc:Choice xmlns:v="urn:schemas-microsoft-com:vml" Requires="v">
                <p:oleObj spid="_x0000_s1213523" r:id="rId22" imgW="1143276" imgH="469885" progId="Equation.3">
                  <p:embed/>
                </p:oleObj>
              </mc:Choice>
              <mc:Fallback>
                <p:oleObj r:id="rId22" imgW="1143276" imgH="469885" progId="Equation.3">
                  <p:embed/>
                  <p:pic>
                    <p:nvPicPr>
                      <p:cNvPr id="339978" name="Object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22838" y="5668963"/>
                        <a:ext cx="1911350"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79" name="Object 18"/>
          <p:cNvGraphicFramePr>
            <a:graphicFrameLocks noChangeAspect="1"/>
          </p:cNvGraphicFramePr>
          <p:nvPr/>
        </p:nvGraphicFramePr>
        <p:xfrm>
          <a:off x="6854825" y="5645150"/>
          <a:ext cx="1893888" cy="828675"/>
        </p:xfrm>
        <a:graphic>
          <a:graphicData uri="http://schemas.openxmlformats.org/presentationml/2006/ole">
            <mc:AlternateContent xmlns:mc="http://schemas.openxmlformats.org/markup-compatibility/2006">
              <mc:Choice xmlns:v="urn:schemas-microsoft-com:vml" Requires="v">
                <p:oleObj spid="_x0000_s1213524" r:id="rId24" imgW="1067168" imgH="469885" progId="Equation.3">
                  <p:embed/>
                </p:oleObj>
              </mc:Choice>
              <mc:Fallback>
                <p:oleObj r:id="rId24" imgW="1067168" imgH="469885" progId="Equation.3">
                  <p:embed/>
                  <p:pic>
                    <p:nvPicPr>
                      <p:cNvPr id="339979" name="Object 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854825" y="5645150"/>
                        <a:ext cx="1893888"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80" name="Object 19"/>
          <p:cNvGraphicFramePr>
            <a:graphicFrameLocks noChangeAspect="1"/>
          </p:cNvGraphicFramePr>
          <p:nvPr/>
        </p:nvGraphicFramePr>
        <p:xfrm>
          <a:off x="6011863" y="284163"/>
          <a:ext cx="2106612" cy="481012"/>
        </p:xfrm>
        <a:graphic>
          <a:graphicData uri="http://schemas.openxmlformats.org/presentationml/2006/ole">
            <mc:AlternateContent xmlns:mc="http://schemas.openxmlformats.org/markup-compatibility/2006">
              <mc:Choice xmlns:v="urn:schemas-microsoft-com:vml" Requires="v">
                <p:oleObj spid="_x0000_s1213525" r:id="rId26" imgW="876369" imgH="203384" progId="Equation.3">
                  <p:embed/>
                </p:oleObj>
              </mc:Choice>
              <mc:Fallback>
                <p:oleObj r:id="rId26" imgW="876369" imgH="203384" progId="Equation.3">
                  <p:embed/>
                  <p:pic>
                    <p:nvPicPr>
                      <p:cNvPr id="339980" name="Object 1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011863" y="284163"/>
                        <a:ext cx="2106612"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663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46"/>
                                        </p:tgtEl>
                                        <p:attrNameLst>
                                          <p:attrName>style.visibility</p:attrName>
                                        </p:attrNameLst>
                                      </p:cBhvr>
                                      <p:to>
                                        <p:strVal val="visible"/>
                                      </p:to>
                                    </p:set>
                                    <p:anim calcmode="lin" valueType="num">
                                      <p:cBhvr additive="base">
                                        <p:cTn id="7" dur="500" fill="hold"/>
                                        <p:tgtEl>
                                          <p:spTgt spid="317446"/>
                                        </p:tgtEl>
                                        <p:attrNameLst>
                                          <p:attrName>ppt_x</p:attrName>
                                        </p:attrNameLst>
                                      </p:cBhvr>
                                      <p:tavLst>
                                        <p:tav tm="0">
                                          <p:val>
                                            <p:strVal val="0-#ppt_w/2"/>
                                          </p:val>
                                        </p:tav>
                                        <p:tav tm="100000">
                                          <p:val>
                                            <p:strVal val="#ppt_x"/>
                                          </p:val>
                                        </p:tav>
                                      </p:tavLst>
                                    </p:anim>
                                    <p:anim calcmode="lin" valueType="num">
                                      <p:cBhvr additive="base">
                                        <p:cTn id="8" dur="500" fill="hold"/>
                                        <p:tgtEl>
                                          <p:spTgt spid="3174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9968"/>
                                        </p:tgtEl>
                                        <p:attrNameLst>
                                          <p:attrName>style.visibility</p:attrName>
                                        </p:attrNameLst>
                                      </p:cBhvr>
                                      <p:to>
                                        <p:strVal val="visible"/>
                                      </p:to>
                                    </p:set>
                                    <p:anim calcmode="lin" valueType="num">
                                      <p:cBhvr additive="base">
                                        <p:cTn id="13" dur="500" fill="hold"/>
                                        <p:tgtEl>
                                          <p:spTgt spid="339968"/>
                                        </p:tgtEl>
                                        <p:attrNameLst>
                                          <p:attrName>ppt_x</p:attrName>
                                        </p:attrNameLst>
                                      </p:cBhvr>
                                      <p:tavLst>
                                        <p:tav tm="0">
                                          <p:val>
                                            <p:strVal val="0-#ppt_w/2"/>
                                          </p:val>
                                        </p:tav>
                                        <p:tav tm="100000">
                                          <p:val>
                                            <p:strVal val="#ppt_x"/>
                                          </p:val>
                                        </p:tav>
                                      </p:tavLst>
                                    </p:anim>
                                    <p:anim calcmode="lin" valueType="num">
                                      <p:cBhvr additive="base">
                                        <p:cTn id="14" dur="500" fill="hold"/>
                                        <p:tgtEl>
                                          <p:spTgt spid="3399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49"/>
                                        </p:tgtEl>
                                        <p:attrNameLst>
                                          <p:attrName>style.visibility</p:attrName>
                                        </p:attrNameLst>
                                      </p:cBhvr>
                                      <p:to>
                                        <p:strVal val="visible"/>
                                      </p:to>
                                    </p:set>
                                    <p:anim calcmode="lin" valueType="num">
                                      <p:cBhvr additive="base">
                                        <p:cTn id="19" dur="500" fill="hold"/>
                                        <p:tgtEl>
                                          <p:spTgt spid="317449"/>
                                        </p:tgtEl>
                                        <p:attrNameLst>
                                          <p:attrName>ppt_x</p:attrName>
                                        </p:attrNameLst>
                                      </p:cBhvr>
                                      <p:tavLst>
                                        <p:tav tm="0">
                                          <p:val>
                                            <p:strVal val="0-#ppt_w/2"/>
                                          </p:val>
                                        </p:tav>
                                        <p:tav tm="100000">
                                          <p:val>
                                            <p:strVal val="#ppt_x"/>
                                          </p:val>
                                        </p:tav>
                                      </p:tavLst>
                                    </p:anim>
                                    <p:anim calcmode="lin" valueType="num">
                                      <p:cBhvr additive="base">
                                        <p:cTn id="20" dur="500" fill="hold"/>
                                        <p:tgtEl>
                                          <p:spTgt spid="31744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39969"/>
                                        </p:tgtEl>
                                        <p:attrNameLst>
                                          <p:attrName>style.visibility</p:attrName>
                                        </p:attrNameLst>
                                      </p:cBhvr>
                                      <p:to>
                                        <p:strVal val="visible"/>
                                      </p:to>
                                    </p:set>
                                    <p:anim calcmode="lin" valueType="num">
                                      <p:cBhvr additive="base">
                                        <p:cTn id="25" dur="500" fill="hold"/>
                                        <p:tgtEl>
                                          <p:spTgt spid="339969"/>
                                        </p:tgtEl>
                                        <p:attrNameLst>
                                          <p:attrName>ppt_x</p:attrName>
                                        </p:attrNameLst>
                                      </p:cBhvr>
                                      <p:tavLst>
                                        <p:tav tm="0">
                                          <p:val>
                                            <p:strVal val="0-#ppt_w/2"/>
                                          </p:val>
                                        </p:tav>
                                        <p:tav tm="100000">
                                          <p:val>
                                            <p:strVal val="#ppt_x"/>
                                          </p:val>
                                        </p:tav>
                                      </p:tavLst>
                                    </p:anim>
                                    <p:anim calcmode="lin" valueType="num">
                                      <p:cBhvr additive="base">
                                        <p:cTn id="26" dur="500" fill="hold"/>
                                        <p:tgtEl>
                                          <p:spTgt spid="33996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452"/>
                                        </p:tgtEl>
                                        <p:attrNameLst>
                                          <p:attrName>style.visibility</p:attrName>
                                        </p:attrNameLst>
                                      </p:cBhvr>
                                      <p:to>
                                        <p:strVal val="visible"/>
                                      </p:to>
                                    </p:set>
                                    <p:anim calcmode="lin" valueType="num">
                                      <p:cBhvr additive="base">
                                        <p:cTn id="31" dur="500" fill="hold"/>
                                        <p:tgtEl>
                                          <p:spTgt spid="317452"/>
                                        </p:tgtEl>
                                        <p:attrNameLst>
                                          <p:attrName>ppt_x</p:attrName>
                                        </p:attrNameLst>
                                      </p:cBhvr>
                                      <p:tavLst>
                                        <p:tav tm="0">
                                          <p:val>
                                            <p:strVal val="0-#ppt_w/2"/>
                                          </p:val>
                                        </p:tav>
                                        <p:tav tm="100000">
                                          <p:val>
                                            <p:strVal val="#ppt_x"/>
                                          </p:val>
                                        </p:tav>
                                      </p:tavLst>
                                    </p:anim>
                                    <p:anim calcmode="lin" valueType="num">
                                      <p:cBhvr additive="base">
                                        <p:cTn id="32" dur="500" fill="hold"/>
                                        <p:tgtEl>
                                          <p:spTgt spid="31745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17453"/>
                                        </p:tgtEl>
                                        <p:attrNameLst>
                                          <p:attrName>style.visibility</p:attrName>
                                        </p:attrNameLst>
                                      </p:cBhvr>
                                      <p:to>
                                        <p:strVal val="visible"/>
                                      </p:to>
                                    </p:set>
                                    <p:anim calcmode="lin" valueType="num">
                                      <p:cBhvr additive="base">
                                        <p:cTn id="37" dur="500" fill="hold"/>
                                        <p:tgtEl>
                                          <p:spTgt spid="317453"/>
                                        </p:tgtEl>
                                        <p:attrNameLst>
                                          <p:attrName>ppt_x</p:attrName>
                                        </p:attrNameLst>
                                      </p:cBhvr>
                                      <p:tavLst>
                                        <p:tav tm="0">
                                          <p:val>
                                            <p:strVal val="0-#ppt_w/2"/>
                                          </p:val>
                                        </p:tav>
                                        <p:tav tm="100000">
                                          <p:val>
                                            <p:strVal val="#ppt_x"/>
                                          </p:val>
                                        </p:tav>
                                      </p:tavLst>
                                    </p:anim>
                                    <p:anim calcmode="lin" valueType="num">
                                      <p:cBhvr additive="base">
                                        <p:cTn id="38" dur="500" fill="hold"/>
                                        <p:tgtEl>
                                          <p:spTgt spid="31745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39970"/>
                                        </p:tgtEl>
                                        <p:attrNameLst>
                                          <p:attrName>style.visibility</p:attrName>
                                        </p:attrNameLst>
                                      </p:cBhvr>
                                      <p:to>
                                        <p:strVal val="visible"/>
                                      </p:to>
                                    </p:set>
                                    <p:anim calcmode="lin" valueType="num">
                                      <p:cBhvr additive="base">
                                        <p:cTn id="43" dur="500" fill="hold"/>
                                        <p:tgtEl>
                                          <p:spTgt spid="339970"/>
                                        </p:tgtEl>
                                        <p:attrNameLst>
                                          <p:attrName>ppt_x</p:attrName>
                                        </p:attrNameLst>
                                      </p:cBhvr>
                                      <p:tavLst>
                                        <p:tav tm="0">
                                          <p:val>
                                            <p:strVal val="0-#ppt_w/2"/>
                                          </p:val>
                                        </p:tav>
                                        <p:tav tm="100000">
                                          <p:val>
                                            <p:strVal val="#ppt_x"/>
                                          </p:val>
                                        </p:tav>
                                      </p:tavLst>
                                    </p:anim>
                                    <p:anim calcmode="lin" valueType="num">
                                      <p:cBhvr additive="base">
                                        <p:cTn id="44" dur="500" fill="hold"/>
                                        <p:tgtEl>
                                          <p:spTgt spid="33997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39971"/>
                                        </p:tgtEl>
                                        <p:attrNameLst>
                                          <p:attrName>style.visibility</p:attrName>
                                        </p:attrNameLst>
                                      </p:cBhvr>
                                      <p:to>
                                        <p:strVal val="visible"/>
                                      </p:to>
                                    </p:set>
                                    <p:anim calcmode="lin" valueType="num">
                                      <p:cBhvr additive="base">
                                        <p:cTn id="49" dur="500" fill="hold"/>
                                        <p:tgtEl>
                                          <p:spTgt spid="339971"/>
                                        </p:tgtEl>
                                        <p:attrNameLst>
                                          <p:attrName>ppt_x</p:attrName>
                                        </p:attrNameLst>
                                      </p:cBhvr>
                                      <p:tavLst>
                                        <p:tav tm="0">
                                          <p:val>
                                            <p:strVal val="0-#ppt_w/2"/>
                                          </p:val>
                                        </p:tav>
                                        <p:tav tm="100000">
                                          <p:val>
                                            <p:strVal val="#ppt_x"/>
                                          </p:val>
                                        </p:tav>
                                      </p:tavLst>
                                    </p:anim>
                                    <p:anim calcmode="lin" valueType="num">
                                      <p:cBhvr additive="base">
                                        <p:cTn id="50" dur="500" fill="hold"/>
                                        <p:tgtEl>
                                          <p:spTgt spid="33997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39973"/>
                                        </p:tgtEl>
                                        <p:attrNameLst>
                                          <p:attrName>style.visibility</p:attrName>
                                        </p:attrNameLst>
                                      </p:cBhvr>
                                      <p:to>
                                        <p:strVal val="visible"/>
                                      </p:to>
                                    </p:set>
                                    <p:anim calcmode="lin" valueType="num">
                                      <p:cBhvr additive="base">
                                        <p:cTn id="55" dur="500" fill="hold"/>
                                        <p:tgtEl>
                                          <p:spTgt spid="339973"/>
                                        </p:tgtEl>
                                        <p:attrNameLst>
                                          <p:attrName>ppt_x</p:attrName>
                                        </p:attrNameLst>
                                      </p:cBhvr>
                                      <p:tavLst>
                                        <p:tav tm="0">
                                          <p:val>
                                            <p:strVal val="0-#ppt_w/2"/>
                                          </p:val>
                                        </p:tav>
                                        <p:tav tm="100000">
                                          <p:val>
                                            <p:strVal val="#ppt_x"/>
                                          </p:val>
                                        </p:tav>
                                      </p:tavLst>
                                    </p:anim>
                                    <p:anim calcmode="lin" valueType="num">
                                      <p:cBhvr additive="base">
                                        <p:cTn id="56" dur="500" fill="hold"/>
                                        <p:tgtEl>
                                          <p:spTgt spid="33997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39974"/>
                                        </p:tgtEl>
                                        <p:attrNameLst>
                                          <p:attrName>style.visibility</p:attrName>
                                        </p:attrNameLst>
                                      </p:cBhvr>
                                      <p:to>
                                        <p:strVal val="visible"/>
                                      </p:to>
                                    </p:set>
                                    <p:anim calcmode="lin" valueType="num">
                                      <p:cBhvr additive="base">
                                        <p:cTn id="61" dur="500" fill="hold"/>
                                        <p:tgtEl>
                                          <p:spTgt spid="339974"/>
                                        </p:tgtEl>
                                        <p:attrNameLst>
                                          <p:attrName>ppt_x</p:attrName>
                                        </p:attrNameLst>
                                      </p:cBhvr>
                                      <p:tavLst>
                                        <p:tav tm="0">
                                          <p:val>
                                            <p:strVal val="0-#ppt_w/2"/>
                                          </p:val>
                                        </p:tav>
                                        <p:tav tm="100000">
                                          <p:val>
                                            <p:strVal val="#ppt_x"/>
                                          </p:val>
                                        </p:tav>
                                      </p:tavLst>
                                    </p:anim>
                                    <p:anim calcmode="lin" valueType="num">
                                      <p:cBhvr additive="base">
                                        <p:cTn id="62" dur="500" fill="hold"/>
                                        <p:tgtEl>
                                          <p:spTgt spid="33997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39975"/>
                                        </p:tgtEl>
                                        <p:attrNameLst>
                                          <p:attrName>style.visibility</p:attrName>
                                        </p:attrNameLst>
                                      </p:cBhvr>
                                      <p:to>
                                        <p:strVal val="visible"/>
                                      </p:to>
                                    </p:set>
                                    <p:anim calcmode="lin" valueType="num">
                                      <p:cBhvr additive="base">
                                        <p:cTn id="67" dur="500" fill="hold"/>
                                        <p:tgtEl>
                                          <p:spTgt spid="339975"/>
                                        </p:tgtEl>
                                        <p:attrNameLst>
                                          <p:attrName>ppt_x</p:attrName>
                                        </p:attrNameLst>
                                      </p:cBhvr>
                                      <p:tavLst>
                                        <p:tav tm="0">
                                          <p:val>
                                            <p:strVal val="0-#ppt_w/2"/>
                                          </p:val>
                                        </p:tav>
                                        <p:tav tm="100000">
                                          <p:val>
                                            <p:strVal val="#ppt_x"/>
                                          </p:val>
                                        </p:tav>
                                      </p:tavLst>
                                    </p:anim>
                                    <p:anim calcmode="lin" valueType="num">
                                      <p:cBhvr additive="base">
                                        <p:cTn id="68" dur="500" fill="hold"/>
                                        <p:tgtEl>
                                          <p:spTgt spid="33997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17466"/>
                                        </p:tgtEl>
                                        <p:attrNameLst>
                                          <p:attrName>style.visibility</p:attrName>
                                        </p:attrNameLst>
                                      </p:cBhvr>
                                      <p:to>
                                        <p:strVal val="visible"/>
                                      </p:to>
                                    </p:set>
                                    <p:anim calcmode="lin" valueType="num">
                                      <p:cBhvr additive="base">
                                        <p:cTn id="73" dur="500" fill="hold"/>
                                        <p:tgtEl>
                                          <p:spTgt spid="317466"/>
                                        </p:tgtEl>
                                        <p:attrNameLst>
                                          <p:attrName>ppt_x</p:attrName>
                                        </p:attrNameLst>
                                      </p:cBhvr>
                                      <p:tavLst>
                                        <p:tav tm="0">
                                          <p:val>
                                            <p:strVal val="0-#ppt_w/2"/>
                                          </p:val>
                                        </p:tav>
                                        <p:tav tm="100000">
                                          <p:val>
                                            <p:strVal val="#ppt_x"/>
                                          </p:val>
                                        </p:tav>
                                      </p:tavLst>
                                    </p:anim>
                                    <p:anim calcmode="lin" valueType="num">
                                      <p:cBhvr additive="base">
                                        <p:cTn id="74" dur="500" fill="hold"/>
                                        <p:tgtEl>
                                          <p:spTgt spid="31746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39976"/>
                                        </p:tgtEl>
                                        <p:attrNameLst>
                                          <p:attrName>style.visibility</p:attrName>
                                        </p:attrNameLst>
                                      </p:cBhvr>
                                      <p:to>
                                        <p:strVal val="visible"/>
                                      </p:to>
                                    </p:set>
                                    <p:anim calcmode="lin" valueType="num">
                                      <p:cBhvr additive="base">
                                        <p:cTn id="79" dur="500" fill="hold"/>
                                        <p:tgtEl>
                                          <p:spTgt spid="339976"/>
                                        </p:tgtEl>
                                        <p:attrNameLst>
                                          <p:attrName>ppt_x</p:attrName>
                                        </p:attrNameLst>
                                      </p:cBhvr>
                                      <p:tavLst>
                                        <p:tav tm="0">
                                          <p:val>
                                            <p:strVal val="0-#ppt_w/2"/>
                                          </p:val>
                                        </p:tav>
                                        <p:tav tm="100000">
                                          <p:val>
                                            <p:strVal val="#ppt_x"/>
                                          </p:val>
                                        </p:tav>
                                      </p:tavLst>
                                    </p:anim>
                                    <p:anim calcmode="lin" valueType="num">
                                      <p:cBhvr additive="base">
                                        <p:cTn id="80" dur="500" fill="hold"/>
                                        <p:tgtEl>
                                          <p:spTgt spid="33997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39977"/>
                                        </p:tgtEl>
                                        <p:attrNameLst>
                                          <p:attrName>style.visibility</p:attrName>
                                        </p:attrNameLst>
                                      </p:cBhvr>
                                      <p:to>
                                        <p:strVal val="visible"/>
                                      </p:to>
                                    </p:set>
                                    <p:anim calcmode="lin" valueType="num">
                                      <p:cBhvr additive="base">
                                        <p:cTn id="85" dur="500" fill="hold"/>
                                        <p:tgtEl>
                                          <p:spTgt spid="339977"/>
                                        </p:tgtEl>
                                        <p:attrNameLst>
                                          <p:attrName>ppt_x</p:attrName>
                                        </p:attrNameLst>
                                      </p:cBhvr>
                                      <p:tavLst>
                                        <p:tav tm="0">
                                          <p:val>
                                            <p:strVal val="0-#ppt_w/2"/>
                                          </p:val>
                                        </p:tav>
                                        <p:tav tm="100000">
                                          <p:val>
                                            <p:strVal val="#ppt_x"/>
                                          </p:val>
                                        </p:tav>
                                      </p:tavLst>
                                    </p:anim>
                                    <p:anim calcmode="lin" valueType="num">
                                      <p:cBhvr additive="base">
                                        <p:cTn id="86" dur="500" fill="hold"/>
                                        <p:tgtEl>
                                          <p:spTgt spid="339977"/>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39978"/>
                                        </p:tgtEl>
                                        <p:attrNameLst>
                                          <p:attrName>style.visibility</p:attrName>
                                        </p:attrNameLst>
                                      </p:cBhvr>
                                      <p:to>
                                        <p:strVal val="visible"/>
                                      </p:to>
                                    </p:set>
                                    <p:anim calcmode="lin" valueType="num">
                                      <p:cBhvr additive="base">
                                        <p:cTn id="91" dur="500" fill="hold"/>
                                        <p:tgtEl>
                                          <p:spTgt spid="339978"/>
                                        </p:tgtEl>
                                        <p:attrNameLst>
                                          <p:attrName>ppt_x</p:attrName>
                                        </p:attrNameLst>
                                      </p:cBhvr>
                                      <p:tavLst>
                                        <p:tav tm="0">
                                          <p:val>
                                            <p:strVal val="0-#ppt_w/2"/>
                                          </p:val>
                                        </p:tav>
                                        <p:tav tm="100000">
                                          <p:val>
                                            <p:strVal val="#ppt_x"/>
                                          </p:val>
                                        </p:tav>
                                      </p:tavLst>
                                    </p:anim>
                                    <p:anim calcmode="lin" valueType="num">
                                      <p:cBhvr additive="base">
                                        <p:cTn id="92" dur="500" fill="hold"/>
                                        <p:tgtEl>
                                          <p:spTgt spid="33997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39979"/>
                                        </p:tgtEl>
                                        <p:attrNameLst>
                                          <p:attrName>style.visibility</p:attrName>
                                        </p:attrNameLst>
                                      </p:cBhvr>
                                      <p:to>
                                        <p:strVal val="visible"/>
                                      </p:to>
                                    </p:set>
                                    <p:anim calcmode="lin" valueType="num">
                                      <p:cBhvr additive="base">
                                        <p:cTn id="97" dur="500" fill="hold"/>
                                        <p:tgtEl>
                                          <p:spTgt spid="339979"/>
                                        </p:tgtEl>
                                        <p:attrNameLst>
                                          <p:attrName>ppt_x</p:attrName>
                                        </p:attrNameLst>
                                      </p:cBhvr>
                                      <p:tavLst>
                                        <p:tav tm="0">
                                          <p:val>
                                            <p:strVal val="0-#ppt_w/2"/>
                                          </p:val>
                                        </p:tav>
                                        <p:tav tm="100000">
                                          <p:val>
                                            <p:strVal val="#ppt_x"/>
                                          </p:val>
                                        </p:tav>
                                      </p:tavLst>
                                    </p:anim>
                                    <p:anim calcmode="lin" valueType="num">
                                      <p:cBhvr additive="base">
                                        <p:cTn id="98" dur="500" fill="hold"/>
                                        <p:tgtEl>
                                          <p:spTgt spid="33997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39980"/>
                                        </p:tgtEl>
                                        <p:attrNameLst>
                                          <p:attrName>style.visibility</p:attrName>
                                        </p:attrNameLst>
                                      </p:cBhvr>
                                      <p:to>
                                        <p:strVal val="visible"/>
                                      </p:to>
                                    </p:set>
                                    <p:anim calcmode="lin" valueType="num">
                                      <p:cBhvr additive="base">
                                        <p:cTn id="103" dur="500" fill="hold"/>
                                        <p:tgtEl>
                                          <p:spTgt spid="339980"/>
                                        </p:tgtEl>
                                        <p:attrNameLst>
                                          <p:attrName>ppt_x</p:attrName>
                                        </p:attrNameLst>
                                      </p:cBhvr>
                                      <p:tavLst>
                                        <p:tav tm="0">
                                          <p:val>
                                            <p:strVal val="0-#ppt_w/2"/>
                                          </p:val>
                                        </p:tav>
                                        <p:tav tm="100000">
                                          <p:val>
                                            <p:strVal val="#ppt_x"/>
                                          </p:val>
                                        </p:tav>
                                      </p:tavLst>
                                    </p:anim>
                                    <p:anim calcmode="lin" valueType="num">
                                      <p:cBhvr additive="base">
                                        <p:cTn id="104" dur="500" fill="hold"/>
                                        <p:tgtEl>
                                          <p:spTgt spid="3399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6" grpId="0" autoUpdateAnimBg="0"/>
      <p:bldP spid="317449" grpId="0" autoUpdateAnimBg="0"/>
      <p:bldP spid="317452" grpId="0" autoUpdateAnimBg="0"/>
      <p:bldP spid="31746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4"/>
          <p:cNvSpPr>
            <a:spLocks noChangeArrowheads="1"/>
          </p:cNvSpPr>
          <p:nvPr/>
        </p:nvSpPr>
        <p:spPr bwMode="auto">
          <a:xfrm>
            <a:off x="61913" y="234950"/>
            <a:ext cx="3149600" cy="457200"/>
          </a:xfrm>
          <a:prstGeom prst="rect">
            <a:avLst/>
          </a:prstGeom>
          <a:noFill/>
          <a:ln w="9525">
            <a:noFill/>
            <a:miter lim="800000"/>
            <a:headEnd/>
            <a:tailEnd/>
          </a:ln>
        </p:spPr>
        <p:txBody>
          <a:bodyPr>
            <a:spAutoFit/>
          </a:bodyPr>
          <a:lstStyle/>
          <a:p>
            <a:r>
              <a:rPr lang="zh-CN" altLang="en-US" sz="2400" b="1">
                <a:solidFill>
                  <a:srgbClr val="FF0000"/>
                </a:solidFill>
                <a:latin typeface="Times New Roman" pitchFamily="18" charset="0"/>
                <a:ea typeface="宋体" charset="-122"/>
              </a:rPr>
              <a:t>二、分离变量</a:t>
            </a:r>
            <a:endParaRPr lang="zh-CN" altLang="en-US" sz="2400">
              <a:solidFill>
                <a:srgbClr val="FF0000"/>
              </a:solidFill>
              <a:latin typeface="Times New Roman" pitchFamily="18" charset="0"/>
              <a:ea typeface="宋体" charset="-122"/>
            </a:endParaRPr>
          </a:p>
        </p:txBody>
      </p:sp>
      <p:grpSp>
        <p:nvGrpSpPr>
          <p:cNvPr id="2074" name="Group 26"/>
          <p:cNvGrpSpPr>
            <a:grpSpLocks/>
          </p:cNvGrpSpPr>
          <p:nvPr/>
        </p:nvGrpSpPr>
        <p:grpSpPr bwMode="auto">
          <a:xfrm>
            <a:off x="323850" y="744538"/>
            <a:ext cx="3471863" cy="457200"/>
            <a:chOff x="204" y="469"/>
            <a:chExt cx="2187" cy="288"/>
          </a:xfrm>
        </p:grpSpPr>
        <p:sp>
          <p:nvSpPr>
            <p:cNvPr id="292868" name="Rectangle 5"/>
            <p:cNvSpPr>
              <a:spLocks noChangeArrowheads="1"/>
            </p:cNvSpPr>
            <p:nvPr/>
          </p:nvSpPr>
          <p:spPr bwMode="auto">
            <a:xfrm>
              <a:off x="204" y="469"/>
              <a:ext cx="418" cy="288"/>
            </a:xfrm>
            <a:prstGeom prst="rect">
              <a:avLst/>
            </a:prstGeom>
            <a:noFill/>
            <a:ln w="9525">
              <a:noFill/>
              <a:miter lim="800000"/>
              <a:headEnd/>
              <a:tailEnd/>
            </a:ln>
          </p:spPr>
          <p:txBody>
            <a:bodyPr>
              <a:spAutoFit/>
            </a:bodyPr>
            <a:lstStyle/>
            <a:p>
              <a:r>
                <a:rPr lang="en-US" altLang="zh-CN" sz="2400">
                  <a:solidFill>
                    <a:srgbClr val="000000"/>
                  </a:solidFill>
                  <a:latin typeface="Times New Roman" pitchFamily="18" charset="0"/>
                  <a:ea typeface="宋体" charset="-122"/>
                </a:rPr>
                <a:t>1</a:t>
              </a:r>
              <a:r>
                <a:rPr lang="zh-CN" altLang="en-US" sz="2400">
                  <a:solidFill>
                    <a:srgbClr val="000000"/>
                  </a:solidFill>
                  <a:latin typeface="宋体" charset="-122"/>
                  <a:ea typeface="宋体" charset="-122"/>
                </a:rPr>
                <a:t>．</a:t>
              </a:r>
              <a:r>
                <a:rPr lang="zh-CN" altLang="en-US" sz="2400">
                  <a:solidFill>
                    <a:srgbClr val="000000"/>
                  </a:solidFill>
                  <a:latin typeface="Times New Roman" pitchFamily="18" charset="0"/>
                  <a:ea typeface="宋体" charset="-122"/>
                </a:rPr>
                <a:t> </a:t>
              </a:r>
            </a:p>
          </p:txBody>
        </p:sp>
        <p:graphicFrame>
          <p:nvGraphicFramePr>
            <p:cNvPr id="292869" name="Object 5"/>
            <p:cNvGraphicFramePr>
              <a:graphicFrameLocks noChangeAspect="1"/>
            </p:cNvGraphicFramePr>
            <p:nvPr/>
          </p:nvGraphicFramePr>
          <p:xfrm>
            <a:off x="620" y="496"/>
            <a:ext cx="1771" cy="238"/>
          </p:xfrm>
          <a:graphic>
            <a:graphicData uri="http://schemas.openxmlformats.org/presentationml/2006/ole">
              <mc:AlternateContent xmlns:mc="http://schemas.openxmlformats.org/markup-compatibility/2006">
                <mc:Choice xmlns:v="urn:schemas-microsoft-com:vml" Requires="v">
                  <p:oleObj spid="_x0000_s1214514" r:id="rId3" imgW="1485418" imgH="203384" progId="Equation.3">
                    <p:embed/>
                  </p:oleObj>
                </mc:Choice>
                <mc:Fallback>
                  <p:oleObj r:id="rId3" imgW="1485418" imgH="203384" progId="Equation.3">
                    <p:embed/>
                    <p:pic>
                      <p:nvPicPr>
                        <p:cNvPr id="29286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 y="496"/>
                          <a:ext cx="1771"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75" name="Group 27"/>
          <p:cNvGrpSpPr>
            <a:grpSpLocks/>
          </p:cNvGrpSpPr>
          <p:nvPr/>
        </p:nvGrpSpPr>
        <p:grpSpPr bwMode="auto">
          <a:xfrm>
            <a:off x="188913" y="1309688"/>
            <a:ext cx="5821362" cy="471487"/>
            <a:chOff x="119" y="825"/>
            <a:chExt cx="3667" cy="297"/>
          </a:xfrm>
        </p:grpSpPr>
        <p:sp>
          <p:nvSpPr>
            <p:cNvPr id="292871" name="Rectangle 9"/>
            <p:cNvSpPr>
              <a:spLocks noChangeArrowheads="1"/>
            </p:cNvSpPr>
            <p:nvPr/>
          </p:nvSpPr>
          <p:spPr bwMode="auto">
            <a:xfrm>
              <a:off x="119" y="834"/>
              <a:ext cx="3667" cy="288"/>
            </a:xfrm>
            <a:prstGeom prst="rect">
              <a:avLst/>
            </a:prstGeom>
            <a:noFill/>
            <a:ln w="9525">
              <a:noFill/>
              <a:miter lim="800000"/>
              <a:headEnd/>
              <a:tailEnd/>
            </a:ln>
          </p:spPr>
          <p:txBody>
            <a:bodyPr>
              <a:spAutoFit/>
            </a:bodyPr>
            <a:lstStyle/>
            <a:p>
              <a:r>
                <a:rPr lang="zh-CN" altLang="en-US" sz="2400">
                  <a:solidFill>
                    <a:srgbClr val="000000"/>
                  </a:solidFill>
                  <a:latin typeface="宋体" charset="-122"/>
                  <a:ea typeface="宋体" charset="-122"/>
                </a:rPr>
                <a:t>代入方程，并用            乘以两边：</a:t>
              </a:r>
              <a:r>
                <a:rPr lang="zh-CN" altLang="en-US" sz="2400">
                  <a:solidFill>
                    <a:srgbClr val="000000"/>
                  </a:solidFill>
                  <a:latin typeface="Times New Roman" pitchFamily="18" charset="0"/>
                  <a:ea typeface="宋体" charset="-122"/>
                </a:rPr>
                <a:t> </a:t>
              </a:r>
            </a:p>
          </p:txBody>
        </p:sp>
        <p:graphicFrame>
          <p:nvGraphicFramePr>
            <p:cNvPr id="340993" name="Object 8"/>
            <p:cNvGraphicFramePr>
              <a:graphicFrameLocks noChangeAspect="1"/>
            </p:cNvGraphicFramePr>
            <p:nvPr/>
          </p:nvGraphicFramePr>
          <p:xfrm>
            <a:off x="1565" y="825"/>
            <a:ext cx="1116" cy="268"/>
          </p:xfrm>
          <a:graphic>
            <a:graphicData uri="http://schemas.openxmlformats.org/presentationml/2006/ole">
              <mc:AlternateContent xmlns:mc="http://schemas.openxmlformats.org/markup-compatibility/2006">
                <mc:Choice xmlns:v="urn:schemas-microsoft-com:vml" Requires="v">
                  <p:oleObj spid="_x0000_s1214515" r:id="rId5" imgW="989866" imgH="241269" progId="Equation.3">
                    <p:embed/>
                  </p:oleObj>
                </mc:Choice>
                <mc:Fallback>
                  <p:oleObj r:id="rId5" imgW="989866" imgH="241269" progId="Equation.3">
                    <p:embed/>
                    <p:pic>
                      <p:nvPicPr>
                        <p:cNvPr id="34099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825"/>
                          <a:ext cx="1116"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0994" name="Object 9"/>
          <p:cNvGraphicFramePr>
            <a:graphicFrameLocks noChangeAspect="1"/>
          </p:cNvGraphicFramePr>
          <p:nvPr/>
        </p:nvGraphicFramePr>
        <p:xfrm>
          <a:off x="512763" y="1973263"/>
          <a:ext cx="3865562" cy="793750"/>
        </p:xfrm>
        <a:graphic>
          <a:graphicData uri="http://schemas.openxmlformats.org/presentationml/2006/ole">
            <mc:AlternateContent xmlns:mc="http://schemas.openxmlformats.org/markup-compatibility/2006">
              <mc:Choice xmlns:v="urn:schemas-microsoft-com:vml" Requires="v">
                <p:oleObj spid="_x0000_s1214516" name="公式" r:id="rId7" imgW="2209680" imgH="457200" progId="Equation.3">
                  <p:embed/>
                </p:oleObj>
              </mc:Choice>
              <mc:Fallback>
                <p:oleObj name="公式" r:id="rId7" imgW="2209680" imgH="457200" progId="Equation.3">
                  <p:embed/>
                  <p:pic>
                    <p:nvPicPr>
                      <p:cNvPr id="34099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763" y="1973263"/>
                        <a:ext cx="3865562"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0995" name="Object 10"/>
          <p:cNvGraphicFramePr>
            <a:graphicFrameLocks noChangeAspect="1"/>
          </p:cNvGraphicFramePr>
          <p:nvPr/>
        </p:nvGraphicFramePr>
        <p:xfrm>
          <a:off x="4356100" y="1989138"/>
          <a:ext cx="4348163" cy="752475"/>
        </p:xfrm>
        <a:graphic>
          <a:graphicData uri="http://schemas.openxmlformats.org/presentationml/2006/ole">
            <mc:AlternateContent xmlns:mc="http://schemas.openxmlformats.org/markup-compatibility/2006">
              <mc:Choice xmlns:v="urn:schemas-microsoft-com:vml" Requires="v">
                <p:oleObj spid="_x0000_s1214517" r:id="rId9" imgW="2691941" imgH="469601" progId="Equation.3">
                  <p:embed/>
                </p:oleObj>
              </mc:Choice>
              <mc:Fallback>
                <p:oleObj r:id="rId9" imgW="2691941" imgH="469601" progId="Equation.3">
                  <p:embed/>
                  <p:pic>
                    <p:nvPicPr>
                      <p:cNvPr id="340995"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1989138"/>
                        <a:ext cx="4348163"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77" name="Group 29"/>
          <p:cNvGrpSpPr>
            <a:grpSpLocks/>
          </p:cNvGrpSpPr>
          <p:nvPr/>
        </p:nvGrpSpPr>
        <p:grpSpPr bwMode="auto">
          <a:xfrm>
            <a:off x="523875" y="2936875"/>
            <a:ext cx="4613275" cy="463550"/>
            <a:chOff x="330" y="1850"/>
            <a:chExt cx="2906" cy="292"/>
          </a:xfrm>
        </p:grpSpPr>
        <p:sp>
          <p:nvSpPr>
            <p:cNvPr id="292876" name="Rectangle 17"/>
            <p:cNvSpPr>
              <a:spLocks noChangeArrowheads="1"/>
            </p:cNvSpPr>
            <p:nvPr/>
          </p:nvSpPr>
          <p:spPr bwMode="auto">
            <a:xfrm>
              <a:off x="521" y="1850"/>
              <a:ext cx="2715" cy="291"/>
            </a:xfrm>
            <a:prstGeom prst="rect">
              <a:avLst/>
            </a:prstGeom>
            <a:noFill/>
            <a:ln w="9525">
              <a:noFill/>
              <a:miter lim="800000"/>
              <a:headEnd/>
              <a:tailEnd/>
            </a:ln>
          </p:spPr>
          <p:txBody>
            <a:bodyPr>
              <a:spAutoFit/>
            </a:bodyPr>
            <a:lstStyle/>
            <a:p>
              <a:r>
                <a:rPr lang="zh-CN" altLang="en-US" sz="2400">
                  <a:solidFill>
                    <a:srgbClr val="FF0000"/>
                  </a:solidFill>
                  <a:latin typeface="宋体" charset="-122"/>
                  <a:ea typeface="宋体" charset="-122"/>
                </a:rPr>
                <a:t>是一个与</a:t>
              </a:r>
              <a:r>
                <a:rPr lang="zh-CN" altLang="en-US" sz="2400">
                  <a:solidFill>
                    <a:srgbClr val="FF0000"/>
                  </a:solidFill>
                  <a:latin typeface="Times New Roman" pitchFamily="18" charset="0"/>
                  <a:ea typeface="宋体" charset="-122"/>
                </a:rPr>
                <a:t>              </a:t>
              </a:r>
              <a:r>
                <a:rPr lang="zh-CN" altLang="en-US" sz="2400">
                  <a:solidFill>
                    <a:srgbClr val="FF0000"/>
                  </a:solidFill>
                  <a:latin typeface="宋体" charset="-122"/>
                  <a:ea typeface="宋体" charset="-122"/>
                </a:rPr>
                <a:t>无关的常数。</a:t>
              </a:r>
              <a:r>
                <a:rPr lang="zh-CN" altLang="en-US" sz="2400">
                  <a:solidFill>
                    <a:srgbClr val="000000"/>
                  </a:solidFill>
                  <a:latin typeface="Times New Roman" pitchFamily="18" charset="0"/>
                  <a:ea typeface="宋体" charset="-122"/>
                </a:rPr>
                <a:t> </a:t>
              </a:r>
            </a:p>
          </p:txBody>
        </p:sp>
        <p:graphicFrame>
          <p:nvGraphicFramePr>
            <p:cNvPr id="340996" name="Object 13"/>
            <p:cNvGraphicFramePr>
              <a:graphicFrameLocks noChangeAspect="1"/>
            </p:cNvGraphicFramePr>
            <p:nvPr/>
          </p:nvGraphicFramePr>
          <p:xfrm>
            <a:off x="330" y="1865"/>
            <a:ext cx="201" cy="254"/>
          </p:xfrm>
          <a:graphic>
            <a:graphicData uri="http://schemas.openxmlformats.org/presentationml/2006/ole">
              <mc:AlternateContent xmlns:mc="http://schemas.openxmlformats.org/markup-compatibility/2006">
                <mc:Choice xmlns:v="urn:schemas-microsoft-com:vml" Requires="v">
                  <p:oleObj spid="_x0000_s1214518" r:id="rId11" imgW="139363" imgH="177922" progId="Equation.3">
                    <p:embed/>
                  </p:oleObj>
                </mc:Choice>
                <mc:Fallback>
                  <p:oleObj r:id="rId11" imgW="139363" imgH="177922" progId="Equation.3">
                    <p:embed/>
                    <p:pic>
                      <p:nvPicPr>
                        <p:cNvPr id="340996"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 y="1865"/>
                          <a:ext cx="201"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0997" name="Object 14"/>
            <p:cNvGraphicFramePr>
              <a:graphicFrameLocks noChangeAspect="1"/>
            </p:cNvGraphicFramePr>
            <p:nvPr/>
          </p:nvGraphicFramePr>
          <p:xfrm>
            <a:off x="1435" y="1878"/>
            <a:ext cx="541" cy="264"/>
          </p:xfrm>
          <a:graphic>
            <a:graphicData uri="http://schemas.openxmlformats.org/presentationml/2006/ole">
              <mc:AlternateContent xmlns:mc="http://schemas.openxmlformats.org/markup-compatibility/2006">
                <mc:Choice xmlns:v="urn:schemas-microsoft-com:vml" Requires="v">
                  <p:oleObj spid="_x0000_s1214519" r:id="rId13" imgW="405972" imgH="203261" progId="Equation.3">
                    <p:embed/>
                  </p:oleObj>
                </mc:Choice>
                <mc:Fallback>
                  <p:oleObj r:id="rId13" imgW="405972" imgH="203261" progId="Equation.3">
                    <p:embed/>
                    <p:pic>
                      <p:nvPicPr>
                        <p:cNvPr id="340997"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5" y="1878"/>
                          <a:ext cx="541"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8482" name="Rectangle 18"/>
          <p:cNvSpPr>
            <a:spLocks noChangeArrowheads="1"/>
          </p:cNvSpPr>
          <p:nvPr/>
        </p:nvSpPr>
        <p:spPr bwMode="auto">
          <a:xfrm>
            <a:off x="5030788" y="2935288"/>
            <a:ext cx="1989137" cy="457200"/>
          </a:xfrm>
          <a:prstGeom prst="rect">
            <a:avLst/>
          </a:prstGeom>
          <a:noFill/>
          <a:ln w="9525">
            <a:noFill/>
            <a:miter lim="800000"/>
            <a:headEnd/>
            <a:tailEnd/>
          </a:ln>
        </p:spPr>
        <p:txBody>
          <a:bodyPr>
            <a:spAutoFit/>
          </a:bodyPr>
          <a:lstStyle/>
          <a:p>
            <a:r>
              <a:rPr lang="zh-CN" altLang="en-US" sz="2400" b="1">
                <a:solidFill>
                  <a:srgbClr val="000000"/>
                </a:solidFill>
                <a:latin typeface="Times New Roman" pitchFamily="18" charset="0"/>
                <a:ea typeface="宋体" charset="-122"/>
              </a:rPr>
              <a:t>径向方程</a:t>
            </a:r>
            <a:r>
              <a:rPr lang="zh-CN" altLang="en-US" sz="2400">
                <a:solidFill>
                  <a:srgbClr val="000000"/>
                </a:solidFill>
                <a:latin typeface="Times New Roman" pitchFamily="18" charset="0"/>
                <a:ea typeface="宋体" charset="-122"/>
              </a:rPr>
              <a:t>：</a:t>
            </a:r>
          </a:p>
        </p:txBody>
      </p:sp>
      <p:graphicFrame>
        <p:nvGraphicFramePr>
          <p:cNvPr id="340998" name="Object 16"/>
          <p:cNvGraphicFramePr>
            <a:graphicFrameLocks noChangeAspect="1"/>
          </p:cNvGraphicFramePr>
          <p:nvPr/>
        </p:nvGraphicFramePr>
        <p:xfrm>
          <a:off x="1377950" y="3687763"/>
          <a:ext cx="5857875" cy="939800"/>
        </p:xfrm>
        <a:graphic>
          <a:graphicData uri="http://schemas.openxmlformats.org/presentationml/2006/ole">
            <mc:AlternateContent xmlns:mc="http://schemas.openxmlformats.org/markup-compatibility/2006">
              <mc:Choice xmlns:v="urn:schemas-microsoft-com:vml" Requires="v">
                <p:oleObj spid="_x0000_s1214520" name="公式" r:id="rId15" imgW="2831760" imgH="457200" progId="Equation.3">
                  <p:embed/>
                </p:oleObj>
              </mc:Choice>
              <mc:Fallback>
                <p:oleObj name="公式" r:id="rId15" imgW="2831760" imgH="457200" progId="Equation.3">
                  <p:embed/>
                  <p:pic>
                    <p:nvPicPr>
                      <p:cNvPr id="340998"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7950" y="3687763"/>
                        <a:ext cx="585787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85" name="Rectangle 21"/>
          <p:cNvSpPr>
            <a:spLocks noChangeArrowheads="1"/>
          </p:cNvSpPr>
          <p:nvPr/>
        </p:nvSpPr>
        <p:spPr bwMode="auto">
          <a:xfrm>
            <a:off x="231775" y="4735513"/>
            <a:ext cx="1698625" cy="457200"/>
          </a:xfrm>
          <a:prstGeom prst="rect">
            <a:avLst/>
          </a:prstGeom>
          <a:noFill/>
          <a:ln w="9525">
            <a:noFill/>
            <a:miter lim="800000"/>
            <a:headEnd/>
            <a:tailEnd/>
          </a:ln>
        </p:spPr>
        <p:txBody>
          <a:bodyPr>
            <a:spAutoFit/>
          </a:bodyPr>
          <a:lstStyle/>
          <a:p>
            <a:r>
              <a:rPr lang="zh-CN" altLang="en-US" sz="2400" b="1">
                <a:solidFill>
                  <a:srgbClr val="000000"/>
                </a:solidFill>
                <a:latin typeface="Times New Roman" pitchFamily="18" charset="0"/>
                <a:ea typeface="宋体" charset="-122"/>
              </a:rPr>
              <a:t>角方程</a:t>
            </a:r>
            <a:r>
              <a:rPr lang="zh-CN" altLang="en-US" sz="2400">
                <a:latin typeface="Times New Roman" pitchFamily="18" charset="0"/>
                <a:ea typeface="宋体" charset="-122"/>
              </a:rPr>
              <a:t>：</a:t>
            </a:r>
          </a:p>
        </p:txBody>
      </p:sp>
      <p:graphicFrame>
        <p:nvGraphicFramePr>
          <p:cNvPr id="340999" name="Object 18"/>
          <p:cNvGraphicFramePr>
            <a:graphicFrameLocks noChangeAspect="1"/>
          </p:cNvGraphicFramePr>
          <p:nvPr/>
        </p:nvGraphicFramePr>
        <p:xfrm>
          <a:off x="2166938" y="5197475"/>
          <a:ext cx="4748212" cy="912813"/>
        </p:xfrm>
        <a:graphic>
          <a:graphicData uri="http://schemas.openxmlformats.org/presentationml/2006/ole">
            <mc:AlternateContent xmlns:mc="http://schemas.openxmlformats.org/markup-compatibility/2006">
              <mc:Choice xmlns:v="urn:schemas-microsoft-com:vml" Requires="v">
                <p:oleObj spid="_x0000_s1214521" r:id="rId17" imgW="2425172" imgH="469601" progId="Equation.3">
                  <p:embed/>
                </p:oleObj>
              </mc:Choice>
              <mc:Fallback>
                <p:oleObj r:id="rId17" imgW="2425172" imgH="469601" progId="Equation.3">
                  <p:embed/>
                  <p:pic>
                    <p:nvPicPr>
                      <p:cNvPr id="340999"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66938" y="5197475"/>
                        <a:ext cx="4748212"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171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74"/>
                                        </p:tgtEl>
                                        <p:attrNameLst>
                                          <p:attrName>style.visibility</p:attrName>
                                        </p:attrNameLst>
                                      </p:cBhvr>
                                      <p:to>
                                        <p:strVal val="visible"/>
                                      </p:to>
                                    </p:set>
                                    <p:animEffect transition="in" filter="box(in)">
                                      <p:cBhvr>
                                        <p:cTn id="7" dur="500"/>
                                        <p:tgtEl>
                                          <p:spTgt spid="2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75"/>
                                        </p:tgtEl>
                                        <p:attrNameLst>
                                          <p:attrName>style.visibility</p:attrName>
                                        </p:attrNameLst>
                                      </p:cBhvr>
                                      <p:to>
                                        <p:strVal val="visible"/>
                                      </p:to>
                                    </p:set>
                                    <p:anim calcmode="lin" valueType="num">
                                      <p:cBhvr additive="base">
                                        <p:cTn id="12" dur="500" fill="hold"/>
                                        <p:tgtEl>
                                          <p:spTgt spid="2075"/>
                                        </p:tgtEl>
                                        <p:attrNameLst>
                                          <p:attrName>ppt_x</p:attrName>
                                        </p:attrNameLst>
                                      </p:cBhvr>
                                      <p:tavLst>
                                        <p:tav tm="0">
                                          <p:val>
                                            <p:strVal val="#ppt_x"/>
                                          </p:val>
                                        </p:tav>
                                        <p:tav tm="100000">
                                          <p:val>
                                            <p:strVal val="#ppt_x"/>
                                          </p:val>
                                        </p:tav>
                                      </p:tavLst>
                                    </p:anim>
                                    <p:anim calcmode="lin" valueType="num">
                                      <p:cBhvr additive="base">
                                        <p:cTn id="13" dur="500" fill="hold"/>
                                        <p:tgtEl>
                                          <p:spTgt spid="207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40994"/>
                                        </p:tgtEl>
                                        <p:attrNameLst>
                                          <p:attrName>style.visibility</p:attrName>
                                        </p:attrNameLst>
                                      </p:cBhvr>
                                      <p:to>
                                        <p:strVal val="visible"/>
                                      </p:to>
                                    </p:set>
                                    <p:anim calcmode="lin" valueType="num">
                                      <p:cBhvr additive="base">
                                        <p:cTn id="18" dur="500" fill="hold"/>
                                        <p:tgtEl>
                                          <p:spTgt spid="340994"/>
                                        </p:tgtEl>
                                        <p:attrNameLst>
                                          <p:attrName>ppt_x</p:attrName>
                                        </p:attrNameLst>
                                      </p:cBhvr>
                                      <p:tavLst>
                                        <p:tav tm="0">
                                          <p:val>
                                            <p:strVal val="0-#ppt_w/2"/>
                                          </p:val>
                                        </p:tav>
                                        <p:tav tm="100000">
                                          <p:val>
                                            <p:strVal val="#ppt_x"/>
                                          </p:val>
                                        </p:tav>
                                      </p:tavLst>
                                    </p:anim>
                                    <p:anim calcmode="lin" valueType="num">
                                      <p:cBhvr additive="base">
                                        <p:cTn id="19" dur="500" fill="hold"/>
                                        <p:tgtEl>
                                          <p:spTgt spid="34099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40995"/>
                                        </p:tgtEl>
                                        <p:attrNameLst>
                                          <p:attrName>style.visibility</p:attrName>
                                        </p:attrNameLst>
                                      </p:cBhvr>
                                      <p:to>
                                        <p:strVal val="visible"/>
                                      </p:to>
                                    </p:set>
                                    <p:anim calcmode="lin" valueType="num">
                                      <p:cBhvr additive="base">
                                        <p:cTn id="24" dur="500" fill="hold"/>
                                        <p:tgtEl>
                                          <p:spTgt spid="340995"/>
                                        </p:tgtEl>
                                        <p:attrNameLst>
                                          <p:attrName>ppt_x</p:attrName>
                                        </p:attrNameLst>
                                      </p:cBhvr>
                                      <p:tavLst>
                                        <p:tav tm="0">
                                          <p:val>
                                            <p:strVal val="0-#ppt_w/2"/>
                                          </p:val>
                                        </p:tav>
                                        <p:tav tm="100000">
                                          <p:val>
                                            <p:strVal val="#ppt_x"/>
                                          </p:val>
                                        </p:tav>
                                      </p:tavLst>
                                    </p:anim>
                                    <p:anim calcmode="lin" valueType="num">
                                      <p:cBhvr additive="base">
                                        <p:cTn id="25" dur="500" fill="hold"/>
                                        <p:tgtEl>
                                          <p:spTgt spid="34099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077"/>
                                        </p:tgtEl>
                                        <p:attrNameLst>
                                          <p:attrName>style.visibility</p:attrName>
                                        </p:attrNameLst>
                                      </p:cBhvr>
                                      <p:to>
                                        <p:strVal val="visible"/>
                                      </p:to>
                                    </p:set>
                                    <p:anim calcmode="lin" valueType="num">
                                      <p:cBhvr additive="base">
                                        <p:cTn id="30" dur="500" fill="hold"/>
                                        <p:tgtEl>
                                          <p:spTgt spid="2077"/>
                                        </p:tgtEl>
                                        <p:attrNameLst>
                                          <p:attrName>ppt_x</p:attrName>
                                        </p:attrNameLst>
                                      </p:cBhvr>
                                      <p:tavLst>
                                        <p:tav tm="0">
                                          <p:val>
                                            <p:strVal val="#ppt_x"/>
                                          </p:val>
                                        </p:tav>
                                        <p:tav tm="100000">
                                          <p:val>
                                            <p:strVal val="#ppt_x"/>
                                          </p:val>
                                        </p:tav>
                                      </p:tavLst>
                                    </p:anim>
                                    <p:anim calcmode="lin" valueType="num">
                                      <p:cBhvr additive="base">
                                        <p:cTn id="31" dur="500" fill="hold"/>
                                        <p:tgtEl>
                                          <p:spTgt spid="207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18482"/>
                                        </p:tgtEl>
                                        <p:attrNameLst>
                                          <p:attrName>style.visibility</p:attrName>
                                        </p:attrNameLst>
                                      </p:cBhvr>
                                      <p:to>
                                        <p:strVal val="visible"/>
                                      </p:to>
                                    </p:set>
                                    <p:anim calcmode="lin" valueType="num">
                                      <p:cBhvr additive="base">
                                        <p:cTn id="36" dur="500" fill="hold"/>
                                        <p:tgtEl>
                                          <p:spTgt spid="318482"/>
                                        </p:tgtEl>
                                        <p:attrNameLst>
                                          <p:attrName>ppt_x</p:attrName>
                                        </p:attrNameLst>
                                      </p:cBhvr>
                                      <p:tavLst>
                                        <p:tav tm="0">
                                          <p:val>
                                            <p:strVal val="#ppt_x"/>
                                          </p:val>
                                        </p:tav>
                                        <p:tav tm="100000">
                                          <p:val>
                                            <p:strVal val="#ppt_x"/>
                                          </p:val>
                                        </p:tav>
                                      </p:tavLst>
                                    </p:anim>
                                    <p:anim calcmode="lin" valueType="num">
                                      <p:cBhvr additive="base">
                                        <p:cTn id="37" dur="500" fill="hold"/>
                                        <p:tgtEl>
                                          <p:spTgt spid="31848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40998"/>
                                        </p:tgtEl>
                                        <p:attrNameLst>
                                          <p:attrName>style.visibility</p:attrName>
                                        </p:attrNameLst>
                                      </p:cBhvr>
                                      <p:to>
                                        <p:strVal val="visible"/>
                                      </p:to>
                                    </p:set>
                                    <p:anim calcmode="lin" valueType="num">
                                      <p:cBhvr additive="base">
                                        <p:cTn id="42" dur="500" fill="hold"/>
                                        <p:tgtEl>
                                          <p:spTgt spid="340998"/>
                                        </p:tgtEl>
                                        <p:attrNameLst>
                                          <p:attrName>ppt_x</p:attrName>
                                        </p:attrNameLst>
                                      </p:cBhvr>
                                      <p:tavLst>
                                        <p:tav tm="0">
                                          <p:val>
                                            <p:strVal val="0-#ppt_w/2"/>
                                          </p:val>
                                        </p:tav>
                                        <p:tav tm="100000">
                                          <p:val>
                                            <p:strVal val="#ppt_x"/>
                                          </p:val>
                                        </p:tav>
                                      </p:tavLst>
                                    </p:anim>
                                    <p:anim calcmode="lin" valueType="num">
                                      <p:cBhvr additive="base">
                                        <p:cTn id="43" dur="500" fill="hold"/>
                                        <p:tgtEl>
                                          <p:spTgt spid="340998"/>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18485"/>
                                        </p:tgtEl>
                                        <p:attrNameLst>
                                          <p:attrName>style.visibility</p:attrName>
                                        </p:attrNameLst>
                                      </p:cBhvr>
                                      <p:to>
                                        <p:strVal val="visible"/>
                                      </p:to>
                                    </p:set>
                                    <p:anim calcmode="lin" valueType="num">
                                      <p:cBhvr additive="base">
                                        <p:cTn id="48" dur="500" fill="hold"/>
                                        <p:tgtEl>
                                          <p:spTgt spid="318485"/>
                                        </p:tgtEl>
                                        <p:attrNameLst>
                                          <p:attrName>ppt_x</p:attrName>
                                        </p:attrNameLst>
                                      </p:cBhvr>
                                      <p:tavLst>
                                        <p:tav tm="0">
                                          <p:val>
                                            <p:strVal val="0-#ppt_w/2"/>
                                          </p:val>
                                        </p:tav>
                                        <p:tav tm="100000">
                                          <p:val>
                                            <p:strVal val="#ppt_x"/>
                                          </p:val>
                                        </p:tav>
                                      </p:tavLst>
                                    </p:anim>
                                    <p:anim calcmode="lin" valueType="num">
                                      <p:cBhvr additive="base">
                                        <p:cTn id="49" dur="500" fill="hold"/>
                                        <p:tgtEl>
                                          <p:spTgt spid="318485"/>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340999"/>
                                        </p:tgtEl>
                                        <p:attrNameLst>
                                          <p:attrName>style.visibility</p:attrName>
                                        </p:attrNameLst>
                                      </p:cBhvr>
                                      <p:to>
                                        <p:strVal val="visible"/>
                                      </p:to>
                                    </p:set>
                                    <p:anim calcmode="lin" valueType="num">
                                      <p:cBhvr additive="base">
                                        <p:cTn id="54" dur="500" fill="hold"/>
                                        <p:tgtEl>
                                          <p:spTgt spid="340999"/>
                                        </p:tgtEl>
                                        <p:attrNameLst>
                                          <p:attrName>ppt_x</p:attrName>
                                        </p:attrNameLst>
                                      </p:cBhvr>
                                      <p:tavLst>
                                        <p:tav tm="0">
                                          <p:val>
                                            <p:strVal val="0-#ppt_w/2"/>
                                          </p:val>
                                        </p:tav>
                                        <p:tav tm="100000">
                                          <p:val>
                                            <p:strVal val="#ppt_x"/>
                                          </p:val>
                                        </p:tav>
                                      </p:tavLst>
                                    </p:anim>
                                    <p:anim calcmode="lin" valueType="num">
                                      <p:cBhvr additive="base">
                                        <p:cTn id="55" dur="500" fill="hold"/>
                                        <p:tgtEl>
                                          <p:spTgt spid="3409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82" grpId="0"/>
      <p:bldP spid="318485"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ChangeArrowheads="1"/>
          </p:cNvSpPr>
          <p:nvPr/>
        </p:nvSpPr>
        <p:spPr bwMode="auto">
          <a:xfrm>
            <a:off x="179388" y="379413"/>
            <a:ext cx="704850" cy="457200"/>
          </a:xfrm>
          <a:prstGeom prst="rect">
            <a:avLst/>
          </a:prstGeom>
          <a:noFill/>
          <a:ln w="9525">
            <a:noFill/>
            <a:miter lim="800000"/>
            <a:headEnd/>
            <a:tailEnd/>
          </a:ln>
        </p:spPr>
        <p:txBody>
          <a:bodyPr>
            <a:spAutoFit/>
          </a:bodyPr>
          <a:lstStyle/>
          <a:p>
            <a:r>
              <a:rPr lang="en-US" altLang="zh-CN" sz="2400">
                <a:solidFill>
                  <a:srgbClr val="000000"/>
                </a:solidFill>
                <a:latin typeface="Times New Roman" pitchFamily="18" charset="0"/>
                <a:ea typeface="宋体" charset="-122"/>
              </a:rPr>
              <a:t>2</a:t>
            </a:r>
            <a:r>
              <a:rPr lang="zh-CN" altLang="en-US" sz="2400">
                <a:solidFill>
                  <a:srgbClr val="000000"/>
                </a:solidFill>
                <a:latin typeface="宋体" charset="-122"/>
                <a:ea typeface="宋体" charset="-122"/>
              </a:rPr>
              <a:t>．</a:t>
            </a:r>
            <a:r>
              <a:rPr lang="zh-CN" altLang="en-US" sz="2400">
                <a:solidFill>
                  <a:srgbClr val="000000"/>
                </a:solidFill>
                <a:latin typeface="Times New Roman" pitchFamily="18" charset="0"/>
                <a:ea typeface="宋体" charset="-122"/>
              </a:rPr>
              <a:t> </a:t>
            </a:r>
          </a:p>
        </p:txBody>
      </p:sp>
      <p:graphicFrame>
        <p:nvGraphicFramePr>
          <p:cNvPr id="293891" name="Object 3"/>
          <p:cNvGraphicFramePr>
            <a:graphicFrameLocks noChangeAspect="1"/>
          </p:cNvGraphicFramePr>
          <p:nvPr/>
        </p:nvGraphicFramePr>
        <p:xfrm>
          <a:off x="827088" y="452438"/>
          <a:ext cx="2300287" cy="361950"/>
        </p:xfrm>
        <a:graphic>
          <a:graphicData uri="http://schemas.openxmlformats.org/presentationml/2006/ole">
            <mc:AlternateContent xmlns:mc="http://schemas.openxmlformats.org/markup-compatibility/2006">
              <mc:Choice xmlns:v="urn:schemas-microsoft-com:vml" Requires="v">
                <p:oleObj spid="_x0000_s1215622" name="公式" r:id="rId3" imgW="1269720" imgH="203040" progId="Equation.3">
                  <p:embed/>
                </p:oleObj>
              </mc:Choice>
              <mc:Fallback>
                <p:oleObj name="公式" r:id="rId3" imgW="1269720" imgH="203040" progId="Equation.3">
                  <p:embed/>
                  <p:pic>
                    <p:nvPicPr>
                      <p:cNvPr id="2938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52438"/>
                        <a:ext cx="2300287"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8" name="Object 4"/>
          <p:cNvGraphicFramePr>
            <a:graphicFrameLocks noChangeAspect="1"/>
          </p:cNvGraphicFramePr>
          <p:nvPr/>
        </p:nvGraphicFramePr>
        <p:xfrm>
          <a:off x="4127500" y="204788"/>
          <a:ext cx="4457700" cy="857250"/>
        </p:xfrm>
        <a:graphic>
          <a:graphicData uri="http://schemas.openxmlformats.org/presentationml/2006/ole">
            <mc:AlternateContent xmlns:mc="http://schemas.openxmlformats.org/markup-compatibility/2006">
              <mc:Choice xmlns:v="urn:schemas-microsoft-com:vml" Requires="v">
                <p:oleObj spid="_x0000_s1215623" r:id="rId5" imgW="2425172" imgH="469601" progId="Equation.3">
                  <p:embed/>
                </p:oleObj>
              </mc:Choice>
              <mc:Fallback>
                <p:oleObj r:id="rId5" imgW="2425172" imgH="469601" progId="Equation.3">
                  <p:embed/>
                  <p:pic>
                    <p:nvPicPr>
                      <p:cNvPr id="309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7500" y="204788"/>
                        <a:ext cx="44577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28" name="Group 56"/>
          <p:cNvGrpSpPr>
            <a:grpSpLocks/>
          </p:cNvGrpSpPr>
          <p:nvPr/>
        </p:nvGrpSpPr>
        <p:grpSpPr bwMode="auto">
          <a:xfrm>
            <a:off x="203200" y="1004888"/>
            <a:ext cx="5761038" cy="1274762"/>
            <a:chOff x="128" y="633"/>
            <a:chExt cx="3629" cy="803"/>
          </a:xfrm>
        </p:grpSpPr>
        <p:sp>
          <p:nvSpPr>
            <p:cNvPr id="293894" name="Rectangle 10"/>
            <p:cNvSpPr>
              <a:spLocks noChangeArrowheads="1"/>
            </p:cNvSpPr>
            <p:nvPr/>
          </p:nvSpPr>
          <p:spPr bwMode="auto">
            <a:xfrm>
              <a:off x="128" y="633"/>
              <a:ext cx="3629" cy="288"/>
            </a:xfrm>
            <a:prstGeom prst="rect">
              <a:avLst/>
            </a:prstGeom>
            <a:noFill/>
            <a:ln w="9525">
              <a:noFill/>
              <a:miter lim="800000"/>
              <a:headEnd/>
              <a:tailEnd/>
            </a:ln>
          </p:spPr>
          <p:txBody>
            <a:bodyPr>
              <a:spAutoFit/>
            </a:bodyPr>
            <a:lstStyle/>
            <a:p>
              <a:r>
                <a:rPr lang="zh-CN" altLang="en-US" sz="2400">
                  <a:solidFill>
                    <a:srgbClr val="000000"/>
                  </a:solidFill>
                  <a:latin typeface="宋体" charset="-122"/>
                  <a:ea typeface="宋体" charset="-122"/>
                </a:rPr>
                <a:t>代入方程，并            用乘以两边：</a:t>
              </a:r>
              <a:r>
                <a:rPr lang="zh-CN" altLang="en-US" sz="2400">
                  <a:solidFill>
                    <a:srgbClr val="000000"/>
                  </a:solidFill>
                  <a:latin typeface="Times New Roman" pitchFamily="18" charset="0"/>
                  <a:ea typeface="宋体" charset="-122"/>
                </a:rPr>
                <a:t> </a:t>
              </a:r>
            </a:p>
          </p:txBody>
        </p:sp>
        <p:graphicFrame>
          <p:nvGraphicFramePr>
            <p:cNvPr id="293895" name="Object 7"/>
            <p:cNvGraphicFramePr>
              <a:graphicFrameLocks noChangeAspect="1"/>
            </p:cNvGraphicFramePr>
            <p:nvPr/>
          </p:nvGraphicFramePr>
          <p:xfrm>
            <a:off x="1338" y="656"/>
            <a:ext cx="1163" cy="233"/>
          </p:xfrm>
          <a:graphic>
            <a:graphicData uri="http://schemas.openxmlformats.org/presentationml/2006/ole">
              <mc:AlternateContent xmlns:mc="http://schemas.openxmlformats.org/markup-compatibility/2006">
                <mc:Choice xmlns:v="urn:schemas-microsoft-com:vml" Requires="v">
                  <p:oleObj spid="_x0000_s1215624" name="公式" r:id="rId7" imgW="1130040" imgH="228600" progId="Equation.3">
                    <p:embed/>
                  </p:oleObj>
                </mc:Choice>
                <mc:Fallback>
                  <p:oleObj name="公式" r:id="rId7" imgW="1130040" imgH="228600" progId="Equation.3">
                    <p:embed/>
                    <p:pic>
                      <p:nvPicPr>
                        <p:cNvPr id="29389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8" y="656"/>
                          <a:ext cx="1163"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19" name="Object 8"/>
            <p:cNvGraphicFramePr>
              <a:graphicFrameLocks noChangeAspect="1"/>
            </p:cNvGraphicFramePr>
            <p:nvPr/>
          </p:nvGraphicFramePr>
          <p:xfrm>
            <a:off x="131" y="956"/>
            <a:ext cx="3024" cy="480"/>
          </p:xfrm>
          <a:graphic>
            <a:graphicData uri="http://schemas.openxmlformats.org/presentationml/2006/ole">
              <mc:AlternateContent xmlns:mc="http://schemas.openxmlformats.org/markup-compatibility/2006">
                <mc:Choice xmlns:v="urn:schemas-microsoft-com:vml" Requires="v">
                  <p:oleObj spid="_x0000_s1215625" name="公式" r:id="rId9" imgW="2781000" imgH="444240" progId="Equation.3">
                    <p:embed/>
                  </p:oleObj>
                </mc:Choice>
                <mc:Fallback>
                  <p:oleObj name="公式" r:id="rId9" imgW="2781000" imgH="444240" progId="Equation.3">
                    <p:embed/>
                    <p:pic>
                      <p:nvPicPr>
                        <p:cNvPr id="342019"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 y="956"/>
                          <a:ext cx="3024"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29" name="Group 57"/>
          <p:cNvGrpSpPr>
            <a:grpSpLocks/>
          </p:cNvGrpSpPr>
          <p:nvPr/>
        </p:nvGrpSpPr>
        <p:grpSpPr bwMode="auto">
          <a:xfrm>
            <a:off x="5210175" y="1689100"/>
            <a:ext cx="3933825" cy="484188"/>
            <a:chOff x="3282" y="1064"/>
            <a:chExt cx="2478" cy="305"/>
          </a:xfrm>
        </p:grpSpPr>
        <p:sp>
          <p:nvSpPr>
            <p:cNvPr id="293898" name="Rectangle 15"/>
            <p:cNvSpPr>
              <a:spLocks noChangeArrowheads="1"/>
            </p:cNvSpPr>
            <p:nvPr/>
          </p:nvSpPr>
          <p:spPr bwMode="auto">
            <a:xfrm>
              <a:off x="3420" y="1064"/>
              <a:ext cx="2340" cy="288"/>
            </a:xfrm>
            <a:prstGeom prst="rect">
              <a:avLst/>
            </a:prstGeom>
            <a:noFill/>
            <a:ln w="9525">
              <a:noFill/>
              <a:miter lim="800000"/>
              <a:headEnd/>
              <a:tailEnd/>
            </a:ln>
          </p:spPr>
          <p:txBody>
            <a:bodyPr>
              <a:spAutoFit/>
            </a:bodyPr>
            <a:lstStyle/>
            <a:p>
              <a:r>
                <a:rPr lang="zh-CN" altLang="en-US" sz="2400">
                  <a:solidFill>
                    <a:srgbClr val="000000"/>
                  </a:solidFill>
                  <a:latin typeface="宋体" charset="-122"/>
                  <a:ea typeface="宋体" charset="-122"/>
                </a:rPr>
                <a:t>是一个与    无关的常数</a:t>
              </a:r>
              <a:r>
                <a:rPr lang="zh-CN" altLang="en-US" sz="2400">
                  <a:latin typeface="宋体" charset="-122"/>
                  <a:ea typeface="宋体" charset="-122"/>
                </a:rPr>
                <a:t>。</a:t>
              </a:r>
              <a:r>
                <a:rPr lang="zh-CN" altLang="en-US" sz="2400">
                  <a:solidFill>
                    <a:srgbClr val="000000"/>
                  </a:solidFill>
                  <a:latin typeface="Times New Roman" pitchFamily="18" charset="0"/>
                  <a:ea typeface="宋体" charset="-122"/>
                </a:rPr>
                <a:t> </a:t>
              </a:r>
            </a:p>
          </p:txBody>
        </p:sp>
        <p:graphicFrame>
          <p:nvGraphicFramePr>
            <p:cNvPr id="342020" name="Object 11"/>
            <p:cNvGraphicFramePr>
              <a:graphicFrameLocks noChangeAspect="1"/>
            </p:cNvGraphicFramePr>
            <p:nvPr/>
          </p:nvGraphicFramePr>
          <p:xfrm>
            <a:off x="3282" y="1100"/>
            <a:ext cx="213" cy="246"/>
          </p:xfrm>
          <a:graphic>
            <a:graphicData uri="http://schemas.openxmlformats.org/presentationml/2006/ole">
              <mc:AlternateContent xmlns:mc="http://schemas.openxmlformats.org/markup-compatibility/2006">
                <mc:Choice xmlns:v="urn:schemas-microsoft-com:vml" Requires="v">
                  <p:oleObj spid="_x0000_s1215626" r:id="rId11" imgW="126847" imgH="139531" progId="Equation.3">
                    <p:embed/>
                  </p:oleObj>
                </mc:Choice>
                <mc:Fallback>
                  <p:oleObj r:id="rId11" imgW="126847" imgH="139531" progId="Equation.3">
                    <p:embed/>
                    <p:pic>
                      <p:nvPicPr>
                        <p:cNvPr id="34202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2" y="1100"/>
                          <a:ext cx="213"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1" name="Object 12"/>
            <p:cNvGraphicFramePr>
              <a:graphicFrameLocks noChangeAspect="1"/>
            </p:cNvGraphicFramePr>
            <p:nvPr/>
          </p:nvGraphicFramePr>
          <p:xfrm>
            <a:off x="4233" y="1091"/>
            <a:ext cx="384" cy="278"/>
          </p:xfrm>
          <a:graphic>
            <a:graphicData uri="http://schemas.openxmlformats.org/presentationml/2006/ole">
              <mc:AlternateContent xmlns:mc="http://schemas.openxmlformats.org/markup-compatibility/2006">
                <mc:Choice xmlns:v="urn:schemas-microsoft-com:vml" Requires="v">
                  <p:oleObj spid="_x0000_s1215627" r:id="rId13" imgW="279109" imgH="203139" progId="Equation.3">
                    <p:embed/>
                  </p:oleObj>
                </mc:Choice>
                <mc:Fallback>
                  <p:oleObj r:id="rId13" imgW="279109" imgH="203139" progId="Equation.3">
                    <p:embed/>
                    <p:pic>
                      <p:nvPicPr>
                        <p:cNvPr id="342021"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3" y="1091"/>
                          <a:ext cx="384"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2022" name="Object 13"/>
          <p:cNvGraphicFramePr>
            <a:graphicFrameLocks noChangeAspect="1"/>
          </p:cNvGraphicFramePr>
          <p:nvPr/>
        </p:nvGraphicFramePr>
        <p:xfrm>
          <a:off x="187325" y="2538413"/>
          <a:ext cx="4351338" cy="712787"/>
        </p:xfrm>
        <a:graphic>
          <a:graphicData uri="http://schemas.openxmlformats.org/presentationml/2006/ole">
            <mc:AlternateContent xmlns:mc="http://schemas.openxmlformats.org/markup-compatibility/2006">
              <mc:Choice xmlns:v="urn:schemas-microsoft-com:vml" Requires="v">
                <p:oleObj spid="_x0000_s1215628" name="公式" r:id="rId15" imgW="2425680" imgH="393480" progId="Equation.3">
                  <p:embed/>
                </p:oleObj>
              </mc:Choice>
              <mc:Fallback>
                <p:oleObj name="公式" r:id="rId15" imgW="2425680" imgH="393480" progId="Equation.3">
                  <p:embed/>
                  <p:pic>
                    <p:nvPicPr>
                      <p:cNvPr id="342022"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7325" y="2538413"/>
                        <a:ext cx="4351338"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3" name="Object 14"/>
          <p:cNvGraphicFramePr>
            <a:graphicFrameLocks noChangeAspect="1"/>
          </p:cNvGraphicFramePr>
          <p:nvPr/>
        </p:nvGraphicFramePr>
        <p:xfrm>
          <a:off x="5334000" y="2406650"/>
          <a:ext cx="1755775" cy="874713"/>
        </p:xfrm>
        <a:graphic>
          <a:graphicData uri="http://schemas.openxmlformats.org/presentationml/2006/ole">
            <mc:AlternateContent xmlns:mc="http://schemas.openxmlformats.org/markup-compatibility/2006">
              <mc:Choice xmlns:v="urn:schemas-microsoft-com:vml" Requires="v">
                <p:oleObj spid="_x0000_s1215629" name="公式" r:id="rId17" imgW="888840" imgH="444240" progId="Equation.3">
                  <p:embed/>
                </p:oleObj>
              </mc:Choice>
              <mc:Fallback>
                <p:oleObj name="公式" r:id="rId17" imgW="888840" imgH="444240" progId="Equation.3">
                  <p:embed/>
                  <p:pic>
                    <p:nvPicPr>
                      <p:cNvPr id="342023"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0" y="2406650"/>
                        <a:ext cx="1755775"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509" name="Rectangle 21"/>
          <p:cNvSpPr>
            <a:spLocks noChangeArrowheads="1"/>
          </p:cNvSpPr>
          <p:nvPr/>
        </p:nvSpPr>
        <p:spPr bwMode="auto">
          <a:xfrm>
            <a:off x="179388" y="3427413"/>
            <a:ext cx="3629025" cy="457200"/>
          </a:xfrm>
          <a:prstGeom prst="rect">
            <a:avLst/>
          </a:prstGeom>
          <a:noFill/>
          <a:ln w="9525">
            <a:noFill/>
            <a:miter lim="800000"/>
            <a:headEnd/>
            <a:tailEnd/>
          </a:ln>
        </p:spPr>
        <p:txBody>
          <a:bodyPr>
            <a:spAutoFit/>
          </a:bodyPr>
          <a:lstStyle/>
          <a:p>
            <a:r>
              <a:rPr lang="zh-CN" altLang="en-US" sz="2400" b="1">
                <a:solidFill>
                  <a:srgbClr val="FF0000"/>
                </a:solidFill>
                <a:latin typeface="Times New Roman" pitchFamily="18" charset="0"/>
                <a:ea typeface="宋体" charset="-122"/>
              </a:rPr>
              <a:t>三、            三方程的解</a:t>
            </a:r>
          </a:p>
        </p:txBody>
      </p:sp>
      <p:graphicFrame>
        <p:nvGraphicFramePr>
          <p:cNvPr id="342024" name="Object 16"/>
          <p:cNvGraphicFramePr>
            <a:graphicFrameLocks noChangeAspect="1"/>
          </p:cNvGraphicFramePr>
          <p:nvPr/>
        </p:nvGraphicFramePr>
        <p:xfrm>
          <a:off x="774700" y="3503613"/>
          <a:ext cx="873125" cy="352425"/>
        </p:xfrm>
        <a:graphic>
          <a:graphicData uri="http://schemas.openxmlformats.org/presentationml/2006/ole">
            <mc:AlternateContent xmlns:mc="http://schemas.openxmlformats.org/markup-compatibility/2006">
              <mc:Choice xmlns:v="urn:schemas-microsoft-com:vml" Requires="v">
                <p:oleObj spid="_x0000_s1215630" name="公式" r:id="rId19" imgW="495000" imgH="203040" progId="Equation.3">
                  <p:embed/>
                </p:oleObj>
              </mc:Choice>
              <mc:Fallback>
                <p:oleObj name="公式" r:id="rId19" imgW="495000" imgH="203040" progId="Equation.3">
                  <p:embed/>
                  <p:pic>
                    <p:nvPicPr>
                      <p:cNvPr id="342024"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4700" y="3503613"/>
                        <a:ext cx="87312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30" name="Group 58"/>
          <p:cNvGrpSpPr>
            <a:grpSpLocks/>
          </p:cNvGrpSpPr>
          <p:nvPr/>
        </p:nvGrpSpPr>
        <p:grpSpPr bwMode="auto">
          <a:xfrm>
            <a:off x="203200" y="3981450"/>
            <a:ext cx="2525713" cy="457200"/>
            <a:chOff x="128" y="2508"/>
            <a:chExt cx="1591" cy="288"/>
          </a:xfrm>
        </p:grpSpPr>
        <p:sp>
          <p:nvSpPr>
            <p:cNvPr id="293906" name="Rectangle 25"/>
            <p:cNvSpPr>
              <a:spLocks noChangeArrowheads="1"/>
            </p:cNvSpPr>
            <p:nvPr/>
          </p:nvSpPr>
          <p:spPr bwMode="auto">
            <a:xfrm>
              <a:off x="128" y="2508"/>
              <a:ext cx="1591" cy="288"/>
            </a:xfrm>
            <a:prstGeom prst="rect">
              <a:avLst/>
            </a:prstGeom>
            <a:noFill/>
            <a:ln w="9525">
              <a:noFill/>
              <a:miter lim="800000"/>
              <a:headEnd/>
              <a:tailEnd/>
            </a:ln>
          </p:spPr>
          <p:txBody>
            <a:bodyPr>
              <a:spAutoFit/>
            </a:bodyPr>
            <a:lstStyle/>
            <a:p>
              <a:r>
                <a:rPr lang="en-US" altLang="zh-CN" sz="2400">
                  <a:solidFill>
                    <a:srgbClr val="FF0000"/>
                  </a:solidFill>
                  <a:latin typeface="Times New Roman" pitchFamily="18" charset="0"/>
                  <a:ea typeface="宋体" charset="-122"/>
                </a:rPr>
                <a:t>1</a:t>
              </a:r>
              <a:r>
                <a:rPr lang="zh-CN" altLang="en-US" sz="2400">
                  <a:solidFill>
                    <a:srgbClr val="FF0000"/>
                  </a:solidFill>
                  <a:latin typeface="Times New Roman" pitchFamily="18" charset="0"/>
                  <a:ea typeface="宋体" charset="-122"/>
                </a:rPr>
                <a:t>．   方程的解</a:t>
              </a:r>
            </a:p>
          </p:txBody>
        </p:sp>
        <p:graphicFrame>
          <p:nvGraphicFramePr>
            <p:cNvPr id="342025" name="Object 19"/>
            <p:cNvGraphicFramePr>
              <a:graphicFrameLocks noChangeAspect="1"/>
            </p:cNvGraphicFramePr>
            <p:nvPr/>
          </p:nvGraphicFramePr>
          <p:xfrm>
            <a:off x="403" y="2544"/>
            <a:ext cx="230" cy="216"/>
          </p:xfrm>
          <a:graphic>
            <a:graphicData uri="http://schemas.openxmlformats.org/presentationml/2006/ole">
              <mc:AlternateContent xmlns:mc="http://schemas.openxmlformats.org/markup-compatibility/2006">
                <mc:Choice xmlns:v="urn:schemas-microsoft-com:vml" Requires="v">
                  <p:oleObj spid="_x0000_s1215631" name="公式" r:id="rId21" imgW="164880" imgH="152280" progId="Equation.3">
                    <p:embed/>
                  </p:oleObj>
                </mc:Choice>
                <mc:Fallback>
                  <p:oleObj name="公式" r:id="rId21" imgW="164880" imgH="152280" progId="Equation.3">
                    <p:embed/>
                    <p:pic>
                      <p:nvPicPr>
                        <p:cNvPr id="342025"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3" y="2544"/>
                          <a:ext cx="230"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2026" name="Object 20"/>
          <p:cNvGraphicFramePr>
            <a:graphicFrameLocks noChangeAspect="1"/>
          </p:cNvGraphicFramePr>
          <p:nvPr/>
        </p:nvGraphicFramePr>
        <p:xfrm>
          <a:off x="2867025" y="3856038"/>
          <a:ext cx="1495425" cy="746125"/>
        </p:xfrm>
        <a:graphic>
          <a:graphicData uri="http://schemas.openxmlformats.org/presentationml/2006/ole">
            <mc:AlternateContent xmlns:mc="http://schemas.openxmlformats.org/markup-compatibility/2006">
              <mc:Choice xmlns:v="urn:schemas-microsoft-com:vml" Requires="v">
                <p:oleObj spid="_x0000_s1215632" name="公式" r:id="rId23" imgW="888840" imgH="444240" progId="Equation.3">
                  <p:embed/>
                </p:oleObj>
              </mc:Choice>
              <mc:Fallback>
                <p:oleObj name="公式" r:id="rId23" imgW="888840" imgH="444240" progId="Equation.3">
                  <p:embed/>
                  <p:pic>
                    <p:nvPicPr>
                      <p:cNvPr id="342026"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67025" y="3856038"/>
                        <a:ext cx="1495425"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7" name="Object 21"/>
          <p:cNvGraphicFramePr>
            <a:graphicFrameLocks noChangeAspect="1"/>
          </p:cNvGraphicFramePr>
          <p:nvPr/>
        </p:nvGraphicFramePr>
        <p:xfrm>
          <a:off x="4953000" y="3900488"/>
          <a:ext cx="1079500" cy="515937"/>
        </p:xfrm>
        <a:graphic>
          <a:graphicData uri="http://schemas.openxmlformats.org/presentationml/2006/ole">
            <mc:AlternateContent xmlns:mc="http://schemas.openxmlformats.org/markup-compatibility/2006">
              <mc:Choice xmlns:v="urn:schemas-microsoft-com:vml" Requires="v">
                <p:oleObj spid="_x0000_s1215633" r:id="rId25" imgW="456924" imgH="216061" progId="Equation.3">
                  <p:embed/>
                </p:oleObj>
              </mc:Choice>
              <mc:Fallback>
                <p:oleObj r:id="rId25" imgW="456924" imgH="216061" progId="Equation.3">
                  <p:embed/>
                  <p:pic>
                    <p:nvPicPr>
                      <p:cNvPr id="342027"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53000" y="3900488"/>
                        <a:ext cx="10795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8" name="Object 22"/>
          <p:cNvGraphicFramePr>
            <a:graphicFrameLocks noChangeAspect="1"/>
          </p:cNvGraphicFramePr>
          <p:nvPr/>
        </p:nvGraphicFramePr>
        <p:xfrm>
          <a:off x="6710363" y="3756025"/>
          <a:ext cx="1746250" cy="782638"/>
        </p:xfrm>
        <a:graphic>
          <a:graphicData uri="http://schemas.openxmlformats.org/presentationml/2006/ole">
            <mc:AlternateContent xmlns:mc="http://schemas.openxmlformats.org/markup-compatibility/2006">
              <mc:Choice xmlns:v="urn:schemas-microsoft-com:vml" Requires="v">
                <p:oleObj spid="_x0000_s1215634" name="公式" r:id="rId27" imgW="990360" imgH="444240" progId="Equation.3">
                  <p:embed/>
                </p:oleObj>
              </mc:Choice>
              <mc:Fallback>
                <p:oleObj name="公式" r:id="rId27" imgW="990360" imgH="444240" progId="Equation.3">
                  <p:embed/>
                  <p:pic>
                    <p:nvPicPr>
                      <p:cNvPr id="342028" name="Object 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710363" y="3756025"/>
                        <a:ext cx="1746250"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521" name="Rectangle 33"/>
          <p:cNvSpPr>
            <a:spLocks noChangeArrowheads="1"/>
          </p:cNvSpPr>
          <p:nvPr/>
        </p:nvSpPr>
        <p:spPr bwMode="auto">
          <a:xfrm>
            <a:off x="276225" y="4692650"/>
            <a:ext cx="2351088" cy="457200"/>
          </a:xfrm>
          <a:prstGeom prst="rect">
            <a:avLst/>
          </a:prstGeom>
          <a:noFill/>
          <a:ln w="9525">
            <a:noFill/>
            <a:miter lim="800000"/>
            <a:headEnd/>
            <a:tailEnd/>
          </a:ln>
        </p:spPr>
        <p:txBody>
          <a:bodyPr>
            <a:spAutoFit/>
          </a:bodyPr>
          <a:lstStyle/>
          <a:p>
            <a:r>
              <a:rPr lang="zh-CN" altLang="en-US" sz="2400">
                <a:solidFill>
                  <a:srgbClr val="000000"/>
                </a:solidFill>
                <a:latin typeface="Times New Roman" pitchFamily="18" charset="0"/>
                <a:ea typeface="宋体" charset="-122"/>
              </a:rPr>
              <a:t>方程的解为：</a:t>
            </a:r>
          </a:p>
        </p:txBody>
      </p:sp>
      <p:graphicFrame>
        <p:nvGraphicFramePr>
          <p:cNvPr id="342029" name="Object 24"/>
          <p:cNvGraphicFramePr>
            <a:graphicFrameLocks noChangeAspect="1"/>
          </p:cNvGraphicFramePr>
          <p:nvPr/>
        </p:nvGraphicFramePr>
        <p:xfrm>
          <a:off x="2466975" y="4745038"/>
          <a:ext cx="1598613" cy="422275"/>
        </p:xfrm>
        <a:graphic>
          <a:graphicData uri="http://schemas.openxmlformats.org/presentationml/2006/ole">
            <mc:AlternateContent xmlns:mc="http://schemas.openxmlformats.org/markup-compatibility/2006">
              <mc:Choice xmlns:v="urn:schemas-microsoft-com:vml" Requires="v">
                <p:oleObj spid="_x0000_s1215635" name="公式" r:id="rId29" imgW="850680" imgH="228600" progId="Equation.3">
                  <p:embed/>
                </p:oleObj>
              </mc:Choice>
              <mc:Fallback>
                <p:oleObj name="公式" r:id="rId29" imgW="850680" imgH="228600" progId="Equation.3">
                  <p:embed/>
                  <p:pic>
                    <p:nvPicPr>
                      <p:cNvPr id="342029" name="Object 2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66975" y="4745038"/>
                        <a:ext cx="1598613"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522" name="Rectangle 34"/>
          <p:cNvSpPr>
            <a:spLocks noChangeArrowheads="1"/>
          </p:cNvSpPr>
          <p:nvPr/>
        </p:nvSpPr>
        <p:spPr bwMode="auto">
          <a:xfrm>
            <a:off x="4151313" y="4706938"/>
            <a:ext cx="1857375" cy="457200"/>
          </a:xfrm>
          <a:prstGeom prst="rect">
            <a:avLst/>
          </a:prstGeom>
          <a:noFill/>
          <a:ln w="9525">
            <a:noFill/>
            <a:miter lim="800000"/>
            <a:headEnd/>
            <a:tailEnd/>
          </a:ln>
        </p:spPr>
        <p:txBody>
          <a:bodyPr>
            <a:spAutoFit/>
          </a:bodyPr>
          <a:lstStyle/>
          <a:p>
            <a:r>
              <a:rPr lang="zh-CN" altLang="en-US" sz="2400">
                <a:solidFill>
                  <a:srgbClr val="000000"/>
                </a:solidFill>
                <a:latin typeface="宋体" charset="-122"/>
                <a:ea typeface="宋体" charset="-122"/>
              </a:rPr>
              <a:t>波函数单值：</a:t>
            </a:r>
            <a:r>
              <a:rPr lang="zh-CN" altLang="en-US" sz="2400">
                <a:solidFill>
                  <a:srgbClr val="000000"/>
                </a:solidFill>
                <a:latin typeface="Times New Roman" pitchFamily="18" charset="0"/>
                <a:ea typeface="宋体" charset="-122"/>
              </a:rPr>
              <a:t> </a:t>
            </a:r>
          </a:p>
        </p:txBody>
      </p:sp>
      <p:graphicFrame>
        <p:nvGraphicFramePr>
          <p:cNvPr id="342030" name="Object 26"/>
          <p:cNvGraphicFramePr>
            <a:graphicFrameLocks noChangeAspect="1"/>
          </p:cNvGraphicFramePr>
          <p:nvPr/>
        </p:nvGraphicFramePr>
        <p:xfrm>
          <a:off x="5984875" y="4794250"/>
          <a:ext cx="2008188" cy="349250"/>
        </p:xfrm>
        <a:graphic>
          <a:graphicData uri="http://schemas.openxmlformats.org/presentationml/2006/ole">
            <mc:AlternateContent xmlns:mc="http://schemas.openxmlformats.org/markup-compatibility/2006">
              <mc:Choice xmlns:v="urn:schemas-microsoft-com:vml" Requires="v">
                <p:oleObj spid="_x0000_s1215636" name="公式" r:id="rId31" imgW="1155600" imgH="203040" progId="Equation.3">
                  <p:embed/>
                </p:oleObj>
              </mc:Choice>
              <mc:Fallback>
                <p:oleObj name="公式" r:id="rId31" imgW="1155600" imgH="203040" progId="Equation.3">
                  <p:embed/>
                  <p:pic>
                    <p:nvPicPr>
                      <p:cNvPr id="342030" name="Object 2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984875" y="4794250"/>
                        <a:ext cx="200818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31" name="Object 27"/>
          <p:cNvGraphicFramePr>
            <a:graphicFrameLocks noChangeAspect="1"/>
          </p:cNvGraphicFramePr>
          <p:nvPr/>
        </p:nvGraphicFramePr>
        <p:xfrm>
          <a:off x="615950" y="5305425"/>
          <a:ext cx="3767138" cy="411163"/>
        </p:xfrm>
        <a:graphic>
          <a:graphicData uri="http://schemas.openxmlformats.org/presentationml/2006/ole">
            <mc:AlternateContent xmlns:mc="http://schemas.openxmlformats.org/markup-compatibility/2006">
              <mc:Choice xmlns:v="urn:schemas-microsoft-com:vml" Requires="v">
                <p:oleObj spid="_x0000_s1215637" name="公式" r:id="rId33" imgW="1892160" imgH="203040" progId="Equation.3">
                  <p:embed/>
                </p:oleObj>
              </mc:Choice>
              <mc:Fallback>
                <p:oleObj name="公式" r:id="rId33" imgW="1892160" imgH="203040" progId="Equation.3">
                  <p:embed/>
                  <p:pic>
                    <p:nvPicPr>
                      <p:cNvPr id="342031" name="Object 2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5950" y="5305425"/>
                        <a:ext cx="3767138"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32" name="Object 28"/>
          <p:cNvGraphicFramePr>
            <a:graphicFrameLocks noChangeAspect="1"/>
          </p:cNvGraphicFramePr>
          <p:nvPr/>
        </p:nvGraphicFramePr>
        <p:xfrm>
          <a:off x="4775200" y="5278438"/>
          <a:ext cx="3924300" cy="423862"/>
        </p:xfrm>
        <a:graphic>
          <a:graphicData uri="http://schemas.openxmlformats.org/presentationml/2006/ole">
            <mc:AlternateContent xmlns:mc="http://schemas.openxmlformats.org/markup-compatibility/2006">
              <mc:Choice xmlns:v="urn:schemas-microsoft-com:vml" Requires="v">
                <p:oleObj spid="_x0000_s1215638" name="公式" r:id="rId35" imgW="1904760" imgH="203040" progId="Equation.3">
                  <p:embed/>
                </p:oleObj>
              </mc:Choice>
              <mc:Fallback>
                <p:oleObj name="公式" r:id="rId35" imgW="1904760" imgH="203040" progId="Equation.3">
                  <p:embed/>
                  <p:pic>
                    <p:nvPicPr>
                      <p:cNvPr id="342032" name="Object 2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775200" y="5278438"/>
                        <a:ext cx="3924300"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33" name="Object 29"/>
          <p:cNvGraphicFramePr>
            <a:graphicFrameLocks noChangeAspect="1"/>
          </p:cNvGraphicFramePr>
          <p:nvPr/>
        </p:nvGraphicFramePr>
        <p:xfrm>
          <a:off x="5849938" y="3344863"/>
          <a:ext cx="2568575" cy="374650"/>
        </p:xfrm>
        <a:graphic>
          <a:graphicData uri="http://schemas.openxmlformats.org/presentationml/2006/ole">
            <mc:AlternateContent xmlns:mc="http://schemas.openxmlformats.org/markup-compatibility/2006">
              <mc:Choice xmlns:v="urn:schemas-microsoft-com:vml" Requires="v">
                <p:oleObj spid="_x0000_s1215639" r:id="rId37" imgW="1371324" imgH="203384" progId="Equation.3">
                  <p:embed/>
                </p:oleObj>
              </mc:Choice>
              <mc:Fallback>
                <p:oleObj r:id="rId37" imgW="1371324" imgH="203384" progId="Equation.3">
                  <p:embed/>
                  <p:pic>
                    <p:nvPicPr>
                      <p:cNvPr id="342033" name="Object 2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849938" y="3344863"/>
                        <a:ext cx="25685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531" name="Rectangle 43"/>
          <p:cNvSpPr>
            <a:spLocks noChangeArrowheads="1"/>
          </p:cNvSpPr>
          <p:nvPr/>
        </p:nvSpPr>
        <p:spPr bwMode="auto">
          <a:xfrm>
            <a:off x="0" y="5764213"/>
            <a:ext cx="2409825" cy="457200"/>
          </a:xfrm>
          <a:prstGeom prst="rect">
            <a:avLst/>
          </a:prstGeom>
          <a:noFill/>
          <a:ln w="9525">
            <a:noFill/>
            <a:miter lim="800000"/>
            <a:headEnd/>
            <a:tailEnd/>
          </a:ln>
        </p:spPr>
        <p:txBody>
          <a:bodyPr>
            <a:spAutoFit/>
          </a:bodyPr>
          <a:lstStyle/>
          <a:p>
            <a:r>
              <a:rPr lang="zh-CN" altLang="en-US" sz="2400">
                <a:solidFill>
                  <a:srgbClr val="000000"/>
                </a:solidFill>
                <a:latin typeface="Times New Roman" pitchFamily="18" charset="0"/>
                <a:ea typeface="宋体" charset="-122"/>
              </a:rPr>
              <a:t>波函数归一化：</a:t>
            </a:r>
          </a:p>
        </p:txBody>
      </p:sp>
      <p:graphicFrame>
        <p:nvGraphicFramePr>
          <p:cNvPr id="342034" name="Object 31"/>
          <p:cNvGraphicFramePr>
            <a:graphicFrameLocks noChangeAspect="1"/>
          </p:cNvGraphicFramePr>
          <p:nvPr/>
        </p:nvGraphicFramePr>
        <p:xfrm>
          <a:off x="2651125" y="5780088"/>
          <a:ext cx="3736975" cy="584200"/>
        </p:xfrm>
        <a:graphic>
          <a:graphicData uri="http://schemas.openxmlformats.org/presentationml/2006/ole">
            <mc:AlternateContent xmlns:mc="http://schemas.openxmlformats.org/markup-compatibility/2006">
              <mc:Choice xmlns:v="urn:schemas-microsoft-com:vml" Requires="v">
                <p:oleObj spid="_x0000_s1215640" name="公式" r:id="rId39" imgW="2108160" imgH="330120" progId="Equation.3">
                  <p:embed/>
                </p:oleObj>
              </mc:Choice>
              <mc:Fallback>
                <p:oleObj name="公式" r:id="rId39" imgW="2108160" imgH="330120" progId="Equation.3">
                  <p:embed/>
                  <p:pic>
                    <p:nvPicPr>
                      <p:cNvPr id="342034" name="Object 3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651125" y="5780088"/>
                        <a:ext cx="37369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35" name="Object 32"/>
          <p:cNvGraphicFramePr>
            <a:graphicFrameLocks noChangeAspect="1"/>
          </p:cNvGraphicFramePr>
          <p:nvPr/>
        </p:nvGraphicFramePr>
        <p:xfrm>
          <a:off x="6977063" y="5688013"/>
          <a:ext cx="1084262" cy="733425"/>
        </p:xfrm>
        <a:graphic>
          <a:graphicData uri="http://schemas.openxmlformats.org/presentationml/2006/ole">
            <mc:AlternateContent xmlns:mc="http://schemas.openxmlformats.org/markup-compatibility/2006">
              <mc:Choice xmlns:v="urn:schemas-microsoft-com:vml" Requires="v">
                <p:oleObj spid="_x0000_s1215641" r:id="rId41" imgW="622277" imgH="418893" progId="Equation.3">
                  <p:embed/>
                </p:oleObj>
              </mc:Choice>
              <mc:Fallback>
                <p:oleObj r:id="rId41" imgW="622277" imgH="418893" progId="Equation.3">
                  <p:embed/>
                  <p:pic>
                    <p:nvPicPr>
                      <p:cNvPr id="342035" name="Object 3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977063" y="5688013"/>
                        <a:ext cx="1084262"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36" name="Object 33"/>
          <p:cNvGraphicFramePr>
            <a:graphicFrameLocks noChangeAspect="1"/>
          </p:cNvGraphicFramePr>
          <p:nvPr/>
        </p:nvGraphicFramePr>
        <p:xfrm>
          <a:off x="409575" y="6042025"/>
          <a:ext cx="2111375" cy="815975"/>
        </p:xfrm>
        <a:graphic>
          <a:graphicData uri="http://schemas.openxmlformats.org/presentationml/2006/ole">
            <mc:AlternateContent xmlns:mc="http://schemas.openxmlformats.org/markup-compatibility/2006">
              <mc:Choice xmlns:v="urn:schemas-microsoft-com:vml" Requires="v">
                <p:oleObj spid="_x0000_s1215642" name="公式" r:id="rId43" imgW="1079280" imgH="419040" progId="Equation.3">
                  <p:embed/>
                </p:oleObj>
              </mc:Choice>
              <mc:Fallback>
                <p:oleObj name="公式" r:id="rId43" imgW="1079280" imgH="419040" progId="Equation.3">
                  <p:embed/>
                  <p:pic>
                    <p:nvPicPr>
                      <p:cNvPr id="342036" name="Object 3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09575" y="6042025"/>
                        <a:ext cx="2111375"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37" name="Object 34"/>
          <p:cNvGraphicFramePr>
            <a:graphicFrameLocks noChangeAspect="1"/>
          </p:cNvGraphicFramePr>
          <p:nvPr/>
        </p:nvGraphicFramePr>
        <p:xfrm>
          <a:off x="3014663" y="6435725"/>
          <a:ext cx="2316162" cy="368300"/>
        </p:xfrm>
        <a:graphic>
          <a:graphicData uri="http://schemas.openxmlformats.org/presentationml/2006/ole">
            <mc:AlternateContent xmlns:mc="http://schemas.openxmlformats.org/markup-compatibility/2006">
              <mc:Choice xmlns:v="urn:schemas-microsoft-com:vml" Requires="v">
                <p:oleObj spid="_x0000_s1215643" r:id="rId45" imgW="1256474" imgH="203261" progId="Equation.3">
                  <p:embed/>
                </p:oleObj>
              </mc:Choice>
              <mc:Fallback>
                <p:oleObj r:id="rId45" imgW="1256474" imgH="203261" progId="Equation.3">
                  <p:embed/>
                  <p:pic>
                    <p:nvPicPr>
                      <p:cNvPr id="342037" name="Object 34"/>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014663" y="6435725"/>
                        <a:ext cx="231616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067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98"/>
                                        </p:tgtEl>
                                        <p:attrNameLst>
                                          <p:attrName>style.visibility</p:attrName>
                                        </p:attrNameLst>
                                      </p:cBhvr>
                                      <p:to>
                                        <p:strVal val="visible"/>
                                      </p:to>
                                    </p:set>
                                    <p:animEffect transition="in" filter="blinds(horizontal)">
                                      <p:cBhvr>
                                        <p:cTn id="7" dur="500"/>
                                        <p:tgtEl>
                                          <p:spTgt spid="3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28"/>
                                        </p:tgtEl>
                                        <p:attrNameLst>
                                          <p:attrName>style.visibility</p:attrName>
                                        </p:attrNameLst>
                                      </p:cBhvr>
                                      <p:to>
                                        <p:strVal val="visible"/>
                                      </p:to>
                                    </p:set>
                                    <p:anim calcmode="lin" valueType="num">
                                      <p:cBhvr additive="base">
                                        <p:cTn id="12" dur="500" fill="hold"/>
                                        <p:tgtEl>
                                          <p:spTgt spid="3128"/>
                                        </p:tgtEl>
                                        <p:attrNameLst>
                                          <p:attrName>ppt_x</p:attrName>
                                        </p:attrNameLst>
                                      </p:cBhvr>
                                      <p:tavLst>
                                        <p:tav tm="0">
                                          <p:val>
                                            <p:strVal val="#ppt_x"/>
                                          </p:val>
                                        </p:tav>
                                        <p:tav tm="100000">
                                          <p:val>
                                            <p:strVal val="#ppt_x"/>
                                          </p:val>
                                        </p:tav>
                                      </p:tavLst>
                                    </p:anim>
                                    <p:anim calcmode="lin" valueType="num">
                                      <p:cBhvr additive="base">
                                        <p:cTn id="13" dur="500" fill="hold"/>
                                        <p:tgtEl>
                                          <p:spTgt spid="312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129"/>
                                        </p:tgtEl>
                                        <p:attrNameLst>
                                          <p:attrName>style.visibility</p:attrName>
                                        </p:attrNameLst>
                                      </p:cBhvr>
                                      <p:to>
                                        <p:strVal val="visible"/>
                                      </p:to>
                                    </p:set>
                                    <p:animEffect transition="in" filter="checkerboard(across)">
                                      <p:cBhvr>
                                        <p:cTn id="18" dur="500"/>
                                        <p:tgtEl>
                                          <p:spTgt spid="31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42022"/>
                                        </p:tgtEl>
                                        <p:attrNameLst>
                                          <p:attrName>style.visibility</p:attrName>
                                        </p:attrNameLst>
                                      </p:cBhvr>
                                      <p:to>
                                        <p:strVal val="visible"/>
                                      </p:to>
                                    </p:set>
                                    <p:anim calcmode="lin" valueType="num">
                                      <p:cBhvr additive="base">
                                        <p:cTn id="23" dur="500" fill="hold"/>
                                        <p:tgtEl>
                                          <p:spTgt spid="342022"/>
                                        </p:tgtEl>
                                        <p:attrNameLst>
                                          <p:attrName>ppt_x</p:attrName>
                                        </p:attrNameLst>
                                      </p:cBhvr>
                                      <p:tavLst>
                                        <p:tav tm="0">
                                          <p:val>
                                            <p:strVal val="0-#ppt_w/2"/>
                                          </p:val>
                                        </p:tav>
                                        <p:tav tm="100000">
                                          <p:val>
                                            <p:strVal val="#ppt_x"/>
                                          </p:val>
                                        </p:tav>
                                      </p:tavLst>
                                    </p:anim>
                                    <p:anim calcmode="lin" valueType="num">
                                      <p:cBhvr additive="base">
                                        <p:cTn id="24" dur="500" fill="hold"/>
                                        <p:tgtEl>
                                          <p:spTgt spid="34202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42023"/>
                                        </p:tgtEl>
                                        <p:attrNameLst>
                                          <p:attrName>style.visibility</p:attrName>
                                        </p:attrNameLst>
                                      </p:cBhvr>
                                      <p:to>
                                        <p:strVal val="visible"/>
                                      </p:to>
                                    </p:set>
                                    <p:anim calcmode="lin" valueType="num">
                                      <p:cBhvr additive="base">
                                        <p:cTn id="29" dur="500" fill="hold"/>
                                        <p:tgtEl>
                                          <p:spTgt spid="342023"/>
                                        </p:tgtEl>
                                        <p:attrNameLst>
                                          <p:attrName>ppt_x</p:attrName>
                                        </p:attrNameLst>
                                      </p:cBhvr>
                                      <p:tavLst>
                                        <p:tav tm="0">
                                          <p:val>
                                            <p:strVal val="0-#ppt_w/2"/>
                                          </p:val>
                                        </p:tav>
                                        <p:tav tm="100000">
                                          <p:val>
                                            <p:strVal val="#ppt_x"/>
                                          </p:val>
                                        </p:tav>
                                      </p:tavLst>
                                    </p:anim>
                                    <p:anim calcmode="lin" valueType="num">
                                      <p:cBhvr additive="base">
                                        <p:cTn id="30" dur="500" fill="hold"/>
                                        <p:tgtEl>
                                          <p:spTgt spid="34202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19509"/>
                                        </p:tgtEl>
                                        <p:attrNameLst>
                                          <p:attrName>style.visibility</p:attrName>
                                        </p:attrNameLst>
                                      </p:cBhvr>
                                      <p:to>
                                        <p:strVal val="visible"/>
                                      </p:to>
                                    </p:set>
                                    <p:animEffect transition="in" filter="box(in)">
                                      <p:cBhvr>
                                        <p:cTn id="35" dur="500"/>
                                        <p:tgtEl>
                                          <p:spTgt spid="319509"/>
                                        </p:tgtEl>
                                      </p:cBhvr>
                                    </p:animEffect>
                                  </p:childTnLst>
                                </p:cTn>
                              </p:par>
                              <p:par>
                                <p:cTn id="36" presetID="4" presetClass="entr" presetSubtype="16" fill="hold" nodeType="withEffect">
                                  <p:stCondLst>
                                    <p:cond delay="0"/>
                                  </p:stCondLst>
                                  <p:childTnLst>
                                    <p:set>
                                      <p:cBhvr>
                                        <p:cTn id="37" dur="1" fill="hold">
                                          <p:stCondLst>
                                            <p:cond delay="0"/>
                                          </p:stCondLst>
                                        </p:cTn>
                                        <p:tgtEl>
                                          <p:spTgt spid="342024"/>
                                        </p:tgtEl>
                                        <p:attrNameLst>
                                          <p:attrName>style.visibility</p:attrName>
                                        </p:attrNameLst>
                                      </p:cBhvr>
                                      <p:to>
                                        <p:strVal val="visible"/>
                                      </p:to>
                                    </p:set>
                                    <p:animEffect transition="in" filter="box(in)">
                                      <p:cBhvr>
                                        <p:cTn id="38" dur="500"/>
                                        <p:tgtEl>
                                          <p:spTgt spid="342024"/>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130"/>
                                        </p:tgtEl>
                                        <p:attrNameLst>
                                          <p:attrName>style.visibility</p:attrName>
                                        </p:attrNameLst>
                                      </p:cBhvr>
                                      <p:to>
                                        <p:strVal val="visible"/>
                                      </p:to>
                                    </p:set>
                                    <p:animEffect transition="in" filter="box(in)">
                                      <p:cBhvr>
                                        <p:cTn id="43" dur="500"/>
                                        <p:tgtEl>
                                          <p:spTgt spid="313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42026"/>
                                        </p:tgtEl>
                                        <p:attrNameLst>
                                          <p:attrName>style.visibility</p:attrName>
                                        </p:attrNameLst>
                                      </p:cBhvr>
                                      <p:to>
                                        <p:strVal val="visible"/>
                                      </p:to>
                                    </p:set>
                                    <p:anim calcmode="lin" valueType="num">
                                      <p:cBhvr additive="base">
                                        <p:cTn id="48" dur="500" fill="hold"/>
                                        <p:tgtEl>
                                          <p:spTgt spid="342026"/>
                                        </p:tgtEl>
                                        <p:attrNameLst>
                                          <p:attrName>ppt_x</p:attrName>
                                        </p:attrNameLst>
                                      </p:cBhvr>
                                      <p:tavLst>
                                        <p:tav tm="0">
                                          <p:val>
                                            <p:strVal val="0-#ppt_w/2"/>
                                          </p:val>
                                        </p:tav>
                                        <p:tav tm="100000">
                                          <p:val>
                                            <p:strVal val="#ppt_x"/>
                                          </p:val>
                                        </p:tav>
                                      </p:tavLst>
                                    </p:anim>
                                    <p:anim calcmode="lin" valueType="num">
                                      <p:cBhvr additive="base">
                                        <p:cTn id="49" dur="500" fill="hold"/>
                                        <p:tgtEl>
                                          <p:spTgt spid="342026"/>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342027"/>
                                        </p:tgtEl>
                                        <p:attrNameLst>
                                          <p:attrName>style.visibility</p:attrName>
                                        </p:attrNameLst>
                                      </p:cBhvr>
                                      <p:to>
                                        <p:strVal val="visible"/>
                                      </p:to>
                                    </p:set>
                                    <p:anim calcmode="lin" valueType="num">
                                      <p:cBhvr additive="base">
                                        <p:cTn id="54" dur="500" fill="hold"/>
                                        <p:tgtEl>
                                          <p:spTgt spid="342027"/>
                                        </p:tgtEl>
                                        <p:attrNameLst>
                                          <p:attrName>ppt_x</p:attrName>
                                        </p:attrNameLst>
                                      </p:cBhvr>
                                      <p:tavLst>
                                        <p:tav tm="0">
                                          <p:val>
                                            <p:strVal val="0-#ppt_w/2"/>
                                          </p:val>
                                        </p:tav>
                                        <p:tav tm="100000">
                                          <p:val>
                                            <p:strVal val="#ppt_x"/>
                                          </p:val>
                                        </p:tav>
                                      </p:tavLst>
                                    </p:anim>
                                    <p:anim calcmode="lin" valueType="num">
                                      <p:cBhvr additive="base">
                                        <p:cTn id="55" dur="500" fill="hold"/>
                                        <p:tgtEl>
                                          <p:spTgt spid="342027"/>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342028"/>
                                        </p:tgtEl>
                                        <p:attrNameLst>
                                          <p:attrName>style.visibility</p:attrName>
                                        </p:attrNameLst>
                                      </p:cBhvr>
                                      <p:to>
                                        <p:strVal val="visible"/>
                                      </p:to>
                                    </p:set>
                                    <p:anim calcmode="lin" valueType="num">
                                      <p:cBhvr additive="base">
                                        <p:cTn id="60" dur="500" fill="hold"/>
                                        <p:tgtEl>
                                          <p:spTgt spid="342028"/>
                                        </p:tgtEl>
                                        <p:attrNameLst>
                                          <p:attrName>ppt_x</p:attrName>
                                        </p:attrNameLst>
                                      </p:cBhvr>
                                      <p:tavLst>
                                        <p:tav tm="0">
                                          <p:val>
                                            <p:strVal val="0-#ppt_w/2"/>
                                          </p:val>
                                        </p:tav>
                                        <p:tav tm="100000">
                                          <p:val>
                                            <p:strVal val="#ppt_x"/>
                                          </p:val>
                                        </p:tav>
                                      </p:tavLst>
                                    </p:anim>
                                    <p:anim calcmode="lin" valueType="num">
                                      <p:cBhvr additive="base">
                                        <p:cTn id="61" dur="500" fill="hold"/>
                                        <p:tgtEl>
                                          <p:spTgt spid="34202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319521"/>
                                        </p:tgtEl>
                                        <p:attrNameLst>
                                          <p:attrName>style.visibility</p:attrName>
                                        </p:attrNameLst>
                                      </p:cBhvr>
                                      <p:to>
                                        <p:strVal val="visible"/>
                                      </p:to>
                                    </p:set>
                                    <p:anim calcmode="lin" valueType="num">
                                      <p:cBhvr additive="base">
                                        <p:cTn id="66" dur="500" fill="hold"/>
                                        <p:tgtEl>
                                          <p:spTgt spid="319521"/>
                                        </p:tgtEl>
                                        <p:attrNameLst>
                                          <p:attrName>ppt_x</p:attrName>
                                        </p:attrNameLst>
                                      </p:cBhvr>
                                      <p:tavLst>
                                        <p:tav tm="0">
                                          <p:val>
                                            <p:strVal val="0-#ppt_w/2"/>
                                          </p:val>
                                        </p:tav>
                                        <p:tav tm="100000">
                                          <p:val>
                                            <p:strVal val="#ppt_x"/>
                                          </p:val>
                                        </p:tav>
                                      </p:tavLst>
                                    </p:anim>
                                    <p:anim calcmode="lin" valueType="num">
                                      <p:cBhvr additive="base">
                                        <p:cTn id="67" dur="500" fill="hold"/>
                                        <p:tgtEl>
                                          <p:spTgt spid="319521"/>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342029"/>
                                        </p:tgtEl>
                                        <p:attrNameLst>
                                          <p:attrName>style.visibility</p:attrName>
                                        </p:attrNameLst>
                                      </p:cBhvr>
                                      <p:to>
                                        <p:strVal val="visible"/>
                                      </p:to>
                                    </p:set>
                                    <p:anim calcmode="lin" valueType="num">
                                      <p:cBhvr additive="base">
                                        <p:cTn id="72" dur="500" fill="hold"/>
                                        <p:tgtEl>
                                          <p:spTgt spid="342029"/>
                                        </p:tgtEl>
                                        <p:attrNameLst>
                                          <p:attrName>ppt_x</p:attrName>
                                        </p:attrNameLst>
                                      </p:cBhvr>
                                      <p:tavLst>
                                        <p:tav tm="0">
                                          <p:val>
                                            <p:strVal val="0-#ppt_w/2"/>
                                          </p:val>
                                        </p:tav>
                                        <p:tav tm="100000">
                                          <p:val>
                                            <p:strVal val="#ppt_x"/>
                                          </p:val>
                                        </p:tav>
                                      </p:tavLst>
                                    </p:anim>
                                    <p:anim calcmode="lin" valueType="num">
                                      <p:cBhvr additive="base">
                                        <p:cTn id="73" dur="500" fill="hold"/>
                                        <p:tgtEl>
                                          <p:spTgt spid="342029"/>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319522"/>
                                        </p:tgtEl>
                                        <p:attrNameLst>
                                          <p:attrName>style.visibility</p:attrName>
                                        </p:attrNameLst>
                                      </p:cBhvr>
                                      <p:to>
                                        <p:strVal val="visible"/>
                                      </p:to>
                                    </p:set>
                                    <p:anim calcmode="lin" valueType="num">
                                      <p:cBhvr additive="base">
                                        <p:cTn id="78" dur="500" fill="hold"/>
                                        <p:tgtEl>
                                          <p:spTgt spid="319522"/>
                                        </p:tgtEl>
                                        <p:attrNameLst>
                                          <p:attrName>ppt_x</p:attrName>
                                        </p:attrNameLst>
                                      </p:cBhvr>
                                      <p:tavLst>
                                        <p:tav tm="0">
                                          <p:val>
                                            <p:strVal val="0-#ppt_w/2"/>
                                          </p:val>
                                        </p:tav>
                                        <p:tav tm="100000">
                                          <p:val>
                                            <p:strVal val="#ppt_x"/>
                                          </p:val>
                                        </p:tav>
                                      </p:tavLst>
                                    </p:anim>
                                    <p:anim calcmode="lin" valueType="num">
                                      <p:cBhvr additive="base">
                                        <p:cTn id="79" dur="500" fill="hold"/>
                                        <p:tgtEl>
                                          <p:spTgt spid="319522"/>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342030"/>
                                        </p:tgtEl>
                                        <p:attrNameLst>
                                          <p:attrName>style.visibility</p:attrName>
                                        </p:attrNameLst>
                                      </p:cBhvr>
                                      <p:to>
                                        <p:strVal val="visible"/>
                                      </p:to>
                                    </p:set>
                                    <p:anim calcmode="lin" valueType="num">
                                      <p:cBhvr additive="base">
                                        <p:cTn id="84" dur="500" fill="hold"/>
                                        <p:tgtEl>
                                          <p:spTgt spid="342030"/>
                                        </p:tgtEl>
                                        <p:attrNameLst>
                                          <p:attrName>ppt_x</p:attrName>
                                        </p:attrNameLst>
                                      </p:cBhvr>
                                      <p:tavLst>
                                        <p:tav tm="0">
                                          <p:val>
                                            <p:strVal val="0-#ppt_w/2"/>
                                          </p:val>
                                        </p:tav>
                                        <p:tav tm="100000">
                                          <p:val>
                                            <p:strVal val="#ppt_x"/>
                                          </p:val>
                                        </p:tav>
                                      </p:tavLst>
                                    </p:anim>
                                    <p:anim calcmode="lin" valueType="num">
                                      <p:cBhvr additive="base">
                                        <p:cTn id="85" dur="500" fill="hold"/>
                                        <p:tgtEl>
                                          <p:spTgt spid="342030"/>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nodeType="clickEffect">
                                  <p:stCondLst>
                                    <p:cond delay="0"/>
                                  </p:stCondLst>
                                  <p:childTnLst>
                                    <p:set>
                                      <p:cBhvr>
                                        <p:cTn id="89" dur="1" fill="hold">
                                          <p:stCondLst>
                                            <p:cond delay="0"/>
                                          </p:stCondLst>
                                        </p:cTn>
                                        <p:tgtEl>
                                          <p:spTgt spid="342031"/>
                                        </p:tgtEl>
                                        <p:attrNameLst>
                                          <p:attrName>style.visibility</p:attrName>
                                        </p:attrNameLst>
                                      </p:cBhvr>
                                      <p:to>
                                        <p:strVal val="visible"/>
                                      </p:to>
                                    </p:set>
                                    <p:anim calcmode="lin" valueType="num">
                                      <p:cBhvr additive="base">
                                        <p:cTn id="90" dur="500" fill="hold"/>
                                        <p:tgtEl>
                                          <p:spTgt spid="342031"/>
                                        </p:tgtEl>
                                        <p:attrNameLst>
                                          <p:attrName>ppt_x</p:attrName>
                                        </p:attrNameLst>
                                      </p:cBhvr>
                                      <p:tavLst>
                                        <p:tav tm="0">
                                          <p:val>
                                            <p:strVal val="0-#ppt_w/2"/>
                                          </p:val>
                                        </p:tav>
                                        <p:tav tm="100000">
                                          <p:val>
                                            <p:strVal val="#ppt_x"/>
                                          </p:val>
                                        </p:tav>
                                      </p:tavLst>
                                    </p:anim>
                                    <p:anim calcmode="lin" valueType="num">
                                      <p:cBhvr additive="base">
                                        <p:cTn id="91" dur="500" fill="hold"/>
                                        <p:tgtEl>
                                          <p:spTgt spid="342031"/>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342032"/>
                                        </p:tgtEl>
                                        <p:attrNameLst>
                                          <p:attrName>style.visibility</p:attrName>
                                        </p:attrNameLst>
                                      </p:cBhvr>
                                      <p:to>
                                        <p:strVal val="visible"/>
                                      </p:to>
                                    </p:set>
                                    <p:anim calcmode="lin" valueType="num">
                                      <p:cBhvr additive="base">
                                        <p:cTn id="96" dur="500" fill="hold"/>
                                        <p:tgtEl>
                                          <p:spTgt spid="342032"/>
                                        </p:tgtEl>
                                        <p:attrNameLst>
                                          <p:attrName>ppt_x</p:attrName>
                                        </p:attrNameLst>
                                      </p:cBhvr>
                                      <p:tavLst>
                                        <p:tav tm="0">
                                          <p:val>
                                            <p:strVal val="0-#ppt_w/2"/>
                                          </p:val>
                                        </p:tav>
                                        <p:tav tm="100000">
                                          <p:val>
                                            <p:strVal val="#ppt_x"/>
                                          </p:val>
                                        </p:tav>
                                      </p:tavLst>
                                    </p:anim>
                                    <p:anim calcmode="lin" valueType="num">
                                      <p:cBhvr additive="base">
                                        <p:cTn id="97" dur="500" fill="hold"/>
                                        <p:tgtEl>
                                          <p:spTgt spid="342032"/>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8" fill="hold" nodeType="clickEffect">
                                  <p:stCondLst>
                                    <p:cond delay="0"/>
                                  </p:stCondLst>
                                  <p:childTnLst>
                                    <p:set>
                                      <p:cBhvr>
                                        <p:cTn id="101" dur="1" fill="hold">
                                          <p:stCondLst>
                                            <p:cond delay="0"/>
                                          </p:stCondLst>
                                        </p:cTn>
                                        <p:tgtEl>
                                          <p:spTgt spid="342033"/>
                                        </p:tgtEl>
                                        <p:attrNameLst>
                                          <p:attrName>style.visibility</p:attrName>
                                        </p:attrNameLst>
                                      </p:cBhvr>
                                      <p:to>
                                        <p:strVal val="visible"/>
                                      </p:to>
                                    </p:set>
                                    <p:anim calcmode="lin" valueType="num">
                                      <p:cBhvr additive="base">
                                        <p:cTn id="102" dur="500" fill="hold"/>
                                        <p:tgtEl>
                                          <p:spTgt spid="342033"/>
                                        </p:tgtEl>
                                        <p:attrNameLst>
                                          <p:attrName>ppt_x</p:attrName>
                                        </p:attrNameLst>
                                      </p:cBhvr>
                                      <p:tavLst>
                                        <p:tav tm="0">
                                          <p:val>
                                            <p:strVal val="0-#ppt_w/2"/>
                                          </p:val>
                                        </p:tav>
                                        <p:tav tm="100000">
                                          <p:val>
                                            <p:strVal val="#ppt_x"/>
                                          </p:val>
                                        </p:tav>
                                      </p:tavLst>
                                    </p:anim>
                                    <p:anim calcmode="lin" valueType="num">
                                      <p:cBhvr additive="base">
                                        <p:cTn id="103" dur="500" fill="hold"/>
                                        <p:tgtEl>
                                          <p:spTgt spid="342033"/>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319531"/>
                                        </p:tgtEl>
                                        <p:attrNameLst>
                                          <p:attrName>style.visibility</p:attrName>
                                        </p:attrNameLst>
                                      </p:cBhvr>
                                      <p:to>
                                        <p:strVal val="visible"/>
                                      </p:to>
                                    </p:set>
                                    <p:anim calcmode="lin" valueType="num">
                                      <p:cBhvr additive="base">
                                        <p:cTn id="108" dur="500" fill="hold"/>
                                        <p:tgtEl>
                                          <p:spTgt spid="319531"/>
                                        </p:tgtEl>
                                        <p:attrNameLst>
                                          <p:attrName>ppt_x</p:attrName>
                                        </p:attrNameLst>
                                      </p:cBhvr>
                                      <p:tavLst>
                                        <p:tav tm="0">
                                          <p:val>
                                            <p:strVal val="0-#ppt_w/2"/>
                                          </p:val>
                                        </p:tav>
                                        <p:tav tm="100000">
                                          <p:val>
                                            <p:strVal val="#ppt_x"/>
                                          </p:val>
                                        </p:tav>
                                      </p:tavLst>
                                    </p:anim>
                                    <p:anim calcmode="lin" valueType="num">
                                      <p:cBhvr additive="base">
                                        <p:cTn id="109" dur="500" fill="hold"/>
                                        <p:tgtEl>
                                          <p:spTgt spid="319531"/>
                                        </p:tgtEl>
                                        <p:attrNameLst>
                                          <p:attrName>ppt_y</p:attrName>
                                        </p:attrNameLst>
                                      </p:cBhvr>
                                      <p:tavLst>
                                        <p:tav tm="0">
                                          <p:val>
                                            <p:strVal val="#ppt_y"/>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8" fill="hold" nodeType="clickEffect">
                                  <p:stCondLst>
                                    <p:cond delay="0"/>
                                  </p:stCondLst>
                                  <p:childTnLst>
                                    <p:set>
                                      <p:cBhvr>
                                        <p:cTn id="113" dur="1" fill="hold">
                                          <p:stCondLst>
                                            <p:cond delay="0"/>
                                          </p:stCondLst>
                                        </p:cTn>
                                        <p:tgtEl>
                                          <p:spTgt spid="342034"/>
                                        </p:tgtEl>
                                        <p:attrNameLst>
                                          <p:attrName>style.visibility</p:attrName>
                                        </p:attrNameLst>
                                      </p:cBhvr>
                                      <p:to>
                                        <p:strVal val="visible"/>
                                      </p:to>
                                    </p:set>
                                    <p:anim calcmode="lin" valueType="num">
                                      <p:cBhvr additive="base">
                                        <p:cTn id="114" dur="500" fill="hold"/>
                                        <p:tgtEl>
                                          <p:spTgt spid="342034"/>
                                        </p:tgtEl>
                                        <p:attrNameLst>
                                          <p:attrName>ppt_x</p:attrName>
                                        </p:attrNameLst>
                                      </p:cBhvr>
                                      <p:tavLst>
                                        <p:tav tm="0">
                                          <p:val>
                                            <p:strVal val="0-#ppt_w/2"/>
                                          </p:val>
                                        </p:tav>
                                        <p:tav tm="100000">
                                          <p:val>
                                            <p:strVal val="#ppt_x"/>
                                          </p:val>
                                        </p:tav>
                                      </p:tavLst>
                                    </p:anim>
                                    <p:anim calcmode="lin" valueType="num">
                                      <p:cBhvr additive="base">
                                        <p:cTn id="115" dur="500" fill="hold"/>
                                        <p:tgtEl>
                                          <p:spTgt spid="342034"/>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8" fill="hold" nodeType="clickEffect">
                                  <p:stCondLst>
                                    <p:cond delay="0"/>
                                  </p:stCondLst>
                                  <p:childTnLst>
                                    <p:set>
                                      <p:cBhvr>
                                        <p:cTn id="119" dur="1" fill="hold">
                                          <p:stCondLst>
                                            <p:cond delay="0"/>
                                          </p:stCondLst>
                                        </p:cTn>
                                        <p:tgtEl>
                                          <p:spTgt spid="342035"/>
                                        </p:tgtEl>
                                        <p:attrNameLst>
                                          <p:attrName>style.visibility</p:attrName>
                                        </p:attrNameLst>
                                      </p:cBhvr>
                                      <p:to>
                                        <p:strVal val="visible"/>
                                      </p:to>
                                    </p:set>
                                    <p:anim calcmode="lin" valueType="num">
                                      <p:cBhvr additive="base">
                                        <p:cTn id="120" dur="500" fill="hold"/>
                                        <p:tgtEl>
                                          <p:spTgt spid="342035"/>
                                        </p:tgtEl>
                                        <p:attrNameLst>
                                          <p:attrName>ppt_x</p:attrName>
                                        </p:attrNameLst>
                                      </p:cBhvr>
                                      <p:tavLst>
                                        <p:tav tm="0">
                                          <p:val>
                                            <p:strVal val="0-#ppt_w/2"/>
                                          </p:val>
                                        </p:tav>
                                        <p:tav tm="100000">
                                          <p:val>
                                            <p:strVal val="#ppt_x"/>
                                          </p:val>
                                        </p:tav>
                                      </p:tavLst>
                                    </p:anim>
                                    <p:anim calcmode="lin" valueType="num">
                                      <p:cBhvr additive="base">
                                        <p:cTn id="121" dur="500" fill="hold"/>
                                        <p:tgtEl>
                                          <p:spTgt spid="342035"/>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8" fill="hold" nodeType="clickEffect">
                                  <p:stCondLst>
                                    <p:cond delay="0"/>
                                  </p:stCondLst>
                                  <p:childTnLst>
                                    <p:set>
                                      <p:cBhvr>
                                        <p:cTn id="125" dur="1" fill="hold">
                                          <p:stCondLst>
                                            <p:cond delay="0"/>
                                          </p:stCondLst>
                                        </p:cTn>
                                        <p:tgtEl>
                                          <p:spTgt spid="342036"/>
                                        </p:tgtEl>
                                        <p:attrNameLst>
                                          <p:attrName>style.visibility</p:attrName>
                                        </p:attrNameLst>
                                      </p:cBhvr>
                                      <p:to>
                                        <p:strVal val="visible"/>
                                      </p:to>
                                    </p:set>
                                    <p:anim calcmode="lin" valueType="num">
                                      <p:cBhvr additive="base">
                                        <p:cTn id="126" dur="500" fill="hold"/>
                                        <p:tgtEl>
                                          <p:spTgt spid="342036"/>
                                        </p:tgtEl>
                                        <p:attrNameLst>
                                          <p:attrName>ppt_x</p:attrName>
                                        </p:attrNameLst>
                                      </p:cBhvr>
                                      <p:tavLst>
                                        <p:tav tm="0">
                                          <p:val>
                                            <p:strVal val="0-#ppt_w/2"/>
                                          </p:val>
                                        </p:tav>
                                        <p:tav tm="100000">
                                          <p:val>
                                            <p:strVal val="#ppt_x"/>
                                          </p:val>
                                        </p:tav>
                                      </p:tavLst>
                                    </p:anim>
                                    <p:anim calcmode="lin" valueType="num">
                                      <p:cBhvr additive="base">
                                        <p:cTn id="127" dur="500" fill="hold"/>
                                        <p:tgtEl>
                                          <p:spTgt spid="342036"/>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8" fill="hold" nodeType="clickEffect">
                                  <p:stCondLst>
                                    <p:cond delay="0"/>
                                  </p:stCondLst>
                                  <p:childTnLst>
                                    <p:set>
                                      <p:cBhvr>
                                        <p:cTn id="131" dur="1" fill="hold">
                                          <p:stCondLst>
                                            <p:cond delay="0"/>
                                          </p:stCondLst>
                                        </p:cTn>
                                        <p:tgtEl>
                                          <p:spTgt spid="342037"/>
                                        </p:tgtEl>
                                        <p:attrNameLst>
                                          <p:attrName>style.visibility</p:attrName>
                                        </p:attrNameLst>
                                      </p:cBhvr>
                                      <p:to>
                                        <p:strVal val="visible"/>
                                      </p:to>
                                    </p:set>
                                    <p:anim calcmode="lin" valueType="num">
                                      <p:cBhvr additive="base">
                                        <p:cTn id="132" dur="500" fill="hold"/>
                                        <p:tgtEl>
                                          <p:spTgt spid="342037"/>
                                        </p:tgtEl>
                                        <p:attrNameLst>
                                          <p:attrName>ppt_x</p:attrName>
                                        </p:attrNameLst>
                                      </p:cBhvr>
                                      <p:tavLst>
                                        <p:tav tm="0">
                                          <p:val>
                                            <p:strVal val="0-#ppt_w/2"/>
                                          </p:val>
                                        </p:tav>
                                        <p:tav tm="100000">
                                          <p:val>
                                            <p:strVal val="#ppt_x"/>
                                          </p:val>
                                        </p:tav>
                                      </p:tavLst>
                                    </p:anim>
                                    <p:anim calcmode="lin" valueType="num">
                                      <p:cBhvr additive="base">
                                        <p:cTn id="133" dur="500" fill="hold"/>
                                        <p:tgtEl>
                                          <p:spTgt spid="3420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09" grpId="0"/>
      <p:bldP spid="319521" grpId="0" autoUpdateAnimBg="0"/>
      <p:bldP spid="319522" grpId="0" autoUpdateAnimBg="0"/>
      <p:bldP spid="31953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5"/>
          <p:cNvSpPr>
            <a:spLocks noChangeArrowheads="1"/>
          </p:cNvSpPr>
          <p:nvPr/>
        </p:nvSpPr>
        <p:spPr bwMode="auto">
          <a:xfrm>
            <a:off x="225425" y="546100"/>
            <a:ext cx="2401888" cy="457200"/>
          </a:xfrm>
          <a:prstGeom prst="rect">
            <a:avLst/>
          </a:prstGeom>
          <a:noFill/>
          <a:ln w="9525">
            <a:noFill/>
            <a:miter lim="800000"/>
            <a:headEnd/>
            <a:tailEnd/>
          </a:ln>
        </p:spPr>
        <p:txBody>
          <a:bodyPr>
            <a:spAutoFit/>
          </a:bodyPr>
          <a:lstStyle/>
          <a:p>
            <a:r>
              <a:rPr lang="en-US" altLang="zh-CN" sz="2400">
                <a:solidFill>
                  <a:srgbClr val="FF0000"/>
                </a:solidFill>
                <a:latin typeface="Times New Roman" pitchFamily="18" charset="0"/>
                <a:ea typeface="宋体" charset="-122"/>
              </a:rPr>
              <a:t>2</a:t>
            </a:r>
            <a:r>
              <a:rPr lang="zh-CN" altLang="en-US" sz="2400">
                <a:solidFill>
                  <a:srgbClr val="FF0000"/>
                </a:solidFill>
                <a:latin typeface="Times New Roman" pitchFamily="18" charset="0"/>
                <a:ea typeface="宋体" charset="-122"/>
              </a:rPr>
              <a:t>．    方程的解</a:t>
            </a:r>
            <a:endParaRPr lang="zh-CN" altLang="en-US" sz="2400">
              <a:solidFill>
                <a:srgbClr val="000000"/>
              </a:solidFill>
              <a:latin typeface="Times New Roman" pitchFamily="18" charset="0"/>
              <a:ea typeface="宋体" charset="-122"/>
            </a:endParaRPr>
          </a:p>
        </p:txBody>
      </p:sp>
      <p:graphicFrame>
        <p:nvGraphicFramePr>
          <p:cNvPr id="294915" name="Object 3"/>
          <p:cNvGraphicFramePr>
            <a:graphicFrameLocks noChangeAspect="1"/>
          </p:cNvGraphicFramePr>
          <p:nvPr/>
        </p:nvGraphicFramePr>
        <p:xfrm>
          <a:off x="684213" y="514350"/>
          <a:ext cx="409575" cy="457200"/>
        </p:xfrm>
        <a:graphic>
          <a:graphicData uri="http://schemas.openxmlformats.org/presentationml/2006/ole">
            <mc:AlternateContent xmlns:mc="http://schemas.openxmlformats.org/markup-compatibility/2006">
              <mc:Choice xmlns:v="urn:schemas-microsoft-com:vml" Requires="v">
                <p:oleObj spid="_x0000_s1216598" name="公式" r:id="rId3" imgW="164880" imgH="177480" progId="Equation.3">
                  <p:embed/>
                </p:oleObj>
              </mc:Choice>
              <mc:Fallback>
                <p:oleObj name="公式" r:id="rId3" imgW="164880" imgH="177480" progId="Equation.3">
                  <p:embed/>
                  <p:pic>
                    <p:nvPicPr>
                      <p:cNvPr id="2949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14350"/>
                        <a:ext cx="4095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4" name="Object 4"/>
          <p:cNvGraphicFramePr>
            <a:graphicFrameLocks noChangeAspect="1"/>
          </p:cNvGraphicFramePr>
          <p:nvPr/>
        </p:nvGraphicFramePr>
        <p:xfrm>
          <a:off x="2697163" y="387350"/>
          <a:ext cx="4041775" cy="703263"/>
        </p:xfrm>
        <a:graphic>
          <a:graphicData uri="http://schemas.openxmlformats.org/presentationml/2006/ole">
            <mc:AlternateContent xmlns:mc="http://schemas.openxmlformats.org/markup-compatibility/2006">
              <mc:Choice xmlns:v="urn:schemas-microsoft-com:vml" Requires="v">
                <p:oleObj spid="_x0000_s1216599" name="公式" r:id="rId5" imgW="2425680" imgH="419040" progId="Equation.3">
                  <p:embed/>
                </p:oleObj>
              </mc:Choice>
              <mc:Fallback>
                <p:oleObj name="公式" r:id="rId5" imgW="2425680" imgH="419040" progId="Equation.3">
                  <p:embed/>
                  <p:pic>
                    <p:nvPicPr>
                      <p:cNvPr id="411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7163" y="387350"/>
                        <a:ext cx="4041775"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31" name="Group 35"/>
          <p:cNvGrpSpPr>
            <a:grpSpLocks/>
          </p:cNvGrpSpPr>
          <p:nvPr/>
        </p:nvGrpSpPr>
        <p:grpSpPr bwMode="auto">
          <a:xfrm>
            <a:off x="0" y="1184275"/>
            <a:ext cx="9144000" cy="825500"/>
            <a:chOff x="0" y="746"/>
            <a:chExt cx="5760" cy="520"/>
          </a:xfrm>
        </p:grpSpPr>
        <p:sp>
          <p:nvSpPr>
            <p:cNvPr id="294918" name="Rectangle 10"/>
            <p:cNvSpPr>
              <a:spLocks noChangeArrowheads="1"/>
            </p:cNvSpPr>
            <p:nvPr/>
          </p:nvSpPr>
          <p:spPr bwMode="auto">
            <a:xfrm>
              <a:off x="0" y="746"/>
              <a:ext cx="5760" cy="518"/>
            </a:xfrm>
            <a:prstGeom prst="rect">
              <a:avLst/>
            </a:prstGeom>
            <a:noFill/>
            <a:ln w="9525">
              <a:noFill/>
              <a:miter lim="800000"/>
              <a:headEnd/>
              <a:tailEnd/>
            </a:ln>
          </p:spPr>
          <p:txBody>
            <a:bodyPr>
              <a:spAutoFit/>
            </a:bodyPr>
            <a:lstStyle/>
            <a:p>
              <a:r>
                <a:rPr lang="zh-CN" altLang="en-US" sz="2400">
                  <a:solidFill>
                    <a:srgbClr val="000000"/>
                  </a:solidFill>
                  <a:latin typeface="Times New Roman" pitchFamily="18" charset="0"/>
                  <a:ea typeface="宋体" charset="-122"/>
                </a:rPr>
                <a:t>关联勒让德方程。求解过程中发现，为了得到符合波函数</a:t>
              </a:r>
              <a:r>
                <a:rPr lang="zh-CN" altLang="en-US" sz="2400">
                  <a:solidFill>
                    <a:srgbClr val="FF0000"/>
                  </a:solidFill>
                  <a:latin typeface="Times New Roman" pitchFamily="18" charset="0"/>
                  <a:ea typeface="宋体" charset="-122"/>
                </a:rPr>
                <a:t>标准条件</a:t>
              </a:r>
              <a:r>
                <a:rPr lang="zh-CN" altLang="en-US" sz="2400">
                  <a:solidFill>
                    <a:srgbClr val="000000"/>
                  </a:solidFill>
                  <a:latin typeface="Times New Roman" pitchFamily="18" charset="0"/>
                  <a:ea typeface="宋体" charset="-122"/>
                </a:rPr>
                <a:t>的解，必须对     和      加以限制：</a:t>
              </a:r>
            </a:p>
          </p:txBody>
        </p:sp>
        <p:graphicFrame>
          <p:nvGraphicFramePr>
            <p:cNvPr id="343042" name="Object 7"/>
            <p:cNvGraphicFramePr>
              <a:graphicFrameLocks noChangeAspect="1"/>
            </p:cNvGraphicFramePr>
            <p:nvPr/>
          </p:nvGraphicFramePr>
          <p:xfrm>
            <a:off x="1224" y="1001"/>
            <a:ext cx="209" cy="265"/>
          </p:xfrm>
          <a:graphic>
            <a:graphicData uri="http://schemas.openxmlformats.org/presentationml/2006/ole">
              <mc:AlternateContent xmlns:mc="http://schemas.openxmlformats.org/markup-compatibility/2006">
                <mc:Choice xmlns:v="urn:schemas-microsoft-com:vml" Requires="v">
                  <p:oleObj spid="_x0000_s1216600" r:id="rId7" imgW="139363" imgH="177922" progId="Equation.3">
                    <p:embed/>
                  </p:oleObj>
                </mc:Choice>
                <mc:Fallback>
                  <p:oleObj r:id="rId7" imgW="139363" imgH="177922" progId="Equation.3">
                    <p:embed/>
                    <p:pic>
                      <p:nvPicPr>
                        <p:cNvPr id="343042"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4" y="1001"/>
                          <a:ext cx="209"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43" name="Object 8"/>
            <p:cNvGraphicFramePr>
              <a:graphicFrameLocks noChangeAspect="1"/>
            </p:cNvGraphicFramePr>
            <p:nvPr/>
          </p:nvGraphicFramePr>
          <p:xfrm>
            <a:off x="1655" y="1003"/>
            <a:ext cx="257" cy="226"/>
          </p:xfrm>
          <a:graphic>
            <a:graphicData uri="http://schemas.openxmlformats.org/presentationml/2006/ole">
              <mc:AlternateContent xmlns:mc="http://schemas.openxmlformats.org/markup-compatibility/2006">
                <mc:Choice xmlns:v="urn:schemas-microsoft-com:vml" Requires="v">
                  <p:oleObj spid="_x0000_s1216601" r:id="rId9" imgW="165000" imgH="139616" progId="Equation.3">
                    <p:embed/>
                  </p:oleObj>
                </mc:Choice>
                <mc:Fallback>
                  <p:oleObj r:id="rId9" imgW="165000" imgH="139616" progId="Equation.3">
                    <p:embed/>
                    <p:pic>
                      <p:nvPicPr>
                        <p:cNvPr id="343043"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5" y="1003"/>
                          <a:ext cx="257"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3044" name="Object 9"/>
          <p:cNvGraphicFramePr>
            <a:graphicFrameLocks noChangeAspect="1"/>
          </p:cNvGraphicFramePr>
          <p:nvPr/>
        </p:nvGraphicFramePr>
        <p:xfrm>
          <a:off x="542925" y="2157413"/>
          <a:ext cx="1208088" cy="352425"/>
        </p:xfrm>
        <a:graphic>
          <a:graphicData uri="http://schemas.openxmlformats.org/presentationml/2006/ole">
            <mc:AlternateContent xmlns:mc="http://schemas.openxmlformats.org/markup-compatibility/2006">
              <mc:Choice xmlns:v="urn:schemas-microsoft-com:vml" Requires="v">
                <p:oleObj spid="_x0000_s1216602" r:id="rId11" imgW="685662" imgH="203384" progId="Equation.3">
                  <p:embed/>
                </p:oleObj>
              </mc:Choice>
              <mc:Fallback>
                <p:oleObj r:id="rId11" imgW="685662" imgH="203384" progId="Equation.3">
                  <p:embed/>
                  <p:pic>
                    <p:nvPicPr>
                      <p:cNvPr id="343044"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925" y="2157413"/>
                        <a:ext cx="1208088"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45" name="Object 10"/>
          <p:cNvGraphicFramePr>
            <a:graphicFrameLocks noChangeAspect="1"/>
          </p:cNvGraphicFramePr>
          <p:nvPr/>
        </p:nvGraphicFramePr>
        <p:xfrm>
          <a:off x="2139950" y="2170113"/>
          <a:ext cx="1611313" cy="352425"/>
        </p:xfrm>
        <a:graphic>
          <a:graphicData uri="http://schemas.openxmlformats.org/presentationml/2006/ole">
            <mc:AlternateContent xmlns:mc="http://schemas.openxmlformats.org/markup-compatibility/2006">
              <mc:Choice xmlns:v="urn:schemas-microsoft-com:vml" Requires="v">
                <p:oleObj spid="_x0000_s1216603" r:id="rId13" imgW="914400" imgH="203384" progId="Equation.3">
                  <p:embed/>
                </p:oleObj>
              </mc:Choice>
              <mc:Fallback>
                <p:oleObj r:id="rId13" imgW="914400" imgH="203384" progId="Equation.3">
                  <p:embed/>
                  <p:pic>
                    <p:nvPicPr>
                      <p:cNvPr id="343045"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9950" y="2170113"/>
                        <a:ext cx="161131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46" name="Object 11"/>
          <p:cNvGraphicFramePr>
            <a:graphicFrameLocks noChangeAspect="1"/>
          </p:cNvGraphicFramePr>
          <p:nvPr/>
        </p:nvGraphicFramePr>
        <p:xfrm>
          <a:off x="3694113" y="2100263"/>
          <a:ext cx="709612" cy="466725"/>
        </p:xfrm>
        <a:graphic>
          <a:graphicData uri="http://schemas.openxmlformats.org/presentationml/2006/ole">
            <mc:AlternateContent xmlns:mc="http://schemas.openxmlformats.org/markup-compatibility/2006">
              <mc:Choice xmlns:v="urn:schemas-microsoft-com:vml" Requires="v">
                <p:oleObj spid="_x0000_s1216604" r:id="rId15" imgW="393302" imgH="253939" progId="Equation.3">
                  <p:embed/>
                </p:oleObj>
              </mc:Choice>
              <mc:Fallback>
                <p:oleObj r:id="rId15" imgW="393302" imgH="253939" progId="Equation.3">
                  <p:embed/>
                  <p:pic>
                    <p:nvPicPr>
                      <p:cNvPr id="343046"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94113" y="2100263"/>
                        <a:ext cx="709612"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47" name="Object 12"/>
          <p:cNvGraphicFramePr>
            <a:graphicFrameLocks noChangeAspect="1"/>
          </p:cNvGraphicFramePr>
          <p:nvPr/>
        </p:nvGraphicFramePr>
        <p:xfrm>
          <a:off x="4916488" y="2133600"/>
          <a:ext cx="2535237" cy="403225"/>
        </p:xfrm>
        <a:graphic>
          <a:graphicData uri="http://schemas.openxmlformats.org/presentationml/2006/ole">
            <mc:AlternateContent xmlns:mc="http://schemas.openxmlformats.org/markup-compatibility/2006">
              <mc:Choice xmlns:v="urn:schemas-microsoft-com:vml" Requires="v">
                <p:oleObj spid="_x0000_s1216605" r:id="rId17" imgW="1256474" imgH="203261" progId="Equation.3">
                  <p:embed/>
                </p:oleObj>
              </mc:Choice>
              <mc:Fallback>
                <p:oleObj r:id="rId17" imgW="1256474" imgH="203261" progId="Equation.3">
                  <p:embed/>
                  <p:pic>
                    <p:nvPicPr>
                      <p:cNvPr id="343047"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16488" y="2133600"/>
                        <a:ext cx="25352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31" name="Rectangle 19"/>
          <p:cNvSpPr>
            <a:spLocks noChangeArrowheads="1"/>
          </p:cNvSpPr>
          <p:nvPr/>
        </p:nvSpPr>
        <p:spPr bwMode="auto">
          <a:xfrm>
            <a:off x="231775" y="2651125"/>
            <a:ext cx="4354513" cy="457200"/>
          </a:xfrm>
          <a:prstGeom prst="rect">
            <a:avLst/>
          </a:prstGeom>
          <a:noFill/>
          <a:ln w="9525">
            <a:noFill/>
            <a:miter lim="800000"/>
            <a:headEnd/>
            <a:tailEnd/>
          </a:ln>
        </p:spPr>
        <p:txBody>
          <a:bodyPr>
            <a:spAutoFit/>
          </a:bodyPr>
          <a:lstStyle/>
          <a:p>
            <a:r>
              <a:rPr lang="zh-CN" altLang="en-US" sz="2400">
                <a:solidFill>
                  <a:srgbClr val="000000"/>
                </a:solidFill>
                <a:latin typeface="宋体" charset="-122"/>
                <a:ea typeface="宋体" charset="-122"/>
              </a:rPr>
              <a:t>方程的解为</a:t>
            </a:r>
            <a:r>
              <a:rPr lang="zh-CN" altLang="en-US" sz="2400">
                <a:solidFill>
                  <a:srgbClr val="FF0000"/>
                </a:solidFill>
                <a:latin typeface="宋体" charset="-122"/>
                <a:ea typeface="宋体" charset="-122"/>
              </a:rPr>
              <a:t>关联勒让德多项式</a:t>
            </a:r>
            <a:r>
              <a:rPr lang="zh-CN" altLang="en-US" sz="2400">
                <a:solidFill>
                  <a:srgbClr val="000000"/>
                </a:solidFill>
                <a:latin typeface="宋体" charset="-122"/>
                <a:ea typeface="宋体" charset="-122"/>
              </a:rPr>
              <a:t>：</a:t>
            </a:r>
            <a:r>
              <a:rPr lang="zh-CN" altLang="en-US" sz="2400">
                <a:solidFill>
                  <a:srgbClr val="000000"/>
                </a:solidFill>
                <a:latin typeface="Times New Roman" pitchFamily="18" charset="0"/>
                <a:ea typeface="宋体" charset="-122"/>
              </a:rPr>
              <a:t> </a:t>
            </a:r>
          </a:p>
        </p:txBody>
      </p:sp>
      <p:graphicFrame>
        <p:nvGraphicFramePr>
          <p:cNvPr id="343048" name="Object 14"/>
          <p:cNvGraphicFramePr>
            <a:graphicFrameLocks noChangeAspect="1"/>
          </p:cNvGraphicFramePr>
          <p:nvPr/>
        </p:nvGraphicFramePr>
        <p:xfrm>
          <a:off x="427038" y="3292475"/>
          <a:ext cx="2657475" cy="487363"/>
        </p:xfrm>
        <a:graphic>
          <a:graphicData uri="http://schemas.openxmlformats.org/presentationml/2006/ole">
            <mc:AlternateContent xmlns:mc="http://schemas.openxmlformats.org/markup-compatibility/2006">
              <mc:Choice xmlns:v="urn:schemas-microsoft-com:vml" Requires="v">
                <p:oleObj spid="_x0000_s1216606" name="公式" r:id="rId19" imgW="1434960" imgH="266400" progId="Equation.3">
                  <p:embed/>
                </p:oleObj>
              </mc:Choice>
              <mc:Fallback>
                <p:oleObj name="公式" r:id="rId19" imgW="1434960" imgH="266400" progId="Equation.3">
                  <p:embed/>
                  <p:pic>
                    <p:nvPicPr>
                      <p:cNvPr id="343048"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7038" y="3292475"/>
                        <a:ext cx="265747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49" name="Object 15"/>
          <p:cNvGraphicFramePr>
            <a:graphicFrameLocks noChangeAspect="1"/>
          </p:cNvGraphicFramePr>
          <p:nvPr/>
        </p:nvGraphicFramePr>
        <p:xfrm>
          <a:off x="3535363" y="3319463"/>
          <a:ext cx="1863725" cy="407987"/>
        </p:xfrm>
        <a:graphic>
          <a:graphicData uri="http://schemas.openxmlformats.org/presentationml/2006/ole">
            <mc:AlternateContent xmlns:mc="http://schemas.openxmlformats.org/markup-compatibility/2006">
              <mc:Choice xmlns:v="urn:schemas-microsoft-com:vml" Requires="v">
                <p:oleObj spid="_x0000_s1216607" r:id="rId21" imgW="914400" imgH="203384" progId="Equation.3">
                  <p:embed/>
                </p:oleObj>
              </mc:Choice>
              <mc:Fallback>
                <p:oleObj r:id="rId21" imgW="914400" imgH="203384" progId="Equation.3">
                  <p:embed/>
                  <p:pic>
                    <p:nvPicPr>
                      <p:cNvPr id="343049"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35363" y="3319463"/>
                        <a:ext cx="1863725"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0" name="Object 16"/>
          <p:cNvGraphicFramePr>
            <a:graphicFrameLocks noChangeAspect="1"/>
          </p:cNvGraphicFramePr>
          <p:nvPr/>
        </p:nvGraphicFramePr>
        <p:xfrm>
          <a:off x="5813425" y="3324225"/>
          <a:ext cx="2468563" cy="392113"/>
        </p:xfrm>
        <a:graphic>
          <a:graphicData uri="http://schemas.openxmlformats.org/presentationml/2006/ole">
            <mc:AlternateContent xmlns:mc="http://schemas.openxmlformats.org/markup-compatibility/2006">
              <mc:Choice xmlns:v="urn:schemas-microsoft-com:vml" Requires="v">
                <p:oleObj spid="_x0000_s1216608" r:id="rId23" imgW="1256474" imgH="203261" progId="Equation.3">
                  <p:embed/>
                </p:oleObj>
              </mc:Choice>
              <mc:Fallback>
                <p:oleObj r:id="rId23" imgW="1256474" imgH="203261" progId="Equation.3">
                  <p:embed/>
                  <p:pic>
                    <p:nvPicPr>
                      <p:cNvPr id="34305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13425" y="3324225"/>
                        <a:ext cx="246856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1" name="Object 17"/>
          <p:cNvGraphicFramePr>
            <a:graphicFrameLocks noChangeAspect="1"/>
          </p:cNvGraphicFramePr>
          <p:nvPr/>
        </p:nvGraphicFramePr>
        <p:xfrm>
          <a:off x="315913" y="3970338"/>
          <a:ext cx="2705100" cy="971550"/>
        </p:xfrm>
        <a:graphic>
          <a:graphicData uri="http://schemas.openxmlformats.org/presentationml/2006/ole">
            <mc:AlternateContent xmlns:mc="http://schemas.openxmlformats.org/markup-compatibility/2006">
              <mc:Choice xmlns:v="urn:schemas-microsoft-com:vml" Requires="v">
                <p:oleObj spid="_x0000_s1216609" r:id="rId25" imgW="1460064" imgH="520861" progId="Equation.3">
                  <p:embed/>
                </p:oleObj>
              </mc:Choice>
              <mc:Fallback>
                <p:oleObj r:id="rId25" imgW="1460064" imgH="520861" progId="Equation.3">
                  <p:embed/>
                  <p:pic>
                    <p:nvPicPr>
                      <p:cNvPr id="343051"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5913" y="3970338"/>
                        <a:ext cx="270510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2" name="Object 18"/>
          <p:cNvGraphicFramePr>
            <a:graphicFrameLocks noChangeAspect="1"/>
          </p:cNvGraphicFramePr>
          <p:nvPr/>
        </p:nvGraphicFramePr>
        <p:xfrm>
          <a:off x="3168650" y="4060825"/>
          <a:ext cx="4276725" cy="844550"/>
        </p:xfrm>
        <a:graphic>
          <a:graphicData uri="http://schemas.openxmlformats.org/presentationml/2006/ole">
            <mc:AlternateContent xmlns:mc="http://schemas.openxmlformats.org/markup-compatibility/2006">
              <mc:Choice xmlns:v="urn:schemas-microsoft-com:vml" Requires="v">
                <p:oleObj spid="_x0000_s1216610" name="公式" r:id="rId27" imgW="2311200" imgH="457200" progId="Equation.3">
                  <p:embed/>
                </p:oleObj>
              </mc:Choice>
              <mc:Fallback>
                <p:oleObj name="公式" r:id="rId27" imgW="2311200" imgH="457200" progId="Equation.3">
                  <p:embed/>
                  <p:pic>
                    <p:nvPicPr>
                      <p:cNvPr id="343052"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68650" y="4060825"/>
                        <a:ext cx="4276725"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3" name="Object 19"/>
          <p:cNvGraphicFramePr>
            <a:graphicFrameLocks noChangeAspect="1"/>
          </p:cNvGraphicFramePr>
          <p:nvPr/>
        </p:nvGraphicFramePr>
        <p:xfrm>
          <a:off x="323850" y="5157788"/>
          <a:ext cx="1436688" cy="447675"/>
        </p:xfrm>
        <a:graphic>
          <a:graphicData uri="http://schemas.openxmlformats.org/presentationml/2006/ole">
            <mc:AlternateContent xmlns:mc="http://schemas.openxmlformats.org/markup-compatibility/2006">
              <mc:Choice xmlns:v="urn:schemas-microsoft-com:vml" Requires="v">
                <p:oleObj spid="_x0000_s1216611" r:id="rId29" imgW="583542" imgH="177815" progId="Equation.3">
                  <p:embed/>
                </p:oleObj>
              </mc:Choice>
              <mc:Fallback>
                <p:oleObj r:id="rId29" imgW="583542" imgH="177815" progId="Equation.3">
                  <p:embed/>
                  <p:pic>
                    <p:nvPicPr>
                      <p:cNvPr id="343053" name="Object 1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3850" y="5157788"/>
                        <a:ext cx="1436688"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037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14"/>
                                        </p:tgtEl>
                                        <p:attrNameLst>
                                          <p:attrName>style.visibility</p:attrName>
                                        </p:attrNameLst>
                                      </p:cBhvr>
                                      <p:to>
                                        <p:strVal val="visible"/>
                                      </p:to>
                                    </p:set>
                                    <p:anim calcmode="lin" valueType="num">
                                      <p:cBhvr additive="base">
                                        <p:cTn id="7" dur="500" fill="hold"/>
                                        <p:tgtEl>
                                          <p:spTgt spid="4114"/>
                                        </p:tgtEl>
                                        <p:attrNameLst>
                                          <p:attrName>ppt_x</p:attrName>
                                        </p:attrNameLst>
                                      </p:cBhvr>
                                      <p:tavLst>
                                        <p:tav tm="0">
                                          <p:val>
                                            <p:strVal val="#ppt_x"/>
                                          </p:val>
                                        </p:tav>
                                        <p:tav tm="100000">
                                          <p:val>
                                            <p:strVal val="#ppt_x"/>
                                          </p:val>
                                        </p:tav>
                                      </p:tavLst>
                                    </p:anim>
                                    <p:anim calcmode="lin" valueType="num">
                                      <p:cBhvr additive="base">
                                        <p:cTn id="8" dur="500" fill="hold"/>
                                        <p:tgtEl>
                                          <p:spTgt spid="41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131"/>
                                        </p:tgtEl>
                                        <p:attrNameLst>
                                          <p:attrName>style.visibility</p:attrName>
                                        </p:attrNameLst>
                                      </p:cBhvr>
                                      <p:to>
                                        <p:strVal val="visible"/>
                                      </p:to>
                                    </p:set>
                                    <p:animEffect transition="in" filter="box(in)">
                                      <p:cBhvr>
                                        <p:cTn id="13" dur="500"/>
                                        <p:tgtEl>
                                          <p:spTgt spid="413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43044"/>
                                        </p:tgtEl>
                                        <p:attrNameLst>
                                          <p:attrName>style.visibility</p:attrName>
                                        </p:attrNameLst>
                                      </p:cBhvr>
                                      <p:to>
                                        <p:strVal val="visible"/>
                                      </p:to>
                                    </p:set>
                                    <p:anim calcmode="lin" valueType="num">
                                      <p:cBhvr additive="base">
                                        <p:cTn id="18" dur="500" fill="hold"/>
                                        <p:tgtEl>
                                          <p:spTgt spid="343044"/>
                                        </p:tgtEl>
                                        <p:attrNameLst>
                                          <p:attrName>ppt_x</p:attrName>
                                        </p:attrNameLst>
                                      </p:cBhvr>
                                      <p:tavLst>
                                        <p:tav tm="0">
                                          <p:val>
                                            <p:strVal val="0-#ppt_w/2"/>
                                          </p:val>
                                        </p:tav>
                                        <p:tav tm="100000">
                                          <p:val>
                                            <p:strVal val="#ppt_x"/>
                                          </p:val>
                                        </p:tav>
                                      </p:tavLst>
                                    </p:anim>
                                    <p:anim calcmode="lin" valueType="num">
                                      <p:cBhvr additive="base">
                                        <p:cTn id="19" dur="500" fill="hold"/>
                                        <p:tgtEl>
                                          <p:spTgt spid="34304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43045"/>
                                        </p:tgtEl>
                                        <p:attrNameLst>
                                          <p:attrName>style.visibility</p:attrName>
                                        </p:attrNameLst>
                                      </p:cBhvr>
                                      <p:to>
                                        <p:strVal val="visible"/>
                                      </p:to>
                                    </p:set>
                                    <p:anim calcmode="lin" valueType="num">
                                      <p:cBhvr additive="base">
                                        <p:cTn id="24" dur="500" fill="hold"/>
                                        <p:tgtEl>
                                          <p:spTgt spid="343045"/>
                                        </p:tgtEl>
                                        <p:attrNameLst>
                                          <p:attrName>ppt_x</p:attrName>
                                        </p:attrNameLst>
                                      </p:cBhvr>
                                      <p:tavLst>
                                        <p:tav tm="0">
                                          <p:val>
                                            <p:strVal val="0-#ppt_w/2"/>
                                          </p:val>
                                        </p:tav>
                                        <p:tav tm="100000">
                                          <p:val>
                                            <p:strVal val="#ppt_x"/>
                                          </p:val>
                                        </p:tav>
                                      </p:tavLst>
                                    </p:anim>
                                    <p:anim calcmode="lin" valueType="num">
                                      <p:cBhvr additive="base">
                                        <p:cTn id="25" dur="500" fill="hold"/>
                                        <p:tgtEl>
                                          <p:spTgt spid="34304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43046"/>
                                        </p:tgtEl>
                                        <p:attrNameLst>
                                          <p:attrName>style.visibility</p:attrName>
                                        </p:attrNameLst>
                                      </p:cBhvr>
                                      <p:to>
                                        <p:strVal val="visible"/>
                                      </p:to>
                                    </p:set>
                                    <p:anim calcmode="lin" valueType="num">
                                      <p:cBhvr additive="base">
                                        <p:cTn id="30" dur="500" fill="hold"/>
                                        <p:tgtEl>
                                          <p:spTgt spid="343046"/>
                                        </p:tgtEl>
                                        <p:attrNameLst>
                                          <p:attrName>ppt_x</p:attrName>
                                        </p:attrNameLst>
                                      </p:cBhvr>
                                      <p:tavLst>
                                        <p:tav tm="0">
                                          <p:val>
                                            <p:strVal val="0-#ppt_w/2"/>
                                          </p:val>
                                        </p:tav>
                                        <p:tav tm="100000">
                                          <p:val>
                                            <p:strVal val="#ppt_x"/>
                                          </p:val>
                                        </p:tav>
                                      </p:tavLst>
                                    </p:anim>
                                    <p:anim calcmode="lin" valueType="num">
                                      <p:cBhvr additive="base">
                                        <p:cTn id="31" dur="500" fill="hold"/>
                                        <p:tgtEl>
                                          <p:spTgt spid="34304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43047"/>
                                        </p:tgtEl>
                                        <p:attrNameLst>
                                          <p:attrName>style.visibility</p:attrName>
                                        </p:attrNameLst>
                                      </p:cBhvr>
                                      <p:to>
                                        <p:strVal val="visible"/>
                                      </p:to>
                                    </p:set>
                                    <p:anim calcmode="lin" valueType="num">
                                      <p:cBhvr additive="base">
                                        <p:cTn id="36" dur="500" fill="hold"/>
                                        <p:tgtEl>
                                          <p:spTgt spid="343047"/>
                                        </p:tgtEl>
                                        <p:attrNameLst>
                                          <p:attrName>ppt_x</p:attrName>
                                        </p:attrNameLst>
                                      </p:cBhvr>
                                      <p:tavLst>
                                        <p:tav tm="0">
                                          <p:val>
                                            <p:strVal val="0-#ppt_w/2"/>
                                          </p:val>
                                        </p:tav>
                                        <p:tav tm="100000">
                                          <p:val>
                                            <p:strVal val="#ppt_x"/>
                                          </p:val>
                                        </p:tav>
                                      </p:tavLst>
                                    </p:anim>
                                    <p:anim calcmode="lin" valueType="num">
                                      <p:cBhvr additive="base">
                                        <p:cTn id="37" dur="500" fill="hold"/>
                                        <p:tgtEl>
                                          <p:spTgt spid="343047"/>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20531"/>
                                        </p:tgtEl>
                                        <p:attrNameLst>
                                          <p:attrName>style.visibility</p:attrName>
                                        </p:attrNameLst>
                                      </p:cBhvr>
                                      <p:to>
                                        <p:strVal val="visible"/>
                                      </p:to>
                                    </p:set>
                                    <p:anim calcmode="lin" valueType="num">
                                      <p:cBhvr additive="base">
                                        <p:cTn id="42" dur="500" fill="hold"/>
                                        <p:tgtEl>
                                          <p:spTgt spid="320531"/>
                                        </p:tgtEl>
                                        <p:attrNameLst>
                                          <p:attrName>ppt_x</p:attrName>
                                        </p:attrNameLst>
                                      </p:cBhvr>
                                      <p:tavLst>
                                        <p:tav tm="0">
                                          <p:val>
                                            <p:strVal val="0-#ppt_w/2"/>
                                          </p:val>
                                        </p:tav>
                                        <p:tav tm="100000">
                                          <p:val>
                                            <p:strVal val="#ppt_x"/>
                                          </p:val>
                                        </p:tav>
                                      </p:tavLst>
                                    </p:anim>
                                    <p:anim calcmode="lin" valueType="num">
                                      <p:cBhvr additive="base">
                                        <p:cTn id="43" dur="500" fill="hold"/>
                                        <p:tgtEl>
                                          <p:spTgt spid="32053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43048"/>
                                        </p:tgtEl>
                                        <p:attrNameLst>
                                          <p:attrName>style.visibility</p:attrName>
                                        </p:attrNameLst>
                                      </p:cBhvr>
                                      <p:to>
                                        <p:strVal val="visible"/>
                                      </p:to>
                                    </p:set>
                                    <p:anim calcmode="lin" valueType="num">
                                      <p:cBhvr additive="base">
                                        <p:cTn id="48" dur="500" fill="hold"/>
                                        <p:tgtEl>
                                          <p:spTgt spid="343048"/>
                                        </p:tgtEl>
                                        <p:attrNameLst>
                                          <p:attrName>ppt_x</p:attrName>
                                        </p:attrNameLst>
                                      </p:cBhvr>
                                      <p:tavLst>
                                        <p:tav tm="0">
                                          <p:val>
                                            <p:strVal val="0-#ppt_w/2"/>
                                          </p:val>
                                        </p:tav>
                                        <p:tav tm="100000">
                                          <p:val>
                                            <p:strVal val="#ppt_x"/>
                                          </p:val>
                                        </p:tav>
                                      </p:tavLst>
                                    </p:anim>
                                    <p:anim calcmode="lin" valueType="num">
                                      <p:cBhvr additive="base">
                                        <p:cTn id="49" dur="500" fill="hold"/>
                                        <p:tgtEl>
                                          <p:spTgt spid="343048"/>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343049"/>
                                        </p:tgtEl>
                                        <p:attrNameLst>
                                          <p:attrName>style.visibility</p:attrName>
                                        </p:attrNameLst>
                                      </p:cBhvr>
                                      <p:to>
                                        <p:strVal val="visible"/>
                                      </p:to>
                                    </p:set>
                                    <p:anim calcmode="lin" valueType="num">
                                      <p:cBhvr additive="base">
                                        <p:cTn id="54" dur="500" fill="hold"/>
                                        <p:tgtEl>
                                          <p:spTgt spid="343049"/>
                                        </p:tgtEl>
                                        <p:attrNameLst>
                                          <p:attrName>ppt_x</p:attrName>
                                        </p:attrNameLst>
                                      </p:cBhvr>
                                      <p:tavLst>
                                        <p:tav tm="0">
                                          <p:val>
                                            <p:strVal val="0-#ppt_w/2"/>
                                          </p:val>
                                        </p:tav>
                                        <p:tav tm="100000">
                                          <p:val>
                                            <p:strVal val="#ppt_x"/>
                                          </p:val>
                                        </p:tav>
                                      </p:tavLst>
                                    </p:anim>
                                    <p:anim calcmode="lin" valueType="num">
                                      <p:cBhvr additive="base">
                                        <p:cTn id="55" dur="500" fill="hold"/>
                                        <p:tgtEl>
                                          <p:spTgt spid="34304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343050"/>
                                        </p:tgtEl>
                                        <p:attrNameLst>
                                          <p:attrName>style.visibility</p:attrName>
                                        </p:attrNameLst>
                                      </p:cBhvr>
                                      <p:to>
                                        <p:strVal val="visible"/>
                                      </p:to>
                                    </p:set>
                                    <p:anim calcmode="lin" valueType="num">
                                      <p:cBhvr additive="base">
                                        <p:cTn id="60" dur="500" fill="hold"/>
                                        <p:tgtEl>
                                          <p:spTgt spid="343050"/>
                                        </p:tgtEl>
                                        <p:attrNameLst>
                                          <p:attrName>ppt_x</p:attrName>
                                        </p:attrNameLst>
                                      </p:cBhvr>
                                      <p:tavLst>
                                        <p:tav tm="0">
                                          <p:val>
                                            <p:strVal val="0-#ppt_w/2"/>
                                          </p:val>
                                        </p:tav>
                                        <p:tav tm="100000">
                                          <p:val>
                                            <p:strVal val="#ppt_x"/>
                                          </p:val>
                                        </p:tav>
                                      </p:tavLst>
                                    </p:anim>
                                    <p:anim calcmode="lin" valueType="num">
                                      <p:cBhvr additive="base">
                                        <p:cTn id="61" dur="500" fill="hold"/>
                                        <p:tgtEl>
                                          <p:spTgt spid="343050"/>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43051"/>
                                        </p:tgtEl>
                                        <p:attrNameLst>
                                          <p:attrName>style.visibility</p:attrName>
                                        </p:attrNameLst>
                                      </p:cBhvr>
                                      <p:to>
                                        <p:strVal val="visible"/>
                                      </p:to>
                                    </p:set>
                                    <p:anim calcmode="lin" valueType="num">
                                      <p:cBhvr additive="base">
                                        <p:cTn id="66" dur="500" fill="hold"/>
                                        <p:tgtEl>
                                          <p:spTgt spid="343051"/>
                                        </p:tgtEl>
                                        <p:attrNameLst>
                                          <p:attrName>ppt_x</p:attrName>
                                        </p:attrNameLst>
                                      </p:cBhvr>
                                      <p:tavLst>
                                        <p:tav tm="0">
                                          <p:val>
                                            <p:strVal val="0-#ppt_w/2"/>
                                          </p:val>
                                        </p:tav>
                                        <p:tav tm="100000">
                                          <p:val>
                                            <p:strVal val="#ppt_x"/>
                                          </p:val>
                                        </p:tav>
                                      </p:tavLst>
                                    </p:anim>
                                    <p:anim calcmode="lin" valueType="num">
                                      <p:cBhvr additive="base">
                                        <p:cTn id="67" dur="500" fill="hold"/>
                                        <p:tgtEl>
                                          <p:spTgt spid="343051"/>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343052"/>
                                        </p:tgtEl>
                                        <p:attrNameLst>
                                          <p:attrName>style.visibility</p:attrName>
                                        </p:attrNameLst>
                                      </p:cBhvr>
                                      <p:to>
                                        <p:strVal val="visible"/>
                                      </p:to>
                                    </p:set>
                                    <p:anim calcmode="lin" valueType="num">
                                      <p:cBhvr additive="base">
                                        <p:cTn id="72" dur="500" fill="hold"/>
                                        <p:tgtEl>
                                          <p:spTgt spid="343052"/>
                                        </p:tgtEl>
                                        <p:attrNameLst>
                                          <p:attrName>ppt_x</p:attrName>
                                        </p:attrNameLst>
                                      </p:cBhvr>
                                      <p:tavLst>
                                        <p:tav tm="0">
                                          <p:val>
                                            <p:strVal val="0-#ppt_w/2"/>
                                          </p:val>
                                        </p:tav>
                                        <p:tav tm="100000">
                                          <p:val>
                                            <p:strVal val="#ppt_x"/>
                                          </p:val>
                                        </p:tav>
                                      </p:tavLst>
                                    </p:anim>
                                    <p:anim calcmode="lin" valueType="num">
                                      <p:cBhvr additive="base">
                                        <p:cTn id="73" dur="500" fill="hold"/>
                                        <p:tgtEl>
                                          <p:spTgt spid="343052"/>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343053"/>
                                        </p:tgtEl>
                                        <p:attrNameLst>
                                          <p:attrName>style.visibility</p:attrName>
                                        </p:attrNameLst>
                                      </p:cBhvr>
                                      <p:to>
                                        <p:strVal val="visible"/>
                                      </p:to>
                                    </p:set>
                                    <p:anim calcmode="lin" valueType="num">
                                      <p:cBhvr additive="base">
                                        <p:cTn id="78" dur="500" fill="hold"/>
                                        <p:tgtEl>
                                          <p:spTgt spid="343053"/>
                                        </p:tgtEl>
                                        <p:attrNameLst>
                                          <p:attrName>ppt_x</p:attrName>
                                        </p:attrNameLst>
                                      </p:cBhvr>
                                      <p:tavLst>
                                        <p:tav tm="0">
                                          <p:val>
                                            <p:strVal val="0-#ppt_w/2"/>
                                          </p:val>
                                        </p:tav>
                                        <p:tav tm="100000">
                                          <p:val>
                                            <p:strVal val="#ppt_x"/>
                                          </p:val>
                                        </p:tav>
                                      </p:tavLst>
                                    </p:anim>
                                    <p:anim calcmode="lin" valueType="num">
                                      <p:cBhvr additive="base">
                                        <p:cTn id="79" dur="500" fill="hold"/>
                                        <p:tgtEl>
                                          <p:spTgt spid="3430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31"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46" name="Object 2"/>
          <p:cNvGraphicFramePr>
            <a:graphicFrameLocks noChangeAspect="1"/>
          </p:cNvGraphicFramePr>
          <p:nvPr/>
        </p:nvGraphicFramePr>
        <p:xfrm>
          <a:off x="1050925" y="641350"/>
          <a:ext cx="2657475" cy="487363"/>
        </p:xfrm>
        <a:graphic>
          <a:graphicData uri="http://schemas.openxmlformats.org/presentationml/2006/ole">
            <mc:AlternateContent xmlns:mc="http://schemas.openxmlformats.org/markup-compatibility/2006">
              <mc:Choice xmlns:v="urn:schemas-microsoft-com:vml" Requires="v">
                <p:oleObj spid="_x0000_s1217676" name="公式" r:id="rId3" imgW="1434960" imgH="266400" progId="Equation.3">
                  <p:embed/>
                </p:oleObj>
              </mc:Choice>
              <mc:Fallback>
                <p:oleObj name="公式" r:id="rId3" imgW="1434960" imgH="266400" progId="Equation.3">
                  <p:embed/>
                  <p:pic>
                    <p:nvPicPr>
                      <p:cNvPr id="5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925" y="641350"/>
                        <a:ext cx="265747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47" name="Object 3"/>
          <p:cNvGraphicFramePr>
            <a:graphicFrameLocks noChangeAspect="1"/>
          </p:cNvGraphicFramePr>
          <p:nvPr/>
        </p:nvGraphicFramePr>
        <p:xfrm>
          <a:off x="4237038" y="400050"/>
          <a:ext cx="2705100" cy="971550"/>
        </p:xfrm>
        <a:graphic>
          <a:graphicData uri="http://schemas.openxmlformats.org/presentationml/2006/ole">
            <mc:AlternateContent xmlns:mc="http://schemas.openxmlformats.org/markup-compatibility/2006">
              <mc:Choice xmlns:v="urn:schemas-microsoft-com:vml" Requires="v">
                <p:oleObj spid="_x0000_s1217677" r:id="rId5" imgW="1460064" imgH="520861" progId="Equation.3">
                  <p:embed/>
                </p:oleObj>
              </mc:Choice>
              <mc:Fallback>
                <p:oleObj r:id="rId5" imgW="1460064" imgH="520861" progId="Equation.3">
                  <p:embed/>
                  <p:pic>
                    <p:nvPicPr>
                      <p:cNvPr id="514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7038" y="400050"/>
                        <a:ext cx="270510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66" name="Object 4"/>
          <p:cNvGraphicFramePr>
            <a:graphicFrameLocks noChangeAspect="1"/>
          </p:cNvGraphicFramePr>
          <p:nvPr/>
        </p:nvGraphicFramePr>
        <p:xfrm>
          <a:off x="1519238" y="1341438"/>
          <a:ext cx="4276725" cy="844550"/>
        </p:xfrm>
        <a:graphic>
          <a:graphicData uri="http://schemas.openxmlformats.org/presentationml/2006/ole">
            <mc:AlternateContent xmlns:mc="http://schemas.openxmlformats.org/markup-compatibility/2006">
              <mc:Choice xmlns:v="urn:schemas-microsoft-com:vml" Requires="v">
                <p:oleObj spid="_x0000_s1217678" name="公式" r:id="rId7" imgW="2311200" imgH="457200" progId="Equation.3">
                  <p:embed/>
                </p:oleObj>
              </mc:Choice>
              <mc:Fallback>
                <p:oleObj name="公式" r:id="rId7" imgW="2311200" imgH="457200" progId="Equation.3">
                  <p:embed/>
                  <p:pic>
                    <p:nvPicPr>
                      <p:cNvPr id="34406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238" y="1341438"/>
                        <a:ext cx="4276725"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67" name="Object 5"/>
          <p:cNvGraphicFramePr>
            <a:graphicFrameLocks noChangeAspect="1"/>
          </p:cNvGraphicFramePr>
          <p:nvPr/>
        </p:nvGraphicFramePr>
        <p:xfrm>
          <a:off x="395288" y="2366963"/>
          <a:ext cx="720725" cy="414337"/>
        </p:xfrm>
        <a:graphic>
          <a:graphicData uri="http://schemas.openxmlformats.org/presentationml/2006/ole">
            <mc:AlternateContent xmlns:mc="http://schemas.openxmlformats.org/markup-compatibility/2006">
              <mc:Choice xmlns:v="urn:schemas-microsoft-com:vml" Requires="v">
                <p:oleObj spid="_x0000_s1217679" r:id="rId9" imgW="316904" imgH="177708" progId="Equation.3">
                  <p:embed/>
                </p:oleObj>
              </mc:Choice>
              <mc:Fallback>
                <p:oleObj r:id="rId9" imgW="316904" imgH="177708" progId="Equation.3">
                  <p:embed/>
                  <p:pic>
                    <p:nvPicPr>
                      <p:cNvPr id="34406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366963"/>
                        <a:ext cx="720725"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68" name="Object 6"/>
          <p:cNvGraphicFramePr>
            <a:graphicFrameLocks noChangeAspect="1"/>
          </p:cNvGraphicFramePr>
          <p:nvPr/>
        </p:nvGraphicFramePr>
        <p:xfrm>
          <a:off x="3419475" y="2187575"/>
          <a:ext cx="1011238" cy="684213"/>
        </p:xfrm>
        <a:graphic>
          <a:graphicData uri="http://schemas.openxmlformats.org/presentationml/2006/ole">
            <mc:AlternateContent xmlns:mc="http://schemas.openxmlformats.org/markup-compatibility/2006">
              <mc:Choice xmlns:v="urn:schemas-microsoft-com:vml" Requires="v">
                <p:oleObj spid="_x0000_s1217680" r:id="rId11" imgW="622277" imgH="418893" progId="Equation.3">
                  <p:embed/>
                </p:oleObj>
              </mc:Choice>
              <mc:Fallback>
                <p:oleObj r:id="rId11" imgW="622277" imgH="418893" progId="Equation.3">
                  <p:embed/>
                  <p:pic>
                    <p:nvPicPr>
                      <p:cNvPr id="34406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475" y="2187575"/>
                        <a:ext cx="1011238"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69" name="Object 7"/>
          <p:cNvGraphicFramePr>
            <a:graphicFrameLocks noChangeAspect="1"/>
          </p:cNvGraphicFramePr>
          <p:nvPr/>
        </p:nvGraphicFramePr>
        <p:xfrm>
          <a:off x="1692275" y="2376488"/>
          <a:ext cx="714375" cy="339725"/>
        </p:xfrm>
        <a:graphic>
          <a:graphicData uri="http://schemas.openxmlformats.org/presentationml/2006/ole">
            <mc:AlternateContent xmlns:mc="http://schemas.openxmlformats.org/markup-compatibility/2006">
              <mc:Choice xmlns:v="urn:schemas-microsoft-com:vml" Requires="v">
                <p:oleObj spid="_x0000_s1217681" r:id="rId13" imgW="380404" imgH="177815" progId="Equation.3">
                  <p:embed/>
                </p:oleObj>
              </mc:Choice>
              <mc:Fallback>
                <p:oleObj r:id="rId13" imgW="380404" imgH="177815" progId="Equation.3">
                  <p:embed/>
                  <p:pic>
                    <p:nvPicPr>
                      <p:cNvPr id="344069"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2275" y="2376488"/>
                        <a:ext cx="71437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0" name="Object 8"/>
          <p:cNvGraphicFramePr>
            <a:graphicFrameLocks noChangeAspect="1"/>
          </p:cNvGraphicFramePr>
          <p:nvPr/>
        </p:nvGraphicFramePr>
        <p:xfrm>
          <a:off x="5072063" y="2293938"/>
          <a:ext cx="795337" cy="487362"/>
        </p:xfrm>
        <a:graphic>
          <a:graphicData uri="http://schemas.openxmlformats.org/presentationml/2006/ole">
            <mc:AlternateContent xmlns:mc="http://schemas.openxmlformats.org/markup-compatibility/2006">
              <mc:Choice xmlns:v="urn:schemas-microsoft-com:vml" Requires="v">
                <p:oleObj spid="_x0000_s1217682" r:id="rId15" imgW="418893" imgH="254092" progId="Equation.3">
                  <p:embed/>
                </p:oleObj>
              </mc:Choice>
              <mc:Fallback>
                <p:oleObj r:id="rId15" imgW="418893" imgH="254092" progId="Equation.3">
                  <p:embed/>
                  <p:pic>
                    <p:nvPicPr>
                      <p:cNvPr id="34407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72063" y="2293938"/>
                        <a:ext cx="79533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1" name="Object 9"/>
          <p:cNvGraphicFramePr>
            <a:graphicFrameLocks noChangeAspect="1"/>
          </p:cNvGraphicFramePr>
          <p:nvPr/>
        </p:nvGraphicFramePr>
        <p:xfrm>
          <a:off x="6900863" y="2125663"/>
          <a:ext cx="1054100" cy="709612"/>
        </p:xfrm>
        <a:graphic>
          <a:graphicData uri="http://schemas.openxmlformats.org/presentationml/2006/ole">
            <mc:AlternateContent xmlns:mc="http://schemas.openxmlformats.org/markup-compatibility/2006">
              <mc:Choice xmlns:v="urn:schemas-microsoft-com:vml" Requires="v">
                <p:oleObj spid="_x0000_s1217683" name="公式" r:id="rId17" imgW="622080" imgH="419040" progId="Equation.3">
                  <p:embed/>
                </p:oleObj>
              </mc:Choice>
              <mc:Fallback>
                <p:oleObj name="公式" r:id="rId17" imgW="622080" imgH="419040" progId="Equation.3">
                  <p:embed/>
                  <p:pic>
                    <p:nvPicPr>
                      <p:cNvPr id="344071"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00863" y="2125663"/>
                        <a:ext cx="1054100" cy="709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2" name="Object 10"/>
          <p:cNvGraphicFramePr>
            <a:graphicFrameLocks noChangeAspect="1"/>
          </p:cNvGraphicFramePr>
          <p:nvPr/>
        </p:nvGraphicFramePr>
        <p:xfrm>
          <a:off x="323850" y="3179763"/>
          <a:ext cx="642938" cy="393700"/>
        </p:xfrm>
        <a:graphic>
          <a:graphicData uri="http://schemas.openxmlformats.org/presentationml/2006/ole">
            <mc:AlternateContent xmlns:mc="http://schemas.openxmlformats.org/markup-compatibility/2006">
              <mc:Choice xmlns:v="urn:schemas-microsoft-com:vml" Requires="v">
                <p:oleObj spid="_x0000_s1217684" r:id="rId19" imgW="291771" imgH="177815" progId="Equation.3">
                  <p:embed/>
                </p:oleObj>
              </mc:Choice>
              <mc:Fallback>
                <p:oleObj r:id="rId19" imgW="291771" imgH="177815" progId="Equation.3">
                  <p:embed/>
                  <p:pic>
                    <p:nvPicPr>
                      <p:cNvPr id="344072"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3850" y="3179763"/>
                        <a:ext cx="642938"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3" name="Object 11"/>
          <p:cNvGraphicFramePr>
            <a:graphicFrameLocks noChangeAspect="1"/>
          </p:cNvGraphicFramePr>
          <p:nvPr/>
        </p:nvGraphicFramePr>
        <p:xfrm>
          <a:off x="1571625" y="4062413"/>
          <a:ext cx="833438" cy="330200"/>
        </p:xfrm>
        <a:graphic>
          <a:graphicData uri="http://schemas.openxmlformats.org/presentationml/2006/ole">
            <mc:AlternateContent xmlns:mc="http://schemas.openxmlformats.org/markup-compatibility/2006">
              <mc:Choice xmlns:v="urn:schemas-microsoft-com:vml" Requires="v">
                <p:oleObj spid="_x0000_s1217685" r:id="rId21" imgW="456649" imgH="177922" progId="Equation.3">
                  <p:embed/>
                </p:oleObj>
              </mc:Choice>
              <mc:Fallback>
                <p:oleObj r:id="rId21" imgW="456649" imgH="177922" progId="Equation.3">
                  <p:embed/>
                  <p:pic>
                    <p:nvPicPr>
                      <p:cNvPr id="344073"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71625" y="4062413"/>
                        <a:ext cx="833438"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4" name="Object 12"/>
          <p:cNvGraphicFramePr>
            <a:graphicFrameLocks noChangeAspect="1"/>
          </p:cNvGraphicFramePr>
          <p:nvPr/>
        </p:nvGraphicFramePr>
        <p:xfrm>
          <a:off x="3348038" y="2984500"/>
          <a:ext cx="1011237" cy="731838"/>
        </p:xfrm>
        <a:graphic>
          <a:graphicData uri="http://schemas.openxmlformats.org/presentationml/2006/ole">
            <mc:AlternateContent xmlns:mc="http://schemas.openxmlformats.org/markup-compatibility/2006">
              <mc:Choice xmlns:v="urn:schemas-microsoft-com:vml" Requires="v">
                <p:oleObj spid="_x0000_s1217686" r:id="rId23" imgW="622277" imgH="444247" progId="Equation.3">
                  <p:embed/>
                </p:oleObj>
              </mc:Choice>
              <mc:Fallback>
                <p:oleObj r:id="rId23" imgW="622277" imgH="444247" progId="Equation.3">
                  <p:embed/>
                  <p:pic>
                    <p:nvPicPr>
                      <p:cNvPr id="344074"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48038" y="2984500"/>
                        <a:ext cx="1011237"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5" name="Object 13"/>
          <p:cNvGraphicFramePr>
            <a:graphicFrameLocks noChangeAspect="1"/>
          </p:cNvGraphicFramePr>
          <p:nvPr/>
        </p:nvGraphicFramePr>
        <p:xfrm>
          <a:off x="4941888" y="3121025"/>
          <a:ext cx="1285875" cy="452438"/>
        </p:xfrm>
        <a:graphic>
          <a:graphicData uri="http://schemas.openxmlformats.org/presentationml/2006/ole">
            <mc:AlternateContent xmlns:mc="http://schemas.openxmlformats.org/markup-compatibility/2006">
              <mc:Choice xmlns:v="urn:schemas-microsoft-com:vml" Requires="v">
                <p:oleObj spid="_x0000_s1217687" r:id="rId25" imgW="672580" imgH="241269" progId="Equation.3">
                  <p:embed/>
                </p:oleObj>
              </mc:Choice>
              <mc:Fallback>
                <p:oleObj r:id="rId25" imgW="672580" imgH="241269" progId="Equation.3">
                  <p:embed/>
                  <p:pic>
                    <p:nvPicPr>
                      <p:cNvPr id="344075"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41888" y="3121025"/>
                        <a:ext cx="128587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6" name="Object 14"/>
          <p:cNvGraphicFramePr>
            <a:graphicFrameLocks noChangeAspect="1"/>
          </p:cNvGraphicFramePr>
          <p:nvPr/>
        </p:nvGraphicFramePr>
        <p:xfrm>
          <a:off x="6888163" y="2997200"/>
          <a:ext cx="1487487" cy="709613"/>
        </p:xfrm>
        <a:graphic>
          <a:graphicData uri="http://schemas.openxmlformats.org/presentationml/2006/ole">
            <mc:AlternateContent xmlns:mc="http://schemas.openxmlformats.org/markup-compatibility/2006">
              <mc:Choice xmlns:v="urn:schemas-microsoft-com:vml" Requires="v">
                <p:oleObj spid="_x0000_s1217688" name="公式" r:id="rId27" imgW="939600" imgH="444240" progId="Equation.3">
                  <p:embed/>
                </p:oleObj>
              </mc:Choice>
              <mc:Fallback>
                <p:oleObj name="公式" r:id="rId27" imgW="939600" imgH="444240" progId="Equation.3">
                  <p:embed/>
                  <p:pic>
                    <p:nvPicPr>
                      <p:cNvPr id="344076"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888163" y="2997200"/>
                        <a:ext cx="1487487"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7" name="Object 15"/>
          <p:cNvGraphicFramePr>
            <a:graphicFrameLocks noChangeAspect="1"/>
          </p:cNvGraphicFramePr>
          <p:nvPr/>
        </p:nvGraphicFramePr>
        <p:xfrm>
          <a:off x="250825" y="4033838"/>
          <a:ext cx="673100" cy="412750"/>
        </p:xfrm>
        <a:graphic>
          <a:graphicData uri="http://schemas.openxmlformats.org/presentationml/2006/ole">
            <mc:AlternateContent xmlns:mc="http://schemas.openxmlformats.org/markup-compatibility/2006">
              <mc:Choice xmlns:v="urn:schemas-microsoft-com:vml" Requires="v">
                <p:oleObj spid="_x0000_s1217689" r:id="rId29" imgW="291771" imgH="177815" progId="Equation.3">
                  <p:embed/>
                </p:oleObj>
              </mc:Choice>
              <mc:Fallback>
                <p:oleObj r:id="rId29" imgW="291771" imgH="177815" progId="Equation.3">
                  <p:embed/>
                  <p:pic>
                    <p:nvPicPr>
                      <p:cNvPr id="344077" name="Object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0825" y="4033838"/>
                        <a:ext cx="6731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8" name="Object 16"/>
          <p:cNvGraphicFramePr>
            <a:graphicFrameLocks noChangeAspect="1"/>
          </p:cNvGraphicFramePr>
          <p:nvPr/>
        </p:nvGraphicFramePr>
        <p:xfrm>
          <a:off x="1692275" y="3160713"/>
          <a:ext cx="714375" cy="339725"/>
        </p:xfrm>
        <a:graphic>
          <a:graphicData uri="http://schemas.openxmlformats.org/presentationml/2006/ole">
            <mc:AlternateContent xmlns:mc="http://schemas.openxmlformats.org/markup-compatibility/2006">
              <mc:Choice xmlns:v="urn:schemas-microsoft-com:vml" Requires="v">
                <p:oleObj spid="_x0000_s1217690" r:id="rId31" imgW="380404" imgH="177815" progId="Equation.3">
                  <p:embed/>
                </p:oleObj>
              </mc:Choice>
              <mc:Fallback>
                <p:oleObj r:id="rId31" imgW="380404" imgH="177815" progId="Equation.3">
                  <p:embed/>
                  <p:pic>
                    <p:nvPicPr>
                      <p:cNvPr id="344078" name="Object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692275" y="3160713"/>
                        <a:ext cx="71437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9" name="Object 17"/>
          <p:cNvGraphicFramePr>
            <a:graphicFrameLocks noChangeAspect="1"/>
          </p:cNvGraphicFramePr>
          <p:nvPr/>
        </p:nvGraphicFramePr>
        <p:xfrm>
          <a:off x="3317875" y="3913188"/>
          <a:ext cx="1093788" cy="746125"/>
        </p:xfrm>
        <a:graphic>
          <a:graphicData uri="http://schemas.openxmlformats.org/presentationml/2006/ole">
            <mc:AlternateContent xmlns:mc="http://schemas.openxmlformats.org/markup-compatibility/2006">
              <mc:Choice xmlns:v="urn:schemas-microsoft-com:vml" Requires="v">
                <p:oleObj spid="_x0000_s1217691" r:id="rId33" imgW="660308" imgH="444247" progId="Equation.3">
                  <p:embed/>
                </p:oleObj>
              </mc:Choice>
              <mc:Fallback>
                <p:oleObj r:id="rId33" imgW="660308" imgH="444247" progId="Equation.3">
                  <p:embed/>
                  <p:pic>
                    <p:nvPicPr>
                      <p:cNvPr id="344079" name="Object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317875" y="3913188"/>
                        <a:ext cx="1093788"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0" name="Object 18"/>
          <p:cNvGraphicFramePr>
            <a:graphicFrameLocks noChangeAspect="1"/>
          </p:cNvGraphicFramePr>
          <p:nvPr/>
        </p:nvGraphicFramePr>
        <p:xfrm>
          <a:off x="4967288" y="3990975"/>
          <a:ext cx="1162050" cy="433388"/>
        </p:xfrm>
        <a:graphic>
          <a:graphicData uri="http://schemas.openxmlformats.org/presentationml/2006/ole">
            <mc:AlternateContent xmlns:mc="http://schemas.openxmlformats.org/markup-compatibility/2006">
              <mc:Choice xmlns:v="urn:schemas-microsoft-com:vml" Requires="v">
                <p:oleObj spid="_x0000_s1217692" r:id="rId35" imgW="634572" imgH="241269" progId="Equation.3">
                  <p:embed/>
                </p:oleObj>
              </mc:Choice>
              <mc:Fallback>
                <p:oleObj r:id="rId35" imgW="634572" imgH="241269" progId="Equation.3">
                  <p:embed/>
                  <p:pic>
                    <p:nvPicPr>
                      <p:cNvPr id="344080" name="Object 1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967288" y="3990975"/>
                        <a:ext cx="116205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1" name="Object 19"/>
          <p:cNvGraphicFramePr>
            <a:graphicFrameLocks noChangeAspect="1"/>
          </p:cNvGraphicFramePr>
          <p:nvPr/>
        </p:nvGraphicFramePr>
        <p:xfrm>
          <a:off x="6804025" y="3716338"/>
          <a:ext cx="1655763" cy="765175"/>
        </p:xfrm>
        <a:graphic>
          <a:graphicData uri="http://schemas.openxmlformats.org/presentationml/2006/ole">
            <mc:AlternateContent xmlns:mc="http://schemas.openxmlformats.org/markup-compatibility/2006">
              <mc:Choice xmlns:v="urn:schemas-microsoft-com:vml" Requires="v">
                <p:oleObj spid="_x0000_s1217693" name="公式" r:id="rId37" imgW="965160" imgH="444240" progId="Equation.3">
                  <p:embed/>
                </p:oleObj>
              </mc:Choice>
              <mc:Fallback>
                <p:oleObj name="公式" r:id="rId37" imgW="965160" imgH="444240" progId="Equation.3">
                  <p:embed/>
                  <p:pic>
                    <p:nvPicPr>
                      <p:cNvPr id="344081" name="Object 1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804025" y="3716338"/>
                        <a:ext cx="1655763"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2" name="Object 20"/>
          <p:cNvGraphicFramePr>
            <a:graphicFrameLocks noChangeAspect="1"/>
          </p:cNvGraphicFramePr>
          <p:nvPr/>
        </p:nvGraphicFramePr>
        <p:xfrm>
          <a:off x="327025" y="4910138"/>
          <a:ext cx="677863" cy="390525"/>
        </p:xfrm>
        <a:graphic>
          <a:graphicData uri="http://schemas.openxmlformats.org/presentationml/2006/ole">
            <mc:AlternateContent xmlns:mc="http://schemas.openxmlformats.org/markup-compatibility/2006">
              <mc:Choice xmlns:v="urn:schemas-microsoft-com:vml" Requires="v">
                <p:oleObj spid="_x0000_s1217694" r:id="rId39" imgW="316904" imgH="177708" progId="Equation.3">
                  <p:embed/>
                </p:oleObj>
              </mc:Choice>
              <mc:Fallback>
                <p:oleObj r:id="rId39" imgW="316904" imgH="177708" progId="Equation.3">
                  <p:embed/>
                  <p:pic>
                    <p:nvPicPr>
                      <p:cNvPr id="344082" name="Object 2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27025" y="4910138"/>
                        <a:ext cx="6778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3" name="Object 21"/>
          <p:cNvGraphicFramePr>
            <a:graphicFrameLocks noChangeAspect="1"/>
          </p:cNvGraphicFramePr>
          <p:nvPr/>
        </p:nvGraphicFramePr>
        <p:xfrm>
          <a:off x="1323975" y="4895850"/>
          <a:ext cx="801688" cy="381000"/>
        </p:xfrm>
        <a:graphic>
          <a:graphicData uri="http://schemas.openxmlformats.org/presentationml/2006/ole">
            <mc:AlternateContent xmlns:mc="http://schemas.openxmlformats.org/markup-compatibility/2006">
              <mc:Choice xmlns:v="urn:schemas-microsoft-com:vml" Requires="v">
                <p:oleObj spid="_x0000_s1217695" r:id="rId41" imgW="380404" imgH="177815" progId="Equation.3">
                  <p:embed/>
                </p:oleObj>
              </mc:Choice>
              <mc:Fallback>
                <p:oleObj r:id="rId41" imgW="380404" imgH="177815" progId="Equation.3">
                  <p:embed/>
                  <p:pic>
                    <p:nvPicPr>
                      <p:cNvPr id="344083" name="Object 2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323975" y="4895850"/>
                        <a:ext cx="80168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4" name="Object 22"/>
          <p:cNvGraphicFramePr>
            <a:graphicFrameLocks noChangeAspect="1"/>
          </p:cNvGraphicFramePr>
          <p:nvPr/>
        </p:nvGraphicFramePr>
        <p:xfrm>
          <a:off x="2455863" y="4691063"/>
          <a:ext cx="1176337" cy="825500"/>
        </p:xfrm>
        <a:graphic>
          <a:graphicData uri="http://schemas.openxmlformats.org/presentationml/2006/ole">
            <mc:AlternateContent xmlns:mc="http://schemas.openxmlformats.org/markup-compatibility/2006">
              <mc:Choice xmlns:v="urn:schemas-microsoft-com:vml" Requires="v">
                <p:oleObj spid="_x0000_s1217696" r:id="rId43" imgW="634954" imgH="444247" progId="Equation.3">
                  <p:embed/>
                </p:oleObj>
              </mc:Choice>
              <mc:Fallback>
                <p:oleObj r:id="rId43" imgW="634954" imgH="444247" progId="Equation.3">
                  <p:embed/>
                  <p:pic>
                    <p:nvPicPr>
                      <p:cNvPr id="344084" name="Object 2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455863" y="4691063"/>
                        <a:ext cx="1176337"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5" name="Object 23"/>
          <p:cNvGraphicFramePr>
            <a:graphicFrameLocks noChangeAspect="1"/>
          </p:cNvGraphicFramePr>
          <p:nvPr/>
        </p:nvGraphicFramePr>
        <p:xfrm>
          <a:off x="4111625" y="4808538"/>
          <a:ext cx="2189163" cy="695325"/>
        </p:xfrm>
        <a:graphic>
          <a:graphicData uri="http://schemas.openxmlformats.org/presentationml/2006/ole">
            <mc:AlternateContent xmlns:mc="http://schemas.openxmlformats.org/markup-compatibility/2006">
              <mc:Choice xmlns:v="urn:schemas-microsoft-com:vml" Requires="v">
                <p:oleObj spid="_x0000_s1217697" r:id="rId45" imgW="1231135" imgH="393302" progId="Equation.3">
                  <p:embed/>
                </p:oleObj>
              </mc:Choice>
              <mc:Fallback>
                <p:oleObj r:id="rId45" imgW="1231135" imgH="393302" progId="Equation.3">
                  <p:embed/>
                  <p:pic>
                    <p:nvPicPr>
                      <p:cNvPr id="344085" name="Object 2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111625" y="4808538"/>
                        <a:ext cx="2189163"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6" name="Object 24"/>
          <p:cNvGraphicFramePr>
            <a:graphicFrameLocks noChangeAspect="1"/>
          </p:cNvGraphicFramePr>
          <p:nvPr/>
        </p:nvGraphicFramePr>
        <p:xfrm>
          <a:off x="6588125" y="4735513"/>
          <a:ext cx="2393950" cy="779462"/>
        </p:xfrm>
        <a:graphic>
          <a:graphicData uri="http://schemas.openxmlformats.org/presentationml/2006/ole">
            <mc:AlternateContent xmlns:mc="http://schemas.openxmlformats.org/markup-compatibility/2006">
              <mc:Choice xmlns:v="urn:schemas-microsoft-com:vml" Requires="v">
                <p:oleObj spid="_x0000_s1217698" name="公式" r:id="rId47" imgW="1371600" imgH="444240" progId="Equation.3">
                  <p:embed/>
                </p:oleObj>
              </mc:Choice>
              <mc:Fallback>
                <p:oleObj name="公式" r:id="rId47" imgW="1371600" imgH="444240" progId="Equation.3">
                  <p:embed/>
                  <p:pic>
                    <p:nvPicPr>
                      <p:cNvPr id="344086" name="Object 24"/>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588125" y="4735513"/>
                        <a:ext cx="2393950"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038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blinds(horizontal)">
                                      <p:cBhvr>
                                        <p:cTn id="7" dur="500"/>
                                        <p:tgtEl>
                                          <p:spTgt spid="5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47"/>
                                        </p:tgtEl>
                                        <p:attrNameLst>
                                          <p:attrName>style.visibility</p:attrName>
                                        </p:attrNameLst>
                                      </p:cBhvr>
                                      <p:to>
                                        <p:strVal val="visible"/>
                                      </p:to>
                                    </p:set>
                                    <p:anim calcmode="lin" valueType="num">
                                      <p:cBhvr additive="base">
                                        <p:cTn id="12" dur="500" fill="hold"/>
                                        <p:tgtEl>
                                          <p:spTgt spid="5147"/>
                                        </p:tgtEl>
                                        <p:attrNameLst>
                                          <p:attrName>ppt_x</p:attrName>
                                        </p:attrNameLst>
                                      </p:cBhvr>
                                      <p:tavLst>
                                        <p:tav tm="0">
                                          <p:val>
                                            <p:strVal val="#ppt_x"/>
                                          </p:val>
                                        </p:tav>
                                        <p:tav tm="100000">
                                          <p:val>
                                            <p:strVal val="#ppt_x"/>
                                          </p:val>
                                        </p:tav>
                                      </p:tavLst>
                                    </p:anim>
                                    <p:anim calcmode="lin" valueType="num">
                                      <p:cBhvr additive="base">
                                        <p:cTn id="13" dur="500" fill="hold"/>
                                        <p:tgtEl>
                                          <p:spTgt spid="514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44066"/>
                                        </p:tgtEl>
                                        <p:attrNameLst>
                                          <p:attrName>style.visibility</p:attrName>
                                        </p:attrNameLst>
                                      </p:cBhvr>
                                      <p:to>
                                        <p:strVal val="visible"/>
                                      </p:to>
                                    </p:set>
                                    <p:anim calcmode="lin" valueType="num">
                                      <p:cBhvr additive="base">
                                        <p:cTn id="18" dur="500" fill="hold"/>
                                        <p:tgtEl>
                                          <p:spTgt spid="344066"/>
                                        </p:tgtEl>
                                        <p:attrNameLst>
                                          <p:attrName>ppt_x</p:attrName>
                                        </p:attrNameLst>
                                      </p:cBhvr>
                                      <p:tavLst>
                                        <p:tav tm="0">
                                          <p:val>
                                            <p:strVal val="0-#ppt_w/2"/>
                                          </p:val>
                                        </p:tav>
                                        <p:tav tm="100000">
                                          <p:val>
                                            <p:strVal val="#ppt_x"/>
                                          </p:val>
                                        </p:tav>
                                      </p:tavLst>
                                    </p:anim>
                                    <p:anim calcmode="lin" valueType="num">
                                      <p:cBhvr additive="base">
                                        <p:cTn id="19" dur="500" fill="hold"/>
                                        <p:tgtEl>
                                          <p:spTgt spid="34406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44067"/>
                                        </p:tgtEl>
                                        <p:attrNameLst>
                                          <p:attrName>style.visibility</p:attrName>
                                        </p:attrNameLst>
                                      </p:cBhvr>
                                      <p:to>
                                        <p:strVal val="visible"/>
                                      </p:to>
                                    </p:set>
                                    <p:anim calcmode="lin" valueType="num">
                                      <p:cBhvr additive="base">
                                        <p:cTn id="24" dur="500" fill="hold"/>
                                        <p:tgtEl>
                                          <p:spTgt spid="344067"/>
                                        </p:tgtEl>
                                        <p:attrNameLst>
                                          <p:attrName>ppt_x</p:attrName>
                                        </p:attrNameLst>
                                      </p:cBhvr>
                                      <p:tavLst>
                                        <p:tav tm="0">
                                          <p:val>
                                            <p:strVal val="0-#ppt_w/2"/>
                                          </p:val>
                                        </p:tav>
                                        <p:tav tm="100000">
                                          <p:val>
                                            <p:strVal val="#ppt_x"/>
                                          </p:val>
                                        </p:tav>
                                      </p:tavLst>
                                    </p:anim>
                                    <p:anim calcmode="lin" valueType="num">
                                      <p:cBhvr additive="base">
                                        <p:cTn id="25" dur="500" fill="hold"/>
                                        <p:tgtEl>
                                          <p:spTgt spid="34406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44069"/>
                                        </p:tgtEl>
                                        <p:attrNameLst>
                                          <p:attrName>style.visibility</p:attrName>
                                        </p:attrNameLst>
                                      </p:cBhvr>
                                      <p:to>
                                        <p:strVal val="visible"/>
                                      </p:to>
                                    </p:set>
                                    <p:anim calcmode="lin" valueType="num">
                                      <p:cBhvr additive="base">
                                        <p:cTn id="30" dur="500" fill="hold"/>
                                        <p:tgtEl>
                                          <p:spTgt spid="344069"/>
                                        </p:tgtEl>
                                        <p:attrNameLst>
                                          <p:attrName>ppt_x</p:attrName>
                                        </p:attrNameLst>
                                      </p:cBhvr>
                                      <p:tavLst>
                                        <p:tav tm="0">
                                          <p:val>
                                            <p:strVal val="0-#ppt_w/2"/>
                                          </p:val>
                                        </p:tav>
                                        <p:tav tm="100000">
                                          <p:val>
                                            <p:strVal val="#ppt_x"/>
                                          </p:val>
                                        </p:tav>
                                      </p:tavLst>
                                    </p:anim>
                                    <p:anim calcmode="lin" valueType="num">
                                      <p:cBhvr additive="base">
                                        <p:cTn id="31" dur="500" fill="hold"/>
                                        <p:tgtEl>
                                          <p:spTgt spid="34406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44068"/>
                                        </p:tgtEl>
                                        <p:attrNameLst>
                                          <p:attrName>style.visibility</p:attrName>
                                        </p:attrNameLst>
                                      </p:cBhvr>
                                      <p:to>
                                        <p:strVal val="visible"/>
                                      </p:to>
                                    </p:set>
                                    <p:anim calcmode="lin" valueType="num">
                                      <p:cBhvr additive="base">
                                        <p:cTn id="36" dur="500" fill="hold"/>
                                        <p:tgtEl>
                                          <p:spTgt spid="344068"/>
                                        </p:tgtEl>
                                        <p:attrNameLst>
                                          <p:attrName>ppt_x</p:attrName>
                                        </p:attrNameLst>
                                      </p:cBhvr>
                                      <p:tavLst>
                                        <p:tav tm="0">
                                          <p:val>
                                            <p:strVal val="0-#ppt_w/2"/>
                                          </p:val>
                                        </p:tav>
                                        <p:tav tm="100000">
                                          <p:val>
                                            <p:strVal val="#ppt_x"/>
                                          </p:val>
                                        </p:tav>
                                      </p:tavLst>
                                    </p:anim>
                                    <p:anim calcmode="lin" valueType="num">
                                      <p:cBhvr additive="base">
                                        <p:cTn id="37" dur="500" fill="hold"/>
                                        <p:tgtEl>
                                          <p:spTgt spid="34406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44070"/>
                                        </p:tgtEl>
                                        <p:attrNameLst>
                                          <p:attrName>style.visibility</p:attrName>
                                        </p:attrNameLst>
                                      </p:cBhvr>
                                      <p:to>
                                        <p:strVal val="visible"/>
                                      </p:to>
                                    </p:set>
                                    <p:anim calcmode="lin" valueType="num">
                                      <p:cBhvr additive="base">
                                        <p:cTn id="42" dur="500" fill="hold"/>
                                        <p:tgtEl>
                                          <p:spTgt spid="344070"/>
                                        </p:tgtEl>
                                        <p:attrNameLst>
                                          <p:attrName>ppt_x</p:attrName>
                                        </p:attrNameLst>
                                      </p:cBhvr>
                                      <p:tavLst>
                                        <p:tav tm="0">
                                          <p:val>
                                            <p:strVal val="0-#ppt_w/2"/>
                                          </p:val>
                                        </p:tav>
                                        <p:tav tm="100000">
                                          <p:val>
                                            <p:strVal val="#ppt_x"/>
                                          </p:val>
                                        </p:tav>
                                      </p:tavLst>
                                    </p:anim>
                                    <p:anim calcmode="lin" valueType="num">
                                      <p:cBhvr additive="base">
                                        <p:cTn id="43" dur="500" fill="hold"/>
                                        <p:tgtEl>
                                          <p:spTgt spid="34407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44071"/>
                                        </p:tgtEl>
                                        <p:attrNameLst>
                                          <p:attrName>style.visibility</p:attrName>
                                        </p:attrNameLst>
                                      </p:cBhvr>
                                      <p:to>
                                        <p:strVal val="visible"/>
                                      </p:to>
                                    </p:set>
                                    <p:anim calcmode="lin" valueType="num">
                                      <p:cBhvr additive="base">
                                        <p:cTn id="48" dur="500" fill="hold"/>
                                        <p:tgtEl>
                                          <p:spTgt spid="344071"/>
                                        </p:tgtEl>
                                        <p:attrNameLst>
                                          <p:attrName>ppt_x</p:attrName>
                                        </p:attrNameLst>
                                      </p:cBhvr>
                                      <p:tavLst>
                                        <p:tav tm="0">
                                          <p:val>
                                            <p:strVal val="0-#ppt_w/2"/>
                                          </p:val>
                                        </p:tav>
                                        <p:tav tm="100000">
                                          <p:val>
                                            <p:strVal val="#ppt_x"/>
                                          </p:val>
                                        </p:tav>
                                      </p:tavLst>
                                    </p:anim>
                                    <p:anim calcmode="lin" valueType="num">
                                      <p:cBhvr additive="base">
                                        <p:cTn id="49" dur="500" fill="hold"/>
                                        <p:tgtEl>
                                          <p:spTgt spid="344071"/>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344072"/>
                                        </p:tgtEl>
                                        <p:attrNameLst>
                                          <p:attrName>style.visibility</p:attrName>
                                        </p:attrNameLst>
                                      </p:cBhvr>
                                      <p:to>
                                        <p:strVal val="visible"/>
                                      </p:to>
                                    </p:set>
                                    <p:anim calcmode="lin" valueType="num">
                                      <p:cBhvr additive="base">
                                        <p:cTn id="54" dur="500" fill="hold"/>
                                        <p:tgtEl>
                                          <p:spTgt spid="344072"/>
                                        </p:tgtEl>
                                        <p:attrNameLst>
                                          <p:attrName>ppt_x</p:attrName>
                                        </p:attrNameLst>
                                      </p:cBhvr>
                                      <p:tavLst>
                                        <p:tav tm="0">
                                          <p:val>
                                            <p:strVal val="0-#ppt_w/2"/>
                                          </p:val>
                                        </p:tav>
                                        <p:tav tm="100000">
                                          <p:val>
                                            <p:strVal val="#ppt_x"/>
                                          </p:val>
                                        </p:tav>
                                      </p:tavLst>
                                    </p:anim>
                                    <p:anim calcmode="lin" valueType="num">
                                      <p:cBhvr additive="base">
                                        <p:cTn id="55" dur="500" fill="hold"/>
                                        <p:tgtEl>
                                          <p:spTgt spid="344072"/>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344078"/>
                                        </p:tgtEl>
                                        <p:attrNameLst>
                                          <p:attrName>style.visibility</p:attrName>
                                        </p:attrNameLst>
                                      </p:cBhvr>
                                      <p:to>
                                        <p:strVal val="visible"/>
                                      </p:to>
                                    </p:set>
                                    <p:anim calcmode="lin" valueType="num">
                                      <p:cBhvr additive="base">
                                        <p:cTn id="60" dur="500" fill="hold"/>
                                        <p:tgtEl>
                                          <p:spTgt spid="344078"/>
                                        </p:tgtEl>
                                        <p:attrNameLst>
                                          <p:attrName>ppt_x</p:attrName>
                                        </p:attrNameLst>
                                      </p:cBhvr>
                                      <p:tavLst>
                                        <p:tav tm="0">
                                          <p:val>
                                            <p:strVal val="0-#ppt_w/2"/>
                                          </p:val>
                                        </p:tav>
                                        <p:tav tm="100000">
                                          <p:val>
                                            <p:strVal val="#ppt_x"/>
                                          </p:val>
                                        </p:tav>
                                      </p:tavLst>
                                    </p:anim>
                                    <p:anim calcmode="lin" valueType="num">
                                      <p:cBhvr additive="base">
                                        <p:cTn id="61" dur="500" fill="hold"/>
                                        <p:tgtEl>
                                          <p:spTgt spid="34407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44074"/>
                                        </p:tgtEl>
                                        <p:attrNameLst>
                                          <p:attrName>style.visibility</p:attrName>
                                        </p:attrNameLst>
                                      </p:cBhvr>
                                      <p:to>
                                        <p:strVal val="visible"/>
                                      </p:to>
                                    </p:set>
                                    <p:anim calcmode="lin" valueType="num">
                                      <p:cBhvr additive="base">
                                        <p:cTn id="66" dur="500" fill="hold"/>
                                        <p:tgtEl>
                                          <p:spTgt spid="344074"/>
                                        </p:tgtEl>
                                        <p:attrNameLst>
                                          <p:attrName>ppt_x</p:attrName>
                                        </p:attrNameLst>
                                      </p:cBhvr>
                                      <p:tavLst>
                                        <p:tav tm="0">
                                          <p:val>
                                            <p:strVal val="0-#ppt_w/2"/>
                                          </p:val>
                                        </p:tav>
                                        <p:tav tm="100000">
                                          <p:val>
                                            <p:strVal val="#ppt_x"/>
                                          </p:val>
                                        </p:tav>
                                      </p:tavLst>
                                    </p:anim>
                                    <p:anim calcmode="lin" valueType="num">
                                      <p:cBhvr additive="base">
                                        <p:cTn id="67" dur="500" fill="hold"/>
                                        <p:tgtEl>
                                          <p:spTgt spid="34407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344075"/>
                                        </p:tgtEl>
                                        <p:attrNameLst>
                                          <p:attrName>style.visibility</p:attrName>
                                        </p:attrNameLst>
                                      </p:cBhvr>
                                      <p:to>
                                        <p:strVal val="visible"/>
                                      </p:to>
                                    </p:set>
                                    <p:anim calcmode="lin" valueType="num">
                                      <p:cBhvr additive="base">
                                        <p:cTn id="72" dur="500" fill="hold"/>
                                        <p:tgtEl>
                                          <p:spTgt spid="344075"/>
                                        </p:tgtEl>
                                        <p:attrNameLst>
                                          <p:attrName>ppt_x</p:attrName>
                                        </p:attrNameLst>
                                      </p:cBhvr>
                                      <p:tavLst>
                                        <p:tav tm="0">
                                          <p:val>
                                            <p:strVal val="0-#ppt_w/2"/>
                                          </p:val>
                                        </p:tav>
                                        <p:tav tm="100000">
                                          <p:val>
                                            <p:strVal val="#ppt_x"/>
                                          </p:val>
                                        </p:tav>
                                      </p:tavLst>
                                    </p:anim>
                                    <p:anim calcmode="lin" valueType="num">
                                      <p:cBhvr additive="base">
                                        <p:cTn id="73" dur="500" fill="hold"/>
                                        <p:tgtEl>
                                          <p:spTgt spid="344075"/>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344076"/>
                                        </p:tgtEl>
                                        <p:attrNameLst>
                                          <p:attrName>style.visibility</p:attrName>
                                        </p:attrNameLst>
                                      </p:cBhvr>
                                      <p:to>
                                        <p:strVal val="visible"/>
                                      </p:to>
                                    </p:set>
                                    <p:anim calcmode="lin" valueType="num">
                                      <p:cBhvr additive="base">
                                        <p:cTn id="78" dur="500" fill="hold"/>
                                        <p:tgtEl>
                                          <p:spTgt spid="344076"/>
                                        </p:tgtEl>
                                        <p:attrNameLst>
                                          <p:attrName>ppt_x</p:attrName>
                                        </p:attrNameLst>
                                      </p:cBhvr>
                                      <p:tavLst>
                                        <p:tav tm="0">
                                          <p:val>
                                            <p:strVal val="0-#ppt_w/2"/>
                                          </p:val>
                                        </p:tav>
                                        <p:tav tm="100000">
                                          <p:val>
                                            <p:strVal val="#ppt_x"/>
                                          </p:val>
                                        </p:tav>
                                      </p:tavLst>
                                    </p:anim>
                                    <p:anim calcmode="lin" valueType="num">
                                      <p:cBhvr additive="base">
                                        <p:cTn id="79" dur="500" fill="hold"/>
                                        <p:tgtEl>
                                          <p:spTgt spid="344076"/>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344077"/>
                                        </p:tgtEl>
                                        <p:attrNameLst>
                                          <p:attrName>style.visibility</p:attrName>
                                        </p:attrNameLst>
                                      </p:cBhvr>
                                      <p:to>
                                        <p:strVal val="visible"/>
                                      </p:to>
                                    </p:set>
                                    <p:anim calcmode="lin" valueType="num">
                                      <p:cBhvr additive="base">
                                        <p:cTn id="84" dur="500" fill="hold"/>
                                        <p:tgtEl>
                                          <p:spTgt spid="344077"/>
                                        </p:tgtEl>
                                        <p:attrNameLst>
                                          <p:attrName>ppt_x</p:attrName>
                                        </p:attrNameLst>
                                      </p:cBhvr>
                                      <p:tavLst>
                                        <p:tav tm="0">
                                          <p:val>
                                            <p:strVal val="0-#ppt_w/2"/>
                                          </p:val>
                                        </p:tav>
                                        <p:tav tm="100000">
                                          <p:val>
                                            <p:strVal val="#ppt_x"/>
                                          </p:val>
                                        </p:tav>
                                      </p:tavLst>
                                    </p:anim>
                                    <p:anim calcmode="lin" valueType="num">
                                      <p:cBhvr additive="base">
                                        <p:cTn id="85" dur="500" fill="hold"/>
                                        <p:tgtEl>
                                          <p:spTgt spid="344077"/>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nodeType="clickEffect">
                                  <p:stCondLst>
                                    <p:cond delay="0"/>
                                  </p:stCondLst>
                                  <p:childTnLst>
                                    <p:set>
                                      <p:cBhvr>
                                        <p:cTn id="89" dur="1" fill="hold">
                                          <p:stCondLst>
                                            <p:cond delay="0"/>
                                          </p:stCondLst>
                                        </p:cTn>
                                        <p:tgtEl>
                                          <p:spTgt spid="344073"/>
                                        </p:tgtEl>
                                        <p:attrNameLst>
                                          <p:attrName>style.visibility</p:attrName>
                                        </p:attrNameLst>
                                      </p:cBhvr>
                                      <p:to>
                                        <p:strVal val="visible"/>
                                      </p:to>
                                    </p:set>
                                    <p:anim calcmode="lin" valueType="num">
                                      <p:cBhvr additive="base">
                                        <p:cTn id="90" dur="500" fill="hold"/>
                                        <p:tgtEl>
                                          <p:spTgt spid="344073"/>
                                        </p:tgtEl>
                                        <p:attrNameLst>
                                          <p:attrName>ppt_x</p:attrName>
                                        </p:attrNameLst>
                                      </p:cBhvr>
                                      <p:tavLst>
                                        <p:tav tm="0">
                                          <p:val>
                                            <p:strVal val="0-#ppt_w/2"/>
                                          </p:val>
                                        </p:tav>
                                        <p:tav tm="100000">
                                          <p:val>
                                            <p:strVal val="#ppt_x"/>
                                          </p:val>
                                        </p:tav>
                                      </p:tavLst>
                                    </p:anim>
                                    <p:anim calcmode="lin" valueType="num">
                                      <p:cBhvr additive="base">
                                        <p:cTn id="91" dur="500" fill="hold"/>
                                        <p:tgtEl>
                                          <p:spTgt spid="344073"/>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344079"/>
                                        </p:tgtEl>
                                        <p:attrNameLst>
                                          <p:attrName>style.visibility</p:attrName>
                                        </p:attrNameLst>
                                      </p:cBhvr>
                                      <p:to>
                                        <p:strVal val="visible"/>
                                      </p:to>
                                    </p:set>
                                    <p:anim calcmode="lin" valueType="num">
                                      <p:cBhvr additive="base">
                                        <p:cTn id="96" dur="500" fill="hold"/>
                                        <p:tgtEl>
                                          <p:spTgt spid="344079"/>
                                        </p:tgtEl>
                                        <p:attrNameLst>
                                          <p:attrName>ppt_x</p:attrName>
                                        </p:attrNameLst>
                                      </p:cBhvr>
                                      <p:tavLst>
                                        <p:tav tm="0">
                                          <p:val>
                                            <p:strVal val="0-#ppt_w/2"/>
                                          </p:val>
                                        </p:tav>
                                        <p:tav tm="100000">
                                          <p:val>
                                            <p:strVal val="#ppt_x"/>
                                          </p:val>
                                        </p:tav>
                                      </p:tavLst>
                                    </p:anim>
                                    <p:anim calcmode="lin" valueType="num">
                                      <p:cBhvr additive="base">
                                        <p:cTn id="97" dur="500" fill="hold"/>
                                        <p:tgtEl>
                                          <p:spTgt spid="344079"/>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8" fill="hold" nodeType="clickEffect">
                                  <p:stCondLst>
                                    <p:cond delay="0"/>
                                  </p:stCondLst>
                                  <p:childTnLst>
                                    <p:set>
                                      <p:cBhvr>
                                        <p:cTn id="101" dur="1" fill="hold">
                                          <p:stCondLst>
                                            <p:cond delay="0"/>
                                          </p:stCondLst>
                                        </p:cTn>
                                        <p:tgtEl>
                                          <p:spTgt spid="344080"/>
                                        </p:tgtEl>
                                        <p:attrNameLst>
                                          <p:attrName>style.visibility</p:attrName>
                                        </p:attrNameLst>
                                      </p:cBhvr>
                                      <p:to>
                                        <p:strVal val="visible"/>
                                      </p:to>
                                    </p:set>
                                    <p:anim calcmode="lin" valueType="num">
                                      <p:cBhvr additive="base">
                                        <p:cTn id="102" dur="500" fill="hold"/>
                                        <p:tgtEl>
                                          <p:spTgt spid="344080"/>
                                        </p:tgtEl>
                                        <p:attrNameLst>
                                          <p:attrName>ppt_x</p:attrName>
                                        </p:attrNameLst>
                                      </p:cBhvr>
                                      <p:tavLst>
                                        <p:tav tm="0">
                                          <p:val>
                                            <p:strVal val="0-#ppt_w/2"/>
                                          </p:val>
                                        </p:tav>
                                        <p:tav tm="100000">
                                          <p:val>
                                            <p:strVal val="#ppt_x"/>
                                          </p:val>
                                        </p:tav>
                                      </p:tavLst>
                                    </p:anim>
                                    <p:anim calcmode="lin" valueType="num">
                                      <p:cBhvr additive="base">
                                        <p:cTn id="103" dur="500" fill="hold"/>
                                        <p:tgtEl>
                                          <p:spTgt spid="344080"/>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344081"/>
                                        </p:tgtEl>
                                        <p:attrNameLst>
                                          <p:attrName>style.visibility</p:attrName>
                                        </p:attrNameLst>
                                      </p:cBhvr>
                                      <p:to>
                                        <p:strVal val="visible"/>
                                      </p:to>
                                    </p:set>
                                    <p:anim calcmode="lin" valueType="num">
                                      <p:cBhvr additive="base">
                                        <p:cTn id="108" dur="500" fill="hold"/>
                                        <p:tgtEl>
                                          <p:spTgt spid="344081"/>
                                        </p:tgtEl>
                                        <p:attrNameLst>
                                          <p:attrName>ppt_x</p:attrName>
                                        </p:attrNameLst>
                                      </p:cBhvr>
                                      <p:tavLst>
                                        <p:tav tm="0">
                                          <p:val>
                                            <p:strVal val="0-#ppt_w/2"/>
                                          </p:val>
                                        </p:tav>
                                        <p:tav tm="100000">
                                          <p:val>
                                            <p:strVal val="#ppt_x"/>
                                          </p:val>
                                        </p:tav>
                                      </p:tavLst>
                                    </p:anim>
                                    <p:anim calcmode="lin" valueType="num">
                                      <p:cBhvr additive="base">
                                        <p:cTn id="109" dur="500" fill="hold"/>
                                        <p:tgtEl>
                                          <p:spTgt spid="344081"/>
                                        </p:tgtEl>
                                        <p:attrNameLst>
                                          <p:attrName>ppt_y</p:attrName>
                                        </p:attrNameLst>
                                      </p:cBhvr>
                                      <p:tavLst>
                                        <p:tav tm="0">
                                          <p:val>
                                            <p:strVal val="#ppt_y"/>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8" fill="hold" nodeType="clickEffect">
                                  <p:stCondLst>
                                    <p:cond delay="0"/>
                                  </p:stCondLst>
                                  <p:childTnLst>
                                    <p:set>
                                      <p:cBhvr>
                                        <p:cTn id="113" dur="1" fill="hold">
                                          <p:stCondLst>
                                            <p:cond delay="0"/>
                                          </p:stCondLst>
                                        </p:cTn>
                                        <p:tgtEl>
                                          <p:spTgt spid="344082"/>
                                        </p:tgtEl>
                                        <p:attrNameLst>
                                          <p:attrName>style.visibility</p:attrName>
                                        </p:attrNameLst>
                                      </p:cBhvr>
                                      <p:to>
                                        <p:strVal val="visible"/>
                                      </p:to>
                                    </p:set>
                                    <p:anim calcmode="lin" valueType="num">
                                      <p:cBhvr additive="base">
                                        <p:cTn id="114" dur="500" fill="hold"/>
                                        <p:tgtEl>
                                          <p:spTgt spid="344082"/>
                                        </p:tgtEl>
                                        <p:attrNameLst>
                                          <p:attrName>ppt_x</p:attrName>
                                        </p:attrNameLst>
                                      </p:cBhvr>
                                      <p:tavLst>
                                        <p:tav tm="0">
                                          <p:val>
                                            <p:strVal val="0-#ppt_w/2"/>
                                          </p:val>
                                        </p:tav>
                                        <p:tav tm="100000">
                                          <p:val>
                                            <p:strVal val="#ppt_x"/>
                                          </p:val>
                                        </p:tav>
                                      </p:tavLst>
                                    </p:anim>
                                    <p:anim calcmode="lin" valueType="num">
                                      <p:cBhvr additive="base">
                                        <p:cTn id="115" dur="500" fill="hold"/>
                                        <p:tgtEl>
                                          <p:spTgt spid="344082"/>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8" fill="hold" nodeType="clickEffect">
                                  <p:stCondLst>
                                    <p:cond delay="0"/>
                                  </p:stCondLst>
                                  <p:childTnLst>
                                    <p:set>
                                      <p:cBhvr>
                                        <p:cTn id="119" dur="1" fill="hold">
                                          <p:stCondLst>
                                            <p:cond delay="0"/>
                                          </p:stCondLst>
                                        </p:cTn>
                                        <p:tgtEl>
                                          <p:spTgt spid="344083"/>
                                        </p:tgtEl>
                                        <p:attrNameLst>
                                          <p:attrName>style.visibility</p:attrName>
                                        </p:attrNameLst>
                                      </p:cBhvr>
                                      <p:to>
                                        <p:strVal val="visible"/>
                                      </p:to>
                                    </p:set>
                                    <p:anim calcmode="lin" valueType="num">
                                      <p:cBhvr additive="base">
                                        <p:cTn id="120" dur="500" fill="hold"/>
                                        <p:tgtEl>
                                          <p:spTgt spid="344083"/>
                                        </p:tgtEl>
                                        <p:attrNameLst>
                                          <p:attrName>ppt_x</p:attrName>
                                        </p:attrNameLst>
                                      </p:cBhvr>
                                      <p:tavLst>
                                        <p:tav tm="0">
                                          <p:val>
                                            <p:strVal val="0-#ppt_w/2"/>
                                          </p:val>
                                        </p:tav>
                                        <p:tav tm="100000">
                                          <p:val>
                                            <p:strVal val="#ppt_x"/>
                                          </p:val>
                                        </p:tav>
                                      </p:tavLst>
                                    </p:anim>
                                    <p:anim calcmode="lin" valueType="num">
                                      <p:cBhvr additive="base">
                                        <p:cTn id="121" dur="500" fill="hold"/>
                                        <p:tgtEl>
                                          <p:spTgt spid="344083"/>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8" fill="hold" nodeType="clickEffect">
                                  <p:stCondLst>
                                    <p:cond delay="0"/>
                                  </p:stCondLst>
                                  <p:childTnLst>
                                    <p:set>
                                      <p:cBhvr>
                                        <p:cTn id="125" dur="1" fill="hold">
                                          <p:stCondLst>
                                            <p:cond delay="0"/>
                                          </p:stCondLst>
                                        </p:cTn>
                                        <p:tgtEl>
                                          <p:spTgt spid="344084"/>
                                        </p:tgtEl>
                                        <p:attrNameLst>
                                          <p:attrName>style.visibility</p:attrName>
                                        </p:attrNameLst>
                                      </p:cBhvr>
                                      <p:to>
                                        <p:strVal val="visible"/>
                                      </p:to>
                                    </p:set>
                                    <p:anim calcmode="lin" valueType="num">
                                      <p:cBhvr additive="base">
                                        <p:cTn id="126" dur="500" fill="hold"/>
                                        <p:tgtEl>
                                          <p:spTgt spid="344084"/>
                                        </p:tgtEl>
                                        <p:attrNameLst>
                                          <p:attrName>ppt_x</p:attrName>
                                        </p:attrNameLst>
                                      </p:cBhvr>
                                      <p:tavLst>
                                        <p:tav tm="0">
                                          <p:val>
                                            <p:strVal val="0-#ppt_w/2"/>
                                          </p:val>
                                        </p:tav>
                                        <p:tav tm="100000">
                                          <p:val>
                                            <p:strVal val="#ppt_x"/>
                                          </p:val>
                                        </p:tav>
                                      </p:tavLst>
                                    </p:anim>
                                    <p:anim calcmode="lin" valueType="num">
                                      <p:cBhvr additive="base">
                                        <p:cTn id="127" dur="500" fill="hold"/>
                                        <p:tgtEl>
                                          <p:spTgt spid="344084"/>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8" fill="hold" nodeType="clickEffect">
                                  <p:stCondLst>
                                    <p:cond delay="0"/>
                                  </p:stCondLst>
                                  <p:childTnLst>
                                    <p:set>
                                      <p:cBhvr>
                                        <p:cTn id="131" dur="1" fill="hold">
                                          <p:stCondLst>
                                            <p:cond delay="0"/>
                                          </p:stCondLst>
                                        </p:cTn>
                                        <p:tgtEl>
                                          <p:spTgt spid="344085"/>
                                        </p:tgtEl>
                                        <p:attrNameLst>
                                          <p:attrName>style.visibility</p:attrName>
                                        </p:attrNameLst>
                                      </p:cBhvr>
                                      <p:to>
                                        <p:strVal val="visible"/>
                                      </p:to>
                                    </p:set>
                                    <p:anim calcmode="lin" valueType="num">
                                      <p:cBhvr additive="base">
                                        <p:cTn id="132" dur="500" fill="hold"/>
                                        <p:tgtEl>
                                          <p:spTgt spid="344085"/>
                                        </p:tgtEl>
                                        <p:attrNameLst>
                                          <p:attrName>ppt_x</p:attrName>
                                        </p:attrNameLst>
                                      </p:cBhvr>
                                      <p:tavLst>
                                        <p:tav tm="0">
                                          <p:val>
                                            <p:strVal val="0-#ppt_w/2"/>
                                          </p:val>
                                        </p:tav>
                                        <p:tav tm="100000">
                                          <p:val>
                                            <p:strVal val="#ppt_x"/>
                                          </p:val>
                                        </p:tav>
                                      </p:tavLst>
                                    </p:anim>
                                    <p:anim calcmode="lin" valueType="num">
                                      <p:cBhvr additive="base">
                                        <p:cTn id="133" dur="500" fill="hold"/>
                                        <p:tgtEl>
                                          <p:spTgt spid="344085"/>
                                        </p:tgtEl>
                                        <p:attrNameLst>
                                          <p:attrName>ppt_y</p:attrName>
                                        </p:attrNameLst>
                                      </p:cBhvr>
                                      <p:tavLst>
                                        <p:tav tm="0">
                                          <p:val>
                                            <p:strVal val="#ppt_y"/>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8" fill="hold" nodeType="clickEffect">
                                  <p:stCondLst>
                                    <p:cond delay="0"/>
                                  </p:stCondLst>
                                  <p:childTnLst>
                                    <p:set>
                                      <p:cBhvr>
                                        <p:cTn id="137" dur="1" fill="hold">
                                          <p:stCondLst>
                                            <p:cond delay="0"/>
                                          </p:stCondLst>
                                        </p:cTn>
                                        <p:tgtEl>
                                          <p:spTgt spid="344086"/>
                                        </p:tgtEl>
                                        <p:attrNameLst>
                                          <p:attrName>style.visibility</p:attrName>
                                        </p:attrNameLst>
                                      </p:cBhvr>
                                      <p:to>
                                        <p:strVal val="visible"/>
                                      </p:to>
                                    </p:set>
                                    <p:anim calcmode="lin" valueType="num">
                                      <p:cBhvr additive="base">
                                        <p:cTn id="138" dur="500" fill="hold"/>
                                        <p:tgtEl>
                                          <p:spTgt spid="344086"/>
                                        </p:tgtEl>
                                        <p:attrNameLst>
                                          <p:attrName>ppt_x</p:attrName>
                                        </p:attrNameLst>
                                      </p:cBhvr>
                                      <p:tavLst>
                                        <p:tav tm="0">
                                          <p:val>
                                            <p:strVal val="0-#ppt_w/2"/>
                                          </p:val>
                                        </p:tav>
                                        <p:tav tm="100000">
                                          <p:val>
                                            <p:strVal val="#ppt_x"/>
                                          </p:val>
                                        </p:tav>
                                      </p:tavLst>
                                    </p:anim>
                                    <p:anim calcmode="lin" valueType="num">
                                      <p:cBhvr additive="base">
                                        <p:cTn id="139" dur="500" fill="hold"/>
                                        <p:tgtEl>
                                          <p:spTgt spid="344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5"/>
          <p:cNvSpPr>
            <a:spLocks noChangeArrowheads="1"/>
          </p:cNvSpPr>
          <p:nvPr/>
        </p:nvSpPr>
        <p:spPr bwMode="auto">
          <a:xfrm>
            <a:off x="203200" y="279400"/>
            <a:ext cx="2816225" cy="457200"/>
          </a:xfrm>
          <a:prstGeom prst="rect">
            <a:avLst/>
          </a:prstGeom>
          <a:noFill/>
          <a:ln w="9525">
            <a:noFill/>
            <a:miter lim="800000"/>
            <a:headEnd/>
            <a:tailEnd/>
          </a:ln>
        </p:spPr>
        <p:txBody>
          <a:bodyPr>
            <a:spAutoFit/>
          </a:bodyPr>
          <a:lstStyle/>
          <a:p>
            <a:r>
              <a:rPr lang="en-US" altLang="zh-CN" sz="2400">
                <a:solidFill>
                  <a:srgbClr val="FF0000"/>
                </a:solidFill>
                <a:latin typeface="Times New Roman" pitchFamily="18" charset="0"/>
                <a:ea typeface="宋体" charset="-122"/>
              </a:rPr>
              <a:t>3</a:t>
            </a:r>
            <a:r>
              <a:rPr lang="zh-CN" altLang="en-US" sz="2400">
                <a:solidFill>
                  <a:srgbClr val="FF0000"/>
                </a:solidFill>
                <a:latin typeface="Times New Roman" pitchFamily="18" charset="0"/>
                <a:ea typeface="宋体" charset="-122"/>
              </a:rPr>
              <a:t>．      方程的解</a:t>
            </a:r>
            <a:endParaRPr lang="zh-CN" altLang="en-US" sz="2400">
              <a:solidFill>
                <a:srgbClr val="000000"/>
              </a:solidFill>
              <a:latin typeface="Times New Roman" pitchFamily="18" charset="0"/>
              <a:ea typeface="宋体" charset="-122"/>
            </a:endParaRPr>
          </a:p>
        </p:txBody>
      </p:sp>
      <p:graphicFrame>
        <p:nvGraphicFramePr>
          <p:cNvPr id="296963" name="Object 3"/>
          <p:cNvGraphicFramePr>
            <a:graphicFrameLocks noChangeAspect="1"/>
          </p:cNvGraphicFramePr>
          <p:nvPr/>
        </p:nvGraphicFramePr>
        <p:xfrm>
          <a:off x="769938" y="249238"/>
          <a:ext cx="428625" cy="455612"/>
        </p:xfrm>
        <a:graphic>
          <a:graphicData uri="http://schemas.openxmlformats.org/presentationml/2006/ole">
            <mc:AlternateContent xmlns:mc="http://schemas.openxmlformats.org/markup-compatibility/2006">
              <mc:Choice xmlns:v="urn:schemas-microsoft-com:vml" Requires="v">
                <p:oleObj spid="_x0000_s1218616" r:id="rId3" imgW="152308" imgH="165000" progId="Equation.3">
                  <p:embed/>
                </p:oleObj>
              </mc:Choice>
              <mc:Fallback>
                <p:oleObj r:id="rId3" imgW="152308" imgH="165000" progId="Equation.3">
                  <p:embed/>
                  <p:pic>
                    <p:nvPicPr>
                      <p:cNvPr id="2969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38" y="249238"/>
                        <a:ext cx="428625"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9" name="Object 4"/>
          <p:cNvGraphicFramePr>
            <a:graphicFrameLocks noChangeAspect="1"/>
          </p:cNvGraphicFramePr>
          <p:nvPr/>
        </p:nvGraphicFramePr>
        <p:xfrm>
          <a:off x="1547813" y="827088"/>
          <a:ext cx="5335587" cy="830262"/>
        </p:xfrm>
        <a:graphic>
          <a:graphicData uri="http://schemas.openxmlformats.org/presentationml/2006/ole">
            <mc:AlternateContent xmlns:mc="http://schemas.openxmlformats.org/markup-compatibility/2006">
              <mc:Choice xmlns:v="urn:schemas-microsoft-com:vml" Requires="v">
                <p:oleObj spid="_x0000_s1218617" name="公式" r:id="rId5" imgW="2920680" imgH="457200" progId="Equation.3">
                  <p:embed/>
                </p:oleObj>
              </mc:Choice>
              <mc:Fallback>
                <p:oleObj name="公式" r:id="rId5" imgW="2920680" imgH="457200" progId="Equation.3">
                  <p:embed/>
                  <p:pic>
                    <p:nvPicPr>
                      <p:cNvPr id="615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827088"/>
                        <a:ext cx="5335587"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68" name="Rectangle 8"/>
          <p:cNvSpPr>
            <a:spLocks noChangeArrowheads="1"/>
          </p:cNvSpPr>
          <p:nvPr/>
        </p:nvSpPr>
        <p:spPr bwMode="auto">
          <a:xfrm>
            <a:off x="276225" y="1644650"/>
            <a:ext cx="6894513" cy="457200"/>
          </a:xfrm>
          <a:prstGeom prst="rect">
            <a:avLst/>
          </a:prstGeom>
          <a:noFill/>
          <a:ln w="9525">
            <a:noFill/>
            <a:miter lim="800000"/>
            <a:headEnd/>
            <a:tailEnd/>
          </a:ln>
        </p:spPr>
        <p:txBody>
          <a:bodyPr>
            <a:spAutoFit/>
          </a:bodyPr>
          <a:lstStyle/>
          <a:p>
            <a:r>
              <a:rPr lang="zh-CN" altLang="en-US" sz="2400">
                <a:solidFill>
                  <a:srgbClr val="FF0000"/>
                </a:solidFill>
                <a:latin typeface="Times New Roman" pitchFamily="18" charset="0"/>
                <a:ea typeface="宋体" charset="-122"/>
              </a:rPr>
              <a:t>关联拉盖尔方程</a:t>
            </a:r>
            <a:r>
              <a:rPr lang="zh-CN" altLang="en-US" sz="2400">
                <a:solidFill>
                  <a:srgbClr val="000000"/>
                </a:solidFill>
                <a:latin typeface="Times New Roman" pitchFamily="18" charset="0"/>
                <a:ea typeface="宋体" charset="-122"/>
              </a:rPr>
              <a:t>，方程的解为</a:t>
            </a:r>
            <a:r>
              <a:rPr lang="zh-CN" altLang="en-US" sz="2400">
                <a:solidFill>
                  <a:srgbClr val="FF0000"/>
                </a:solidFill>
                <a:latin typeface="Times New Roman" pitchFamily="18" charset="0"/>
                <a:ea typeface="宋体" charset="-122"/>
              </a:rPr>
              <a:t>关联拉盖尔多项式</a:t>
            </a:r>
            <a:endParaRPr lang="zh-CN" altLang="en-US" sz="2400">
              <a:solidFill>
                <a:srgbClr val="000000"/>
              </a:solidFill>
              <a:latin typeface="Times New Roman" pitchFamily="18" charset="0"/>
              <a:ea typeface="宋体" charset="-122"/>
            </a:endParaRPr>
          </a:p>
        </p:txBody>
      </p:sp>
      <p:graphicFrame>
        <p:nvGraphicFramePr>
          <p:cNvPr id="322569" name="Object 6"/>
          <p:cNvGraphicFramePr>
            <a:graphicFrameLocks noChangeAspect="1"/>
          </p:cNvGraphicFramePr>
          <p:nvPr/>
        </p:nvGraphicFramePr>
        <p:xfrm>
          <a:off x="1446213" y="2182813"/>
          <a:ext cx="3114675" cy="701675"/>
        </p:xfrm>
        <a:graphic>
          <a:graphicData uri="http://schemas.openxmlformats.org/presentationml/2006/ole">
            <mc:AlternateContent xmlns:mc="http://schemas.openxmlformats.org/markup-compatibility/2006">
              <mc:Choice xmlns:v="urn:schemas-microsoft-com:vml" Requires="v">
                <p:oleObj spid="_x0000_s1218618" r:id="rId7" imgW="1650770" imgH="368185" progId="Equation.3">
                  <p:embed/>
                </p:oleObj>
              </mc:Choice>
              <mc:Fallback>
                <p:oleObj r:id="rId7" imgW="1650770" imgH="368185" progId="Equation.3">
                  <p:embed/>
                  <p:pic>
                    <p:nvPicPr>
                      <p:cNvPr id="322569"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6213" y="2182813"/>
                        <a:ext cx="311467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2571" name="Object 7"/>
          <p:cNvGraphicFramePr>
            <a:graphicFrameLocks noChangeAspect="1"/>
          </p:cNvGraphicFramePr>
          <p:nvPr/>
        </p:nvGraphicFramePr>
        <p:xfrm>
          <a:off x="5307013" y="2227263"/>
          <a:ext cx="1065212" cy="841375"/>
        </p:xfrm>
        <a:graphic>
          <a:graphicData uri="http://schemas.openxmlformats.org/presentationml/2006/ole">
            <mc:AlternateContent xmlns:mc="http://schemas.openxmlformats.org/markup-compatibility/2006">
              <mc:Choice xmlns:v="urn:schemas-microsoft-com:vml" Requires="v">
                <p:oleObj spid="_x0000_s1218619" r:id="rId9" imgW="545886" imgH="431310" progId="Equation.3">
                  <p:embed/>
                </p:oleObj>
              </mc:Choice>
              <mc:Fallback>
                <p:oleObj r:id="rId9" imgW="545886" imgH="431310" progId="Equation.3">
                  <p:embed/>
                  <p:pic>
                    <p:nvPicPr>
                      <p:cNvPr id="32257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7013" y="2227263"/>
                        <a:ext cx="1065212"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2573" name="Object 8"/>
          <p:cNvGraphicFramePr>
            <a:graphicFrameLocks noChangeAspect="1"/>
          </p:cNvGraphicFramePr>
          <p:nvPr/>
        </p:nvGraphicFramePr>
        <p:xfrm>
          <a:off x="1731963" y="3200400"/>
          <a:ext cx="5503862" cy="833438"/>
        </p:xfrm>
        <a:graphic>
          <a:graphicData uri="http://schemas.openxmlformats.org/presentationml/2006/ole">
            <mc:AlternateContent xmlns:mc="http://schemas.openxmlformats.org/markup-compatibility/2006">
              <mc:Choice xmlns:v="urn:schemas-microsoft-com:vml" Requires="v">
                <p:oleObj spid="_x0000_s1218620" r:id="rId11" imgW="3022095" imgH="456924" progId="Equation.3">
                  <p:embed/>
                </p:oleObj>
              </mc:Choice>
              <mc:Fallback>
                <p:oleObj r:id="rId11" imgW="3022095" imgH="456924" progId="Equation.3">
                  <p:embed/>
                  <p:pic>
                    <p:nvPicPr>
                      <p:cNvPr id="322573"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1963" y="3200400"/>
                        <a:ext cx="5503862"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2575" name="Object 9"/>
          <p:cNvGraphicFramePr>
            <a:graphicFrameLocks noChangeAspect="1"/>
          </p:cNvGraphicFramePr>
          <p:nvPr/>
        </p:nvGraphicFramePr>
        <p:xfrm>
          <a:off x="560388" y="4303713"/>
          <a:ext cx="3232150" cy="895350"/>
        </p:xfrm>
        <a:graphic>
          <a:graphicData uri="http://schemas.openxmlformats.org/presentationml/2006/ole">
            <mc:AlternateContent xmlns:mc="http://schemas.openxmlformats.org/markup-compatibility/2006">
              <mc:Choice xmlns:v="urn:schemas-microsoft-com:vml" Requires="v">
                <p:oleObj spid="_x0000_s1218621" r:id="rId13" imgW="1753243" imgH="482569" progId="Equation.3">
                  <p:embed/>
                </p:oleObj>
              </mc:Choice>
              <mc:Fallback>
                <p:oleObj r:id="rId13" imgW="1753243" imgH="482569" progId="Equation.3">
                  <p:embed/>
                  <p:pic>
                    <p:nvPicPr>
                      <p:cNvPr id="322575"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0388" y="4303713"/>
                        <a:ext cx="323215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2577" name="Object 10"/>
          <p:cNvGraphicFramePr>
            <a:graphicFrameLocks noChangeAspect="1"/>
          </p:cNvGraphicFramePr>
          <p:nvPr/>
        </p:nvGraphicFramePr>
        <p:xfrm>
          <a:off x="4211638" y="4432300"/>
          <a:ext cx="1927225" cy="460375"/>
        </p:xfrm>
        <a:graphic>
          <a:graphicData uri="http://schemas.openxmlformats.org/presentationml/2006/ole">
            <mc:AlternateContent xmlns:mc="http://schemas.openxmlformats.org/markup-compatibility/2006">
              <mc:Choice xmlns:v="urn:schemas-microsoft-com:vml" Requires="v">
                <p:oleObj spid="_x0000_s1218622" r:id="rId15" imgW="837787" imgH="203384" progId="Equation.3">
                  <p:embed/>
                </p:oleObj>
              </mc:Choice>
              <mc:Fallback>
                <p:oleObj r:id="rId15" imgW="837787" imgH="203384" progId="Equation.3">
                  <p:embed/>
                  <p:pic>
                    <p:nvPicPr>
                      <p:cNvPr id="322577"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11638" y="4432300"/>
                        <a:ext cx="1927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2579" name="Object 11"/>
          <p:cNvGraphicFramePr>
            <a:graphicFrameLocks noChangeAspect="1"/>
          </p:cNvGraphicFramePr>
          <p:nvPr/>
        </p:nvGraphicFramePr>
        <p:xfrm>
          <a:off x="6443663" y="4462463"/>
          <a:ext cx="2303462" cy="420687"/>
        </p:xfrm>
        <a:graphic>
          <a:graphicData uri="http://schemas.openxmlformats.org/presentationml/2006/ole">
            <mc:AlternateContent xmlns:mc="http://schemas.openxmlformats.org/markup-compatibility/2006">
              <mc:Choice xmlns:v="urn:schemas-microsoft-com:vml" Requires="v">
                <p:oleObj spid="_x0000_s1218623" r:id="rId17" imgW="1091221" imgH="203261" progId="Equation.3">
                  <p:embed/>
                </p:oleObj>
              </mc:Choice>
              <mc:Fallback>
                <p:oleObj r:id="rId17" imgW="1091221" imgH="203261" progId="Equation.3">
                  <p:embed/>
                  <p:pic>
                    <p:nvPicPr>
                      <p:cNvPr id="322579"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43663" y="4462463"/>
                        <a:ext cx="2303462"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2581" name="Object 12"/>
          <p:cNvGraphicFramePr>
            <a:graphicFrameLocks noChangeAspect="1"/>
          </p:cNvGraphicFramePr>
          <p:nvPr/>
        </p:nvGraphicFramePr>
        <p:xfrm>
          <a:off x="684213" y="5300663"/>
          <a:ext cx="1728787" cy="966787"/>
        </p:xfrm>
        <a:graphic>
          <a:graphicData uri="http://schemas.openxmlformats.org/presentationml/2006/ole">
            <mc:AlternateContent xmlns:mc="http://schemas.openxmlformats.org/markup-compatibility/2006">
              <mc:Choice xmlns:v="urn:schemas-microsoft-com:vml" Requires="v">
                <p:oleObj spid="_x0000_s1218624" r:id="rId19" imgW="799756" imgH="444247" progId="Equation.3">
                  <p:embed/>
                </p:oleObj>
              </mc:Choice>
              <mc:Fallback>
                <p:oleObj r:id="rId19" imgW="799756" imgH="444247" progId="Equation.3">
                  <p:embed/>
                  <p:pic>
                    <p:nvPicPr>
                      <p:cNvPr id="322581"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4213" y="5300663"/>
                        <a:ext cx="1728787"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83" name="Rectangle 23"/>
          <p:cNvSpPr>
            <a:spLocks noChangeArrowheads="1"/>
          </p:cNvSpPr>
          <p:nvPr/>
        </p:nvSpPr>
        <p:spPr bwMode="auto">
          <a:xfrm>
            <a:off x="3014663" y="5626100"/>
            <a:ext cx="1989137" cy="457200"/>
          </a:xfrm>
          <a:prstGeom prst="rect">
            <a:avLst/>
          </a:prstGeom>
          <a:noFill/>
          <a:ln w="9525">
            <a:noFill/>
            <a:miter lim="800000"/>
            <a:headEnd/>
            <a:tailEnd/>
          </a:ln>
        </p:spPr>
        <p:txBody>
          <a:bodyPr>
            <a:spAutoFit/>
          </a:bodyPr>
          <a:lstStyle/>
          <a:p>
            <a:r>
              <a:rPr lang="en-US" altLang="zh-CN" sz="1200">
                <a:solidFill>
                  <a:srgbClr val="000000"/>
                </a:solidFill>
                <a:latin typeface="Times New Roman" pitchFamily="18" charset="0"/>
                <a:ea typeface="宋体" charset="-122"/>
              </a:rPr>
              <a:t> </a:t>
            </a:r>
            <a:r>
              <a:rPr lang="zh-CN" altLang="en-US" sz="2400">
                <a:solidFill>
                  <a:srgbClr val="000000"/>
                </a:solidFill>
                <a:latin typeface="Times New Roman" pitchFamily="18" charset="0"/>
                <a:ea typeface="宋体" charset="-122"/>
              </a:rPr>
              <a:t>玻尔半径</a:t>
            </a:r>
          </a:p>
        </p:txBody>
      </p:sp>
      <p:sp>
        <p:nvSpPr>
          <p:cNvPr id="322586" name="Rectangle 26"/>
          <p:cNvSpPr>
            <a:spLocks noChangeArrowheads="1"/>
          </p:cNvSpPr>
          <p:nvPr/>
        </p:nvSpPr>
        <p:spPr bwMode="auto">
          <a:xfrm>
            <a:off x="5270500" y="5157788"/>
            <a:ext cx="3614738" cy="1187450"/>
          </a:xfrm>
          <a:prstGeom prst="rect">
            <a:avLst/>
          </a:prstGeom>
          <a:noFill/>
          <a:ln w="9525">
            <a:noFill/>
            <a:miter lim="800000"/>
            <a:headEnd/>
            <a:tailEnd/>
          </a:ln>
        </p:spPr>
        <p:txBody>
          <a:bodyPr>
            <a:spAutoFit/>
          </a:bodyPr>
          <a:lstStyle/>
          <a:p>
            <a:r>
              <a:rPr lang="zh-CN" altLang="en-US" sz="2400">
                <a:solidFill>
                  <a:srgbClr val="000000"/>
                </a:solidFill>
                <a:latin typeface="宋体" charset="-122"/>
                <a:ea typeface="宋体" charset="-122"/>
              </a:rPr>
              <a:t>只要给出了</a:t>
            </a:r>
            <a:r>
              <a:rPr lang="en-US" altLang="zh-CN" sz="2400" i="1">
                <a:solidFill>
                  <a:srgbClr val="000000"/>
                </a:solidFill>
                <a:latin typeface="Times New Roman" pitchFamily="18" charset="0"/>
                <a:ea typeface="宋体" charset="-122"/>
              </a:rPr>
              <a:t>n</a:t>
            </a:r>
            <a:r>
              <a:rPr lang="zh-CN" altLang="en-US" sz="2400">
                <a:solidFill>
                  <a:srgbClr val="000000"/>
                </a:solidFill>
                <a:latin typeface="宋体" charset="-122"/>
                <a:ea typeface="宋体" charset="-122"/>
              </a:rPr>
              <a:t>、</a:t>
            </a:r>
            <a:r>
              <a:rPr lang="en-US" altLang="zh-CN" sz="2400" i="1">
                <a:solidFill>
                  <a:srgbClr val="000000"/>
                </a:solidFill>
                <a:latin typeface="Times New Roman" pitchFamily="18" charset="0"/>
                <a:ea typeface="宋体" charset="-122"/>
              </a:rPr>
              <a:t>l</a:t>
            </a:r>
            <a:r>
              <a:rPr lang="en-US" altLang="zh-CN" sz="2400">
                <a:solidFill>
                  <a:srgbClr val="000000"/>
                </a:solidFill>
                <a:latin typeface="宋体" charset="-122"/>
                <a:ea typeface="宋体" charset="-122"/>
              </a:rPr>
              <a:t> </a:t>
            </a:r>
            <a:r>
              <a:rPr lang="zh-CN" altLang="en-US" sz="2400">
                <a:solidFill>
                  <a:srgbClr val="000000"/>
                </a:solidFill>
                <a:latin typeface="宋体" charset="-122"/>
                <a:ea typeface="宋体" charset="-122"/>
              </a:rPr>
              <a:t>的一对具体的数值，就可以得到一个満足标准条件的解。</a:t>
            </a:r>
            <a:r>
              <a:rPr lang="zh-CN" altLang="en-US" sz="240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179181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59"/>
                                        </p:tgtEl>
                                        <p:attrNameLst>
                                          <p:attrName>style.visibility</p:attrName>
                                        </p:attrNameLst>
                                      </p:cBhvr>
                                      <p:to>
                                        <p:strVal val="visible"/>
                                      </p:to>
                                    </p:set>
                                    <p:anim calcmode="lin" valueType="num">
                                      <p:cBhvr additive="base">
                                        <p:cTn id="7" dur="500" fill="hold"/>
                                        <p:tgtEl>
                                          <p:spTgt spid="6159"/>
                                        </p:tgtEl>
                                        <p:attrNameLst>
                                          <p:attrName>ppt_x</p:attrName>
                                        </p:attrNameLst>
                                      </p:cBhvr>
                                      <p:tavLst>
                                        <p:tav tm="0">
                                          <p:val>
                                            <p:strVal val="#ppt_x"/>
                                          </p:val>
                                        </p:tav>
                                        <p:tav tm="100000">
                                          <p:val>
                                            <p:strVal val="#ppt_x"/>
                                          </p:val>
                                        </p:tav>
                                      </p:tavLst>
                                    </p:anim>
                                    <p:anim calcmode="lin" valueType="num">
                                      <p:cBhvr additive="base">
                                        <p:cTn id="8" dur="500" fill="hold"/>
                                        <p:tgtEl>
                                          <p:spTgt spid="61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2568"/>
                                        </p:tgtEl>
                                        <p:attrNameLst>
                                          <p:attrName>style.visibility</p:attrName>
                                        </p:attrNameLst>
                                      </p:cBhvr>
                                      <p:to>
                                        <p:strVal val="visible"/>
                                      </p:to>
                                    </p:set>
                                    <p:anim calcmode="lin" valueType="num">
                                      <p:cBhvr additive="base">
                                        <p:cTn id="13" dur="500" fill="hold"/>
                                        <p:tgtEl>
                                          <p:spTgt spid="322568"/>
                                        </p:tgtEl>
                                        <p:attrNameLst>
                                          <p:attrName>ppt_x</p:attrName>
                                        </p:attrNameLst>
                                      </p:cBhvr>
                                      <p:tavLst>
                                        <p:tav tm="0">
                                          <p:val>
                                            <p:strVal val="0-#ppt_w/2"/>
                                          </p:val>
                                        </p:tav>
                                        <p:tav tm="100000">
                                          <p:val>
                                            <p:strVal val="#ppt_x"/>
                                          </p:val>
                                        </p:tav>
                                      </p:tavLst>
                                    </p:anim>
                                    <p:anim calcmode="lin" valueType="num">
                                      <p:cBhvr additive="base">
                                        <p:cTn id="14" dur="500" fill="hold"/>
                                        <p:tgtEl>
                                          <p:spTgt spid="3225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2569"/>
                                        </p:tgtEl>
                                        <p:attrNameLst>
                                          <p:attrName>style.visibility</p:attrName>
                                        </p:attrNameLst>
                                      </p:cBhvr>
                                      <p:to>
                                        <p:strVal val="visible"/>
                                      </p:to>
                                    </p:set>
                                    <p:anim calcmode="lin" valueType="num">
                                      <p:cBhvr additive="base">
                                        <p:cTn id="19" dur="500" fill="hold"/>
                                        <p:tgtEl>
                                          <p:spTgt spid="322569"/>
                                        </p:tgtEl>
                                        <p:attrNameLst>
                                          <p:attrName>ppt_x</p:attrName>
                                        </p:attrNameLst>
                                      </p:cBhvr>
                                      <p:tavLst>
                                        <p:tav tm="0">
                                          <p:val>
                                            <p:strVal val="0-#ppt_w/2"/>
                                          </p:val>
                                        </p:tav>
                                        <p:tav tm="100000">
                                          <p:val>
                                            <p:strVal val="#ppt_x"/>
                                          </p:val>
                                        </p:tav>
                                      </p:tavLst>
                                    </p:anim>
                                    <p:anim calcmode="lin" valueType="num">
                                      <p:cBhvr additive="base">
                                        <p:cTn id="20" dur="500" fill="hold"/>
                                        <p:tgtEl>
                                          <p:spTgt spid="3225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22571"/>
                                        </p:tgtEl>
                                        <p:attrNameLst>
                                          <p:attrName>style.visibility</p:attrName>
                                        </p:attrNameLst>
                                      </p:cBhvr>
                                      <p:to>
                                        <p:strVal val="visible"/>
                                      </p:to>
                                    </p:set>
                                    <p:anim calcmode="lin" valueType="num">
                                      <p:cBhvr additive="base">
                                        <p:cTn id="25" dur="500" fill="hold"/>
                                        <p:tgtEl>
                                          <p:spTgt spid="322571"/>
                                        </p:tgtEl>
                                        <p:attrNameLst>
                                          <p:attrName>ppt_x</p:attrName>
                                        </p:attrNameLst>
                                      </p:cBhvr>
                                      <p:tavLst>
                                        <p:tav tm="0">
                                          <p:val>
                                            <p:strVal val="0-#ppt_w/2"/>
                                          </p:val>
                                        </p:tav>
                                        <p:tav tm="100000">
                                          <p:val>
                                            <p:strVal val="#ppt_x"/>
                                          </p:val>
                                        </p:tav>
                                      </p:tavLst>
                                    </p:anim>
                                    <p:anim calcmode="lin" valueType="num">
                                      <p:cBhvr additive="base">
                                        <p:cTn id="26" dur="500" fill="hold"/>
                                        <p:tgtEl>
                                          <p:spTgt spid="3225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22573"/>
                                        </p:tgtEl>
                                        <p:attrNameLst>
                                          <p:attrName>style.visibility</p:attrName>
                                        </p:attrNameLst>
                                      </p:cBhvr>
                                      <p:to>
                                        <p:strVal val="visible"/>
                                      </p:to>
                                    </p:set>
                                    <p:anim calcmode="lin" valueType="num">
                                      <p:cBhvr additive="base">
                                        <p:cTn id="31" dur="500" fill="hold"/>
                                        <p:tgtEl>
                                          <p:spTgt spid="322573"/>
                                        </p:tgtEl>
                                        <p:attrNameLst>
                                          <p:attrName>ppt_x</p:attrName>
                                        </p:attrNameLst>
                                      </p:cBhvr>
                                      <p:tavLst>
                                        <p:tav tm="0">
                                          <p:val>
                                            <p:strVal val="0-#ppt_w/2"/>
                                          </p:val>
                                        </p:tav>
                                        <p:tav tm="100000">
                                          <p:val>
                                            <p:strVal val="#ppt_x"/>
                                          </p:val>
                                        </p:tav>
                                      </p:tavLst>
                                    </p:anim>
                                    <p:anim calcmode="lin" valueType="num">
                                      <p:cBhvr additive="base">
                                        <p:cTn id="32" dur="500" fill="hold"/>
                                        <p:tgtEl>
                                          <p:spTgt spid="3225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22575"/>
                                        </p:tgtEl>
                                        <p:attrNameLst>
                                          <p:attrName>style.visibility</p:attrName>
                                        </p:attrNameLst>
                                      </p:cBhvr>
                                      <p:to>
                                        <p:strVal val="visible"/>
                                      </p:to>
                                    </p:set>
                                    <p:anim calcmode="lin" valueType="num">
                                      <p:cBhvr additive="base">
                                        <p:cTn id="37" dur="500" fill="hold"/>
                                        <p:tgtEl>
                                          <p:spTgt spid="322575"/>
                                        </p:tgtEl>
                                        <p:attrNameLst>
                                          <p:attrName>ppt_x</p:attrName>
                                        </p:attrNameLst>
                                      </p:cBhvr>
                                      <p:tavLst>
                                        <p:tav tm="0">
                                          <p:val>
                                            <p:strVal val="0-#ppt_w/2"/>
                                          </p:val>
                                        </p:tav>
                                        <p:tav tm="100000">
                                          <p:val>
                                            <p:strVal val="#ppt_x"/>
                                          </p:val>
                                        </p:tav>
                                      </p:tavLst>
                                    </p:anim>
                                    <p:anim calcmode="lin" valueType="num">
                                      <p:cBhvr additive="base">
                                        <p:cTn id="38" dur="500" fill="hold"/>
                                        <p:tgtEl>
                                          <p:spTgt spid="32257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22577"/>
                                        </p:tgtEl>
                                        <p:attrNameLst>
                                          <p:attrName>style.visibility</p:attrName>
                                        </p:attrNameLst>
                                      </p:cBhvr>
                                      <p:to>
                                        <p:strVal val="visible"/>
                                      </p:to>
                                    </p:set>
                                    <p:anim calcmode="lin" valueType="num">
                                      <p:cBhvr additive="base">
                                        <p:cTn id="43" dur="500" fill="hold"/>
                                        <p:tgtEl>
                                          <p:spTgt spid="322577"/>
                                        </p:tgtEl>
                                        <p:attrNameLst>
                                          <p:attrName>ppt_x</p:attrName>
                                        </p:attrNameLst>
                                      </p:cBhvr>
                                      <p:tavLst>
                                        <p:tav tm="0">
                                          <p:val>
                                            <p:strVal val="0-#ppt_w/2"/>
                                          </p:val>
                                        </p:tav>
                                        <p:tav tm="100000">
                                          <p:val>
                                            <p:strVal val="#ppt_x"/>
                                          </p:val>
                                        </p:tav>
                                      </p:tavLst>
                                    </p:anim>
                                    <p:anim calcmode="lin" valueType="num">
                                      <p:cBhvr additive="base">
                                        <p:cTn id="44" dur="500" fill="hold"/>
                                        <p:tgtEl>
                                          <p:spTgt spid="32257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22579"/>
                                        </p:tgtEl>
                                        <p:attrNameLst>
                                          <p:attrName>style.visibility</p:attrName>
                                        </p:attrNameLst>
                                      </p:cBhvr>
                                      <p:to>
                                        <p:strVal val="visible"/>
                                      </p:to>
                                    </p:set>
                                    <p:anim calcmode="lin" valueType="num">
                                      <p:cBhvr additive="base">
                                        <p:cTn id="49" dur="500" fill="hold"/>
                                        <p:tgtEl>
                                          <p:spTgt spid="322579"/>
                                        </p:tgtEl>
                                        <p:attrNameLst>
                                          <p:attrName>ppt_x</p:attrName>
                                        </p:attrNameLst>
                                      </p:cBhvr>
                                      <p:tavLst>
                                        <p:tav tm="0">
                                          <p:val>
                                            <p:strVal val="0-#ppt_w/2"/>
                                          </p:val>
                                        </p:tav>
                                        <p:tav tm="100000">
                                          <p:val>
                                            <p:strVal val="#ppt_x"/>
                                          </p:val>
                                        </p:tav>
                                      </p:tavLst>
                                    </p:anim>
                                    <p:anim calcmode="lin" valueType="num">
                                      <p:cBhvr additive="base">
                                        <p:cTn id="50" dur="500" fill="hold"/>
                                        <p:tgtEl>
                                          <p:spTgt spid="32257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22581"/>
                                        </p:tgtEl>
                                        <p:attrNameLst>
                                          <p:attrName>style.visibility</p:attrName>
                                        </p:attrNameLst>
                                      </p:cBhvr>
                                      <p:to>
                                        <p:strVal val="visible"/>
                                      </p:to>
                                    </p:set>
                                    <p:anim calcmode="lin" valueType="num">
                                      <p:cBhvr additive="base">
                                        <p:cTn id="55" dur="500" fill="hold"/>
                                        <p:tgtEl>
                                          <p:spTgt spid="322581"/>
                                        </p:tgtEl>
                                        <p:attrNameLst>
                                          <p:attrName>ppt_x</p:attrName>
                                        </p:attrNameLst>
                                      </p:cBhvr>
                                      <p:tavLst>
                                        <p:tav tm="0">
                                          <p:val>
                                            <p:strVal val="0-#ppt_w/2"/>
                                          </p:val>
                                        </p:tav>
                                        <p:tav tm="100000">
                                          <p:val>
                                            <p:strVal val="#ppt_x"/>
                                          </p:val>
                                        </p:tav>
                                      </p:tavLst>
                                    </p:anim>
                                    <p:anim calcmode="lin" valueType="num">
                                      <p:cBhvr additive="base">
                                        <p:cTn id="56" dur="500" fill="hold"/>
                                        <p:tgtEl>
                                          <p:spTgt spid="32258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22583"/>
                                        </p:tgtEl>
                                        <p:attrNameLst>
                                          <p:attrName>style.visibility</p:attrName>
                                        </p:attrNameLst>
                                      </p:cBhvr>
                                      <p:to>
                                        <p:strVal val="visible"/>
                                      </p:to>
                                    </p:set>
                                    <p:anim calcmode="lin" valueType="num">
                                      <p:cBhvr additive="base">
                                        <p:cTn id="61" dur="500" fill="hold"/>
                                        <p:tgtEl>
                                          <p:spTgt spid="322583"/>
                                        </p:tgtEl>
                                        <p:attrNameLst>
                                          <p:attrName>ppt_x</p:attrName>
                                        </p:attrNameLst>
                                      </p:cBhvr>
                                      <p:tavLst>
                                        <p:tav tm="0">
                                          <p:val>
                                            <p:strVal val="0-#ppt_w/2"/>
                                          </p:val>
                                        </p:tav>
                                        <p:tav tm="100000">
                                          <p:val>
                                            <p:strVal val="#ppt_x"/>
                                          </p:val>
                                        </p:tav>
                                      </p:tavLst>
                                    </p:anim>
                                    <p:anim calcmode="lin" valueType="num">
                                      <p:cBhvr additive="base">
                                        <p:cTn id="62" dur="500" fill="hold"/>
                                        <p:tgtEl>
                                          <p:spTgt spid="32258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22586"/>
                                        </p:tgtEl>
                                        <p:attrNameLst>
                                          <p:attrName>style.visibility</p:attrName>
                                        </p:attrNameLst>
                                      </p:cBhvr>
                                      <p:to>
                                        <p:strVal val="visible"/>
                                      </p:to>
                                    </p:set>
                                    <p:anim calcmode="lin" valueType="num">
                                      <p:cBhvr additive="base">
                                        <p:cTn id="67" dur="500" fill="hold"/>
                                        <p:tgtEl>
                                          <p:spTgt spid="322586"/>
                                        </p:tgtEl>
                                        <p:attrNameLst>
                                          <p:attrName>ppt_x</p:attrName>
                                        </p:attrNameLst>
                                      </p:cBhvr>
                                      <p:tavLst>
                                        <p:tav tm="0">
                                          <p:val>
                                            <p:strVal val="0-#ppt_w/2"/>
                                          </p:val>
                                        </p:tav>
                                        <p:tav tm="100000">
                                          <p:val>
                                            <p:strVal val="#ppt_x"/>
                                          </p:val>
                                        </p:tav>
                                      </p:tavLst>
                                    </p:anim>
                                    <p:anim calcmode="lin" valueType="num">
                                      <p:cBhvr additive="base">
                                        <p:cTn id="68" dur="500" fill="hold"/>
                                        <p:tgtEl>
                                          <p:spTgt spid="3225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8" grpId="0" autoUpdateAnimBg="0"/>
      <p:bldP spid="322583" grpId="0" autoUpdateAnimBg="0"/>
      <p:bldP spid="32258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4"/>
          <p:cNvSpPr>
            <a:spLocks noChangeArrowheads="1"/>
          </p:cNvSpPr>
          <p:nvPr/>
        </p:nvSpPr>
        <p:spPr bwMode="auto">
          <a:xfrm>
            <a:off x="150813" y="533400"/>
            <a:ext cx="3773487" cy="519113"/>
          </a:xfrm>
          <a:prstGeom prst="rect">
            <a:avLst/>
          </a:prstGeom>
          <a:noFill/>
          <a:ln w="9525">
            <a:noFill/>
            <a:miter lim="800000"/>
            <a:headEnd/>
            <a:tailEnd/>
          </a:ln>
        </p:spPr>
        <p:txBody>
          <a:bodyPr>
            <a:spAutoFit/>
          </a:bodyPr>
          <a:lstStyle/>
          <a:p>
            <a:r>
              <a:rPr lang="zh-CN" altLang="en-US" sz="2800" b="1">
                <a:solidFill>
                  <a:srgbClr val="FF0000"/>
                </a:solidFill>
                <a:latin typeface="Times New Roman" pitchFamily="18" charset="0"/>
                <a:ea typeface="宋体" charset="-122"/>
              </a:rPr>
              <a:t>四、</a:t>
            </a:r>
            <a:r>
              <a:rPr lang="en-US" altLang="zh-CN" sz="2800" b="1">
                <a:solidFill>
                  <a:srgbClr val="FF0000"/>
                </a:solidFill>
                <a:latin typeface="Times New Roman" pitchFamily="18" charset="0"/>
                <a:ea typeface="宋体" charset="-122"/>
              </a:rPr>
              <a:t>H</a:t>
            </a:r>
            <a:r>
              <a:rPr lang="zh-CN" altLang="en-US" sz="2800" b="1">
                <a:solidFill>
                  <a:srgbClr val="FF0000"/>
                </a:solidFill>
                <a:latin typeface="Times New Roman" pitchFamily="18" charset="0"/>
                <a:ea typeface="宋体" charset="-122"/>
              </a:rPr>
              <a:t>原子的波函数</a:t>
            </a:r>
            <a:endParaRPr lang="zh-CN" altLang="en-US" sz="2800">
              <a:solidFill>
                <a:srgbClr val="000000"/>
              </a:solidFill>
              <a:latin typeface="Times New Roman" pitchFamily="18" charset="0"/>
              <a:ea typeface="宋体" charset="-122"/>
            </a:endParaRPr>
          </a:p>
        </p:txBody>
      </p:sp>
      <p:graphicFrame>
        <p:nvGraphicFramePr>
          <p:cNvPr id="345088" name="Object 3"/>
          <p:cNvGraphicFramePr>
            <a:graphicFrameLocks noChangeAspect="1"/>
          </p:cNvGraphicFramePr>
          <p:nvPr/>
        </p:nvGraphicFramePr>
        <p:xfrm>
          <a:off x="387350" y="1416050"/>
          <a:ext cx="3959225" cy="428625"/>
        </p:xfrm>
        <a:graphic>
          <a:graphicData uri="http://schemas.openxmlformats.org/presentationml/2006/ole">
            <mc:AlternateContent xmlns:mc="http://schemas.openxmlformats.org/markup-compatibility/2006">
              <mc:Choice xmlns:v="urn:schemas-microsoft-com:vml" Requires="v">
                <p:oleObj spid="_x0000_s1219628" name="公式" r:id="rId4" imgW="2197080" imgH="241200" progId="Equation.3">
                  <p:embed/>
                </p:oleObj>
              </mc:Choice>
              <mc:Fallback>
                <p:oleObj name="公式" r:id="rId4" imgW="2197080" imgH="241200" progId="Equation.3">
                  <p:embed/>
                  <p:pic>
                    <p:nvPicPr>
                      <p:cNvPr id="34508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416050"/>
                        <a:ext cx="39592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89" name="Object 4"/>
          <p:cNvGraphicFramePr>
            <a:graphicFrameLocks noChangeAspect="1"/>
          </p:cNvGraphicFramePr>
          <p:nvPr/>
        </p:nvGraphicFramePr>
        <p:xfrm>
          <a:off x="5067300" y="774700"/>
          <a:ext cx="1724025" cy="412750"/>
        </p:xfrm>
        <a:graphic>
          <a:graphicData uri="http://schemas.openxmlformats.org/presentationml/2006/ole">
            <mc:AlternateContent xmlns:mc="http://schemas.openxmlformats.org/markup-compatibility/2006">
              <mc:Choice xmlns:v="urn:schemas-microsoft-com:vml" Requires="v">
                <p:oleObj spid="_x0000_s1219629" r:id="rId6" imgW="837787" imgH="203384" progId="Equation.3">
                  <p:embed/>
                </p:oleObj>
              </mc:Choice>
              <mc:Fallback>
                <p:oleObj r:id="rId6" imgW="837787" imgH="203384" progId="Equation.3">
                  <p:embed/>
                  <p:pic>
                    <p:nvPicPr>
                      <p:cNvPr id="345089"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7300" y="774700"/>
                        <a:ext cx="17240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0" name="Object 5"/>
          <p:cNvGraphicFramePr>
            <a:graphicFrameLocks noChangeAspect="1"/>
          </p:cNvGraphicFramePr>
          <p:nvPr/>
        </p:nvGraphicFramePr>
        <p:xfrm>
          <a:off x="5003800" y="1435100"/>
          <a:ext cx="2241550" cy="409575"/>
        </p:xfrm>
        <a:graphic>
          <a:graphicData uri="http://schemas.openxmlformats.org/presentationml/2006/ole">
            <mc:AlternateContent xmlns:mc="http://schemas.openxmlformats.org/markup-compatibility/2006">
              <mc:Choice xmlns:v="urn:schemas-microsoft-com:vml" Requires="v">
                <p:oleObj spid="_x0000_s1219630" r:id="rId8" imgW="1091221" imgH="203261" progId="Equation.3">
                  <p:embed/>
                </p:oleObj>
              </mc:Choice>
              <mc:Fallback>
                <p:oleObj r:id="rId8" imgW="1091221" imgH="203261" progId="Equation.3">
                  <p:embed/>
                  <p:pic>
                    <p:nvPicPr>
                      <p:cNvPr id="34509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1435100"/>
                        <a:ext cx="22415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1" name="Object 6"/>
          <p:cNvGraphicFramePr>
            <a:graphicFrameLocks noChangeAspect="1"/>
          </p:cNvGraphicFramePr>
          <p:nvPr/>
        </p:nvGraphicFramePr>
        <p:xfrm>
          <a:off x="5057775" y="1978025"/>
          <a:ext cx="2970213" cy="409575"/>
        </p:xfrm>
        <a:graphic>
          <a:graphicData uri="http://schemas.openxmlformats.org/presentationml/2006/ole">
            <mc:AlternateContent xmlns:mc="http://schemas.openxmlformats.org/markup-compatibility/2006">
              <mc:Choice xmlns:v="urn:schemas-microsoft-com:vml" Requires="v">
                <p:oleObj spid="_x0000_s1219631" r:id="rId10" imgW="1447387" imgH="203384" progId="Equation.3">
                  <p:embed/>
                </p:oleObj>
              </mc:Choice>
              <mc:Fallback>
                <p:oleObj r:id="rId10" imgW="1447387" imgH="203384" progId="Equation.3">
                  <p:embed/>
                  <p:pic>
                    <p:nvPicPr>
                      <p:cNvPr id="345091"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57775" y="1978025"/>
                        <a:ext cx="2970213"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600" name="Rectangle 16"/>
          <p:cNvSpPr>
            <a:spLocks noChangeArrowheads="1"/>
          </p:cNvSpPr>
          <p:nvPr/>
        </p:nvSpPr>
        <p:spPr bwMode="auto">
          <a:xfrm>
            <a:off x="323850" y="2565400"/>
            <a:ext cx="3563938" cy="457200"/>
          </a:xfrm>
          <a:prstGeom prst="rect">
            <a:avLst/>
          </a:prstGeom>
          <a:noFill/>
          <a:ln w="9525">
            <a:noFill/>
            <a:miter lim="800000"/>
            <a:headEnd/>
            <a:tailEnd/>
          </a:ln>
        </p:spPr>
        <p:txBody>
          <a:bodyPr>
            <a:spAutoFit/>
          </a:bodyPr>
          <a:lstStyle/>
          <a:p>
            <a:r>
              <a:rPr lang="zh-CN" altLang="en-US" sz="2400">
                <a:solidFill>
                  <a:srgbClr val="000000"/>
                </a:solidFill>
                <a:latin typeface="Times New Roman" pitchFamily="18" charset="0"/>
                <a:ea typeface="宋体" charset="-122"/>
              </a:rPr>
              <a:t>对应一组量子数</a:t>
            </a:r>
          </a:p>
        </p:txBody>
      </p:sp>
      <p:graphicFrame>
        <p:nvGraphicFramePr>
          <p:cNvPr id="345092" name="Object 8"/>
          <p:cNvGraphicFramePr>
            <a:graphicFrameLocks noChangeAspect="1"/>
          </p:cNvGraphicFramePr>
          <p:nvPr/>
        </p:nvGraphicFramePr>
        <p:xfrm>
          <a:off x="2700338" y="2565400"/>
          <a:ext cx="952500" cy="452438"/>
        </p:xfrm>
        <a:graphic>
          <a:graphicData uri="http://schemas.openxmlformats.org/presentationml/2006/ole">
            <mc:AlternateContent xmlns:mc="http://schemas.openxmlformats.org/markup-compatibility/2006">
              <mc:Choice xmlns:v="urn:schemas-microsoft-com:vml" Requires="v">
                <p:oleObj spid="_x0000_s1219632" name="Equation" r:id="rId12" imgW="393480" imgH="190440" progId="Equation.3">
                  <p:embed/>
                </p:oleObj>
              </mc:Choice>
              <mc:Fallback>
                <p:oleObj name="Equation" r:id="rId12" imgW="393480" imgH="190440" progId="Equation.3">
                  <p:embed/>
                  <p:pic>
                    <p:nvPicPr>
                      <p:cNvPr id="345092"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338" y="2565400"/>
                        <a:ext cx="95250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96" name="Group 28"/>
          <p:cNvGrpSpPr>
            <a:grpSpLocks/>
          </p:cNvGrpSpPr>
          <p:nvPr/>
        </p:nvGrpSpPr>
        <p:grpSpPr bwMode="auto">
          <a:xfrm>
            <a:off x="395288" y="4076700"/>
            <a:ext cx="5688012" cy="496888"/>
            <a:chOff x="249" y="2568"/>
            <a:chExt cx="3583" cy="313"/>
          </a:xfrm>
        </p:grpSpPr>
        <p:graphicFrame>
          <p:nvGraphicFramePr>
            <p:cNvPr id="345094" name="Object 10"/>
            <p:cNvGraphicFramePr>
              <a:graphicFrameLocks noChangeAspect="1"/>
            </p:cNvGraphicFramePr>
            <p:nvPr/>
          </p:nvGraphicFramePr>
          <p:xfrm>
            <a:off x="793" y="2568"/>
            <a:ext cx="611" cy="313"/>
          </p:xfrm>
          <a:graphic>
            <a:graphicData uri="http://schemas.openxmlformats.org/presentationml/2006/ole">
              <mc:AlternateContent xmlns:mc="http://schemas.openxmlformats.org/markup-compatibility/2006">
                <mc:Choice xmlns:v="urn:schemas-microsoft-com:vml" Requires="v">
                  <p:oleObj spid="_x0000_s1219633" r:id="rId14" imgW="393302" imgH="203261" progId="Equation.3">
                    <p:embed/>
                  </p:oleObj>
                </mc:Choice>
                <mc:Fallback>
                  <p:oleObj r:id="rId14" imgW="393302" imgH="203261" progId="Equation.3">
                    <p:embed/>
                    <p:pic>
                      <p:nvPicPr>
                        <p:cNvPr id="345094"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3" y="2568"/>
                          <a:ext cx="611"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995" name="Rectangle 16"/>
            <p:cNvSpPr>
              <a:spLocks noChangeArrowheads="1"/>
            </p:cNvSpPr>
            <p:nvPr/>
          </p:nvSpPr>
          <p:spPr bwMode="auto">
            <a:xfrm>
              <a:off x="249" y="2584"/>
              <a:ext cx="3583" cy="288"/>
            </a:xfrm>
            <a:prstGeom prst="rect">
              <a:avLst/>
            </a:prstGeom>
            <a:noFill/>
            <a:ln w="9525">
              <a:noFill/>
              <a:miter lim="800000"/>
              <a:headEnd/>
              <a:tailEnd/>
            </a:ln>
          </p:spPr>
          <p:txBody>
            <a:bodyPr>
              <a:spAutoFit/>
            </a:bodyPr>
            <a:lstStyle/>
            <a:p>
              <a:r>
                <a:rPr lang="zh-CN" altLang="en-US" sz="2400">
                  <a:solidFill>
                    <a:srgbClr val="000000"/>
                  </a:solidFill>
                  <a:latin typeface="Times New Roman" pitchFamily="18" charset="0"/>
                  <a:ea typeface="宋体" charset="-122"/>
                </a:rPr>
                <a:t>因此                确定了原子的状态。</a:t>
              </a:r>
            </a:p>
          </p:txBody>
        </p:sp>
      </p:grpSp>
      <p:grpSp>
        <p:nvGrpSpPr>
          <p:cNvPr id="7195" name="Group 27"/>
          <p:cNvGrpSpPr>
            <a:grpSpLocks/>
          </p:cNvGrpSpPr>
          <p:nvPr/>
        </p:nvGrpSpPr>
        <p:grpSpPr bwMode="auto">
          <a:xfrm>
            <a:off x="323850" y="3259138"/>
            <a:ext cx="7016750" cy="457200"/>
            <a:chOff x="295" y="2053"/>
            <a:chExt cx="4420" cy="288"/>
          </a:xfrm>
        </p:grpSpPr>
        <p:graphicFrame>
          <p:nvGraphicFramePr>
            <p:cNvPr id="345093" name="Object 13"/>
            <p:cNvGraphicFramePr>
              <a:graphicFrameLocks noChangeAspect="1"/>
            </p:cNvGraphicFramePr>
            <p:nvPr/>
          </p:nvGraphicFramePr>
          <p:xfrm>
            <a:off x="1746" y="2072"/>
            <a:ext cx="894" cy="254"/>
          </p:xfrm>
          <a:graphic>
            <a:graphicData uri="http://schemas.openxmlformats.org/presentationml/2006/ole">
              <mc:AlternateContent xmlns:mc="http://schemas.openxmlformats.org/markup-compatibility/2006">
                <mc:Choice xmlns:v="urn:schemas-microsoft-com:vml" Requires="v">
                  <p:oleObj spid="_x0000_s1219634" r:id="rId16" imgW="837787" imgH="241415" progId="Equation.3">
                    <p:embed/>
                  </p:oleObj>
                </mc:Choice>
                <mc:Fallback>
                  <p:oleObj r:id="rId16" imgW="837787" imgH="241415" progId="Equation.3">
                    <p:embed/>
                    <p:pic>
                      <p:nvPicPr>
                        <p:cNvPr id="345093"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46" y="2072"/>
                          <a:ext cx="894"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998" name="Rectangle 26"/>
            <p:cNvSpPr>
              <a:spLocks noChangeArrowheads="1"/>
            </p:cNvSpPr>
            <p:nvPr/>
          </p:nvSpPr>
          <p:spPr bwMode="auto">
            <a:xfrm>
              <a:off x="295" y="2053"/>
              <a:ext cx="4420" cy="288"/>
            </a:xfrm>
            <a:prstGeom prst="rect">
              <a:avLst/>
            </a:prstGeom>
            <a:noFill/>
            <a:ln w="9525">
              <a:noFill/>
              <a:miter lim="800000"/>
              <a:headEnd/>
              <a:tailEnd/>
            </a:ln>
          </p:spPr>
          <p:txBody>
            <a:bodyPr>
              <a:spAutoFit/>
            </a:bodyPr>
            <a:lstStyle/>
            <a:p>
              <a:r>
                <a:rPr lang="zh-CN" altLang="en-US" sz="2400">
                  <a:solidFill>
                    <a:srgbClr val="000000"/>
                  </a:solidFill>
                  <a:latin typeface="Times New Roman" pitchFamily="18" charset="0"/>
                  <a:ea typeface="宋体" charset="-122"/>
                </a:rPr>
                <a:t>就能给出波函数                     的一个具体形式，</a:t>
              </a:r>
            </a:p>
          </p:txBody>
        </p:sp>
      </p:grpSp>
    </p:spTree>
    <p:extLst>
      <p:ext uri="{BB962C8B-B14F-4D97-AF65-F5344CB8AC3E}">
        <p14:creationId xmlns:p14="http://schemas.microsoft.com/office/powerpoint/2010/main" val="54327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5088"/>
                                        </p:tgtEl>
                                        <p:attrNameLst>
                                          <p:attrName>style.visibility</p:attrName>
                                        </p:attrNameLst>
                                      </p:cBhvr>
                                      <p:to>
                                        <p:strVal val="visible"/>
                                      </p:to>
                                    </p:set>
                                    <p:anim calcmode="lin" valueType="num">
                                      <p:cBhvr additive="base">
                                        <p:cTn id="7" dur="500" fill="hold"/>
                                        <p:tgtEl>
                                          <p:spTgt spid="345088"/>
                                        </p:tgtEl>
                                        <p:attrNameLst>
                                          <p:attrName>ppt_x</p:attrName>
                                        </p:attrNameLst>
                                      </p:cBhvr>
                                      <p:tavLst>
                                        <p:tav tm="0">
                                          <p:val>
                                            <p:strVal val="0-#ppt_w/2"/>
                                          </p:val>
                                        </p:tav>
                                        <p:tav tm="100000">
                                          <p:val>
                                            <p:strVal val="#ppt_x"/>
                                          </p:val>
                                        </p:tav>
                                      </p:tavLst>
                                    </p:anim>
                                    <p:anim calcmode="lin" valueType="num">
                                      <p:cBhvr additive="base">
                                        <p:cTn id="8" dur="500" fill="hold"/>
                                        <p:tgtEl>
                                          <p:spTgt spid="3450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5089"/>
                                        </p:tgtEl>
                                        <p:attrNameLst>
                                          <p:attrName>style.visibility</p:attrName>
                                        </p:attrNameLst>
                                      </p:cBhvr>
                                      <p:to>
                                        <p:strVal val="visible"/>
                                      </p:to>
                                    </p:set>
                                    <p:anim calcmode="lin" valueType="num">
                                      <p:cBhvr additive="base">
                                        <p:cTn id="13" dur="500" fill="hold"/>
                                        <p:tgtEl>
                                          <p:spTgt spid="345089"/>
                                        </p:tgtEl>
                                        <p:attrNameLst>
                                          <p:attrName>ppt_x</p:attrName>
                                        </p:attrNameLst>
                                      </p:cBhvr>
                                      <p:tavLst>
                                        <p:tav tm="0">
                                          <p:val>
                                            <p:strVal val="0-#ppt_w/2"/>
                                          </p:val>
                                        </p:tav>
                                        <p:tav tm="100000">
                                          <p:val>
                                            <p:strVal val="#ppt_x"/>
                                          </p:val>
                                        </p:tav>
                                      </p:tavLst>
                                    </p:anim>
                                    <p:anim calcmode="lin" valueType="num">
                                      <p:cBhvr additive="base">
                                        <p:cTn id="14" dur="500" fill="hold"/>
                                        <p:tgtEl>
                                          <p:spTgt spid="3450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45090"/>
                                        </p:tgtEl>
                                        <p:attrNameLst>
                                          <p:attrName>style.visibility</p:attrName>
                                        </p:attrNameLst>
                                      </p:cBhvr>
                                      <p:to>
                                        <p:strVal val="visible"/>
                                      </p:to>
                                    </p:set>
                                    <p:anim calcmode="lin" valueType="num">
                                      <p:cBhvr additive="base">
                                        <p:cTn id="19" dur="500" fill="hold"/>
                                        <p:tgtEl>
                                          <p:spTgt spid="345090"/>
                                        </p:tgtEl>
                                        <p:attrNameLst>
                                          <p:attrName>ppt_x</p:attrName>
                                        </p:attrNameLst>
                                      </p:cBhvr>
                                      <p:tavLst>
                                        <p:tav tm="0">
                                          <p:val>
                                            <p:strVal val="0-#ppt_w/2"/>
                                          </p:val>
                                        </p:tav>
                                        <p:tav tm="100000">
                                          <p:val>
                                            <p:strVal val="#ppt_x"/>
                                          </p:val>
                                        </p:tav>
                                      </p:tavLst>
                                    </p:anim>
                                    <p:anim calcmode="lin" valueType="num">
                                      <p:cBhvr additive="base">
                                        <p:cTn id="20" dur="500" fill="hold"/>
                                        <p:tgtEl>
                                          <p:spTgt spid="34509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45091"/>
                                        </p:tgtEl>
                                        <p:attrNameLst>
                                          <p:attrName>style.visibility</p:attrName>
                                        </p:attrNameLst>
                                      </p:cBhvr>
                                      <p:to>
                                        <p:strVal val="visible"/>
                                      </p:to>
                                    </p:set>
                                    <p:anim calcmode="lin" valueType="num">
                                      <p:cBhvr additive="base">
                                        <p:cTn id="25" dur="500" fill="hold"/>
                                        <p:tgtEl>
                                          <p:spTgt spid="345091"/>
                                        </p:tgtEl>
                                        <p:attrNameLst>
                                          <p:attrName>ppt_x</p:attrName>
                                        </p:attrNameLst>
                                      </p:cBhvr>
                                      <p:tavLst>
                                        <p:tav tm="0">
                                          <p:val>
                                            <p:strVal val="0-#ppt_w/2"/>
                                          </p:val>
                                        </p:tav>
                                        <p:tav tm="100000">
                                          <p:val>
                                            <p:strVal val="#ppt_x"/>
                                          </p:val>
                                        </p:tav>
                                      </p:tavLst>
                                    </p:anim>
                                    <p:anim calcmode="lin" valueType="num">
                                      <p:cBhvr additive="base">
                                        <p:cTn id="26" dur="500" fill="hold"/>
                                        <p:tgtEl>
                                          <p:spTgt spid="34509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3600"/>
                                        </p:tgtEl>
                                        <p:attrNameLst>
                                          <p:attrName>style.visibility</p:attrName>
                                        </p:attrNameLst>
                                      </p:cBhvr>
                                      <p:to>
                                        <p:strVal val="visible"/>
                                      </p:to>
                                    </p:set>
                                    <p:anim calcmode="lin" valueType="num">
                                      <p:cBhvr additive="base">
                                        <p:cTn id="31" dur="500" fill="hold"/>
                                        <p:tgtEl>
                                          <p:spTgt spid="323600"/>
                                        </p:tgtEl>
                                        <p:attrNameLst>
                                          <p:attrName>ppt_x</p:attrName>
                                        </p:attrNameLst>
                                      </p:cBhvr>
                                      <p:tavLst>
                                        <p:tav tm="0">
                                          <p:val>
                                            <p:strVal val="0-#ppt_w/2"/>
                                          </p:val>
                                        </p:tav>
                                        <p:tav tm="100000">
                                          <p:val>
                                            <p:strVal val="#ppt_x"/>
                                          </p:val>
                                        </p:tav>
                                      </p:tavLst>
                                    </p:anim>
                                    <p:anim calcmode="lin" valueType="num">
                                      <p:cBhvr additive="base">
                                        <p:cTn id="32" dur="500" fill="hold"/>
                                        <p:tgtEl>
                                          <p:spTgt spid="32360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45092"/>
                                        </p:tgtEl>
                                        <p:attrNameLst>
                                          <p:attrName>style.visibility</p:attrName>
                                        </p:attrNameLst>
                                      </p:cBhvr>
                                      <p:to>
                                        <p:strVal val="visible"/>
                                      </p:to>
                                    </p:set>
                                    <p:anim calcmode="lin" valueType="num">
                                      <p:cBhvr additive="base">
                                        <p:cTn id="37" dur="500" fill="hold"/>
                                        <p:tgtEl>
                                          <p:spTgt spid="345092"/>
                                        </p:tgtEl>
                                        <p:attrNameLst>
                                          <p:attrName>ppt_x</p:attrName>
                                        </p:attrNameLst>
                                      </p:cBhvr>
                                      <p:tavLst>
                                        <p:tav tm="0">
                                          <p:val>
                                            <p:strVal val="0-#ppt_w/2"/>
                                          </p:val>
                                        </p:tav>
                                        <p:tav tm="100000">
                                          <p:val>
                                            <p:strVal val="#ppt_x"/>
                                          </p:val>
                                        </p:tav>
                                      </p:tavLst>
                                    </p:anim>
                                    <p:anim calcmode="lin" valueType="num">
                                      <p:cBhvr additive="base">
                                        <p:cTn id="38" dur="500" fill="hold"/>
                                        <p:tgtEl>
                                          <p:spTgt spid="34509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nodeType="clickEffect">
                                  <p:stCondLst>
                                    <p:cond delay="0"/>
                                  </p:stCondLst>
                                  <p:childTnLst>
                                    <p:set>
                                      <p:cBhvr>
                                        <p:cTn id="42" dur="1" fill="hold">
                                          <p:stCondLst>
                                            <p:cond delay="0"/>
                                          </p:stCondLst>
                                        </p:cTn>
                                        <p:tgtEl>
                                          <p:spTgt spid="7195"/>
                                        </p:tgtEl>
                                        <p:attrNameLst>
                                          <p:attrName>style.visibility</p:attrName>
                                        </p:attrNameLst>
                                      </p:cBhvr>
                                      <p:to>
                                        <p:strVal val="visible"/>
                                      </p:to>
                                    </p:set>
                                    <p:animEffect transition="in" filter="diamond(in)">
                                      <p:cBhvr>
                                        <p:cTn id="43" dur="2000"/>
                                        <p:tgtEl>
                                          <p:spTgt spid="7195"/>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196"/>
                                        </p:tgtEl>
                                        <p:attrNameLst>
                                          <p:attrName>style.visibility</p:attrName>
                                        </p:attrNameLst>
                                      </p:cBhvr>
                                      <p:to>
                                        <p:strVal val="visible"/>
                                      </p:to>
                                    </p:set>
                                    <p:anim calcmode="lin" valueType="num">
                                      <p:cBhvr additive="base">
                                        <p:cTn id="48" dur="500" fill="hold"/>
                                        <p:tgtEl>
                                          <p:spTgt spid="7196"/>
                                        </p:tgtEl>
                                        <p:attrNameLst>
                                          <p:attrName>ppt_x</p:attrName>
                                        </p:attrNameLst>
                                      </p:cBhvr>
                                      <p:tavLst>
                                        <p:tav tm="0">
                                          <p:val>
                                            <p:strVal val="#ppt_x"/>
                                          </p:val>
                                        </p:tav>
                                        <p:tav tm="100000">
                                          <p:val>
                                            <p:strVal val="#ppt_x"/>
                                          </p:val>
                                        </p:tav>
                                      </p:tavLst>
                                    </p:anim>
                                    <p:anim calcmode="lin" valueType="num">
                                      <p:cBhvr additive="base">
                                        <p:cTn id="49" dur="500" fill="hold"/>
                                        <p:tgtEl>
                                          <p:spTgt spid="7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0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4" name="Text Box 2"/>
          <p:cNvSpPr txBox="1">
            <a:spLocks noChangeArrowheads="1"/>
          </p:cNvSpPr>
          <p:nvPr/>
        </p:nvSpPr>
        <p:spPr bwMode="auto">
          <a:xfrm>
            <a:off x="1000125" y="500063"/>
            <a:ext cx="4003675" cy="519112"/>
          </a:xfrm>
          <a:prstGeom prst="rect">
            <a:avLst/>
          </a:prstGeom>
          <a:noFill/>
          <a:ln w="9525">
            <a:noFill/>
            <a:miter lim="800000"/>
            <a:headEnd/>
            <a:tailEnd/>
          </a:ln>
        </p:spPr>
        <p:txBody>
          <a:bodyPr>
            <a:spAutoFit/>
          </a:bodyPr>
          <a:lstStyle/>
          <a:p>
            <a:pPr marL="609600" indent="-609600">
              <a:spcBef>
                <a:spcPct val="50000"/>
              </a:spcBef>
            </a:pPr>
            <a:r>
              <a:rPr lang="en-US" altLang="zh-CN" sz="2800" b="1">
                <a:solidFill>
                  <a:srgbClr val="CC0000"/>
                </a:solidFill>
                <a:latin typeface="宋体" charset="-122"/>
              </a:rPr>
              <a:t>(2)</a:t>
            </a:r>
            <a:r>
              <a:rPr lang="zh-CN" altLang="en-US" sz="2800" b="1">
                <a:solidFill>
                  <a:srgbClr val="CC0000"/>
                </a:solidFill>
                <a:latin typeface="宋体" charset="-122"/>
                <a:ea typeface="华文中宋" pitchFamily="2" charset="-122"/>
              </a:rPr>
              <a:t>光的波粒二象性</a:t>
            </a:r>
          </a:p>
        </p:txBody>
      </p:sp>
      <p:grpSp>
        <p:nvGrpSpPr>
          <p:cNvPr id="25" name="Group 3"/>
          <p:cNvGrpSpPr>
            <a:grpSpLocks/>
          </p:cNvGrpSpPr>
          <p:nvPr/>
        </p:nvGrpSpPr>
        <p:grpSpPr bwMode="auto">
          <a:xfrm>
            <a:off x="3352800" y="4845050"/>
            <a:ext cx="2057400" cy="1617663"/>
            <a:chOff x="2112" y="3109"/>
            <a:chExt cx="1296" cy="1019"/>
          </a:xfrm>
          <a:solidFill>
            <a:schemeClr val="accent2"/>
          </a:solidFill>
        </p:grpSpPr>
        <p:sp>
          <p:nvSpPr>
            <p:cNvPr id="184324" name="Rectangle 4"/>
            <p:cNvSpPr>
              <a:spLocks noChangeArrowheads="1"/>
            </p:cNvSpPr>
            <p:nvPr/>
          </p:nvSpPr>
          <p:spPr bwMode="auto">
            <a:xfrm>
              <a:off x="2112" y="3109"/>
              <a:ext cx="1296" cy="1008"/>
            </a:xfrm>
            <a:prstGeom prst="rect">
              <a:avLst/>
            </a:prstGeom>
            <a:grpFill/>
            <a:ln w="9525">
              <a:solidFill>
                <a:srgbClr val="006666"/>
              </a:solidFill>
              <a:miter lim="800000"/>
              <a:headEnd/>
              <a:tailEnd type="none" w="sm" len="lg"/>
            </a:ln>
            <a:effectLst/>
          </p:spPr>
          <p:txBody>
            <a:bodyPr wrap="none" anchor="ctr"/>
            <a:lstStyle/>
            <a:p>
              <a:pPr fontAlgn="auto">
                <a:spcBef>
                  <a:spcPts val="0"/>
                </a:spcBef>
                <a:spcAft>
                  <a:spcPts val="0"/>
                </a:spcAft>
                <a:defRPr/>
              </a:pPr>
              <a:endParaRPr lang="en-US">
                <a:latin typeface="+mn-lt"/>
                <a:ea typeface="+mn-ea"/>
              </a:endParaRPr>
            </a:p>
          </p:txBody>
        </p:sp>
        <p:graphicFrame>
          <p:nvGraphicFramePr>
            <p:cNvPr id="2088" name="Object 40"/>
            <p:cNvGraphicFramePr>
              <a:graphicFrameLocks noChangeAspect="1"/>
            </p:cNvGraphicFramePr>
            <p:nvPr/>
          </p:nvGraphicFramePr>
          <p:xfrm>
            <a:off x="2256" y="3109"/>
            <a:ext cx="944" cy="363"/>
          </p:xfrm>
          <a:graphic>
            <a:graphicData uri="http://schemas.openxmlformats.org/presentationml/2006/ole">
              <mc:AlternateContent xmlns:mc="http://schemas.openxmlformats.org/markup-compatibility/2006">
                <mc:Choice xmlns:v="urn:schemas-microsoft-com:vml" Requires="v">
                  <p:oleObj spid="_x0000_s2142" name="Equation" r:id="rId4" imgW="481988" imgH="177922" progId="Equation.3">
                    <p:embed/>
                  </p:oleObj>
                </mc:Choice>
                <mc:Fallback>
                  <p:oleObj name="Equation" r:id="rId4" imgW="481988" imgH="177922" progId="Equation.3">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3109"/>
                          <a:ext cx="944"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 name="Object 41"/>
            <p:cNvGraphicFramePr>
              <a:graphicFrameLocks noChangeAspect="1"/>
            </p:cNvGraphicFramePr>
            <p:nvPr/>
          </p:nvGraphicFramePr>
          <p:xfrm>
            <a:off x="2160" y="3397"/>
            <a:ext cx="1248" cy="731"/>
          </p:xfrm>
          <a:graphic>
            <a:graphicData uri="http://schemas.openxmlformats.org/presentationml/2006/ole">
              <mc:AlternateContent xmlns:mc="http://schemas.openxmlformats.org/markup-compatibility/2006">
                <mc:Choice xmlns:v="urn:schemas-microsoft-com:vml" Requires="v">
                  <p:oleObj spid="_x0000_s2143" name="Equation" r:id="rId6" imgW="418893" imgH="393539" progId="Equation.3">
                    <p:embed/>
                  </p:oleObj>
                </mc:Choice>
                <mc:Fallback>
                  <p:oleObj name="Equation" r:id="rId6" imgW="418893" imgH="393539" progId="Equation.3">
                    <p:embed/>
                    <p:pic>
                      <p:nvPicPr>
                        <p:cNvPr id="0"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 y="3397"/>
                          <a:ext cx="1248" cy="7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7"/>
          <p:cNvGrpSpPr>
            <a:grpSpLocks/>
          </p:cNvGrpSpPr>
          <p:nvPr/>
        </p:nvGrpSpPr>
        <p:grpSpPr bwMode="auto">
          <a:xfrm>
            <a:off x="1066800" y="4921250"/>
            <a:ext cx="2438400" cy="1160463"/>
            <a:chOff x="672" y="3157"/>
            <a:chExt cx="1536" cy="731"/>
          </a:xfrm>
        </p:grpSpPr>
        <p:sp>
          <p:nvSpPr>
            <p:cNvPr id="2107" name="Text Box 8"/>
            <p:cNvSpPr txBox="1">
              <a:spLocks noChangeArrowheads="1"/>
            </p:cNvSpPr>
            <p:nvPr/>
          </p:nvSpPr>
          <p:spPr bwMode="auto">
            <a:xfrm>
              <a:off x="672" y="3157"/>
              <a:ext cx="1344" cy="731"/>
            </a:xfrm>
            <a:prstGeom prst="rect">
              <a:avLst/>
            </a:prstGeom>
            <a:noFill/>
            <a:ln w="28575">
              <a:noFill/>
              <a:miter lim="800000"/>
              <a:headEnd/>
              <a:tailEnd/>
            </a:ln>
          </p:spPr>
          <p:txBody>
            <a:bodyPr>
              <a:spAutoFit/>
            </a:bodyPr>
            <a:lstStyle/>
            <a:p>
              <a:pPr>
                <a:spcBef>
                  <a:spcPct val="50000"/>
                </a:spcBef>
              </a:pPr>
              <a:r>
                <a:rPr lang="zh-CN" altLang="en-US" sz="2800" b="1">
                  <a:solidFill>
                    <a:srgbClr val="0000FF"/>
                  </a:solidFill>
                  <a:latin typeface="宋体" charset="-122"/>
                  <a:ea typeface="华文中宋" pitchFamily="2" charset="-122"/>
                </a:rPr>
                <a:t>描述光的</a:t>
              </a:r>
            </a:p>
            <a:p>
              <a:pPr>
                <a:spcBef>
                  <a:spcPct val="50000"/>
                </a:spcBef>
              </a:pPr>
              <a:r>
                <a:rPr lang="zh-CN" altLang="en-US" sz="2800" b="1">
                  <a:solidFill>
                    <a:srgbClr val="0000FF"/>
                  </a:solidFill>
                  <a:latin typeface="宋体" charset="-122"/>
                  <a:ea typeface="华文中宋" pitchFamily="2" charset="-122"/>
                </a:rPr>
                <a:t> 粒子性</a:t>
              </a:r>
            </a:p>
          </p:txBody>
        </p:sp>
        <p:sp>
          <p:nvSpPr>
            <p:cNvPr id="2108" name="AutoShape 9"/>
            <p:cNvSpPr>
              <a:spLocks/>
            </p:cNvSpPr>
            <p:nvPr/>
          </p:nvSpPr>
          <p:spPr bwMode="auto">
            <a:xfrm>
              <a:off x="1872" y="3301"/>
              <a:ext cx="336" cy="528"/>
            </a:xfrm>
            <a:prstGeom prst="leftBrace">
              <a:avLst>
                <a:gd name="adj1" fmla="val 13095"/>
                <a:gd name="adj2" fmla="val 50000"/>
              </a:avLst>
            </a:prstGeom>
            <a:noFill/>
            <a:ln w="28575">
              <a:solidFill>
                <a:srgbClr val="0000FF"/>
              </a:solidFill>
              <a:round/>
              <a:headEnd/>
              <a:tailEnd/>
            </a:ln>
          </p:spPr>
          <p:txBody>
            <a:bodyPr wrap="none" anchor="ctr"/>
            <a:lstStyle/>
            <a:p>
              <a:endParaRPr lang="en-US" altLang="zh-CN">
                <a:latin typeface="Gill Sans MT" pitchFamily="34" charset="0"/>
              </a:endParaRPr>
            </a:p>
          </p:txBody>
        </p:sp>
      </p:grpSp>
      <p:grpSp>
        <p:nvGrpSpPr>
          <p:cNvPr id="4" name="Group 10"/>
          <p:cNvGrpSpPr>
            <a:grpSpLocks/>
          </p:cNvGrpSpPr>
          <p:nvPr/>
        </p:nvGrpSpPr>
        <p:grpSpPr bwMode="auto">
          <a:xfrm>
            <a:off x="5257800" y="5073650"/>
            <a:ext cx="2819400" cy="1219200"/>
            <a:chOff x="3312" y="3253"/>
            <a:chExt cx="1776" cy="768"/>
          </a:xfrm>
        </p:grpSpPr>
        <p:sp>
          <p:nvSpPr>
            <p:cNvPr id="2105" name="AutoShape 11"/>
            <p:cNvSpPr>
              <a:spLocks/>
            </p:cNvSpPr>
            <p:nvPr/>
          </p:nvSpPr>
          <p:spPr bwMode="auto">
            <a:xfrm>
              <a:off x="3312" y="3349"/>
              <a:ext cx="336" cy="672"/>
            </a:xfrm>
            <a:prstGeom prst="rightBrace">
              <a:avLst>
                <a:gd name="adj1" fmla="val 16667"/>
                <a:gd name="adj2" fmla="val 54764"/>
              </a:avLst>
            </a:prstGeom>
            <a:noFill/>
            <a:ln w="38100">
              <a:solidFill>
                <a:srgbClr val="CC0000"/>
              </a:solidFill>
              <a:round/>
              <a:headEnd/>
              <a:tailEnd/>
            </a:ln>
          </p:spPr>
          <p:txBody>
            <a:bodyPr wrap="none" anchor="ctr"/>
            <a:lstStyle/>
            <a:p>
              <a:endParaRPr lang="en-US" altLang="zh-CN">
                <a:latin typeface="Gill Sans MT" pitchFamily="34" charset="0"/>
              </a:endParaRPr>
            </a:p>
          </p:txBody>
        </p:sp>
        <p:sp>
          <p:nvSpPr>
            <p:cNvPr id="2106" name="Text Box 12"/>
            <p:cNvSpPr txBox="1">
              <a:spLocks noChangeArrowheads="1"/>
            </p:cNvSpPr>
            <p:nvPr/>
          </p:nvSpPr>
          <p:spPr bwMode="auto">
            <a:xfrm>
              <a:off x="3648" y="3253"/>
              <a:ext cx="1440" cy="731"/>
            </a:xfrm>
            <a:prstGeom prst="rect">
              <a:avLst/>
            </a:prstGeom>
            <a:noFill/>
            <a:ln w="28575">
              <a:noFill/>
              <a:miter lim="800000"/>
              <a:headEnd/>
              <a:tailEnd/>
            </a:ln>
          </p:spPr>
          <p:txBody>
            <a:bodyPr>
              <a:spAutoFit/>
            </a:bodyPr>
            <a:lstStyle/>
            <a:p>
              <a:pPr>
                <a:spcBef>
                  <a:spcPct val="50000"/>
                </a:spcBef>
              </a:pPr>
              <a:r>
                <a:rPr lang="en-US" altLang="zh-CN" sz="2800" b="1">
                  <a:solidFill>
                    <a:srgbClr val="CC0000"/>
                  </a:solidFill>
                  <a:latin typeface="宋体" charset="-122"/>
                  <a:ea typeface="华文中宋" pitchFamily="2" charset="-122"/>
                </a:rPr>
                <a:t> </a:t>
              </a:r>
              <a:r>
                <a:rPr lang="zh-CN" altLang="en-US" sz="2800" b="1">
                  <a:solidFill>
                    <a:srgbClr val="CC0000"/>
                  </a:solidFill>
                  <a:latin typeface="宋体" charset="-122"/>
                  <a:ea typeface="华文中宋" pitchFamily="2" charset="-122"/>
                </a:rPr>
                <a:t>描述光的</a:t>
              </a:r>
            </a:p>
            <a:p>
              <a:pPr>
                <a:spcBef>
                  <a:spcPct val="50000"/>
                </a:spcBef>
              </a:pPr>
              <a:r>
                <a:rPr lang="zh-CN" altLang="en-US" sz="2800" b="1">
                  <a:solidFill>
                    <a:srgbClr val="CC0000"/>
                  </a:solidFill>
                  <a:latin typeface="宋体" charset="-122"/>
                  <a:ea typeface="华文中宋" pitchFamily="2" charset="-122"/>
                </a:rPr>
                <a:t>  波动性</a:t>
              </a:r>
            </a:p>
          </p:txBody>
        </p:sp>
      </p:grpSp>
      <p:graphicFrame>
        <p:nvGraphicFramePr>
          <p:cNvPr id="184333" name="Object 42"/>
          <p:cNvGraphicFramePr>
            <a:graphicFrameLocks noChangeAspect="1"/>
          </p:cNvGraphicFramePr>
          <p:nvPr/>
        </p:nvGraphicFramePr>
        <p:xfrm>
          <a:off x="3048000" y="3733800"/>
          <a:ext cx="3429000" cy="1127125"/>
        </p:xfrm>
        <a:graphic>
          <a:graphicData uri="http://schemas.openxmlformats.org/presentationml/2006/ole">
            <mc:AlternateContent xmlns:mc="http://schemas.openxmlformats.org/markup-compatibility/2006">
              <mc:Choice xmlns:v="urn:schemas-microsoft-com:vml" Requires="v">
                <p:oleObj spid="_x0000_s2144" name="公式" r:id="rId8" imgW="1053847" imgH="393539" progId="Equation.3">
                  <p:embed/>
                </p:oleObj>
              </mc:Choice>
              <mc:Fallback>
                <p:oleObj name="公式" r:id="rId8" imgW="1053847" imgH="393539" progId="Equation.3">
                  <p:embed/>
                  <p:pic>
                    <p:nvPicPr>
                      <p:cNvPr id="0" name="Picture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3733800"/>
                        <a:ext cx="3429000"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14"/>
          <p:cNvGrpSpPr>
            <a:grpSpLocks/>
          </p:cNvGrpSpPr>
          <p:nvPr/>
        </p:nvGrpSpPr>
        <p:grpSpPr bwMode="auto">
          <a:xfrm>
            <a:off x="381000" y="3001963"/>
            <a:ext cx="6477000" cy="744537"/>
            <a:chOff x="240" y="1891"/>
            <a:chExt cx="4080" cy="469"/>
          </a:xfrm>
        </p:grpSpPr>
        <p:graphicFrame>
          <p:nvGraphicFramePr>
            <p:cNvPr id="2091" name="Object 43"/>
            <p:cNvGraphicFramePr>
              <a:graphicFrameLocks noChangeAspect="1"/>
            </p:cNvGraphicFramePr>
            <p:nvPr/>
          </p:nvGraphicFramePr>
          <p:xfrm>
            <a:off x="2016" y="1891"/>
            <a:ext cx="2304" cy="469"/>
          </p:xfrm>
          <a:graphic>
            <a:graphicData uri="http://schemas.openxmlformats.org/presentationml/2006/ole">
              <mc:AlternateContent xmlns:mc="http://schemas.openxmlformats.org/markup-compatibility/2006">
                <mc:Choice xmlns:v="urn:schemas-microsoft-com:vml" Requires="v">
                  <p:oleObj spid="_x0000_s2145" name="公式" r:id="rId10" imgW="1053847" imgH="228738" progId="Equation.3">
                    <p:embed/>
                  </p:oleObj>
                </mc:Choice>
                <mc:Fallback>
                  <p:oleObj name="公式" r:id="rId10" imgW="1053847" imgH="228738" progId="Equation.3">
                    <p:embed/>
                    <p:pic>
                      <p:nvPicPr>
                        <p:cNvPr id="0" name="Picture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6" y="1891"/>
                          <a:ext cx="2304" cy="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04" name="Text Box 16"/>
            <p:cNvSpPr txBox="1">
              <a:spLocks noChangeArrowheads="1"/>
            </p:cNvSpPr>
            <p:nvPr/>
          </p:nvSpPr>
          <p:spPr bwMode="auto">
            <a:xfrm>
              <a:off x="240" y="1968"/>
              <a:ext cx="1680" cy="327"/>
            </a:xfrm>
            <a:prstGeom prst="rect">
              <a:avLst/>
            </a:prstGeom>
            <a:noFill/>
            <a:ln w="28575">
              <a:noFill/>
              <a:miter lim="800000"/>
              <a:headEnd/>
              <a:tailEnd/>
            </a:ln>
          </p:spPr>
          <p:txBody>
            <a:bodyPr>
              <a:spAutoFit/>
            </a:bodyPr>
            <a:lstStyle/>
            <a:p>
              <a:pPr>
                <a:spcBef>
                  <a:spcPct val="50000"/>
                </a:spcBef>
                <a:buFontTx/>
                <a:buBlip>
                  <a:blip r:embed="rId12"/>
                </a:buBlip>
              </a:pPr>
              <a:r>
                <a:rPr lang="en-US" altLang="zh-CN" sz="2800" b="1">
                  <a:latin typeface="宋体" charset="-122"/>
                  <a:ea typeface="华文中宋" pitchFamily="2" charset="-122"/>
                </a:rPr>
                <a:t>  </a:t>
              </a:r>
              <a:r>
                <a:rPr lang="zh-CN" altLang="en-US" sz="2800" b="1">
                  <a:latin typeface="宋体" charset="-122"/>
                  <a:ea typeface="华文中宋" pitchFamily="2" charset="-122"/>
                </a:rPr>
                <a:t>光子</a:t>
              </a:r>
              <a:r>
                <a:rPr lang="zh-CN" altLang="en-US" sz="2800" b="1">
                  <a:solidFill>
                    <a:srgbClr val="FF3300"/>
                  </a:solidFill>
                  <a:latin typeface="宋体" charset="-122"/>
                  <a:ea typeface="华文中宋" pitchFamily="2" charset="-122"/>
                </a:rPr>
                <a:t> </a:t>
              </a:r>
            </a:p>
          </p:txBody>
        </p:sp>
      </p:grpSp>
      <p:grpSp>
        <p:nvGrpSpPr>
          <p:cNvPr id="6" name="Group 17"/>
          <p:cNvGrpSpPr>
            <a:grpSpLocks/>
          </p:cNvGrpSpPr>
          <p:nvPr/>
        </p:nvGrpSpPr>
        <p:grpSpPr bwMode="auto">
          <a:xfrm>
            <a:off x="381000" y="2366963"/>
            <a:ext cx="7772400" cy="700087"/>
            <a:chOff x="240" y="1548"/>
            <a:chExt cx="4896" cy="441"/>
          </a:xfrm>
        </p:grpSpPr>
        <p:graphicFrame>
          <p:nvGraphicFramePr>
            <p:cNvPr id="2092" name="Object 44"/>
            <p:cNvGraphicFramePr>
              <a:graphicFrameLocks noChangeAspect="1"/>
            </p:cNvGraphicFramePr>
            <p:nvPr/>
          </p:nvGraphicFramePr>
          <p:xfrm>
            <a:off x="3456" y="1548"/>
            <a:ext cx="1680" cy="441"/>
          </p:xfrm>
          <a:graphic>
            <a:graphicData uri="http://schemas.openxmlformats.org/presentationml/2006/ole">
              <mc:AlternateContent xmlns:mc="http://schemas.openxmlformats.org/markup-compatibility/2006">
                <mc:Choice xmlns:v="urn:schemas-microsoft-com:vml" Requires="v">
                  <p:oleObj spid="_x0000_s2146" name="公式" r:id="rId13" imgW="965108" imgH="241415" progId="Equation.3">
                    <p:embed/>
                  </p:oleObj>
                </mc:Choice>
                <mc:Fallback>
                  <p:oleObj name="公式" r:id="rId13" imgW="965108" imgH="241415" progId="Equation.3">
                    <p:embed/>
                    <p:pic>
                      <p:nvPicPr>
                        <p:cNvPr id="0" name="Picture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6" y="1548"/>
                          <a:ext cx="1680" cy="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03" name="Text Box 19"/>
            <p:cNvSpPr txBox="1">
              <a:spLocks noChangeArrowheads="1"/>
            </p:cNvSpPr>
            <p:nvPr/>
          </p:nvSpPr>
          <p:spPr bwMode="auto">
            <a:xfrm>
              <a:off x="240" y="1584"/>
              <a:ext cx="3216" cy="327"/>
            </a:xfrm>
            <a:prstGeom prst="rect">
              <a:avLst/>
            </a:prstGeom>
            <a:noFill/>
            <a:ln w="19050">
              <a:noFill/>
              <a:miter lim="800000"/>
              <a:headEnd/>
              <a:tailEnd/>
            </a:ln>
          </p:spPr>
          <p:txBody>
            <a:bodyPr>
              <a:spAutoFit/>
            </a:bodyPr>
            <a:lstStyle/>
            <a:p>
              <a:pPr>
                <a:spcBef>
                  <a:spcPct val="50000"/>
                </a:spcBef>
                <a:buFontTx/>
                <a:buBlip>
                  <a:blip r:embed="rId12"/>
                </a:buBlip>
              </a:pPr>
              <a:r>
                <a:rPr lang="en-US" altLang="zh-CN" sz="2800" b="1">
                  <a:latin typeface="宋体" charset="-122"/>
                  <a:ea typeface="华文中宋" pitchFamily="2" charset="-122"/>
                </a:rPr>
                <a:t>  </a:t>
              </a:r>
              <a:r>
                <a:rPr lang="zh-CN" altLang="en-US" sz="2800" b="1">
                  <a:latin typeface="宋体" charset="-122"/>
                  <a:ea typeface="华文中宋" pitchFamily="2" charset="-122"/>
                </a:rPr>
                <a:t>相对论能量和动量关系</a:t>
              </a:r>
            </a:p>
          </p:txBody>
        </p:sp>
      </p:grpSp>
      <p:grpSp>
        <p:nvGrpSpPr>
          <p:cNvPr id="7" name="Group 20"/>
          <p:cNvGrpSpPr>
            <a:grpSpLocks/>
          </p:cNvGrpSpPr>
          <p:nvPr/>
        </p:nvGrpSpPr>
        <p:grpSpPr bwMode="auto">
          <a:xfrm>
            <a:off x="1066800" y="1790700"/>
            <a:ext cx="7086600" cy="557213"/>
            <a:chOff x="672" y="1089"/>
            <a:chExt cx="4464" cy="351"/>
          </a:xfrm>
        </p:grpSpPr>
        <p:graphicFrame>
          <p:nvGraphicFramePr>
            <p:cNvPr id="2093" name="Object 45"/>
            <p:cNvGraphicFramePr>
              <a:graphicFrameLocks noChangeAspect="1"/>
            </p:cNvGraphicFramePr>
            <p:nvPr/>
          </p:nvGraphicFramePr>
          <p:xfrm>
            <a:off x="2400" y="1089"/>
            <a:ext cx="960" cy="351"/>
          </p:xfrm>
          <a:graphic>
            <a:graphicData uri="http://schemas.openxmlformats.org/presentationml/2006/ole">
              <mc:AlternateContent xmlns:mc="http://schemas.openxmlformats.org/markup-compatibility/2006">
                <mc:Choice xmlns:v="urn:schemas-microsoft-com:vml" Requires="v">
                  <p:oleObj spid="_x0000_s2147" name="公式" r:id="rId15" imgW="481988" imgH="177922" progId="Equation.3">
                    <p:embed/>
                  </p:oleObj>
                </mc:Choice>
                <mc:Fallback>
                  <p:oleObj name="公式" r:id="rId15" imgW="481988" imgH="177922" progId="Equation.3">
                    <p:embed/>
                    <p:pic>
                      <p:nvPicPr>
                        <p:cNvPr id="0" name="Picture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0" y="1089"/>
                          <a:ext cx="960"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02" name="Rectangle 22"/>
            <p:cNvSpPr>
              <a:spLocks noChangeArrowheads="1"/>
            </p:cNvSpPr>
            <p:nvPr/>
          </p:nvSpPr>
          <p:spPr bwMode="auto">
            <a:xfrm>
              <a:off x="672" y="1104"/>
              <a:ext cx="4464" cy="327"/>
            </a:xfrm>
            <a:prstGeom prst="rect">
              <a:avLst/>
            </a:prstGeom>
            <a:noFill/>
            <a:ln w="9525">
              <a:noFill/>
              <a:miter lim="800000"/>
              <a:headEnd/>
              <a:tailEnd type="none" w="sm" len="lg"/>
            </a:ln>
          </p:spPr>
          <p:txBody>
            <a:bodyPr>
              <a:spAutoFit/>
            </a:bodyPr>
            <a:lstStyle/>
            <a:p>
              <a:pPr>
                <a:spcBef>
                  <a:spcPct val="50000"/>
                </a:spcBef>
              </a:pPr>
              <a:r>
                <a:rPr lang="zh-CN" altLang="en-US" sz="2800" b="1">
                  <a:solidFill>
                    <a:srgbClr val="CC0000"/>
                  </a:solidFill>
                  <a:latin typeface="宋体" charset="-122"/>
                  <a:ea typeface="华文中宋" pitchFamily="2" charset="-122"/>
                </a:rPr>
                <a:t>（</a:t>
              </a:r>
              <a:r>
                <a:rPr lang="en-US" altLang="zh-CN" sz="2800" b="1">
                  <a:solidFill>
                    <a:srgbClr val="CC0000"/>
                  </a:solidFill>
                  <a:latin typeface="宋体" charset="-122"/>
                  <a:ea typeface="华文中宋" pitchFamily="2" charset="-122"/>
                </a:rPr>
                <a:t>2</a:t>
              </a:r>
              <a:r>
                <a:rPr lang="zh-CN" altLang="en-US" sz="2800" b="1">
                  <a:solidFill>
                    <a:srgbClr val="CC0000"/>
                  </a:solidFill>
                  <a:latin typeface="宋体" charset="-122"/>
                  <a:ea typeface="华文中宋" pitchFamily="2" charset="-122"/>
                </a:rPr>
                <a:t>）</a:t>
              </a:r>
              <a:r>
                <a:rPr lang="zh-CN" altLang="en-US" sz="2800" b="1">
                  <a:latin typeface="宋体" charset="-122"/>
                  <a:ea typeface="华文中宋" pitchFamily="2" charset="-122"/>
                </a:rPr>
                <a:t>粒子性：          </a:t>
              </a:r>
              <a:r>
                <a:rPr lang="en-US" altLang="zh-CN" sz="2800" b="1">
                  <a:latin typeface="宋体" charset="-122"/>
                  <a:ea typeface="华文中宋" pitchFamily="2" charset="-122"/>
                </a:rPr>
                <a:t>  </a:t>
              </a:r>
              <a:r>
                <a:rPr lang="zh-CN" altLang="en-US" sz="2800" b="1">
                  <a:latin typeface="宋体" charset="-122"/>
                  <a:ea typeface="华文中宋" pitchFamily="2" charset="-122"/>
                </a:rPr>
                <a:t>（光电效应等）</a:t>
              </a:r>
            </a:p>
          </p:txBody>
        </p:sp>
      </p:grpSp>
      <p:sp>
        <p:nvSpPr>
          <p:cNvPr id="184343" name="Rectangle 23"/>
          <p:cNvSpPr>
            <a:spLocks noChangeArrowheads="1"/>
          </p:cNvSpPr>
          <p:nvPr/>
        </p:nvSpPr>
        <p:spPr bwMode="auto">
          <a:xfrm>
            <a:off x="1066800" y="1281113"/>
            <a:ext cx="5867400" cy="519112"/>
          </a:xfrm>
          <a:prstGeom prst="rect">
            <a:avLst/>
          </a:prstGeom>
          <a:noFill/>
          <a:ln w="9525">
            <a:noFill/>
            <a:miter lim="800000"/>
            <a:headEnd/>
            <a:tailEnd type="none" w="sm" len="lg"/>
          </a:ln>
        </p:spPr>
        <p:txBody>
          <a:bodyPr>
            <a:spAutoFit/>
          </a:bodyPr>
          <a:lstStyle/>
          <a:p>
            <a:pPr>
              <a:spcBef>
                <a:spcPct val="50000"/>
              </a:spcBef>
            </a:pPr>
            <a:r>
              <a:rPr lang="zh-CN" altLang="en-US" sz="2800" b="1">
                <a:solidFill>
                  <a:srgbClr val="CC0000"/>
                </a:solidFill>
                <a:latin typeface="宋体" charset="-122"/>
                <a:ea typeface="华文中宋" pitchFamily="2" charset="-122"/>
              </a:rPr>
              <a:t>（</a:t>
            </a:r>
            <a:r>
              <a:rPr lang="en-US" altLang="zh-CN" sz="2800" b="1">
                <a:solidFill>
                  <a:srgbClr val="CC0000"/>
                </a:solidFill>
                <a:latin typeface="宋体" charset="-122"/>
                <a:ea typeface="华文中宋" pitchFamily="2" charset="-122"/>
              </a:rPr>
              <a:t>1</a:t>
            </a:r>
            <a:r>
              <a:rPr lang="zh-CN" altLang="en-US" sz="2800" b="1">
                <a:solidFill>
                  <a:srgbClr val="CC0000"/>
                </a:solidFill>
                <a:latin typeface="宋体" charset="-122"/>
                <a:ea typeface="华文中宋" pitchFamily="2" charset="-122"/>
              </a:rPr>
              <a:t>）</a:t>
            </a:r>
            <a:r>
              <a:rPr lang="zh-CN" altLang="en-US" sz="2800" b="1">
                <a:latin typeface="宋体" charset="-122"/>
                <a:ea typeface="华文中宋" pitchFamily="2" charset="-122"/>
              </a:rPr>
              <a:t>波动性：</a:t>
            </a:r>
            <a:r>
              <a:rPr lang="zh-CN" altLang="en-US" sz="2800" b="1">
                <a:solidFill>
                  <a:srgbClr val="CC0000"/>
                </a:solidFill>
                <a:latin typeface="宋体" charset="-122"/>
                <a:ea typeface="华文中宋" pitchFamily="2" charset="-122"/>
              </a:rPr>
              <a:t>  </a:t>
            </a:r>
            <a:r>
              <a:rPr lang="zh-CN" altLang="en-US" sz="2800" b="1">
                <a:latin typeface="宋体" charset="-122"/>
                <a:ea typeface="华文中宋" pitchFamily="2" charset="-122"/>
              </a:rPr>
              <a:t>光的干涉和衍射</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43"/>
                                        </p:tgtEl>
                                        <p:attrNameLst>
                                          <p:attrName>style.visibility</p:attrName>
                                        </p:attrNameLst>
                                      </p:cBhvr>
                                      <p:to>
                                        <p:strVal val="visible"/>
                                      </p:to>
                                    </p:set>
                                    <p:animEffect transition="in" filter="blinds(horizontal)">
                                      <p:cBhvr>
                                        <p:cTn id="7" dur="500"/>
                                        <p:tgtEl>
                                          <p:spTgt spid="184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84333"/>
                                        </p:tgtEl>
                                        <p:attrNameLst>
                                          <p:attrName>style.visibility</p:attrName>
                                        </p:attrNameLst>
                                      </p:cBhvr>
                                      <p:to>
                                        <p:strVal val="visible"/>
                                      </p:to>
                                    </p:set>
                                    <p:animEffect transition="in" filter="blinds(vertical)">
                                      <p:cBhvr>
                                        <p:cTn id="27" dur="500"/>
                                        <p:tgtEl>
                                          <p:spTgt spid="18433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ou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vertic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vertic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3"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8" name="Rectangle 9"/>
          <p:cNvSpPr>
            <a:spLocks noChangeArrowheads="1"/>
          </p:cNvSpPr>
          <p:nvPr/>
        </p:nvSpPr>
        <p:spPr bwMode="auto">
          <a:xfrm>
            <a:off x="114300" y="3933825"/>
            <a:ext cx="8561388" cy="2227263"/>
          </a:xfrm>
          <a:prstGeom prst="rect">
            <a:avLst/>
          </a:prstGeom>
          <a:noFill/>
          <a:ln w="9525">
            <a:noFill/>
            <a:miter lim="800000"/>
            <a:headEnd/>
            <a:tailEnd/>
          </a:ln>
        </p:spPr>
        <p:txBody>
          <a:bodyPr>
            <a:spAutoFit/>
          </a:bodyPr>
          <a:lstStyle/>
          <a:p>
            <a:pPr indent="304800"/>
            <a:r>
              <a:rPr lang="zh-CN" altLang="en-US" sz="2800">
                <a:solidFill>
                  <a:srgbClr val="000000"/>
                </a:solidFill>
                <a:latin typeface="宋体" charset="-122"/>
                <a:ea typeface="宋体" charset="-122"/>
              </a:rPr>
              <a:t>当 </a:t>
            </a:r>
            <a:r>
              <a:rPr lang="en-US" altLang="zh-CN" sz="2800" i="1">
                <a:solidFill>
                  <a:srgbClr val="000000"/>
                </a:solidFill>
                <a:latin typeface="Times New Roman" pitchFamily="18" charset="0"/>
                <a:ea typeface="宋体" charset="-122"/>
              </a:rPr>
              <a:t>E </a:t>
            </a:r>
            <a:r>
              <a:rPr lang="en-US" altLang="zh-CN" sz="2800">
                <a:solidFill>
                  <a:srgbClr val="000000"/>
                </a:solidFill>
                <a:latin typeface="Times New Roman" pitchFamily="18" charset="0"/>
                <a:ea typeface="宋体" charset="-122"/>
              </a:rPr>
              <a:t>&gt;0 </a:t>
            </a:r>
            <a:r>
              <a:rPr lang="zh-CN" altLang="en-US" sz="2800">
                <a:solidFill>
                  <a:srgbClr val="000000"/>
                </a:solidFill>
                <a:latin typeface="宋体" charset="-122"/>
                <a:ea typeface="宋体" charset="-122"/>
              </a:rPr>
              <a:t>时，</a:t>
            </a:r>
            <a:r>
              <a:rPr lang="en-US" altLang="zh-CN" sz="2800" i="1">
                <a:solidFill>
                  <a:srgbClr val="000000"/>
                </a:solidFill>
                <a:latin typeface="Times New Roman" pitchFamily="18" charset="0"/>
                <a:ea typeface="宋体" charset="-122"/>
              </a:rPr>
              <a:t>E </a:t>
            </a:r>
            <a:r>
              <a:rPr lang="zh-CN" altLang="en-US" sz="2800">
                <a:solidFill>
                  <a:srgbClr val="000000"/>
                </a:solidFill>
                <a:latin typeface="宋体" charset="-122"/>
                <a:ea typeface="宋体" charset="-122"/>
              </a:rPr>
              <a:t>取任何值都能使 </a:t>
            </a:r>
            <a:r>
              <a:rPr lang="en-US" altLang="zh-CN" sz="2800" i="1">
                <a:solidFill>
                  <a:srgbClr val="000000"/>
                </a:solidFill>
                <a:latin typeface="Times New Roman" pitchFamily="18" charset="0"/>
                <a:ea typeface="宋体" charset="-122"/>
              </a:rPr>
              <a:t>R </a:t>
            </a:r>
            <a:r>
              <a:rPr lang="zh-CN" altLang="en-US" sz="2800">
                <a:solidFill>
                  <a:srgbClr val="000000"/>
                </a:solidFill>
                <a:latin typeface="宋体" charset="-122"/>
                <a:ea typeface="宋体" charset="-122"/>
              </a:rPr>
              <a:t>满足标准条件的</a:t>
            </a:r>
          </a:p>
          <a:p>
            <a:pPr indent="304800"/>
            <a:endParaRPr lang="zh-CN" altLang="en-US" sz="2800">
              <a:solidFill>
                <a:srgbClr val="000000"/>
              </a:solidFill>
              <a:latin typeface="宋体" charset="-122"/>
              <a:ea typeface="宋体" charset="-122"/>
            </a:endParaRPr>
          </a:p>
          <a:p>
            <a:pPr indent="304800"/>
            <a:r>
              <a:rPr lang="zh-CN" altLang="en-US" sz="2800">
                <a:solidFill>
                  <a:srgbClr val="000000"/>
                </a:solidFill>
                <a:latin typeface="宋体" charset="-122"/>
                <a:ea typeface="宋体" charset="-122"/>
              </a:rPr>
              <a:t>解。所以正值的能量是</a:t>
            </a:r>
            <a:r>
              <a:rPr lang="zh-CN" altLang="en-US" sz="2800">
                <a:solidFill>
                  <a:srgbClr val="0000FF"/>
                </a:solidFill>
                <a:latin typeface="宋体" charset="-122"/>
                <a:ea typeface="宋体" charset="-122"/>
              </a:rPr>
              <a:t>连续的</a:t>
            </a:r>
            <a:r>
              <a:rPr lang="zh-CN" altLang="en-US" sz="2800">
                <a:solidFill>
                  <a:srgbClr val="000000"/>
                </a:solidFill>
                <a:latin typeface="宋体" charset="-122"/>
                <a:ea typeface="宋体" charset="-122"/>
              </a:rPr>
              <a:t>，相当于自由电子</a:t>
            </a:r>
          </a:p>
          <a:p>
            <a:pPr indent="304800"/>
            <a:endParaRPr lang="zh-CN" altLang="en-US" sz="2800">
              <a:solidFill>
                <a:srgbClr val="000000"/>
              </a:solidFill>
              <a:latin typeface="宋体" charset="-122"/>
              <a:ea typeface="宋体" charset="-122"/>
            </a:endParaRPr>
          </a:p>
          <a:p>
            <a:pPr indent="304800"/>
            <a:r>
              <a:rPr lang="zh-CN" altLang="en-US" sz="2800">
                <a:solidFill>
                  <a:srgbClr val="000000"/>
                </a:solidFill>
                <a:latin typeface="宋体" charset="-122"/>
                <a:ea typeface="宋体" charset="-122"/>
              </a:rPr>
              <a:t>与 </a:t>
            </a:r>
            <a:r>
              <a:rPr lang="en-US" altLang="zh-CN" sz="2800">
                <a:solidFill>
                  <a:srgbClr val="FF0000"/>
                </a:solidFill>
                <a:latin typeface="Times New Roman" pitchFamily="18" charset="0"/>
                <a:ea typeface="宋体" charset="-122"/>
              </a:rPr>
              <a:t>H</a:t>
            </a:r>
            <a:r>
              <a:rPr lang="en-US" altLang="zh-CN" sz="2800" baseline="30000">
                <a:solidFill>
                  <a:srgbClr val="FF0000"/>
                </a:solidFill>
                <a:latin typeface="Times New Roman" pitchFamily="18" charset="0"/>
                <a:ea typeface="宋体" charset="-122"/>
              </a:rPr>
              <a:t>+ </a:t>
            </a:r>
            <a:r>
              <a:rPr lang="zh-CN" altLang="en-US" sz="2800">
                <a:solidFill>
                  <a:srgbClr val="000000"/>
                </a:solidFill>
                <a:latin typeface="宋体" charset="-122"/>
                <a:ea typeface="宋体" charset="-122"/>
              </a:rPr>
              <a:t>离子结合为原子时释放的能量。</a:t>
            </a:r>
            <a:r>
              <a:rPr lang="zh-CN" altLang="en-US" sz="2800">
                <a:solidFill>
                  <a:srgbClr val="FF0000"/>
                </a:solidFill>
                <a:latin typeface="宋体" charset="-122"/>
                <a:ea typeface="宋体" charset="-122"/>
              </a:rPr>
              <a:t> </a:t>
            </a:r>
          </a:p>
        </p:txBody>
      </p:sp>
      <p:sp>
        <p:nvSpPr>
          <p:cNvPr id="268300" name="Text Box 12"/>
          <p:cNvSpPr txBox="1">
            <a:spLocks noChangeArrowheads="1"/>
          </p:cNvSpPr>
          <p:nvPr/>
        </p:nvSpPr>
        <p:spPr bwMode="auto">
          <a:xfrm>
            <a:off x="174625" y="217488"/>
            <a:ext cx="6540500" cy="5794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fontAlgn="auto">
              <a:spcBef>
                <a:spcPts val="0"/>
              </a:spcBef>
              <a:spcAft>
                <a:spcPts val="0"/>
              </a:spcAft>
              <a:defRPr/>
            </a:pPr>
            <a:r>
              <a:rPr lang="zh-CN" altLang="en-US" sz="3200" b="1" dirty="0">
                <a:solidFill>
                  <a:srgbClr val="FF0000"/>
                </a:solidFill>
              </a:rPr>
              <a:t>量子力学对氢原子运动状态的描绘</a:t>
            </a:r>
            <a:endParaRPr lang="zh-CN" altLang="en-US" sz="3200" b="1" dirty="0">
              <a:solidFill>
                <a:srgbClr val="FF0000"/>
              </a:solidFill>
              <a:latin typeface="宋体" pitchFamily="2" charset="-122"/>
            </a:endParaRPr>
          </a:p>
        </p:txBody>
      </p:sp>
      <p:grpSp>
        <p:nvGrpSpPr>
          <p:cNvPr id="4" name="Group 14"/>
          <p:cNvGrpSpPr>
            <a:grpSpLocks/>
          </p:cNvGrpSpPr>
          <p:nvPr/>
        </p:nvGrpSpPr>
        <p:grpSpPr bwMode="auto">
          <a:xfrm>
            <a:off x="158750" y="1000125"/>
            <a:ext cx="5718175" cy="558800"/>
            <a:chOff x="523" y="630"/>
            <a:chExt cx="3602" cy="352"/>
          </a:xfrm>
        </p:grpSpPr>
        <p:graphicFrame>
          <p:nvGraphicFramePr>
            <p:cNvPr id="299013" name="Object 5"/>
            <p:cNvGraphicFramePr>
              <a:graphicFrameLocks noChangeAspect="1"/>
            </p:cNvGraphicFramePr>
            <p:nvPr/>
          </p:nvGraphicFramePr>
          <p:xfrm>
            <a:off x="1719" y="647"/>
            <a:ext cx="657" cy="335"/>
          </p:xfrm>
          <a:graphic>
            <a:graphicData uri="http://schemas.openxmlformats.org/presentationml/2006/ole">
              <mc:AlternateContent xmlns:mc="http://schemas.openxmlformats.org/markup-compatibility/2006">
                <mc:Choice xmlns:v="urn:schemas-microsoft-com:vml" Requires="v">
                  <p:oleObj spid="_x0000_s1220640" r:id="rId3" imgW="393302" imgH="203261" progId="Equation.3">
                    <p:embed/>
                  </p:oleObj>
                </mc:Choice>
                <mc:Fallback>
                  <p:oleObj r:id="rId3" imgW="393302" imgH="203261" progId="Equation.3">
                    <p:embed/>
                    <p:pic>
                      <p:nvPicPr>
                        <p:cNvPr id="29901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9" y="647"/>
                          <a:ext cx="657"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14" name="Text Box 13"/>
            <p:cNvSpPr txBox="1">
              <a:spLocks noChangeArrowheads="1"/>
            </p:cNvSpPr>
            <p:nvPr/>
          </p:nvSpPr>
          <p:spPr bwMode="auto">
            <a:xfrm>
              <a:off x="523" y="630"/>
              <a:ext cx="3602" cy="327"/>
            </a:xfrm>
            <a:prstGeom prst="rect">
              <a:avLst/>
            </a:prstGeom>
            <a:noFill/>
            <a:ln w="9525">
              <a:noFill/>
              <a:miter lim="800000"/>
              <a:headEnd/>
              <a:tailEnd/>
            </a:ln>
          </p:spPr>
          <p:txBody>
            <a:bodyPr>
              <a:spAutoFit/>
            </a:bodyPr>
            <a:lstStyle/>
            <a:p>
              <a:pPr>
                <a:spcBef>
                  <a:spcPct val="50000"/>
                </a:spcBef>
              </a:pPr>
              <a:r>
                <a:rPr lang="zh-CN" altLang="en-US" sz="2800">
                  <a:solidFill>
                    <a:srgbClr val="FF0000"/>
                  </a:solidFill>
                  <a:latin typeface="Times New Roman" pitchFamily="18" charset="0"/>
                  <a:ea typeface="宋体" charset="-122"/>
                </a:rPr>
                <a:t>一、量子数             的物理意义</a:t>
              </a:r>
            </a:p>
          </p:txBody>
        </p:sp>
      </p:grpSp>
      <p:grpSp>
        <p:nvGrpSpPr>
          <p:cNvPr id="5" name="Group 16"/>
          <p:cNvGrpSpPr>
            <a:grpSpLocks/>
          </p:cNvGrpSpPr>
          <p:nvPr/>
        </p:nvGrpSpPr>
        <p:grpSpPr bwMode="auto">
          <a:xfrm>
            <a:off x="311150" y="1698625"/>
            <a:ext cx="5688013" cy="519113"/>
            <a:chOff x="997" y="1070"/>
            <a:chExt cx="3583" cy="327"/>
          </a:xfrm>
        </p:grpSpPr>
        <p:graphicFrame>
          <p:nvGraphicFramePr>
            <p:cNvPr id="299016" name="Object 8"/>
            <p:cNvGraphicFramePr>
              <a:graphicFrameLocks noChangeAspect="1"/>
            </p:cNvGraphicFramePr>
            <p:nvPr/>
          </p:nvGraphicFramePr>
          <p:xfrm>
            <a:off x="2313" y="1145"/>
            <a:ext cx="206" cy="238"/>
          </p:xfrm>
          <a:graphic>
            <a:graphicData uri="http://schemas.openxmlformats.org/presentationml/2006/ole">
              <mc:AlternateContent xmlns:mc="http://schemas.openxmlformats.org/markup-compatibility/2006">
                <mc:Choice xmlns:v="urn:schemas-microsoft-com:vml" Requires="v">
                  <p:oleObj spid="_x0000_s1220641" r:id="rId5" imgW="126847" imgH="139531" progId="Equation.3">
                    <p:embed/>
                  </p:oleObj>
                </mc:Choice>
                <mc:Fallback>
                  <p:oleObj r:id="rId5" imgW="126847" imgH="139531" progId="Equation.3">
                    <p:embed/>
                    <p:pic>
                      <p:nvPicPr>
                        <p:cNvPr id="29901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3" y="1145"/>
                          <a:ext cx="206"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17" name="Text Box 15"/>
            <p:cNvSpPr txBox="1">
              <a:spLocks noChangeArrowheads="1"/>
            </p:cNvSpPr>
            <p:nvPr/>
          </p:nvSpPr>
          <p:spPr bwMode="auto">
            <a:xfrm>
              <a:off x="997" y="1070"/>
              <a:ext cx="3583" cy="327"/>
            </a:xfrm>
            <a:prstGeom prst="rect">
              <a:avLst/>
            </a:prstGeom>
            <a:noFill/>
            <a:ln w="9525">
              <a:noFill/>
              <a:miter lim="800000"/>
              <a:headEnd/>
              <a:tailEnd/>
            </a:ln>
          </p:spPr>
          <p:txBody>
            <a:bodyPr>
              <a:spAutoFit/>
            </a:bodyPr>
            <a:lstStyle/>
            <a:p>
              <a:r>
                <a:rPr lang="en-US" altLang="zh-CN" sz="2800">
                  <a:solidFill>
                    <a:srgbClr val="0000FF"/>
                  </a:solidFill>
                  <a:latin typeface="Times New Roman" pitchFamily="18" charset="0"/>
                  <a:ea typeface="宋体" charset="-122"/>
                </a:rPr>
                <a:t>1</a:t>
              </a:r>
              <a:r>
                <a:rPr lang="zh-CN" altLang="en-US" sz="2800">
                  <a:solidFill>
                    <a:srgbClr val="0000FF"/>
                  </a:solidFill>
                  <a:latin typeface="Times New Roman" pitchFamily="18" charset="0"/>
                  <a:ea typeface="宋体" charset="-122"/>
                </a:rPr>
                <a:t>．主量子数    与能量量子化</a:t>
              </a:r>
              <a:endParaRPr lang="zh-CN" altLang="en-US" sz="2800">
                <a:solidFill>
                  <a:srgbClr val="000000"/>
                </a:solidFill>
                <a:latin typeface="Times New Roman" pitchFamily="18" charset="0"/>
                <a:ea typeface="宋体" charset="-122"/>
              </a:endParaRPr>
            </a:p>
          </p:txBody>
        </p:sp>
      </p:grpSp>
      <p:grpSp>
        <p:nvGrpSpPr>
          <p:cNvPr id="6" name="Group 18"/>
          <p:cNvGrpSpPr>
            <a:grpSpLocks/>
          </p:cNvGrpSpPr>
          <p:nvPr/>
        </p:nvGrpSpPr>
        <p:grpSpPr bwMode="auto">
          <a:xfrm>
            <a:off x="420688" y="2176463"/>
            <a:ext cx="7292975" cy="1617662"/>
            <a:chOff x="1219" y="1371"/>
            <a:chExt cx="4594" cy="1019"/>
          </a:xfrm>
        </p:grpSpPr>
        <p:grpSp>
          <p:nvGrpSpPr>
            <p:cNvPr id="299019" name="Group 10"/>
            <p:cNvGrpSpPr>
              <a:grpSpLocks/>
            </p:cNvGrpSpPr>
            <p:nvPr/>
          </p:nvGrpSpPr>
          <p:grpSpPr bwMode="auto">
            <a:xfrm>
              <a:off x="1510" y="1371"/>
              <a:ext cx="4303" cy="617"/>
              <a:chOff x="1216" y="1453"/>
              <a:chExt cx="4303" cy="617"/>
            </a:xfrm>
          </p:grpSpPr>
          <p:graphicFrame>
            <p:nvGraphicFramePr>
              <p:cNvPr id="299020" name="Object 12"/>
              <p:cNvGraphicFramePr>
                <a:graphicFrameLocks noChangeAspect="1"/>
              </p:cNvGraphicFramePr>
              <p:nvPr/>
            </p:nvGraphicFramePr>
            <p:xfrm>
              <a:off x="1216" y="1653"/>
              <a:ext cx="529" cy="251"/>
            </p:xfrm>
            <a:graphic>
              <a:graphicData uri="http://schemas.openxmlformats.org/presentationml/2006/ole">
                <mc:AlternateContent xmlns:mc="http://schemas.openxmlformats.org/markup-compatibility/2006">
                  <mc:Choice xmlns:v="urn:schemas-microsoft-com:vml" Requires="v">
                    <p:oleObj spid="_x0000_s1220642" r:id="rId7" imgW="380404" imgH="177815" progId="Equation.3">
                      <p:embed/>
                    </p:oleObj>
                  </mc:Choice>
                  <mc:Fallback>
                    <p:oleObj r:id="rId7" imgW="380404" imgH="177815" progId="Equation.3">
                      <p:embed/>
                      <p:pic>
                        <p:nvPicPr>
                          <p:cNvPr id="29902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6" y="1653"/>
                            <a:ext cx="529"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9021" name="Object 13"/>
              <p:cNvGraphicFramePr>
                <a:graphicFrameLocks noChangeAspect="1"/>
              </p:cNvGraphicFramePr>
              <p:nvPr/>
            </p:nvGraphicFramePr>
            <p:xfrm>
              <a:off x="2074" y="1453"/>
              <a:ext cx="1777" cy="617"/>
            </p:xfrm>
            <a:graphic>
              <a:graphicData uri="http://schemas.openxmlformats.org/presentationml/2006/ole">
                <mc:AlternateContent xmlns:mc="http://schemas.openxmlformats.org/markup-compatibility/2006">
                  <mc:Choice xmlns:v="urn:schemas-microsoft-com:vml" Requires="v">
                    <p:oleObj spid="_x0000_s1220643" r:id="rId9" imgW="1397521" imgH="482569" progId="Equation.3">
                      <p:embed/>
                    </p:oleObj>
                  </mc:Choice>
                  <mc:Fallback>
                    <p:oleObj r:id="rId9" imgW="1397521" imgH="482569" progId="Equation.3">
                      <p:embed/>
                      <p:pic>
                        <p:nvPicPr>
                          <p:cNvPr id="299021"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4" y="1453"/>
                            <a:ext cx="1777" cy="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9022" name="Object 14"/>
              <p:cNvGraphicFramePr>
                <a:graphicFrameLocks noChangeAspect="1"/>
              </p:cNvGraphicFramePr>
              <p:nvPr/>
            </p:nvGraphicFramePr>
            <p:xfrm>
              <a:off x="4086" y="1590"/>
              <a:ext cx="1433" cy="346"/>
            </p:xfrm>
            <a:graphic>
              <a:graphicData uri="http://schemas.openxmlformats.org/presentationml/2006/ole">
                <mc:AlternateContent xmlns:mc="http://schemas.openxmlformats.org/markup-compatibility/2006">
                  <mc:Choice xmlns:v="urn:schemas-microsoft-com:vml" Requires="v">
                    <p:oleObj spid="_x0000_s1220644" r:id="rId11" imgW="825110" imgH="203384" progId="Equation.3">
                      <p:embed/>
                    </p:oleObj>
                  </mc:Choice>
                  <mc:Fallback>
                    <p:oleObj r:id="rId11" imgW="825110" imgH="203384" progId="Equation.3">
                      <p:embed/>
                      <p:pic>
                        <p:nvPicPr>
                          <p:cNvPr id="299022"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6" y="1590"/>
                            <a:ext cx="1433"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9023" name="Text Box 17"/>
            <p:cNvSpPr txBox="1">
              <a:spLocks noChangeArrowheads="1"/>
            </p:cNvSpPr>
            <p:nvPr/>
          </p:nvSpPr>
          <p:spPr bwMode="auto">
            <a:xfrm>
              <a:off x="1219" y="1518"/>
              <a:ext cx="3857" cy="872"/>
            </a:xfrm>
            <a:prstGeom prst="rect">
              <a:avLst/>
            </a:prstGeom>
            <a:noFill/>
            <a:ln w="9525">
              <a:noFill/>
              <a:miter lim="800000"/>
              <a:headEnd/>
              <a:tailEnd/>
            </a:ln>
          </p:spPr>
          <p:txBody>
            <a:bodyPr>
              <a:spAutoFit/>
            </a:bodyPr>
            <a:lstStyle/>
            <a:p>
              <a:r>
                <a:rPr lang="zh-CN" altLang="en-US" sz="2800">
                  <a:solidFill>
                    <a:srgbClr val="000000"/>
                  </a:solidFill>
                  <a:latin typeface="Times New Roman" pitchFamily="18" charset="0"/>
                  <a:ea typeface="宋体" charset="-122"/>
                </a:rPr>
                <a:t>当          时，    </a:t>
              </a:r>
              <a:endParaRPr lang="zh-CN" altLang="en-US" sz="2800">
                <a:solidFill>
                  <a:srgbClr val="FF0000"/>
                </a:solidFill>
                <a:latin typeface="宋体" charset="-122"/>
                <a:ea typeface="宋体" charset="-122"/>
              </a:endParaRPr>
            </a:p>
            <a:p>
              <a:endParaRPr lang="zh-CN" altLang="en-US" sz="2800">
                <a:solidFill>
                  <a:srgbClr val="0000FF"/>
                </a:solidFill>
                <a:latin typeface="Times New Roman" pitchFamily="18" charset="0"/>
                <a:ea typeface="宋体" charset="-122"/>
              </a:endParaRPr>
            </a:p>
            <a:p>
              <a:r>
                <a:rPr lang="zh-CN" altLang="en-US" sz="2800">
                  <a:solidFill>
                    <a:srgbClr val="0000FF"/>
                  </a:solidFill>
                  <a:latin typeface="Times New Roman" pitchFamily="18" charset="0"/>
                  <a:ea typeface="宋体" charset="-122"/>
                </a:rPr>
                <a:t>自然得出</a:t>
              </a:r>
              <a:r>
                <a:rPr lang="en-US" altLang="zh-CN" sz="2800">
                  <a:solidFill>
                    <a:srgbClr val="0000FF"/>
                  </a:solidFill>
                  <a:latin typeface="Times New Roman" pitchFamily="18" charset="0"/>
                  <a:ea typeface="宋体" charset="-122"/>
                </a:rPr>
                <a:t>:</a:t>
              </a:r>
              <a:r>
                <a:rPr lang="zh-CN" altLang="en-US" sz="2800">
                  <a:solidFill>
                    <a:srgbClr val="0000FF"/>
                  </a:solidFill>
                  <a:latin typeface="Times New Roman" pitchFamily="18" charset="0"/>
                  <a:ea typeface="宋体" charset="-122"/>
                </a:rPr>
                <a:t>能量是量子化的。</a:t>
              </a:r>
            </a:p>
          </p:txBody>
        </p:sp>
      </p:grpSp>
    </p:spTree>
    <p:extLst>
      <p:ext uri="{BB962C8B-B14F-4D97-AF65-F5344CB8AC3E}">
        <p14:creationId xmlns:p14="http://schemas.microsoft.com/office/powerpoint/2010/main" val="119399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218"/>
                                        </p:tgtEl>
                                        <p:attrNameLst>
                                          <p:attrName>style.visibility</p:attrName>
                                        </p:attrNameLst>
                                      </p:cBhvr>
                                      <p:to>
                                        <p:strVal val="visible"/>
                                      </p:to>
                                    </p:set>
                                    <p:anim calcmode="lin" valueType="num">
                                      <p:cBhvr additive="base">
                                        <p:cTn id="22" dur="500" fill="hold"/>
                                        <p:tgtEl>
                                          <p:spTgt spid="8218"/>
                                        </p:tgtEl>
                                        <p:attrNameLst>
                                          <p:attrName>ppt_x</p:attrName>
                                        </p:attrNameLst>
                                      </p:cBhvr>
                                      <p:tavLst>
                                        <p:tav tm="0">
                                          <p:val>
                                            <p:strVal val="#ppt_x"/>
                                          </p:val>
                                        </p:tav>
                                        <p:tav tm="100000">
                                          <p:val>
                                            <p:strVal val="#ppt_x"/>
                                          </p:val>
                                        </p:tav>
                                      </p:tavLst>
                                    </p:anim>
                                    <p:anim calcmode="lin" valueType="num">
                                      <p:cBhvr additive="base">
                                        <p:cTn id="23" dur="500" fill="hold"/>
                                        <p:tgtEl>
                                          <p:spTgt spid="8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8"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0034" name="Rectangle 2"/>
          <p:cNvSpPr>
            <a:spLocks noGrp="1" noChangeArrowheads="1"/>
          </p:cNvSpPr>
          <p:nvPr>
            <p:ph type="ctrTitle" idx="4294967295"/>
          </p:nvPr>
        </p:nvSpPr>
        <p:spPr bwMode="auto">
          <a:xfrm>
            <a:off x="762000" y="0"/>
            <a:ext cx="7772400" cy="1143000"/>
          </a:xfrm>
          <a:noFill/>
        </p:spPr>
        <p:txBody>
          <a:bodyPr vert="horz" wrap="square" lIns="91440" tIns="45720" rIns="91440" bIns="45720" numCol="1" anchorCtr="0" compatLnSpc="1">
            <a:prstTxWarp prst="textNoShape">
              <a:avLst/>
            </a:prstTxWarp>
          </a:bodyPr>
          <a:lstStyle/>
          <a:p>
            <a:pPr eaLnBrk="1" hangingPunct="1"/>
            <a:r>
              <a:rPr lang="en-US" altLang="zh-CN" sz="2200">
                <a:solidFill>
                  <a:srgbClr val="326699"/>
                </a:solidFill>
                <a:effectLst/>
              </a:rPr>
              <a:t>The energy eigenvalues of hydrogen atom are determined  only by the quantum number  </a:t>
            </a:r>
            <a:r>
              <a:rPr lang="en-US" altLang="zh-CN" sz="2200" i="1">
                <a:solidFill>
                  <a:srgbClr val="326699"/>
                </a:solidFill>
                <a:effectLst/>
              </a:rPr>
              <a:t>n</a:t>
            </a:r>
            <a:r>
              <a:rPr lang="en-US" altLang="zh-CN" sz="3000">
                <a:effectLst/>
              </a:rPr>
              <a:t> </a:t>
            </a:r>
          </a:p>
        </p:txBody>
      </p:sp>
      <p:pic>
        <p:nvPicPr>
          <p:cNvPr id="4101" name="Picture 5" descr="F:\ftp\The Physics of Atoms and Quanta\chapter 3 Introduction to QM\Hydrogen_atom7_2.jpg"/>
          <p:cNvPicPr>
            <a:picLocks noChangeAspect="1" noChangeArrowheads="1"/>
          </p:cNvPicPr>
          <p:nvPr/>
        </p:nvPicPr>
        <p:blipFill>
          <a:blip r:embed="rId4"/>
          <a:srcRect/>
          <a:stretch>
            <a:fillRect/>
          </a:stretch>
        </p:blipFill>
        <p:spPr bwMode="auto">
          <a:xfrm>
            <a:off x="4953000" y="3200400"/>
            <a:ext cx="3625850" cy="773113"/>
          </a:xfrm>
          <a:prstGeom prst="rect">
            <a:avLst/>
          </a:prstGeom>
          <a:noFill/>
          <a:ln w="9525">
            <a:noFill/>
            <a:miter lim="800000"/>
            <a:headEnd/>
            <a:tailEnd/>
          </a:ln>
        </p:spPr>
      </p:pic>
      <p:pic>
        <p:nvPicPr>
          <p:cNvPr id="4103" name="Picture 7" descr="F:\ftp\The Physics of Atoms and Quanta\chapter 3 Introduction to QM\Hydrogen_e_E_2.jpg"/>
          <p:cNvPicPr>
            <a:picLocks noChangeAspect="1" noChangeArrowheads="1"/>
          </p:cNvPicPr>
          <p:nvPr/>
        </p:nvPicPr>
        <p:blipFill>
          <a:blip r:embed="rId5"/>
          <a:srcRect/>
          <a:stretch>
            <a:fillRect/>
          </a:stretch>
        </p:blipFill>
        <p:spPr bwMode="auto">
          <a:xfrm>
            <a:off x="0" y="1066800"/>
            <a:ext cx="4356100" cy="5461000"/>
          </a:xfrm>
          <a:prstGeom prst="rect">
            <a:avLst/>
          </a:prstGeom>
          <a:noFill/>
          <a:ln w="9525">
            <a:noFill/>
            <a:miter lim="800000"/>
            <a:headEnd/>
            <a:tailEnd/>
          </a:ln>
        </p:spPr>
      </p:pic>
      <p:sp>
        <p:nvSpPr>
          <p:cNvPr id="4104" name="Text Box 8"/>
          <p:cNvSpPr txBox="1">
            <a:spLocks noChangeArrowheads="1"/>
          </p:cNvSpPr>
          <p:nvPr/>
        </p:nvSpPr>
        <p:spPr bwMode="auto">
          <a:xfrm>
            <a:off x="2514600" y="4038600"/>
            <a:ext cx="6324600" cy="1066800"/>
          </a:xfrm>
          <a:prstGeom prst="rect">
            <a:avLst/>
          </a:prstGeom>
          <a:noFill/>
          <a:ln w="9525">
            <a:noFill/>
            <a:miter lim="800000"/>
            <a:headEnd/>
            <a:tailEnd/>
          </a:ln>
        </p:spPr>
        <p:txBody>
          <a:bodyPr>
            <a:spAutoFit/>
          </a:bodyPr>
          <a:lstStyle/>
          <a:p>
            <a:r>
              <a:rPr kumimoji="1" lang="en-US" altLang="zh-CN" sz="2000">
                <a:solidFill>
                  <a:srgbClr val="000000"/>
                </a:solidFill>
                <a:latin typeface="Times New Roman" pitchFamily="18" charset="0"/>
                <a:ea typeface="宋体" charset="-122"/>
              </a:rPr>
              <a:t>The abscissa denotes  the position coordinate  of the electron  (the distance between  the proton and electron),  </a:t>
            </a:r>
            <a:r>
              <a:rPr kumimoji="1" lang="en-US" altLang="zh-CN" sz="2000" i="1">
                <a:solidFill>
                  <a:srgbClr val="000000"/>
                </a:solidFill>
                <a:latin typeface="Times New Roman" pitchFamily="18" charset="0"/>
                <a:ea typeface="宋体" charset="-122"/>
              </a:rPr>
              <a:t>r</a:t>
            </a:r>
            <a:r>
              <a:rPr kumimoji="1" lang="en-US" altLang="zh-CN" sz="2000">
                <a:solidFill>
                  <a:srgbClr val="000000"/>
                </a:solidFill>
                <a:latin typeface="Times New Roman" pitchFamily="18" charset="0"/>
                <a:ea typeface="宋体" charset="-122"/>
              </a:rPr>
              <a:t> ,  in units of the  </a:t>
            </a:r>
            <a:r>
              <a:rPr kumimoji="1" lang="en-US" altLang="zh-CN" sz="2000" b="1">
                <a:solidFill>
                  <a:srgbClr val="000000"/>
                </a:solidFill>
                <a:latin typeface="Times New Roman" pitchFamily="18" charset="0"/>
                <a:ea typeface="宋体" charset="-122"/>
              </a:rPr>
              <a:t>Bohr radius</a:t>
            </a:r>
            <a:r>
              <a:rPr kumimoji="1" lang="en-US" altLang="zh-CN" sz="2000">
                <a:solidFill>
                  <a:srgbClr val="000000"/>
                </a:solidFill>
                <a:latin typeface="Times New Roman" pitchFamily="18" charset="0"/>
                <a:ea typeface="宋体" charset="-122"/>
              </a:rPr>
              <a:t> </a:t>
            </a:r>
            <a:r>
              <a:rPr kumimoji="1" lang="en-US" altLang="zh-CN" sz="2000" baseline="-30000">
                <a:solidFill>
                  <a:srgbClr val="000000"/>
                </a:solidFill>
                <a:latin typeface="Times New Roman" pitchFamily="18" charset="0"/>
                <a:ea typeface="宋体" charset="-122"/>
              </a:rPr>
              <a:t> </a:t>
            </a:r>
            <a:r>
              <a:rPr kumimoji="1" lang="en-US" altLang="zh-CN" sz="2000">
                <a:solidFill>
                  <a:srgbClr val="000000"/>
                </a:solidFill>
                <a:latin typeface="Times New Roman" pitchFamily="18" charset="0"/>
                <a:ea typeface="宋体" charset="-122"/>
              </a:rPr>
              <a:t>,  where</a:t>
            </a:r>
            <a:r>
              <a:rPr kumimoji="1" lang="en-US" altLang="zh-CN" sz="2400">
                <a:solidFill>
                  <a:srgbClr val="000000"/>
                </a:solidFill>
                <a:latin typeface="Times New Roman" pitchFamily="18" charset="0"/>
                <a:ea typeface="宋体" charset="-122"/>
              </a:rPr>
              <a:t> </a:t>
            </a:r>
          </a:p>
        </p:txBody>
      </p:sp>
      <p:pic>
        <p:nvPicPr>
          <p:cNvPr id="4105" name="Picture 9" descr="F:\ftp\The Physics of Atoms and Quanta\chapter 3 Introduction to QM\Hydrogen_atom6_2.jpg"/>
          <p:cNvPicPr>
            <a:picLocks noChangeAspect="1" noChangeArrowheads="1"/>
          </p:cNvPicPr>
          <p:nvPr/>
        </p:nvPicPr>
        <p:blipFill>
          <a:blip r:embed="rId6"/>
          <a:srcRect/>
          <a:stretch>
            <a:fillRect/>
          </a:stretch>
        </p:blipFill>
        <p:spPr bwMode="auto">
          <a:xfrm>
            <a:off x="4419600" y="1828800"/>
            <a:ext cx="4495800" cy="752475"/>
          </a:xfrm>
          <a:prstGeom prst="rect">
            <a:avLst/>
          </a:prstGeom>
          <a:noFill/>
          <a:ln w="9525">
            <a:noFill/>
            <a:miter lim="800000"/>
            <a:headEnd/>
            <a:tailEnd/>
          </a:ln>
        </p:spPr>
      </p:pic>
      <p:sp>
        <p:nvSpPr>
          <p:cNvPr id="4108" name="Text Box 12"/>
          <p:cNvSpPr txBox="1">
            <a:spLocks noChangeArrowheads="1"/>
          </p:cNvSpPr>
          <p:nvPr/>
        </p:nvSpPr>
        <p:spPr bwMode="auto">
          <a:xfrm>
            <a:off x="4724400" y="2819400"/>
            <a:ext cx="2314575" cy="457200"/>
          </a:xfrm>
          <a:prstGeom prst="rect">
            <a:avLst/>
          </a:prstGeom>
          <a:noFill/>
          <a:ln w="9525">
            <a:noFill/>
            <a:miter lim="800000"/>
            <a:headEnd/>
            <a:tailEnd/>
          </a:ln>
        </p:spPr>
        <p:txBody>
          <a:bodyPr wrap="none">
            <a:spAutoFit/>
          </a:bodyPr>
          <a:lstStyle/>
          <a:p>
            <a:r>
              <a:rPr kumimoji="1" lang="en-US" altLang="zh-CN" sz="2400">
                <a:solidFill>
                  <a:srgbClr val="000000"/>
                </a:solidFill>
                <a:latin typeface="Times New Roman" pitchFamily="18" charset="0"/>
                <a:ea typeface="宋体" charset="-122"/>
              </a:rPr>
              <a:t>The ground state:</a:t>
            </a:r>
          </a:p>
        </p:txBody>
      </p:sp>
      <p:sp>
        <p:nvSpPr>
          <p:cNvPr id="4109" name="Text Box 13"/>
          <p:cNvSpPr txBox="1">
            <a:spLocks noChangeArrowheads="1"/>
          </p:cNvSpPr>
          <p:nvPr/>
        </p:nvSpPr>
        <p:spPr bwMode="auto">
          <a:xfrm>
            <a:off x="1828800" y="6019800"/>
            <a:ext cx="6613525" cy="457200"/>
          </a:xfrm>
          <a:prstGeom prst="rect">
            <a:avLst/>
          </a:prstGeom>
          <a:noFill/>
          <a:ln w="9525">
            <a:noFill/>
            <a:miter lim="800000"/>
            <a:headEnd/>
            <a:tailEnd/>
          </a:ln>
        </p:spPr>
        <p:txBody>
          <a:bodyPr wrap="none">
            <a:spAutoFit/>
          </a:bodyPr>
          <a:lstStyle/>
          <a:p>
            <a:r>
              <a:rPr kumimoji="1" lang="en-US" altLang="zh-CN" sz="2400">
                <a:solidFill>
                  <a:srgbClr val="000000"/>
                </a:solidFill>
                <a:latin typeface="Times New Roman" pitchFamily="18" charset="0"/>
                <a:ea typeface="宋体" charset="-122"/>
              </a:rPr>
              <a:t>The energy is quantised; E</a:t>
            </a:r>
            <a:r>
              <a:rPr kumimoji="1" lang="en-US" altLang="zh-CN" sz="2400" baseline="-25000">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 is continues when n </a:t>
            </a:r>
            <a:r>
              <a:rPr kumimoji="1" lang="en-US" altLang="zh-CN" sz="2400">
                <a:solidFill>
                  <a:srgbClr val="000000"/>
                </a:solidFill>
                <a:latin typeface="Times New Roman" pitchFamily="18" charset="0"/>
                <a:ea typeface="宋体" charset="-122"/>
                <a:sym typeface="Symbol" pitchFamily="18" charset="2"/>
              </a:rPr>
              <a:t></a:t>
            </a:r>
            <a:endParaRPr kumimoji="1" lang="en-US" altLang="zh-CN" sz="2400">
              <a:solidFill>
                <a:srgbClr val="000000"/>
              </a:solidFill>
              <a:latin typeface="Times New Roman" pitchFamily="18" charset="0"/>
              <a:ea typeface="宋体" charset="-122"/>
            </a:endParaRPr>
          </a:p>
        </p:txBody>
      </p:sp>
      <p:graphicFrame>
        <p:nvGraphicFramePr>
          <p:cNvPr id="43008" name="Object 9"/>
          <p:cNvGraphicFramePr>
            <a:graphicFrameLocks noChangeAspect="1"/>
          </p:cNvGraphicFramePr>
          <p:nvPr/>
        </p:nvGraphicFramePr>
        <p:xfrm>
          <a:off x="3886200" y="5257800"/>
          <a:ext cx="3200400" cy="738188"/>
        </p:xfrm>
        <a:graphic>
          <a:graphicData uri="http://schemas.openxmlformats.org/presentationml/2006/ole">
            <mc:AlternateContent xmlns:mc="http://schemas.openxmlformats.org/markup-compatibility/2006">
              <mc:Choice xmlns:v="urn:schemas-microsoft-com:vml" Requires="v">
                <p:oleObj spid="_x0000_s1221640" name="Equation" r:id="rId7" imgW="1815572" imgH="418893" progId="Equation.3">
                  <p:embed/>
                </p:oleObj>
              </mc:Choice>
              <mc:Fallback>
                <p:oleObj name="Equation" r:id="rId7" imgW="1815572" imgH="418893" progId="Equation.3">
                  <p:embed/>
                  <p:pic>
                    <p:nvPicPr>
                      <p:cNvPr id="43008"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5257800"/>
                        <a:ext cx="3200400"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8233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05"/>
                                        </p:tgtEl>
                                        <p:attrNameLst>
                                          <p:attrName>style.visibility</p:attrName>
                                        </p:attrNameLst>
                                      </p:cBhvr>
                                      <p:to>
                                        <p:strVal val="visible"/>
                                      </p:to>
                                    </p:set>
                                    <p:anim calcmode="lin" valueType="num">
                                      <p:cBhvr additive="base">
                                        <p:cTn id="7" dur="500" fill="hold"/>
                                        <p:tgtEl>
                                          <p:spTgt spid="4105"/>
                                        </p:tgtEl>
                                        <p:attrNameLst>
                                          <p:attrName>ppt_x</p:attrName>
                                        </p:attrNameLst>
                                      </p:cBhvr>
                                      <p:tavLst>
                                        <p:tav tm="0">
                                          <p:val>
                                            <p:strVal val="0-#ppt_w/2"/>
                                          </p:val>
                                        </p:tav>
                                        <p:tav tm="100000">
                                          <p:val>
                                            <p:strVal val="#ppt_x"/>
                                          </p:val>
                                        </p:tav>
                                      </p:tavLst>
                                    </p:anim>
                                    <p:anim calcmode="lin" valueType="num">
                                      <p:cBhvr additive="base">
                                        <p:cTn id="8" dur="500" fill="hold"/>
                                        <p:tgtEl>
                                          <p:spTgt spid="41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iterate type="lt">
                                    <p:tmPct val="100000"/>
                                  </p:iterate>
                                  <p:childTnLst>
                                    <p:set>
                                      <p:cBhvr>
                                        <p:cTn id="12" dur="1" fill="hold">
                                          <p:stCondLst>
                                            <p:cond delay="0"/>
                                          </p:stCondLst>
                                        </p:cTn>
                                        <p:tgtEl>
                                          <p:spTgt spid="4108">
                                            <p:txEl>
                                              <p:pRg st="0" end="0"/>
                                            </p:txEl>
                                          </p:spTgt>
                                        </p:tgtEl>
                                        <p:attrNameLst>
                                          <p:attrName>style.visibility</p:attrName>
                                        </p:attrNameLst>
                                      </p:cBhvr>
                                      <p:to>
                                        <p:strVal val="visible"/>
                                      </p:to>
                                    </p:set>
                                    <p:animEffect transition="in" filter="wipe(up)">
                                      <p:cBhvr>
                                        <p:cTn id="13" dur="75"/>
                                        <p:tgtEl>
                                          <p:spTgt spid="4108">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type.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101"/>
                                        </p:tgtEl>
                                        <p:attrNameLst>
                                          <p:attrName>style.visibility</p:attrName>
                                        </p:attrNameLst>
                                      </p:cBhvr>
                                      <p:to>
                                        <p:strVal val="visible"/>
                                      </p:to>
                                    </p:set>
                                    <p:anim calcmode="lin" valueType="num">
                                      <p:cBhvr additive="base">
                                        <p:cTn id="18" dur="500" fill="hold"/>
                                        <p:tgtEl>
                                          <p:spTgt spid="4101"/>
                                        </p:tgtEl>
                                        <p:attrNameLst>
                                          <p:attrName>ppt_x</p:attrName>
                                        </p:attrNameLst>
                                      </p:cBhvr>
                                      <p:tavLst>
                                        <p:tav tm="0">
                                          <p:val>
                                            <p:strVal val="0-#ppt_w/2"/>
                                          </p:val>
                                        </p:tav>
                                        <p:tav tm="100000">
                                          <p:val>
                                            <p:strVal val="#ppt_x"/>
                                          </p:val>
                                        </p:tav>
                                      </p:tavLst>
                                    </p:anim>
                                    <p:anim calcmode="lin" valueType="num">
                                      <p:cBhvr additive="base">
                                        <p:cTn id="19" dur="500" fill="hold"/>
                                        <p:tgtEl>
                                          <p:spTgt spid="410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103"/>
                                        </p:tgtEl>
                                        <p:attrNameLst>
                                          <p:attrName>style.visibility</p:attrName>
                                        </p:attrNameLst>
                                      </p:cBhvr>
                                      <p:to>
                                        <p:strVal val="visible"/>
                                      </p:to>
                                    </p:set>
                                    <p:anim calcmode="lin" valueType="num">
                                      <p:cBhvr additive="base">
                                        <p:cTn id="24" dur="500" fill="hold"/>
                                        <p:tgtEl>
                                          <p:spTgt spid="4103"/>
                                        </p:tgtEl>
                                        <p:attrNameLst>
                                          <p:attrName>ppt_x</p:attrName>
                                        </p:attrNameLst>
                                      </p:cBhvr>
                                      <p:tavLst>
                                        <p:tav tm="0">
                                          <p:val>
                                            <p:strVal val="0-#ppt_w/2"/>
                                          </p:val>
                                        </p:tav>
                                        <p:tav tm="100000">
                                          <p:val>
                                            <p:strVal val="#ppt_x"/>
                                          </p:val>
                                        </p:tav>
                                      </p:tavLst>
                                    </p:anim>
                                    <p:anim calcmode="lin" valueType="num">
                                      <p:cBhvr additive="base">
                                        <p:cTn id="25" dur="500" fill="hold"/>
                                        <p:tgtEl>
                                          <p:spTgt spid="410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iterate type="lt">
                                    <p:tmPct val="100000"/>
                                  </p:iterate>
                                  <p:childTnLst>
                                    <p:set>
                                      <p:cBhvr>
                                        <p:cTn id="29" dur="1" fill="hold">
                                          <p:stCondLst>
                                            <p:cond delay="0"/>
                                          </p:stCondLst>
                                        </p:cTn>
                                        <p:tgtEl>
                                          <p:spTgt spid="4104">
                                            <p:txEl>
                                              <p:pRg st="0" end="0"/>
                                            </p:txEl>
                                          </p:spTgt>
                                        </p:tgtEl>
                                        <p:attrNameLst>
                                          <p:attrName>style.visibility</p:attrName>
                                        </p:attrNameLst>
                                      </p:cBhvr>
                                      <p:to>
                                        <p:strVal val="visible"/>
                                      </p:to>
                                    </p:set>
                                    <p:animEffect transition="in" filter="wipe(up)">
                                      <p:cBhvr>
                                        <p:cTn id="30" dur="75"/>
                                        <p:tgtEl>
                                          <p:spTgt spid="4104">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type.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3008"/>
                                        </p:tgtEl>
                                        <p:attrNameLst>
                                          <p:attrName>style.visibility</p:attrName>
                                        </p:attrNameLst>
                                      </p:cBhvr>
                                      <p:to>
                                        <p:strVal val="visible"/>
                                      </p:to>
                                    </p:set>
                                    <p:anim calcmode="lin" valueType="num">
                                      <p:cBhvr additive="base">
                                        <p:cTn id="35" dur="500" fill="hold"/>
                                        <p:tgtEl>
                                          <p:spTgt spid="43008"/>
                                        </p:tgtEl>
                                        <p:attrNameLst>
                                          <p:attrName>ppt_x</p:attrName>
                                        </p:attrNameLst>
                                      </p:cBhvr>
                                      <p:tavLst>
                                        <p:tav tm="0">
                                          <p:val>
                                            <p:strVal val="0-#ppt_w/2"/>
                                          </p:val>
                                        </p:tav>
                                        <p:tav tm="100000">
                                          <p:val>
                                            <p:strVal val="#ppt_x"/>
                                          </p:val>
                                        </p:tav>
                                      </p:tavLst>
                                    </p:anim>
                                    <p:anim calcmode="lin" valueType="num">
                                      <p:cBhvr additive="base">
                                        <p:cTn id="36" dur="500" fill="hold"/>
                                        <p:tgtEl>
                                          <p:spTgt spid="4300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iterate type="lt">
                                    <p:tmPct val="100000"/>
                                  </p:iterate>
                                  <p:childTnLst>
                                    <p:set>
                                      <p:cBhvr>
                                        <p:cTn id="40" dur="1" fill="hold">
                                          <p:stCondLst>
                                            <p:cond delay="0"/>
                                          </p:stCondLst>
                                        </p:cTn>
                                        <p:tgtEl>
                                          <p:spTgt spid="4109">
                                            <p:txEl>
                                              <p:pRg st="0" end="0"/>
                                            </p:txEl>
                                          </p:spTgt>
                                        </p:tgtEl>
                                        <p:attrNameLst>
                                          <p:attrName>style.visibility</p:attrName>
                                        </p:attrNameLst>
                                      </p:cBhvr>
                                      <p:to>
                                        <p:strVal val="visible"/>
                                      </p:to>
                                    </p:set>
                                    <p:animEffect transition="in" filter="wipe(up)">
                                      <p:cBhvr>
                                        <p:cTn id="41" dur="75"/>
                                        <p:tgtEl>
                                          <p:spTgt spid="4109">
                                            <p:txEl>
                                              <p:pRg st="0" end="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uild="p" autoUpdateAnimBg="0"/>
      <p:bldP spid="4108" grpId="0" build="p" autoUpdateAnimBg="0"/>
      <p:bldP spid="410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8" name="Rectangle 2057"/>
          <p:cNvSpPr>
            <a:spLocks noChangeArrowheads="1"/>
          </p:cNvSpPr>
          <p:nvPr/>
        </p:nvSpPr>
        <p:spPr bwMode="auto">
          <a:xfrm>
            <a:off x="107950" y="4868863"/>
            <a:ext cx="7596188" cy="519112"/>
          </a:xfrm>
          <a:prstGeom prst="rect">
            <a:avLst/>
          </a:prstGeom>
          <a:noFill/>
          <a:ln w="9525">
            <a:noFill/>
            <a:miter lim="800000"/>
            <a:headEnd/>
            <a:tailEnd/>
          </a:ln>
        </p:spPr>
        <p:txBody>
          <a:bodyPr>
            <a:spAutoFit/>
          </a:bodyPr>
          <a:lstStyle/>
          <a:p>
            <a:pPr indent="304800"/>
            <a:r>
              <a:rPr lang="zh-CN" altLang="en-US" sz="2800">
                <a:solidFill>
                  <a:srgbClr val="000000"/>
                </a:solidFill>
                <a:latin typeface="Times New Roman" pitchFamily="18" charset="0"/>
                <a:ea typeface="宋体" charset="-122"/>
              </a:rPr>
              <a:t>二者一致，所以玻尔理论给出了近似的结果。</a:t>
            </a:r>
          </a:p>
        </p:txBody>
      </p:sp>
      <p:graphicFrame>
        <p:nvGraphicFramePr>
          <p:cNvPr id="10251" name="Object 3"/>
          <p:cNvGraphicFramePr>
            <a:graphicFrameLocks noChangeAspect="1"/>
          </p:cNvGraphicFramePr>
          <p:nvPr/>
        </p:nvGraphicFramePr>
        <p:xfrm>
          <a:off x="1146175" y="909638"/>
          <a:ext cx="2038350" cy="604837"/>
        </p:xfrm>
        <a:graphic>
          <a:graphicData uri="http://schemas.openxmlformats.org/presentationml/2006/ole">
            <mc:AlternateContent xmlns:mc="http://schemas.openxmlformats.org/markup-compatibility/2006">
              <mc:Choice xmlns:v="urn:schemas-microsoft-com:vml" Requires="v">
                <p:oleObj spid="_x0000_s1222694" r:id="rId3" imgW="863172" imgH="253939" progId="Equation.3">
                  <p:embed/>
                </p:oleObj>
              </mc:Choice>
              <mc:Fallback>
                <p:oleObj r:id="rId3" imgW="863172" imgH="253939" progId="Equation.3">
                  <p:embed/>
                  <p:pic>
                    <p:nvPicPr>
                      <p:cNvPr id="102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909638"/>
                        <a:ext cx="2038350"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2" name="Object 4"/>
          <p:cNvGraphicFramePr>
            <a:graphicFrameLocks noChangeAspect="1"/>
          </p:cNvGraphicFramePr>
          <p:nvPr/>
        </p:nvGraphicFramePr>
        <p:xfrm>
          <a:off x="3700463" y="977900"/>
          <a:ext cx="2678112" cy="488950"/>
        </p:xfrm>
        <a:graphic>
          <a:graphicData uri="http://schemas.openxmlformats.org/presentationml/2006/ole">
            <mc:AlternateContent xmlns:mc="http://schemas.openxmlformats.org/markup-compatibility/2006">
              <mc:Choice xmlns:v="urn:schemas-microsoft-com:vml" Requires="v">
                <p:oleObj spid="_x0000_s1222695" r:id="rId5" imgW="1091221" imgH="203261" progId="Equation.3">
                  <p:embed/>
                </p:oleObj>
              </mc:Choice>
              <mc:Fallback>
                <p:oleObj r:id="rId5" imgW="1091221" imgH="203261" progId="Equation.3">
                  <p:embed/>
                  <p:pic>
                    <p:nvPicPr>
                      <p:cNvPr id="1025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0463" y="977900"/>
                        <a:ext cx="26781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3" name="Object 5"/>
          <p:cNvGraphicFramePr>
            <a:graphicFrameLocks noChangeAspect="1"/>
          </p:cNvGraphicFramePr>
          <p:nvPr/>
        </p:nvGraphicFramePr>
        <p:xfrm>
          <a:off x="2627313" y="2235200"/>
          <a:ext cx="1736725" cy="688975"/>
        </p:xfrm>
        <a:graphic>
          <a:graphicData uri="http://schemas.openxmlformats.org/presentationml/2006/ole">
            <mc:AlternateContent xmlns:mc="http://schemas.openxmlformats.org/markup-compatibility/2006">
              <mc:Choice xmlns:v="urn:schemas-microsoft-com:vml" Requires="v">
                <p:oleObj spid="_x0000_s1222696" r:id="rId7" imgW="596923" imgH="241415" progId="Equation.3">
                  <p:embed/>
                </p:oleObj>
              </mc:Choice>
              <mc:Fallback>
                <p:oleObj r:id="rId7" imgW="596923" imgH="241415" progId="Equation.3">
                  <p:embed/>
                  <p:pic>
                    <p:nvPicPr>
                      <p:cNvPr id="1025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2235200"/>
                        <a:ext cx="173672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4" name="Object 6"/>
          <p:cNvGraphicFramePr>
            <a:graphicFrameLocks noChangeAspect="1"/>
          </p:cNvGraphicFramePr>
          <p:nvPr/>
        </p:nvGraphicFramePr>
        <p:xfrm>
          <a:off x="4770438" y="2239963"/>
          <a:ext cx="2046287" cy="600075"/>
        </p:xfrm>
        <a:graphic>
          <a:graphicData uri="http://schemas.openxmlformats.org/presentationml/2006/ole">
            <mc:AlternateContent xmlns:mc="http://schemas.openxmlformats.org/markup-compatibility/2006">
              <mc:Choice xmlns:v="urn:schemas-microsoft-com:vml" Requires="v">
                <p:oleObj spid="_x0000_s1222697" r:id="rId9" imgW="914400" imgH="241415" progId="Equation.3">
                  <p:embed/>
                </p:oleObj>
              </mc:Choice>
              <mc:Fallback>
                <p:oleObj r:id="rId9" imgW="914400" imgH="241415" progId="Equation.3">
                  <p:embed/>
                  <p:pic>
                    <p:nvPicPr>
                      <p:cNvPr id="1025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0438" y="2239963"/>
                        <a:ext cx="2046287"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5" name="Object 7"/>
          <p:cNvGraphicFramePr>
            <a:graphicFrameLocks noChangeAspect="1"/>
          </p:cNvGraphicFramePr>
          <p:nvPr/>
        </p:nvGraphicFramePr>
        <p:xfrm>
          <a:off x="2051050" y="3933825"/>
          <a:ext cx="1246188" cy="376238"/>
        </p:xfrm>
        <a:graphic>
          <a:graphicData uri="http://schemas.openxmlformats.org/presentationml/2006/ole">
            <mc:AlternateContent xmlns:mc="http://schemas.openxmlformats.org/markup-compatibility/2006">
              <mc:Choice xmlns:v="urn:schemas-microsoft-com:vml" Requires="v">
                <p:oleObj spid="_x0000_s1222698" r:id="rId11" imgW="481988" imgH="177922" progId="Equation.3">
                  <p:embed/>
                </p:oleObj>
              </mc:Choice>
              <mc:Fallback>
                <p:oleObj r:id="rId11" imgW="481988" imgH="177922" progId="Equation.3">
                  <p:embed/>
                  <p:pic>
                    <p:nvPicPr>
                      <p:cNvPr id="10255"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3933825"/>
                        <a:ext cx="1246188"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6" name="Object 8"/>
          <p:cNvGraphicFramePr>
            <a:graphicFrameLocks noChangeAspect="1"/>
          </p:cNvGraphicFramePr>
          <p:nvPr/>
        </p:nvGraphicFramePr>
        <p:xfrm>
          <a:off x="4572000" y="4005263"/>
          <a:ext cx="1490663" cy="417512"/>
        </p:xfrm>
        <a:graphic>
          <a:graphicData uri="http://schemas.openxmlformats.org/presentationml/2006/ole">
            <mc:AlternateContent xmlns:mc="http://schemas.openxmlformats.org/markup-compatibility/2006">
              <mc:Choice xmlns:v="urn:schemas-microsoft-com:vml" Requires="v">
                <p:oleObj spid="_x0000_s1222699" r:id="rId13" imgW="710588" imgH="203261" progId="Equation.3">
                  <p:embed/>
                </p:oleObj>
              </mc:Choice>
              <mc:Fallback>
                <p:oleObj r:id="rId13" imgW="710588" imgH="203261" progId="Equation.3">
                  <p:embed/>
                  <p:pic>
                    <p:nvPicPr>
                      <p:cNvPr id="10256"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4005263"/>
                        <a:ext cx="1490663"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65" name="Rectangle 20"/>
          <p:cNvSpPr>
            <a:spLocks noChangeArrowheads="1"/>
          </p:cNvSpPr>
          <p:nvPr/>
        </p:nvSpPr>
        <p:spPr bwMode="auto">
          <a:xfrm>
            <a:off x="539750" y="246063"/>
            <a:ext cx="5761038" cy="519112"/>
          </a:xfrm>
          <a:prstGeom prst="rect">
            <a:avLst/>
          </a:prstGeom>
          <a:noFill/>
          <a:ln w="9525">
            <a:noFill/>
            <a:miter lim="800000"/>
            <a:headEnd/>
            <a:tailEnd/>
          </a:ln>
        </p:spPr>
        <p:txBody>
          <a:bodyPr>
            <a:spAutoFit/>
          </a:bodyPr>
          <a:lstStyle/>
          <a:p>
            <a:r>
              <a:rPr lang="en-US" altLang="zh-CN" sz="2800">
                <a:solidFill>
                  <a:srgbClr val="0000FF"/>
                </a:solidFill>
                <a:latin typeface="Times New Roman" pitchFamily="18" charset="0"/>
              </a:rPr>
              <a:t>2</a:t>
            </a:r>
            <a:r>
              <a:rPr lang="zh-CN" altLang="en-US" sz="2800">
                <a:solidFill>
                  <a:srgbClr val="0000FF"/>
                </a:solidFill>
                <a:latin typeface="华文中宋" pitchFamily="2" charset="-122"/>
              </a:rPr>
              <a:t>．角量子数 </a:t>
            </a:r>
            <a:r>
              <a:rPr lang="en-US" altLang="zh-CN" sz="2800" i="1">
                <a:solidFill>
                  <a:srgbClr val="0000FF"/>
                </a:solidFill>
                <a:latin typeface="Times New Roman" pitchFamily="18" charset="0"/>
              </a:rPr>
              <a:t>l</a:t>
            </a:r>
            <a:r>
              <a:rPr lang="en-US" altLang="zh-CN" sz="2800">
                <a:solidFill>
                  <a:srgbClr val="0000FF"/>
                </a:solidFill>
                <a:latin typeface="华文中宋" pitchFamily="2" charset="-122"/>
              </a:rPr>
              <a:t> </a:t>
            </a:r>
            <a:r>
              <a:rPr lang="zh-CN" altLang="en-US" sz="2800">
                <a:solidFill>
                  <a:srgbClr val="0000FF"/>
                </a:solidFill>
                <a:latin typeface="华文中宋" pitchFamily="2" charset="-122"/>
              </a:rPr>
              <a:t>和角动量量子化</a:t>
            </a:r>
          </a:p>
        </p:txBody>
      </p:sp>
      <p:sp>
        <p:nvSpPr>
          <p:cNvPr id="10261" name="Rectangle 21"/>
          <p:cNvSpPr>
            <a:spLocks noChangeArrowheads="1"/>
          </p:cNvSpPr>
          <p:nvPr/>
        </p:nvSpPr>
        <p:spPr bwMode="auto">
          <a:xfrm>
            <a:off x="395288" y="1524000"/>
            <a:ext cx="5162550" cy="519113"/>
          </a:xfrm>
          <a:prstGeom prst="rect">
            <a:avLst/>
          </a:prstGeom>
          <a:noFill/>
          <a:ln w="9525">
            <a:noFill/>
            <a:miter lim="800000"/>
            <a:headEnd/>
            <a:tailEnd/>
          </a:ln>
        </p:spPr>
        <p:txBody>
          <a:bodyPr wrap="none">
            <a:spAutoFit/>
          </a:bodyPr>
          <a:lstStyle/>
          <a:p>
            <a:r>
              <a:rPr lang="zh-CN" altLang="en-US" sz="2800">
                <a:solidFill>
                  <a:srgbClr val="0000FF"/>
                </a:solidFill>
                <a:latin typeface="Times New Roman" pitchFamily="18" charset="0"/>
                <a:ea typeface="宋体" charset="-122"/>
              </a:rPr>
              <a:t>角动量是量子化的，自然得出。</a:t>
            </a:r>
          </a:p>
        </p:txBody>
      </p:sp>
      <p:sp>
        <p:nvSpPr>
          <p:cNvPr id="10262" name="Rectangle 22"/>
          <p:cNvSpPr>
            <a:spLocks noChangeArrowheads="1"/>
          </p:cNvSpPr>
          <p:nvPr/>
        </p:nvSpPr>
        <p:spPr bwMode="auto">
          <a:xfrm>
            <a:off x="446088" y="2306638"/>
            <a:ext cx="1962150" cy="519112"/>
          </a:xfrm>
          <a:prstGeom prst="rect">
            <a:avLst/>
          </a:prstGeom>
          <a:noFill/>
          <a:ln w="9525">
            <a:noFill/>
            <a:miter lim="800000"/>
            <a:headEnd/>
            <a:tailEnd/>
          </a:ln>
        </p:spPr>
        <p:txBody>
          <a:bodyPr wrap="none">
            <a:spAutoFit/>
          </a:bodyPr>
          <a:lstStyle/>
          <a:p>
            <a:r>
              <a:rPr lang="zh-CN" altLang="en-US" sz="2800">
                <a:solidFill>
                  <a:srgbClr val="000000"/>
                </a:solidFill>
                <a:latin typeface="Times New Roman" pitchFamily="18" charset="0"/>
                <a:ea typeface="宋体" charset="-122"/>
              </a:rPr>
              <a:t>旧量子论：</a:t>
            </a:r>
          </a:p>
        </p:txBody>
      </p:sp>
      <p:sp>
        <p:nvSpPr>
          <p:cNvPr id="10263" name="Rectangle 23"/>
          <p:cNvSpPr>
            <a:spLocks noChangeArrowheads="1"/>
          </p:cNvSpPr>
          <p:nvPr/>
        </p:nvSpPr>
        <p:spPr bwMode="auto">
          <a:xfrm>
            <a:off x="390525" y="3213100"/>
            <a:ext cx="3028950" cy="519113"/>
          </a:xfrm>
          <a:prstGeom prst="rect">
            <a:avLst/>
          </a:prstGeom>
          <a:noFill/>
          <a:ln w="9525">
            <a:noFill/>
            <a:miter lim="800000"/>
            <a:headEnd/>
            <a:tailEnd/>
          </a:ln>
        </p:spPr>
        <p:txBody>
          <a:bodyPr wrap="none">
            <a:spAutoFit/>
          </a:bodyPr>
          <a:lstStyle/>
          <a:p>
            <a:r>
              <a:rPr lang="zh-CN" altLang="en-US" sz="2800">
                <a:solidFill>
                  <a:srgbClr val="000000"/>
                </a:solidFill>
                <a:latin typeface="Times New Roman" pitchFamily="18" charset="0"/>
                <a:ea typeface="宋体" charset="-122"/>
              </a:rPr>
              <a:t>当角动量很大时，</a:t>
            </a:r>
          </a:p>
        </p:txBody>
      </p:sp>
    </p:spTree>
    <p:extLst>
      <p:ext uri="{BB962C8B-B14F-4D97-AF65-F5344CB8AC3E}">
        <p14:creationId xmlns:p14="http://schemas.microsoft.com/office/powerpoint/2010/main" val="369975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51"/>
                                        </p:tgtEl>
                                        <p:attrNameLst>
                                          <p:attrName>style.visibility</p:attrName>
                                        </p:attrNameLst>
                                      </p:cBhvr>
                                      <p:to>
                                        <p:strVal val="visible"/>
                                      </p:to>
                                    </p:set>
                                    <p:animEffect transition="in" filter="blinds(horizontal)">
                                      <p:cBhvr>
                                        <p:cTn id="7" dur="500"/>
                                        <p:tgtEl>
                                          <p:spTgt spid="10251"/>
                                        </p:tgtEl>
                                      </p:cBhvr>
                                    </p:animEffect>
                                  </p:childTnLst>
                                </p:cTn>
                              </p:par>
                              <p:par>
                                <p:cTn id="8" presetID="3" presetClass="entr" presetSubtype="10" fill="hold" nodeType="withEffect">
                                  <p:stCondLst>
                                    <p:cond delay="0"/>
                                  </p:stCondLst>
                                  <p:childTnLst>
                                    <p:set>
                                      <p:cBhvr>
                                        <p:cTn id="9" dur="1" fill="hold">
                                          <p:stCondLst>
                                            <p:cond delay="0"/>
                                          </p:stCondLst>
                                        </p:cTn>
                                        <p:tgtEl>
                                          <p:spTgt spid="10252"/>
                                        </p:tgtEl>
                                        <p:attrNameLst>
                                          <p:attrName>style.visibility</p:attrName>
                                        </p:attrNameLst>
                                      </p:cBhvr>
                                      <p:to>
                                        <p:strVal val="visible"/>
                                      </p:to>
                                    </p:set>
                                    <p:animEffect transition="in" filter="blinds(horizontal)">
                                      <p:cBhvr>
                                        <p:cTn id="10" dur="500"/>
                                        <p:tgtEl>
                                          <p:spTgt spid="1025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261"/>
                                        </p:tgtEl>
                                        <p:attrNameLst>
                                          <p:attrName>style.visibility</p:attrName>
                                        </p:attrNameLst>
                                      </p:cBhvr>
                                      <p:to>
                                        <p:strVal val="visible"/>
                                      </p:to>
                                    </p:set>
                                    <p:animEffect transition="in" filter="box(in)">
                                      <p:cBhvr>
                                        <p:cTn id="15" dur="500"/>
                                        <p:tgtEl>
                                          <p:spTgt spid="10261"/>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10262"/>
                                        </p:tgtEl>
                                        <p:attrNameLst>
                                          <p:attrName>style.visibility</p:attrName>
                                        </p:attrNameLst>
                                      </p:cBhvr>
                                      <p:to>
                                        <p:strVal val="visible"/>
                                      </p:to>
                                    </p:set>
                                    <p:animEffect transition="in" filter="diamond(in)">
                                      <p:cBhvr>
                                        <p:cTn id="20" dur="2000"/>
                                        <p:tgtEl>
                                          <p:spTgt spid="10262"/>
                                        </p:tgtEl>
                                      </p:cBhvr>
                                    </p:animEffect>
                                  </p:childTnLst>
                                </p:cTn>
                              </p:par>
                              <p:par>
                                <p:cTn id="21" presetID="8" presetClass="entr" presetSubtype="16" fill="hold" nodeType="withEffect">
                                  <p:stCondLst>
                                    <p:cond delay="0"/>
                                  </p:stCondLst>
                                  <p:childTnLst>
                                    <p:set>
                                      <p:cBhvr>
                                        <p:cTn id="22" dur="1" fill="hold">
                                          <p:stCondLst>
                                            <p:cond delay="0"/>
                                          </p:stCondLst>
                                        </p:cTn>
                                        <p:tgtEl>
                                          <p:spTgt spid="10253"/>
                                        </p:tgtEl>
                                        <p:attrNameLst>
                                          <p:attrName>style.visibility</p:attrName>
                                        </p:attrNameLst>
                                      </p:cBhvr>
                                      <p:to>
                                        <p:strVal val="visible"/>
                                      </p:to>
                                    </p:set>
                                    <p:animEffect transition="in" filter="diamond(in)">
                                      <p:cBhvr>
                                        <p:cTn id="23" dur="2000"/>
                                        <p:tgtEl>
                                          <p:spTgt spid="10253"/>
                                        </p:tgtEl>
                                      </p:cBhvr>
                                    </p:animEffect>
                                  </p:childTnLst>
                                </p:cTn>
                              </p:par>
                              <p:par>
                                <p:cTn id="24" presetID="8" presetClass="entr" presetSubtype="16" fill="hold" nodeType="withEffect">
                                  <p:stCondLst>
                                    <p:cond delay="0"/>
                                  </p:stCondLst>
                                  <p:childTnLst>
                                    <p:set>
                                      <p:cBhvr>
                                        <p:cTn id="25" dur="1" fill="hold">
                                          <p:stCondLst>
                                            <p:cond delay="0"/>
                                          </p:stCondLst>
                                        </p:cTn>
                                        <p:tgtEl>
                                          <p:spTgt spid="10254"/>
                                        </p:tgtEl>
                                        <p:attrNameLst>
                                          <p:attrName>style.visibility</p:attrName>
                                        </p:attrNameLst>
                                      </p:cBhvr>
                                      <p:to>
                                        <p:strVal val="visible"/>
                                      </p:to>
                                    </p:set>
                                    <p:animEffect transition="in" filter="diamond(in)">
                                      <p:cBhvr>
                                        <p:cTn id="26" dur="2000"/>
                                        <p:tgtEl>
                                          <p:spTgt spid="10254"/>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0263"/>
                                        </p:tgtEl>
                                        <p:attrNameLst>
                                          <p:attrName>style.visibility</p:attrName>
                                        </p:attrNameLst>
                                      </p:cBhvr>
                                      <p:to>
                                        <p:strVal val="visible"/>
                                      </p:to>
                                    </p:set>
                                    <p:animEffect transition="in" filter="checkerboard(across)">
                                      <p:cBhvr>
                                        <p:cTn id="31" dur="500"/>
                                        <p:tgtEl>
                                          <p:spTgt spid="1026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255"/>
                                        </p:tgtEl>
                                        <p:attrNameLst>
                                          <p:attrName>style.visibility</p:attrName>
                                        </p:attrNameLst>
                                      </p:cBhvr>
                                      <p:to>
                                        <p:strVal val="visible"/>
                                      </p:to>
                                    </p:set>
                                    <p:animEffect transition="in" filter="blinds(horizontal)">
                                      <p:cBhvr>
                                        <p:cTn id="36" dur="500"/>
                                        <p:tgtEl>
                                          <p:spTgt spid="10255"/>
                                        </p:tgtEl>
                                      </p:cBhvr>
                                    </p:animEffect>
                                  </p:childTnLst>
                                </p:cTn>
                              </p:par>
                              <p:par>
                                <p:cTn id="37" presetID="3" presetClass="entr" presetSubtype="10" fill="hold" nodeType="withEffect">
                                  <p:stCondLst>
                                    <p:cond delay="0"/>
                                  </p:stCondLst>
                                  <p:childTnLst>
                                    <p:set>
                                      <p:cBhvr>
                                        <p:cTn id="38" dur="1" fill="hold">
                                          <p:stCondLst>
                                            <p:cond delay="0"/>
                                          </p:stCondLst>
                                        </p:cTn>
                                        <p:tgtEl>
                                          <p:spTgt spid="10256"/>
                                        </p:tgtEl>
                                        <p:attrNameLst>
                                          <p:attrName>style.visibility</p:attrName>
                                        </p:attrNameLst>
                                      </p:cBhvr>
                                      <p:to>
                                        <p:strVal val="visible"/>
                                      </p:to>
                                    </p:set>
                                    <p:animEffect transition="in" filter="blinds(horizontal)">
                                      <p:cBhvr>
                                        <p:cTn id="39" dur="500"/>
                                        <p:tgtEl>
                                          <p:spTgt spid="1025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258"/>
                                        </p:tgtEl>
                                        <p:attrNameLst>
                                          <p:attrName>style.visibility</p:attrName>
                                        </p:attrNameLst>
                                      </p:cBhvr>
                                      <p:to>
                                        <p:strVal val="visible"/>
                                      </p:to>
                                    </p:set>
                                    <p:anim calcmode="lin" valueType="num">
                                      <p:cBhvr additive="base">
                                        <p:cTn id="44" dur="500" fill="hold"/>
                                        <p:tgtEl>
                                          <p:spTgt spid="10258"/>
                                        </p:tgtEl>
                                        <p:attrNameLst>
                                          <p:attrName>ppt_x</p:attrName>
                                        </p:attrNameLst>
                                      </p:cBhvr>
                                      <p:tavLst>
                                        <p:tav tm="0">
                                          <p:val>
                                            <p:strVal val="#ppt_x"/>
                                          </p:val>
                                        </p:tav>
                                        <p:tav tm="100000">
                                          <p:val>
                                            <p:strVal val="#ppt_x"/>
                                          </p:val>
                                        </p:tav>
                                      </p:tavLst>
                                    </p:anim>
                                    <p:anim calcmode="lin" valueType="num">
                                      <p:cBhvr additive="base">
                                        <p:cTn id="45" dur="500" fill="hold"/>
                                        <p:tgtEl>
                                          <p:spTgt spid="10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8" grpId="0"/>
      <p:bldP spid="10261" grpId="0"/>
      <p:bldP spid="10262" grpId="0"/>
      <p:bldP spid="1026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 name="Rectangle 7"/>
          <p:cNvSpPr>
            <a:spLocks noChangeArrowheads="1"/>
          </p:cNvSpPr>
          <p:nvPr/>
        </p:nvSpPr>
        <p:spPr bwMode="auto">
          <a:xfrm>
            <a:off x="647700" y="3500438"/>
            <a:ext cx="7885113" cy="946150"/>
          </a:xfrm>
          <a:prstGeom prst="rect">
            <a:avLst/>
          </a:prstGeom>
          <a:noFill/>
          <a:ln w="9525">
            <a:noFill/>
            <a:miter lim="800000"/>
            <a:headEnd/>
            <a:tailEnd/>
          </a:ln>
        </p:spPr>
        <p:txBody>
          <a:bodyPr>
            <a:spAutoFit/>
          </a:bodyPr>
          <a:lstStyle/>
          <a:p>
            <a:pPr indent="304800"/>
            <a:r>
              <a:rPr lang="zh-CN" altLang="en-US" sz="2800">
                <a:solidFill>
                  <a:srgbClr val="0000FF"/>
                </a:solidFill>
                <a:latin typeface="Times New Roman" pitchFamily="18" charset="0"/>
                <a:ea typeface="宋体" charset="-122"/>
              </a:rPr>
              <a:t>角动量在外场方向的分量也是量子化的，即空间取向量子化，自然得出。</a:t>
            </a:r>
            <a:endParaRPr lang="zh-CN" altLang="en-US" sz="2800">
              <a:solidFill>
                <a:srgbClr val="000000"/>
              </a:solidFill>
              <a:latin typeface="Times New Roman" pitchFamily="18" charset="0"/>
              <a:ea typeface="宋体" charset="-122"/>
            </a:endParaRPr>
          </a:p>
        </p:txBody>
      </p:sp>
      <p:graphicFrame>
        <p:nvGraphicFramePr>
          <p:cNvPr id="11270" name="Object 3"/>
          <p:cNvGraphicFramePr>
            <a:graphicFrameLocks noChangeAspect="1"/>
          </p:cNvGraphicFramePr>
          <p:nvPr/>
        </p:nvGraphicFramePr>
        <p:xfrm>
          <a:off x="900113" y="1341438"/>
          <a:ext cx="1441450" cy="576262"/>
        </p:xfrm>
        <a:graphic>
          <a:graphicData uri="http://schemas.openxmlformats.org/presentationml/2006/ole">
            <mc:AlternateContent xmlns:mc="http://schemas.openxmlformats.org/markup-compatibility/2006">
              <mc:Choice xmlns:v="urn:schemas-microsoft-com:vml" Requires="v">
                <p:oleObj spid="_x0000_s1223694" r:id="rId3" imgW="571225" imgH="228600" progId="Equation.3">
                  <p:embed/>
                </p:oleObj>
              </mc:Choice>
              <mc:Fallback>
                <p:oleObj r:id="rId3" imgW="571225" imgH="228600" progId="Equation.3">
                  <p:embed/>
                  <p:pic>
                    <p:nvPicPr>
                      <p:cNvPr id="1127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341438"/>
                        <a:ext cx="144145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4"/>
          <p:cNvGraphicFramePr>
            <a:graphicFrameLocks noChangeAspect="1"/>
          </p:cNvGraphicFramePr>
          <p:nvPr/>
        </p:nvGraphicFramePr>
        <p:xfrm>
          <a:off x="2843213" y="1341438"/>
          <a:ext cx="2530475" cy="576262"/>
        </p:xfrm>
        <a:graphic>
          <a:graphicData uri="http://schemas.openxmlformats.org/presentationml/2006/ole">
            <mc:AlternateContent xmlns:mc="http://schemas.openxmlformats.org/markup-compatibility/2006">
              <mc:Choice xmlns:v="urn:schemas-microsoft-com:vml" Requires="v">
                <p:oleObj spid="_x0000_s1223695" r:id="rId5" imgW="1117233" imgH="228738" progId="Equation.3">
                  <p:embed/>
                </p:oleObj>
              </mc:Choice>
              <mc:Fallback>
                <p:oleObj r:id="rId5" imgW="1117233" imgH="228738" progId="Equation.3">
                  <p:embed/>
                  <p:pic>
                    <p:nvPicPr>
                      <p:cNvPr id="1127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1341438"/>
                        <a:ext cx="253047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85" name="Rectangle 12"/>
          <p:cNvSpPr>
            <a:spLocks noChangeArrowheads="1"/>
          </p:cNvSpPr>
          <p:nvPr/>
        </p:nvSpPr>
        <p:spPr bwMode="auto">
          <a:xfrm>
            <a:off x="468313" y="388938"/>
            <a:ext cx="4806950" cy="519112"/>
          </a:xfrm>
          <a:prstGeom prst="rect">
            <a:avLst/>
          </a:prstGeom>
          <a:noFill/>
          <a:ln w="9525">
            <a:noFill/>
            <a:miter lim="800000"/>
            <a:headEnd/>
            <a:tailEnd/>
          </a:ln>
        </p:spPr>
        <p:txBody>
          <a:bodyPr wrap="none">
            <a:spAutoFit/>
          </a:bodyPr>
          <a:lstStyle/>
          <a:p>
            <a:r>
              <a:rPr lang="en-US" altLang="zh-CN" sz="2800">
                <a:solidFill>
                  <a:srgbClr val="0000FF"/>
                </a:solidFill>
                <a:latin typeface="Times New Roman" pitchFamily="18" charset="0"/>
                <a:ea typeface="宋体" charset="-122"/>
              </a:rPr>
              <a:t> 3</a:t>
            </a:r>
            <a:r>
              <a:rPr lang="zh-CN" altLang="en-US" sz="2800">
                <a:solidFill>
                  <a:srgbClr val="0000FF"/>
                </a:solidFill>
                <a:latin typeface="Times New Roman" pitchFamily="18" charset="0"/>
                <a:ea typeface="宋体" charset="-122"/>
              </a:rPr>
              <a:t>．磁量子数 </a:t>
            </a:r>
            <a:r>
              <a:rPr lang="en-US" altLang="zh-CN" sz="2800" i="1">
                <a:solidFill>
                  <a:srgbClr val="0000FF"/>
                </a:solidFill>
                <a:latin typeface="Times New Roman" pitchFamily="18" charset="0"/>
                <a:ea typeface="宋体" charset="-122"/>
              </a:rPr>
              <a:t>m</a:t>
            </a:r>
            <a:r>
              <a:rPr lang="en-US" altLang="zh-CN" sz="2800">
                <a:solidFill>
                  <a:srgbClr val="0000FF"/>
                </a:solidFill>
                <a:latin typeface="cajcd fnthx"/>
                <a:ea typeface="宋体" charset="-122"/>
              </a:rPr>
              <a:t> </a:t>
            </a:r>
            <a:r>
              <a:rPr lang="zh-CN" altLang="en-US" sz="2800">
                <a:solidFill>
                  <a:srgbClr val="0000FF"/>
                </a:solidFill>
                <a:latin typeface="Times New Roman" pitchFamily="18" charset="0"/>
                <a:ea typeface="宋体" charset="-122"/>
              </a:rPr>
              <a:t>和空间量子化</a:t>
            </a:r>
          </a:p>
        </p:txBody>
      </p:sp>
      <p:sp>
        <p:nvSpPr>
          <p:cNvPr id="11277" name="Rectangle 13"/>
          <p:cNvSpPr>
            <a:spLocks noChangeArrowheads="1"/>
          </p:cNvSpPr>
          <p:nvPr/>
        </p:nvSpPr>
        <p:spPr bwMode="auto">
          <a:xfrm>
            <a:off x="900113" y="2205038"/>
            <a:ext cx="2735262" cy="519112"/>
          </a:xfrm>
          <a:prstGeom prst="rect">
            <a:avLst/>
          </a:prstGeom>
          <a:noFill/>
          <a:ln w="9525">
            <a:noFill/>
            <a:miter lim="800000"/>
            <a:headEnd/>
            <a:tailEnd/>
          </a:ln>
        </p:spPr>
        <p:txBody>
          <a:bodyPr>
            <a:spAutoFit/>
          </a:bodyPr>
          <a:lstStyle/>
          <a:p>
            <a:r>
              <a:rPr lang="zh-CN" altLang="en-US" sz="2800">
                <a:solidFill>
                  <a:srgbClr val="000000"/>
                </a:solidFill>
                <a:latin typeface="Times New Roman" pitchFamily="18" charset="0"/>
                <a:ea typeface="宋体" charset="-122"/>
              </a:rPr>
              <a:t>（共</a:t>
            </a:r>
            <a:r>
              <a:rPr lang="en-US" altLang="zh-CN" sz="2800">
                <a:solidFill>
                  <a:srgbClr val="000000"/>
                </a:solidFill>
                <a:latin typeface="Times New Roman" pitchFamily="18" charset="0"/>
                <a:ea typeface="宋体" charset="-122"/>
              </a:rPr>
              <a:t>2</a:t>
            </a:r>
            <a:r>
              <a:rPr lang="en-US" altLang="zh-CN" sz="2800" i="1">
                <a:solidFill>
                  <a:srgbClr val="000000"/>
                </a:solidFill>
                <a:latin typeface="Times New Roman" pitchFamily="18" charset="0"/>
                <a:ea typeface="宋体" charset="-122"/>
              </a:rPr>
              <a:t>l</a:t>
            </a:r>
            <a:r>
              <a:rPr lang="en-US" altLang="zh-CN" sz="2800">
                <a:solidFill>
                  <a:srgbClr val="000000"/>
                </a:solidFill>
                <a:latin typeface="Times New Roman" pitchFamily="18" charset="0"/>
                <a:ea typeface="宋体" charset="-122"/>
              </a:rPr>
              <a:t>+1</a:t>
            </a:r>
            <a:r>
              <a:rPr lang="zh-CN" altLang="en-US" sz="2800">
                <a:solidFill>
                  <a:srgbClr val="000000"/>
                </a:solidFill>
                <a:latin typeface="Times New Roman" pitchFamily="18" charset="0"/>
                <a:ea typeface="宋体" charset="-122"/>
              </a:rPr>
              <a:t>个）</a:t>
            </a:r>
          </a:p>
        </p:txBody>
      </p:sp>
    </p:spTree>
    <p:extLst>
      <p:ext uri="{BB962C8B-B14F-4D97-AF65-F5344CB8AC3E}">
        <p14:creationId xmlns:p14="http://schemas.microsoft.com/office/powerpoint/2010/main" val="180634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blinds(horizontal)">
                                      <p:cBhvr>
                                        <p:cTn id="7" dur="500"/>
                                        <p:tgtEl>
                                          <p:spTgt spid="11270"/>
                                        </p:tgtEl>
                                      </p:cBhvr>
                                    </p:animEffect>
                                  </p:childTnLst>
                                </p:cTn>
                              </p:par>
                              <p:par>
                                <p:cTn id="8" presetID="3" presetClass="entr" presetSubtype="10" fill="hold" nodeType="withEffect">
                                  <p:stCondLst>
                                    <p:cond delay="0"/>
                                  </p:stCondLst>
                                  <p:childTnLst>
                                    <p:set>
                                      <p:cBhvr>
                                        <p:cTn id="9" dur="1" fill="hold">
                                          <p:stCondLst>
                                            <p:cond delay="0"/>
                                          </p:stCondLst>
                                        </p:cTn>
                                        <p:tgtEl>
                                          <p:spTgt spid="11271"/>
                                        </p:tgtEl>
                                        <p:attrNameLst>
                                          <p:attrName>style.visibility</p:attrName>
                                        </p:attrNameLst>
                                      </p:cBhvr>
                                      <p:to>
                                        <p:strVal val="visible"/>
                                      </p:to>
                                    </p:set>
                                    <p:animEffect transition="in" filter="blinds(horizontal)">
                                      <p:cBhvr>
                                        <p:cTn id="10" dur="500"/>
                                        <p:tgtEl>
                                          <p:spTgt spid="1127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1277"/>
                                        </p:tgtEl>
                                        <p:attrNameLst>
                                          <p:attrName>style.visibility</p:attrName>
                                        </p:attrNameLst>
                                      </p:cBhvr>
                                      <p:to>
                                        <p:strVal val="visible"/>
                                      </p:to>
                                    </p:set>
                                    <p:animEffect transition="in" filter="box(in)">
                                      <p:cBhvr>
                                        <p:cTn id="15" dur="500"/>
                                        <p:tgtEl>
                                          <p:spTgt spid="1127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checkerboard(across)">
                                      <p:cBhvr>
                                        <p:cTn id="20"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p:bldP spid="11277" grpId="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5881" name="Object 2"/>
          <p:cNvGraphicFramePr>
            <a:graphicFrameLocks noChangeAspect="1"/>
          </p:cNvGraphicFramePr>
          <p:nvPr/>
        </p:nvGraphicFramePr>
        <p:xfrm>
          <a:off x="2667000" y="609600"/>
          <a:ext cx="652463" cy="427038"/>
        </p:xfrm>
        <a:graphic>
          <a:graphicData uri="http://schemas.openxmlformats.org/presentationml/2006/ole">
            <mc:AlternateContent xmlns:mc="http://schemas.openxmlformats.org/markup-compatibility/2006">
              <mc:Choice xmlns:v="urn:schemas-microsoft-com:vml" Requires="v">
                <p:oleObj spid="_x0000_s1224790" name="Equation" r:id="rId3" imgW="316904" imgH="177708" progId="Equation.3">
                  <p:embed/>
                </p:oleObj>
              </mc:Choice>
              <mc:Fallback>
                <p:oleObj name="Equation" r:id="rId3" imgW="316904" imgH="177708" progId="Equation.3">
                  <p:embed/>
                  <p:pic>
                    <p:nvPicPr>
                      <p:cNvPr id="3588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609600"/>
                        <a:ext cx="652463"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9"/>
          <p:cNvGrpSpPr>
            <a:grpSpLocks/>
          </p:cNvGrpSpPr>
          <p:nvPr/>
        </p:nvGrpSpPr>
        <p:grpSpPr bwMode="auto">
          <a:xfrm>
            <a:off x="3886200" y="1428750"/>
            <a:ext cx="5105400" cy="3273425"/>
            <a:chOff x="2448" y="1104"/>
            <a:chExt cx="3216" cy="2062"/>
          </a:xfrm>
        </p:grpSpPr>
        <p:grpSp>
          <p:nvGrpSpPr>
            <p:cNvPr id="303108" name="Group 13"/>
            <p:cNvGrpSpPr>
              <a:grpSpLocks/>
            </p:cNvGrpSpPr>
            <p:nvPr/>
          </p:nvGrpSpPr>
          <p:grpSpPr bwMode="auto">
            <a:xfrm>
              <a:off x="3771" y="2112"/>
              <a:ext cx="1893" cy="288"/>
              <a:chOff x="3867" y="1344"/>
              <a:chExt cx="1893" cy="288"/>
            </a:xfrm>
          </p:grpSpPr>
          <p:sp>
            <p:nvSpPr>
              <p:cNvPr id="303109" name="Text Box 14"/>
              <p:cNvSpPr txBox="1">
                <a:spLocks noChangeArrowheads="1"/>
              </p:cNvSpPr>
              <p:nvPr/>
            </p:nvSpPr>
            <p:spPr bwMode="auto">
              <a:xfrm>
                <a:off x="5019" y="1344"/>
                <a:ext cx="741" cy="288"/>
              </a:xfrm>
              <a:prstGeom prst="rect">
                <a:avLst/>
              </a:prstGeom>
              <a:noFill/>
              <a:ln w="28575">
                <a:noFill/>
                <a:miter lim="800000"/>
                <a:headEnd/>
                <a:tailEnd/>
              </a:ln>
            </p:spPr>
            <p:txBody>
              <a:bodyPr>
                <a:spAutoFit/>
              </a:bodyPr>
              <a:lstStyle/>
              <a:p>
                <a:pPr>
                  <a:spcBef>
                    <a:spcPct val="50000"/>
                  </a:spcBef>
                </a:pPr>
                <a:r>
                  <a:rPr kumimoji="1" lang="en-US" altLang="zh-CN" sz="2400" b="1" i="1">
                    <a:solidFill>
                      <a:srgbClr val="000000"/>
                    </a:solidFill>
                    <a:latin typeface="Times New Roman" pitchFamily="18" charset="0"/>
                    <a:ea typeface="宋体" charset="-122"/>
                  </a:rPr>
                  <a:t>m </a:t>
                </a:r>
                <a:r>
                  <a:rPr kumimoji="1" lang="en-US" altLang="zh-CN" sz="2400" b="1">
                    <a:solidFill>
                      <a:srgbClr val="000000"/>
                    </a:solidFill>
                    <a:latin typeface="Times New Roman" pitchFamily="18" charset="0"/>
                    <a:ea typeface="宋体" charset="-122"/>
                  </a:rPr>
                  <a:t>= 0</a:t>
                </a:r>
              </a:p>
            </p:txBody>
          </p:sp>
          <p:graphicFrame>
            <p:nvGraphicFramePr>
              <p:cNvPr id="303110" name="Object 6"/>
              <p:cNvGraphicFramePr>
                <a:graphicFrameLocks noChangeAspect="1"/>
              </p:cNvGraphicFramePr>
              <p:nvPr/>
            </p:nvGraphicFramePr>
            <p:xfrm>
              <a:off x="3867" y="1392"/>
              <a:ext cx="123" cy="213"/>
            </p:xfrm>
            <a:graphic>
              <a:graphicData uri="http://schemas.openxmlformats.org/presentationml/2006/ole">
                <mc:AlternateContent xmlns:mc="http://schemas.openxmlformats.org/markup-compatibility/2006">
                  <mc:Choice xmlns:v="urn:schemas-microsoft-com:vml" Requires="v">
                    <p:oleObj spid="_x0000_s1224791" name="Equation" r:id="rId5" imgW="126542" imgH="177708" progId="Equation.3">
                      <p:embed/>
                    </p:oleObj>
                  </mc:Choice>
                  <mc:Fallback>
                    <p:oleObj name="Equation" r:id="rId5" imgW="126542" imgH="177708" progId="Equation.3">
                      <p:embed/>
                      <p:pic>
                        <p:nvPicPr>
                          <p:cNvPr id="30311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7" y="1392"/>
                            <a:ext cx="123"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3111" name="Group 16"/>
            <p:cNvGrpSpPr>
              <a:grpSpLocks/>
            </p:cNvGrpSpPr>
            <p:nvPr/>
          </p:nvGrpSpPr>
          <p:grpSpPr bwMode="auto">
            <a:xfrm>
              <a:off x="3675" y="2448"/>
              <a:ext cx="1989" cy="288"/>
              <a:chOff x="3771" y="1680"/>
              <a:chExt cx="1989" cy="288"/>
            </a:xfrm>
          </p:grpSpPr>
          <p:sp>
            <p:nvSpPr>
              <p:cNvPr id="303112" name="Text Box 17"/>
              <p:cNvSpPr txBox="1">
                <a:spLocks noChangeArrowheads="1"/>
              </p:cNvSpPr>
              <p:nvPr/>
            </p:nvSpPr>
            <p:spPr bwMode="auto">
              <a:xfrm>
                <a:off x="5005" y="1680"/>
                <a:ext cx="755" cy="288"/>
              </a:xfrm>
              <a:prstGeom prst="rect">
                <a:avLst/>
              </a:prstGeom>
              <a:noFill/>
              <a:ln w="28575">
                <a:noFill/>
                <a:miter lim="800000"/>
                <a:headEnd/>
                <a:tailEnd/>
              </a:ln>
            </p:spPr>
            <p:txBody>
              <a:bodyPr>
                <a:spAutoFit/>
              </a:bodyPr>
              <a:lstStyle/>
              <a:p>
                <a:pPr eaLnBrk="0" hangingPunct="0"/>
                <a:r>
                  <a:rPr lang="en-US" altLang="zh-CN" sz="2400" b="1" i="1">
                    <a:solidFill>
                      <a:srgbClr val="000000"/>
                    </a:solidFill>
                    <a:latin typeface="Times New Roman" pitchFamily="18" charset="0"/>
                    <a:ea typeface="宋体" charset="-122"/>
                  </a:rPr>
                  <a:t>m </a:t>
                </a:r>
                <a:r>
                  <a:rPr lang="en-US" altLang="zh-CN" sz="2400" b="1">
                    <a:solidFill>
                      <a:srgbClr val="000000"/>
                    </a:solidFill>
                    <a:latin typeface="Times New Roman" pitchFamily="18" charset="0"/>
                    <a:ea typeface="宋体" charset="-122"/>
                  </a:rPr>
                  <a:t>= -1</a:t>
                </a:r>
              </a:p>
            </p:txBody>
          </p:sp>
          <p:graphicFrame>
            <p:nvGraphicFramePr>
              <p:cNvPr id="303113" name="Object 9"/>
              <p:cNvGraphicFramePr>
                <a:graphicFrameLocks noChangeAspect="1"/>
              </p:cNvGraphicFramePr>
              <p:nvPr/>
            </p:nvGraphicFramePr>
            <p:xfrm>
              <a:off x="3771" y="1728"/>
              <a:ext cx="233" cy="196"/>
            </p:xfrm>
            <a:graphic>
              <a:graphicData uri="http://schemas.openxmlformats.org/presentationml/2006/ole">
                <mc:AlternateContent xmlns:mc="http://schemas.openxmlformats.org/markup-compatibility/2006">
                  <mc:Choice xmlns:v="urn:schemas-microsoft-com:vml" Requires="v">
                    <p:oleObj spid="_x0000_s1224792" name="Equation" r:id="rId7" imgW="241269" imgH="164702" progId="Equation.3">
                      <p:embed/>
                    </p:oleObj>
                  </mc:Choice>
                  <mc:Fallback>
                    <p:oleObj name="Equation" r:id="rId7" imgW="241269" imgH="164702" progId="Equation.3">
                      <p:embed/>
                      <p:pic>
                        <p:nvPicPr>
                          <p:cNvPr id="30311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1" y="1728"/>
                            <a:ext cx="233"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3114" name="Line 19"/>
              <p:cNvSpPr>
                <a:spLocks noChangeShapeType="1"/>
              </p:cNvSpPr>
              <p:nvPr/>
            </p:nvSpPr>
            <p:spPr bwMode="auto">
              <a:xfrm>
                <a:off x="4107" y="1824"/>
                <a:ext cx="768" cy="0"/>
              </a:xfrm>
              <a:prstGeom prst="line">
                <a:avLst/>
              </a:prstGeom>
              <a:noFill/>
              <a:ln w="19050">
                <a:solidFill>
                  <a:schemeClr val="tx1"/>
                </a:solidFill>
                <a:prstDash val="dash"/>
                <a:round/>
                <a:headEnd/>
                <a:tailEnd type="none" w="sm" len="lg"/>
              </a:ln>
            </p:spPr>
            <p:txBody>
              <a:bodyPr/>
              <a:lstStyle/>
              <a:p>
                <a:endParaRPr lang="zh-CN" altLang="en-US"/>
              </a:p>
            </p:txBody>
          </p:sp>
        </p:grpSp>
        <p:grpSp>
          <p:nvGrpSpPr>
            <p:cNvPr id="303115" name="Group 48"/>
            <p:cNvGrpSpPr>
              <a:grpSpLocks/>
            </p:cNvGrpSpPr>
            <p:nvPr/>
          </p:nvGrpSpPr>
          <p:grpSpPr bwMode="auto">
            <a:xfrm>
              <a:off x="2448" y="1104"/>
              <a:ext cx="3090" cy="2062"/>
              <a:chOff x="2448" y="1104"/>
              <a:chExt cx="3090" cy="2062"/>
            </a:xfrm>
          </p:grpSpPr>
          <p:grpSp>
            <p:nvGrpSpPr>
              <p:cNvPr id="303116" name="Group 4"/>
              <p:cNvGrpSpPr>
                <a:grpSpLocks/>
              </p:cNvGrpSpPr>
              <p:nvPr/>
            </p:nvGrpSpPr>
            <p:grpSpPr bwMode="auto">
              <a:xfrm>
                <a:off x="3531" y="1104"/>
                <a:ext cx="672" cy="2062"/>
                <a:chOff x="1008" y="192"/>
                <a:chExt cx="672" cy="2062"/>
              </a:xfrm>
            </p:grpSpPr>
            <p:sp>
              <p:nvSpPr>
                <p:cNvPr id="303117" name="Line 5"/>
                <p:cNvSpPr>
                  <a:spLocks noChangeShapeType="1"/>
                </p:cNvSpPr>
                <p:nvPr/>
              </p:nvSpPr>
              <p:spPr bwMode="auto">
                <a:xfrm flipV="1">
                  <a:off x="1472" y="341"/>
                  <a:ext cx="0" cy="1913"/>
                </a:xfrm>
                <a:prstGeom prst="line">
                  <a:avLst/>
                </a:prstGeom>
                <a:noFill/>
                <a:ln w="19050">
                  <a:solidFill>
                    <a:schemeClr val="tx1"/>
                  </a:solidFill>
                  <a:round/>
                  <a:headEnd/>
                  <a:tailEnd type="stealth" w="med" len="lg"/>
                </a:ln>
              </p:spPr>
              <p:txBody>
                <a:bodyPr/>
                <a:lstStyle/>
                <a:p>
                  <a:endParaRPr lang="zh-CN" altLang="en-US"/>
                </a:p>
              </p:txBody>
            </p:sp>
            <p:sp>
              <p:nvSpPr>
                <p:cNvPr id="303118" name="Text Box 6"/>
                <p:cNvSpPr txBox="1">
                  <a:spLocks noChangeArrowheads="1"/>
                </p:cNvSpPr>
                <p:nvPr/>
              </p:nvSpPr>
              <p:spPr bwMode="auto">
                <a:xfrm>
                  <a:off x="1008" y="192"/>
                  <a:ext cx="672" cy="288"/>
                </a:xfrm>
                <a:prstGeom prst="rect">
                  <a:avLst/>
                </a:prstGeom>
                <a:noFill/>
                <a:ln w="28575">
                  <a:noFill/>
                  <a:miter lim="800000"/>
                  <a:headEnd/>
                  <a:tailEnd/>
                </a:ln>
              </p:spPr>
              <p:txBody>
                <a:bodyPr>
                  <a:spAutoFit/>
                </a:bodyPr>
                <a:lstStyle/>
                <a:p>
                  <a:pPr>
                    <a:spcBef>
                      <a:spcPct val="50000"/>
                    </a:spcBef>
                  </a:pPr>
                  <a:r>
                    <a:rPr kumimoji="1" lang="en-US" altLang="zh-CN" sz="2400" b="1">
                      <a:solidFill>
                        <a:srgbClr val="990033"/>
                      </a:solidFill>
                      <a:latin typeface="Times New Roman" pitchFamily="18" charset="0"/>
                      <a:ea typeface="宋体" charset="-122"/>
                    </a:rPr>
                    <a:t>B(z)</a:t>
                  </a:r>
                </a:p>
              </p:txBody>
            </p:sp>
          </p:grpSp>
          <p:grpSp>
            <p:nvGrpSpPr>
              <p:cNvPr id="303119" name="Group 7"/>
              <p:cNvGrpSpPr>
                <a:grpSpLocks/>
              </p:cNvGrpSpPr>
              <p:nvPr/>
            </p:nvGrpSpPr>
            <p:grpSpPr bwMode="auto">
              <a:xfrm>
                <a:off x="4011" y="1584"/>
                <a:ext cx="912" cy="1344"/>
                <a:chOff x="4107" y="816"/>
                <a:chExt cx="912" cy="1344"/>
              </a:xfrm>
            </p:grpSpPr>
            <p:sp>
              <p:nvSpPr>
                <p:cNvPr id="303120" name="Line 8"/>
                <p:cNvSpPr>
                  <a:spLocks noChangeShapeType="1"/>
                </p:cNvSpPr>
                <p:nvPr/>
              </p:nvSpPr>
              <p:spPr bwMode="auto">
                <a:xfrm>
                  <a:off x="4107" y="1488"/>
                  <a:ext cx="912" cy="0"/>
                </a:xfrm>
                <a:prstGeom prst="line">
                  <a:avLst/>
                </a:prstGeom>
                <a:noFill/>
                <a:ln w="19050">
                  <a:solidFill>
                    <a:srgbClr val="FF0000"/>
                  </a:solidFill>
                  <a:round/>
                  <a:headEnd/>
                  <a:tailEnd type="stealth" w="sm" len="lg"/>
                </a:ln>
              </p:spPr>
              <p:txBody>
                <a:bodyPr/>
                <a:lstStyle/>
                <a:p>
                  <a:endParaRPr lang="zh-CN" altLang="en-US"/>
                </a:p>
              </p:txBody>
            </p:sp>
            <p:sp>
              <p:nvSpPr>
                <p:cNvPr id="303121" name="Line 9"/>
                <p:cNvSpPr>
                  <a:spLocks noChangeShapeType="1"/>
                </p:cNvSpPr>
                <p:nvPr/>
              </p:nvSpPr>
              <p:spPr bwMode="auto">
                <a:xfrm flipV="1">
                  <a:off x="4107" y="1152"/>
                  <a:ext cx="816" cy="336"/>
                </a:xfrm>
                <a:prstGeom prst="line">
                  <a:avLst/>
                </a:prstGeom>
                <a:noFill/>
                <a:ln w="19050">
                  <a:solidFill>
                    <a:srgbClr val="FF0000"/>
                  </a:solidFill>
                  <a:round/>
                  <a:headEnd/>
                  <a:tailEnd type="stealth" w="sm" len="lg"/>
                </a:ln>
              </p:spPr>
              <p:txBody>
                <a:bodyPr/>
                <a:lstStyle/>
                <a:p>
                  <a:endParaRPr lang="zh-CN" altLang="en-US"/>
                </a:p>
              </p:txBody>
            </p:sp>
            <p:sp>
              <p:nvSpPr>
                <p:cNvPr id="303122" name="Line 10"/>
                <p:cNvSpPr>
                  <a:spLocks noChangeShapeType="1"/>
                </p:cNvSpPr>
                <p:nvPr/>
              </p:nvSpPr>
              <p:spPr bwMode="auto">
                <a:xfrm flipV="1">
                  <a:off x="4107" y="816"/>
                  <a:ext cx="528" cy="672"/>
                </a:xfrm>
                <a:prstGeom prst="line">
                  <a:avLst/>
                </a:prstGeom>
                <a:noFill/>
                <a:ln w="19050">
                  <a:solidFill>
                    <a:srgbClr val="FF0000"/>
                  </a:solidFill>
                  <a:round/>
                  <a:headEnd/>
                  <a:tailEnd type="stealth" w="sm" len="lg"/>
                </a:ln>
              </p:spPr>
              <p:txBody>
                <a:bodyPr/>
                <a:lstStyle/>
                <a:p>
                  <a:endParaRPr lang="zh-CN" altLang="en-US"/>
                </a:p>
              </p:txBody>
            </p:sp>
            <p:sp>
              <p:nvSpPr>
                <p:cNvPr id="303123" name="Line 11"/>
                <p:cNvSpPr>
                  <a:spLocks noChangeShapeType="1"/>
                </p:cNvSpPr>
                <p:nvPr/>
              </p:nvSpPr>
              <p:spPr bwMode="auto">
                <a:xfrm rot="16200000" flipH="1">
                  <a:off x="4347" y="1248"/>
                  <a:ext cx="336" cy="816"/>
                </a:xfrm>
                <a:prstGeom prst="line">
                  <a:avLst/>
                </a:prstGeom>
                <a:noFill/>
                <a:ln w="19050">
                  <a:solidFill>
                    <a:srgbClr val="FF0000"/>
                  </a:solidFill>
                  <a:round/>
                  <a:headEnd/>
                  <a:tailEnd type="stealth" w="sm" len="lg"/>
                </a:ln>
              </p:spPr>
              <p:txBody>
                <a:bodyPr/>
                <a:lstStyle/>
                <a:p>
                  <a:endParaRPr lang="zh-CN" altLang="en-US"/>
                </a:p>
              </p:txBody>
            </p:sp>
            <p:sp>
              <p:nvSpPr>
                <p:cNvPr id="303124" name="Line 12"/>
                <p:cNvSpPr>
                  <a:spLocks noChangeShapeType="1"/>
                </p:cNvSpPr>
                <p:nvPr/>
              </p:nvSpPr>
              <p:spPr bwMode="auto">
                <a:xfrm>
                  <a:off x="4107" y="1488"/>
                  <a:ext cx="480" cy="672"/>
                </a:xfrm>
                <a:prstGeom prst="line">
                  <a:avLst/>
                </a:prstGeom>
                <a:noFill/>
                <a:ln w="19050">
                  <a:solidFill>
                    <a:srgbClr val="FF0000"/>
                  </a:solidFill>
                  <a:round/>
                  <a:headEnd/>
                  <a:tailEnd type="stealth" w="sm" len="lg"/>
                </a:ln>
              </p:spPr>
              <p:txBody>
                <a:bodyPr/>
                <a:lstStyle/>
                <a:p>
                  <a:endParaRPr lang="zh-CN" altLang="en-US"/>
                </a:p>
              </p:txBody>
            </p:sp>
          </p:grpSp>
          <p:grpSp>
            <p:nvGrpSpPr>
              <p:cNvPr id="303125" name="Group 20"/>
              <p:cNvGrpSpPr>
                <a:grpSpLocks/>
              </p:cNvGrpSpPr>
              <p:nvPr/>
            </p:nvGrpSpPr>
            <p:grpSpPr bwMode="auto">
              <a:xfrm>
                <a:off x="3627" y="2832"/>
                <a:ext cx="1748" cy="288"/>
                <a:chOff x="3723" y="2064"/>
                <a:chExt cx="1748" cy="288"/>
              </a:xfrm>
            </p:grpSpPr>
            <p:sp>
              <p:nvSpPr>
                <p:cNvPr id="303126" name="Text Box 21"/>
                <p:cNvSpPr txBox="1">
                  <a:spLocks noChangeArrowheads="1"/>
                </p:cNvSpPr>
                <p:nvPr/>
              </p:nvSpPr>
              <p:spPr bwMode="auto">
                <a:xfrm>
                  <a:off x="4656" y="2064"/>
                  <a:ext cx="815" cy="288"/>
                </a:xfrm>
                <a:prstGeom prst="rect">
                  <a:avLst/>
                </a:prstGeom>
                <a:noFill/>
                <a:ln w="28575">
                  <a:noFill/>
                  <a:miter lim="800000"/>
                  <a:headEnd/>
                  <a:tailEnd/>
                </a:ln>
              </p:spPr>
              <p:txBody>
                <a:bodyPr>
                  <a:spAutoFit/>
                </a:bodyPr>
                <a:lstStyle/>
                <a:p>
                  <a:pPr eaLnBrk="0" hangingPunct="0"/>
                  <a:r>
                    <a:rPr lang="en-US" altLang="zh-CN" sz="2400" b="1" i="1">
                      <a:solidFill>
                        <a:srgbClr val="000000"/>
                      </a:solidFill>
                      <a:latin typeface="Times New Roman" pitchFamily="18" charset="0"/>
                      <a:ea typeface="宋体" charset="-122"/>
                    </a:rPr>
                    <a:t>m  </a:t>
                  </a:r>
                  <a:r>
                    <a:rPr lang="en-US" altLang="zh-CN" sz="2400" b="1">
                      <a:solidFill>
                        <a:srgbClr val="000000"/>
                      </a:solidFill>
                      <a:latin typeface="Times New Roman" pitchFamily="18" charset="0"/>
                      <a:ea typeface="宋体" charset="-122"/>
                    </a:rPr>
                    <a:t>= -2</a:t>
                  </a:r>
                </a:p>
              </p:txBody>
            </p:sp>
            <p:graphicFrame>
              <p:nvGraphicFramePr>
                <p:cNvPr id="303127" name="Object 23"/>
                <p:cNvGraphicFramePr>
                  <a:graphicFrameLocks noChangeAspect="1"/>
                </p:cNvGraphicFramePr>
                <p:nvPr/>
              </p:nvGraphicFramePr>
              <p:xfrm>
                <a:off x="3723" y="2064"/>
                <a:ext cx="294" cy="188"/>
              </p:xfrm>
              <a:graphic>
                <a:graphicData uri="http://schemas.openxmlformats.org/presentationml/2006/ole">
                  <mc:AlternateContent xmlns:mc="http://schemas.openxmlformats.org/markup-compatibility/2006">
                    <mc:Choice xmlns:v="urn:schemas-microsoft-com:vml" Requires="v">
                      <p:oleObj spid="_x0000_s1224793" name="Equation" r:id="rId9" imgW="317286" imgH="164702" progId="Equation.3">
                        <p:embed/>
                      </p:oleObj>
                    </mc:Choice>
                    <mc:Fallback>
                      <p:oleObj name="Equation" r:id="rId9" imgW="317286" imgH="164702" progId="Equation.3">
                        <p:embed/>
                        <p:pic>
                          <p:nvPicPr>
                            <p:cNvPr id="303127"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3" y="2064"/>
                              <a:ext cx="294"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3128" name="Line 23"/>
                <p:cNvSpPr>
                  <a:spLocks noChangeShapeType="1"/>
                </p:cNvSpPr>
                <p:nvPr/>
              </p:nvSpPr>
              <p:spPr bwMode="auto">
                <a:xfrm>
                  <a:off x="4107" y="2160"/>
                  <a:ext cx="528" cy="0"/>
                </a:xfrm>
                <a:prstGeom prst="line">
                  <a:avLst/>
                </a:prstGeom>
                <a:noFill/>
                <a:ln w="19050">
                  <a:solidFill>
                    <a:srgbClr val="003300"/>
                  </a:solidFill>
                  <a:prstDash val="dash"/>
                  <a:round/>
                  <a:headEnd/>
                  <a:tailEnd type="none" w="sm" len="lg"/>
                </a:ln>
              </p:spPr>
              <p:txBody>
                <a:bodyPr/>
                <a:lstStyle/>
                <a:p>
                  <a:endParaRPr lang="zh-CN" altLang="en-US"/>
                </a:p>
              </p:txBody>
            </p:sp>
          </p:grpSp>
          <p:grpSp>
            <p:nvGrpSpPr>
              <p:cNvPr id="303129" name="Group 24"/>
              <p:cNvGrpSpPr>
                <a:grpSpLocks/>
              </p:cNvGrpSpPr>
              <p:nvPr/>
            </p:nvGrpSpPr>
            <p:grpSpPr bwMode="auto">
              <a:xfrm>
                <a:off x="3771" y="1728"/>
                <a:ext cx="1767" cy="295"/>
                <a:chOff x="3867" y="960"/>
                <a:chExt cx="1767" cy="295"/>
              </a:xfrm>
            </p:grpSpPr>
            <p:sp>
              <p:nvSpPr>
                <p:cNvPr id="303130" name="Text Box 25"/>
                <p:cNvSpPr txBox="1">
                  <a:spLocks noChangeArrowheads="1"/>
                </p:cNvSpPr>
                <p:nvPr/>
              </p:nvSpPr>
              <p:spPr bwMode="auto">
                <a:xfrm>
                  <a:off x="4992" y="960"/>
                  <a:ext cx="642" cy="288"/>
                </a:xfrm>
                <a:prstGeom prst="rect">
                  <a:avLst/>
                </a:prstGeom>
                <a:noFill/>
                <a:ln w="28575">
                  <a:noFill/>
                  <a:miter lim="800000"/>
                  <a:headEnd/>
                  <a:tailEnd/>
                </a:ln>
              </p:spPr>
              <p:txBody>
                <a:bodyPr>
                  <a:spAutoFit/>
                </a:bodyPr>
                <a:lstStyle/>
                <a:p>
                  <a:pPr eaLnBrk="0" hangingPunct="0"/>
                  <a:r>
                    <a:rPr lang="en-US" altLang="zh-CN" sz="2400" b="1" i="1">
                      <a:solidFill>
                        <a:srgbClr val="000000"/>
                      </a:solidFill>
                      <a:latin typeface="Times New Roman" pitchFamily="18" charset="0"/>
                      <a:ea typeface="宋体" charset="-122"/>
                    </a:rPr>
                    <a:t>m </a:t>
                  </a:r>
                  <a:r>
                    <a:rPr lang="en-US" altLang="zh-CN" sz="2400" b="1">
                      <a:solidFill>
                        <a:srgbClr val="000000"/>
                      </a:solidFill>
                      <a:latin typeface="Times New Roman" pitchFamily="18" charset="0"/>
                      <a:ea typeface="宋体" charset="-122"/>
                    </a:rPr>
                    <a:t>= 1</a:t>
                  </a:r>
                </a:p>
              </p:txBody>
            </p:sp>
            <p:graphicFrame>
              <p:nvGraphicFramePr>
                <p:cNvPr id="303131" name="Object 27"/>
                <p:cNvGraphicFramePr>
                  <a:graphicFrameLocks noChangeAspect="1"/>
                </p:cNvGraphicFramePr>
                <p:nvPr/>
              </p:nvGraphicFramePr>
              <p:xfrm>
                <a:off x="3867" y="1056"/>
                <a:ext cx="147" cy="199"/>
              </p:xfrm>
              <a:graphic>
                <a:graphicData uri="http://schemas.openxmlformats.org/presentationml/2006/ole">
                  <mc:AlternateContent xmlns:mc="http://schemas.openxmlformats.org/markup-compatibility/2006">
                    <mc:Choice xmlns:v="urn:schemas-microsoft-com:vml" Requires="v">
                      <p:oleObj spid="_x0000_s1224794" name="Equation" r:id="rId11" imgW="126770" imgH="164801" progId="Equation.3">
                        <p:embed/>
                      </p:oleObj>
                    </mc:Choice>
                    <mc:Fallback>
                      <p:oleObj name="Equation" r:id="rId11" imgW="126770" imgH="164801" progId="Equation.3">
                        <p:embed/>
                        <p:pic>
                          <p:nvPicPr>
                            <p:cNvPr id="303131"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7" y="1056"/>
                              <a:ext cx="147"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3132" name="Line 27"/>
                <p:cNvSpPr>
                  <a:spLocks noChangeShapeType="1"/>
                </p:cNvSpPr>
                <p:nvPr/>
              </p:nvSpPr>
              <p:spPr bwMode="auto">
                <a:xfrm>
                  <a:off x="4107" y="1152"/>
                  <a:ext cx="768" cy="0"/>
                </a:xfrm>
                <a:prstGeom prst="line">
                  <a:avLst/>
                </a:prstGeom>
                <a:noFill/>
                <a:ln w="19050">
                  <a:solidFill>
                    <a:schemeClr val="tx1"/>
                  </a:solidFill>
                  <a:prstDash val="dash"/>
                  <a:round/>
                  <a:headEnd/>
                  <a:tailEnd type="none" w="sm" len="lg"/>
                </a:ln>
              </p:spPr>
              <p:txBody>
                <a:bodyPr/>
                <a:lstStyle/>
                <a:p>
                  <a:endParaRPr lang="zh-CN" altLang="en-US"/>
                </a:p>
              </p:txBody>
            </p:sp>
          </p:grpSp>
          <p:grpSp>
            <p:nvGrpSpPr>
              <p:cNvPr id="303133" name="Group 28"/>
              <p:cNvGrpSpPr>
                <a:grpSpLocks/>
              </p:cNvGrpSpPr>
              <p:nvPr/>
            </p:nvGrpSpPr>
            <p:grpSpPr bwMode="auto">
              <a:xfrm>
                <a:off x="3435" y="1392"/>
                <a:ext cx="1766" cy="347"/>
                <a:chOff x="3531" y="624"/>
                <a:chExt cx="1766" cy="347"/>
              </a:xfrm>
            </p:grpSpPr>
            <p:sp>
              <p:nvSpPr>
                <p:cNvPr id="303134" name="Text Box 29"/>
                <p:cNvSpPr txBox="1">
                  <a:spLocks noChangeArrowheads="1"/>
                </p:cNvSpPr>
                <p:nvPr/>
              </p:nvSpPr>
              <p:spPr bwMode="auto">
                <a:xfrm>
                  <a:off x="4656" y="624"/>
                  <a:ext cx="641" cy="288"/>
                </a:xfrm>
                <a:prstGeom prst="rect">
                  <a:avLst/>
                </a:prstGeom>
                <a:noFill/>
                <a:ln w="28575">
                  <a:noFill/>
                  <a:miter lim="800000"/>
                  <a:headEnd/>
                  <a:tailEnd/>
                </a:ln>
              </p:spPr>
              <p:txBody>
                <a:bodyPr>
                  <a:spAutoFit/>
                </a:bodyPr>
                <a:lstStyle/>
                <a:p>
                  <a:pPr eaLnBrk="0" hangingPunct="0"/>
                  <a:r>
                    <a:rPr lang="en-US" altLang="zh-CN" sz="2400" b="1" i="1">
                      <a:solidFill>
                        <a:srgbClr val="000000"/>
                      </a:solidFill>
                      <a:latin typeface="Times New Roman" pitchFamily="18" charset="0"/>
                      <a:ea typeface="宋体" charset="-122"/>
                    </a:rPr>
                    <a:t>m </a:t>
                  </a:r>
                  <a:r>
                    <a:rPr lang="en-US" altLang="zh-CN" sz="2400" b="1">
                      <a:solidFill>
                        <a:srgbClr val="000000"/>
                      </a:solidFill>
                      <a:latin typeface="Times New Roman" pitchFamily="18" charset="0"/>
                      <a:ea typeface="宋体" charset="-122"/>
                    </a:rPr>
                    <a:t>= 2</a:t>
                  </a:r>
                </a:p>
              </p:txBody>
            </p:sp>
            <p:graphicFrame>
              <p:nvGraphicFramePr>
                <p:cNvPr id="303135" name="Object 31"/>
                <p:cNvGraphicFramePr>
                  <a:graphicFrameLocks noChangeAspect="1"/>
                </p:cNvGraphicFramePr>
                <p:nvPr/>
              </p:nvGraphicFramePr>
              <p:xfrm>
                <a:off x="3531" y="720"/>
                <a:ext cx="528" cy="251"/>
              </p:xfrm>
              <a:graphic>
                <a:graphicData uri="http://schemas.openxmlformats.org/presentationml/2006/ole">
                  <mc:AlternateContent xmlns:mc="http://schemas.openxmlformats.org/markup-compatibility/2006">
                    <mc:Choice xmlns:v="urn:schemas-microsoft-com:vml" Requires="v">
                      <p:oleObj spid="_x0000_s1224795" name="Equation" r:id="rId13" imgW="533216" imgH="228600" progId="Equation.3">
                        <p:embed/>
                      </p:oleObj>
                    </mc:Choice>
                    <mc:Fallback>
                      <p:oleObj name="Equation" r:id="rId13" imgW="533216" imgH="228600" progId="Equation.3">
                        <p:embed/>
                        <p:pic>
                          <p:nvPicPr>
                            <p:cNvPr id="303135"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31" y="720"/>
                              <a:ext cx="528"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3136" name="Line 31"/>
                <p:cNvSpPr>
                  <a:spLocks noChangeShapeType="1"/>
                </p:cNvSpPr>
                <p:nvPr/>
              </p:nvSpPr>
              <p:spPr bwMode="auto">
                <a:xfrm>
                  <a:off x="4107" y="816"/>
                  <a:ext cx="528" cy="0"/>
                </a:xfrm>
                <a:prstGeom prst="line">
                  <a:avLst/>
                </a:prstGeom>
                <a:noFill/>
                <a:ln w="19050">
                  <a:solidFill>
                    <a:srgbClr val="003300"/>
                  </a:solidFill>
                  <a:prstDash val="dash"/>
                  <a:round/>
                  <a:headEnd/>
                  <a:tailEnd type="none" w="sm" len="lg"/>
                </a:ln>
              </p:spPr>
              <p:txBody>
                <a:bodyPr/>
                <a:lstStyle/>
                <a:p>
                  <a:endParaRPr lang="zh-CN" altLang="en-US"/>
                </a:p>
              </p:txBody>
            </p:sp>
          </p:grpSp>
          <p:grpSp>
            <p:nvGrpSpPr>
              <p:cNvPr id="303137" name="Group 32"/>
              <p:cNvGrpSpPr>
                <a:grpSpLocks/>
              </p:cNvGrpSpPr>
              <p:nvPr/>
            </p:nvGrpSpPr>
            <p:grpSpPr bwMode="auto">
              <a:xfrm>
                <a:off x="2715" y="1440"/>
                <a:ext cx="2208" cy="1632"/>
                <a:chOff x="2811" y="672"/>
                <a:chExt cx="2208" cy="1632"/>
              </a:xfrm>
            </p:grpSpPr>
            <p:sp>
              <p:nvSpPr>
                <p:cNvPr id="303138" name="Arc 33"/>
                <p:cNvSpPr>
                  <a:spLocks/>
                </p:cNvSpPr>
                <p:nvPr/>
              </p:nvSpPr>
              <p:spPr bwMode="auto">
                <a:xfrm>
                  <a:off x="4059" y="672"/>
                  <a:ext cx="960" cy="1632"/>
                </a:xfrm>
                <a:custGeom>
                  <a:avLst/>
                  <a:gdLst>
                    <a:gd name="T0" fmla="*/ 0 w 22803"/>
                    <a:gd name="T1" fmla="*/ 0 h 43200"/>
                    <a:gd name="T2" fmla="*/ 0 w 22803"/>
                    <a:gd name="T3" fmla="*/ 0 h 43200"/>
                    <a:gd name="T4" fmla="*/ 0 w 22803"/>
                    <a:gd name="T5" fmla="*/ 0 h 43200"/>
                    <a:gd name="T6" fmla="*/ 0 60000 65536"/>
                    <a:gd name="T7" fmla="*/ 0 60000 65536"/>
                    <a:gd name="T8" fmla="*/ 0 60000 65536"/>
                    <a:gd name="T9" fmla="*/ 0 w 22803"/>
                    <a:gd name="T10" fmla="*/ 0 h 43200"/>
                    <a:gd name="T11" fmla="*/ 22803 w 22803"/>
                    <a:gd name="T12" fmla="*/ 43200 h 43200"/>
                  </a:gdLst>
                  <a:ahLst/>
                  <a:cxnLst>
                    <a:cxn ang="T6">
                      <a:pos x="T0" y="T1"/>
                    </a:cxn>
                    <a:cxn ang="T7">
                      <a:pos x="T2" y="T3"/>
                    </a:cxn>
                    <a:cxn ang="T8">
                      <a:pos x="T4" y="T5"/>
                    </a:cxn>
                  </a:cxnLst>
                  <a:rect l="T9" t="T10" r="T11" b="T12"/>
                  <a:pathLst>
                    <a:path w="22803" h="43200" fill="none" extrusionOk="0">
                      <a:moveTo>
                        <a:pt x="1202" y="0"/>
                      </a:moveTo>
                      <a:cubicBezTo>
                        <a:pt x="13132" y="0"/>
                        <a:pt x="22803" y="9670"/>
                        <a:pt x="22803" y="21600"/>
                      </a:cubicBezTo>
                      <a:cubicBezTo>
                        <a:pt x="22803" y="33529"/>
                        <a:pt x="13132" y="43200"/>
                        <a:pt x="1203" y="43200"/>
                      </a:cubicBezTo>
                      <a:cubicBezTo>
                        <a:pt x="801" y="43200"/>
                        <a:pt x="400" y="43188"/>
                        <a:pt x="-1" y="43166"/>
                      </a:cubicBezTo>
                    </a:path>
                    <a:path w="22803" h="43200" stroke="0" extrusionOk="0">
                      <a:moveTo>
                        <a:pt x="1202" y="0"/>
                      </a:moveTo>
                      <a:cubicBezTo>
                        <a:pt x="13132" y="0"/>
                        <a:pt x="22803" y="9670"/>
                        <a:pt x="22803" y="21600"/>
                      </a:cubicBezTo>
                      <a:cubicBezTo>
                        <a:pt x="22803" y="33529"/>
                        <a:pt x="13132" y="43200"/>
                        <a:pt x="1203" y="43200"/>
                      </a:cubicBezTo>
                      <a:cubicBezTo>
                        <a:pt x="801" y="43200"/>
                        <a:pt x="400" y="43188"/>
                        <a:pt x="-1" y="43166"/>
                      </a:cubicBezTo>
                      <a:lnTo>
                        <a:pt x="1203" y="21600"/>
                      </a:lnTo>
                      <a:close/>
                    </a:path>
                  </a:pathLst>
                </a:custGeom>
                <a:noFill/>
                <a:ln w="19050">
                  <a:solidFill>
                    <a:schemeClr val="accent2"/>
                  </a:solidFill>
                  <a:round/>
                  <a:headEnd/>
                  <a:tailEnd/>
                </a:ln>
              </p:spPr>
              <p:txBody>
                <a:bodyPr wrap="none" anchor="ctr"/>
                <a:lstStyle/>
                <a:p>
                  <a:endParaRPr lang="zh-CN" altLang="en-US"/>
                </a:p>
              </p:txBody>
            </p:sp>
            <p:grpSp>
              <p:nvGrpSpPr>
                <p:cNvPr id="303139" name="Group 34"/>
                <p:cNvGrpSpPr>
                  <a:grpSpLocks/>
                </p:cNvGrpSpPr>
                <p:nvPr/>
              </p:nvGrpSpPr>
              <p:grpSpPr bwMode="auto">
                <a:xfrm>
                  <a:off x="2811" y="1488"/>
                  <a:ext cx="1248" cy="816"/>
                  <a:chOff x="192" y="1344"/>
                  <a:chExt cx="1248" cy="816"/>
                </a:xfrm>
              </p:grpSpPr>
              <p:sp>
                <p:nvSpPr>
                  <p:cNvPr id="303140" name="Line 35"/>
                  <p:cNvSpPr>
                    <a:spLocks noChangeShapeType="1"/>
                  </p:cNvSpPr>
                  <p:nvPr/>
                </p:nvSpPr>
                <p:spPr bwMode="auto">
                  <a:xfrm flipH="1">
                    <a:off x="432" y="1344"/>
                    <a:ext cx="1008" cy="0"/>
                  </a:xfrm>
                  <a:prstGeom prst="line">
                    <a:avLst/>
                  </a:prstGeom>
                  <a:noFill/>
                  <a:ln w="9525">
                    <a:solidFill>
                      <a:srgbClr val="0000FF"/>
                    </a:solidFill>
                    <a:prstDash val="dash"/>
                    <a:round/>
                    <a:headEnd/>
                    <a:tailEnd/>
                  </a:ln>
                </p:spPr>
                <p:txBody>
                  <a:bodyPr/>
                  <a:lstStyle/>
                  <a:p>
                    <a:endParaRPr lang="zh-CN" altLang="en-US"/>
                  </a:p>
                </p:txBody>
              </p:sp>
              <p:graphicFrame>
                <p:nvGraphicFramePr>
                  <p:cNvPr id="303141" name="Object 37"/>
                  <p:cNvGraphicFramePr>
                    <a:graphicFrameLocks noChangeAspect="1"/>
                  </p:cNvGraphicFramePr>
                  <p:nvPr/>
                </p:nvGraphicFramePr>
                <p:xfrm>
                  <a:off x="192" y="1584"/>
                  <a:ext cx="624" cy="317"/>
                </p:xfrm>
                <a:graphic>
                  <a:graphicData uri="http://schemas.openxmlformats.org/presentationml/2006/ole">
                    <mc:AlternateContent xmlns:mc="http://schemas.openxmlformats.org/markup-compatibility/2006">
                      <mc:Choice xmlns:v="urn:schemas-microsoft-com:vml" Requires="v">
                        <p:oleObj spid="_x0000_s1224796" name="Equation" r:id="rId15" imgW="596563" imgH="241269" progId="Equation.3">
                          <p:embed/>
                        </p:oleObj>
                      </mc:Choice>
                      <mc:Fallback>
                        <p:oleObj name="Equation" r:id="rId15" imgW="596563" imgH="241269" progId="Equation.3">
                          <p:embed/>
                          <p:pic>
                            <p:nvPicPr>
                              <p:cNvPr id="303141"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 y="1584"/>
                                <a:ext cx="62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3142" name="Line 37"/>
                  <p:cNvSpPr>
                    <a:spLocks noChangeShapeType="1"/>
                  </p:cNvSpPr>
                  <p:nvPr/>
                </p:nvSpPr>
                <p:spPr bwMode="auto">
                  <a:xfrm flipH="1">
                    <a:off x="432" y="2160"/>
                    <a:ext cx="1008" cy="0"/>
                  </a:xfrm>
                  <a:prstGeom prst="line">
                    <a:avLst/>
                  </a:prstGeom>
                  <a:noFill/>
                  <a:ln w="9525">
                    <a:solidFill>
                      <a:schemeClr val="accent2"/>
                    </a:solidFill>
                    <a:prstDash val="dash"/>
                    <a:round/>
                    <a:headEnd/>
                    <a:tailEnd/>
                  </a:ln>
                </p:spPr>
                <p:txBody>
                  <a:bodyPr/>
                  <a:lstStyle/>
                  <a:p>
                    <a:endParaRPr lang="zh-CN" altLang="en-US"/>
                  </a:p>
                </p:txBody>
              </p:sp>
              <p:sp>
                <p:nvSpPr>
                  <p:cNvPr id="303143" name="Line 38"/>
                  <p:cNvSpPr>
                    <a:spLocks noChangeShapeType="1"/>
                  </p:cNvSpPr>
                  <p:nvPr/>
                </p:nvSpPr>
                <p:spPr bwMode="auto">
                  <a:xfrm>
                    <a:off x="576" y="1344"/>
                    <a:ext cx="0" cy="240"/>
                  </a:xfrm>
                  <a:prstGeom prst="line">
                    <a:avLst/>
                  </a:prstGeom>
                  <a:noFill/>
                  <a:ln w="9525">
                    <a:solidFill>
                      <a:srgbClr val="FF0000"/>
                    </a:solidFill>
                    <a:round/>
                    <a:headEnd/>
                    <a:tailEnd type="stealth" w="med" len="med"/>
                  </a:ln>
                </p:spPr>
                <p:txBody>
                  <a:bodyPr/>
                  <a:lstStyle/>
                  <a:p>
                    <a:endParaRPr lang="zh-CN" altLang="en-US"/>
                  </a:p>
                </p:txBody>
              </p:sp>
              <p:sp>
                <p:nvSpPr>
                  <p:cNvPr id="303144" name="Line 39"/>
                  <p:cNvSpPr>
                    <a:spLocks noChangeShapeType="1"/>
                  </p:cNvSpPr>
                  <p:nvPr/>
                </p:nvSpPr>
                <p:spPr bwMode="auto">
                  <a:xfrm>
                    <a:off x="576" y="1920"/>
                    <a:ext cx="0" cy="240"/>
                  </a:xfrm>
                  <a:prstGeom prst="line">
                    <a:avLst/>
                  </a:prstGeom>
                  <a:noFill/>
                  <a:ln w="9525">
                    <a:solidFill>
                      <a:srgbClr val="FF0000"/>
                    </a:solidFill>
                    <a:round/>
                    <a:headEnd type="stealth" w="med" len="med"/>
                    <a:tailEnd/>
                  </a:ln>
                </p:spPr>
                <p:txBody>
                  <a:bodyPr/>
                  <a:lstStyle/>
                  <a:p>
                    <a:endParaRPr lang="zh-CN" altLang="en-US"/>
                  </a:p>
                </p:txBody>
              </p:sp>
            </p:grpSp>
          </p:grpSp>
          <p:graphicFrame>
            <p:nvGraphicFramePr>
              <p:cNvPr id="303145" name="Object 41"/>
              <p:cNvGraphicFramePr>
                <a:graphicFrameLocks noChangeAspect="1"/>
              </p:cNvGraphicFramePr>
              <p:nvPr/>
            </p:nvGraphicFramePr>
            <p:xfrm>
              <a:off x="2448" y="1392"/>
              <a:ext cx="625" cy="365"/>
            </p:xfrm>
            <a:graphic>
              <a:graphicData uri="http://schemas.openxmlformats.org/presentationml/2006/ole">
                <mc:AlternateContent xmlns:mc="http://schemas.openxmlformats.org/markup-compatibility/2006">
                  <mc:Choice xmlns:v="urn:schemas-microsoft-com:vml" Requires="v">
                    <p:oleObj spid="_x0000_s1224797" name="Equation" r:id="rId17" imgW="482278" imgH="241415" progId="Equation.3">
                      <p:embed/>
                    </p:oleObj>
                  </mc:Choice>
                  <mc:Fallback>
                    <p:oleObj name="Equation" r:id="rId17" imgW="482278" imgH="241415" progId="Equation.3">
                      <p:embed/>
                      <p:pic>
                        <p:nvPicPr>
                          <p:cNvPr id="303145"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48" y="1392"/>
                            <a:ext cx="625" cy="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35883" name="Object 42"/>
          <p:cNvGraphicFramePr>
            <a:graphicFrameLocks noChangeAspect="1"/>
          </p:cNvGraphicFramePr>
          <p:nvPr/>
        </p:nvGraphicFramePr>
        <p:xfrm>
          <a:off x="838200" y="4705350"/>
          <a:ext cx="2560638" cy="512763"/>
        </p:xfrm>
        <a:graphic>
          <a:graphicData uri="http://schemas.openxmlformats.org/presentationml/2006/ole">
            <mc:AlternateContent xmlns:mc="http://schemas.openxmlformats.org/markup-compatibility/2006">
              <mc:Choice xmlns:v="urn:schemas-microsoft-com:vml" Requires="v">
                <p:oleObj spid="_x0000_s1224798" name="Equation" r:id="rId19" imgW="1040543" imgH="215931" progId="Equation.3">
                  <p:embed/>
                </p:oleObj>
              </mc:Choice>
              <mc:Fallback>
                <p:oleObj name="Equation" r:id="rId19" imgW="1040543" imgH="215931" progId="Equation.3">
                  <p:embed/>
                  <p:pic>
                    <p:nvPicPr>
                      <p:cNvPr id="35883"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8200" y="4705350"/>
                        <a:ext cx="2560638"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84" name="Object 43"/>
          <p:cNvGraphicFramePr>
            <a:graphicFrameLocks noChangeAspect="1"/>
          </p:cNvGraphicFramePr>
          <p:nvPr/>
        </p:nvGraphicFramePr>
        <p:xfrm>
          <a:off x="381000" y="1885950"/>
          <a:ext cx="3484563" cy="600075"/>
        </p:xfrm>
        <a:graphic>
          <a:graphicData uri="http://schemas.openxmlformats.org/presentationml/2006/ole">
            <mc:AlternateContent xmlns:mc="http://schemas.openxmlformats.org/markup-compatibility/2006">
              <mc:Choice xmlns:v="urn:schemas-microsoft-com:vml" Requires="v">
                <p:oleObj spid="_x0000_s1224799" name="Equation" r:id="rId21" imgW="1726833" imgH="254092" progId="Equation.3">
                  <p:embed/>
                </p:oleObj>
              </mc:Choice>
              <mc:Fallback>
                <p:oleObj name="Equation" r:id="rId21" imgW="1726833" imgH="254092" progId="Equation.3">
                  <p:embed/>
                  <p:pic>
                    <p:nvPicPr>
                      <p:cNvPr id="35884" name="Object 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1000" y="1885950"/>
                        <a:ext cx="3484563" cy="600075"/>
                      </a:xfrm>
                      <a:prstGeom prst="rect">
                        <a:avLst/>
                      </a:prstGeom>
                      <a:noFill/>
                      <a:ln>
                        <a:noFill/>
                      </a:ln>
                      <a:extLst>
                        <a:ext uri="{909E8E84-426E-40DD-AFC4-6F175D3DCCD1}">
                          <a14:hiddenFill xmlns:a14="http://schemas.microsoft.com/office/drawing/2010/main">
                            <a:gradFill rotWithShape="0">
                              <a:gsLst>
                                <a:gs pos="0">
                                  <a:srgbClr val="CCFFCC"/>
                                </a:gs>
                                <a:gs pos="50000">
                                  <a:srgbClr val="F8FFF8"/>
                                </a:gs>
                                <a:gs pos="100000">
                                  <a:srgbClr val="CCFFCC"/>
                                </a:gs>
                              </a:gsLst>
                              <a:lin ang="5400000" scaled="1"/>
                            </a:gradFill>
                          </a14:hiddenFill>
                        </a:ext>
                        <a:ext uri="{91240B29-F687-4F45-9708-019B960494DF}">
                          <a14:hiddenLine xmlns:a14="http://schemas.microsoft.com/office/drawing/2010/main" w="12700">
                            <a:solidFill>
                              <a:srgbClr val="FF0000"/>
                            </a:solidFill>
                            <a:miter lim="800000"/>
                            <a:headEnd/>
                            <a:tailEnd/>
                          </a14:hiddenLine>
                        </a:ext>
                      </a:extLst>
                    </p:spPr>
                  </p:pic>
                </p:oleObj>
              </mc:Fallback>
            </mc:AlternateContent>
          </a:graphicData>
        </a:graphic>
      </p:graphicFrame>
      <p:graphicFrame>
        <p:nvGraphicFramePr>
          <p:cNvPr id="35885" name="Object 44"/>
          <p:cNvGraphicFramePr>
            <a:graphicFrameLocks noChangeAspect="1"/>
          </p:cNvGraphicFramePr>
          <p:nvPr/>
        </p:nvGraphicFramePr>
        <p:xfrm>
          <a:off x="1265238" y="2816225"/>
          <a:ext cx="1527175" cy="523875"/>
        </p:xfrm>
        <a:graphic>
          <a:graphicData uri="http://schemas.openxmlformats.org/presentationml/2006/ole">
            <mc:AlternateContent xmlns:mc="http://schemas.openxmlformats.org/markup-compatibility/2006">
              <mc:Choice xmlns:v="urn:schemas-microsoft-com:vml" Requires="v">
                <p:oleObj spid="_x0000_s1224800" name="Equation" r:id="rId23" imgW="634572" imgH="215931" progId="Equation.3">
                  <p:embed/>
                </p:oleObj>
              </mc:Choice>
              <mc:Fallback>
                <p:oleObj name="Equation" r:id="rId23" imgW="634572" imgH="215931" progId="Equation.3">
                  <p:embed/>
                  <p:pic>
                    <p:nvPicPr>
                      <p:cNvPr id="35885" name="Object 4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65238" y="2816225"/>
                        <a:ext cx="1527175" cy="523875"/>
                      </a:xfrm>
                      <a:prstGeom prst="rect">
                        <a:avLst/>
                      </a:prstGeom>
                      <a:gradFill rotWithShape="0">
                        <a:gsLst>
                          <a:gs pos="0">
                            <a:schemeClr val="accent1"/>
                          </a:gs>
                          <a:gs pos="50000">
                            <a:schemeClr val="bg1"/>
                          </a:gs>
                          <a:gs pos="100000">
                            <a:schemeClr val="accent1"/>
                          </a:gs>
                        </a:gsLst>
                        <a:lin ang="5400000" scaled="1"/>
                      </a:gradFill>
                      <a:ln w="12700">
                        <a:solidFill>
                          <a:srgbClr val="FF0000"/>
                        </a:solidFill>
                        <a:miter lim="800000"/>
                        <a:headEnd/>
                        <a:tailEnd/>
                      </a:ln>
                    </p:spPr>
                  </p:pic>
                </p:oleObj>
              </mc:Fallback>
            </mc:AlternateContent>
          </a:graphicData>
        </a:graphic>
      </p:graphicFrame>
      <p:graphicFrame>
        <p:nvGraphicFramePr>
          <p:cNvPr id="35886" name="Object 45"/>
          <p:cNvGraphicFramePr>
            <a:graphicFrameLocks noChangeAspect="1"/>
          </p:cNvGraphicFramePr>
          <p:nvPr/>
        </p:nvGraphicFramePr>
        <p:xfrm>
          <a:off x="652463" y="3743325"/>
          <a:ext cx="3114675" cy="466725"/>
        </p:xfrm>
        <a:graphic>
          <a:graphicData uri="http://schemas.openxmlformats.org/presentationml/2006/ole">
            <mc:AlternateContent xmlns:mc="http://schemas.openxmlformats.org/markup-compatibility/2006">
              <mc:Choice xmlns:v="urn:schemas-microsoft-com:vml" Requires="v">
                <p:oleObj spid="_x0000_s1224801" name="Equation" r:id="rId25" imgW="1384001" imgH="203384" progId="Equation.3">
                  <p:embed/>
                </p:oleObj>
              </mc:Choice>
              <mc:Fallback>
                <p:oleObj name="Equation" r:id="rId25" imgW="1384001" imgH="203384" progId="Equation.3">
                  <p:embed/>
                  <p:pic>
                    <p:nvPicPr>
                      <p:cNvPr id="35886" name="Object 4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52463" y="3743325"/>
                        <a:ext cx="3114675" cy="466725"/>
                      </a:xfrm>
                      <a:prstGeom prst="rect">
                        <a:avLst/>
                      </a:prstGeom>
                      <a:noFill/>
                      <a:ln w="12700">
                        <a:solidFill>
                          <a:srgbClr val="FF0000"/>
                        </a:solidFill>
                        <a:miter lim="800000"/>
                        <a:headEnd/>
                        <a:tailEnd/>
                      </a:ln>
                      <a:extLst>
                        <a:ext uri="{909E8E84-426E-40DD-AFC4-6F175D3DCCD1}">
                          <a14:hiddenFill xmlns:a14="http://schemas.microsoft.com/office/drawing/2010/main">
                            <a:gradFill rotWithShape="0">
                              <a:gsLst>
                                <a:gs pos="0">
                                  <a:srgbClr val="CCFFCC"/>
                                </a:gs>
                                <a:gs pos="50000">
                                  <a:srgbClr val="F8FFF8"/>
                                </a:gs>
                                <a:gs pos="100000">
                                  <a:srgbClr val="CCFFCC"/>
                                </a:gs>
                              </a:gsLst>
                              <a:lin ang="5400000" scaled="1"/>
                            </a:gradFill>
                          </a14:hiddenFill>
                        </a:ext>
                      </a:extLst>
                    </p:spPr>
                  </p:pic>
                </p:oleObj>
              </mc:Fallback>
            </mc:AlternateContent>
          </a:graphicData>
        </a:graphic>
      </p:graphicFrame>
      <p:sp>
        <p:nvSpPr>
          <p:cNvPr id="35887" name="Text Box 47"/>
          <p:cNvSpPr>
            <a:spLocks noGrp="1" noChangeArrowheads="1"/>
          </p:cNvSpPr>
          <p:nvPr>
            <p:ph type="ctrTitle" idx="4294967295"/>
          </p:nvPr>
        </p:nvSpPr>
        <p:spPr bwMode="auto">
          <a:xfrm>
            <a:off x="457200" y="228600"/>
            <a:ext cx="7772400" cy="1143000"/>
          </a:xfrm>
          <a:noFill/>
        </p:spPr>
        <p:txBody>
          <a:bodyPr vert="horz" wrap="square" lIns="91440" tIns="45720" rIns="91440" bIns="45720" numCol="1" anchorCtr="0" compatLnSpc="1">
            <a:prstTxWarp prst="textNoShape">
              <a:avLst/>
            </a:prstTxWarp>
          </a:bodyPr>
          <a:lstStyle/>
          <a:p>
            <a:pPr eaLnBrk="1" hangingPunct="1">
              <a:spcBef>
                <a:spcPct val="50000"/>
              </a:spcBef>
            </a:pPr>
            <a:r>
              <a:rPr lang="en-US" altLang="zh-CN" sz="2200" b="1">
                <a:solidFill>
                  <a:schemeClr val="tx1"/>
                </a:solidFill>
                <a:effectLst/>
              </a:rPr>
              <a:t>For example</a:t>
            </a:r>
            <a:r>
              <a:rPr lang="zh-CN" altLang="en-US" sz="2200">
                <a:solidFill>
                  <a:schemeClr val="tx1"/>
                </a:solidFill>
                <a:effectLst/>
              </a:rPr>
              <a:t>：</a:t>
            </a:r>
          </a:p>
        </p:txBody>
      </p:sp>
      <p:grpSp>
        <p:nvGrpSpPr>
          <p:cNvPr id="13" name="Group 6"/>
          <p:cNvGrpSpPr>
            <a:grpSpLocks/>
          </p:cNvGrpSpPr>
          <p:nvPr/>
        </p:nvGrpSpPr>
        <p:grpSpPr bwMode="auto">
          <a:xfrm>
            <a:off x="0" y="5580063"/>
            <a:ext cx="9144000" cy="954087"/>
            <a:chOff x="0" y="2983"/>
            <a:chExt cx="5760" cy="601"/>
          </a:xfrm>
        </p:grpSpPr>
        <p:sp>
          <p:nvSpPr>
            <p:cNvPr id="303152" name="Rectangle 5"/>
            <p:cNvSpPr>
              <a:spLocks noChangeArrowheads="1"/>
            </p:cNvSpPr>
            <p:nvPr/>
          </p:nvSpPr>
          <p:spPr bwMode="auto">
            <a:xfrm>
              <a:off x="0" y="2983"/>
              <a:ext cx="5760" cy="601"/>
            </a:xfrm>
            <a:prstGeom prst="rect">
              <a:avLst/>
            </a:prstGeom>
            <a:noFill/>
            <a:ln w="9525">
              <a:noFill/>
              <a:miter lim="800000"/>
              <a:headEnd/>
              <a:tailEnd/>
            </a:ln>
          </p:spPr>
          <p:txBody>
            <a:bodyPr>
              <a:spAutoFit/>
            </a:bodyPr>
            <a:lstStyle/>
            <a:p>
              <a:r>
                <a:rPr lang="zh-CN" altLang="en-US" sz="2800">
                  <a:solidFill>
                    <a:srgbClr val="0000FF"/>
                  </a:solidFill>
                  <a:latin typeface="宋体" charset="-122"/>
                  <a:ea typeface="宋体" charset="-122"/>
                </a:rPr>
                <a:t>由于薛定谔方程是非相对论的，没有导出自旋量子数   </a:t>
              </a:r>
            </a:p>
            <a:p>
              <a:r>
                <a:rPr lang="zh-CN" altLang="en-US" sz="2800">
                  <a:solidFill>
                    <a:srgbClr val="0000FF"/>
                  </a:solidFill>
                  <a:latin typeface="宋体" charset="-122"/>
                  <a:ea typeface="宋体" charset="-122"/>
                </a:rPr>
                <a:t>和自旋磁量子数    。</a:t>
              </a:r>
              <a:r>
                <a:rPr lang="zh-CN" altLang="en-US" sz="2800">
                  <a:solidFill>
                    <a:srgbClr val="FF0000"/>
                  </a:solidFill>
                  <a:latin typeface="宋体" charset="-122"/>
                  <a:ea typeface="宋体" charset="-122"/>
                </a:rPr>
                <a:t> </a:t>
              </a:r>
              <a:endParaRPr lang="zh-CN" altLang="en-US" sz="2800">
                <a:solidFill>
                  <a:srgbClr val="000000"/>
                </a:solidFill>
                <a:latin typeface="Times New Roman" pitchFamily="18" charset="0"/>
                <a:ea typeface="宋体" charset="-122"/>
              </a:endParaRPr>
            </a:p>
          </p:txBody>
        </p:sp>
        <p:graphicFrame>
          <p:nvGraphicFramePr>
            <p:cNvPr id="303153" name="Object 49"/>
            <p:cNvGraphicFramePr>
              <a:graphicFrameLocks noChangeAspect="1"/>
            </p:cNvGraphicFramePr>
            <p:nvPr/>
          </p:nvGraphicFramePr>
          <p:xfrm>
            <a:off x="5276" y="3030"/>
            <a:ext cx="234" cy="292"/>
          </p:xfrm>
          <a:graphic>
            <a:graphicData uri="http://schemas.openxmlformats.org/presentationml/2006/ole">
              <mc:AlternateContent xmlns:mc="http://schemas.openxmlformats.org/markup-compatibility/2006">
                <mc:Choice xmlns:v="urn:schemas-microsoft-com:vml" Requires="v">
                  <p:oleObj spid="_x0000_s1224802" r:id="rId27" imgW="114231" imgH="139616" progId="Equation.3">
                    <p:embed/>
                  </p:oleObj>
                </mc:Choice>
                <mc:Fallback>
                  <p:oleObj r:id="rId27" imgW="114231" imgH="139616" progId="Equation.3">
                    <p:embed/>
                    <p:pic>
                      <p:nvPicPr>
                        <p:cNvPr id="303153" name="Object 4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76" y="3030"/>
                          <a:ext cx="234"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3154" name="Object 50"/>
            <p:cNvGraphicFramePr>
              <a:graphicFrameLocks noChangeAspect="1"/>
            </p:cNvGraphicFramePr>
            <p:nvPr/>
          </p:nvGraphicFramePr>
          <p:xfrm>
            <a:off x="1665" y="3199"/>
            <a:ext cx="336" cy="384"/>
          </p:xfrm>
          <a:graphic>
            <a:graphicData uri="http://schemas.openxmlformats.org/presentationml/2006/ole">
              <mc:AlternateContent xmlns:mc="http://schemas.openxmlformats.org/markup-compatibility/2006">
                <mc:Choice xmlns:v="urn:schemas-microsoft-com:vml" Requires="v">
                  <p:oleObj spid="_x0000_s1224803" name="Equation" r:id="rId29" imgW="203139" imgH="228462" progId="">
                    <p:embed/>
                  </p:oleObj>
                </mc:Choice>
                <mc:Fallback>
                  <p:oleObj name="Equation" r:id="rId29" imgW="203139" imgH="228462" progId="">
                    <p:embed/>
                    <p:pic>
                      <p:nvPicPr>
                        <p:cNvPr id="303154" name="Object 5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65" y="3199"/>
                          <a:ext cx="336"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10471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87"/>
                                        </p:tgtEl>
                                        <p:attrNameLst>
                                          <p:attrName>style.visibility</p:attrName>
                                        </p:attrNameLst>
                                      </p:cBhvr>
                                      <p:to>
                                        <p:strVal val="visible"/>
                                      </p:to>
                                    </p:set>
                                    <p:anim calcmode="lin" valueType="num">
                                      <p:cBhvr additive="base">
                                        <p:cTn id="7" dur="500" fill="hold"/>
                                        <p:tgtEl>
                                          <p:spTgt spid="35887"/>
                                        </p:tgtEl>
                                        <p:attrNameLst>
                                          <p:attrName>ppt_x</p:attrName>
                                        </p:attrNameLst>
                                      </p:cBhvr>
                                      <p:tavLst>
                                        <p:tav tm="0">
                                          <p:val>
                                            <p:strVal val="0-#ppt_w/2"/>
                                          </p:val>
                                        </p:tav>
                                        <p:tav tm="100000">
                                          <p:val>
                                            <p:strVal val="#ppt_x"/>
                                          </p:val>
                                        </p:tav>
                                      </p:tavLst>
                                    </p:anim>
                                    <p:anim calcmode="lin" valueType="num">
                                      <p:cBhvr additive="base">
                                        <p:cTn id="8" dur="500" fill="hold"/>
                                        <p:tgtEl>
                                          <p:spTgt spid="358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881"/>
                                        </p:tgtEl>
                                        <p:attrNameLst>
                                          <p:attrName>style.visibility</p:attrName>
                                        </p:attrNameLst>
                                      </p:cBhvr>
                                      <p:to>
                                        <p:strVal val="visible"/>
                                      </p:to>
                                    </p:set>
                                    <p:anim calcmode="lin" valueType="num">
                                      <p:cBhvr additive="base">
                                        <p:cTn id="13" dur="500" fill="hold"/>
                                        <p:tgtEl>
                                          <p:spTgt spid="35881"/>
                                        </p:tgtEl>
                                        <p:attrNameLst>
                                          <p:attrName>ppt_x</p:attrName>
                                        </p:attrNameLst>
                                      </p:cBhvr>
                                      <p:tavLst>
                                        <p:tav tm="0">
                                          <p:val>
                                            <p:strVal val="0-#ppt_w/2"/>
                                          </p:val>
                                        </p:tav>
                                        <p:tav tm="100000">
                                          <p:val>
                                            <p:strVal val="#ppt_x"/>
                                          </p:val>
                                        </p:tav>
                                      </p:tavLst>
                                    </p:anim>
                                    <p:anim calcmode="lin" valueType="num">
                                      <p:cBhvr additive="base">
                                        <p:cTn id="14" dur="500" fill="hold"/>
                                        <p:tgtEl>
                                          <p:spTgt spid="3588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884"/>
                                        </p:tgtEl>
                                        <p:attrNameLst>
                                          <p:attrName>style.visibility</p:attrName>
                                        </p:attrNameLst>
                                      </p:cBhvr>
                                      <p:to>
                                        <p:strVal val="visible"/>
                                      </p:to>
                                    </p:set>
                                    <p:anim calcmode="lin" valueType="num">
                                      <p:cBhvr additive="base">
                                        <p:cTn id="19" dur="500" fill="hold"/>
                                        <p:tgtEl>
                                          <p:spTgt spid="35884"/>
                                        </p:tgtEl>
                                        <p:attrNameLst>
                                          <p:attrName>ppt_x</p:attrName>
                                        </p:attrNameLst>
                                      </p:cBhvr>
                                      <p:tavLst>
                                        <p:tav tm="0">
                                          <p:val>
                                            <p:strVal val="0-#ppt_w/2"/>
                                          </p:val>
                                        </p:tav>
                                        <p:tav tm="100000">
                                          <p:val>
                                            <p:strVal val="#ppt_x"/>
                                          </p:val>
                                        </p:tav>
                                      </p:tavLst>
                                    </p:anim>
                                    <p:anim calcmode="lin" valueType="num">
                                      <p:cBhvr additive="base">
                                        <p:cTn id="20" dur="500" fill="hold"/>
                                        <p:tgtEl>
                                          <p:spTgt spid="358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885"/>
                                        </p:tgtEl>
                                        <p:attrNameLst>
                                          <p:attrName>style.visibility</p:attrName>
                                        </p:attrNameLst>
                                      </p:cBhvr>
                                      <p:to>
                                        <p:strVal val="visible"/>
                                      </p:to>
                                    </p:set>
                                    <p:anim calcmode="lin" valueType="num">
                                      <p:cBhvr additive="base">
                                        <p:cTn id="25" dur="500" fill="hold"/>
                                        <p:tgtEl>
                                          <p:spTgt spid="35885"/>
                                        </p:tgtEl>
                                        <p:attrNameLst>
                                          <p:attrName>ppt_x</p:attrName>
                                        </p:attrNameLst>
                                      </p:cBhvr>
                                      <p:tavLst>
                                        <p:tav tm="0">
                                          <p:val>
                                            <p:strVal val="0-#ppt_w/2"/>
                                          </p:val>
                                        </p:tav>
                                        <p:tav tm="100000">
                                          <p:val>
                                            <p:strVal val="#ppt_x"/>
                                          </p:val>
                                        </p:tav>
                                      </p:tavLst>
                                    </p:anim>
                                    <p:anim calcmode="lin" valueType="num">
                                      <p:cBhvr additive="base">
                                        <p:cTn id="26" dur="500" fill="hold"/>
                                        <p:tgtEl>
                                          <p:spTgt spid="3588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5886"/>
                                        </p:tgtEl>
                                        <p:attrNameLst>
                                          <p:attrName>style.visibility</p:attrName>
                                        </p:attrNameLst>
                                      </p:cBhvr>
                                      <p:to>
                                        <p:strVal val="visible"/>
                                      </p:to>
                                    </p:set>
                                    <p:anim calcmode="lin" valueType="num">
                                      <p:cBhvr additive="base">
                                        <p:cTn id="31" dur="500" fill="hold"/>
                                        <p:tgtEl>
                                          <p:spTgt spid="35886"/>
                                        </p:tgtEl>
                                        <p:attrNameLst>
                                          <p:attrName>ppt_x</p:attrName>
                                        </p:attrNameLst>
                                      </p:cBhvr>
                                      <p:tavLst>
                                        <p:tav tm="0">
                                          <p:val>
                                            <p:strVal val="0-#ppt_w/2"/>
                                          </p:val>
                                        </p:tav>
                                        <p:tav tm="100000">
                                          <p:val>
                                            <p:strVal val="#ppt_x"/>
                                          </p:val>
                                        </p:tav>
                                      </p:tavLst>
                                    </p:anim>
                                    <p:anim calcmode="lin" valueType="num">
                                      <p:cBhvr additive="base">
                                        <p:cTn id="32" dur="500" fill="hold"/>
                                        <p:tgtEl>
                                          <p:spTgt spid="3588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5883"/>
                                        </p:tgtEl>
                                        <p:attrNameLst>
                                          <p:attrName>style.visibility</p:attrName>
                                        </p:attrNameLst>
                                      </p:cBhvr>
                                      <p:to>
                                        <p:strVal val="visible"/>
                                      </p:to>
                                    </p:set>
                                    <p:anim calcmode="lin" valueType="num">
                                      <p:cBhvr additive="base">
                                        <p:cTn id="37" dur="500" fill="hold"/>
                                        <p:tgtEl>
                                          <p:spTgt spid="35883"/>
                                        </p:tgtEl>
                                        <p:attrNameLst>
                                          <p:attrName>ppt_x</p:attrName>
                                        </p:attrNameLst>
                                      </p:cBhvr>
                                      <p:tavLst>
                                        <p:tav tm="0">
                                          <p:val>
                                            <p:strVal val="0-#ppt_w/2"/>
                                          </p:val>
                                        </p:tav>
                                        <p:tav tm="100000">
                                          <p:val>
                                            <p:strVal val="#ppt_x"/>
                                          </p:val>
                                        </p:tav>
                                      </p:tavLst>
                                    </p:anim>
                                    <p:anim calcmode="lin" valueType="num">
                                      <p:cBhvr additive="base">
                                        <p:cTn id="38" dur="500" fill="hold"/>
                                        <p:tgtEl>
                                          <p:spTgt spid="3588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0-#ppt_w/2"/>
                                          </p:val>
                                        </p:tav>
                                        <p:tav tm="100000">
                                          <p:val>
                                            <p:strVal val="#ppt_x"/>
                                          </p:val>
                                        </p:tav>
                                      </p:tavLst>
                                    </p:anim>
                                    <p:anim calcmode="lin" valueType="num">
                                      <p:cBhvr additive="base">
                                        <p:cTn id="4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8" presetClass="entr" presetSubtype="3"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strips(upRight)">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8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Text Box 5"/>
          <p:cNvSpPr txBox="1">
            <a:spLocks noChangeArrowheads="1"/>
          </p:cNvSpPr>
          <p:nvPr/>
        </p:nvSpPr>
        <p:spPr bwMode="auto">
          <a:xfrm>
            <a:off x="71438" y="333375"/>
            <a:ext cx="8893175" cy="3560763"/>
          </a:xfrm>
          <a:prstGeom prst="rect">
            <a:avLst/>
          </a:prstGeom>
          <a:solidFill>
            <a:schemeClr val="bg1"/>
          </a:solidFill>
          <a:ln w="9525">
            <a:noFill/>
            <a:miter lim="800000"/>
            <a:headEnd/>
            <a:tailEnd/>
          </a:ln>
        </p:spPr>
        <p:txBody>
          <a:bodyPr>
            <a:spAutoFit/>
          </a:bodyPr>
          <a:lstStyle/>
          <a:p>
            <a:pPr marL="457200" indent="-457200" algn="just">
              <a:spcBef>
                <a:spcPct val="50000"/>
              </a:spcBef>
              <a:buFont typeface="Wingdings" pitchFamily="2" charset="2"/>
              <a:buChar char="p"/>
            </a:pPr>
            <a:r>
              <a:rPr lang="zh-CN" altLang="en-US" sz="2400">
                <a:latin typeface="Times New Roman" pitchFamily="18" charset="0"/>
                <a:ea typeface="宋体" charset="-122"/>
              </a:rPr>
              <a:t>解题得出三个量子数</a:t>
            </a:r>
            <a:r>
              <a:rPr lang="en-US" altLang="zh-CN" sz="2400" i="1">
                <a:latin typeface="Times New Roman" pitchFamily="18" charset="0"/>
                <a:ea typeface="宋体" charset="-122"/>
              </a:rPr>
              <a:t>n</a:t>
            </a:r>
            <a:r>
              <a:rPr lang="en-US" altLang="zh-CN" sz="2400">
                <a:latin typeface="Times New Roman" pitchFamily="18" charset="0"/>
                <a:ea typeface="宋体" charset="-122"/>
              </a:rPr>
              <a:t>, </a:t>
            </a:r>
            <a:r>
              <a:rPr lang="en-US" altLang="zh-CN" sz="2400" i="1">
                <a:latin typeface="Times New Roman" pitchFamily="18" charset="0"/>
                <a:ea typeface="宋体" charset="-122"/>
              </a:rPr>
              <a:t>l</a:t>
            </a:r>
            <a:r>
              <a:rPr lang="en-US" altLang="zh-CN" sz="2400">
                <a:latin typeface="Times New Roman" pitchFamily="18" charset="0"/>
                <a:ea typeface="宋体" charset="-122"/>
              </a:rPr>
              <a:t>, </a:t>
            </a:r>
            <a:r>
              <a:rPr lang="en-US" altLang="zh-CN" sz="2400" i="1">
                <a:latin typeface="Times New Roman" pitchFamily="18" charset="0"/>
                <a:ea typeface="宋体" charset="-122"/>
              </a:rPr>
              <a:t>m</a:t>
            </a:r>
            <a:r>
              <a:rPr lang="en-US" altLang="zh-CN" sz="2400">
                <a:latin typeface="Times New Roman" pitchFamily="18" charset="0"/>
                <a:ea typeface="宋体" charset="-122"/>
              </a:rPr>
              <a:t>。</a:t>
            </a:r>
          </a:p>
          <a:p>
            <a:pPr marL="457200" indent="-457200" algn="just">
              <a:spcBef>
                <a:spcPct val="50000"/>
              </a:spcBef>
              <a:buFont typeface="Wingdings" pitchFamily="2" charset="2"/>
              <a:buChar char="p"/>
            </a:pPr>
            <a:r>
              <a:rPr lang="zh-CN" altLang="en-US" sz="2400">
                <a:solidFill>
                  <a:srgbClr val="FF0000"/>
                </a:solidFill>
                <a:latin typeface="Times New Roman" pitchFamily="18" charset="0"/>
                <a:ea typeface="宋体" charset="-122"/>
              </a:rPr>
              <a:t>主量子数</a:t>
            </a:r>
            <a:r>
              <a:rPr lang="en-US" altLang="zh-CN" sz="2400" i="1">
                <a:solidFill>
                  <a:srgbClr val="FF0000"/>
                </a:solidFill>
                <a:latin typeface="Times New Roman" pitchFamily="18" charset="0"/>
                <a:ea typeface="宋体" charset="-122"/>
              </a:rPr>
              <a:t>n</a:t>
            </a:r>
            <a:r>
              <a:rPr lang="en-US" altLang="zh-CN" sz="2400">
                <a:solidFill>
                  <a:srgbClr val="FF0000"/>
                </a:solidFill>
                <a:latin typeface="Times New Roman" pitchFamily="18" charset="0"/>
                <a:ea typeface="宋体" charset="-122"/>
              </a:rPr>
              <a:t>=1,2,3</a:t>
            </a:r>
            <a:r>
              <a:rPr lang="en-US" altLang="zh-CN" sz="2400">
                <a:latin typeface="Times New Roman" pitchFamily="18" charset="0"/>
                <a:ea typeface="宋体" charset="-122"/>
              </a:rPr>
              <a:t>,</a:t>
            </a:r>
            <a:r>
              <a:rPr lang="en-US" altLang="zh-CN" sz="2400">
                <a:latin typeface="Courier New" pitchFamily="49" charset="0"/>
                <a:ea typeface="宋体" charset="-122"/>
              </a:rPr>
              <a:t>…, </a:t>
            </a:r>
            <a:r>
              <a:rPr lang="zh-CN" altLang="en-US" sz="2400">
                <a:latin typeface="Times New Roman" pitchFamily="18" charset="0"/>
                <a:ea typeface="宋体" charset="-122"/>
              </a:rPr>
              <a:t>主量子数</a:t>
            </a:r>
            <a:r>
              <a:rPr lang="en-US" altLang="zh-CN" sz="2400" i="1">
                <a:latin typeface="Times New Roman" pitchFamily="18" charset="0"/>
                <a:ea typeface="宋体" charset="-122"/>
              </a:rPr>
              <a:t>n</a:t>
            </a:r>
            <a:r>
              <a:rPr lang="zh-CN" altLang="en-US" sz="2400">
                <a:latin typeface="Times New Roman" pitchFamily="18" charset="0"/>
                <a:ea typeface="宋体" charset="-122"/>
              </a:rPr>
              <a:t>与电子的能量有关，具有相应能量的电子依次称为</a:t>
            </a:r>
            <a:r>
              <a:rPr lang="en-US" altLang="zh-CN" sz="2400">
                <a:latin typeface="Times New Roman" pitchFamily="18" charset="0"/>
                <a:ea typeface="宋体" charset="-122"/>
              </a:rPr>
              <a:t>K，L，M，N，O，P，</a:t>
            </a:r>
            <a:r>
              <a:rPr lang="en-US" altLang="zh-CN" sz="2400">
                <a:latin typeface="Courier New" pitchFamily="49" charset="0"/>
                <a:ea typeface="宋体" charset="-122"/>
              </a:rPr>
              <a:t>…</a:t>
            </a:r>
            <a:r>
              <a:rPr lang="zh-CN" altLang="en-US" sz="2400">
                <a:latin typeface="Times New Roman" pitchFamily="18" charset="0"/>
                <a:ea typeface="宋体" charset="-122"/>
              </a:rPr>
              <a:t>主壳层的电子；</a:t>
            </a:r>
            <a:endParaRPr lang="en-US" altLang="zh-CN" sz="2400">
              <a:latin typeface="Times New Roman" pitchFamily="18" charset="0"/>
              <a:ea typeface="宋体" charset="-122"/>
            </a:endParaRPr>
          </a:p>
          <a:p>
            <a:pPr marL="457200" indent="-457200" algn="just">
              <a:spcBef>
                <a:spcPct val="50000"/>
              </a:spcBef>
              <a:buFont typeface="Wingdings" pitchFamily="2" charset="2"/>
              <a:buChar char="p"/>
            </a:pPr>
            <a:r>
              <a:rPr lang="zh-CN" altLang="en-US" sz="2400">
                <a:solidFill>
                  <a:srgbClr val="FF0000"/>
                </a:solidFill>
                <a:latin typeface="Times New Roman" pitchFamily="18" charset="0"/>
                <a:ea typeface="宋体" charset="-122"/>
              </a:rPr>
              <a:t>角量子数</a:t>
            </a:r>
            <a:r>
              <a:rPr lang="en-US" altLang="zh-CN" sz="2400" i="1">
                <a:solidFill>
                  <a:srgbClr val="FF0000"/>
                </a:solidFill>
                <a:latin typeface="Times New Roman" pitchFamily="18" charset="0"/>
                <a:ea typeface="宋体" charset="-122"/>
              </a:rPr>
              <a:t>l</a:t>
            </a:r>
            <a:r>
              <a:rPr lang="en-US" altLang="zh-CN" sz="2400">
                <a:solidFill>
                  <a:srgbClr val="FF0000"/>
                </a:solidFill>
                <a:latin typeface="Times New Roman" pitchFamily="18" charset="0"/>
                <a:ea typeface="宋体" charset="-122"/>
              </a:rPr>
              <a:t>=0,1,2,</a:t>
            </a:r>
            <a:r>
              <a:rPr lang="en-US" altLang="zh-CN" sz="2400">
                <a:solidFill>
                  <a:srgbClr val="FF0000"/>
                </a:solidFill>
                <a:latin typeface="Courier New" pitchFamily="49" charset="0"/>
                <a:ea typeface="宋体" charset="-122"/>
              </a:rPr>
              <a:t>…</a:t>
            </a:r>
            <a:r>
              <a:rPr lang="en-US" altLang="zh-CN" sz="2400" i="1">
                <a:solidFill>
                  <a:srgbClr val="FF0000"/>
                </a:solidFill>
                <a:latin typeface="Times New Roman" pitchFamily="18" charset="0"/>
                <a:ea typeface="宋体" charset="-122"/>
              </a:rPr>
              <a:t>n</a:t>
            </a:r>
            <a:r>
              <a:rPr lang="en-US" altLang="zh-CN" sz="2400">
                <a:solidFill>
                  <a:srgbClr val="FF0000"/>
                </a:solidFill>
                <a:latin typeface="Times New Roman" pitchFamily="18" charset="0"/>
                <a:ea typeface="宋体" charset="-122"/>
              </a:rPr>
              <a:t>-1</a:t>
            </a:r>
            <a:r>
              <a:rPr lang="en-US" altLang="zh-CN" sz="2400">
                <a:latin typeface="Times New Roman" pitchFamily="18" charset="0"/>
                <a:ea typeface="宋体" charset="-122"/>
              </a:rPr>
              <a:t>.</a:t>
            </a:r>
            <a:r>
              <a:rPr lang="zh-CN" altLang="en-US" sz="2400">
                <a:latin typeface="Times New Roman" pitchFamily="18" charset="0"/>
                <a:ea typeface="宋体" charset="-122"/>
              </a:rPr>
              <a:t>角量子数</a:t>
            </a:r>
            <a:r>
              <a:rPr lang="en-US" altLang="zh-CN" sz="2400" i="1">
                <a:latin typeface="Times New Roman" pitchFamily="18" charset="0"/>
                <a:ea typeface="宋体" charset="-122"/>
              </a:rPr>
              <a:t>l</a:t>
            </a:r>
            <a:r>
              <a:rPr lang="zh-CN" altLang="en-US" sz="2400">
                <a:latin typeface="Times New Roman" pitchFamily="18" charset="0"/>
                <a:ea typeface="宋体" charset="-122"/>
              </a:rPr>
              <a:t>与电子的角动量有关，</a:t>
            </a:r>
            <a:r>
              <a:rPr lang="en-US" altLang="zh-CN" sz="2400" i="1">
                <a:latin typeface="Times New Roman" pitchFamily="18" charset="0"/>
                <a:ea typeface="宋体" charset="-122"/>
              </a:rPr>
              <a:t>l</a:t>
            </a:r>
            <a:r>
              <a:rPr lang="en-US" altLang="zh-CN" sz="2400">
                <a:latin typeface="Times New Roman" pitchFamily="18" charset="0"/>
                <a:ea typeface="宋体" charset="-122"/>
              </a:rPr>
              <a:t>=0,1,2,3,4,5,</a:t>
            </a:r>
            <a:r>
              <a:rPr lang="en-US" altLang="zh-CN" sz="2400">
                <a:latin typeface="Courier New" pitchFamily="49" charset="0"/>
                <a:ea typeface="宋体" charset="-122"/>
              </a:rPr>
              <a:t>…</a:t>
            </a:r>
            <a:r>
              <a:rPr lang="zh-CN" altLang="en-US" sz="2400">
                <a:latin typeface="Times New Roman" pitchFamily="18" charset="0"/>
                <a:ea typeface="宋体" charset="-122"/>
              </a:rPr>
              <a:t>的态依次称为</a:t>
            </a:r>
            <a:r>
              <a:rPr lang="en-US" altLang="zh-CN" sz="2400" i="1">
                <a:latin typeface="Times New Roman" pitchFamily="18" charset="0"/>
                <a:ea typeface="宋体" charset="-122"/>
              </a:rPr>
              <a:t>s,p,d,f,g,h</a:t>
            </a:r>
            <a:r>
              <a:rPr lang="en-US" altLang="zh-CN" sz="2400">
                <a:latin typeface="Times New Roman" pitchFamily="18" charset="0"/>
                <a:ea typeface="宋体" charset="-122"/>
              </a:rPr>
              <a:t>，</a:t>
            </a:r>
            <a:r>
              <a:rPr lang="en-US" altLang="zh-CN" sz="2400">
                <a:latin typeface="Courier New" pitchFamily="49" charset="0"/>
                <a:ea typeface="宋体" charset="-122"/>
              </a:rPr>
              <a:t>…</a:t>
            </a:r>
            <a:r>
              <a:rPr lang="zh-CN" altLang="en-US" sz="2400">
                <a:latin typeface="Times New Roman" pitchFamily="18" charset="0"/>
                <a:ea typeface="宋体" charset="-122"/>
              </a:rPr>
              <a:t>态，处于这些态上的电子依次称为</a:t>
            </a:r>
            <a:r>
              <a:rPr lang="en-US" altLang="zh-CN" sz="2400" i="1">
                <a:latin typeface="Times New Roman" pitchFamily="18" charset="0"/>
                <a:ea typeface="宋体" charset="-122"/>
              </a:rPr>
              <a:t>s,p,d,f,g,h</a:t>
            </a:r>
            <a:r>
              <a:rPr lang="en-US" altLang="zh-CN" sz="2400">
                <a:latin typeface="Times New Roman" pitchFamily="18" charset="0"/>
                <a:ea typeface="宋体" charset="-122"/>
              </a:rPr>
              <a:t>,</a:t>
            </a:r>
            <a:r>
              <a:rPr lang="en-US" altLang="zh-CN" sz="2400">
                <a:latin typeface="Courier New" pitchFamily="49" charset="0"/>
                <a:ea typeface="宋体" charset="-122"/>
              </a:rPr>
              <a:t>…</a:t>
            </a:r>
            <a:r>
              <a:rPr lang="en-US" altLang="zh-CN" sz="2400">
                <a:latin typeface="Times New Roman" pitchFamily="18" charset="0"/>
                <a:ea typeface="宋体" charset="-122"/>
              </a:rPr>
              <a:t>，</a:t>
            </a:r>
            <a:r>
              <a:rPr lang="zh-CN" altLang="en-US" sz="2400">
                <a:latin typeface="Times New Roman" pitchFamily="18" charset="0"/>
                <a:ea typeface="宋体" charset="-122"/>
              </a:rPr>
              <a:t>电子，也叫次壳层电子；</a:t>
            </a:r>
            <a:r>
              <a:rPr lang="en-US" altLang="zh-CN" sz="2400">
                <a:latin typeface="Times New Roman" pitchFamily="18" charset="0"/>
                <a:ea typeface="宋体" charset="-122"/>
              </a:rPr>
              <a:t>                                 </a:t>
            </a:r>
          </a:p>
          <a:p>
            <a:pPr marL="457200" indent="-457200" algn="just">
              <a:spcBef>
                <a:spcPct val="50000"/>
              </a:spcBef>
              <a:buFont typeface="Wingdings" pitchFamily="2" charset="2"/>
              <a:buChar char="p"/>
            </a:pPr>
            <a:r>
              <a:rPr lang="zh-CN" altLang="en-US" sz="2400">
                <a:solidFill>
                  <a:srgbClr val="FF0000"/>
                </a:solidFill>
                <a:latin typeface="Times New Roman" pitchFamily="18" charset="0"/>
                <a:ea typeface="宋体" charset="-122"/>
              </a:rPr>
              <a:t>磁量子数</a:t>
            </a:r>
            <a:r>
              <a:rPr lang="en-US" altLang="zh-CN" sz="2400" i="1">
                <a:solidFill>
                  <a:srgbClr val="FF0000"/>
                </a:solidFill>
                <a:latin typeface="Times New Roman" pitchFamily="18" charset="0"/>
                <a:ea typeface="宋体" charset="-122"/>
              </a:rPr>
              <a:t>m</a:t>
            </a:r>
            <a:r>
              <a:rPr lang="en-US" altLang="zh-CN" sz="2400">
                <a:solidFill>
                  <a:srgbClr val="FF0000"/>
                </a:solidFill>
                <a:latin typeface="Times New Roman" pitchFamily="18" charset="0"/>
                <a:ea typeface="宋体" charset="-122"/>
              </a:rPr>
              <a:t>=0,±1，±2，</a:t>
            </a:r>
            <a:r>
              <a:rPr lang="en-US" altLang="zh-CN" sz="2400">
                <a:solidFill>
                  <a:srgbClr val="FF0000"/>
                </a:solidFill>
                <a:latin typeface="Courier New" pitchFamily="49" charset="0"/>
                <a:ea typeface="宋体" charset="-122"/>
              </a:rPr>
              <a:t>…</a:t>
            </a:r>
            <a:r>
              <a:rPr lang="en-US" altLang="zh-CN" sz="2400">
                <a:solidFill>
                  <a:srgbClr val="FF0000"/>
                </a:solidFill>
                <a:latin typeface="Times New Roman" pitchFamily="18" charset="0"/>
                <a:ea typeface="宋体" charset="-122"/>
              </a:rPr>
              <a:t>±</a:t>
            </a:r>
            <a:r>
              <a:rPr lang="en-US" altLang="zh-CN" sz="2400" i="1">
                <a:solidFill>
                  <a:srgbClr val="FF0000"/>
                </a:solidFill>
                <a:latin typeface="Times New Roman" pitchFamily="18" charset="0"/>
                <a:ea typeface="宋体" charset="-122"/>
              </a:rPr>
              <a:t>l</a:t>
            </a:r>
            <a:r>
              <a:rPr lang="en-US" altLang="zh-CN" sz="2400">
                <a:solidFill>
                  <a:srgbClr val="FF0000"/>
                </a:solidFill>
                <a:latin typeface="Times New Roman" pitchFamily="18" charset="0"/>
                <a:ea typeface="宋体" charset="-122"/>
              </a:rPr>
              <a:t>.</a:t>
            </a:r>
            <a:r>
              <a:rPr lang="en-US" altLang="zh-CN" sz="2400">
                <a:latin typeface="Times New Roman" pitchFamily="18" charset="0"/>
                <a:ea typeface="宋体" charset="-122"/>
              </a:rPr>
              <a:t>  </a:t>
            </a:r>
            <a:r>
              <a:rPr lang="zh-CN" altLang="en-US" sz="2400">
                <a:latin typeface="Times New Roman" pitchFamily="18" charset="0"/>
                <a:ea typeface="宋体" charset="-122"/>
              </a:rPr>
              <a:t>磁量子数</a:t>
            </a:r>
            <a:r>
              <a:rPr lang="en-US" altLang="zh-CN" sz="2400">
                <a:latin typeface="Times New Roman" pitchFamily="18" charset="0"/>
                <a:ea typeface="宋体" charset="-122"/>
              </a:rPr>
              <a:t>m</a:t>
            </a:r>
            <a:r>
              <a:rPr lang="zh-CN" altLang="en-US" sz="2400">
                <a:latin typeface="Times New Roman" pitchFamily="18" charset="0"/>
                <a:ea typeface="宋体" charset="-122"/>
              </a:rPr>
              <a:t>与电子的磁矩有关，对应一个</a:t>
            </a:r>
            <a:r>
              <a:rPr lang="en-US" altLang="zh-CN" sz="2400" i="1">
                <a:latin typeface="Times New Roman" pitchFamily="18" charset="0"/>
                <a:ea typeface="宋体" charset="-122"/>
              </a:rPr>
              <a:t>l</a:t>
            </a:r>
            <a:r>
              <a:rPr lang="en-US" altLang="zh-CN" sz="2400">
                <a:latin typeface="Times New Roman" pitchFamily="18" charset="0"/>
                <a:ea typeface="宋体" charset="-122"/>
              </a:rPr>
              <a:t>，</a:t>
            </a:r>
            <a:r>
              <a:rPr lang="en-US" altLang="zh-CN" sz="2400" i="1">
                <a:latin typeface="Times New Roman" pitchFamily="18" charset="0"/>
                <a:ea typeface="宋体" charset="-122"/>
              </a:rPr>
              <a:t>m</a:t>
            </a:r>
            <a:r>
              <a:rPr lang="zh-CN" altLang="en-US" sz="2400">
                <a:latin typeface="Times New Roman" pitchFamily="18" charset="0"/>
                <a:ea typeface="宋体" charset="-122"/>
              </a:rPr>
              <a:t>可表示为</a:t>
            </a:r>
            <a:r>
              <a:rPr lang="en-US" altLang="zh-CN" sz="2400" i="1">
                <a:latin typeface="Times New Roman" pitchFamily="18" charset="0"/>
                <a:ea typeface="宋体" charset="-122"/>
              </a:rPr>
              <a:t>m</a:t>
            </a:r>
            <a:r>
              <a:rPr lang="en-US" altLang="zh-CN" sz="2400" i="1" baseline="-25000">
                <a:latin typeface="Times New Roman" pitchFamily="18" charset="0"/>
                <a:ea typeface="宋体" charset="-122"/>
              </a:rPr>
              <a:t>l</a:t>
            </a:r>
            <a:r>
              <a:rPr lang="en-US" altLang="zh-CN" sz="2400">
                <a:latin typeface="Times New Roman" pitchFamily="18" charset="0"/>
                <a:ea typeface="宋体" charset="-122"/>
              </a:rPr>
              <a:t>，</a:t>
            </a:r>
            <a:r>
              <a:rPr lang="en-US" altLang="zh-CN" sz="2400" i="1">
                <a:latin typeface="Times New Roman" pitchFamily="18" charset="0"/>
                <a:ea typeface="宋体" charset="-122"/>
              </a:rPr>
              <a:t>m</a:t>
            </a:r>
            <a:r>
              <a:rPr lang="en-US" altLang="zh-CN" sz="2400" i="1" baseline="-25000">
                <a:latin typeface="Times New Roman" pitchFamily="18" charset="0"/>
                <a:ea typeface="宋体" charset="-122"/>
              </a:rPr>
              <a:t>l</a:t>
            </a:r>
            <a:r>
              <a:rPr lang="zh-CN" altLang="en-US" sz="2400">
                <a:latin typeface="Times New Roman" pitchFamily="18" charset="0"/>
                <a:ea typeface="宋体" charset="-122"/>
              </a:rPr>
              <a:t>可取2</a:t>
            </a:r>
            <a:r>
              <a:rPr lang="en-US" altLang="zh-CN" sz="2400" i="1">
                <a:latin typeface="Times New Roman" pitchFamily="18" charset="0"/>
                <a:ea typeface="宋体" charset="-122"/>
              </a:rPr>
              <a:t>l</a:t>
            </a:r>
            <a:r>
              <a:rPr lang="en-US" altLang="zh-CN" sz="2400">
                <a:latin typeface="Times New Roman" pitchFamily="18" charset="0"/>
                <a:ea typeface="宋体" charset="-122"/>
              </a:rPr>
              <a:t>+1</a:t>
            </a:r>
            <a:r>
              <a:rPr lang="zh-CN" altLang="en-US" sz="2400">
                <a:latin typeface="Times New Roman" pitchFamily="18" charset="0"/>
                <a:ea typeface="宋体" charset="-122"/>
              </a:rPr>
              <a:t>个值。 </a:t>
            </a:r>
          </a:p>
        </p:txBody>
      </p:sp>
      <p:pic>
        <p:nvPicPr>
          <p:cNvPr id="3" name="Picture 6"/>
          <p:cNvPicPr>
            <a:picLocks noChangeAspect="1" noChangeArrowheads="1"/>
          </p:cNvPicPr>
          <p:nvPr/>
        </p:nvPicPr>
        <p:blipFill>
          <a:blip r:embed="rId3"/>
          <a:srcRect/>
          <a:stretch>
            <a:fillRect/>
          </a:stretch>
        </p:blipFill>
        <p:spPr bwMode="auto">
          <a:xfrm>
            <a:off x="2608263" y="4076700"/>
            <a:ext cx="2971800" cy="1125538"/>
          </a:xfrm>
          <a:prstGeom prst="rect">
            <a:avLst/>
          </a:prstGeom>
          <a:solidFill>
            <a:schemeClr val="bg1"/>
          </a:solidFill>
          <a:ln>
            <a:solidFill>
              <a:schemeClr val="bg1"/>
            </a:solidFill>
            <a:headEnd/>
            <a:tailEnd/>
          </a:ln>
        </p:spPr>
        <p:style>
          <a:lnRef idx="1">
            <a:schemeClr val="accent6"/>
          </a:lnRef>
          <a:fillRef idx="1001">
            <a:schemeClr val="lt1"/>
          </a:fillRef>
          <a:effectRef idx="1">
            <a:schemeClr val="accent6"/>
          </a:effectRef>
          <a:fontRef idx="minor">
            <a:schemeClr val="dk1"/>
          </a:fontRef>
        </p:style>
      </p:pic>
      <p:pic>
        <p:nvPicPr>
          <p:cNvPr id="4" name="Picture 7"/>
          <p:cNvPicPr>
            <a:picLocks noChangeAspect="1" noChangeArrowheads="1"/>
          </p:cNvPicPr>
          <p:nvPr/>
        </p:nvPicPr>
        <p:blipFill>
          <a:blip r:embed="rId4"/>
          <a:srcRect/>
          <a:stretch>
            <a:fillRect/>
          </a:stretch>
        </p:blipFill>
        <p:spPr bwMode="auto">
          <a:xfrm>
            <a:off x="1690688" y="5589588"/>
            <a:ext cx="4681537" cy="487362"/>
          </a:xfrm>
          <a:prstGeom prst="rect">
            <a:avLst/>
          </a:prstGeom>
          <a:solidFill>
            <a:schemeClr val="bg1"/>
          </a:solidFill>
          <a:ln>
            <a:solidFill>
              <a:schemeClr val="bg1"/>
            </a:solidFill>
            <a:headEnd/>
            <a:tailEnd/>
          </a:ln>
          <a:effectLst/>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17617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665"/>
                                        </p:tgtEl>
                                        <p:attrNameLst>
                                          <p:attrName>style.visibility</p:attrName>
                                        </p:attrNameLst>
                                      </p:cBhvr>
                                      <p:to>
                                        <p:strVal val="visible"/>
                                      </p:to>
                                    </p:set>
                                    <p:animEffect transition="in" filter="blinds(horizontal)">
                                      <p:cBhvr>
                                        <p:cTn id="7" dur="500"/>
                                        <p:tgtEl>
                                          <p:spTgt spid="2416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3713" name="组合 11"/>
          <p:cNvGrpSpPr>
            <a:grpSpLocks/>
          </p:cNvGrpSpPr>
          <p:nvPr/>
        </p:nvGrpSpPr>
        <p:grpSpPr bwMode="auto">
          <a:xfrm>
            <a:off x="571500" y="276225"/>
            <a:ext cx="8072438" cy="866775"/>
            <a:chOff x="785786" y="0"/>
            <a:chExt cx="8072462" cy="866916"/>
          </a:xfrm>
        </p:grpSpPr>
        <p:sp>
          <p:nvSpPr>
            <p:cNvPr id="88069" name="Text Box 5"/>
            <p:cNvSpPr txBox="1">
              <a:spLocks noChangeArrowheads="1"/>
            </p:cNvSpPr>
            <p:nvPr/>
          </p:nvSpPr>
          <p:spPr bwMode="auto">
            <a:xfrm>
              <a:off x="785786" y="0"/>
              <a:ext cx="8072462" cy="457274"/>
            </a:xfrm>
            <a:prstGeom prst="rect">
              <a:avLst/>
            </a:prstGeom>
            <a:solidFill>
              <a:schemeClr val="bg1"/>
            </a:solidFill>
            <a:ln>
              <a:noFill/>
              <a:headEnd/>
              <a:tailEnd/>
            </a:ln>
          </p:spPr>
          <p:style>
            <a:lnRef idx="2">
              <a:schemeClr val="accent4"/>
            </a:lnRef>
            <a:fillRef idx="1">
              <a:schemeClr val="lt1"/>
            </a:fillRef>
            <a:effectRef idx="0">
              <a:schemeClr val="accent4"/>
            </a:effectRef>
            <a:fontRef idx="minor">
              <a:schemeClr val="dk1"/>
            </a:fontRef>
          </p:style>
          <p:txBody>
            <a:bodyPr>
              <a:spAutoFit/>
            </a:bodyPr>
            <a:lstStyle/>
            <a:p>
              <a:pPr>
                <a:spcBef>
                  <a:spcPct val="50000"/>
                </a:spcBef>
                <a:defRPr/>
              </a:pPr>
              <a:r>
                <a:rPr lang="zh-CN" altLang="en-US" sz="2400">
                  <a:solidFill>
                    <a:srgbClr val="FF0000"/>
                  </a:solidFill>
                  <a:latin typeface="华文中宋" pitchFamily="2" charset="-122"/>
                </a:rPr>
                <a:t>宇称</a:t>
              </a:r>
              <a:r>
                <a:rPr lang="zh-CN" altLang="en-US" sz="2400">
                  <a:solidFill>
                    <a:srgbClr val="000000"/>
                  </a:solidFill>
                  <a:latin typeface="华文中宋" pitchFamily="2" charset="-122"/>
                </a:rPr>
                <a:t>是描述微观粒子波函数空间反演对称性的一个物理量</a:t>
              </a:r>
            </a:p>
          </p:txBody>
        </p:sp>
        <p:pic>
          <p:nvPicPr>
            <p:cNvPr id="88070" name="Picture 6"/>
            <p:cNvPicPr>
              <a:picLocks noChangeAspect="1" noChangeArrowheads="1"/>
            </p:cNvPicPr>
            <p:nvPr/>
          </p:nvPicPr>
          <p:blipFill>
            <a:blip r:embed="rId2"/>
            <a:srcRect/>
            <a:stretch>
              <a:fillRect/>
            </a:stretch>
          </p:blipFill>
          <p:spPr bwMode="auto">
            <a:xfrm>
              <a:off x="785786" y="428695"/>
              <a:ext cx="7786711" cy="438221"/>
            </a:xfrm>
            <a:prstGeom prst="rect">
              <a:avLst/>
            </a:prstGeom>
            <a:solidFill>
              <a:schemeClr val="bg1"/>
            </a:solidFill>
            <a:ln>
              <a:noFill/>
              <a:headEnd/>
              <a:tailEnd/>
            </a:ln>
          </p:spPr>
          <p:style>
            <a:lnRef idx="2">
              <a:schemeClr val="accent4"/>
            </a:lnRef>
            <a:fillRef idx="1">
              <a:schemeClr val="lt1"/>
            </a:fillRef>
            <a:effectRef idx="0">
              <a:schemeClr val="accent4"/>
            </a:effectRef>
            <a:fontRef idx="minor">
              <a:schemeClr val="dk1"/>
            </a:fontRef>
          </p:style>
        </p:pic>
      </p:grpSp>
      <p:pic>
        <p:nvPicPr>
          <p:cNvPr id="88071" name="Picture 7"/>
          <p:cNvPicPr>
            <a:picLocks noChangeAspect="1" noChangeArrowheads="1"/>
          </p:cNvPicPr>
          <p:nvPr/>
        </p:nvPicPr>
        <p:blipFill>
          <a:blip r:embed="rId3" cstate="print"/>
          <a:srcRect/>
          <a:stretch>
            <a:fillRect/>
          </a:stretch>
        </p:blipFill>
        <p:spPr bwMode="auto">
          <a:xfrm>
            <a:off x="2786050" y="1285860"/>
            <a:ext cx="2500329" cy="620168"/>
          </a:xfrm>
          <a:prstGeom prst="rect">
            <a:avLst/>
          </a:prstGeom>
          <a:ln>
            <a:headEnd/>
            <a:tailEnd/>
          </a:ln>
        </p:spPr>
        <p:style>
          <a:lnRef idx="1">
            <a:schemeClr val="accent2"/>
          </a:lnRef>
          <a:fillRef idx="2">
            <a:schemeClr val="accent2"/>
          </a:fillRef>
          <a:effectRef idx="1">
            <a:schemeClr val="accent2"/>
          </a:effectRef>
          <a:fontRef idx="minor">
            <a:schemeClr val="dk1"/>
          </a:fontRef>
        </p:style>
      </p:pic>
      <p:pic>
        <p:nvPicPr>
          <p:cNvPr id="88073" name="Picture 9"/>
          <p:cNvPicPr>
            <a:picLocks noChangeAspect="1" noChangeArrowheads="1"/>
          </p:cNvPicPr>
          <p:nvPr/>
        </p:nvPicPr>
        <p:blipFill>
          <a:blip r:embed="rId4"/>
          <a:srcRect/>
          <a:stretch>
            <a:fillRect/>
          </a:stretch>
        </p:blipFill>
        <p:spPr bwMode="auto">
          <a:xfrm>
            <a:off x="300038" y="3213100"/>
            <a:ext cx="4899025" cy="1333500"/>
          </a:xfrm>
          <a:prstGeom prst="rect">
            <a:avLst/>
          </a:prstGeom>
          <a:solidFill>
            <a:schemeClr val="bg1"/>
          </a:solidFill>
          <a:ln>
            <a:noFill/>
            <a:headEnd/>
            <a:tailEnd/>
          </a:ln>
        </p:spPr>
        <p:style>
          <a:lnRef idx="2">
            <a:schemeClr val="accent4"/>
          </a:lnRef>
          <a:fillRef idx="1">
            <a:schemeClr val="lt1"/>
          </a:fillRef>
          <a:effectRef idx="0">
            <a:schemeClr val="accent4"/>
          </a:effectRef>
          <a:fontRef idx="minor">
            <a:schemeClr val="dk1"/>
          </a:fontRef>
        </p:style>
      </p:pic>
      <p:pic>
        <p:nvPicPr>
          <p:cNvPr id="8" name="Picture 4"/>
          <p:cNvPicPr>
            <a:picLocks noChangeAspect="1" noChangeArrowheads="1"/>
          </p:cNvPicPr>
          <p:nvPr/>
        </p:nvPicPr>
        <p:blipFill>
          <a:blip r:embed="rId5"/>
          <a:srcRect/>
          <a:stretch>
            <a:fillRect/>
          </a:stretch>
        </p:blipFill>
        <p:spPr bwMode="auto">
          <a:xfrm>
            <a:off x="5372100" y="3856038"/>
            <a:ext cx="3000375" cy="687387"/>
          </a:xfrm>
          <a:prstGeom prst="rect">
            <a:avLst/>
          </a:prstGeom>
          <a:solidFill>
            <a:schemeClr val="bg1"/>
          </a:solidFill>
          <a:ln>
            <a:noFill/>
            <a:headEnd/>
            <a:tailEnd/>
          </a:ln>
        </p:spPr>
        <p:style>
          <a:lnRef idx="2">
            <a:schemeClr val="accent4"/>
          </a:lnRef>
          <a:fillRef idx="1">
            <a:schemeClr val="lt1"/>
          </a:fillRef>
          <a:effectRef idx="0">
            <a:schemeClr val="accent4"/>
          </a:effectRef>
          <a:fontRef idx="minor">
            <a:schemeClr val="dk1"/>
          </a:fontRef>
        </p:style>
      </p:pic>
      <p:pic>
        <p:nvPicPr>
          <p:cNvPr id="9" name="Picture 5"/>
          <p:cNvPicPr>
            <a:picLocks noChangeAspect="1" noChangeArrowheads="1"/>
          </p:cNvPicPr>
          <p:nvPr/>
        </p:nvPicPr>
        <p:blipFill>
          <a:blip r:embed="rId6" cstate="print"/>
          <a:srcRect/>
          <a:stretch>
            <a:fillRect/>
          </a:stretch>
        </p:blipFill>
        <p:spPr bwMode="auto">
          <a:xfrm>
            <a:off x="6157921" y="4784735"/>
            <a:ext cx="2500330" cy="656579"/>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pic>
      <p:pic>
        <p:nvPicPr>
          <p:cNvPr id="10" name="Picture 6"/>
          <p:cNvPicPr>
            <a:picLocks noChangeAspect="1" noChangeArrowheads="1"/>
          </p:cNvPicPr>
          <p:nvPr/>
        </p:nvPicPr>
        <p:blipFill>
          <a:blip r:embed="rId7"/>
          <a:srcRect/>
          <a:stretch>
            <a:fillRect/>
          </a:stretch>
        </p:blipFill>
        <p:spPr bwMode="auto">
          <a:xfrm>
            <a:off x="300038" y="4498975"/>
            <a:ext cx="5500687" cy="1117600"/>
          </a:xfrm>
          <a:prstGeom prst="rect">
            <a:avLst/>
          </a:prstGeom>
          <a:solidFill>
            <a:schemeClr val="bg1"/>
          </a:solidFill>
          <a:ln>
            <a:solidFill>
              <a:schemeClr val="bg1"/>
            </a:solidFill>
            <a:headEnd/>
            <a:tailEnd/>
          </a:ln>
          <a:effectLst/>
        </p:spPr>
        <p:style>
          <a:lnRef idx="1">
            <a:schemeClr val="accent4"/>
          </a:lnRef>
          <a:fillRef idx="2">
            <a:schemeClr val="accent4"/>
          </a:fillRef>
          <a:effectRef idx="1">
            <a:schemeClr val="accent4"/>
          </a:effectRef>
          <a:fontRef idx="minor">
            <a:schemeClr val="dk1"/>
          </a:fontRef>
        </p:style>
      </p:pic>
      <p:pic>
        <p:nvPicPr>
          <p:cNvPr id="11" name="Picture 7"/>
          <p:cNvPicPr>
            <a:picLocks noChangeAspect="1" noChangeArrowheads="1"/>
          </p:cNvPicPr>
          <p:nvPr/>
        </p:nvPicPr>
        <p:blipFill>
          <a:blip r:embed="rId8" cstate="print"/>
          <a:srcRect/>
          <a:stretch>
            <a:fillRect/>
          </a:stretch>
        </p:blipFill>
        <p:spPr bwMode="auto">
          <a:xfrm>
            <a:off x="657195" y="5945005"/>
            <a:ext cx="7858181" cy="474766"/>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pic>
      <p:pic>
        <p:nvPicPr>
          <p:cNvPr id="88072" name="Picture 8"/>
          <p:cNvPicPr>
            <a:picLocks noChangeAspect="1" noChangeArrowheads="1"/>
          </p:cNvPicPr>
          <p:nvPr/>
        </p:nvPicPr>
        <p:blipFill>
          <a:blip r:embed="rId9"/>
          <a:srcRect/>
          <a:stretch>
            <a:fillRect/>
          </a:stretch>
        </p:blipFill>
        <p:spPr bwMode="auto">
          <a:xfrm>
            <a:off x="2500313" y="1928813"/>
            <a:ext cx="2857500" cy="1063625"/>
          </a:xfrm>
          <a:prstGeom prst="rect">
            <a:avLst/>
          </a:prstGeom>
          <a:solidFill>
            <a:schemeClr val="bg1"/>
          </a:solidFill>
          <a:ln>
            <a:noFill/>
            <a:headEnd/>
            <a:tailEnd/>
          </a:ln>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32848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3713"/>
                                        </p:tgtEl>
                                        <p:attrNameLst>
                                          <p:attrName>style.visibility</p:attrName>
                                        </p:attrNameLst>
                                      </p:cBhvr>
                                      <p:to>
                                        <p:strVal val="visible"/>
                                      </p:to>
                                    </p:set>
                                    <p:animEffect transition="in" filter="blinds(horizontal)">
                                      <p:cBhvr>
                                        <p:cTn id="7" dur="500"/>
                                        <p:tgtEl>
                                          <p:spTgt spid="2437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8071"/>
                                        </p:tgtEl>
                                        <p:attrNameLst>
                                          <p:attrName>style.visibility</p:attrName>
                                        </p:attrNameLst>
                                      </p:cBhvr>
                                      <p:to>
                                        <p:strVal val="visible"/>
                                      </p:to>
                                    </p:set>
                                    <p:animEffect transition="in" filter="diamond(in)">
                                      <p:cBhvr>
                                        <p:cTn id="12" dur="2000"/>
                                        <p:tgtEl>
                                          <p:spTgt spid="8807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8072"/>
                                        </p:tgtEl>
                                        <p:attrNameLst>
                                          <p:attrName>style.visibility</p:attrName>
                                        </p:attrNameLst>
                                      </p:cBhvr>
                                      <p:to>
                                        <p:strVal val="visible"/>
                                      </p:to>
                                    </p:set>
                                    <p:animEffect transition="in" filter="box(in)">
                                      <p:cBhvr>
                                        <p:cTn id="17" dur="500"/>
                                        <p:tgtEl>
                                          <p:spTgt spid="8807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8073"/>
                                        </p:tgtEl>
                                        <p:attrNameLst>
                                          <p:attrName>style.visibility</p:attrName>
                                        </p:attrNameLst>
                                      </p:cBhvr>
                                      <p:to>
                                        <p:strVal val="visible"/>
                                      </p:to>
                                    </p:set>
                                    <p:anim calcmode="lin" valueType="num">
                                      <p:cBhvr additive="base">
                                        <p:cTn id="22" dur="500" fill="hold"/>
                                        <p:tgtEl>
                                          <p:spTgt spid="88073"/>
                                        </p:tgtEl>
                                        <p:attrNameLst>
                                          <p:attrName>ppt_x</p:attrName>
                                        </p:attrNameLst>
                                      </p:cBhvr>
                                      <p:tavLst>
                                        <p:tav tm="0">
                                          <p:val>
                                            <p:strVal val="#ppt_x"/>
                                          </p:val>
                                        </p:tav>
                                        <p:tav tm="100000">
                                          <p:val>
                                            <p:strVal val="#ppt_x"/>
                                          </p:val>
                                        </p:tav>
                                      </p:tavLst>
                                    </p:anim>
                                    <p:anim calcmode="lin" valueType="num">
                                      <p:cBhvr additive="base">
                                        <p:cTn id="23" dur="500" fill="hold"/>
                                        <p:tgtEl>
                                          <p:spTgt spid="8807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checkerboard(across)">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linds(horizontal)">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698500" y="774700"/>
            <a:ext cx="7010400" cy="830263"/>
            <a:chOff x="531" y="437"/>
            <a:chExt cx="4416" cy="523"/>
          </a:xfrm>
        </p:grpSpPr>
        <p:graphicFrame>
          <p:nvGraphicFramePr>
            <p:cNvPr id="307203" name="Object 3"/>
            <p:cNvGraphicFramePr>
              <a:graphicFrameLocks noChangeAspect="1"/>
            </p:cNvGraphicFramePr>
            <p:nvPr/>
          </p:nvGraphicFramePr>
          <p:xfrm>
            <a:off x="531" y="473"/>
            <a:ext cx="2590" cy="423"/>
          </p:xfrm>
          <a:graphic>
            <a:graphicData uri="http://schemas.openxmlformats.org/presentationml/2006/ole">
              <mc:AlternateContent xmlns:mc="http://schemas.openxmlformats.org/markup-compatibility/2006">
                <mc:Choice xmlns:v="urn:schemas-microsoft-com:vml" Requires="v">
                  <p:oleObj spid="_x0000_s1225790" name="Equation" r:id="rId3" imgW="1726833" imgH="279446" progId="">
                    <p:embed/>
                  </p:oleObj>
                </mc:Choice>
                <mc:Fallback>
                  <p:oleObj name="Equation" r:id="rId3" imgW="1726833" imgH="279446" progId="">
                    <p:embed/>
                    <p:pic>
                      <p:nvPicPr>
                        <p:cNvPr id="3072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 y="473"/>
                          <a:ext cx="2590" cy="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04" name="Object 4"/>
            <p:cNvGraphicFramePr>
              <a:graphicFrameLocks noChangeAspect="1"/>
            </p:cNvGraphicFramePr>
            <p:nvPr/>
          </p:nvGraphicFramePr>
          <p:xfrm>
            <a:off x="3086" y="437"/>
            <a:ext cx="1861" cy="523"/>
          </p:xfrm>
          <a:graphic>
            <a:graphicData uri="http://schemas.openxmlformats.org/presentationml/2006/ole">
              <mc:AlternateContent xmlns:mc="http://schemas.openxmlformats.org/markup-compatibility/2006">
                <mc:Choice xmlns:v="urn:schemas-microsoft-com:vml" Requires="v">
                  <p:oleObj spid="_x0000_s1225791" name="公式" r:id="rId5" imgW="1434960" imgH="342720" progId="Equation.3">
                    <p:embed/>
                  </p:oleObj>
                </mc:Choice>
                <mc:Fallback>
                  <p:oleObj name="公式" r:id="rId5" imgW="1434960" imgH="342720" progId="Equation.3">
                    <p:embed/>
                    <p:pic>
                      <p:nvPicPr>
                        <p:cNvPr id="30720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6" y="437"/>
                          <a:ext cx="1861" cy="5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6"/>
          <p:cNvGrpSpPr>
            <a:grpSpLocks/>
          </p:cNvGrpSpPr>
          <p:nvPr/>
        </p:nvGrpSpPr>
        <p:grpSpPr bwMode="auto">
          <a:xfrm>
            <a:off x="323850" y="3860800"/>
            <a:ext cx="9144000" cy="1806575"/>
            <a:chOff x="220" y="2422"/>
            <a:chExt cx="5760" cy="1138"/>
          </a:xfrm>
        </p:grpSpPr>
        <p:grpSp>
          <p:nvGrpSpPr>
            <p:cNvPr id="307206" name="Group 25"/>
            <p:cNvGrpSpPr>
              <a:grpSpLocks/>
            </p:cNvGrpSpPr>
            <p:nvPr/>
          </p:nvGrpSpPr>
          <p:grpSpPr bwMode="auto">
            <a:xfrm>
              <a:off x="220" y="2422"/>
              <a:ext cx="5760" cy="1138"/>
              <a:chOff x="220" y="2422"/>
              <a:chExt cx="5760" cy="1138"/>
            </a:xfrm>
          </p:grpSpPr>
          <p:sp>
            <p:nvSpPr>
              <p:cNvPr id="307207" name="Rectangle 16"/>
              <p:cNvSpPr>
                <a:spLocks noChangeArrowheads="1"/>
              </p:cNvSpPr>
              <p:nvPr/>
            </p:nvSpPr>
            <p:spPr bwMode="auto">
              <a:xfrm>
                <a:off x="220" y="2426"/>
                <a:ext cx="5760" cy="1134"/>
              </a:xfrm>
              <a:prstGeom prst="rect">
                <a:avLst/>
              </a:prstGeom>
              <a:noFill/>
              <a:ln w="9525">
                <a:noFill/>
                <a:miter lim="800000"/>
                <a:headEnd/>
                <a:tailEnd/>
              </a:ln>
            </p:spPr>
            <p:txBody>
              <a:bodyPr>
                <a:spAutoFit/>
              </a:bodyPr>
              <a:lstStyle/>
              <a:p>
                <a:pPr indent="304800"/>
                <a:r>
                  <a:rPr lang="zh-CN" altLang="en-US" sz="2800">
                    <a:solidFill>
                      <a:srgbClr val="000000"/>
                    </a:solidFill>
                    <a:latin typeface="Times New Roman" pitchFamily="18" charset="0"/>
                    <a:ea typeface="宋体" charset="-122"/>
                  </a:rPr>
                  <a:t>因此，在            附近、   内找到电子的几率为：</a:t>
                </a:r>
              </a:p>
              <a:p>
                <a:pPr indent="304800"/>
                <a:endParaRPr lang="zh-CN" altLang="en-US" sz="2800">
                  <a:solidFill>
                    <a:srgbClr val="FF0000"/>
                  </a:solidFill>
                  <a:latin typeface="宋体" charset="-122"/>
                  <a:ea typeface="宋体" charset="-122"/>
                </a:endParaRPr>
              </a:p>
              <a:p>
                <a:pPr indent="304800"/>
                <a:endParaRPr lang="zh-CN" altLang="en-US" sz="2800">
                  <a:solidFill>
                    <a:srgbClr val="000000"/>
                  </a:solidFill>
                  <a:latin typeface="Times New Roman" pitchFamily="18" charset="0"/>
                  <a:ea typeface="宋体" charset="-122"/>
                </a:endParaRPr>
              </a:p>
              <a:p>
                <a:pPr indent="304800"/>
                <a:r>
                  <a:rPr lang="zh-CN" altLang="en-US" sz="2800">
                    <a:solidFill>
                      <a:srgbClr val="000000"/>
                    </a:solidFill>
                    <a:latin typeface="Times New Roman" pitchFamily="18" charset="0"/>
                    <a:ea typeface="宋体" charset="-122"/>
                  </a:rPr>
                  <a:t>在球坐标中                                     ，</a:t>
                </a:r>
                <a:endParaRPr lang="zh-CN" altLang="en-US" sz="2800">
                  <a:solidFill>
                    <a:srgbClr val="FF0000"/>
                  </a:solidFill>
                  <a:latin typeface="宋体" charset="-122"/>
                  <a:ea typeface="宋体" charset="-122"/>
                </a:endParaRPr>
              </a:p>
            </p:txBody>
          </p:sp>
          <p:grpSp>
            <p:nvGrpSpPr>
              <p:cNvPr id="307208" name="Group 18"/>
              <p:cNvGrpSpPr>
                <a:grpSpLocks/>
              </p:cNvGrpSpPr>
              <p:nvPr/>
            </p:nvGrpSpPr>
            <p:grpSpPr bwMode="auto">
              <a:xfrm>
                <a:off x="1363" y="2422"/>
                <a:ext cx="1619" cy="347"/>
                <a:chOff x="1491" y="2568"/>
                <a:chExt cx="1619" cy="347"/>
              </a:xfrm>
            </p:grpSpPr>
            <p:graphicFrame>
              <p:nvGraphicFramePr>
                <p:cNvPr id="307209" name="Object 9"/>
                <p:cNvGraphicFramePr>
                  <a:graphicFrameLocks noChangeAspect="1"/>
                </p:cNvGraphicFramePr>
                <p:nvPr/>
              </p:nvGraphicFramePr>
              <p:xfrm>
                <a:off x="1491" y="2568"/>
                <a:ext cx="676" cy="347"/>
              </p:xfrm>
              <a:graphic>
                <a:graphicData uri="http://schemas.openxmlformats.org/presentationml/2006/ole">
                  <mc:AlternateContent xmlns:mc="http://schemas.openxmlformats.org/markup-compatibility/2006">
                    <mc:Choice xmlns:v="urn:schemas-microsoft-com:vml" Requires="v">
                      <p:oleObj spid="_x0000_s1225792" r:id="rId7" imgW="393302" imgH="203261" progId="Equation.3">
                        <p:embed/>
                      </p:oleObj>
                    </mc:Choice>
                    <mc:Fallback>
                      <p:oleObj r:id="rId7" imgW="393302" imgH="203261" progId="Equation.3">
                        <p:embed/>
                        <p:pic>
                          <p:nvPicPr>
                            <p:cNvPr id="30720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1" y="2568"/>
                              <a:ext cx="676"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10" name="Object 10"/>
                <p:cNvGraphicFramePr>
                  <a:graphicFrameLocks noChangeAspect="1"/>
                </p:cNvGraphicFramePr>
                <p:nvPr/>
              </p:nvGraphicFramePr>
              <p:xfrm>
                <a:off x="2707" y="2606"/>
                <a:ext cx="403" cy="278"/>
              </p:xfrm>
              <a:graphic>
                <a:graphicData uri="http://schemas.openxmlformats.org/presentationml/2006/ole">
                  <mc:AlternateContent xmlns:mc="http://schemas.openxmlformats.org/markup-compatibility/2006">
                    <mc:Choice xmlns:v="urn:schemas-microsoft-com:vml" Requires="v">
                      <p:oleObj spid="_x0000_s1225793" name="公式" r:id="rId9" imgW="241200" imgH="177480" progId="Equation.3">
                        <p:embed/>
                      </p:oleObj>
                    </mc:Choice>
                    <mc:Fallback>
                      <p:oleObj name="公式" r:id="rId9" imgW="241200" imgH="177480" progId="Equation.3">
                        <p:embed/>
                        <p:pic>
                          <p:nvPicPr>
                            <p:cNvPr id="30721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7" y="2606"/>
                              <a:ext cx="403"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7211" name="Group 24"/>
              <p:cNvGrpSpPr>
                <a:grpSpLocks/>
              </p:cNvGrpSpPr>
              <p:nvPr/>
            </p:nvGrpSpPr>
            <p:grpSpPr bwMode="auto">
              <a:xfrm>
                <a:off x="450" y="2718"/>
                <a:ext cx="4169" cy="441"/>
                <a:chOff x="2404" y="3861"/>
                <a:chExt cx="4169" cy="441"/>
              </a:xfrm>
            </p:grpSpPr>
            <p:graphicFrame>
              <p:nvGraphicFramePr>
                <p:cNvPr id="307212" name="Object 12"/>
                <p:cNvGraphicFramePr>
                  <a:graphicFrameLocks noChangeAspect="1"/>
                </p:cNvGraphicFramePr>
                <p:nvPr/>
              </p:nvGraphicFramePr>
              <p:xfrm>
                <a:off x="2404" y="3924"/>
                <a:ext cx="1634" cy="345"/>
              </p:xfrm>
              <a:graphic>
                <a:graphicData uri="http://schemas.openxmlformats.org/presentationml/2006/ole">
                  <mc:AlternateContent xmlns:mc="http://schemas.openxmlformats.org/markup-compatibility/2006">
                    <mc:Choice xmlns:v="urn:schemas-microsoft-com:vml" Requires="v">
                      <p:oleObj spid="_x0000_s1225794" name="公式" r:id="rId11" imgW="1079280" imgH="228600" progId="Equation.3">
                        <p:embed/>
                      </p:oleObj>
                    </mc:Choice>
                    <mc:Fallback>
                      <p:oleObj name="公式" r:id="rId11" imgW="1079280" imgH="228600" progId="Equation.3">
                        <p:embed/>
                        <p:pic>
                          <p:nvPicPr>
                            <p:cNvPr id="307212"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4" y="3924"/>
                              <a:ext cx="1634"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13" name="Object 13"/>
                <p:cNvGraphicFramePr>
                  <a:graphicFrameLocks noChangeAspect="1"/>
                </p:cNvGraphicFramePr>
                <p:nvPr/>
              </p:nvGraphicFramePr>
              <p:xfrm>
                <a:off x="4137" y="3861"/>
                <a:ext cx="2436" cy="441"/>
              </p:xfrm>
              <a:graphic>
                <a:graphicData uri="http://schemas.openxmlformats.org/presentationml/2006/ole">
                  <mc:AlternateContent xmlns:mc="http://schemas.openxmlformats.org/markup-compatibility/2006">
                    <mc:Choice xmlns:v="urn:schemas-microsoft-com:vml" Requires="v">
                      <p:oleObj spid="_x0000_s1225795" name="公式" r:id="rId13" imgW="1523880" imgH="317160" progId="Equation.3">
                        <p:embed/>
                      </p:oleObj>
                    </mc:Choice>
                    <mc:Fallback>
                      <p:oleObj name="公式" r:id="rId13" imgW="1523880" imgH="317160" progId="Equation.3">
                        <p:embed/>
                        <p:pic>
                          <p:nvPicPr>
                            <p:cNvPr id="307213"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7" y="3861"/>
                              <a:ext cx="2436" cy="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307214" name="Object 14"/>
            <p:cNvGraphicFramePr>
              <a:graphicFrameLocks noChangeAspect="1"/>
            </p:cNvGraphicFramePr>
            <p:nvPr/>
          </p:nvGraphicFramePr>
          <p:xfrm>
            <a:off x="1655" y="3203"/>
            <a:ext cx="1998" cy="343"/>
          </p:xfrm>
          <a:graphic>
            <a:graphicData uri="http://schemas.openxmlformats.org/presentationml/2006/ole">
              <mc:AlternateContent xmlns:mc="http://schemas.openxmlformats.org/markup-compatibility/2006">
                <mc:Choice xmlns:v="urn:schemas-microsoft-com:vml" Requires="v">
                  <p:oleObj spid="_x0000_s1225796" name="Equation" r:id="rId15" imgW="1282585" imgH="241415" progId="">
                    <p:embed/>
                  </p:oleObj>
                </mc:Choice>
                <mc:Fallback>
                  <p:oleObj name="Equation" r:id="rId15" imgW="1282585" imgH="241415" progId="">
                    <p:embed/>
                    <p:pic>
                      <p:nvPicPr>
                        <p:cNvPr id="307214"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55" y="3203"/>
                          <a:ext cx="1998"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1381" name="Text Box 21"/>
          <p:cNvSpPr txBox="1">
            <a:spLocks noChangeArrowheads="1"/>
          </p:cNvSpPr>
          <p:nvPr/>
        </p:nvSpPr>
        <p:spPr bwMode="auto">
          <a:xfrm>
            <a:off x="319088" y="290513"/>
            <a:ext cx="5849937" cy="523875"/>
          </a:xfrm>
          <a:prstGeom prst="rect">
            <a:avLst/>
          </a:prstGeom>
          <a:noFill/>
          <a:ln w="9525">
            <a:noFill/>
            <a:miter lim="800000"/>
            <a:headEnd/>
            <a:tailEnd/>
          </a:ln>
        </p:spPr>
        <p:txBody>
          <a:bodyPr>
            <a:spAutoFit/>
          </a:bodyPr>
          <a:lstStyle/>
          <a:p>
            <a:r>
              <a:rPr lang="zh-CN" altLang="en-US" sz="2800" b="1">
                <a:solidFill>
                  <a:srgbClr val="FF0000"/>
                </a:solidFill>
                <a:latin typeface="Times New Roman" pitchFamily="18" charset="0"/>
                <a:ea typeface="宋体" charset="-122"/>
              </a:rPr>
              <a:t>二、电子的几率分布</a:t>
            </a:r>
            <a:endParaRPr lang="zh-CN" altLang="en-US" sz="2800" b="1">
              <a:solidFill>
                <a:srgbClr val="FF0000"/>
              </a:solidFill>
              <a:latin typeface="宋体" charset="-122"/>
              <a:ea typeface="宋体" charset="-122"/>
            </a:endParaRPr>
          </a:p>
        </p:txBody>
      </p:sp>
      <p:grpSp>
        <p:nvGrpSpPr>
          <p:cNvPr id="7" name="Group 23"/>
          <p:cNvGrpSpPr>
            <a:grpSpLocks/>
          </p:cNvGrpSpPr>
          <p:nvPr/>
        </p:nvGrpSpPr>
        <p:grpSpPr bwMode="auto">
          <a:xfrm>
            <a:off x="739775" y="1411288"/>
            <a:ext cx="8983663" cy="2382837"/>
            <a:chOff x="466" y="889"/>
            <a:chExt cx="5659" cy="1501"/>
          </a:xfrm>
        </p:grpSpPr>
        <p:grpSp>
          <p:nvGrpSpPr>
            <p:cNvPr id="307217" name="Group 17"/>
            <p:cNvGrpSpPr>
              <a:grpSpLocks/>
            </p:cNvGrpSpPr>
            <p:nvPr/>
          </p:nvGrpSpPr>
          <p:grpSpPr bwMode="auto">
            <a:xfrm>
              <a:off x="611" y="889"/>
              <a:ext cx="970" cy="1501"/>
              <a:chOff x="531" y="896"/>
              <a:chExt cx="970" cy="1501"/>
            </a:xfrm>
          </p:grpSpPr>
          <p:graphicFrame>
            <p:nvGraphicFramePr>
              <p:cNvPr id="307218" name="Object 18"/>
              <p:cNvGraphicFramePr>
                <a:graphicFrameLocks noChangeAspect="1"/>
              </p:cNvGraphicFramePr>
              <p:nvPr/>
            </p:nvGraphicFramePr>
            <p:xfrm>
              <a:off x="531" y="896"/>
              <a:ext cx="970" cy="454"/>
            </p:xfrm>
            <a:graphic>
              <a:graphicData uri="http://schemas.openxmlformats.org/presentationml/2006/ole">
                <mc:AlternateContent xmlns:mc="http://schemas.openxmlformats.org/markup-compatibility/2006">
                  <mc:Choice xmlns:v="urn:schemas-microsoft-com:vml" Requires="v">
                    <p:oleObj spid="_x0000_s1225797" r:id="rId17" imgW="558892" imgH="380862" progId="Equation.3">
                      <p:embed/>
                    </p:oleObj>
                  </mc:Choice>
                  <mc:Fallback>
                    <p:oleObj r:id="rId17" imgW="558892" imgH="380862" progId="Equation.3">
                      <p:embed/>
                      <p:pic>
                        <p:nvPicPr>
                          <p:cNvPr id="307218"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1" y="896"/>
                            <a:ext cx="970"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19" name="Object 19"/>
              <p:cNvGraphicFramePr>
                <a:graphicFrameLocks noChangeAspect="1"/>
              </p:cNvGraphicFramePr>
              <p:nvPr/>
            </p:nvGraphicFramePr>
            <p:xfrm>
              <a:off x="557" y="1479"/>
              <a:ext cx="711" cy="385"/>
            </p:xfrm>
            <a:graphic>
              <a:graphicData uri="http://schemas.openxmlformats.org/presentationml/2006/ole">
                <mc:AlternateContent xmlns:mc="http://schemas.openxmlformats.org/markup-compatibility/2006">
                  <mc:Choice xmlns:v="urn:schemas-microsoft-com:vml" Requires="v">
                    <p:oleObj spid="_x0000_s1225798" r:id="rId19" imgW="469601" imgH="254092" progId="Equation.3">
                      <p:embed/>
                    </p:oleObj>
                  </mc:Choice>
                  <mc:Fallback>
                    <p:oleObj r:id="rId19" imgW="469601" imgH="254092" progId="Equation.3">
                      <p:embed/>
                      <p:pic>
                        <p:nvPicPr>
                          <p:cNvPr id="307219"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7" y="1479"/>
                            <a:ext cx="711"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20" name="Object 20"/>
              <p:cNvGraphicFramePr>
                <a:graphicFrameLocks noChangeAspect="1"/>
              </p:cNvGraphicFramePr>
              <p:nvPr/>
            </p:nvGraphicFramePr>
            <p:xfrm>
              <a:off x="549" y="1987"/>
              <a:ext cx="769" cy="410"/>
            </p:xfrm>
            <a:graphic>
              <a:graphicData uri="http://schemas.openxmlformats.org/presentationml/2006/ole">
                <mc:AlternateContent xmlns:mc="http://schemas.openxmlformats.org/markup-compatibility/2006">
                  <mc:Choice xmlns:v="urn:schemas-microsoft-com:vml" Requires="v">
                    <p:oleObj spid="_x0000_s1225799" r:id="rId21" imgW="418893" imgH="254092" progId="Equation.3">
                      <p:embed/>
                    </p:oleObj>
                  </mc:Choice>
                  <mc:Fallback>
                    <p:oleObj r:id="rId21" imgW="418893" imgH="254092" progId="Equation.3">
                      <p:embed/>
                      <p:pic>
                        <p:nvPicPr>
                          <p:cNvPr id="30722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9" y="1987"/>
                            <a:ext cx="769" cy="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7221" name="Text Box 22"/>
            <p:cNvSpPr txBox="1">
              <a:spLocks noChangeArrowheads="1"/>
            </p:cNvSpPr>
            <p:nvPr/>
          </p:nvSpPr>
          <p:spPr bwMode="auto">
            <a:xfrm>
              <a:off x="466" y="960"/>
              <a:ext cx="5659" cy="1415"/>
            </a:xfrm>
            <a:prstGeom prst="rect">
              <a:avLst/>
            </a:prstGeom>
            <a:noFill/>
            <a:ln w="9525">
              <a:noFill/>
              <a:miter lim="800000"/>
              <a:headEnd/>
              <a:tailEnd/>
            </a:ln>
          </p:spPr>
          <p:txBody>
            <a:bodyPr>
              <a:spAutoFit/>
            </a:bodyPr>
            <a:lstStyle/>
            <a:p>
              <a:r>
                <a:rPr lang="en-US" altLang="zh-CN" sz="2800">
                  <a:solidFill>
                    <a:srgbClr val="000000"/>
                  </a:solidFill>
                  <a:latin typeface="Times New Roman" pitchFamily="18" charset="0"/>
                  <a:ea typeface="宋体" charset="-122"/>
                </a:rPr>
                <a:t>                   </a:t>
              </a:r>
              <a:r>
                <a:rPr lang="zh-CN" altLang="en-US" sz="2800">
                  <a:solidFill>
                    <a:srgbClr val="000000"/>
                  </a:solidFill>
                  <a:latin typeface="Times New Roman" pitchFamily="18" charset="0"/>
                  <a:ea typeface="宋体" charset="-122"/>
                </a:rPr>
                <a:t>：代表几率随角度的分布；</a:t>
              </a:r>
            </a:p>
            <a:p>
              <a:endParaRPr lang="zh-CN" altLang="en-US" sz="2800">
                <a:solidFill>
                  <a:srgbClr val="FF0000"/>
                </a:solidFill>
                <a:latin typeface="宋体" charset="-122"/>
                <a:ea typeface="宋体" charset="-122"/>
              </a:endParaRPr>
            </a:p>
            <a:p>
              <a:r>
                <a:rPr lang="zh-CN" altLang="en-US" sz="2800">
                  <a:solidFill>
                    <a:srgbClr val="000000"/>
                  </a:solidFill>
                  <a:latin typeface="Times New Roman" pitchFamily="18" charset="0"/>
                  <a:ea typeface="宋体" charset="-122"/>
                </a:rPr>
                <a:t>               ：代表几率随角度的分布；</a:t>
              </a:r>
            </a:p>
            <a:p>
              <a:endParaRPr lang="zh-CN" altLang="en-US" sz="2800">
                <a:solidFill>
                  <a:srgbClr val="FF0000"/>
                </a:solidFill>
                <a:latin typeface="宋体" charset="-122"/>
                <a:ea typeface="宋体" charset="-122"/>
              </a:endParaRPr>
            </a:p>
            <a:p>
              <a:r>
                <a:rPr lang="zh-CN" altLang="en-US" sz="2800">
                  <a:solidFill>
                    <a:srgbClr val="000000"/>
                  </a:solidFill>
                  <a:latin typeface="Times New Roman" pitchFamily="18" charset="0"/>
                  <a:ea typeface="宋体" charset="-122"/>
                </a:rPr>
                <a:t>                ：代表几率随矢径的分布；</a:t>
              </a:r>
            </a:p>
          </p:txBody>
        </p:sp>
      </p:grpSp>
    </p:spTree>
    <p:extLst>
      <p:ext uri="{BB962C8B-B14F-4D97-AF65-F5344CB8AC3E}">
        <p14:creationId xmlns:p14="http://schemas.microsoft.com/office/powerpoint/2010/main" val="307984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81"/>
                                        </p:tgtEl>
                                        <p:attrNameLst>
                                          <p:attrName>style.visibility</p:attrName>
                                        </p:attrNameLst>
                                      </p:cBhvr>
                                      <p:to>
                                        <p:strVal val="visible"/>
                                      </p:to>
                                    </p:set>
                                    <p:animEffect transition="in" filter="wipe(left)">
                                      <p:cBhvr>
                                        <p:cTn id="7" dur="500"/>
                                        <p:tgtEl>
                                          <p:spTgt spid="2713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81"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44" name="Object 2"/>
          <p:cNvGraphicFramePr>
            <a:graphicFrameLocks noChangeAspect="1"/>
          </p:cNvGraphicFramePr>
          <p:nvPr/>
        </p:nvGraphicFramePr>
        <p:xfrm>
          <a:off x="971550" y="1028700"/>
          <a:ext cx="2524125" cy="587375"/>
        </p:xfrm>
        <a:graphic>
          <a:graphicData uri="http://schemas.openxmlformats.org/presentationml/2006/ole">
            <mc:AlternateContent xmlns:mc="http://schemas.openxmlformats.org/markup-compatibility/2006">
              <mc:Choice xmlns:v="urn:schemas-microsoft-com:vml" Requires="v">
                <p:oleObj spid="_x0000_s1226784" name="公式" r:id="rId3" imgW="1155600" imgH="279360" progId="Equation.3">
                  <p:embed/>
                </p:oleObj>
              </mc:Choice>
              <mc:Fallback>
                <p:oleObj name="公式" r:id="rId3" imgW="1155600" imgH="279360" progId="Equation.3">
                  <p:embed/>
                  <p:pic>
                    <p:nvPicPr>
                      <p:cNvPr id="1434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028700"/>
                        <a:ext cx="252412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Rectangle 4"/>
          <p:cNvSpPr>
            <a:spLocks noChangeArrowheads="1"/>
          </p:cNvSpPr>
          <p:nvPr/>
        </p:nvSpPr>
        <p:spPr bwMode="auto">
          <a:xfrm>
            <a:off x="323850" y="333375"/>
            <a:ext cx="2376488" cy="579438"/>
          </a:xfrm>
          <a:prstGeom prst="rect">
            <a:avLst/>
          </a:prstGeom>
          <a:noFill/>
          <a:ln w="9525">
            <a:noFill/>
            <a:miter lim="800000"/>
            <a:headEnd/>
            <a:tailEnd/>
          </a:ln>
        </p:spPr>
        <p:txBody>
          <a:bodyPr>
            <a:spAutoFit/>
          </a:bodyPr>
          <a:lstStyle/>
          <a:p>
            <a:pPr indent="304800"/>
            <a:r>
              <a:rPr lang="zh-CN" altLang="en-US" sz="3200">
                <a:solidFill>
                  <a:srgbClr val="000000"/>
                </a:solidFill>
                <a:latin typeface="Times New Roman" pitchFamily="18" charset="0"/>
                <a:ea typeface="宋体" charset="-122"/>
              </a:rPr>
              <a:t>归一化：</a:t>
            </a:r>
            <a:endParaRPr lang="zh-CN" altLang="en-US">
              <a:solidFill>
                <a:srgbClr val="000000"/>
              </a:solidFill>
              <a:latin typeface="Times New Roman" pitchFamily="18" charset="0"/>
              <a:ea typeface="宋体" charset="-122"/>
            </a:endParaRPr>
          </a:p>
        </p:txBody>
      </p:sp>
      <p:graphicFrame>
        <p:nvGraphicFramePr>
          <p:cNvPr id="14346" name="Object 4"/>
          <p:cNvGraphicFramePr>
            <a:graphicFrameLocks noChangeAspect="1"/>
          </p:cNvGraphicFramePr>
          <p:nvPr/>
        </p:nvGraphicFramePr>
        <p:xfrm>
          <a:off x="908050" y="2533650"/>
          <a:ext cx="2447925" cy="776288"/>
        </p:xfrm>
        <a:graphic>
          <a:graphicData uri="http://schemas.openxmlformats.org/presentationml/2006/ole">
            <mc:AlternateContent xmlns:mc="http://schemas.openxmlformats.org/markup-compatibility/2006">
              <mc:Choice xmlns:v="urn:schemas-microsoft-com:vml" Requires="v">
                <p:oleObj spid="_x0000_s1226785" name="公式" r:id="rId5" imgW="1041120" imgH="330120" progId="Equation.3">
                  <p:embed/>
                </p:oleObj>
              </mc:Choice>
              <mc:Fallback>
                <p:oleObj name="公式" r:id="rId5" imgW="1041120" imgH="330120" progId="Equation.3">
                  <p:embed/>
                  <p:pic>
                    <p:nvPicPr>
                      <p:cNvPr id="1434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050" y="2533650"/>
                        <a:ext cx="2447925"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7" name="Object 5"/>
          <p:cNvGraphicFramePr>
            <a:graphicFrameLocks noChangeAspect="1"/>
          </p:cNvGraphicFramePr>
          <p:nvPr/>
        </p:nvGraphicFramePr>
        <p:xfrm>
          <a:off x="865188" y="4494213"/>
          <a:ext cx="2554287" cy="776287"/>
        </p:xfrm>
        <a:graphic>
          <a:graphicData uri="http://schemas.openxmlformats.org/presentationml/2006/ole">
            <mc:AlternateContent xmlns:mc="http://schemas.openxmlformats.org/markup-compatibility/2006">
              <mc:Choice xmlns:v="urn:schemas-microsoft-com:vml" Requires="v">
                <p:oleObj spid="_x0000_s1226786" name="公式" r:id="rId7" imgW="1066680" imgH="330120" progId="Equation.3">
                  <p:embed/>
                </p:oleObj>
              </mc:Choice>
              <mc:Fallback>
                <p:oleObj name="公式" r:id="rId7" imgW="1066680" imgH="330120" progId="Equation.3">
                  <p:embed/>
                  <p:pic>
                    <p:nvPicPr>
                      <p:cNvPr id="1434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5188" y="4494213"/>
                        <a:ext cx="2554287"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8" name="Object 6"/>
          <p:cNvGraphicFramePr>
            <a:graphicFrameLocks noChangeAspect="1"/>
          </p:cNvGraphicFramePr>
          <p:nvPr/>
        </p:nvGraphicFramePr>
        <p:xfrm>
          <a:off x="936625" y="3490913"/>
          <a:ext cx="2406650" cy="790575"/>
        </p:xfrm>
        <a:graphic>
          <a:graphicData uri="http://schemas.openxmlformats.org/presentationml/2006/ole">
            <mc:AlternateContent xmlns:mc="http://schemas.openxmlformats.org/markup-compatibility/2006">
              <mc:Choice xmlns:v="urn:schemas-microsoft-com:vml" Requires="v">
                <p:oleObj spid="_x0000_s1226787" name="公式" r:id="rId9" imgW="1002960" imgH="330120" progId="Equation.3">
                  <p:embed/>
                </p:oleObj>
              </mc:Choice>
              <mc:Fallback>
                <p:oleObj name="公式" r:id="rId9" imgW="1002960" imgH="330120" progId="Equation.3">
                  <p:embed/>
                  <p:pic>
                    <p:nvPicPr>
                      <p:cNvPr id="1434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6625" y="3490913"/>
                        <a:ext cx="240665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350" name="Picture 2"/>
          <p:cNvPicPr>
            <a:picLocks noChangeAspect="1" noChangeArrowheads="1"/>
          </p:cNvPicPr>
          <p:nvPr/>
        </p:nvPicPr>
        <p:blipFill>
          <a:blip r:embed="rId11">
            <a:lum contrast="38000"/>
          </a:blip>
          <a:srcRect t="6064" b="2022"/>
          <a:stretch>
            <a:fillRect/>
          </a:stretch>
        </p:blipFill>
        <p:spPr bwMode="auto">
          <a:xfrm>
            <a:off x="4643438" y="2420938"/>
            <a:ext cx="3946525" cy="4148137"/>
          </a:xfrm>
          <a:prstGeom prst="rect">
            <a:avLst/>
          </a:prstGeom>
          <a:noFill/>
          <a:ln w="9525">
            <a:noFill/>
            <a:miter lim="800000"/>
            <a:headEnd/>
            <a:tailEnd/>
          </a:ln>
        </p:spPr>
      </p:pic>
      <p:graphicFrame>
        <p:nvGraphicFramePr>
          <p:cNvPr id="14424" name="Object 8"/>
          <p:cNvGraphicFramePr>
            <a:graphicFrameLocks noChangeAspect="1"/>
          </p:cNvGraphicFramePr>
          <p:nvPr/>
        </p:nvGraphicFramePr>
        <p:xfrm>
          <a:off x="1079500" y="1628775"/>
          <a:ext cx="5940425" cy="776288"/>
        </p:xfrm>
        <a:graphic>
          <a:graphicData uri="http://schemas.openxmlformats.org/presentationml/2006/ole">
            <mc:AlternateContent xmlns:mc="http://schemas.openxmlformats.org/markup-compatibility/2006">
              <mc:Choice xmlns:v="urn:schemas-microsoft-com:vml" Requires="v">
                <p:oleObj spid="_x0000_s1226788" name="公式" r:id="rId12" imgW="2527200" imgH="330120" progId="Equation.3">
                  <p:embed/>
                </p:oleObj>
              </mc:Choice>
              <mc:Fallback>
                <p:oleObj name="公式" r:id="rId12" imgW="2527200" imgH="330120" progId="Equation.3">
                  <p:embed/>
                  <p:pic>
                    <p:nvPicPr>
                      <p:cNvPr id="14424"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9500" y="1628775"/>
                        <a:ext cx="5940425"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02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50"/>
                                        </p:tgtEl>
                                        <p:attrNameLst>
                                          <p:attrName>style.visibility</p:attrName>
                                        </p:attrNameLst>
                                      </p:cBhvr>
                                      <p:to>
                                        <p:strVal val="visible"/>
                                      </p:to>
                                    </p:set>
                                    <p:animEffect transition="in" filter="blinds(horizontal)">
                                      <p:cBhvr>
                                        <p:cTn id="7" dur="500"/>
                                        <p:tgtEl>
                                          <p:spTgt spid="143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52"/>
                                        </p:tgtEl>
                                        <p:attrNameLst>
                                          <p:attrName>style.visibility</p:attrName>
                                        </p:attrNameLst>
                                      </p:cBhvr>
                                      <p:to>
                                        <p:strVal val="visible"/>
                                      </p:to>
                                    </p:set>
                                    <p:animEffect transition="in" filter="blinds(horizontal)">
                                      <p:cBhvr>
                                        <p:cTn id="12" dur="500"/>
                                        <p:tgtEl>
                                          <p:spTgt spid="1435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344"/>
                                        </p:tgtEl>
                                        <p:attrNameLst>
                                          <p:attrName>style.visibility</p:attrName>
                                        </p:attrNameLst>
                                      </p:cBhvr>
                                      <p:to>
                                        <p:strVal val="visible"/>
                                      </p:to>
                                    </p:set>
                                    <p:anim calcmode="lin" valueType="num">
                                      <p:cBhvr additive="base">
                                        <p:cTn id="17" dur="500" fill="hold"/>
                                        <p:tgtEl>
                                          <p:spTgt spid="14344"/>
                                        </p:tgtEl>
                                        <p:attrNameLst>
                                          <p:attrName>ppt_x</p:attrName>
                                        </p:attrNameLst>
                                      </p:cBhvr>
                                      <p:tavLst>
                                        <p:tav tm="0">
                                          <p:val>
                                            <p:strVal val="#ppt_x"/>
                                          </p:val>
                                        </p:tav>
                                        <p:tav tm="100000">
                                          <p:val>
                                            <p:strVal val="#ppt_x"/>
                                          </p:val>
                                        </p:tav>
                                      </p:tavLst>
                                    </p:anim>
                                    <p:anim calcmode="lin" valueType="num">
                                      <p:cBhvr additive="base">
                                        <p:cTn id="18"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4424"/>
                                        </p:tgtEl>
                                        <p:attrNameLst>
                                          <p:attrName>style.visibility</p:attrName>
                                        </p:attrNameLst>
                                      </p:cBhvr>
                                      <p:to>
                                        <p:strVal val="visible"/>
                                      </p:to>
                                    </p:set>
                                    <p:animEffect transition="in" filter="box(in)">
                                      <p:cBhvr>
                                        <p:cTn id="23" dur="500"/>
                                        <p:tgtEl>
                                          <p:spTgt spid="14424"/>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4346"/>
                                        </p:tgtEl>
                                        <p:attrNameLst>
                                          <p:attrName>style.visibility</p:attrName>
                                        </p:attrNameLst>
                                      </p:cBhvr>
                                      <p:to>
                                        <p:strVal val="visible"/>
                                      </p:to>
                                    </p:set>
                                    <p:animEffect transition="in" filter="diamond(in)">
                                      <p:cBhvr>
                                        <p:cTn id="28" dur="2000"/>
                                        <p:tgtEl>
                                          <p:spTgt spid="14346"/>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4348"/>
                                        </p:tgtEl>
                                        <p:attrNameLst>
                                          <p:attrName>style.visibility</p:attrName>
                                        </p:attrNameLst>
                                      </p:cBhvr>
                                      <p:to>
                                        <p:strVal val="visible"/>
                                      </p:to>
                                    </p:set>
                                    <p:animEffect transition="in" filter="checkerboard(across)">
                                      <p:cBhvr>
                                        <p:cTn id="33" dur="500"/>
                                        <p:tgtEl>
                                          <p:spTgt spid="1434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4347"/>
                                        </p:tgtEl>
                                        <p:attrNameLst>
                                          <p:attrName>style.visibility</p:attrName>
                                        </p:attrNameLst>
                                      </p:cBhvr>
                                      <p:to>
                                        <p:strVal val="visible"/>
                                      </p:to>
                                    </p:set>
                                    <p:animEffect transition="in" filter="blinds(horizontal)">
                                      <p:cBhvr>
                                        <p:cTn id="38" dur="500"/>
                                        <p:tgtEl>
                                          <p:spTgt spid="1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239713" y="2703513"/>
            <a:ext cx="7745412" cy="914400"/>
            <a:chOff x="151" y="1892"/>
            <a:chExt cx="4879" cy="576"/>
          </a:xfrm>
        </p:grpSpPr>
        <p:graphicFrame>
          <p:nvGraphicFramePr>
            <p:cNvPr id="309251" name="Object 3"/>
            <p:cNvGraphicFramePr>
              <a:graphicFrameLocks noChangeAspect="1"/>
            </p:cNvGraphicFramePr>
            <p:nvPr/>
          </p:nvGraphicFramePr>
          <p:xfrm>
            <a:off x="151" y="1892"/>
            <a:ext cx="3237" cy="576"/>
          </p:xfrm>
          <a:graphic>
            <a:graphicData uri="http://schemas.openxmlformats.org/presentationml/2006/ole">
              <mc:AlternateContent xmlns:mc="http://schemas.openxmlformats.org/markup-compatibility/2006">
                <mc:Choice xmlns:v="urn:schemas-microsoft-com:vml" Requires="v">
                  <p:oleObj spid="_x0000_s1227856" name="公式" r:id="rId3" imgW="2577960" imgH="393480" progId="Equation.3">
                    <p:embed/>
                  </p:oleObj>
                </mc:Choice>
                <mc:Fallback>
                  <p:oleObj name="公式" r:id="rId3" imgW="2577960" imgH="393480" progId="Equation.3">
                    <p:embed/>
                    <p:pic>
                      <p:nvPicPr>
                        <p:cNvPr id="3092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 y="1892"/>
                          <a:ext cx="3237"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52" name="Object 4"/>
            <p:cNvGraphicFramePr>
              <a:graphicFrameLocks noChangeAspect="1"/>
            </p:cNvGraphicFramePr>
            <p:nvPr/>
          </p:nvGraphicFramePr>
          <p:xfrm>
            <a:off x="3603" y="1993"/>
            <a:ext cx="1427" cy="318"/>
          </p:xfrm>
          <a:graphic>
            <a:graphicData uri="http://schemas.openxmlformats.org/presentationml/2006/ole">
              <mc:AlternateContent xmlns:mc="http://schemas.openxmlformats.org/markup-compatibility/2006">
                <mc:Choice xmlns:v="urn:schemas-microsoft-com:vml" Requires="v">
                  <p:oleObj spid="_x0000_s1227857" name="公式" r:id="rId5" imgW="1015920" imgH="203040" progId="Equation.3">
                    <p:embed/>
                  </p:oleObj>
                </mc:Choice>
                <mc:Fallback>
                  <p:oleObj name="公式" r:id="rId5" imgW="1015920" imgH="203040" progId="Equation.3">
                    <p:embed/>
                    <p:pic>
                      <p:nvPicPr>
                        <p:cNvPr id="30925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3" y="1993"/>
                          <a:ext cx="1427"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34"/>
          <p:cNvGrpSpPr>
            <a:grpSpLocks/>
          </p:cNvGrpSpPr>
          <p:nvPr/>
        </p:nvGrpSpPr>
        <p:grpSpPr bwMode="auto">
          <a:xfrm>
            <a:off x="231775" y="3724275"/>
            <a:ext cx="8804275" cy="2693988"/>
            <a:chOff x="146" y="2346"/>
            <a:chExt cx="5546" cy="1697"/>
          </a:xfrm>
        </p:grpSpPr>
        <p:grpSp>
          <p:nvGrpSpPr>
            <p:cNvPr id="309254" name="Group 33"/>
            <p:cNvGrpSpPr>
              <a:grpSpLocks/>
            </p:cNvGrpSpPr>
            <p:nvPr/>
          </p:nvGrpSpPr>
          <p:grpSpPr bwMode="auto">
            <a:xfrm>
              <a:off x="146" y="2346"/>
              <a:ext cx="5546" cy="1697"/>
              <a:chOff x="146" y="2346"/>
              <a:chExt cx="5546" cy="1697"/>
            </a:xfrm>
          </p:grpSpPr>
          <p:graphicFrame>
            <p:nvGraphicFramePr>
              <p:cNvPr id="309255" name="Object 7"/>
              <p:cNvGraphicFramePr>
                <a:graphicFrameLocks noChangeAspect="1"/>
              </p:cNvGraphicFramePr>
              <p:nvPr/>
            </p:nvGraphicFramePr>
            <p:xfrm>
              <a:off x="1828" y="3469"/>
              <a:ext cx="303" cy="268"/>
            </p:xfrm>
            <a:graphic>
              <a:graphicData uri="http://schemas.openxmlformats.org/presentationml/2006/ole">
                <mc:AlternateContent xmlns:mc="http://schemas.openxmlformats.org/markup-compatibility/2006">
                  <mc:Choice xmlns:v="urn:schemas-microsoft-com:vml" Requires="v">
                    <p:oleObj spid="_x0000_s1227858" r:id="rId7" imgW="165000" imgH="139616" progId="Equation.3">
                      <p:embed/>
                    </p:oleObj>
                  </mc:Choice>
                  <mc:Fallback>
                    <p:oleObj r:id="rId7" imgW="165000" imgH="139616" progId="Equation.3">
                      <p:embed/>
                      <p:pic>
                        <p:nvPicPr>
                          <p:cNvPr id="30925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 y="3469"/>
                            <a:ext cx="303"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9256" name="Group 32"/>
              <p:cNvGrpSpPr>
                <a:grpSpLocks/>
              </p:cNvGrpSpPr>
              <p:nvPr/>
            </p:nvGrpSpPr>
            <p:grpSpPr bwMode="auto">
              <a:xfrm>
                <a:off x="146" y="2346"/>
                <a:ext cx="5546" cy="1697"/>
                <a:chOff x="146" y="2381"/>
                <a:chExt cx="5546" cy="1697"/>
              </a:xfrm>
            </p:grpSpPr>
            <p:graphicFrame>
              <p:nvGraphicFramePr>
                <p:cNvPr id="309257" name="Object 9"/>
                <p:cNvGraphicFramePr>
                  <a:graphicFrameLocks noChangeAspect="1"/>
                </p:cNvGraphicFramePr>
                <p:nvPr/>
              </p:nvGraphicFramePr>
              <p:xfrm>
                <a:off x="1516" y="3498"/>
                <a:ext cx="219" cy="281"/>
              </p:xfrm>
              <a:graphic>
                <a:graphicData uri="http://schemas.openxmlformats.org/presentationml/2006/ole">
                  <mc:AlternateContent xmlns:mc="http://schemas.openxmlformats.org/markup-compatibility/2006">
                    <mc:Choice xmlns:v="urn:schemas-microsoft-com:vml" Requires="v">
                      <p:oleObj spid="_x0000_s1227859" r:id="rId9" imgW="88473" imgH="177495" progId="Equation.3">
                        <p:embed/>
                      </p:oleObj>
                    </mc:Choice>
                    <mc:Fallback>
                      <p:oleObj r:id="rId9" imgW="88473" imgH="177495" progId="Equation.3">
                        <p:embed/>
                        <p:pic>
                          <p:nvPicPr>
                            <p:cNvPr id="30925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6" y="3498"/>
                              <a:ext cx="219"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9258" name="Group 31"/>
                <p:cNvGrpSpPr>
                  <a:grpSpLocks/>
                </p:cNvGrpSpPr>
                <p:nvPr/>
              </p:nvGrpSpPr>
              <p:grpSpPr bwMode="auto">
                <a:xfrm>
                  <a:off x="146" y="2381"/>
                  <a:ext cx="5546" cy="1697"/>
                  <a:chOff x="146" y="2381"/>
                  <a:chExt cx="5546" cy="1697"/>
                </a:xfrm>
              </p:grpSpPr>
              <p:grpSp>
                <p:nvGrpSpPr>
                  <p:cNvPr id="309259" name="Group 30"/>
                  <p:cNvGrpSpPr>
                    <a:grpSpLocks/>
                  </p:cNvGrpSpPr>
                  <p:nvPr/>
                </p:nvGrpSpPr>
                <p:grpSpPr bwMode="auto">
                  <a:xfrm>
                    <a:off x="146" y="2381"/>
                    <a:ext cx="5546" cy="1697"/>
                    <a:chOff x="146" y="2381"/>
                    <a:chExt cx="5546" cy="1697"/>
                  </a:xfrm>
                </p:grpSpPr>
                <p:graphicFrame>
                  <p:nvGraphicFramePr>
                    <p:cNvPr id="309260" name="Object 12"/>
                    <p:cNvGraphicFramePr>
                      <a:graphicFrameLocks noChangeAspect="1"/>
                    </p:cNvGraphicFramePr>
                    <p:nvPr/>
                  </p:nvGraphicFramePr>
                  <p:xfrm>
                    <a:off x="3463" y="2956"/>
                    <a:ext cx="274" cy="286"/>
                  </p:xfrm>
                  <a:graphic>
                    <a:graphicData uri="http://schemas.openxmlformats.org/presentationml/2006/ole">
                      <mc:AlternateContent xmlns:mc="http://schemas.openxmlformats.org/markup-compatibility/2006">
                        <mc:Choice xmlns:v="urn:schemas-microsoft-com:vml" Requires="v">
                          <p:oleObj spid="_x0000_s1227860" name="Equation" r:id="rId11" imgW="88473" imgH="177495" progId="">
                            <p:embed/>
                          </p:oleObj>
                        </mc:Choice>
                        <mc:Fallback>
                          <p:oleObj name="Equation" r:id="rId11" imgW="88473" imgH="177495" progId="">
                            <p:embed/>
                            <p:pic>
                              <p:nvPicPr>
                                <p:cNvPr id="30926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3" y="2956"/>
                                  <a:ext cx="274"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9261" name="Group 29"/>
                    <p:cNvGrpSpPr>
                      <a:grpSpLocks/>
                    </p:cNvGrpSpPr>
                    <p:nvPr/>
                  </p:nvGrpSpPr>
                  <p:grpSpPr bwMode="auto">
                    <a:xfrm>
                      <a:off x="146" y="2381"/>
                      <a:ext cx="5546" cy="1697"/>
                      <a:chOff x="135" y="2363"/>
                      <a:chExt cx="5546" cy="1697"/>
                    </a:xfrm>
                  </p:grpSpPr>
                  <p:graphicFrame>
                    <p:nvGraphicFramePr>
                      <p:cNvPr id="309262" name="Object 14"/>
                      <p:cNvGraphicFramePr>
                        <a:graphicFrameLocks noChangeAspect="1"/>
                      </p:cNvGraphicFramePr>
                      <p:nvPr/>
                    </p:nvGraphicFramePr>
                    <p:xfrm>
                      <a:off x="1434" y="2363"/>
                      <a:ext cx="1171" cy="328"/>
                    </p:xfrm>
                    <a:graphic>
                      <a:graphicData uri="http://schemas.openxmlformats.org/presentationml/2006/ole">
                        <mc:AlternateContent xmlns:mc="http://schemas.openxmlformats.org/markup-compatibility/2006">
                          <mc:Choice xmlns:v="urn:schemas-microsoft-com:vml" Requires="v">
                            <p:oleObj spid="_x0000_s1227861" r:id="rId13" imgW="710588" imgH="203261" progId="Equation.3">
                              <p:embed/>
                            </p:oleObj>
                          </mc:Choice>
                          <mc:Fallback>
                            <p:oleObj r:id="rId13" imgW="710588" imgH="203261" progId="Equation.3">
                              <p:embed/>
                              <p:pic>
                                <p:nvPicPr>
                                  <p:cNvPr id="309262"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4" y="2363"/>
                                    <a:ext cx="1171"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9263" name="Group 28"/>
                      <p:cNvGrpSpPr>
                        <a:grpSpLocks/>
                      </p:cNvGrpSpPr>
                      <p:nvPr/>
                    </p:nvGrpSpPr>
                    <p:grpSpPr bwMode="auto">
                      <a:xfrm>
                        <a:off x="135" y="2373"/>
                        <a:ext cx="5546" cy="1687"/>
                        <a:chOff x="144" y="2454"/>
                        <a:chExt cx="5546" cy="1687"/>
                      </a:xfrm>
                    </p:grpSpPr>
                    <p:graphicFrame>
                      <p:nvGraphicFramePr>
                        <p:cNvPr id="309264" name="Object 16"/>
                        <p:cNvGraphicFramePr>
                          <a:graphicFrameLocks noChangeAspect="1"/>
                        </p:cNvGraphicFramePr>
                        <p:nvPr/>
                      </p:nvGraphicFramePr>
                      <p:xfrm>
                        <a:off x="144" y="2473"/>
                        <a:ext cx="1115" cy="294"/>
                      </p:xfrm>
                      <a:graphic>
                        <a:graphicData uri="http://schemas.openxmlformats.org/presentationml/2006/ole">
                          <mc:AlternateContent xmlns:mc="http://schemas.openxmlformats.org/markup-compatibility/2006">
                            <mc:Choice xmlns:v="urn:schemas-microsoft-com:vml" Requires="v">
                              <p:oleObj spid="_x0000_s1227862" r:id="rId15" imgW="685249" imgH="177922" progId="Equation.3">
                                <p:embed/>
                              </p:oleObj>
                            </mc:Choice>
                            <mc:Fallback>
                              <p:oleObj r:id="rId15" imgW="685249" imgH="177922" progId="Equation.3">
                                <p:embed/>
                                <p:pic>
                                  <p:nvPicPr>
                                    <p:cNvPr id="309264"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 y="2473"/>
                                      <a:ext cx="1115"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9265" name="Group 27"/>
                        <p:cNvGrpSpPr>
                          <a:grpSpLocks/>
                        </p:cNvGrpSpPr>
                        <p:nvPr/>
                      </p:nvGrpSpPr>
                      <p:grpSpPr bwMode="auto">
                        <a:xfrm>
                          <a:off x="243" y="2454"/>
                          <a:ext cx="5447" cy="1687"/>
                          <a:chOff x="243" y="2454"/>
                          <a:chExt cx="5447" cy="1687"/>
                        </a:xfrm>
                      </p:grpSpPr>
                      <p:sp>
                        <p:nvSpPr>
                          <p:cNvPr id="309266" name="Rectangle 16"/>
                          <p:cNvSpPr>
                            <a:spLocks noChangeArrowheads="1"/>
                          </p:cNvSpPr>
                          <p:nvPr/>
                        </p:nvSpPr>
                        <p:spPr bwMode="auto">
                          <a:xfrm>
                            <a:off x="243" y="2454"/>
                            <a:ext cx="5447" cy="1687"/>
                          </a:xfrm>
                          <a:prstGeom prst="rect">
                            <a:avLst/>
                          </a:prstGeom>
                          <a:noFill/>
                          <a:ln w="9525">
                            <a:noFill/>
                            <a:miter lim="800000"/>
                            <a:headEnd/>
                            <a:tailEnd/>
                          </a:ln>
                        </p:spPr>
                        <p:txBody>
                          <a:bodyPr>
                            <a:spAutoFit/>
                          </a:bodyPr>
                          <a:lstStyle/>
                          <a:p>
                            <a:pPr indent="304800"/>
                            <a:r>
                              <a:rPr lang="en-US" altLang="zh-CN" sz="2800">
                                <a:solidFill>
                                  <a:srgbClr val="000000"/>
                                </a:solidFill>
                                <a:latin typeface="Times New Roman" pitchFamily="18" charset="0"/>
                                <a:ea typeface="宋体" charset="-122"/>
                              </a:rPr>
                              <a:t>               </a:t>
                            </a:r>
                            <a:r>
                              <a:rPr lang="zh-CN" altLang="en-US" sz="2800">
                                <a:solidFill>
                                  <a:srgbClr val="000000"/>
                                </a:solidFill>
                                <a:latin typeface="Times New Roman" pitchFamily="18" charset="0"/>
                                <a:ea typeface="宋体" charset="-122"/>
                              </a:rPr>
                              <a:t>，                    之间的圆锥体的立体角</a:t>
                            </a:r>
                          </a:p>
                          <a:p>
                            <a:pPr indent="304800"/>
                            <a:r>
                              <a:rPr lang="zh-CN" altLang="en-US" sz="2800">
                                <a:solidFill>
                                  <a:srgbClr val="000000"/>
                                </a:solidFill>
                                <a:latin typeface="Times New Roman" pitchFamily="18" charset="0"/>
                                <a:ea typeface="宋体" charset="-122"/>
                              </a:rPr>
                              <a:t> </a:t>
                            </a:r>
                            <a:endParaRPr lang="zh-CN" altLang="en-US" sz="2800">
                              <a:solidFill>
                                <a:srgbClr val="FF0000"/>
                              </a:solidFill>
                              <a:latin typeface="宋体" charset="-122"/>
                              <a:ea typeface="宋体" charset="-122"/>
                            </a:endParaRPr>
                          </a:p>
                          <a:p>
                            <a:pPr indent="304800"/>
                            <a:r>
                              <a:rPr lang="zh-CN" altLang="en-US" sz="2800">
                                <a:solidFill>
                                  <a:srgbClr val="000000"/>
                                </a:solidFill>
                                <a:latin typeface="Times New Roman" pitchFamily="18" charset="0"/>
                                <a:ea typeface="宋体" charset="-122"/>
                              </a:rPr>
                              <a:t> </a:t>
                            </a:r>
                            <a:r>
                              <a:rPr lang="en-US" altLang="zh-CN" sz="2800">
                                <a:solidFill>
                                  <a:srgbClr val="000000"/>
                                </a:solidFill>
                                <a:latin typeface="Times New Roman" pitchFamily="18" charset="0"/>
                                <a:ea typeface="宋体" charset="-122"/>
                              </a:rPr>
                              <a:t> </a:t>
                            </a:r>
                            <a:r>
                              <a:rPr lang="zh-CN" altLang="en-US" sz="2800">
                                <a:solidFill>
                                  <a:srgbClr val="000000"/>
                                </a:solidFill>
                                <a:latin typeface="Times New Roman" pitchFamily="18" charset="0"/>
                                <a:ea typeface="宋体" charset="-122"/>
                              </a:rPr>
                              <a:t> 由          的值决定 对给定的     ，      它有确定的值。</a:t>
                            </a:r>
                          </a:p>
                          <a:p>
                            <a:pPr indent="304800"/>
                            <a:endParaRPr lang="en-US" altLang="zh-CN" sz="2800">
                              <a:solidFill>
                                <a:srgbClr val="000000"/>
                              </a:solidFill>
                              <a:latin typeface="Times New Roman" pitchFamily="18" charset="0"/>
                              <a:ea typeface="宋体" charset="-122"/>
                            </a:endParaRPr>
                          </a:p>
                          <a:p>
                            <a:pPr indent="304800"/>
                            <a:r>
                              <a:rPr lang="zh-CN" altLang="en-US" sz="2800">
                                <a:solidFill>
                                  <a:srgbClr val="000000"/>
                                </a:solidFill>
                                <a:latin typeface="Times New Roman" pitchFamily="18" charset="0"/>
                                <a:ea typeface="宋体" charset="-122"/>
                              </a:rPr>
                              <a:t>对不同的      、   ，                  不同。</a:t>
                            </a:r>
                            <a:endParaRPr lang="zh-CN" altLang="en-US" sz="2800">
                              <a:solidFill>
                                <a:srgbClr val="FF0000"/>
                              </a:solidFill>
                              <a:latin typeface="宋体" charset="-122"/>
                              <a:ea typeface="宋体" charset="-122"/>
                            </a:endParaRPr>
                          </a:p>
                          <a:p>
                            <a:pPr indent="304800"/>
                            <a:endParaRPr lang="zh-CN" altLang="en-US" sz="2800">
                              <a:solidFill>
                                <a:srgbClr val="000000"/>
                              </a:solidFill>
                              <a:latin typeface="Times New Roman" pitchFamily="18" charset="0"/>
                              <a:ea typeface="宋体" charset="-122"/>
                            </a:endParaRPr>
                          </a:p>
                        </p:txBody>
                      </p:sp>
                      <p:grpSp>
                        <p:nvGrpSpPr>
                          <p:cNvPr id="309267" name="Group 23"/>
                          <p:cNvGrpSpPr>
                            <a:grpSpLocks/>
                          </p:cNvGrpSpPr>
                          <p:nvPr/>
                        </p:nvGrpSpPr>
                        <p:grpSpPr bwMode="auto">
                          <a:xfrm>
                            <a:off x="305" y="2961"/>
                            <a:ext cx="1090" cy="356"/>
                            <a:chOff x="350" y="2961"/>
                            <a:chExt cx="1090" cy="356"/>
                          </a:xfrm>
                        </p:grpSpPr>
                        <p:graphicFrame>
                          <p:nvGraphicFramePr>
                            <p:cNvPr id="309268" name="Object 20"/>
                            <p:cNvGraphicFramePr>
                              <a:graphicFrameLocks noChangeAspect="1"/>
                            </p:cNvGraphicFramePr>
                            <p:nvPr/>
                          </p:nvGraphicFramePr>
                          <p:xfrm>
                            <a:off x="350" y="2961"/>
                            <a:ext cx="375" cy="356"/>
                          </p:xfrm>
                          <a:graphic>
                            <a:graphicData uri="http://schemas.openxmlformats.org/presentationml/2006/ole">
                              <mc:AlternateContent xmlns:mc="http://schemas.openxmlformats.org/markup-compatibility/2006">
                                <mc:Choice xmlns:v="urn:schemas-microsoft-com:vml" Requires="v">
                                  <p:oleObj spid="_x0000_s1227863" name="公式" r:id="rId17" imgW="241200" imgH="228600" progId="Equation.3">
                                    <p:embed/>
                                  </p:oleObj>
                                </mc:Choice>
                                <mc:Fallback>
                                  <p:oleObj name="公式" r:id="rId17" imgW="241200" imgH="228600" progId="Equation.3">
                                    <p:embed/>
                                    <p:pic>
                                      <p:nvPicPr>
                                        <p:cNvPr id="309268"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 y="2961"/>
                                          <a:ext cx="375"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69" name="Object 21"/>
                            <p:cNvGraphicFramePr>
                              <a:graphicFrameLocks noChangeAspect="1"/>
                            </p:cNvGraphicFramePr>
                            <p:nvPr/>
                          </p:nvGraphicFramePr>
                          <p:xfrm>
                            <a:off x="977" y="3032"/>
                            <a:ext cx="219" cy="282"/>
                          </p:xfrm>
                          <a:graphic>
                            <a:graphicData uri="http://schemas.openxmlformats.org/presentationml/2006/ole">
                              <mc:AlternateContent xmlns:mc="http://schemas.openxmlformats.org/markup-compatibility/2006">
                                <mc:Choice xmlns:v="urn:schemas-microsoft-com:vml" Requires="v">
                                  <p:oleObj spid="_x0000_s1227864" r:id="rId19" imgW="88473" imgH="177495" progId="Equation.3">
                                    <p:embed/>
                                  </p:oleObj>
                                </mc:Choice>
                                <mc:Fallback>
                                  <p:oleObj r:id="rId19" imgW="88473" imgH="177495" progId="Equation.3">
                                    <p:embed/>
                                    <p:pic>
                                      <p:nvPicPr>
                                        <p:cNvPr id="309269"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7" y="3032"/>
                                          <a:ext cx="219"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70" name="Object 22"/>
                            <p:cNvGraphicFramePr>
                              <a:graphicFrameLocks noChangeAspect="1"/>
                            </p:cNvGraphicFramePr>
                            <p:nvPr/>
                          </p:nvGraphicFramePr>
                          <p:xfrm>
                            <a:off x="1142" y="3026"/>
                            <a:ext cx="298" cy="284"/>
                          </p:xfrm>
                          <a:graphic>
                            <a:graphicData uri="http://schemas.openxmlformats.org/presentationml/2006/ole">
                              <mc:AlternateContent xmlns:mc="http://schemas.openxmlformats.org/markup-compatibility/2006">
                                <mc:Choice xmlns:v="urn:schemas-microsoft-com:vml" Requires="v">
                                  <p:oleObj spid="_x0000_s1227865" r:id="rId20" imgW="165000" imgH="139616" progId="Equation.3">
                                    <p:embed/>
                                  </p:oleObj>
                                </mc:Choice>
                                <mc:Fallback>
                                  <p:oleObj r:id="rId20" imgW="165000" imgH="139616" progId="Equation.3">
                                    <p:embed/>
                                    <p:pic>
                                      <p:nvPicPr>
                                        <p:cNvPr id="30927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42" y="3026"/>
                                          <a:ext cx="298"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pSp>
              </p:grpSp>
              <p:graphicFrame>
                <p:nvGraphicFramePr>
                  <p:cNvPr id="309271" name="Object 23"/>
                  <p:cNvGraphicFramePr>
                    <a:graphicFrameLocks noChangeAspect="1"/>
                  </p:cNvGraphicFramePr>
                  <p:nvPr/>
                </p:nvGraphicFramePr>
                <p:xfrm>
                  <a:off x="3767" y="2993"/>
                  <a:ext cx="330" cy="272"/>
                </p:xfrm>
                <a:graphic>
                  <a:graphicData uri="http://schemas.openxmlformats.org/presentationml/2006/ole">
                    <mc:AlternateContent xmlns:mc="http://schemas.openxmlformats.org/markup-compatibility/2006">
                      <mc:Choice xmlns:v="urn:schemas-microsoft-com:vml" Requires="v">
                        <p:oleObj spid="_x0000_s1227866" r:id="rId22" imgW="165000" imgH="139616" progId="Equation.3">
                          <p:embed/>
                        </p:oleObj>
                      </mc:Choice>
                      <mc:Fallback>
                        <p:oleObj r:id="rId22" imgW="165000" imgH="139616" progId="Equation.3">
                          <p:embed/>
                          <p:pic>
                            <p:nvPicPr>
                              <p:cNvPr id="309271"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67" y="2993"/>
                                <a:ext cx="33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aphicFrame>
          <p:nvGraphicFramePr>
            <p:cNvPr id="309272" name="Object 24"/>
            <p:cNvGraphicFramePr>
              <a:graphicFrameLocks noChangeAspect="1"/>
            </p:cNvGraphicFramePr>
            <p:nvPr/>
          </p:nvGraphicFramePr>
          <p:xfrm>
            <a:off x="2676" y="3419"/>
            <a:ext cx="409" cy="387"/>
          </p:xfrm>
          <a:graphic>
            <a:graphicData uri="http://schemas.openxmlformats.org/presentationml/2006/ole">
              <mc:AlternateContent xmlns:mc="http://schemas.openxmlformats.org/markup-compatibility/2006">
                <mc:Choice xmlns:v="urn:schemas-microsoft-com:vml" Requires="v">
                  <p:oleObj spid="_x0000_s1227867" name="公式" r:id="rId23" imgW="241200" imgH="228600" progId="Equation.3">
                    <p:embed/>
                  </p:oleObj>
                </mc:Choice>
                <mc:Fallback>
                  <p:oleObj name="公式" r:id="rId23" imgW="241200" imgH="228600" progId="Equation.3">
                    <p:embed/>
                    <p:pic>
                      <p:nvPicPr>
                        <p:cNvPr id="309272"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76" y="3419"/>
                          <a:ext cx="409"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9273" name="Text Box 18"/>
          <p:cNvSpPr txBox="1">
            <a:spLocks noChangeArrowheads="1"/>
          </p:cNvSpPr>
          <p:nvPr/>
        </p:nvSpPr>
        <p:spPr bwMode="auto">
          <a:xfrm>
            <a:off x="493713" y="420688"/>
            <a:ext cx="5399087" cy="519112"/>
          </a:xfrm>
          <a:prstGeom prst="rect">
            <a:avLst/>
          </a:prstGeom>
          <a:noFill/>
          <a:ln w="9525">
            <a:noFill/>
            <a:miter lim="800000"/>
            <a:headEnd/>
            <a:tailEnd/>
          </a:ln>
        </p:spPr>
        <p:txBody>
          <a:bodyPr>
            <a:spAutoFit/>
          </a:bodyPr>
          <a:lstStyle/>
          <a:p>
            <a:pPr>
              <a:spcBef>
                <a:spcPct val="50000"/>
              </a:spcBef>
            </a:pPr>
            <a:r>
              <a:rPr lang="en-US" altLang="zh-CN" sz="2800" b="1">
                <a:solidFill>
                  <a:srgbClr val="0000FF"/>
                </a:solidFill>
                <a:latin typeface="Times New Roman" pitchFamily="18" charset="0"/>
                <a:ea typeface="宋体" charset="-122"/>
              </a:rPr>
              <a:t>1</a:t>
            </a:r>
            <a:r>
              <a:rPr lang="zh-CN" altLang="en-US" sz="2800" b="1">
                <a:solidFill>
                  <a:srgbClr val="0000FF"/>
                </a:solidFill>
                <a:latin typeface="Times New Roman" pitchFamily="18" charset="0"/>
                <a:ea typeface="宋体" charset="-122"/>
              </a:rPr>
              <a:t>．几率随 </a:t>
            </a:r>
            <a:r>
              <a:rPr lang="en-US" altLang="zh-CN" sz="2800" b="1">
                <a:solidFill>
                  <a:srgbClr val="0000FF"/>
                </a:solidFill>
                <a:latin typeface="Math1" pitchFamily="2" charset="2"/>
                <a:ea typeface="宋体" charset="-122"/>
              </a:rPr>
              <a:t>f </a:t>
            </a:r>
            <a:r>
              <a:rPr lang="zh-CN" altLang="en-US" sz="2800" b="1">
                <a:solidFill>
                  <a:srgbClr val="0000FF"/>
                </a:solidFill>
                <a:latin typeface="Times New Roman" pitchFamily="18" charset="0"/>
                <a:ea typeface="宋体" charset="-122"/>
              </a:rPr>
              <a:t>角的分布</a:t>
            </a:r>
          </a:p>
        </p:txBody>
      </p:sp>
      <p:grpSp>
        <p:nvGrpSpPr>
          <p:cNvPr id="12" name="Group 21"/>
          <p:cNvGrpSpPr>
            <a:grpSpLocks/>
          </p:cNvGrpSpPr>
          <p:nvPr/>
        </p:nvGrpSpPr>
        <p:grpSpPr bwMode="auto">
          <a:xfrm>
            <a:off x="428625" y="1206500"/>
            <a:ext cx="6519863" cy="1092200"/>
            <a:chOff x="270" y="760"/>
            <a:chExt cx="4107" cy="688"/>
          </a:xfrm>
        </p:grpSpPr>
        <p:graphicFrame>
          <p:nvGraphicFramePr>
            <p:cNvPr id="309275" name="Object 27"/>
            <p:cNvGraphicFramePr>
              <a:graphicFrameLocks noChangeAspect="1"/>
            </p:cNvGraphicFramePr>
            <p:nvPr/>
          </p:nvGraphicFramePr>
          <p:xfrm>
            <a:off x="270" y="760"/>
            <a:ext cx="1839" cy="506"/>
          </p:xfrm>
          <a:graphic>
            <a:graphicData uri="http://schemas.openxmlformats.org/presentationml/2006/ole">
              <mc:AlternateContent xmlns:mc="http://schemas.openxmlformats.org/markup-compatibility/2006">
                <mc:Choice xmlns:v="urn:schemas-microsoft-com:vml" Requires="v">
                  <p:oleObj spid="_x0000_s1227868" name="公式" r:id="rId25" imgW="1193760" imgH="393480" progId="Equation.3">
                    <p:embed/>
                  </p:oleObj>
                </mc:Choice>
                <mc:Fallback>
                  <p:oleObj name="公式" r:id="rId25" imgW="1193760" imgH="393480" progId="Equation.3">
                    <p:embed/>
                    <p:pic>
                      <p:nvPicPr>
                        <p:cNvPr id="309275"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0" y="760"/>
                          <a:ext cx="1839" cy="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76" name="Text Box 20"/>
            <p:cNvSpPr txBox="1">
              <a:spLocks noChangeArrowheads="1"/>
            </p:cNvSpPr>
            <p:nvPr/>
          </p:nvSpPr>
          <p:spPr bwMode="auto">
            <a:xfrm>
              <a:off x="2219" y="852"/>
              <a:ext cx="2158" cy="596"/>
            </a:xfrm>
            <a:prstGeom prst="rect">
              <a:avLst/>
            </a:prstGeom>
            <a:noFill/>
            <a:ln w="9525">
              <a:noFill/>
              <a:miter lim="800000"/>
              <a:headEnd/>
              <a:tailEnd/>
            </a:ln>
          </p:spPr>
          <p:txBody>
            <a:bodyPr>
              <a:spAutoFit/>
            </a:bodyPr>
            <a:lstStyle/>
            <a:p>
              <a:pPr>
                <a:spcBef>
                  <a:spcPct val="50000"/>
                </a:spcBef>
              </a:pPr>
              <a:r>
                <a:rPr lang="en-US" altLang="zh-CN" sz="2800" b="1">
                  <a:solidFill>
                    <a:srgbClr val="000000"/>
                  </a:solidFill>
                  <a:latin typeface="Times New Roman" pitchFamily="18" charset="0"/>
                  <a:ea typeface="宋体" charset="-122"/>
                </a:rPr>
                <a:t>— </a:t>
              </a:r>
              <a:r>
                <a:rPr lang="zh-CN" altLang="en-US" sz="2800" b="1">
                  <a:solidFill>
                    <a:srgbClr val="000000"/>
                  </a:solidFill>
                  <a:latin typeface="Times New Roman" pitchFamily="18" charset="0"/>
                  <a:ea typeface="宋体" charset="-122"/>
                </a:rPr>
                <a:t>几率密度的分布绕 </a:t>
              </a:r>
              <a:r>
                <a:rPr lang="en-US" altLang="zh-CN" sz="2800" b="1" i="1">
                  <a:solidFill>
                    <a:srgbClr val="000000"/>
                  </a:solidFill>
                  <a:latin typeface="Times New Roman" pitchFamily="18" charset="0"/>
                  <a:ea typeface="宋体" charset="-122"/>
                </a:rPr>
                <a:t>Z </a:t>
              </a:r>
              <a:r>
                <a:rPr lang="zh-CN" altLang="en-US" sz="2800" b="1">
                  <a:solidFill>
                    <a:srgbClr val="000000"/>
                  </a:solidFill>
                  <a:latin typeface="Times New Roman" pitchFamily="18" charset="0"/>
                  <a:ea typeface="宋体" charset="-122"/>
                </a:rPr>
                <a:t>轴旋转对称</a:t>
              </a:r>
            </a:p>
          </p:txBody>
        </p:sp>
      </p:grpSp>
      <p:sp>
        <p:nvSpPr>
          <p:cNvPr id="275480" name="Text Box 24"/>
          <p:cNvSpPr txBox="1">
            <a:spLocks noChangeArrowheads="1"/>
          </p:cNvSpPr>
          <p:nvPr/>
        </p:nvSpPr>
        <p:spPr bwMode="auto">
          <a:xfrm>
            <a:off x="522288" y="2176463"/>
            <a:ext cx="4964112" cy="523875"/>
          </a:xfrm>
          <a:prstGeom prst="rect">
            <a:avLst/>
          </a:prstGeom>
          <a:noFill/>
          <a:ln w="9525">
            <a:noFill/>
            <a:miter lim="800000"/>
            <a:headEnd/>
            <a:tailEnd/>
          </a:ln>
        </p:spPr>
        <p:txBody>
          <a:bodyPr>
            <a:spAutoFit/>
          </a:bodyPr>
          <a:lstStyle/>
          <a:p>
            <a:r>
              <a:rPr lang="en-US" altLang="zh-CN" sz="2800" b="1">
                <a:solidFill>
                  <a:srgbClr val="0000FF"/>
                </a:solidFill>
                <a:latin typeface="Times New Roman" pitchFamily="18" charset="0"/>
                <a:ea typeface="宋体" charset="-122"/>
              </a:rPr>
              <a:t>2</a:t>
            </a:r>
            <a:r>
              <a:rPr lang="zh-CN" altLang="en-US" sz="2800" b="1">
                <a:solidFill>
                  <a:srgbClr val="0000FF"/>
                </a:solidFill>
                <a:latin typeface="Times New Roman" pitchFamily="18" charset="0"/>
                <a:ea typeface="宋体" charset="-122"/>
              </a:rPr>
              <a:t>．角向分布几率</a:t>
            </a:r>
          </a:p>
        </p:txBody>
      </p:sp>
      <p:pic>
        <p:nvPicPr>
          <p:cNvPr id="309278" name="Picture 35"/>
          <p:cNvPicPr>
            <a:picLocks noChangeAspect="1" noChangeArrowheads="1"/>
          </p:cNvPicPr>
          <p:nvPr/>
        </p:nvPicPr>
        <p:blipFill>
          <a:blip r:embed="rId27"/>
          <a:srcRect r="16824" b="8934"/>
          <a:stretch>
            <a:fillRect/>
          </a:stretch>
        </p:blipFill>
        <p:spPr bwMode="auto">
          <a:xfrm>
            <a:off x="7235825" y="0"/>
            <a:ext cx="1474788" cy="2024063"/>
          </a:xfrm>
          <a:prstGeom prst="rect">
            <a:avLst/>
          </a:prstGeom>
          <a:noFill/>
          <a:ln w="9525">
            <a:noFill/>
            <a:miter lim="800000"/>
            <a:headEnd/>
            <a:tailEnd/>
          </a:ln>
        </p:spPr>
      </p:pic>
    </p:spTree>
    <p:extLst>
      <p:ext uri="{BB962C8B-B14F-4D97-AF65-F5344CB8AC3E}">
        <p14:creationId xmlns:p14="http://schemas.microsoft.com/office/powerpoint/2010/main" val="342820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75480"/>
                                        </p:tgtEl>
                                        <p:attrNameLst>
                                          <p:attrName>style.visibility</p:attrName>
                                        </p:attrNameLst>
                                      </p:cBhvr>
                                      <p:to>
                                        <p:strVal val="visible"/>
                                      </p:to>
                                    </p:set>
                                    <p:anim calcmode="lin" valueType="num">
                                      <p:cBhvr additive="base">
                                        <p:cTn id="12" dur="500" fill="hold"/>
                                        <p:tgtEl>
                                          <p:spTgt spid="275480"/>
                                        </p:tgtEl>
                                        <p:attrNameLst>
                                          <p:attrName>ppt_x</p:attrName>
                                        </p:attrNameLst>
                                      </p:cBhvr>
                                      <p:tavLst>
                                        <p:tav tm="0">
                                          <p:val>
                                            <p:strVal val="0-#ppt_w/2"/>
                                          </p:val>
                                        </p:tav>
                                        <p:tav tm="100000">
                                          <p:val>
                                            <p:strVal val="#ppt_x"/>
                                          </p:val>
                                        </p:tav>
                                      </p:tavLst>
                                    </p:anim>
                                    <p:anim calcmode="lin" valueType="num">
                                      <p:cBhvr additive="base">
                                        <p:cTn id="13" dur="500" fill="hold"/>
                                        <p:tgtEl>
                                          <p:spTgt spid="27548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vertic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out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8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5" name="Text Box 2"/>
          <p:cNvSpPr txBox="1">
            <a:spLocks noChangeArrowheads="1"/>
          </p:cNvSpPr>
          <p:nvPr/>
        </p:nvSpPr>
        <p:spPr bwMode="auto">
          <a:xfrm>
            <a:off x="928688" y="685800"/>
            <a:ext cx="5514975" cy="519113"/>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宋体" charset="-122"/>
              </a:rPr>
              <a:t>（</a:t>
            </a:r>
            <a:r>
              <a:rPr lang="en-US" altLang="zh-CN" sz="2800" b="1">
                <a:solidFill>
                  <a:srgbClr val="CC0000"/>
                </a:solidFill>
                <a:latin typeface="宋体" charset="-122"/>
              </a:rPr>
              <a:t>3</a:t>
            </a:r>
            <a:r>
              <a:rPr lang="zh-CN" altLang="en-US" sz="2800" b="1">
                <a:solidFill>
                  <a:srgbClr val="CC0000"/>
                </a:solidFill>
                <a:latin typeface="宋体" charset="-122"/>
              </a:rPr>
              <a:t>）</a:t>
            </a:r>
            <a:r>
              <a:rPr lang="zh-CN" altLang="en-US" sz="2800" b="1">
                <a:solidFill>
                  <a:srgbClr val="CC0000"/>
                </a:solidFill>
                <a:latin typeface="Times New Roman" pitchFamily="18" charset="0"/>
                <a:ea typeface="华文中宋" pitchFamily="2" charset="-122"/>
              </a:rPr>
              <a:t>德布罗意假设</a:t>
            </a:r>
            <a:r>
              <a:rPr lang="zh-CN" altLang="en-US" sz="2800" b="1">
                <a:latin typeface="Times New Roman" pitchFamily="18" charset="0"/>
                <a:ea typeface="华文中宋" pitchFamily="2" charset="-122"/>
              </a:rPr>
              <a:t>（</a:t>
            </a:r>
            <a:r>
              <a:rPr lang="en-US" altLang="zh-CN" sz="2800">
                <a:latin typeface="Times New Roman" pitchFamily="18" charset="0"/>
                <a:ea typeface="华文中宋" pitchFamily="2" charset="-122"/>
              </a:rPr>
              <a:t>1924</a:t>
            </a:r>
            <a:r>
              <a:rPr lang="en-US" altLang="zh-CN" sz="2800" b="1">
                <a:latin typeface="Times New Roman" pitchFamily="18" charset="0"/>
                <a:ea typeface="华文中宋" pitchFamily="2" charset="-122"/>
              </a:rPr>
              <a:t> </a:t>
            </a:r>
            <a:r>
              <a:rPr lang="zh-CN" altLang="en-US" sz="2800" b="1">
                <a:latin typeface="Times New Roman" pitchFamily="18" charset="0"/>
                <a:ea typeface="华文中宋" pitchFamily="2" charset="-122"/>
              </a:rPr>
              <a:t>年</a:t>
            </a:r>
            <a:r>
              <a:rPr lang="zh-CN" altLang="en-US" sz="2800" b="1">
                <a:solidFill>
                  <a:srgbClr val="CC0000"/>
                </a:solidFill>
                <a:latin typeface="Times New Roman" pitchFamily="18" charset="0"/>
                <a:ea typeface="华文中宋" pitchFamily="2" charset="-122"/>
              </a:rPr>
              <a:t> </a:t>
            </a:r>
            <a:r>
              <a:rPr lang="zh-CN" altLang="en-US" sz="2800" b="1">
                <a:latin typeface="Times New Roman" pitchFamily="18" charset="0"/>
                <a:ea typeface="华文中宋" pitchFamily="2" charset="-122"/>
              </a:rPr>
              <a:t>）</a:t>
            </a:r>
          </a:p>
        </p:txBody>
      </p:sp>
      <p:sp>
        <p:nvSpPr>
          <p:cNvPr id="186371" name="Text Box 3"/>
          <p:cNvSpPr txBox="1">
            <a:spLocks noChangeArrowheads="1"/>
          </p:cNvSpPr>
          <p:nvPr/>
        </p:nvSpPr>
        <p:spPr bwMode="auto">
          <a:xfrm>
            <a:off x="1219200" y="1219200"/>
            <a:ext cx="7467600" cy="519113"/>
          </a:xfrm>
          <a:prstGeom prst="rect">
            <a:avLst/>
          </a:prstGeom>
          <a:noFill/>
          <a:ln w="12700">
            <a:noFill/>
            <a:miter lim="800000"/>
            <a:headEnd/>
            <a:tailEnd/>
          </a:ln>
        </p:spPr>
        <p:txBody>
          <a:bodyPr>
            <a:spAutoFit/>
          </a:bodyPr>
          <a:lstStyle/>
          <a:p>
            <a:pPr>
              <a:spcBef>
                <a:spcPct val="50000"/>
              </a:spcBef>
            </a:pPr>
            <a:r>
              <a:rPr lang="zh-CN" altLang="en-US" sz="2800" b="1">
                <a:latin typeface="Times New Roman" pitchFamily="18" charset="0"/>
                <a:ea typeface="华文中宋" pitchFamily="2" charset="-122"/>
              </a:rPr>
              <a:t>德布罗意假设：实物粒子具有波粒二象性 </a:t>
            </a:r>
            <a:r>
              <a:rPr lang="en-US" altLang="zh-CN" sz="2800" b="1">
                <a:latin typeface="Times New Roman" pitchFamily="18" charset="0"/>
                <a:ea typeface="华文中宋" pitchFamily="2" charset="-122"/>
              </a:rPr>
              <a:t>.</a:t>
            </a:r>
          </a:p>
        </p:txBody>
      </p:sp>
      <p:graphicFrame>
        <p:nvGraphicFramePr>
          <p:cNvPr id="186372" name="Object 46"/>
          <p:cNvGraphicFramePr>
            <a:graphicFrameLocks noChangeAspect="1"/>
          </p:cNvGraphicFramePr>
          <p:nvPr/>
        </p:nvGraphicFramePr>
        <p:xfrm>
          <a:off x="2362200" y="2143125"/>
          <a:ext cx="1524000" cy="496888"/>
        </p:xfrm>
        <a:graphic>
          <a:graphicData uri="http://schemas.openxmlformats.org/presentationml/2006/ole">
            <mc:AlternateContent xmlns:mc="http://schemas.openxmlformats.org/markup-compatibility/2006">
              <mc:Choice xmlns:v="urn:schemas-microsoft-com:vml" Requires="v">
                <p:oleObj spid="_x0000_s3173" name="公式" r:id="rId3" imgW="773935" imgH="253939" progId="Equation.3">
                  <p:embed/>
                </p:oleObj>
              </mc:Choice>
              <mc:Fallback>
                <p:oleObj name="公式" r:id="rId3" imgW="773935" imgH="253939"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143125"/>
                        <a:ext cx="1524000" cy="496888"/>
                      </a:xfrm>
                      <a:prstGeom prst="rect">
                        <a:avLst/>
                      </a:prstGeom>
                      <a:solidFill>
                        <a:srgbClr val="F4FCE4"/>
                      </a:solidFill>
                      <a:ln w="9525">
                        <a:solidFill>
                          <a:schemeClr val="tx2"/>
                        </a:solidFill>
                        <a:miter lim="800000"/>
                        <a:headEnd/>
                        <a:tailEnd/>
                      </a:ln>
                    </p:spPr>
                  </p:pic>
                </p:oleObj>
              </mc:Fallback>
            </mc:AlternateContent>
          </a:graphicData>
        </a:graphic>
      </p:graphicFrame>
      <p:graphicFrame>
        <p:nvGraphicFramePr>
          <p:cNvPr id="186373" name="Object 47"/>
          <p:cNvGraphicFramePr>
            <a:graphicFrameLocks noChangeAspect="1"/>
          </p:cNvGraphicFramePr>
          <p:nvPr/>
        </p:nvGraphicFramePr>
        <p:xfrm>
          <a:off x="4800600" y="1914525"/>
          <a:ext cx="1295400" cy="1057275"/>
        </p:xfrm>
        <a:graphic>
          <a:graphicData uri="http://schemas.openxmlformats.org/presentationml/2006/ole">
            <mc:AlternateContent xmlns:mc="http://schemas.openxmlformats.org/markup-compatibility/2006">
              <mc:Choice xmlns:v="urn:schemas-microsoft-com:vml" Requires="v">
                <p:oleObj spid="_x0000_s3174" name="公式" r:id="rId5" imgW="647631" imgH="609600" progId="Equation.3">
                  <p:embed/>
                </p:oleObj>
              </mc:Choice>
              <mc:Fallback>
                <p:oleObj name="公式" r:id="rId5" imgW="647631" imgH="609600" progId="Equation.3">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914525"/>
                        <a:ext cx="1295400" cy="1057275"/>
                      </a:xfrm>
                      <a:prstGeom prst="rect">
                        <a:avLst/>
                      </a:prstGeom>
                      <a:solidFill>
                        <a:srgbClr val="F4FCE4"/>
                      </a:solidFill>
                      <a:ln w="9525">
                        <a:solidFill>
                          <a:schemeClr val="tx2"/>
                        </a:solidFill>
                        <a:miter lim="800000"/>
                        <a:headEnd/>
                        <a:tailEnd/>
                      </a:ln>
                    </p:spPr>
                  </p:pic>
                </p:oleObj>
              </mc:Fallback>
            </mc:AlternateContent>
          </a:graphicData>
        </a:graphic>
      </p:graphicFrame>
      <p:grpSp>
        <p:nvGrpSpPr>
          <p:cNvPr id="2" name="Group 6"/>
          <p:cNvGrpSpPr>
            <a:grpSpLocks/>
          </p:cNvGrpSpPr>
          <p:nvPr/>
        </p:nvGrpSpPr>
        <p:grpSpPr bwMode="auto">
          <a:xfrm>
            <a:off x="533400" y="3048000"/>
            <a:ext cx="8001000" cy="1143000"/>
            <a:chOff x="336" y="1920"/>
            <a:chExt cx="5040" cy="720"/>
          </a:xfrm>
        </p:grpSpPr>
        <p:graphicFrame>
          <p:nvGraphicFramePr>
            <p:cNvPr id="3120" name="Object 48"/>
            <p:cNvGraphicFramePr>
              <a:graphicFrameLocks noChangeAspect="1"/>
            </p:cNvGraphicFramePr>
            <p:nvPr/>
          </p:nvGraphicFramePr>
          <p:xfrm>
            <a:off x="4128" y="1920"/>
            <a:ext cx="1248" cy="672"/>
          </p:xfrm>
          <a:graphic>
            <a:graphicData uri="http://schemas.openxmlformats.org/presentationml/2006/ole">
              <mc:AlternateContent xmlns:mc="http://schemas.openxmlformats.org/markup-compatibility/2006">
                <mc:Choice xmlns:v="urn:schemas-microsoft-com:vml" Requires="v">
                  <p:oleObj spid="_x0000_s3175" name="公式" r:id="rId7" imgW="1320616" imgH="634954" progId="Equation.3">
                    <p:embed/>
                  </p:oleObj>
                </mc:Choice>
                <mc:Fallback>
                  <p:oleObj name="公式" r:id="rId7" imgW="1320616" imgH="634954" progId="Equation.3">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8" y="1920"/>
                          <a:ext cx="1248" cy="672"/>
                        </a:xfrm>
                        <a:prstGeom prst="rect">
                          <a:avLst/>
                        </a:prstGeom>
                        <a:noFill/>
                        <a:ln>
                          <a:noFill/>
                        </a:ln>
                        <a:extLst>
                          <a:ext uri="{909E8E84-426E-40DD-AFC4-6F175D3DCCD1}">
                            <a14:hiddenFill xmlns:a14="http://schemas.microsoft.com/office/drawing/2010/main">
                              <a:gradFill rotWithShape="0">
                                <a:gsLst>
                                  <a:gs pos="0">
                                    <a:srgbClr val="A9A987"/>
                                  </a:gs>
                                  <a:gs pos="50000">
                                    <a:srgbClr val="FFFFCC"/>
                                  </a:gs>
                                  <a:gs pos="100000">
                                    <a:srgbClr val="A9A987"/>
                                  </a:gs>
                                </a:gsLst>
                                <a:lin ang="5400000" scaled="1"/>
                              </a:gradFill>
                            </a14:hiddenFill>
                          </a:ext>
                          <a:ext uri="{91240B29-F687-4F45-9708-019B960494DF}">
                            <a14:hiddenLine xmlns:a14="http://schemas.microsoft.com/office/drawing/2010/main" w="19050">
                              <a:solidFill>
                                <a:srgbClr val="CC9900"/>
                              </a:solidFill>
                              <a:miter lim="800000"/>
                              <a:headEnd/>
                              <a:tailEnd/>
                            </a14:hiddenLine>
                          </a:ext>
                        </a:extLst>
                      </p:spPr>
                    </p:pic>
                  </p:oleObj>
                </mc:Fallback>
              </mc:AlternateContent>
            </a:graphicData>
          </a:graphic>
        </p:graphicFrame>
        <p:graphicFrame>
          <p:nvGraphicFramePr>
            <p:cNvPr id="3121" name="Object 49"/>
            <p:cNvGraphicFramePr>
              <a:graphicFrameLocks noChangeAspect="1"/>
            </p:cNvGraphicFramePr>
            <p:nvPr/>
          </p:nvGraphicFramePr>
          <p:xfrm>
            <a:off x="2496" y="1968"/>
            <a:ext cx="1200" cy="672"/>
          </p:xfrm>
          <a:graphic>
            <a:graphicData uri="http://schemas.openxmlformats.org/presentationml/2006/ole">
              <mc:AlternateContent xmlns:mc="http://schemas.openxmlformats.org/markup-compatibility/2006">
                <mc:Choice xmlns:v="urn:schemas-microsoft-com:vml" Requires="v">
                  <p:oleObj spid="_x0000_s3176" name="公式" r:id="rId9" imgW="1219200" imgH="660308" progId="Equation.3">
                    <p:embed/>
                  </p:oleObj>
                </mc:Choice>
                <mc:Fallback>
                  <p:oleObj name="公式" r:id="rId9" imgW="1219200" imgH="660308" progId="Equation.3">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6" y="1968"/>
                          <a:ext cx="1200" cy="672"/>
                        </a:xfrm>
                        <a:prstGeom prst="rect">
                          <a:avLst/>
                        </a:prstGeom>
                        <a:noFill/>
                        <a:ln>
                          <a:noFill/>
                        </a:ln>
                        <a:extLst>
                          <a:ext uri="{909E8E84-426E-40DD-AFC4-6F175D3DCCD1}">
                            <a14:hiddenFill xmlns:a14="http://schemas.microsoft.com/office/drawing/2010/main">
                              <a:gradFill rotWithShape="0">
                                <a:gsLst>
                                  <a:gs pos="0">
                                    <a:srgbClr val="C29BC2"/>
                                  </a:gs>
                                  <a:gs pos="50000">
                                    <a:srgbClr val="FFCCFF"/>
                                  </a:gs>
                                  <a:gs pos="100000">
                                    <a:srgbClr val="C29BC2"/>
                                  </a:gs>
                                </a:gsLst>
                                <a:lin ang="5400000" scaled="1"/>
                              </a:gradFill>
                            </a14:hiddenFill>
                          </a:ext>
                          <a:ext uri="{91240B29-F687-4F45-9708-019B960494DF}">
                            <a14:hiddenLine xmlns:a14="http://schemas.microsoft.com/office/drawing/2010/main" w="19050">
                              <a:solidFill>
                                <a:srgbClr val="D60093"/>
                              </a:solidFill>
                              <a:miter lim="800000"/>
                              <a:headEnd/>
                              <a:tailEnd/>
                            </a14:hiddenLine>
                          </a:ext>
                        </a:extLst>
                      </p:spPr>
                    </p:pic>
                  </p:oleObj>
                </mc:Fallback>
              </mc:AlternateContent>
            </a:graphicData>
          </a:graphic>
        </p:graphicFrame>
        <p:sp>
          <p:nvSpPr>
            <p:cNvPr id="3135" name="Text Box 9"/>
            <p:cNvSpPr txBox="1">
              <a:spLocks noChangeArrowheads="1"/>
            </p:cNvSpPr>
            <p:nvPr/>
          </p:nvSpPr>
          <p:spPr bwMode="auto">
            <a:xfrm>
              <a:off x="336" y="2064"/>
              <a:ext cx="2016" cy="333"/>
            </a:xfrm>
            <a:prstGeom prst="rect">
              <a:avLst/>
            </a:prstGeom>
            <a:solidFill>
              <a:srgbClr val="F4FCE4"/>
            </a:solidFill>
            <a:ln w="9525">
              <a:solidFill>
                <a:schemeClr val="tx2"/>
              </a:solidFill>
              <a:miter lim="800000"/>
              <a:headEnd/>
              <a:tailEnd/>
            </a:ln>
          </p:spPr>
          <p:txBody>
            <a:bodyPr>
              <a:spAutoFit/>
            </a:bodyPr>
            <a:lstStyle/>
            <a:p>
              <a:pPr>
                <a:spcBef>
                  <a:spcPct val="50000"/>
                </a:spcBef>
                <a:buFontTx/>
                <a:buBlip>
                  <a:blip r:embed="rId11"/>
                </a:buBlip>
              </a:pPr>
              <a:r>
                <a:rPr lang="en-US" altLang="zh-CN" sz="2800" b="1">
                  <a:latin typeface="Times New Roman" pitchFamily="18" charset="0"/>
                  <a:ea typeface="华文中宋" pitchFamily="2" charset="-122"/>
                </a:rPr>
                <a:t>   </a:t>
              </a:r>
              <a:r>
                <a:rPr lang="zh-CN" altLang="en-US" sz="2800" b="1">
                  <a:latin typeface="Times New Roman" pitchFamily="18" charset="0"/>
                  <a:ea typeface="华文中宋" pitchFamily="2" charset="-122"/>
                </a:rPr>
                <a:t>德布罗意公式</a:t>
              </a:r>
            </a:p>
          </p:txBody>
        </p:sp>
      </p:grpSp>
      <p:sp>
        <p:nvSpPr>
          <p:cNvPr id="186378" name="Text Box 10"/>
          <p:cNvSpPr txBox="1">
            <a:spLocks noChangeArrowheads="1"/>
          </p:cNvSpPr>
          <p:nvPr/>
        </p:nvSpPr>
        <p:spPr bwMode="auto">
          <a:xfrm>
            <a:off x="1714500" y="5454650"/>
            <a:ext cx="7048500" cy="946150"/>
          </a:xfrm>
          <a:prstGeom prst="rect">
            <a:avLst/>
          </a:prstGeom>
          <a:noFill/>
          <a:ln w="9525">
            <a:noFill/>
            <a:miter lim="800000"/>
            <a:headEnd/>
            <a:tailEnd/>
          </a:ln>
        </p:spPr>
        <p:txBody>
          <a:bodyPr>
            <a:spAutoFit/>
          </a:bodyPr>
          <a:lstStyle/>
          <a:p>
            <a:pPr>
              <a:spcBef>
                <a:spcPct val="50000"/>
              </a:spcBef>
            </a:pPr>
            <a:r>
              <a:rPr lang="en-US" altLang="zh-CN" sz="2800" b="1" dirty="0">
                <a:solidFill>
                  <a:srgbClr val="CC0000"/>
                </a:solidFill>
                <a:latin typeface="Times New Roman" pitchFamily="18" charset="0"/>
                <a:ea typeface="华文中宋" pitchFamily="2" charset="-122"/>
              </a:rPr>
              <a:t>2</a:t>
            </a:r>
            <a:r>
              <a:rPr lang="zh-CN" altLang="en-US" sz="2800" b="1" dirty="0">
                <a:latin typeface="Times New Roman" pitchFamily="18" charset="0"/>
                <a:ea typeface="华文中宋" pitchFamily="2" charset="-122"/>
              </a:rPr>
              <a:t>）宏观物体的德布罗意波长小到实验难以测量的程度，因此宏观物体仅表现出粒子性 </a:t>
            </a:r>
            <a:r>
              <a:rPr lang="en-US" altLang="zh-CN" sz="2800" b="1" dirty="0">
                <a:latin typeface="Times New Roman" pitchFamily="18" charset="0"/>
                <a:ea typeface="华文中宋" pitchFamily="2" charset="-122"/>
              </a:rPr>
              <a:t>.</a:t>
            </a:r>
          </a:p>
        </p:txBody>
      </p:sp>
      <p:grpSp>
        <p:nvGrpSpPr>
          <p:cNvPr id="4" name="Group 14"/>
          <p:cNvGrpSpPr>
            <a:grpSpLocks/>
          </p:cNvGrpSpPr>
          <p:nvPr/>
        </p:nvGrpSpPr>
        <p:grpSpPr bwMode="auto">
          <a:xfrm>
            <a:off x="2362200" y="4240211"/>
            <a:ext cx="4191000" cy="560387"/>
            <a:chOff x="1392" y="2832"/>
            <a:chExt cx="2640" cy="353"/>
          </a:xfrm>
        </p:grpSpPr>
        <p:sp>
          <p:nvSpPr>
            <p:cNvPr id="3131" name="Text Box 16"/>
            <p:cNvSpPr txBox="1">
              <a:spLocks noChangeArrowheads="1"/>
            </p:cNvSpPr>
            <p:nvPr/>
          </p:nvSpPr>
          <p:spPr bwMode="auto">
            <a:xfrm>
              <a:off x="1392" y="2832"/>
              <a:ext cx="2640" cy="327"/>
            </a:xfrm>
            <a:prstGeom prst="rect">
              <a:avLst/>
            </a:prstGeom>
            <a:noFill/>
            <a:ln w="9525">
              <a:noFill/>
              <a:miter lim="800000"/>
              <a:headEnd/>
              <a:tailEnd/>
            </a:ln>
          </p:spPr>
          <p:txBody>
            <a:bodyPr>
              <a:spAutoFit/>
            </a:bodyPr>
            <a:lstStyle/>
            <a:p>
              <a:pPr>
                <a:spcBef>
                  <a:spcPct val="50000"/>
                </a:spcBef>
              </a:pPr>
              <a:r>
                <a:rPr lang="en-US" altLang="zh-CN" sz="2800" b="1">
                  <a:solidFill>
                    <a:srgbClr val="CC0000"/>
                  </a:solidFill>
                  <a:latin typeface="Gill Sans MT" pitchFamily="34" charset="0"/>
                  <a:ea typeface="华文中宋" pitchFamily="2" charset="-122"/>
                </a:rPr>
                <a:t>1</a:t>
              </a:r>
              <a:r>
                <a:rPr lang="zh-CN" altLang="en-US" sz="2800" b="1">
                  <a:latin typeface="Gill Sans MT" pitchFamily="34" charset="0"/>
                  <a:ea typeface="华文中宋" pitchFamily="2" charset="-122"/>
                </a:rPr>
                <a:t>）若             则</a:t>
              </a:r>
            </a:p>
          </p:txBody>
        </p:sp>
        <p:graphicFrame>
          <p:nvGraphicFramePr>
            <p:cNvPr id="3123" name="Object 51"/>
            <p:cNvGraphicFramePr>
              <a:graphicFrameLocks noChangeAspect="1"/>
            </p:cNvGraphicFramePr>
            <p:nvPr/>
          </p:nvGraphicFramePr>
          <p:xfrm>
            <a:off x="2064" y="2880"/>
            <a:ext cx="720" cy="203"/>
          </p:xfrm>
          <a:graphic>
            <a:graphicData uri="http://schemas.openxmlformats.org/presentationml/2006/ole">
              <mc:AlternateContent xmlns:mc="http://schemas.openxmlformats.org/markup-compatibility/2006">
                <mc:Choice xmlns:v="urn:schemas-microsoft-com:vml" Requires="v">
                  <p:oleObj spid="_x0000_s3177" name="Equation" r:id="rId12" imgW="685662" imgH="190707" progId="Equation.3">
                    <p:embed/>
                  </p:oleObj>
                </mc:Choice>
                <mc:Fallback>
                  <p:oleObj name="Equation" r:id="rId12" imgW="685662" imgH="190707" progId="Equation.3">
                    <p:embed/>
                    <p:pic>
                      <p:nvPicPr>
                        <p:cNvPr id="0" name="Picture 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4" y="2880"/>
                          <a:ext cx="720" cy="203"/>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6600"/>
                              </a:solidFill>
                              <a:miter lim="800000"/>
                              <a:headEnd/>
                              <a:tailEnd/>
                            </a14:hiddenLine>
                          </a:ext>
                        </a:extLst>
                      </p:spPr>
                    </p:pic>
                  </p:oleObj>
                </mc:Fallback>
              </mc:AlternateContent>
            </a:graphicData>
          </a:graphic>
        </p:graphicFrame>
        <p:graphicFrame>
          <p:nvGraphicFramePr>
            <p:cNvPr id="3124" name="Object 52"/>
            <p:cNvGraphicFramePr>
              <a:graphicFrameLocks noChangeAspect="1"/>
            </p:cNvGraphicFramePr>
            <p:nvPr/>
          </p:nvGraphicFramePr>
          <p:xfrm>
            <a:off x="3120" y="2832"/>
            <a:ext cx="817" cy="353"/>
          </p:xfrm>
          <a:graphic>
            <a:graphicData uri="http://schemas.openxmlformats.org/presentationml/2006/ole">
              <mc:AlternateContent xmlns:mc="http://schemas.openxmlformats.org/markup-compatibility/2006">
                <mc:Choice xmlns:v="urn:schemas-microsoft-com:vml" Requires="v">
                  <p:oleObj spid="_x0000_s3178" name="Equation" r:id="rId14" imgW="749047" imgH="330154" progId="Equation.3">
                    <p:embed/>
                  </p:oleObj>
                </mc:Choice>
                <mc:Fallback>
                  <p:oleObj name="Equation" r:id="rId14" imgW="749047" imgH="330154" progId="Equation.3">
                    <p:embed/>
                    <p:pic>
                      <p:nvPicPr>
                        <p:cNvPr id="0" name="Picture 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0" y="2832"/>
                          <a:ext cx="817" cy="353"/>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66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6371"/>
                                        </p:tgtEl>
                                        <p:attrNameLst>
                                          <p:attrName>style.visibility</p:attrName>
                                        </p:attrNameLst>
                                      </p:cBhvr>
                                      <p:to>
                                        <p:strVal val="visible"/>
                                      </p:to>
                                    </p:set>
                                    <p:animEffect transition="in" filter="blinds(vertical)">
                                      <p:cBhvr>
                                        <p:cTn id="7" dur="500"/>
                                        <p:tgtEl>
                                          <p:spTgt spid="1863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86372"/>
                                        </p:tgtEl>
                                        <p:attrNameLst>
                                          <p:attrName>style.visibility</p:attrName>
                                        </p:attrNameLst>
                                      </p:cBhvr>
                                      <p:to>
                                        <p:strVal val="visible"/>
                                      </p:to>
                                    </p:set>
                                    <p:animEffect transition="in" filter="blinds(vertical)">
                                      <p:cBhvr>
                                        <p:cTn id="12" dur="500"/>
                                        <p:tgtEl>
                                          <p:spTgt spid="1863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86373"/>
                                        </p:tgtEl>
                                        <p:attrNameLst>
                                          <p:attrName>style.visibility</p:attrName>
                                        </p:attrNameLst>
                                      </p:cBhvr>
                                      <p:to>
                                        <p:strVal val="visible"/>
                                      </p:to>
                                    </p:set>
                                    <p:animEffect transition="in" filter="blinds(vertical)">
                                      <p:cBhvr>
                                        <p:cTn id="17" dur="500"/>
                                        <p:tgtEl>
                                          <p:spTgt spid="1863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6378"/>
                                        </p:tgtEl>
                                        <p:attrNameLst>
                                          <p:attrName>style.visibility</p:attrName>
                                        </p:attrNameLst>
                                      </p:cBhvr>
                                      <p:to>
                                        <p:strVal val="visible"/>
                                      </p:to>
                                    </p:set>
                                    <p:animEffect transition="in" filter="blinds(vertical)">
                                      <p:cBhvr>
                                        <p:cTn id="32" dur="500"/>
                                        <p:tgtEl>
                                          <p:spTgt spid="186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autoUpdateAnimBg="0"/>
      <p:bldP spid="186378"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274" name="Picture 4" descr="lz11"/>
          <p:cNvPicPr>
            <a:picLocks noChangeAspect="1" noChangeArrowheads="1"/>
          </p:cNvPicPr>
          <p:nvPr/>
        </p:nvPicPr>
        <p:blipFill>
          <a:blip r:embed="rId2"/>
          <a:srcRect/>
          <a:stretch>
            <a:fillRect/>
          </a:stretch>
        </p:blipFill>
        <p:spPr bwMode="auto">
          <a:xfrm>
            <a:off x="2743200" y="0"/>
            <a:ext cx="5908675" cy="5791200"/>
          </a:xfrm>
          <a:prstGeom prst="rect">
            <a:avLst/>
          </a:prstGeom>
          <a:noFill/>
          <a:ln w="9525">
            <a:noFill/>
            <a:miter lim="800000"/>
            <a:headEnd/>
            <a:tailEnd/>
          </a:ln>
        </p:spPr>
      </p:pic>
      <p:sp>
        <p:nvSpPr>
          <p:cNvPr id="310275" name="Text Box 5"/>
          <p:cNvSpPr txBox="1">
            <a:spLocks noChangeArrowheads="1"/>
          </p:cNvSpPr>
          <p:nvPr/>
        </p:nvSpPr>
        <p:spPr bwMode="auto">
          <a:xfrm>
            <a:off x="3857625" y="5943600"/>
            <a:ext cx="4600575" cy="366713"/>
          </a:xfrm>
          <a:prstGeom prst="rect">
            <a:avLst/>
          </a:prstGeom>
          <a:noFill/>
          <a:ln w="9525">
            <a:noFill/>
            <a:miter lim="800000"/>
            <a:headEnd/>
            <a:tailEnd/>
          </a:ln>
        </p:spPr>
        <p:txBody>
          <a:bodyPr>
            <a:spAutoFit/>
          </a:bodyPr>
          <a:lstStyle/>
          <a:p>
            <a:pPr>
              <a:spcBef>
                <a:spcPct val="50000"/>
              </a:spcBef>
            </a:pPr>
            <a:r>
              <a:rPr lang="en-US" altLang="zh-CN" i="1">
                <a:latin typeface="Gill Sans MT" pitchFamily="34" charset="0"/>
              </a:rPr>
              <a:t>Θ</a:t>
            </a:r>
            <a:r>
              <a:rPr lang="en-US" altLang="zh-CN" baseline="30000">
                <a:latin typeface="Gill Sans MT" pitchFamily="34" charset="0"/>
              </a:rPr>
              <a:t>2</a:t>
            </a:r>
            <a:r>
              <a:rPr lang="zh-CN" altLang="en-US">
                <a:latin typeface="Gill Sans MT" pitchFamily="34" charset="0"/>
              </a:rPr>
              <a:t>作为</a:t>
            </a:r>
            <a:r>
              <a:rPr lang="en-US" altLang="zh-CN" i="1">
                <a:latin typeface="Gill Sans MT" pitchFamily="34" charset="0"/>
              </a:rPr>
              <a:t>θ</a:t>
            </a:r>
            <a:r>
              <a:rPr lang="zh-CN" altLang="en-US">
                <a:latin typeface="Gill Sans MT" pitchFamily="34" charset="0"/>
              </a:rPr>
              <a:t>的函数和对应的轨道 </a:t>
            </a:r>
          </a:p>
        </p:txBody>
      </p:sp>
      <p:sp>
        <p:nvSpPr>
          <p:cNvPr id="86023" name="Text Box 7"/>
          <p:cNvSpPr txBox="1">
            <a:spLocks noChangeArrowheads="1"/>
          </p:cNvSpPr>
          <p:nvPr/>
        </p:nvSpPr>
        <p:spPr bwMode="auto">
          <a:xfrm>
            <a:off x="180975" y="457200"/>
            <a:ext cx="2590800" cy="41338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just">
              <a:spcBef>
                <a:spcPct val="50000"/>
              </a:spcBef>
            </a:pPr>
            <a:r>
              <a:rPr lang="zh-CN" altLang="en-US" sz="2400">
                <a:solidFill>
                  <a:srgbClr val="000000"/>
                </a:solidFill>
              </a:rPr>
              <a:t>其图形应是绕</a:t>
            </a:r>
            <a:r>
              <a:rPr lang="en-US" altLang="zh-CN" sz="2400" i="1">
                <a:solidFill>
                  <a:srgbClr val="000000"/>
                </a:solidFill>
                <a:latin typeface="Times New Roman" pitchFamily="18" charset="0"/>
              </a:rPr>
              <a:t>Z</a:t>
            </a:r>
            <a:r>
              <a:rPr lang="zh-CN" altLang="en-US" sz="2400">
                <a:solidFill>
                  <a:srgbClr val="000000"/>
                </a:solidFill>
              </a:rPr>
              <a:t>轴旋转一周的一个旋转体，表示概率密度与空间取向的关系。在这图中还把用矢量模型画的空间量子化图附上，以资比较，可以看到其中有某种对应关系 。</a:t>
            </a:r>
          </a:p>
        </p:txBody>
      </p:sp>
    </p:spTree>
    <p:extLst>
      <p:ext uri="{BB962C8B-B14F-4D97-AF65-F5344CB8AC3E}">
        <p14:creationId xmlns:p14="http://schemas.microsoft.com/office/powerpoint/2010/main" val="12587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23"/>
                                        </p:tgtEl>
                                        <p:attrNameLst>
                                          <p:attrName>style.visibility</p:attrName>
                                        </p:attrNameLst>
                                      </p:cBhvr>
                                      <p:to>
                                        <p:strVal val="visible"/>
                                      </p:to>
                                    </p:set>
                                    <p:anim calcmode="lin" valueType="num">
                                      <p:cBhvr additive="base">
                                        <p:cTn id="7" dur="500" fill="hold"/>
                                        <p:tgtEl>
                                          <p:spTgt spid="86023"/>
                                        </p:tgtEl>
                                        <p:attrNameLst>
                                          <p:attrName>ppt_x</p:attrName>
                                        </p:attrNameLst>
                                      </p:cBhvr>
                                      <p:tavLst>
                                        <p:tav tm="0">
                                          <p:val>
                                            <p:strVal val="#ppt_x"/>
                                          </p:val>
                                        </p:tav>
                                        <p:tav tm="100000">
                                          <p:val>
                                            <p:strVal val="#ppt_x"/>
                                          </p:val>
                                        </p:tav>
                                      </p:tavLst>
                                    </p:anim>
                                    <p:anim calcmode="lin" valueType="num">
                                      <p:cBhvr additive="base">
                                        <p:cTn id="8" dur="500" fill="hold"/>
                                        <p:tgtEl>
                                          <p:spTgt spid="860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10"/>
          <p:cNvGrpSpPr>
            <a:grpSpLocks/>
          </p:cNvGrpSpPr>
          <p:nvPr/>
        </p:nvGrpSpPr>
        <p:grpSpPr bwMode="auto">
          <a:xfrm>
            <a:off x="12700" y="1558925"/>
            <a:ext cx="9131300" cy="661988"/>
            <a:chOff x="8" y="1252"/>
            <a:chExt cx="5752" cy="417"/>
          </a:xfrm>
        </p:grpSpPr>
        <p:graphicFrame>
          <p:nvGraphicFramePr>
            <p:cNvPr id="311299" name="Object 3"/>
            <p:cNvGraphicFramePr>
              <a:graphicFrameLocks noChangeAspect="1"/>
            </p:cNvGraphicFramePr>
            <p:nvPr/>
          </p:nvGraphicFramePr>
          <p:xfrm>
            <a:off x="8" y="1336"/>
            <a:ext cx="1426" cy="312"/>
          </p:xfrm>
          <a:graphic>
            <a:graphicData uri="http://schemas.openxmlformats.org/presentationml/2006/ole">
              <mc:AlternateContent xmlns:mc="http://schemas.openxmlformats.org/markup-compatibility/2006">
                <mc:Choice xmlns:v="urn:schemas-microsoft-com:vml" Requires="v">
                  <p:oleObj spid="_x0000_s1228844" name="公式" r:id="rId3" imgW="1079280" imgH="228600" progId="Equation.3">
                    <p:embed/>
                  </p:oleObj>
                </mc:Choice>
                <mc:Fallback>
                  <p:oleObj name="公式" r:id="rId3" imgW="1079280" imgH="228600" progId="Equation.3">
                    <p:embed/>
                    <p:pic>
                      <p:nvPicPr>
                        <p:cNvPr id="3112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 y="1336"/>
                          <a:ext cx="1426"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300" name="Object 4"/>
            <p:cNvGraphicFramePr>
              <a:graphicFrameLocks noChangeAspect="1"/>
            </p:cNvGraphicFramePr>
            <p:nvPr/>
          </p:nvGraphicFramePr>
          <p:xfrm>
            <a:off x="1419" y="1281"/>
            <a:ext cx="1608" cy="356"/>
          </p:xfrm>
          <a:graphic>
            <a:graphicData uri="http://schemas.openxmlformats.org/presentationml/2006/ole">
              <mc:AlternateContent xmlns:mc="http://schemas.openxmlformats.org/markup-compatibility/2006">
                <mc:Choice xmlns:v="urn:schemas-microsoft-com:vml" Requires="v">
                  <p:oleObj spid="_x0000_s1228845" name="公式" r:id="rId5" imgW="1523880" imgH="317160" progId="Equation.3">
                    <p:embed/>
                  </p:oleObj>
                </mc:Choice>
                <mc:Fallback>
                  <p:oleObj name="公式" r:id="rId5" imgW="1523880" imgH="317160" progId="Equation.3">
                    <p:embed/>
                    <p:pic>
                      <p:nvPicPr>
                        <p:cNvPr id="31130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9" y="1281"/>
                          <a:ext cx="1608"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301" name="Object 5"/>
            <p:cNvGraphicFramePr>
              <a:graphicFrameLocks noChangeAspect="1"/>
            </p:cNvGraphicFramePr>
            <p:nvPr/>
          </p:nvGraphicFramePr>
          <p:xfrm>
            <a:off x="2991" y="1252"/>
            <a:ext cx="1537" cy="417"/>
          </p:xfrm>
          <a:graphic>
            <a:graphicData uri="http://schemas.openxmlformats.org/presentationml/2006/ole">
              <mc:AlternateContent xmlns:mc="http://schemas.openxmlformats.org/markup-compatibility/2006">
                <mc:Choice xmlns:v="urn:schemas-microsoft-com:vml" Requires="v">
                  <p:oleObj spid="_x0000_s1228846" name="公式" r:id="rId7" imgW="1434960" imgH="317160" progId="Equation.3">
                    <p:embed/>
                  </p:oleObj>
                </mc:Choice>
                <mc:Fallback>
                  <p:oleObj name="公式" r:id="rId7" imgW="1434960" imgH="317160" progId="Equation.3">
                    <p:embed/>
                    <p:pic>
                      <p:nvPicPr>
                        <p:cNvPr id="31130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1" y="1252"/>
                          <a:ext cx="1537" cy="4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302" name="Object 6"/>
            <p:cNvGraphicFramePr>
              <a:graphicFrameLocks noChangeAspect="1"/>
            </p:cNvGraphicFramePr>
            <p:nvPr/>
          </p:nvGraphicFramePr>
          <p:xfrm>
            <a:off x="4441" y="1319"/>
            <a:ext cx="1319" cy="316"/>
          </p:xfrm>
          <a:graphic>
            <a:graphicData uri="http://schemas.openxmlformats.org/presentationml/2006/ole">
              <mc:AlternateContent xmlns:mc="http://schemas.openxmlformats.org/markup-compatibility/2006">
                <mc:Choice xmlns:v="urn:schemas-microsoft-com:vml" Requires="v">
                  <p:oleObj spid="_x0000_s1228847" name="公式" r:id="rId9" imgW="939600" imgH="228600" progId="Equation.3">
                    <p:embed/>
                  </p:oleObj>
                </mc:Choice>
                <mc:Fallback>
                  <p:oleObj name="公式" r:id="rId9" imgW="939600" imgH="228600" progId="Equation.3">
                    <p:embed/>
                    <p:pic>
                      <p:nvPicPr>
                        <p:cNvPr id="31130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1" y="1319"/>
                          <a:ext cx="1319"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430" name="Group 46"/>
          <p:cNvGrpSpPr>
            <a:grpSpLocks/>
          </p:cNvGrpSpPr>
          <p:nvPr/>
        </p:nvGrpSpPr>
        <p:grpSpPr bwMode="auto">
          <a:xfrm>
            <a:off x="0" y="4292600"/>
            <a:ext cx="7812088" cy="519113"/>
            <a:chOff x="0" y="2704"/>
            <a:chExt cx="4921" cy="327"/>
          </a:xfrm>
        </p:grpSpPr>
        <p:sp>
          <p:nvSpPr>
            <p:cNvPr id="311304" name="Rectangle 4108"/>
            <p:cNvSpPr>
              <a:spLocks noChangeArrowheads="1"/>
            </p:cNvSpPr>
            <p:nvPr/>
          </p:nvSpPr>
          <p:spPr bwMode="auto">
            <a:xfrm>
              <a:off x="0" y="2704"/>
              <a:ext cx="4921" cy="327"/>
            </a:xfrm>
            <a:prstGeom prst="rect">
              <a:avLst/>
            </a:prstGeom>
            <a:noFill/>
            <a:ln w="9525">
              <a:noFill/>
              <a:miter lim="800000"/>
              <a:headEnd/>
              <a:tailEnd/>
            </a:ln>
          </p:spPr>
          <p:txBody>
            <a:bodyPr>
              <a:spAutoFit/>
            </a:bodyPr>
            <a:lstStyle/>
            <a:p>
              <a:pPr indent="658813"/>
              <a:r>
                <a:rPr lang="zh-CN" altLang="en-US" sz="2800">
                  <a:solidFill>
                    <a:srgbClr val="000000"/>
                  </a:solidFill>
                  <a:latin typeface="宋体" charset="-122"/>
                  <a:ea typeface="宋体" charset="-122"/>
                </a:rPr>
                <a:t>对于不同的 </a:t>
              </a:r>
              <a:r>
                <a:rPr lang="en-US" altLang="zh-CN" sz="2800" i="1">
                  <a:solidFill>
                    <a:srgbClr val="000000"/>
                  </a:solidFill>
                  <a:latin typeface="Times New Roman" pitchFamily="18" charset="0"/>
                  <a:ea typeface="宋体" charset="-122"/>
                </a:rPr>
                <a:t>n</a:t>
              </a:r>
              <a:r>
                <a:rPr lang="zh-CN" altLang="en-US" sz="2800">
                  <a:solidFill>
                    <a:srgbClr val="000000"/>
                  </a:solidFill>
                  <a:latin typeface="Times New Roman" pitchFamily="18" charset="0"/>
                  <a:ea typeface="宋体" charset="-122"/>
                </a:rPr>
                <a:t>，</a:t>
              </a:r>
              <a:r>
                <a:rPr lang="en-US" altLang="zh-CN" sz="2800" i="1">
                  <a:solidFill>
                    <a:srgbClr val="000000"/>
                  </a:solidFill>
                  <a:latin typeface="Times New Roman" pitchFamily="18" charset="0"/>
                  <a:ea typeface="宋体" charset="-122"/>
                </a:rPr>
                <a:t>l</a:t>
              </a:r>
              <a:r>
                <a:rPr lang="zh-CN" altLang="en-US" sz="2800">
                  <a:solidFill>
                    <a:srgbClr val="000000"/>
                  </a:solidFill>
                  <a:latin typeface="宋体" charset="-122"/>
                  <a:ea typeface="宋体" charset="-122"/>
                </a:rPr>
                <a:t>，    不同，如图所示。</a:t>
              </a:r>
              <a:r>
                <a:rPr lang="zh-CN" altLang="en-US" sz="2800">
                  <a:solidFill>
                    <a:srgbClr val="FF0000"/>
                  </a:solidFill>
                  <a:latin typeface="宋体" charset="-122"/>
                  <a:ea typeface="宋体" charset="-122"/>
                </a:rPr>
                <a:t> </a:t>
              </a:r>
              <a:endParaRPr lang="zh-CN" altLang="en-US" sz="2800">
                <a:solidFill>
                  <a:srgbClr val="000000"/>
                </a:solidFill>
                <a:latin typeface="Times New Roman" pitchFamily="18" charset="0"/>
                <a:ea typeface="宋体" charset="-122"/>
              </a:endParaRPr>
            </a:p>
          </p:txBody>
        </p:sp>
        <p:graphicFrame>
          <p:nvGraphicFramePr>
            <p:cNvPr id="311305" name="Object 9"/>
            <p:cNvGraphicFramePr>
              <a:graphicFrameLocks noChangeAspect="1"/>
            </p:cNvGraphicFramePr>
            <p:nvPr/>
          </p:nvGraphicFramePr>
          <p:xfrm>
            <a:off x="2200" y="2704"/>
            <a:ext cx="574" cy="288"/>
          </p:xfrm>
          <a:graphic>
            <a:graphicData uri="http://schemas.openxmlformats.org/presentationml/2006/ole">
              <mc:AlternateContent xmlns:mc="http://schemas.openxmlformats.org/markup-compatibility/2006">
                <mc:Choice xmlns:v="urn:schemas-microsoft-com:vml" Requires="v">
                  <p:oleObj spid="_x0000_s1228848" r:id="rId11" imgW="418893" imgH="228738" progId="Equation.3">
                    <p:embed/>
                  </p:oleObj>
                </mc:Choice>
                <mc:Fallback>
                  <p:oleObj r:id="rId11" imgW="418893" imgH="228738" progId="Equation.3">
                    <p:embed/>
                    <p:pic>
                      <p:nvPicPr>
                        <p:cNvPr id="311305"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0" y="2704"/>
                          <a:ext cx="57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1306" name="Text Box 4112"/>
          <p:cNvSpPr txBox="1">
            <a:spLocks noChangeArrowheads="1"/>
          </p:cNvSpPr>
          <p:nvPr/>
        </p:nvSpPr>
        <p:spPr bwMode="auto">
          <a:xfrm>
            <a:off x="290513" y="203200"/>
            <a:ext cx="5354637" cy="523875"/>
          </a:xfrm>
          <a:prstGeom prst="rect">
            <a:avLst/>
          </a:prstGeom>
          <a:noFill/>
          <a:ln w="9525">
            <a:noFill/>
            <a:miter lim="800000"/>
            <a:headEnd/>
            <a:tailEnd/>
          </a:ln>
        </p:spPr>
        <p:txBody>
          <a:bodyPr>
            <a:spAutoFit/>
          </a:bodyPr>
          <a:lstStyle/>
          <a:p>
            <a:r>
              <a:rPr lang="en-US" altLang="zh-CN" sz="2800" b="1">
                <a:solidFill>
                  <a:srgbClr val="FF0000"/>
                </a:solidFill>
                <a:latin typeface="Times New Roman" pitchFamily="18" charset="0"/>
                <a:ea typeface="宋体" charset="-122"/>
              </a:rPr>
              <a:t>3</a:t>
            </a:r>
            <a:r>
              <a:rPr lang="zh-CN" altLang="en-US" sz="2800" b="1">
                <a:solidFill>
                  <a:srgbClr val="FF0000"/>
                </a:solidFill>
                <a:latin typeface="Times New Roman" pitchFamily="18" charset="0"/>
                <a:ea typeface="宋体" charset="-122"/>
              </a:rPr>
              <a:t>．电子的径向分布概率</a:t>
            </a:r>
          </a:p>
        </p:txBody>
      </p:sp>
      <p:sp>
        <p:nvSpPr>
          <p:cNvPr id="16414" name="Text Box 4113"/>
          <p:cNvSpPr txBox="1">
            <a:spLocks noChangeArrowheads="1"/>
          </p:cNvSpPr>
          <p:nvPr/>
        </p:nvSpPr>
        <p:spPr bwMode="auto">
          <a:xfrm>
            <a:off x="611188" y="981075"/>
            <a:ext cx="7548562" cy="519113"/>
          </a:xfrm>
          <a:prstGeom prst="rect">
            <a:avLst/>
          </a:prstGeom>
          <a:noFill/>
          <a:ln w="9525">
            <a:noFill/>
            <a:miter lim="800000"/>
            <a:headEnd/>
            <a:tailEnd/>
          </a:ln>
        </p:spPr>
        <p:txBody>
          <a:bodyPr>
            <a:spAutoFit/>
          </a:bodyPr>
          <a:lstStyle/>
          <a:p>
            <a:pPr>
              <a:spcBef>
                <a:spcPct val="50000"/>
              </a:spcBef>
            </a:pPr>
            <a:r>
              <a:rPr lang="zh-CN" altLang="en-US" sz="2800">
                <a:solidFill>
                  <a:srgbClr val="000000"/>
                </a:solidFill>
                <a:latin typeface="Times New Roman" pitchFamily="18" charset="0"/>
                <a:ea typeface="宋体" charset="-122"/>
              </a:rPr>
              <a:t>在 </a:t>
            </a:r>
            <a:r>
              <a:rPr lang="en-US" altLang="zh-CN" sz="2800" i="1">
                <a:solidFill>
                  <a:srgbClr val="000000"/>
                </a:solidFill>
                <a:latin typeface="Times New Roman" pitchFamily="18" charset="0"/>
                <a:ea typeface="宋体" charset="-122"/>
              </a:rPr>
              <a:t>r</a:t>
            </a:r>
            <a:r>
              <a:rPr lang="en-US" altLang="zh-CN" sz="2800">
                <a:solidFill>
                  <a:srgbClr val="000000"/>
                </a:solidFill>
                <a:latin typeface="Symbol" pitchFamily="18" charset="2"/>
                <a:ea typeface="宋体" charset="-122"/>
              </a:rPr>
              <a:t>,</a:t>
            </a:r>
            <a:r>
              <a:rPr lang="en-US" altLang="zh-CN" sz="2800" i="1">
                <a:solidFill>
                  <a:srgbClr val="000000"/>
                </a:solidFill>
                <a:latin typeface="Symbol" pitchFamily="18" charset="2"/>
                <a:ea typeface="宋体" charset="-122"/>
              </a:rPr>
              <a:t>q</a:t>
            </a:r>
            <a:r>
              <a:rPr lang="en-US" altLang="zh-CN" sz="2800">
                <a:solidFill>
                  <a:srgbClr val="000000"/>
                </a:solidFill>
                <a:latin typeface="Symbol" pitchFamily="18" charset="2"/>
                <a:ea typeface="宋体" charset="-122"/>
              </a:rPr>
              <a:t>,</a:t>
            </a:r>
            <a:r>
              <a:rPr lang="en-US" altLang="zh-CN" sz="2800" i="1">
                <a:solidFill>
                  <a:srgbClr val="000000"/>
                </a:solidFill>
                <a:latin typeface="Symbol" pitchFamily="18" charset="2"/>
                <a:ea typeface="宋体" charset="-122"/>
              </a:rPr>
              <a:t>j </a:t>
            </a:r>
            <a:r>
              <a:rPr lang="zh-CN" altLang="en-US" sz="2800">
                <a:solidFill>
                  <a:srgbClr val="000000"/>
                </a:solidFill>
                <a:latin typeface="Times New Roman" pitchFamily="18" charset="0"/>
                <a:ea typeface="宋体" charset="-122"/>
              </a:rPr>
              <a:t>附近</a:t>
            </a:r>
            <a:r>
              <a:rPr lang="zh-CN" altLang="en-US" sz="2800">
                <a:solidFill>
                  <a:srgbClr val="000000"/>
                </a:solidFill>
                <a:latin typeface="宋体" charset="-122"/>
                <a:ea typeface="宋体" charset="-122"/>
              </a:rPr>
              <a:t>、</a:t>
            </a:r>
            <a:r>
              <a:rPr lang="en-US" altLang="zh-CN" sz="2800">
                <a:solidFill>
                  <a:srgbClr val="000000"/>
                </a:solidFill>
                <a:latin typeface="Times New Roman" pitchFamily="18" charset="0"/>
                <a:ea typeface="宋体" charset="-122"/>
              </a:rPr>
              <a:t>d</a:t>
            </a:r>
            <a:r>
              <a:rPr lang="en-US" altLang="zh-CN" sz="2800" i="1">
                <a:solidFill>
                  <a:srgbClr val="000000"/>
                </a:solidFill>
                <a:latin typeface="Times New Roman" pitchFamily="18" charset="0"/>
                <a:ea typeface="宋体" charset="-122"/>
              </a:rPr>
              <a:t>V </a:t>
            </a:r>
            <a:r>
              <a:rPr lang="zh-CN" altLang="en-US" sz="2800">
                <a:solidFill>
                  <a:srgbClr val="000000"/>
                </a:solidFill>
                <a:latin typeface="Times New Roman" pitchFamily="18" charset="0"/>
                <a:ea typeface="宋体" charset="-122"/>
              </a:rPr>
              <a:t>内找到电子的几率为：</a:t>
            </a:r>
          </a:p>
        </p:txBody>
      </p:sp>
      <p:graphicFrame>
        <p:nvGraphicFramePr>
          <p:cNvPr id="16418" name="Object 12"/>
          <p:cNvGraphicFramePr>
            <a:graphicFrameLocks noChangeAspect="1"/>
          </p:cNvGraphicFramePr>
          <p:nvPr/>
        </p:nvGraphicFramePr>
        <p:xfrm>
          <a:off x="611188" y="2349500"/>
          <a:ext cx="7613650" cy="776288"/>
        </p:xfrm>
        <a:graphic>
          <a:graphicData uri="http://schemas.openxmlformats.org/presentationml/2006/ole">
            <mc:AlternateContent xmlns:mc="http://schemas.openxmlformats.org/markup-compatibility/2006">
              <mc:Choice xmlns:v="urn:schemas-microsoft-com:vml" Requires="v">
                <p:oleObj spid="_x0000_s1228849" name="公式" r:id="rId13" imgW="3238200" imgH="330120" progId="Equation.3">
                  <p:embed/>
                </p:oleObj>
              </mc:Choice>
              <mc:Fallback>
                <p:oleObj name="公式" r:id="rId13" imgW="3238200" imgH="330120" progId="Equation.3">
                  <p:embed/>
                  <p:pic>
                    <p:nvPicPr>
                      <p:cNvPr id="16418"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2349500"/>
                        <a:ext cx="761365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429" name="Group 45"/>
          <p:cNvGrpSpPr>
            <a:grpSpLocks/>
          </p:cNvGrpSpPr>
          <p:nvPr/>
        </p:nvGrpSpPr>
        <p:grpSpPr bwMode="auto">
          <a:xfrm>
            <a:off x="250825" y="3429000"/>
            <a:ext cx="8678863" cy="519113"/>
            <a:chOff x="158" y="2341"/>
            <a:chExt cx="5467" cy="327"/>
          </a:xfrm>
        </p:grpSpPr>
        <p:sp>
          <p:nvSpPr>
            <p:cNvPr id="311310" name="Text Box 4115"/>
            <p:cNvSpPr txBox="1">
              <a:spLocks noChangeArrowheads="1"/>
            </p:cNvSpPr>
            <p:nvPr/>
          </p:nvSpPr>
          <p:spPr bwMode="auto">
            <a:xfrm>
              <a:off x="158" y="2341"/>
              <a:ext cx="5467" cy="327"/>
            </a:xfrm>
            <a:prstGeom prst="rect">
              <a:avLst/>
            </a:prstGeom>
            <a:noFill/>
            <a:ln w="9525">
              <a:noFill/>
              <a:miter lim="800000"/>
              <a:headEnd/>
              <a:tailEnd/>
            </a:ln>
          </p:spPr>
          <p:txBody>
            <a:bodyPr>
              <a:spAutoFit/>
            </a:bodyPr>
            <a:lstStyle/>
            <a:p>
              <a:r>
                <a:rPr lang="en-US" altLang="zh-CN" sz="2800">
                  <a:solidFill>
                    <a:srgbClr val="000000"/>
                  </a:solidFill>
                  <a:latin typeface="Times New Roman" pitchFamily="18" charset="0"/>
                  <a:ea typeface="宋体" charset="-122"/>
                </a:rPr>
                <a:t>—</a:t>
              </a:r>
              <a:r>
                <a:rPr lang="zh-CN" altLang="en-US" sz="2800">
                  <a:solidFill>
                    <a:srgbClr val="000000"/>
                  </a:solidFill>
                  <a:latin typeface="Times New Roman" pitchFamily="18" charset="0"/>
                  <a:ea typeface="宋体" charset="-122"/>
                </a:rPr>
                <a:t>在离核                   处的</a:t>
              </a:r>
              <a:r>
                <a:rPr lang="zh-CN" altLang="en-US" sz="2800">
                  <a:solidFill>
                    <a:srgbClr val="FF0000"/>
                  </a:solidFill>
                  <a:latin typeface="Times New Roman" pitchFamily="18" charset="0"/>
                  <a:ea typeface="宋体" charset="-122"/>
                </a:rPr>
                <a:t>球形壳层内</a:t>
              </a:r>
              <a:r>
                <a:rPr lang="zh-CN" altLang="en-US" sz="2800">
                  <a:solidFill>
                    <a:srgbClr val="000000"/>
                  </a:solidFill>
                  <a:latin typeface="Times New Roman" pitchFamily="18" charset="0"/>
                  <a:ea typeface="宋体" charset="-122"/>
                </a:rPr>
                <a:t>发现电子的几率</a:t>
              </a:r>
            </a:p>
          </p:txBody>
        </p:sp>
        <p:graphicFrame>
          <p:nvGraphicFramePr>
            <p:cNvPr id="311311" name="Object 15"/>
            <p:cNvGraphicFramePr>
              <a:graphicFrameLocks noChangeAspect="1"/>
            </p:cNvGraphicFramePr>
            <p:nvPr/>
          </p:nvGraphicFramePr>
          <p:xfrm>
            <a:off x="1202" y="2387"/>
            <a:ext cx="922" cy="249"/>
          </p:xfrm>
          <a:graphic>
            <a:graphicData uri="http://schemas.openxmlformats.org/presentationml/2006/ole">
              <mc:AlternateContent xmlns:mc="http://schemas.openxmlformats.org/markup-compatibility/2006">
                <mc:Choice xmlns:v="urn:schemas-microsoft-com:vml" Requires="v">
                  <p:oleObj spid="_x0000_s1228850" name="公式" r:id="rId15" imgW="622080" imgH="177480" progId="Equation.3">
                    <p:embed/>
                  </p:oleObj>
                </mc:Choice>
                <mc:Fallback>
                  <p:oleObj name="公式" r:id="rId15" imgW="622080" imgH="177480" progId="Equation.3">
                    <p:embed/>
                    <p:pic>
                      <p:nvPicPr>
                        <p:cNvPr id="311311"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2" y="2387"/>
                          <a:ext cx="922"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9293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414"/>
                                        </p:tgtEl>
                                        <p:attrNameLst>
                                          <p:attrName>style.visibility</p:attrName>
                                        </p:attrNameLst>
                                      </p:cBhvr>
                                      <p:to>
                                        <p:strVal val="visible"/>
                                      </p:to>
                                    </p:set>
                                    <p:animEffect transition="in" filter="box(in)">
                                      <p:cBhvr>
                                        <p:cTn id="7" dur="500"/>
                                        <p:tgtEl>
                                          <p:spTgt spid="164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418"/>
                                        </p:tgtEl>
                                        <p:attrNameLst>
                                          <p:attrName>style.visibility</p:attrName>
                                        </p:attrNameLst>
                                      </p:cBhvr>
                                      <p:to>
                                        <p:strVal val="visible"/>
                                      </p:to>
                                    </p:set>
                                    <p:animEffect transition="in" filter="box(in)">
                                      <p:cBhvr>
                                        <p:cTn id="17" dur="500"/>
                                        <p:tgtEl>
                                          <p:spTgt spid="164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429"/>
                                        </p:tgtEl>
                                        <p:attrNameLst>
                                          <p:attrName>style.visibility</p:attrName>
                                        </p:attrNameLst>
                                      </p:cBhvr>
                                      <p:to>
                                        <p:strVal val="visible"/>
                                      </p:to>
                                    </p:set>
                                    <p:anim calcmode="lin" valueType="num">
                                      <p:cBhvr additive="base">
                                        <p:cTn id="22" dur="500" fill="hold"/>
                                        <p:tgtEl>
                                          <p:spTgt spid="16429"/>
                                        </p:tgtEl>
                                        <p:attrNameLst>
                                          <p:attrName>ppt_x</p:attrName>
                                        </p:attrNameLst>
                                      </p:cBhvr>
                                      <p:tavLst>
                                        <p:tav tm="0">
                                          <p:val>
                                            <p:strVal val="#ppt_x"/>
                                          </p:val>
                                        </p:tav>
                                        <p:tav tm="100000">
                                          <p:val>
                                            <p:strVal val="#ppt_x"/>
                                          </p:val>
                                        </p:tav>
                                      </p:tavLst>
                                    </p:anim>
                                    <p:anim calcmode="lin" valueType="num">
                                      <p:cBhvr additive="base">
                                        <p:cTn id="23" dur="500" fill="hold"/>
                                        <p:tgtEl>
                                          <p:spTgt spid="1642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430"/>
                                        </p:tgtEl>
                                        <p:attrNameLst>
                                          <p:attrName>style.visibility</p:attrName>
                                        </p:attrNameLst>
                                      </p:cBhvr>
                                      <p:to>
                                        <p:strVal val="visible"/>
                                      </p:to>
                                    </p:set>
                                    <p:animEffect transition="in" filter="blinds(horizontal)">
                                      <p:cBhvr>
                                        <p:cTn id="28" dur="500"/>
                                        <p:tgtEl>
                                          <p:spTgt spid="16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4" grpId="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7413" name="Object 2"/>
          <p:cNvGraphicFramePr>
            <a:graphicFrameLocks noChangeAspect="1"/>
          </p:cNvGraphicFramePr>
          <p:nvPr/>
        </p:nvGraphicFramePr>
        <p:xfrm>
          <a:off x="5807075" y="4876800"/>
          <a:ext cx="3019425" cy="881063"/>
        </p:xfrm>
        <a:graphic>
          <a:graphicData uri="http://schemas.openxmlformats.org/presentationml/2006/ole">
            <mc:AlternateContent xmlns:mc="http://schemas.openxmlformats.org/markup-compatibility/2006">
              <mc:Choice xmlns:v="urn:schemas-microsoft-com:vml" Requires="v">
                <p:oleObj spid="_x0000_s1229838" name="公式" r:id="rId3" imgW="1130040" imgH="330120" progId="Equation.3">
                  <p:embed/>
                </p:oleObj>
              </mc:Choice>
              <mc:Fallback>
                <p:oleObj name="公式" r:id="rId3" imgW="1130040" imgH="330120" progId="Equation.3">
                  <p:embed/>
                  <p:pic>
                    <p:nvPicPr>
                      <p:cNvPr id="1741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7075" y="4876800"/>
                        <a:ext cx="3019425"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2323" name="Picture 6" descr="F:\ftp\The Physics of Atoms and Quanta\chapter 3 Introduction to QM\WF_hydrogen_E_2.jpg"/>
          <p:cNvPicPr>
            <a:picLocks noChangeAspect="1" noChangeArrowheads="1"/>
          </p:cNvPicPr>
          <p:nvPr/>
        </p:nvPicPr>
        <p:blipFill>
          <a:blip r:embed="rId5"/>
          <a:srcRect/>
          <a:stretch>
            <a:fillRect/>
          </a:stretch>
        </p:blipFill>
        <p:spPr bwMode="auto">
          <a:xfrm>
            <a:off x="533400" y="228600"/>
            <a:ext cx="4370388" cy="6324600"/>
          </a:xfrm>
          <a:prstGeom prst="rect">
            <a:avLst/>
          </a:prstGeom>
          <a:noFill/>
          <a:ln w="9525">
            <a:noFill/>
            <a:miter lim="800000"/>
            <a:headEnd/>
            <a:tailEnd/>
          </a:ln>
        </p:spPr>
      </p:pic>
      <p:graphicFrame>
        <p:nvGraphicFramePr>
          <p:cNvPr id="17414" name="Object 4"/>
          <p:cNvGraphicFramePr>
            <a:graphicFrameLocks noChangeAspect="1"/>
          </p:cNvGraphicFramePr>
          <p:nvPr/>
        </p:nvGraphicFramePr>
        <p:xfrm>
          <a:off x="6019800" y="3505200"/>
          <a:ext cx="1828800" cy="803275"/>
        </p:xfrm>
        <a:graphic>
          <a:graphicData uri="http://schemas.openxmlformats.org/presentationml/2006/ole">
            <mc:AlternateContent xmlns:mc="http://schemas.openxmlformats.org/markup-compatibility/2006">
              <mc:Choice xmlns:v="urn:schemas-microsoft-com:vml" Requires="v">
                <p:oleObj spid="_x0000_s1229839" name="Equation" r:id="rId6" imgW="634572" imgH="279278" progId="Equation.3">
                  <p:embed/>
                </p:oleObj>
              </mc:Choice>
              <mc:Fallback>
                <p:oleObj name="Equation" r:id="rId6" imgW="634572" imgH="279278" progId="Equation.3">
                  <p:embed/>
                  <p:pic>
                    <p:nvPicPr>
                      <p:cNvPr id="1741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3505200"/>
                        <a:ext cx="18288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7416" name="Rectangle 10"/>
          <p:cNvSpPr>
            <a:spLocks noGrp="1" noChangeArrowheads="1"/>
          </p:cNvSpPr>
          <p:nvPr>
            <p:ph type="ctrTitle" idx="4294967295"/>
          </p:nvPr>
        </p:nvSpPr>
        <p:spPr bwMode="auto">
          <a:xfrm>
            <a:off x="5715000" y="2057400"/>
            <a:ext cx="3200400" cy="1371600"/>
          </a:xfrm>
          <a:noFill/>
        </p:spPr>
        <p:txBody>
          <a:bodyPr vert="horz" wrap="square" lIns="91440" tIns="45720" rIns="91440" bIns="45720" numCol="1" anchorCtr="0" compatLnSpc="1">
            <a:prstTxWarp prst="textNoShape">
              <a:avLst/>
            </a:prstTxWarp>
          </a:bodyPr>
          <a:lstStyle/>
          <a:p>
            <a:pPr eaLnBrk="1" hangingPunct="1"/>
            <a:r>
              <a:rPr lang="zh-CN" altLang="en-US" sz="2200">
                <a:effectLst/>
              </a:rPr>
              <a:t>在离原子核</a:t>
            </a:r>
            <a:r>
              <a:rPr lang="en-US" altLang="zh-CN" sz="2200">
                <a:effectLst/>
              </a:rPr>
              <a:t> </a:t>
            </a:r>
            <a:r>
              <a:rPr lang="en-US" altLang="zh-CN" sz="2200" i="1">
                <a:effectLst/>
              </a:rPr>
              <a:t>r</a:t>
            </a:r>
            <a:r>
              <a:rPr lang="zh-CN" altLang="en-US" sz="2200">
                <a:effectLst/>
              </a:rPr>
              <a:t>处找到电子的几率：</a:t>
            </a:r>
            <a:endParaRPr lang="en-US" altLang="zh-CN" sz="2200">
              <a:effectLst/>
            </a:endParaRPr>
          </a:p>
        </p:txBody>
      </p:sp>
    </p:spTree>
    <p:extLst>
      <p:ext uri="{BB962C8B-B14F-4D97-AF65-F5344CB8AC3E}">
        <p14:creationId xmlns:p14="http://schemas.microsoft.com/office/powerpoint/2010/main" val="268690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6"/>
                                        </p:tgtEl>
                                        <p:attrNameLst>
                                          <p:attrName>style.visibility</p:attrName>
                                        </p:attrNameLst>
                                      </p:cBhvr>
                                      <p:to>
                                        <p:strVal val="visible"/>
                                      </p:to>
                                    </p:set>
                                    <p:anim calcmode="lin" valueType="num">
                                      <p:cBhvr additive="base">
                                        <p:cTn id="7" dur="500" fill="hold"/>
                                        <p:tgtEl>
                                          <p:spTgt spid="17416"/>
                                        </p:tgtEl>
                                        <p:attrNameLst>
                                          <p:attrName>ppt_x</p:attrName>
                                        </p:attrNameLst>
                                      </p:cBhvr>
                                      <p:tavLst>
                                        <p:tav tm="0">
                                          <p:val>
                                            <p:strVal val="#ppt_x"/>
                                          </p:val>
                                        </p:tav>
                                        <p:tav tm="100000">
                                          <p:val>
                                            <p:strVal val="#ppt_x"/>
                                          </p:val>
                                        </p:tav>
                                      </p:tavLst>
                                    </p:anim>
                                    <p:anim calcmode="lin" valueType="num">
                                      <p:cBhvr additive="base">
                                        <p:cTn id="8"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4"/>
                                        </p:tgtEl>
                                        <p:attrNameLst>
                                          <p:attrName>style.visibility</p:attrName>
                                        </p:attrNameLst>
                                      </p:cBhvr>
                                      <p:to>
                                        <p:strVal val="visible"/>
                                      </p:to>
                                    </p:set>
                                    <p:anim calcmode="lin" valueType="num">
                                      <p:cBhvr additive="base">
                                        <p:cTn id="13" dur="500" fill="hold"/>
                                        <p:tgtEl>
                                          <p:spTgt spid="17414"/>
                                        </p:tgtEl>
                                        <p:attrNameLst>
                                          <p:attrName>ppt_x</p:attrName>
                                        </p:attrNameLst>
                                      </p:cBhvr>
                                      <p:tavLst>
                                        <p:tav tm="0">
                                          <p:val>
                                            <p:strVal val="#ppt_x"/>
                                          </p:val>
                                        </p:tav>
                                        <p:tav tm="100000">
                                          <p:val>
                                            <p:strVal val="#ppt_x"/>
                                          </p:val>
                                        </p:tav>
                                      </p:tavLst>
                                    </p:anim>
                                    <p:anim calcmode="lin" valueType="num">
                                      <p:cBhvr additive="base">
                                        <p:cTn id="14"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3"/>
                                        </p:tgtEl>
                                        <p:attrNameLst>
                                          <p:attrName>style.visibility</p:attrName>
                                        </p:attrNameLst>
                                      </p:cBhvr>
                                      <p:to>
                                        <p:strVal val="visible"/>
                                      </p:to>
                                    </p:set>
                                    <p:anim calcmode="lin" valueType="num">
                                      <p:cBhvr additive="base">
                                        <p:cTn id="19" dur="500" fill="hold"/>
                                        <p:tgtEl>
                                          <p:spTgt spid="17413"/>
                                        </p:tgtEl>
                                        <p:attrNameLst>
                                          <p:attrName>ppt_x</p:attrName>
                                        </p:attrNameLst>
                                      </p:cBhvr>
                                      <p:tavLst>
                                        <p:tav tm="0">
                                          <p:val>
                                            <p:strVal val="#ppt_x"/>
                                          </p:val>
                                        </p:tav>
                                        <p:tav tm="100000">
                                          <p:val>
                                            <p:strVal val="#ppt_x"/>
                                          </p:val>
                                        </p:tav>
                                      </p:tavLst>
                                    </p:anim>
                                    <p:anim calcmode="lin" valueType="num">
                                      <p:cBhvr additive="base">
                                        <p:cTn id="20"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72" name="Group 40"/>
          <p:cNvGrpSpPr>
            <a:grpSpLocks/>
          </p:cNvGrpSpPr>
          <p:nvPr/>
        </p:nvGrpSpPr>
        <p:grpSpPr bwMode="auto">
          <a:xfrm>
            <a:off x="1044575" y="333375"/>
            <a:ext cx="6154738" cy="1184275"/>
            <a:chOff x="658" y="210"/>
            <a:chExt cx="3877" cy="746"/>
          </a:xfrm>
        </p:grpSpPr>
        <p:graphicFrame>
          <p:nvGraphicFramePr>
            <p:cNvPr id="313347" name="Object 3"/>
            <p:cNvGraphicFramePr>
              <a:graphicFrameLocks noChangeAspect="1"/>
            </p:cNvGraphicFramePr>
            <p:nvPr/>
          </p:nvGraphicFramePr>
          <p:xfrm>
            <a:off x="658" y="460"/>
            <a:ext cx="567" cy="308"/>
          </p:xfrm>
          <a:graphic>
            <a:graphicData uri="http://schemas.openxmlformats.org/presentationml/2006/ole">
              <mc:AlternateContent xmlns:mc="http://schemas.openxmlformats.org/markup-compatibility/2006">
                <mc:Choice xmlns:v="urn:schemas-microsoft-com:vml" Requires="v">
                  <p:oleObj spid="_x0000_s1230934" r:id="rId3" imgW="329757" imgH="177815" progId="Equation.3">
                    <p:embed/>
                  </p:oleObj>
                </mc:Choice>
                <mc:Fallback>
                  <p:oleObj r:id="rId3" imgW="329757" imgH="177815" progId="Equation.3">
                    <p:embed/>
                    <p:pic>
                      <p:nvPicPr>
                        <p:cNvPr id="3133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 y="460"/>
                          <a:ext cx="567"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48" name="Object 4"/>
            <p:cNvGraphicFramePr>
              <a:graphicFrameLocks noChangeAspect="1"/>
            </p:cNvGraphicFramePr>
            <p:nvPr/>
          </p:nvGraphicFramePr>
          <p:xfrm>
            <a:off x="1393" y="482"/>
            <a:ext cx="467" cy="269"/>
          </p:xfrm>
          <a:graphic>
            <a:graphicData uri="http://schemas.openxmlformats.org/presentationml/2006/ole">
              <mc:AlternateContent xmlns:mc="http://schemas.openxmlformats.org/markup-compatibility/2006">
                <mc:Choice xmlns:v="urn:schemas-microsoft-com:vml" Requires="v">
                  <p:oleObj spid="_x0000_s1230935" r:id="rId5" imgW="316904" imgH="177708" progId="Equation.3">
                    <p:embed/>
                  </p:oleObj>
                </mc:Choice>
                <mc:Fallback>
                  <p:oleObj r:id="rId5" imgW="316904" imgH="177708" progId="Equation.3">
                    <p:embed/>
                    <p:pic>
                      <p:nvPicPr>
                        <p:cNvPr id="31334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3" y="482"/>
                          <a:ext cx="467"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49" name="Object 5"/>
            <p:cNvGraphicFramePr>
              <a:graphicFrameLocks noChangeAspect="1"/>
            </p:cNvGraphicFramePr>
            <p:nvPr/>
          </p:nvGraphicFramePr>
          <p:xfrm>
            <a:off x="2023" y="210"/>
            <a:ext cx="2512" cy="746"/>
          </p:xfrm>
          <a:graphic>
            <a:graphicData uri="http://schemas.openxmlformats.org/presentationml/2006/ole">
              <mc:AlternateContent xmlns:mc="http://schemas.openxmlformats.org/markup-compatibility/2006">
                <mc:Choice xmlns:v="urn:schemas-microsoft-com:vml" Requires="v">
                  <p:oleObj spid="_x0000_s1230936" name="公式" r:id="rId7" imgW="1777680" imgH="482400" progId="Equation.3">
                    <p:embed/>
                  </p:oleObj>
                </mc:Choice>
                <mc:Fallback>
                  <p:oleObj name="公式" r:id="rId7" imgW="1777680" imgH="482400" progId="Equation.3">
                    <p:embed/>
                    <p:pic>
                      <p:nvPicPr>
                        <p:cNvPr id="31334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3" y="210"/>
                          <a:ext cx="2512" cy="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452" name="Object 6"/>
          <p:cNvGraphicFramePr>
            <a:graphicFrameLocks noChangeAspect="1"/>
          </p:cNvGraphicFramePr>
          <p:nvPr/>
        </p:nvGraphicFramePr>
        <p:xfrm>
          <a:off x="984250" y="1587500"/>
          <a:ext cx="3770313" cy="915988"/>
        </p:xfrm>
        <a:graphic>
          <a:graphicData uri="http://schemas.openxmlformats.org/presentationml/2006/ole">
            <mc:AlternateContent xmlns:mc="http://schemas.openxmlformats.org/markup-compatibility/2006">
              <mc:Choice xmlns:v="urn:schemas-microsoft-com:vml" Requires="v">
                <p:oleObj spid="_x0000_s1230937" name="公式" r:id="rId9" imgW="1968480" imgH="482400" progId="Equation.3">
                  <p:embed/>
                </p:oleObj>
              </mc:Choice>
              <mc:Fallback>
                <p:oleObj name="公式" r:id="rId9" imgW="1968480" imgH="482400" progId="Equation.3">
                  <p:embed/>
                  <p:pic>
                    <p:nvPicPr>
                      <p:cNvPr id="1845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4250" y="1587500"/>
                        <a:ext cx="3770313"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3" name="Object 7"/>
          <p:cNvGraphicFramePr>
            <a:graphicFrameLocks noChangeAspect="1"/>
          </p:cNvGraphicFramePr>
          <p:nvPr/>
        </p:nvGraphicFramePr>
        <p:xfrm>
          <a:off x="5895975" y="1782763"/>
          <a:ext cx="955675" cy="558800"/>
        </p:xfrm>
        <a:graphic>
          <a:graphicData uri="http://schemas.openxmlformats.org/presentationml/2006/ole">
            <mc:AlternateContent xmlns:mc="http://schemas.openxmlformats.org/markup-compatibility/2006">
              <mc:Choice xmlns:v="urn:schemas-microsoft-com:vml" Requires="v">
                <p:oleObj spid="_x0000_s1230938" r:id="rId11" imgW="393302" imgH="228600" progId="Equation.3">
                  <p:embed/>
                </p:oleObj>
              </mc:Choice>
              <mc:Fallback>
                <p:oleObj r:id="rId11" imgW="393302" imgH="228600" progId="Equation.3">
                  <p:embed/>
                  <p:pic>
                    <p:nvPicPr>
                      <p:cNvPr id="18453"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95975" y="1782763"/>
                        <a:ext cx="95567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5" name="Object 8"/>
          <p:cNvGraphicFramePr>
            <a:graphicFrameLocks noChangeAspect="1"/>
          </p:cNvGraphicFramePr>
          <p:nvPr/>
        </p:nvGraphicFramePr>
        <p:xfrm>
          <a:off x="5060950" y="1870075"/>
          <a:ext cx="787400" cy="457200"/>
        </p:xfrm>
        <a:graphic>
          <a:graphicData uri="http://schemas.openxmlformats.org/presentationml/2006/ole">
            <mc:AlternateContent xmlns:mc="http://schemas.openxmlformats.org/markup-compatibility/2006">
              <mc:Choice xmlns:v="urn:schemas-microsoft-com:vml" Requires="v">
                <p:oleObj spid="_x0000_s1230939" name="Equation" r:id="rId13" imgW="190592" imgH="152033" progId="">
                  <p:embed/>
                </p:oleObj>
              </mc:Choice>
              <mc:Fallback>
                <p:oleObj name="Equation" r:id="rId13" imgW="190592" imgH="152033" progId="">
                  <p:embed/>
                  <p:pic>
                    <p:nvPicPr>
                      <p:cNvPr id="18455"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60950" y="1870075"/>
                        <a:ext cx="78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pSp>
        <p:nvGrpSpPr>
          <p:cNvPr id="18475" name="Group 43"/>
          <p:cNvGrpSpPr>
            <a:grpSpLocks/>
          </p:cNvGrpSpPr>
          <p:nvPr/>
        </p:nvGrpSpPr>
        <p:grpSpPr bwMode="auto">
          <a:xfrm>
            <a:off x="1006475" y="3298825"/>
            <a:ext cx="2022475" cy="471488"/>
            <a:chOff x="634" y="2078"/>
            <a:chExt cx="1274" cy="297"/>
          </a:xfrm>
        </p:grpSpPr>
        <p:graphicFrame>
          <p:nvGraphicFramePr>
            <p:cNvPr id="313354" name="Object 10"/>
            <p:cNvGraphicFramePr>
              <a:graphicFrameLocks noChangeAspect="1"/>
            </p:cNvGraphicFramePr>
            <p:nvPr/>
          </p:nvGraphicFramePr>
          <p:xfrm>
            <a:off x="634" y="2078"/>
            <a:ext cx="612" cy="297"/>
          </p:xfrm>
          <a:graphic>
            <a:graphicData uri="http://schemas.openxmlformats.org/presentationml/2006/ole">
              <mc:AlternateContent xmlns:mc="http://schemas.openxmlformats.org/markup-compatibility/2006">
                <mc:Choice xmlns:v="urn:schemas-microsoft-com:vml" Requires="v">
                  <p:oleObj spid="_x0000_s1230940" r:id="rId15" imgW="354866" imgH="177708" progId="Equation.3">
                    <p:embed/>
                  </p:oleObj>
                </mc:Choice>
                <mc:Fallback>
                  <p:oleObj r:id="rId15" imgW="354866" imgH="177708" progId="Equation.3">
                    <p:embed/>
                    <p:pic>
                      <p:nvPicPr>
                        <p:cNvPr id="313354"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4" y="2078"/>
                          <a:ext cx="612"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55" name="Object 11"/>
            <p:cNvGraphicFramePr>
              <a:graphicFrameLocks noChangeAspect="1"/>
            </p:cNvGraphicFramePr>
            <p:nvPr/>
          </p:nvGraphicFramePr>
          <p:xfrm>
            <a:off x="1393" y="2094"/>
            <a:ext cx="515" cy="276"/>
          </p:xfrm>
          <a:graphic>
            <a:graphicData uri="http://schemas.openxmlformats.org/presentationml/2006/ole">
              <mc:AlternateContent xmlns:mc="http://schemas.openxmlformats.org/markup-compatibility/2006">
                <mc:Choice xmlns:v="urn:schemas-microsoft-com:vml" Requires="v">
                  <p:oleObj spid="_x0000_s1230941" r:id="rId17" imgW="291771" imgH="177815" progId="Equation.3">
                    <p:embed/>
                  </p:oleObj>
                </mc:Choice>
                <mc:Fallback>
                  <p:oleObj r:id="rId17" imgW="291771" imgH="177815" progId="Equation.3">
                    <p:embed/>
                    <p:pic>
                      <p:nvPicPr>
                        <p:cNvPr id="313355"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3" y="2094"/>
                          <a:ext cx="515"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473" name="Group 41"/>
          <p:cNvGrpSpPr>
            <a:grpSpLocks/>
          </p:cNvGrpSpPr>
          <p:nvPr/>
        </p:nvGrpSpPr>
        <p:grpSpPr bwMode="auto">
          <a:xfrm>
            <a:off x="879475" y="2598738"/>
            <a:ext cx="6978650" cy="1392237"/>
            <a:chOff x="554" y="1637"/>
            <a:chExt cx="4396" cy="877"/>
          </a:xfrm>
        </p:grpSpPr>
        <p:graphicFrame>
          <p:nvGraphicFramePr>
            <p:cNvPr id="313357" name="Object 13"/>
            <p:cNvGraphicFramePr>
              <a:graphicFrameLocks noChangeAspect="1"/>
            </p:cNvGraphicFramePr>
            <p:nvPr/>
          </p:nvGraphicFramePr>
          <p:xfrm>
            <a:off x="835" y="1649"/>
            <a:ext cx="657" cy="347"/>
          </p:xfrm>
          <a:graphic>
            <a:graphicData uri="http://schemas.openxmlformats.org/presentationml/2006/ole">
              <mc:AlternateContent xmlns:mc="http://schemas.openxmlformats.org/markup-compatibility/2006">
                <mc:Choice xmlns:v="urn:schemas-microsoft-com:vml" Requires="v">
                  <p:oleObj spid="_x0000_s1230942" r:id="rId19" imgW="393302" imgH="228600" progId="Equation.3">
                    <p:embed/>
                  </p:oleObj>
                </mc:Choice>
                <mc:Fallback>
                  <p:oleObj r:id="rId19" imgW="393302" imgH="228600" progId="Equation.3">
                    <p:embed/>
                    <p:pic>
                      <p:nvPicPr>
                        <p:cNvPr id="313357"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5" y="1649"/>
                          <a:ext cx="657"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58" name="Text Box 20"/>
            <p:cNvSpPr txBox="1">
              <a:spLocks noChangeArrowheads="1"/>
            </p:cNvSpPr>
            <p:nvPr/>
          </p:nvSpPr>
          <p:spPr bwMode="auto">
            <a:xfrm>
              <a:off x="554" y="1637"/>
              <a:ext cx="2386" cy="327"/>
            </a:xfrm>
            <a:prstGeom prst="rect">
              <a:avLst/>
            </a:prstGeom>
            <a:noFill/>
            <a:ln w="9525">
              <a:noFill/>
              <a:miter lim="800000"/>
              <a:headEnd/>
              <a:tailEnd/>
            </a:ln>
          </p:spPr>
          <p:txBody>
            <a:bodyPr>
              <a:spAutoFit/>
            </a:bodyPr>
            <a:lstStyle/>
            <a:p>
              <a:pPr>
                <a:spcBef>
                  <a:spcPct val="50000"/>
                </a:spcBef>
              </a:pPr>
              <a:r>
                <a:rPr lang="zh-CN" altLang="en-US" sz="2800" b="1">
                  <a:solidFill>
                    <a:srgbClr val="FF0000"/>
                  </a:solidFill>
                  <a:latin typeface="Times New Roman" pitchFamily="18" charset="0"/>
                  <a:ea typeface="宋体" charset="-122"/>
                  <a:sym typeface="Symbol" pitchFamily="18" charset="2"/>
                </a:rPr>
                <a:t>在            处有极大值。</a:t>
              </a:r>
            </a:p>
          </p:txBody>
        </p:sp>
        <p:graphicFrame>
          <p:nvGraphicFramePr>
            <p:cNvPr id="313359" name="Object 15"/>
            <p:cNvGraphicFramePr>
              <a:graphicFrameLocks noChangeAspect="1"/>
            </p:cNvGraphicFramePr>
            <p:nvPr/>
          </p:nvGraphicFramePr>
          <p:xfrm>
            <a:off x="2050" y="1882"/>
            <a:ext cx="2900" cy="632"/>
          </p:xfrm>
          <a:graphic>
            <a:graphicData uri="http://schemas.openxmlformats.org/presentationml/2006/ole">
              <mc:AlternateContent xmlns:mc="http://schemas.openxmlformats.org/markup-compatibility/2006">
                <mc:Choice xmlns:v="urn:schemas-microsoft-com:vml" Requires="v">
                  <p:oleObj spid="_x0000_s1230943" name="公式" r:id="rId21" imgW="1815840" imgH="482400" progId="Equation.3">
                    <p:embed/>
                  </p:oleObj>
                </mc:Choice>
                <mc:Fallback>
                  <p:oleObj name="公式" r:id="rId21" imgW="1815840" imgH="482400" progId="Equation.3">
                    <p:embed/>
                    <p:pic>
                      <p:nvPicPr>
                        <p:cNvPr id="313359"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50" y="1882"/>
                          <a:ext cx="2900" cy="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459" name="Object 16"/>
          <p:cNvGraphicFramePr>
            <a:graphicFrameLocks noChangeAspect="1"/>
          </p:cNvGraphicFramePr>
          <p:nvPr/>
        </p:nvGraphicFramePr>
        <p:xfrm>
          <a:off x="868363" y="4168775"/>
          <a:ext cx="4103687" cy="844550"/>
        </p:xfrm>
        <a:graphic>
          <a:graphicData uri="http://schemas.openxmlformats.org/presentationml/2006/ole">
            <mc:AlternateContent xmlns:mc="http://schemas.openxmlformats.org/markup-compatibility/2006">
              <mc:Choice xmlns:v="urn:schemas-microsoft-com:vml" Requires="v">
                <p:oleObj spid="_x0000_s1230944" name="公式" r:id="rId23" imgW="2108160" imgH="482400" progId="Equation.3">
                  <p:embed/>
                </p:oleObj>
              </mc:Choice>
              <mc:Fallback>
                <p:oleObj name="公式" r:id="rId23" imgW="2108160" imgH="482400" progId="Equation.3">
                  <p:embed/>
                  <p:pic>
                    <p:nvPicPr>
                      <p:cNvPr id="18459"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68363" y="4168775"/>
                        <a:ext cx="4103687"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470" name="Group 38"/>
          <p:cNvGrpSpPr>
            <a:grpSpLocks/>
          </p:cNvGrpSpPr>
          <p:nvPr/>
        </p:nvGrpSpPr>
        <p:grpSpPr bwMode="auto">
          <a:xfrm>
            <a:off x="539750" y="5373688"/>
            <a:ext cx="5830888" cy="576262"/>
            <a:chOff x="341" y="3067"/>
            <a:chExt cx="3673" cy="363"/>
          </a:xfrm>
        </p:grpSpPr>
        <p:sp>
          <p:nvSpPr>
            <p:cNvPr id="313362" name="Rectangle 14"/>
            <p:cNvSpPr>
              <a:spLocks noChangeArrowheads="1"/>
            </p:cNvSpPr>
            <p:nvPr/>
          </p:nvSpPr>
          <p:spPr bwMode="auto">
            <a:xfrm>
              <a:off x="341" y="3103"/>
              <a:ext cx="3673" cy="327"/>
            </a:xfrm>
            <a:prstGeom prst="rect">
              <a:avLst/>
            </a:prstGeom>
            <a:noFill/>
            <a:ln w="9525">
              <a:noFill/>
              <a:miter lim="800000"/>
              <a:headEnd/>
              <a:tailEnd/>
            </a:ln>
          </p:spPr>
          <p:txBody>
            <a:bodyPr>
              <a:spAutoFit/>
            </a:bodyPr>
            <a:lstStyle/>
            <a:p>
              <a:pPr indent="304800"/>
              <a:r>
                <a:rPr lang="zh-CN" altLang="en-US" sz="2800" b="1">
                  <a:solidFill>
                    <a:srgbClr val="000000"/>
                  </a:solidFill>
                  <a:latin typeface="Times New Roman" pitchFamily="18" charset="0"/>
                  <a:ea typeface="宋体" charset="-122"/>
                  <a:sym typeface="Symbol" pitchFamily="18" charset="2"/>
                </a:rPr>
                <a:t>在                 处有极大值。</a:t>
              </a:r>
            </a:p>
          </p:txBody>
        </p:sp>
        <p:graphicFrame>
          <p:nvGraphicFramePr>
            <p:cNvPr id="313363" name="Object 19"/>
            <p:cNvGraphicFramePr>
              <a:graphicFrameLocks noChangeAspect="1"/>
            </p:cNvGraphicFramePr>
            <p:nvPr/>
          </p:nvGraphicFramePr>
          <p:xfrm>
            <a:off x="930" y="3067"/>
            <a:ext cx="771" cy="363"/>
          </p:xfrm>
          <a:graphic>
            <a:graphicData uri="http://schemas.openxmlformats.org/presentationml/2006/ole">
              <mc:AlternateContent xmlns:mc="http://schemas.openxmlformats.org/markup-compatibility/2006">
                <mc:Choice xmlns:v="urn:schemas-microsoft-com:vml" Requires="v">
                  <p:oleObj spid="_x0000_s1230945" r:id="rId25" imgW="482278" imgH="228738" progId="Equation.3">
                    <p:embed/>
                  </p:oleObj>
                </mc:Choice>
                <mc:Fallback>
                  <p:oleObj r:id="rId25" imgW="482278" imgH="228738" progId="Equation.3">
                    <p:embed/>
                    <p:pic>
                      <p:nvPicPr>
                        <p:cNvPr id="313363"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30" y="3067"/>
                          <a:ext cx="771"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461" name="Object 20"/>
          <p:cNvGraphicFramePr>
            <a:graphicFrameLocks noChangeAspect="1"/>
          </p:cNvGraphicFramePr>
          <p:nvPr/>
        </p:nvGraphicFramePr>
        <p:xfrm>
          <a:off x="5665788" y="4289425"/>
          <a:ext cx="1081087" cy="508000"/>
        </p:xfrm>
        <a:graphic>
          <a:graphicData uri="http://schemas.openxmlformats.org/presentationml/2006/ole">
            <mc:AlternateContent xmlns:mc="http://schemas.openxmlformats.org/markup-compatibility/2006">
              <mc:Choice xmlns:v="urn:schemas-microsoft-com:vml" Requires="v">
                <p:oleObj spid="_x0000_s1230946" r:id="rId27" imgW="482278" imgH="228738" progId="Equation.3">
                  <p:embed/>
                </p:oleObj>
              </mc:Choice>
              <mc:Fallback>
                <p:oleObj r:id="rId27" imgW="482278" imgH="228738" progId="Equation.3">
                  <p:embed/>
                  <p:pic>
                    <p:nvPicPr>
                      <p:cNvPr id="18461" name="Object 2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65788" y="4289425"/>
                        <a:ext cx="1081087"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2" name="Object 21"/>
          <p:cNvGraphicFramePr>
            <a:graphicFrameLocks noChangeAspect="1"/>
          </p:cNvGraphicFramePr>
          <p:nvPr/>
        </p:nvGraphicFramePr>
        <p:xfrm>
          <a:off x="5089525" y="4322763"/>
          <a:ext cx="587375" cy="469900"/>
        </p:xfrm>
        <a:graphic>
          <a:graphicData uri="http://schemas.openxmlformats.org/presentationml/2006/ole">
            <mc:AlternateContent xmlns:mc="http://schemas.openxmlformats.org/markup-compatibility/2006">
              <mc:Choice xmlns:v="urn:schemas-microsoft-com:vml" Requires="v">
                <p:oleObj spid="_x0000_s1230947" name="Equation" r:id="rId29" imgW="190592" imgH="152033" progId="">
                  <p:embed/>
                </p:oleObj>
              </mc:Choice>
              <mc:Fallback>
                <p:oleObj name="Equation" r:id="rId29" imgW="190592" imgH="152033" progId="">
                  <p:embed/>
                  <p:pic>
                    <p:nvPicPr>
                      <p:cNvPr id="18462" name="Object 2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89525" y="4322763"/>
                        <a:ext cx="5873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67795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72"/>
                                        </p:tgtEl>
                                        <p:attrNameLst>
                                          <p:attrName>style.visibility</p:attrName>
                                        </p:attrNameLst>
                                      </p:cBhvr>
                                      <p:to>
                                        <p:strVal val="visible"/>
                                      </p:to>
                                    </p:set>
                                    <p:animEffect transition="in" filter="blinds(horizontal)">
                                      <p:cBhvr>
                                        <p:cTn id="7" dur="500"/>
                                        <p:tgtEl>
                                          <p:spTgt spid="184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452"/>
                                        </p:tgtEl>
                                        <p:attrNameLst>
                                          <p:attrName>style.visibility</p:attrName>
                                        </p:attrNameLst>
                                      </p:cBhvr>
                                      <p:to>
                                        <p:strVal val="visible"/>
                                      </p:to>
                                    </p:set>
                                    <p:anim calcmode="lin" valueType="num">
                                      <p:cBhvr additive="base">
                                        <p:cTn id="12" dur="500" fill="hold"/>
                                        <p:tgtEl>
                                          <p:spTgt spid="18452"/>
                                        </p:tgtEl>
                                        <p:attrNameLst>
                                          <p:attrName>ppt_x</p:attrName>
                                        </p:attrNameLst>
                                      </p:cBhvr>
                                      <p:tavLst>
                                        <p:tav tm="0">
                                          <p:val>
                                            <p:strVal val="#ppt_x"/>
                                          </p:val>
                                        </p:tav>
                                        <p:tav tm="100000">
                                          <p:val>
                                            <p:strVal val="#ppt_x"/>
                                          </p:val>
                                        </p:tav>
                                      </p:tavLst>
                                    </p:anim>
                                    <p:anim calcmode="lin" valueType="num">
                                      <p:cBhvr additive="base">
                                        <p:cTn id="13" dur="500" fill="hold"/>
                                        <p:tgtEl>
                                          <p:spTgt spid="1845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8455"/>
                                        </p:tgtEl>
                                        <p:attrNameLst>
                                          <p:attrName>style.visibility</p:attrName>
                                        </p:attrNameLst>
                                      </p:cBhvr>
                                      <p:to>
                                        <p:strVal val="visible"/>
                                      </p:to>
                                    </p:set>
                                    <p:anim calcmode="lin" valueType="num">
                                      <p:cBhvr additive="base">
                                        <p:cTn id="16" dur="500" fill="hold"/>
                                        <p:tgtEl>
                                          <p:spTgt spid="18455"/>
                                        </p:tgtEl>
                                        <p:attrNameLst>
                                          <p:attrName>ppt_x</p:attrName>
                                        </p:attrNameLst>
                                      </p:cBhvr>
                                      <p:tavLst>
                                        <p:tav tm="0">
                                          <p:val>
                                            <p:strVal val="#ppt_x"/>
                                          </p:val>
                                        </p:tav>
                                        <p:tav tm="100000">
                                          <p:val>
                                            <p:strVal val="#ppt_x"/>
                                          </p:val>
                                        </p:tav>
                                      </p:tavLst>
                                    </p:anim>
                                    <p:anim calcmode="lin" valueType="num">
                                      <p:cBhvr additive="base">
                                        <p:cTn id="17" dur="500" fill="hold"/>
                                        <p:tgtEl>
                                          <p:spTgt spid="18455"/>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8453"/>
                                        </p:tgtEl>
                                        <p:attrNameLst>
                                          <p:attrName>style.visibility</p:attrName>
                                        </p:attrNameLst>
                                      </p:cBhvr>
                                      <p:to>
                                        <p:strVal val="visible"/>
                                      </p:to>
                                    </p:set>
                                    <p:anim calcmode="lin" valueType="num">
                                      <p:cBhvr additive="base">
                                        <p:cTn id="20" dur="500" fill="hold"/>
                                        <p:tgtEl>
                                          <p:spTgt spid="18453"/>
                                        </p:tgtEl>
                                        <p:attrNameLst>
                                          <p:attrName>ppt_x</p:attrName>
                                        </p:attrNameLst>
                                      </p:cBhvr>
                                      <p:tavLst>
                                        <p:tav tm="0">
                                          <p:val>
                                            <p:strVal val="#ppt_x"/>
                                          </p:val>
                                        </p:tav>
                                        <p:tav tm="100000">
                                          <p:val>
                                            <p:strVal val="#ppt_x"/>
                                          </p:val>
                                        </p:tav>
                                      </p:tavLst>
                                    </p:anim>
                                    <p:anim calcmode="lin" valueType="num">
                                      <p:cBhvr additive="base">
                                        <p:cTn id="21" dur="500" fill="hold"/>
                                        <p:tgtEl>
                                          <p:spTgt spid="1845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8475"/>
                                        </p:tgtEl>
                                        <p:attrNameLst>
                                          <p:attrName>style.visibility</p:attrName>
                                        </p:attrNameLst>
                                      </p:cBhvr>
                                      <p:to>
                                        <p:strVal val="visible"/>
                                      </p:to>
                                    </p:set>
                                    <p:anim calcmode="lin" valueType="num">
                                      <p:cBhvr additive="base">
                                        <p:cTn id="26" dur="500" fill="hold"/>
                                        <p:tgtEl>
                                          <p:spTgt spid="18475"/>
                                        </p:tgtEl>
                                        <p:attrNameLst>
                                          <p:attrName>ppt_x</p:attrName>
                                        </p:attrNameLst>
                                      </p:cBhvr>
                                      <p:tavLst>
                                        <p:tav tm="0">
                                          <p:val>
                                            <p:strVal val="#ppt_x"/>
                                          </p:val>
                                        </p:tav>
                                        <p:tav tm="100000">
                                          <p:val>
                                            <p:strVal val="#ppt_x"/>
                                          </p:val>
                                        </p:tav>
                                      </p:tavLst>
                                    </p:anim>
                                    <p:anim calcmode="lin" valueType="num">
                                      <p:cBhvr additive="base">
                                        <p:cTn id="27" dur="500" fill="hold"/>
                                        <p:tgtEl>
                                          <p:spTgt spid="1847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8473"/>
                                        </p:tgtEl>
                                        <p:attrNameLst>
                                          <p:attrName>style.visibility</p:attrName>
                                        </p:attrNameLst>
                                      </p:cBhvr>
                                      <p:to>
                                        <p:strVal val="visible"/>
                                      </p:to>
                                    </p:set>
                                    <p:animEffect transition="in" filter="box(in)">
                                      <p:cBhvr>
                                        <p:cTn id="32" dur="500"/>
                                        <p:tgtEl>
                                          <p:spTgt spid="1847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459"/>
                                        </p:tgtEl>
                                        <p:attrNameLst>
                                          <p:attrName>style.visibility</p:attrName>
                                        </p:attrNameLst>
                                      </p:cBhvr>
                                      <p:to>
                                        <p:strVal val="visible"/>
                                      </p:to>
                                    </p:set>
                                    <p:anim calcmode="lin" valueType="num">
                                      <p:cBhvr additive="base">
                                        <p:cTn id="37" dur="500" fill="hold"/>
                                        <p:tgtEl>
                                          <p:spTgt spid="18459"/>
                                        </p:tgtEl>
                                        <p:attrNameLst>
                                          <p:attrName>ppt_x</p:attrName>
                                        </p:attrNameLst>
                                      </p:cBhvr>
                                      <p:tavLst>
                                        <p:tav tm="0">
                                          <p:val>
                                            <p:strVal val="#ppt_x"/>
                                          </p:val>
                                        </p:tav>
                                        <p:tav tm="100000">
                                          <p:val>
                                            <p:strVal val="#ppt_x"/>
                                          </p:val>
                                        </p:tav>
                                      </p:tavLst>
                                    </p:anim>
                                    <p:anim calcmode="lin" valueType="num">
                                      <p:cBhvr additive="base">
                                        <p:cTn id="38" dur="500" fill="hold"/>
                                        <p:tgtEl>
                                          <p:spTgt spid="1845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462"/>
                                        </p:tgtEl>
                                        <p:attrNameLst>
                                          <p:attrName>style.visibility</p:attrName>
                                        </p:attrNameLst>
                                      </p:cBhvr>
                                      <p:to>
                                        <p:strVal val="visible"/>
                                      </p:to>
                                    </p:set>
                                    <p:anim calcmode="lin" valueType="num">
                                      <p:cBhvr additive="base">
                                        <p:cTn id="41" dur="500" fill="hold"/>
                                        <p:tgtEl>
                                          <p:spTgt spid="18462"/>
                                        </p:tgtEl>
                                        <p:attrNameLst>
                                          <p:attrName>ppt_x</p:attrName>
                                        </p:attrNameLst>
                                      </p:cBhvr>
                                      <p:tavLst>
                                        <p:tav tm="0">
                                          <p:val>
                                            <p:strVal val="#ppt_x"/>
                                          </p:val>
                                        </p:tav>
                                        <p:tav tm="100000">
                                          <p:val>
                                            <p:strVal val="#ppt_x"/>
                                          </p:val>
                                        </p:tav>
                                      </p:tavLst>
                                    </p:anim>
                                    <p:anim calcmode="lin" valueType="num">
                                      <p:cBhvr additive="base">
                                        <p:cTn id="42" dur="500" fill="hold"/>
                                        <p:tgtEl>
                                          <p:spTgt spid="1846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8461"/>
                                        </p:tgtEl>
                                        <p:attrNameLst>
                                          <p:attrName>style.visibility</p:attrName>
                                        </p:attrNameLst>
                                      </p:cBhvr>
                                      <p:to>
                                        <p:strVal val="visible"/>
                                      </p:to>
                                    </p:set>
                                    <p:anim calcmode="lin" valueType="num">
                                      <p:cBhvr additive="base">
                                        <p:cTn id="45" dur="500" fill="hold"/>
                                        <p:tgtEl>
                                          <p:spTgt spid="18461"/>
                                        </p:tgtEl>
                                        <p:attrNameLst>
                                          <p:attrName>ppt_x</p:attrName>
                                        </p:attrNameLst>
                                      </p:cBhvr>
                                      <p:tavLst>
                                        <p:tav tm="0">
                                          <p:val>
                                            <p:strVal val="#ppt_x"/>
                                          </p:val>
                                        </p:tav>
                                        <p:tav tm="100000">
                                          <p:val>
                                            <p:strVal val="#ppt_x"/>
                                          </p:val>
                                        </p:tav>
                                      </p:tavLst>
                                    </p:anim>
                                    <p:anim calcmode="lin" valueType="num">
                                      <p:cBhvr additive="base">
                                        <p:cTn id="46" dur="500" fill="hold"/>
                                        <p:tgtEl>
                                          <p:spTgt spid="1846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18470"/>
                                        </p:tgtEl>
                                        <p:attrNameLst>
                                          <p:attrName>style.visibility</p:attrName>
                                        </p:attrNameLst>
                                      </p:cBhvr>
                                      <p:to>
                                        <p:strVal val="visible"/>
                                      </p:to>
                                    </p:set>
                                    <p:animEffect transition="in" filter="checkerboard(across)">
                                      <p:cBhvr>
                                        <p:cTn id="51" dur="500"/>
                                        <p:tgtEl>
                                          <p:spTgt spid="18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0" y="477838"/>
            <a:ext cx="9144000" cy="1490662"/>
            <a:chOff x="-41" y="448"/>
            <a:chExt cx="5760" cy="939"/>
          </a:xfrm>
        </p:grpSpPr>
        <p:sp>
          <p:nvSpPr>
            <p:cNvPr id="314371" name="Rectangle 3"/>
            <p:cNvSpPr>
              <a:spLocks noChangeArrowheads="1"/>
            </p:cNvSpPr>
            <p:nvPr/>
          </p:nvSpPr>
          <p:spPr bwMode="auto">
            <a:xfrm>
              <a:off x="-41" y="515"/>
              <a:ext cx="5760" cy="872"/>
            </a:xfrm>
            <a:prstGeom prst="rect">
              <a:avLst/>
            </a:prstGeom>
            <a:noFill/>
            <a:ln w="9525">
              <a:noFill/>
              <a:miter lim="800000"/>
              <a:headEnd/>
              <a:tailEnd/>
            </a:ln>
          </p:spPr>
          <p:txBody>
            <a:bodyPr>
              <a:spAutoFit/>
            </a:bodyPr>
            <a:lstStyle/>
            <a:p>
              <a:pPr indent="306388"/>
              <a:r>
                <a:rPr lang="zh-CN" altLang="en-US" sz="2800">
                  <a:solidFill>
                    <a:srgbClr val="000000"/>
                  </a:solidFill>
                  <a:latin typeface="Times New Roman" pitchFamily="18" charset="0"/>
                  <a:ea typeface="宋体" charset="-122"/>
                </a:rPr>
                <a:t>用小黑点的密或稀形象地表示空间各处概率密度     的相对大小，概率大的地方黑点浓密，</a:t>
              </a:r>
              <a:r>
                <a:rPr lang="zh-CN" altLang="en-US" sz="2800">
                  <a:solidFill>
                    <a:srgbClr val="FF0000"/>
                  </a:solidFill>
                  <a:latin typeface="Times New Roman" pitchFamily="18" charset="0"/>
                  <a:ea typeface="宋体" charset="-122"/>
                </a:rPr>
                <a:t>概率</a:t>
              </a:r>
              <a:r>
                <a:rPr lang="zh-CN" altLang="en-US" sz="2800">
                  <a:solidFill>
                    <a:srgbClr val="000000"/>
                  </a:solidFill>
                  <a:latin typeface="Times New Roman" pitchFamily="18" charset="0"/>
                  <a:ea typeface="宋体" charset="-122"/>
                </a:rPr>
                <a:t>小的地方黑点稀疏，称它们为“电子云”</a:t>
              </a:r>
              <a:endParaRPr lang="zh-CN" altLang="en-US" sz="2800">
                <a:solidFill>
                  <a:srgbClr val="FF0000"/>
                </a:solidFill>
                <a:latin typeface="宋体" charset="-122"/>
                <a:ea typeface="宋体" charset="-122"/>
              </a:endParaRPr>
            </a:p>
          </p:txBody>
        </p:sp>
        <p:graphicFrame>
          <p:nvGraphicFramePr>
            <p:cNvPr id="314372" name="Object 4"/>
            <p:cNvGraphicFramePr>
              <a:graphicFrameLocks noChangeAspect="1"/>
            </p:cNvGraphicFramePr>
            <p:nvPr/>
          </p:nvGraphicFramePr>
          <p:xfrm>
            <a:off x="4925" y="448"/>
            <a:ext cx="364" cy="418"/>
          </p:xfrm>
          <a:graphic>
            <a:graphicData uri="http://schemas.openxmlformats.org/presentationml/2006/ole">
              <mc:AlternateContent xmlns:mc="http://schemas.openxmlformats.org/markup-compatibility/2006">
                <mc:Choice xmlns:v="urn:schemas-microsoft-com:vml" Requires="v">
                  <p:oleObj spid="_x0000_s1231880" name="Equation" r:id="rId3" imgW="253939" imgH="291947" progId="Equation.3">
                    <p:embed/>
                  </p:oleObj>
                </mc:Choice>
                <mc:Fallback>
                  <p:oleObj name="Equation" r:id="rId3" imgW="253939" imgH="291947" progId="Equation.3">
                    <p:embed/>
                    <p:pic>
                      <p:nvPicPr>
                        <p:cNvPr id="3143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5" y="448"/>
                          <a:ext cx="364" cy="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0580" name="Rectangle 4"/>
          <p:cNvSpPr>
            <a:spLocks noChangeArrowheads="1"/>
          </p:cNvSpPr>
          <p:nvPr/>
        </p:nvSpPr>
        <p:spPr bwMode="auto">
          <a:xfrm>
            <a:off x="246063" y="1900238"/>
            <a:ext cx="8897937" cy="1816100"/>
          </a:xfrm>
          <a:prstGeom prst="rect">
            <a:avLst/>
          </a:prstGeom>
          <a:noFill/>
          <a:ln w="9525">
            <a:noFill/>
            <a:miter lim="800000"/>
            <a:headEnd/>
            <a:tailEnd/>
          </a:ln>
        </p:spPr>
        <p:txBody>
          <a:bodyPr>
            <a:spAutoFit/>
          </a:bodyPr>
          <a:lstStyle/>
          <a:p>
            <a:r>
              <a:rPr lang="zh-CN" altLang="en-US" sz="2800">
                <a:solidFill>
                  <a:srgbClr val="000000"/>
                </a:solidFill>
                <a:latin typeface="宋体" charset="-122"/>
                <a:ea typeface="宋体" charset="-122"/>
              </a:rPr>
              <a:t>电子在原子核外很小的空间内作高速运动，其运动规律</a:t>
            </a:r>
          </a:p>
          <a:p>
            <a:r>
              <a:rPr lang="zh-CN" altLang="en-US" sz="2800">
                <a:solidFill>
                  <a:srgbClr val="000000"/>
                </a:solidFill>
                <a:latin typeface="宋体" charset="-122"/>
                <a:ea typeface="宋体" charset="-122"/>
              </a:rPr>
              <a:t>跟一般物体不同，它们没有确定的轨道。因此，我们不</a:t>
            </a:r>
          </a:p>
          <a:p>
            <a:r>
              <a:rPr lang="zh-CN" altLang="en-US" sz="2800">
                <a:solidFill>
                  <a:srgbClr val="000000"/>
                </a:solidFill>
                <a:latin typeface="宋体" charset="-122"/>
                <a:ea typeface="宋体" charset="-122"/>
              </a:rPr>
              <a:t>能同时准确地测定电子在某一时刻所处的位置和运动的</a:t>
            </a:r>
          </a:p>
          <a:p>
            <a:r>
              <a:rPr lang="zh-CN" altLang="en-US" sz="2800">
                <a:solidFill>
                  <a:srgbClr val="000000"/>
                </a:solidFill>
                <a:latin typeface="宋体" charset="-122"/>
                <a:ea typeface="宋体" charset="-122"/>
              </a:rPr>
              <a:t>速度，也不能描画出它的运动轨迹。因此，人们常用一</a:t>
            </a:r>
            <a:endParaRPr lang="zh-CN" altLang="en-US" sz="2800">
              <a:solidFill>
                <a:srgbClr val="000000"/>
              </a:solidFill>
              <a:latin typeface="Times New Roman" pitchFamily="18" charset="0"/>
              <a:ea typeface="宋体" charset="-122"/>
            </a:endParaRPr>
          </a:p>
        </p:txBody>
      </p:sp>
      <p:sp>
        <p:nvSpPr>
          <p:cNvPr id="314374" name="Text Box 5"/>
          <p:cNvSpPr txBox="1">
            <a:spLocks noChangeArrowheads="1"/>
          </p:cNvSpPr>
          <p:nvPr/>
        </p:nvSpPr>
        <p:spPr bwMode="auto">
          <a:xfrm>
            <a:off x="333375" y="0"/>
            <a:ext cx="2887663" cy="579438"/>
          </a:xfrm>
          <a:prstGeom prst="rect">
            <a:avLst/>
          </a:prstGeom>
          <a:noFill/>
          <a:ln w="9525">
            <a:noFill/>
            <a:miter lim="800000"/>
            <a:headEnd/>
            <a:tailEnd/>
          </a:ln>
        </p:spPr>
        <p:txBody>
          <a:bodyPr>
            <a:spAutoFit/>
          </a:bodyPr>
          <a:lstStyle/>
          <a:p>
            <a:pPr>
              <a:spcBef>
                <a:spcPct val="50000"/>
              </a:spcBef>
            </a:pPr>
            <a:r>
              <a:rPr lang="zh-CN" altLang="en-US" sz="3200" b="1">
                <a:solidFill>
                  <a:srgbClr val="FF0000"/>
                </a:solidFill>
                <a:latin typeface="Times New Roman" pitchFamily="18" charset="0"/>
                <a:ea typeface="宋体" charset="-122"/>
              </a:rPr>
              <a:t>三、电子云</a:t>
            </a:r>
          </a:p>
        </p:txBody>
      </p:sp>
      <p:sp>
        <p:nvSpPr>
          <p:cNvPr id="281603" name="Rectangle 3"/>
          <p:cNvSpPr>
            <a:spLocks noChangeArrowheads="1"/>
          </p:cNvSpPr>
          <p:nvPr/>
        </p:nvSpPr>
        <p:spPr bwMode="auto">
          <a:xfrm>
            <a:off x="217488" y="3776663"/>
            <a:ext cx="8926512" cy="3108325"/>
          </a:xfrm>
          <a:prstGeom prst="rect">
            <a:avLst/>
          </a:prstGeom>
          <a:noFill/>
          <a:ln w="9525">
            <a:noFill/>
            <a:miter lim="800000"/>
            <a:headEnd/>
            <a:tailEnd/>
          </a:ln>
        </p:spPr>
        <p:txBody>
          <a:bodyPr>
            <a:spAutoFit/>
          </a:bodyPr>
          <a:lstStyle/>
          <a:p>
            <a:r>
              <a:rPr lang="zh-CN" altLang="en-US" sz="2800">
                <a:solidFill>
                  <a:srgbClr val="000000"/>
                </a:solidFill>
                <a:latin typeface="Times New Roman" pitchFamily="18" charset="0"/>
                <a:ea typeface="宋体" charset="-122"/>
              </a:rPr>
              <a:t>种能够表示电子在一定时间内在核外空间各处出现机会</a:t>
            </a:r>
          </a:p>
          <a:p>
            <a:r>
              <a:rPr lang="zh-CN" altLang="en-US" sz="2800">
                <a:solidFill>
                  <a:srgbClr val="000000"/>
                </a:solidFill>
                <a:latin typeface="Times New Roman" pitchFamily="18" charset="0"/>
                <a:ea typeface="宋体" charset="-122"/>
              </a:rPr>
              <a:t>的模型来描述电子在核外的运动。在这个模型里，某个</a:t>
            </a:r>
          </a:p>
          <a:p>
            <a:r>
              <a:rPr lang="zh-CN" altLang="en-US" sz="2800">
                <a:solidFill>
                  <a:srgbClr val="000000"/>
                </a:solidFill>
                <a:latin typeface="Times New Roman" pitchFamily="18" charset="0"/>
                <a:ea typeface="宋体" charset="-122"/>
              </a:rPr>
              <a:t>点附近的密度表示电子在该处出现机会的大小。密度大</a:t>
            </a:r>
          </a:p>
          <a:p>
            <a:r>
              <a:rPr lang="zh-CN" altLang="en-US" sz="2800">
                <a:solidFill>
                  <a:srgbClr val="000000"/>
                </a:solidFill>
                <a:latin typeface="Times New Roman" pitchFamily="18" charset="0"/>
                <a:ea typeface="宋体" charset="-122"/>
              </a:rPr>
              <a:t>的地方，表明电子在核外空间单位体积内出现的机会多</a:t>
            </a:r>
          </a:p>
          <a:p>
            <a:r>
              <a:rPr lang="zh-CN" altLang="en-US" sz="2800">
                <a:solidFill>
                  <a:srgbClr val="000000"/>
                </a:solidFill>
                <a:latin typeface="Times New Roman" pitchFamily="18" charset="0"/>
                <a:ea typeface="宋体" charset="-122"/>
              </a:rPr>
              <a:t>；密度小的地方，表明电子在核外空间单位体积内出现</a:t>
            </a:r>
          </a:p>
          <a:p>
            <a:r>
              <a:rPr lang="zh-CN" altLang="en-US" sz="2800">
                <a:solidFill>
                  <a:srgbClr val="000000"/>
                </a:solidFill>
                <a:latin typeface="Times New Roman" pitchFamily="18" charset="0"/>
                <a:ea typeface="宋体" charset="-122"/>
              </a:rPr>
              <a:t>的机会少。由于这个模型很像在原子核外有一层疏密不</a:t>
            </a:r>
          </a:p>
          <a:p>
            <a:r>
              <a:rPr lang="zh-CN" altLang="en-US" sz="2800">
                <a:solidFill>
                  <a:srgbClr val="000000"/>
                </a:solidFill>
                <a:latin typeface="Times New Roman" pitchFamily="18" charset="0"/>
                <a:ea typeface="宋体" charset="-122"/>
              </a:rPr>
              <a:t>等的“云”，所以，人们形象地把它叫做“电子云”。</a:t>
            </a:r>
          </a:p>
        </p:txBody>
      </p:sp>
    </p:spTree>
    <p:extLst>
      <p:ext uri="{BB962C8B-B14F-4D97-AF65-F5344CB8AC3E}">
        <p14:creationId xmlns:p14="http://schemas.microsoft.com/office/powerpoint/2010/main" val="281361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0580"/>
                                        </p:tgtEl>
                                        <p:attrNameLst>
                                          <p:attrName>style.visibility</p:attrName>
                                        </p:attrNameLst>
                                      </p:cBhvr>
                                      <p:to>
                                        <p:strVal val="visible"/>
                                      </p:to>
                                    </p:set>
                                    <p:animEffect transition="in" filter="blinds(vertical)">
                                      <p:cBhvr>
                                        <p:cTn id="12" dur="500"/>
                                        <p:tgtEl>
                                          <p:spTgt spid="2805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81603"/>
                                        </p:tgtEl>
                                        <p:attrNameLst>
                                          <p:attrName>style.visibility</p:attrName>
                                        </p:attrNameLst>
                                      </p:cBhvr>
                                      <p:to>
                                        <p:strVal val="visible"/>
                                      </p:to>
                                    </p:set>
                                    <p:animEffect transition="in" filter="blinds(vertical)">
                                      <p:cBhvr>
                                        <p:cTn id="17" dur="500"/>
                                        <p:tgtEl>
                                          <p:spTgt spid="281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0" grpId="0" autoUpdateAnimBg="0"/>
      <p:bldP spid="281603"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ctrTitle" idx="4294967295"/>
          </p:nvPr>
        </p:nvSpPr>
        <p:spPr bwMode="auto">
          <a:xfrm>
            <a:off x="914400" y="-228600"/>
            <a:ext cx="7772400" cy="1143000"/>
          </a:xfrm>
          <a:noFill/>
        </p:spPr>
        <p:txBody>
          <a:bodyPr vert="horz" wrap="square" lIns="91440" tIns="45720" rIns="91440" bIns="45720" numCol="1" anchorCtr="0" compatLnSpc="1">
            <a:prstTxWarp prst="textNoShape">
              <a:avLst/>
            </a:prstTxWarp>
          </a:bodyPr>
          <a:lstStyle/>
          <a:p>
            <a:pPr eaLnBrk="1" hangingPunct="1"/>
            <a:r>
              <a:rPr lang="en-US" altLang="zh-CN">
                <a:solidFill>
                  <a:srgbClr val="336600"/>
                </a:solidFill>
                <a:effectLst/>
              </a:rPr>
              <a:t>The atomic models</a:t>
            </a:r>
          </a:p>
        </p:txBody>
      </p:sp>
      <p:grpSp>
        <p:nvGrpSpPr>
          <p:cNvPr id="2" name="Group 3"/>
          <p:cNvGrpSpPr>
            <a:grpSpLocks/>
          </p:cNvGrpSpPr>
          <p:nvPr/>
        </p:nvGrpSpPr>
        <p:grpSpPr bwMode="auto">
          <a:xfrm>
            <a:off x="4876800" y="1295400"/>
            <a:ext cx="2630488" cy="2393950"/>
            <a:chOff x="3408" y="816"/>
            <a:chExt cx="1657" cy="1508"/>
          </a:xfrm>
        </p:grpSpPr>
        <p:pic>
          <p:nvPicPr>
            <p:cNvPr id="315396" name="Picture 4" descr="F:\ftp\The Physics of Atoms and Quanta\chapter 2 - Bohr's model\planet.gif"/>
            <p:cNvPicPr>
              <a:picLocks noChangeAspect="1" noChangeArrowheads="1"/>
            </p:cNvPicPr>
            <p:nvPr/>
          </p:nvPicPr>
          <p:blipFill>
            <a:blip r:embed="rId3"/>
            <a:srcRect/>
            <a:stretch>
              <a:fillRect/>
            </a:stretch>
          </p:blipFill>
          <p:spPr bwMode="auto">
            <a:xfrm>
              <a:off x="3552" y="816"/>
              <a:ext cx="1140" cy="1140"/>
            </a:xfrm>
            <a:prstGeom prst="rect">
              <a:avLst/>
            </a:prstGeom>
            <a:noFill/>
            <a:ln w="9525">
              <a:noFill/>
              <a:miter lim="800000"/>
              <a:headEnd/>
              <a:tailEnd/>
            </a:ln>
          </p:spPr>
        </p:pic>
        <p:sp>
          <p:nvSpPr>
            <p:cNvPr id="315397" name="Text Box 5"/>
            <p:cNvSpPr txBox="1">
              <a:spLocks noChangeArrowheads="1"/>
            </p:cNvSpPr>
            <p:nvPr/>
          </p:nvSpPr>
          <p:spPr bwMode="auto">
            <a:xfrm>
              <a:off x="3408" y="2112"/>
              <a:ext cx="1657" cy="212"/>
            </a:xfrm>
            <a:prstGeom prst="rect">
              <a:avLst/>
            </a:prstGeom>
            <a:noFill/>
            <a:ln w="9525">
              <a:noFill/>
              <a:miter lim="800000"/>
              <a:headEnd/>
              <a:tailEnd/>
            </a:ln>
          </p:spPr>
          <p:txBody>
            <a:bodyPr wrap="none">
              <a:spAutoFit/>
            </a:bodyPr>
            <a:lstStyle/>
            <a:p>
              <a:r>
                <a:rPr kumimoji="1" lang="en-US" altLang="zh-CN" sz="1600" b="1">
                  <a:solidFill>
                    <a:srgbClr val="000000"/>
                  </a:solidFill>
                  <a:latin typeface="Times New Roman" pitchFamily="18" charset="0"/>
                  <a:ea typeface="宋体" charset="-122"/>
                </a:rPr>
                <a:t>Planet model by Rutherford</a:t>
              </a:r>
            </a:p>
          </p:txBody>
        </p:sp>
      </p:grpSp>
      <p:grpSp>
        <p:nvGrpSpPr>
          <p:cNvPr id="3" name="Group 6"/>
          <p:cNvGrpSpPr>
            <a:grpSpLocks/>
          </p:cNvGrpSpPr>
          <p:nvPr/>
        </p:nvGrpSpPr>
        <p:grpSpPr bwMode="auto">
          <a:xfrm>
            <a:off x="609600" y="1219200"/>
            <a:ext cx="2438400" cy="2774950"/>
            <a:chOff x="720" y="768"/>
            <a:chExt cx="1536" cy="1748"/>
          </a:xfrm>
        </p:grpSpPr>
        <p:pic>
          <p:nvPicPr>
            <p:cNvPr id="315399" name="Picture 7" descr="F:\ftp\The Physics of Atoms and Quanta\chapter 2 - Bohr's model\plupudding.gif"/>
            <p:cNvPicPr>
              <a:picLocks noChangeAspect="1" noChangeArrowheads="1"/>
            </p:cNvPicPr>
            <p:nvPr/>
          </p:nvPicPr>
          <p:blipFill>
            <a:blip r:embed="rId4"/>
            <a:srcRect/>
            <a:stretch>
              <a:fillRect/>
            </a:stretch>
          </p:blipFill>
          <p:spPr bwMode="auto">
            <a:xfrm>
              <a:off x="864" y="768"/>
              <a:ext cx="1248" cy="1248"/>
            </a:xfrm>
            <a:prstGeom prst="rect">
              <a:avLst/>
            </a:prstGeom>
            <a:noFill/>
            <a:ln w="9525">
              <a:noFill/>
              <a:miter lim="800000"/>
              <a:headEnd/>
              <a:tailEnd/>
            </a:ln>
          </p:spPr>
        </p:pic>
        <p:sp>
          <p:nvSpPr>
            <p:cNvPr id="315400" name="Text Box 8"/>
            <p:cNvSpPr txBox="1">
              <a:spLocks noChangeArrowheads="1"/>
            </p:cNvSpPr>
            <p:nvPr/>
          </p:nvSpPr>
          <p:spPr bwMode="auto">
            <a:xfrm>
              <a:off x="720" y="2112"/>
              <a:ext cx="1536" cy="404"/>
            </a:xfrm>
            <a:prstGeom prst="rect">
              <a:avLst/>
            </a:prstGeom>
            <a:noFill/>
            <a:ln w="9525">
              <a:noFill/>
              <a:miter lim="800000"/>
              <a:headEnd/>
              <a:tailEnd/>
            </a:ln>
          </p:spPr>
          <p:txBody>
            <a:bodyPr>
              <a:spAutoFit/>
            </a:bodyPr>
            <a:lstStyle/>
            <a:p>
              <a:r>
                <a:rPr kumimoji="1" lang="en-US" altLang="zh-CN" b="1">
                  <a:solidFill>
                    <a:srgbClr val="000000"/>
                  </a:solidFill>
                  <a:latin typeface="Times New Roman" pitchFamily="18" charset="0"/>
                  <a:ea typeface="宋体" charset="-122"/>
                </a:rPr>
                <a:t>Plum-pudding model by Thomson</a:t>
              </a:r>
            </a:p>
          </p:txBody>
        </p:sp>
      </p:grpSp>
      <p:grpSp>
        <p:nvGrpSpPr>
          <p:cNvPr id="4" name="Group 9"/>
          <p:cNvGrpSpPr>
            <a:grpSpLocks/>
          </p:cNvGrpSpPr>
          <p:nvPr/>
        </p:nvGrpSpPr>
        <p:grpSpPr bwMode="auto">
          <a:xfrm>
            <a:off x="762000" y="4038600"/>
            <a:ext cx="2320925" cy="2546350"/>
            <a:chOff x="816" y="2544"/>
            <a:chExt cx="1462" cy="1604"/>
          </a:xfrm>
        </p:grpSpPr>
        <p:pic>
          <p:nvPicPr>
            <p:cNvPr id="315402" name="Picture 10" descr="F:\ftp\The Physics of Atoms and Quanta\chapter 2 - Bohr's model\920424670__atom2.jpg"/>
            <p:cNvPicPr>
              <a:picLocks noChangeAspect="1" noChangeArrowheads="1"/>
            </p:cNvPicPr>
            <p:nvPr/>
          </p:nvPicPr>
          <p:blipFill>
            <a:blip r:embed="rId5"/>
            <a:srcRect/>
            <a:stretch>
              <a:fillRect/>
            </a:stretch>
          </p:blipFill>
          <p:spPr bwMode="auto">
            <a:xfrm>
              <a:off x="816" y="2544"/>
              <a:ext cx="1462" cy="1536"/>
            </a:xfrm>
            <a:prstGeom prst="rect">
              <a:avLst/>
            </a:prstGeom>
            <a:noFill/>
            <a:ln w="9525">
              <a:noFill/>
              <a:miter lim="800000"/>
              <a:headEnd/>
              <a:tailEnd/>
            </a:ln>
          </p:spPr>
        </p:pic>
        <p:sp>
          <p:nvSpPr>
            <p:cNvPr id="315403" name="Text Box 11"/>
            <p:cNvSpPr txBox="1">
              <a:spLocks noChangeArrowheads="1"/>
            </p:cNvSpPr>
            <p:nvPr/>
          </p:nvSpPr>
          <p:spPr bwMode="auto">
            <a:xfrm>
              <a:off x="912" y="3936"/>
              <a:ext cx="1284" cy="212"/>
            </a:xfrm>
            <a:prstGeom prst="rect">
              <a:avLst/>
            </a:prstGeom>
            <a:noFill/>
            <a:ln w="9525">
              <a:noFill/>
              <a:miter lim="800000"/>
              <a:headEnd/>
              <a:tailEnd/>
            </a:ln>
          </p:spPr>
          <p:txBody>
            <a:bodyPr wrap="none">
              <a:spAutoFit/>
            </a:bodyPr>
            <a:lstStyle/>
            <a:p>
              <a:r>
                <a:rPr kumimoji="1" lang="en-US" altLang="zh-CN" sz="1600" b="1">
                  <a:solidFill>
                    <a:srgbClr val="000000"/>
                  </a:solidFill>
                  <a:latin typeface="Times New Roman" pitchFamily="18" charset="0"/>
                  <a:ea typeface="宋体" charset="-122"/>
                </a:rPr>
                <a:t>Electron cloud model</a:t>
              </a:r>
            </a:p>
          </p:txBody>
        </p:sp>
      </p:grpSp>
      <p:sp>
        <p:nvSpPr>
          <p:cNvPr id="37900" name="AutoShape 12"/>
          <p:cNvSpPr>
            <a:spLocks noChangeArrowheads="1"/>
          </p:cNvSpPr>
          <p:nvPr/>
        </p:nvSpPr>
        <p:spPr bwMode="auto">
          <a:xfrm>
            <a:off x="3581400" y="1905000"/>
            <a:ext cx="976313" cy="485775"/>
          </a:xfrm>
          <a:prstGeom prst="rightArrow">
            <a:avLst>
              <a:gd name="adj1" fmla="val 50000"/>
              <a:gd name="adj2" fmla="val 50245"/>
            </a:avLst>
          </a:prstGeom>
          <a:solidFill>
            <a:schemeClr val="accent1">
              <a:alpha val="50195"/>
            </a:schemeClr>
          </a:solidFill>
          <a:ln w="9525">
            <a:solidFill>
              <a:schemeClr val="accent1"/>
            </a:solidFill>
            <a:miter lim="800000"/>
            <a:headEnd/>
            <a:tailEnd/>
          </a:ln>
        </p:spPr>
        <p:txBody>
          <a:bodyPr wrap="none" anchor="ctr"/>
          <a:lstStyle/>
          <a:p>
            <a:endParaRPr kumimoji="1" lang="en-US" altLang="zh-CN" sz="2400">
              <a:solidFill>
                <a:srgbClr val="000000"/>
              </a:solidFill>
              <a:latin typeface="Times New Roman" pitchFamily="18" charset="0"/>
              <a:ea typeface="宋体" charset="-122"/>
            </a:endParaRPr>
          </a:p>
        </p:txBody>
      </p:sp>
      <p:sp>
        <p:nvSpPr>
          <p:cNvPr id="37901" name="AutoShape 13"/>
          <p:cNvSpPr>
            <a:spLocks noChangeArrowheads="1"/>
          </p:cNvSpPr>
          <p:nvPr/>
        </p:nvSpPr>
        <p:spPr bwMode="auto">
          <a:xfrm>
            <a:off x="3581400" y="4800600"/>
            <a:ext cx="976313" cy="485775"/>
          </a:xfrm>
          <a:prstGeom prst="leftArrow">
            <a:avLst>
              <a:gd name="adj1" fmla="val 50000"/>
              <a:gd name="adj2" fmla="val 50245"/>
            </a:avLst>
          </a:prstGeom>
          <a:solidFill>
            <a:schemeClr val="accent1">
              <a:alpha val="50195"/>
            </a:schemeClr>
          </a:solidFill>
          <a:ln w="9525">
            <a:solidFill>
              <a:schemeClr val="accent1"/>
            </a:solidFill>
            <a:miter lim="800000"/>
            <a:headEnd/>
            <a:tailEnd/>
          </a:ln>
        </p:spPr>
        <p:txBody>
          <a:bodyPr wrap="none" anchor="ctr"/>
          <a:lstStyle/>
          <a:p>
            <a:endParaRPr kumimoji="1" lang="en-US" altLang="zh-CN" sz="2400">
              <a:solidFill>
                <a:srgbClr val="000000"/>
              </a:solidFill>
              <a:latin typeface="Times New Roman" pitchFamily="18" charset="0"/>
              <a:ea typeface="宋体" charset="-122"/>
            </a:endParaRPr>
          </a:p>
        </p:txBody>
      </p:sp>
      <p:sp>
        <p:nvSpPr>
          <p:cNvPr id="37902" name="AutoShape 14"/>
          <p:cNvSpPr>
            <a:spLocks noChangeArrowheads="1"/>
          </p:cNvSpPr>
          <p:nvPr/>
        </p:nvSpPr>
        <p:spPr bwMode="auto">
          <a:xfrm>
            <a:off x="7924800" y="2667000"/>
            <a:ext cx="533400" cy="2057400"/>
          </a:xfrm>
          <a:prstGeom prst="curvedLeftArrow">
            <a:avLst>
              <a:gd name="adj1" fmla="val 77143"/>
              <a:gd name="adj2" fmla="val 154286"/>
              <a:gd name="adj3" fmla="val 33333"/>
            </a:avLst>
          </a:prstGeom>
          <a:solidFill>
            <a:schemeClr val="accent1">
              <a:alpha val="50195"/>
            </a:schemeClr>
          </a:solidFill>
          <a:ln w="9525">
            <a:solidFill>
              <a:schemeClr val="accent1"/>
            </a:solidFill>
            <a:miter lim="800000"/>
            <a:headEnd/>
            <a:tailEnd/>
          </a:ln>
        </p:spPr>
        <p:txBody>
          <a:bodyPr wrap="none" anchor="ctr"/>
          <a:lstStyle/>
          <a:p>
            <a:endParaRPr kumimoji="1" lang="en-US" altLang="zh-CN" sz="2400">
              <a:solidFill>
                <a:srgbClr val="000000"/>
              </a:solidFill>
              <a:latin typeface="Times New Roman" pitchFamily="18" charset="0"/>
              <a:ea typeface="宋体" charset="-122"/>
            </a:endParaRPr>
          </a:p>
        </p:txBody>
      </p:sp>
      <p:grpSp>
        <p:nvGrpSpPr>
          <p:cNvPr id="5" name="Group 15"/>
          <p:cNvGrpSpPr>
            <a:grpSpLocks/>
          </p:cNvGrpSpPr>
          <p:nvPr/>
        </p:nvGrpSpPr>
        <p:grpSpPr bwMode="auto">
          <a:xfrm>
            <a:off x="5410200" y="3962400"/>
            <a:ext cx="1847850" cy="2546350"/>
            <a:chOff x="3360" y="2496"/>
            <a:chExt cx="1164" cy="1604"/>
          </a:xfrm>
        </p:grpSpPr>
        <p:sp>
          <p:nvSpPr>
            <p:cNvPr id="315408" name="Text Box 16"/>
            <p:cNvSpPr txBox="1">
              <a:spLocks noChangeArrowheads="1"/>
            </p:cNvSpPr>
            <p:nvPr/>
          </p:nvSpPr>
          <p:spPr bwMode="auto">
            <a:xfrm>
              <a:off x="3552" y="3888"/>
              <a:ext cx="853" cy="212"/>
            </a:xfrm>
            <a:prstGeom prst="rect">
              <a:avLst/>
            </a:prstGeom>
            <a:noFill/>
            <a:ln w="9525">
              <a:noFill/>
              <a:miter lim="800000"/>
              <a:headEnd/>
              <a:tailEnd/>
            </a:ln>
          </p:spPr>
          <p:txBody>
            <a:bodyPr>
              <a:spAutoFit/>
            </a:bodyPr>
            <a:lstStyle/>
            <a:p>
              <a:r>
                <a:rPr kumimoji="1" lang="en-US" altLang="zh-CN" sz="1600" b="1">
                  <a:solidFill>
                    <a:srgbClr val="FF3300"/>
                  </a:solidFill>
                  <a:latin typeface="Times New Roman" pitchFamily="18" charset="0"/>
                  <a:ea typeface="宋体" charset="-122"/>
                </a:rPr>
                <a:t>Bohr’s model</a:t>
              </a:r>
            </a:p>
          </p:txBody>
        </p:sp>
        <p:pic>
          <p:nvPicPr>
            <p:cNvPr id="315409" name="Picture 17" descr="F:\ftp\The Physics of Atoms and Quanta\atom\fig8-5.jpg"/>
            <p:cNvPicPr>
              <a:picLocks noChangeAspect="1" noChangeArrowheads="1"/>
            </p:cNvPicPr>
            <p:nvPr/>
          </p:nvPicPr>
          <p:blipFill>
            <a:blip r:embed="rId6"/>
            <a:srcRect/>
            <a:stretch>
              <a:fillRect/>
            </a:stretch>
          </p:blipFill>
          <p:spPr bwMode="auto">
            <a:xfrm>
              <a:off x="3360" y="2496"/>
              <a:ext cx="1164" cy="1267"/>
            </a:xfrm>
            <a:prstGeom prst="rect">
              <a:avLst/>
            </a:prstGeom>
            <a:noFill/>
            <a:ln w="9525">
              <a:noFill/>
              <a:miter lim="800000"/>
              <a:headEnd/>
              <a:tailEnd/>
            </a:ln>
          </p:spPr>
        </p:pic>
      </p:grpSp>
      <p:sp>
        <p:nvSpPr>
          <p:cNvPr id="315410" name="Rectangle 18"/>
          <p:cNvSpPr>
            <a:spLocks noChangeArrowheads="1"/>
          </p:cNvSpPr>
          <p:nvPr/>
        </p:nvSpPr>
        <p:spPr bwMode="auto">
          <a:xfrm>
            <a:off x="644525" y="685800"/>
            <a:ext cx="7934325" cy="76200"/>
          </a:xfrm>
          <a:prstGeom prst="rect">
            <a:avLst/>
          </a:prstGeom>
          <a:gradFill rotWithShape="0">
            <a:gsLst>
              <a:gs pos="0">
                <a:srgbClr val="800000"/>
              </a:gs>
              <a:gs pos="100000">
                <a:srgbClr val="0000FF"/>
              </a:gs>
            </a:gsLst>
            <a:lin ang="0" scaled="1"/>
          </a:gradFill>
          <a:ln w="9525">
            <a:noFill/>
            <a:miter lim="800000"/>
            <a:headEnd/>
            <a:tailEnd/>
          </a:ln>
        </p:spPr>
        <p:txBody>
          <a:bodyPr wrap="none" anchor="ctr"/>
          <a:lstStyle/>
          <a:p>
            <a:endParaRPr kumimoji="1" lang="en-US" altLang="zh-CN" sz="240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83424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900"/>
                                        </p:tgtEl>
                                        <p:attrNameLst>
                                          <p:attrName>style.visibility</p:attrName>
                                        </p:attrNameLst>
                                      </p:cBhvr>
                                      <p:to>
                                        <p:strVal val="visible"/>
                                      </p:to>
                                    </p:set>
                                    <p:animEffect transition="in" filter="dissolve">
                                      <p:cBhvr>
                                        <p:cTn id="12" dur="500"/>
                                        <p:tgtEl>
                                          <p:spTgt spid="379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902"/>
                                        </p:tgtEl>
                                        <p:attrNameLst>
                                          <p:attrName>style.visibility</p:attrName>
                                        </p:attrNameLst>
                                      </p:cBhvr>
                                      <p:to>
                                        <p:strVal val="visible"/>
                                      </p:to>
                                    </p:set>
                                    <p:animEffect transition="in" filter="dissolve">
                                      <p:cBhvr>
                                        <p:cTn id="22" dur="500"/>
                                        <p:tgtEl>
                                          <p:spTgt spid="3790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901"/>
                                        </p:tgtEl>
                                        <p:attrNameLst>
                                          <p:attrName>style.visibility</p:attrName>
                                        </p:attrNameLst>
                                      </p:cBhvr>
                                      <p:to>
                                        <p:strVal val="visible"/>
                                      </p:to>
                                    </p:set>
                                    <p:animEffect transition="in" filter="dissolve">
                                      <p:cBhvr>
                                        <p:cTn id="32" dur="500"/>
                                        <p:tgtEl>
                                          <p:spTgt spid="3790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0" grpId="0" animBg="1"/>
      <p:bldP spid="37901" grpId="0" animBg="1"/>
      <p:bldP spid="3790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1028"/>
          <p:cNvSpPr>
            <a:spLocks noChangeArrowheads="1"/>
          </p:cNvSpPr>
          <p:nvPr/>
        </p:nvSpPr>
        <p:spPr bwMode="auto">
          <a:xfrm>
            <a:off x="557213" y="3862388"/>
            <a:ext cx="2214562" cy="366712"/>
          </a:xfrm>
          <a:prstGeom prst="rect">
            <a:avLst/>
          </a:prstGeom>
          <a:noFill/>
          <a:ln w="9525">
            <a:noFill/>
            <a:miter lim="800000"/>
            <a:headEnd/>
            <a:tailEnd/>
          </a:ln>
        </p:spPr>
        <p:txBody>
          <a:bodyPr>
            <a:spAutoFit/>
          </a:bodyPr>
          <a:lstStyle/>
          <a:p>
            <a:r>
              <a:rPr lang="zh-CN" altLang="en-US">
                <a:solidFill>
                  <a:srgbClr val="000000"/>
                </a:solidFill>
                <a:latin typeface="宋体" charset="-122"/>
                <a:ea typeface="宋体" charset="-122"/>
              </a:rPr>
              <a:t>氢原子</a:t>
            </a:r>
            <a:r>
              <a:rPr lang="en-US" altLang="zh-CN">
                <a:solidFill>
                  <a:srgbClr val="000000"/>
                </a:solidFill>
                <a:latin typeface="Times New Roman" pitchFamily="18" charset="0"/>
                <a:ea typeface="宋体" charset="-122"/>
              </a:rPr>
              <a:t>1s</a:t>
            </a:r>
            <a:r>
              <a:rPr lang="zh-CN" altLang="en-US">
                <a:solidFill>
                  <a:srgbClr val="000000"/>
                </a:solidFill>
                <a:latin typeface="宋体" charset="-122"/>
                <a:ea typeface="宋体" charset="-122"/>
              </a:rPr>
              <a:t>电子云</a:t>
            </a:r>
            <a:endParaRPr lang="zh-CN" altLang="en-US">
              <a:solidFill>
                <a:srgbClr val="000000"/>
              </a:solidFill>
              <a:latin typeface="Times New Roman" pitchFamily="18" charset="0"/>
              <a:ea typeface="宋体" charset="-122"/>
            </a:endParaRPr>
          </a:p>
        </p:txBody>
      </p:sp>
      <p:pic>
        <p:nvPicPr>
          <p:cNvPr id="5" name="Picture 4" descr="lz1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50" y="1500188"/>
            <a:ext cx="2214563" cy="2214562"/>
          </a:xfrm>
          <a:prstGeom prst="rect">
            <a:avLst/>
          </a:prstGeom>
        </p:spPr>
        <p:style>
          <a:lnRef idx="1">
            <a:schemeClr val="accent4"/>
          </a:lnRef>
          <a:fillRef idx="2">
            <a:schemeClr val="accent4"/>
          </a:fillRef>
          <a:effectRef idx="1">
            <a:schemeClr val="accent4"/>
          </a:effectRef>
          <a:fontRef idx="minor">
            <a:schemeClr val="dk1"/>
          </a:fontRef>
        </p:style>
      </p:pic>
      <p:pic>
        <p:nvPicPr>
          <p:cNvPr id="6" name="Picture 5" descr="lz1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03575" y="1428750"/>
            <a:ext cx="5643563" cy="2568575"/>
          </a:xfrm>
          <a:prstGeom prst="rect">
            <a:avLst/>
          </a:prstGeom>
          <a:solidFill>
            <a:srgbClr val="00FF99"/>
          </a:solidFill>
          <a:ln w="9525">
            <a:noFill/>
            <a:miter lim="800000"/>
            <a:headEnd/>
            <a:tailEnd/>
          </a:ln>
        </p:spPr>
      </p:pic>
      <p:sp>
        <p:nvSpPr>
          <p:cNvPr id="261125" name="Text Box 7"/>
          <p:cNvSpPr txBox="1">
            <a:spLocks noChangeArrowheads="1"/>
          </p:cNvSpPr>
          <p:nvPr/>
        </p:nvSpPr>
        <p:spPr bwMode="auto">
          <a:xfrm>
            <a:off x="3924300" y="4214813"/>
            <a:ext cx="4252913" cy="701675"/>
          </a:xfrm>
          <a:prstGeom prst="rect">
            <a:avLst/>
          </a:prstGeom>
          <a:noFill/>
          <a:ln w="9525">
            <a:noFill/>
            <a:miter lim="800000"/>
            <a:headEnd/>
            <a:tailEnd/>
          </a:ln>
        </p:spPr>
        <p:txBody>
          <a:bodyPr>
            <a:spAutoFit/>
          </a:bodyPr>
          <a:lstStyle/>
          <a:p>
            <a:pPr algn="just">
              <a:spcBef>
                <a:spcPct val="50000"/>
              </a:spcBef>
            </a:pPr>
            <a:r>
              <a:rPr lang="zh-CN" altLang="en-US" sz="2000">
                <a:latin typeface="Times New Roman" pitchFamily="18" charset="0"/>
                <a:ea typeface="宋体" charset="-122"/>
              </a:rPr>
              <a:t>氢原子</a:t>
            </a:r>
            <a:r>
              <a:rPr lang="en-US" altLang="zh-CN" sz="2000" i="1">
                <a:latin typeface="Times New Roman" pitchFamily="18" charset="0"/>
                <a:ea typeface="宋体" charset="-122"/>
              </a:rPr>
              <a:t>n</a:t>
            </a:r>
            <a:r>
              <a:rPr lang="en-US" altLang="zh-CN" sz="2000">
                <a:latin typeface="Times New Roman" pitchFamily="18" charset="0"/>
                <a:ea typeface="宋体" charset="-122"/>
              </a:rPr>
              <a:t>=2</a:t>
            </a:r>
            <a:r>
              <a:rPr lang="zh-CN" altLang="en-US" sz="2000">
                <a:latin typeface="Times New Roman" pitchFamily="18" charset="0"/>
                <a:ea typeface="宋体" charset="-122"/>
              </a:rPr>
              <a:t>的各状态的电子云图  </a:t>
            </a:r>
            <a:r>
              <a:rPr lang="en-US" altLang="zh-CN" sz="2000">
                <a:latin typeface="Times New Roman" pitchFamily="18" charset="0"/>
                <a:ea typeface="宋体" charset="-122"/>
              </a:rPr>
              <a:t>(a)2s; (b)</a:t>
            </a:r>
            <a:r>
              <a:rPr lang="en-US" altLang="zh-CN" sz="2000" i="1">
                <a:latin typeface="Times New Roman" pitchFamily="18" charset="0"/>
                <a:ea typeface="宋体" charset="-122"/>
              </a:rPr>
              <a:t>l</a:t>
            </a:r>
            <a:r>
              <a:rPr lang="en-US" altLang="zh-CN" sz="2000">
                <a:latin typeface="Times New Roman" pitchFamily="18" charset="0"/>
                <a:ea typeface="宋体" charset="-122"/>
              </a:rPr>
              <a:t>=1,</a:t>
            </a:r>
            <a:r>
              <a:rPr lang="en-US" altLang="zh-CN" sz="2000" i="1">
                <a:latin typeface="Times New Roman" pitchFamily="18" charset="0"/>
                <a:ea typeface="宋体" charset="-122"/>
              </a:rPr>
              <a:t>m</a:t>
            </a:r>
            <a:r>
              <a:rPr lang="en-US" altLang="zh-CN" sz="2000" i="1" baseline="-25000">
                <a:latin typeface="Times New Roman" pitchFamily="18" charset="0"/>
                <a:ea typeface="宋体" charset="-122"/>
              </a:rPr>
              <a:t>l</a:t>
            </a:r>
            <a:r>
              <a:rPr lang="en-US" altLang="zh-CN" sz="2000">
                <a:latin typeface="Times New Roman" pitchFamily="18" charset="0"/>
                <a:ea typeface="宋体" charset="-122"/>
              </a:rPr>
              <a:t>=0; (c)</a:t>
            </a:r>
            <a:r>
              <a:rPr lang="en-US" altLang="zh-CN" sz="2000" i="1">
                <a:latin typeface="Times New Roman" pitchFamily="18" charset="0"/>
                <a:ea typeface="宋体" charset="-122"/>
              </a:rPr>
              <a:t>l</a:t>
            </a:r>
            <a:r>
              <a:rPr lang="en-US" altLang="zh-CN" sz="2000">
                <a:latin typeface="Times New Roman" pitchFamily="18" charset="0"/>
                <a:ea typeface="宋体" charset="-122"/>
              </a:rPr>
              <a:t>=1,</a:t>
            </a:r>
            <a:r>
              <a:rPr lang="en-US" altLang="zh-CN" sz="2000" i="1">
                <a:latin typeface="Times New Roman" pitchFamily="18" charset="0"/>
                <a:ea typeface="宋体" charset="-122"/>
              </a:rPr>
              <a:t>m</a:t>
            </a:r>
            <a:r>
              <a:rPr lang="en-US" altLang="zh-CN" sz="2000" i="1" baseline="-25000">
                <a:latin typeface="Times New Roman" pitchFamily="18" charset="0"/>
                <a:ea typeface="宋体" charset="-122"/>
              </a:rPr>
              <a:t>l</a:t>
            </a:r>
            <a:r>
              <a:rPr lang="en-US" altLang="zh-CN" sz="2000">
                <a:latin typeface="Times New Roman" pitchFamily="18" charset="0"/>
                <a:ea typeface="宋体" charset="-122"/>
              </a:rPr>
              <a:t>=±1 </a:t>
            </a:r>
            <a:endParaRPr lang="zh-CN" altLang="en-US" sz="2000">
              <a:latin typeface="Times New Roman" pitchFamily="18" charset="0"/>
              <a:ea typeface="宋体" charset="-122"/>
            </a:endParaRPr>
          </a:p>
        </p:txBody>
      </p:sp>
    </p:spTree>
    <p:extLst>
      <p:ext uri="{BB962C8B-B14F-4D97-AF65-F5344CB8AC3E}">
        <p14:creationId xmlns:p14="http://schemas.microsoft.com/office/powerpoint/2010/main" val="306467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1122"/>
                                        </p:tgtEl>
                                        <p:attrNameLst>
                                          <p:attrName>style.visibility</p:attrName>
                                        </p:attrNameLst>
                                      </p:cBhvr>
                                      <p:to>
                                        <p:strVal val="visible"/>
                                      </p:to>
                                    </p:set>
                                    <p:animEffect transition="in" filter="blinds(horizontal)">
                                      <p:cBhvr>
                                        <p:cTn id="10" dur="500"/>
                                        <p:tgtEl>
                                          <p:spTgt spid="2611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1125"/>
                                        </p:tgtEl>
                                        <p:attrNameLst>
                                          <p:attrName>style.visibility</p:attrName>
                                        </p:attrNameLst>
                                      </p:cBhvr>
                                      <p:to>
                                        <p:strVal val="visible"/>
                                      </p:to>
                                    </p:set>
                                    <p:anim calcmode="lin" valueType="num">
                                      <p:cBhvr additive="base">
                                        <p:cTn id="19" dur="500" fill="hold"/>
                                        <p:tgtEl>
                                          <p:spTgt spid="261125"/>
                                        </p:tgtEl>
                                        <p:attrNameLst>
                                          <p:attrName>ppt_x</p:attrName>
                                        </p:attrNameLst>
                                      </p:cBhvr>
                                      <p:tavLst>
                                        <p:tav tm="0">
                                          <p:val>
                                            <p:strVal val="#ppt_x"/>
                                          </p:val>
                                        </p:tav>
                                        <p:tav tm="100000">
                                          <p:val>
                                            <p:strVal val="#ppt_x"/>
                                          </p:val>
                                        </p:tav>
                                      </p:tavLst>
                                    </p:anim>
                                    <p:anim calcmode="lin" valueType="num">
                                      <p:cBhvr additive="base">
                                        <p:cTn id="20" dur="500" fill="hold"/>
                                        <p:tgtEl>
                                          <p:spTgt spid="261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p:bldP spid="26112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ctrTitle" idx="4294967295"/>
          </p:nvPr>
        </p:nvSpPr>
        <p:spPr bwMode="auto">
          <a:xfrm>
            <a:off x="457200" y="228600"/>
            <a:ext cx="7772400" cy="1143000"/>
          </a:xfrm>
          <a:noFill/>
        </p:spPr>
        <p:txBody>
          <a:bodyPr vert="horz" wrap="square" lIns="91440" tIns="45720" rIns="91440" bIns="45720" numCol="1" anchorCtr="0" compatLnSpc="1">
            <a:prstTxWarp prst="textNoShape">
              <a:avLst/>
            </a:prstTxWarp>
          </a:bodyPr>
          <a:lstStyle/>
          <a:p>
            <a:pPr eaLnBrk="1" hangingPunct="1"/>
            <a:r>
              <a:rPr lang="en-US" altLang="zh-CN">
                <a:effectLst/>
              </a:rPr>
              <a:t>Atomic orbitals</a:t>
            </a:r>
          </a:p>
        </p:txBody>
      </p:sp>
      <p:grpSp>
        <p:nvGrpSpPr>
          <p:cNvPr id="2" name="Group 80"/>
          <p:cNvGrpSpPr>
            <a:grpSpLocks/>
          </p:cNvGrpSpPr>
          <p:nvPr/>
        </p:nvGrpSpPr>
        <p:grpSpPr bwMode="auto">
          <a:xfrm>
            <a:off x="633413" y="2012950"/>
            <a:ext cx="7596187" cy="3016250"/>
            <a:chOff x="399" y="1268"/>
            <a:chExt cx="4785" cy="1900"/>
          </a:xfrm>
        </p:grpSpPr>
        <p:sp>
          <p:nvSpPr>
            <p:cNvPr id="317444" name="Rectangle 5"/>
            <p:cNvSpPr>
              <a:spLocks noChangeArrowheads="1"/>
            </p:cNvSpPr>
            <p:nvPr/>
          </p:nvSpPr>
          <p:spPr bwMode="auto">
            <a:xfrm>
              <a:off x="858" y="1268"/>
              <a:ext cx="721" cy="288"/>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=1,</a:t>
              </a:r>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=0</a:t>
              </a:r>
            </a:p>
          </p:txBody>
        </p:sp>
        <p:sp>
          <p:nvSpPr>
            <p:cNvPr id="317445" name="Rectangle 6"/>
            <p:cNvSpPr>
              <a:spLocks noChangeArrowheads="1"/>
            </p:cNvSpPr>
            <p:nvPr/>
          </p:nvSpPr>
          <p:spPr bwMode="auto">
            <a:xfrm>
              <a:off x="1579" y="1268"/>
              <a:ext cx="721" cy="288"/>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=2,</a:t>
              </a:r>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=0</a:t>
              </a:r>
            </a:p>
          </p:txBody>
        </p:sp>
        <p:sp>
          <p:nvSpPr>
            <p:cNvPr id="317446" name="Rectangle 7"/>
            <p:cNvSpPr>
              <a:spLocks noChangeArrowheads="1"/>
            </p:cNvSpPr>
            <p:nvPr/>
          </p:nvSpPr>
          <p:spPr bwMode="auto">
            <a:xfrm>
              <a:off x="2300" y="1268"/>
              <a:ext cx="721" cy="288"/>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=2,</a:t>
              </a:r>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=1</a:t>
              </a:r>
            </a:p>
          </p:txBody>
        </p:sp>
        <p:sp>
          <p:nvSpPr>
            <p:cNvPr id="317447" name="Rectangle 8"/>
            <p:cNvSpPr>
              <a:spLocks noChangeArrowheads="1"/>
            </p:cNvSpPr>
            <p:nvPr/>
          </p:nvSpPr>
          <p:spPr bwMode="auto">
            <a:xfrm>
              <a:off x="3021" y="1268"/>
              <a:ext cx="721" cy="288"/>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=3,</a:t>
              </a:r>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=0</a:t>
              </a:r>
            </a:p>
          </p:txBody>
        </p:sp>
        <p:sp>
          <p:nvSpPr>
            <p:cNvPr id="317448" name="Rectangle 9"/>
            <p:cNvSpPr>
              <a:spLocks noChangeArrowheads="1"/>
            </p:cNvSpPr>
            <p:nvPr/>
          </p:nvSpPr>
          <p:spPr bwMode="auto">
            <a:xfrm>
              <a:off x="3742" y="1268"/>
              <a:ext cx="721" cy="288"/>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=3,</a:t>
              </a:r>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=1</a:t>
              </a:r>
            </a:p>
          </p:txBody>
        </p:sp>
        <p:sp>
          <p:nvSpPr>
            <p:cNvPr id="317449" name="Rectangle 10"/>
            <p:cNvSpPr>
              <a:spLocks noChangeArrowheads="1"/>
            </p:cNvSpPr>
            <p:nvPr/>
          </p:nvSpPr>
          <p:spPr bwMode="auto">
            <a:xfrm>
              <a:off x="4463" y="1268"/>
              <a:ext cx="721" cy="288"/>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=3,</a:t>
              </a:r>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=2</a:t>
              </a:r>
            </a:p>
          </p:txBody>
        </p:sp>
        <p:sp>
          <p:nvSpPr>
            <p:cNvPr id="317450" name="Rectangle 15"/>
            <p:cNvSpPr>
              <a:spLocks noChangeArrowheads="1"/>
            </p:cNvSpPr>
            <p:nvPr/>
          </p:nvSpPr>
          <p:spPr bwMode="auto">
            <a:xfrm>
              <a:off x="399" y="1668"/>
              <a:ext cx="459" cy="500"/>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=0</a:t>
              </a:r>
            </a:p>
          </p:txBody>
        </p:sp>
        <p:sp>
          <p:nvSpPr>
            <p:cNvPr id="317451" name="Rectangle 26"/>
            <p:cNvSpPr>
              <a:spLocks noChangeArrowheads="1"/>
            </p:cNvSpPr>
            <p:nvPr/>
          </p:nvSpPr>
          <p:spPr bwMode="auto">
            <a:xfrm>
              <a:off x="399" y="2168"/>
              <a:ext cx="523" cy="500"/>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=1</a:t>
              </a:r>
            </a:p>
          </p:txBody>
        </p:sp>
        <p:sp>
          <p:nvSpPr>
            <p:cNvPr id="317452" name="Rectangle 37"/>
            <p:cNvSpPr>
              <a:spLocks noChangeArrowheads="1"/>
            </p:cNvSpPr>
            <p:nvPr/>
          </p:nvSpPr>
          <p:spPr bwMode="auto">
            <a:xfrm>
              <a:off x="399" y="2668"/>
              <a:ext cx="523" cy="500"/>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=2</a:t>
              </a:r>
            </a:p>
          </p:txBody>
        </p:sp>
      </p:grpSp>
      <p:pic>
        <p:nvPicPr>
          <p:cNvPr id="39995" name="Picture 59" descr="http://www.orbitals.com/orb/orb/1s0.gif"/>
          <p:cNvPicPr>
            <a:picLocks noChangeAspect="1" noChangeArrowheads="1"/>
          </p:cNvPicPr>
          <p:nvPr/>
        </p:nvPicPr>
        <p:blipFill>
          <a:blip r:embed="rId2"/>
          <a:srcRect/>
          <a:stretch>
            <a:fillRect/>
          </a:stretch>
        </p:blipFill>
        <p:spPr bwMode="auto">
          <a:xfrm>
            <a:off x="1530350" y="2693988"/>
            <a:ext cx="731838" cy="731837"/>
          </a:xfrm>
          <a:prstGeom prst="rect">
            <a:avLst/>
          </a:prstGeom>
          <a:noFill/>
          <a:ln w="9525">
            <a:noFill/>
            <a:miter lim="800000"/>
            <a:headEnd/>
            <a:tailEnd/>
          </a:ln>
        </p:spPr>
      </p:pic>
      <p:pic>
        <p:nvPicPr>
          <p:cNvPr id="39996" name="Picture 60" descr="http://www.orbitals.com/orb/orb/2s0s.gif"/>
          <p:cNvPicPr>
            <a:picLocks noChangeAspect="1" noChangeArrowheads="1"/>
          </p:cNvPicPr>
          <p:nvPr/>
        </p:nvPicPr>
        <p:blipFill>
          <a:blip r:embed="rId3"/>
          <a:srcRect/>
          <a:stretch>
            <a:fillRect/>
          </a:stretch>
        </p:blipFill>
        <p:spPr bwMode="auto">
          <a:xfrm>
            <a:off x="2674938" y="2693988"/>
            <a:ext cx="731837" cy="731837"/>
          </a:xfrm>
          <a:prstGeom prst="rect">
            <a:avLst/>
          </a:prstGeom>
          <a:noFill/>
          <a:ln w="9525">
            <a:noFill/>
            <a:miter lim="800000"/>
            <a:headEnd/>
            <a:tailEnd/>
          </a:ln>
        </p:spPr>
      </p:pic>
      <p:pic>
        <p:nvPicPr>
          <p:cNvPr id="39997" name="Picture 61" descr="http://www.orbitals.com/orb/orb/2p0.gif"/>
          <p:cNvPicPr>
            <a:picLocks noChangeAspect="1" noChangeArrowheads="1"/>
          </p:cNvPicPr>
          <p:nvPr/>
        </p:nvPicPr>
        <p:blipFill>
          <a:blip r:embed="rId4"/>
          <a:srcRect/>
          <a:stretch>
            <a:fillRect/>
          </a:stretch>
        </p:blipFill>
        <p:spPr bwMode="auto">
          <a:xfrm>
            <a:off x="3819525" y="2693988"/>
            <a:ext cx="731838" cy="731837"/>
          </a:xfrm>
          <a:prstGeom prst="rect">
            <a:avLst/>
          </a:prstGeom>
          <a:noFill/>
          <a:ln w="9525">
            <a:noFill/>
            <a:miter lim="800000"/>
            <a:headEnd/>
            <a:tailEnd/>
          </a:ln>
        </p:spPr>
      </p:pic>
      <p:pic>
        <p:nvPicPr>
          <p:cNvPr id="39998" name="Picture 62" descr="http://www.orbitals.com/orb/orb/3s0s.gif"/>
          <p:cNvPicPr>
            <a:picLocks noChangeAspect="1" noChangeArrowheads="1"/>
          </p:cNvPicPr>
          <p:nvPr/>
        </p:nvPicPr>
        <p:blipFill>
          <a:blip r:embed="rId5"/>
          <a:srcRect/>
          <a:stretch>
            <a:fillRect/>
          </a:stretch>
        </p:blipFill>
        <p:spPr bwMode="auto">
          <a:xfrm>
            <a:off x="4964113" y="2693988"/>
            <a:ext cx="731837" cy="731837"/>
          </a:xfrm>
          <a:prstGeom prst="rect">
            <a:avLst/>
          </a:prstGeom>
          <a:noFill/>
          <a:ln w="9525">
            <a:noFill/>
            <a:miter lim="800000"/>
            <a:headEnd/>
            <a:tailEnd/>
          </a:ln>
        </p:spPr>
      </p:pic>
      <p:pic>
        <p:nvPicPr>
          <p:cNvPr id="39999" name="Picture 63" descr="http://www.orbitals.com/orb/orb/3p0.gif"/>
          <p:cNvPicPr>
            <a:picLocks noChangeAspect="1" noChangeArrowheads="1"/>
          </p:cNvPicPr>
          <p:nvPr/>
        </p:nvPicPr>
        <p:blipFill>
          <a:blip r:embed="rId6"/>
          <a:srcRect/>
          <a:stretch>
            <a:fillRect/>
          </a:stretch>
        </p:blipFill>
        <p:spPr bwMode="auto">
          <a:xfrm>
            <a:off x="6108700" y="2693988"/>
            <a:ext cx="731838" cy="731837"/>
          </a:xfrm>
          <a:prstGeom prst="rect">
            <a:avLst/>
          </a:prstGeom>
          <a:noFill/>
          <a:ln w="9525">
            <a:noFill/>
            <a:miter lim="800000"/>
            <a:headEnd/>
            <a:tailEnd/>
          </a:ln>
        </p:spPr>
      </p:pic>
      <p:pic>
        <p:nvPicPr>
          <p:cNvPr id="40005" name="Picture 69" descr="http://www.orbitals.com/orb/orb/2p1.gif"/>
          <p:cNvPicPr>
            <a:picLocks noChangeAspect="1" noChangeArrowheads="1"/>
          </p:cNvPicPr>
          <p:nvPr/>
        </p:nvPicPr>
        <p:blipFill>
          <a:blip r:embed="rId7"/>
          <a:srcRect/>
          <a:stretch>
            <a:fillRect/>
          </a:stretch>
        </p:blipFill>
        <p:spPr bwMode="auto">
          <a:xfrm>
            <a:off x="3819525" y="3487738"/>
            <a:ext cx="731838" cy="731837"/>
          </a:xfrm>
          <a:prstGeom prst="rect">
            <a:avLst/>
          </a:prstGeom>
          <a:noFill/>
          <a:ln w="9525">
            <a:noFill/>
            <a:miter lim="800000"/>
            <a:headEnd/>
            <a:tailEnd/>
          </a:ln>
        </p:spPr>
      </p:pic>
      <p:pic>
        <p:nvPicPr>
          <p:cNvPr id="40006" name="Picture 70" descr="http://www.orbitals.com/orb/orb/3p1.gif"/>
          <p:cNvPicPr>
            <a:picLocks noChangeAspect="1" noChangeArrowheads="1"/>
          </p:cNvPicPr>
          <p:nvPr/>
        </p:nvPicPr>
        <p:blipFill>
          <a:blip r:embed="rId8"/>
          <a:srcRect/>
          <a:stretch>
            <a:fillRect/>
          </a:stretch>
        </p:blipFill>
        <p:spPr bwMode="auto">
          <a:xfrm>
            <a:off x="6108700" y="3487738"/>
            <a:ext cx="731838" cy="731837"/>
          </a:xfrm>
          <a:prstGeom prst="rect">
            <a:avLst/>
          </a:prstGeom>
          <a:noFill/>
          <a:ln w="9525">
            <a:noFill/>
            <a:miter lim="800000"/>
            <a:headEnd/>
            <a:tailEnd/>
          </a:ln>
        </p:spPr>
      </p:pic>
      <p:pic>
        <p:nvPicPr>
          <p:cNvPr id="40007" name="Picture 71" descr="http://www.orbitals.com/orb/orb/3d1.gif"/>
          <p:cNvPicPr>
            <a:picLocks noChangeAspect="1" noChangeArrowheads="1"/>
          </p:cNvPicPr>
          <p:nvPr/>
        </p:nvPicPr>
        <p:blipFill>
          <a:blip r:embed="rId9"/>
          <a:srcRect/>
          <a:stretch>
            <a:fillRect/>
          </a:stretch>
        </p:blipFill>
        <p:spPr bwMode="auto">
          <a:xfrm>
            <a:off x="7253288" y="3487738"/>
            <a:ext cx="731837" cy="731837"/>
          </a:xfrm>
          <a:prstGeom prst="rect">
            <a:avLst/>
          </a:prstGeom>
          <a:noFill/>
          <a:ln w="9525">
            <a:noFill/>
            <a:miter lim="800000"/>
            <a:headEnd/>
            <a:tailEnd/>
          </a:ln>
        </p:spPr>
      </p:pic>
      <p:pic>
        <p:nvPicPr>
          <p:cNvPr id="40011" name="Picture 75" descr="http://www.orbitals.com/orb/orb/3d2.gif"/>
          <p:cNvPicPr>
            <a:picLocks noChangeAspect="1" noChangeArrowheads="1"/>
          </p:cNvPicPr>
          <p:nvPr/>
        </p:nvPicPr>
        <p:blipFill>
          <a:blip r:embed="rId10"/>
          <a:srcRect/>
          <a:stretch>
            <a:fillRect/>
          </a:stretch>
        </p:blipFill>
        <p:spPr bwMode="auto">
          <a:xfrm>
            <a:off x="7253288" y="4281488"/>
            <a:ext cx="731837" cy="731837"/>
          </a:xfrm>
          <a:prstGeom prst="rect">
            <a:avLst/>
          </a:prstGeom>
          <a:noFill/>
          <a:ln w="9525">
            <a:noFill/>
            <a:miter lim="800000"/>
            <a:headEnd/>
            <a:tailEnd/>
          </a:ln>
        </p:spPr>
      </p:pic>
      <p:pic>
        <p:nvPicPr>
          <p:cNvPr id="40015" name="Picture 79" descr="E:\The Physics of Atoms and Quanta\chapter 3 Introduction to QM\animate.gif"/>
          <p:cNvPicPr>
            <a:picLocks noChangeAspect="1" noChangeArrowheads="1" noCrop="1"/>
          </p:cNvPicPr>
          <p:nvPr/>
        </p:nvPicPr>
        <p:blipFill>
          <a:blip r:embed="rId11"/>
          <a:srcRect/>
          <a:stretch>
            <a:fillRect/>
          </a:stretch>
        </p:blipFill>
        <p:spPr bwMode="auto">
          <a:xfrm>
            <a:off x="7262813" y="2667000"/>
            <a:ext cx="685800" cy="685800"/>
          </a:xfrm>
          <a:prstGeom prst="rect">
            <a:avLst/>
          </a:prstGeom>
          <a:noFill/>
          <a:ln w="9525">
            <a:noFill/>
            <a:miter lim="800000"/>
            <a:headEnd/>
            <a:tailEnd/>
          </a:ln>
        </p:spPr>
      </p:pic>
    </p:spTree>
    <p:extLst>
      <p:ext uri="{BB962C8B-B14F-4D97-AF65-F5344CB8AC3E}">
        <p14:creationId xmlns:p14="http://schemas.microsoft.com/office/powerpoint/2010/main" val="318621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9995"/>
                                        </p:tgtEl>
                                        <p:attrNameLst>
                                          <p:attrName>style.visibility</p:attrName>
                                        </p:attrNameLst>
                                      </p:cBhvr>
                                      <p:to>
                                        <p:strVal val="visible"/>
                                      </p:to>
                                    </p:set>
                                    <p:anim calcmode="lin" valueType="num">
                                      <p:cBhvr additive="base">
                                        <p:cTn id="13" dur="500" fill="hold"/>
                                        <p:tgtEl>
                                          <p:spTgt spid="39995"/>
                                        </p:tgtEl>
                                        <p:attrNameLst>
                                          <p:attrName>ppt_x</p:attrName>
                                        </p:attrNameLst>
                                      </p:cBhvr>
                                      <p:tavLst>
                                        <p:tav tm="0">
                                          <p:val>
                                            <p:strVal val="0-#ppt_w/2"/>
                                          </p:val>
                                        </p:tav>
                                        <p:tav tm="100000">
                                          <p:val>
                                            <p:strVal val="#ppt_x"/>
                                          </p:val>
                                        </p:tav>
                                      </p:tavLst>
                                    </p:anim>
                                    <p:anim calcmode="lin" valueType="num">
                                      <p:cBhvr additive="base">
                                        <p:cTn id="14" dur="500" fill="hold"/>
                                        <p:tgtEl>
                                          <p:spTgt spid="399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9996"/>
                                        </p:tgtEl>
                                        <p:attrNameLst>
                                          <p:attrName>style.visibility</p:attrName>
                                        </p:attrNameLst>
                                      </p:cBhvr>
                                      <p:to>
                                        <p:strVal val="visible"/>
                                      </p:to>
                                    </p:set>
                                    <p:anim calcmode="lin" valueType="num">
                                      <p:cBhvr additive="base">
                                        <p:cTn id="19" dur="500" fill="hold"/>
                                        <p:tgtEl>
                                          <p:spTgt spid="39996"/>
                                        </p:tgtEl>
                                        <p:attrNameLst>
                                          <p:attrName>ppt_x</p:attrName>
                                        </p:attrNameLst>
                                      </p:cBhvr>
                                      <p:tavLst>
                                        <p:tav tm="0">
                                          <p:val>
                                            <p:strVal val="0-#ppt_w/2"/>
                                          </p:val>
                                        </p:tav>
                                        <p:tav tm="100000">
                                          <p:val>
                                            <p:strVal val="#ppt_x"/>
                                          </p:val>
                                        </p:tav>
                                      </p:tavLst>
                                    </p:anim>
                                    <p:anim calcmode="lin" valueType="num">
                                      <p:cBhvr additive="base">
                                        <p:cTn id="20" dur="500" fill="hold"/>
                                        <p:tgtEl>
                                          <p:spTgt spid="3999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9997"/>
                                        </p:tgtEl>
                                        <p:attrNameLst>
                                          <p:attrName>style.visibility</p:attrName>
                                        </p:attrNameLst>
                                      </p:cBhvr>
                                      <p:to>
                                        <p:strVal val="visible"/>
                                      </p:to>
                                    </p:set>
                                    <p:anim calcmode="lin" valueType="num">
                                      <p:cBhvr additive="base">
                                        <p:cTn id="25" dur="500" fill="hold"/>
                                        <p:tgtEl>
                                          <p:spTgt spid="39997"/>
                                        </p:tgtEl>
                                        <p:attrNameLst>
                                          <p:attrName>ppt_x</p:attrName>
                                        </p:attrNameLst>
                                      </p:cBhvr>
                                      <p:tavLst>
                                        <p:tav tm="0">
                                          <p:val>
                                            <p:strVal val="0-#ppt_w/2"/>
                                          </p:val>
                                        </p:tav>
                                        <p:tav tm="100000">
                                          <p:val>
                                            <p:strVal val="#ppt_x"/>
                                          </p:val>
                                        </p:tav>
                                      </p:tavLst>
                                    </p:anim>
                                    <p:anim calcmode="lin" valueType="num">
                                      <p:cBhvr additive="base">
                                        <p:cTn id="26" dur="500" fill="hold"/>
                                        <p:tgtEl>
                                          <p:spTgt spid="3999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0005"/>
                                        </p:tgtEl>
                                        <p:attrNameLst>
                                          <p:attrName>style.visibility</p:attrName>
                                        </p:attrNameLst>
                                      </p:cBhvr>
                                      <p:to>
                                        <p:strVal val="visible"/>
                                      </p:to>
                                    </p:set>
                                    <p:anim calcmode="lin" valueType="num">
                                      <p:cBhvr additive="base">
                                        <p:cTn id="31" dur="500" fill="hold"/>
                                        <p:tgtEl>
                                          <p:spTgt spid="40005"/>
                                        </p:tgtEl>
                                        <p:attrNameLst>
                                          <p:attrName>ppt_x</p:attrName>
                                        </p:attrNameLst>
                                      </p:cBhvr>
                                      <p:tavLst>
                                        <p:tav tm="0">
                                          <p:val>
                                            <p:strVal val="0-#ppt_w/2"/>
                                          </p:val>
                                        </p:tav>
                                        <p:tav tm="100000">
                                          <p:val>
                                            <p:strVal val="#ppt_x"/>
                                          </p:val>
                                        </p:tav>
                                      </p:tavLst>
                                    </p:anim>
                                    <p:anim calcmode="lin" valueType="num">
                                      <p:cBhvr additive="base">
                                        <p:cTn id="32" dur="500" fill="hold"/>
                                        <p:tgtEl>
                                          <p:spTgt spid="4000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9998"/>
                                        </p:tgtEl>
                                        <p:attrNameLst>
                                          <p:attrName>style.visibility</p:attrName>
                                        </p:attrNameLst>
                                      </p:cBhvr>
                                      <p:to>
                                        <p:strVal val="visible"/>
                                      </p:to>
                                    </p:set>
                                    <p:anim calcmode="lin" valueType="num">
                                      <p:cBhvr additive="base">
                                        <p:cTn id="37" dur="500" fill="hold"/>
                                        <p:tgtEl>
                                          <p:spTgt spid="39998"/>
                                        </p:tgtEl>
                                        <p:attrNameLst>
                                          <p:attrName>ppt_x</p:attrName>
                                        </p:attrNameLst>
                                      </p:cBhvr>
                                      <p:tavLst>
                                        <p:tav tm="0">
                                          <p:val>
                                            <p:strVal val="0-#ppt_w/2"/>
                                          </p:val>
                                        </p:tav>
                                        <p:tav tm="100000">
                                          <p:val>
                                            <p:strVal val="#ppt_x"/>
                                          </p:val>
                                        </p:tav>
                                      </p:tavLst>
                                    </p:anim>
                                    <p:anim calcmode="lin" valueType="num">
                                      <p:cBhvr additive="base">
                                        <p:cTn id="38" dur="500" fill="hold"/>
                                        <p:tgtEl>
                                          <p:spTgt spid="3999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9999"/>
                                        </p:tgtEl>
                                        <p:attrNameLst>
                                          <p:attrName>style.visibility</p:attrName>
                                        </p:attrNameLst>
                                      </p:cBhvr>
                                      <p:to>
                                        <p:strVal val="visible"/>
                                      </p:to>
                                    </p:set>
                                    <p:anim calcmode="lin" valueType="num">
                                      <p:cBhvr additive="base">
                                        <p:cTn id="43" dur="500" fill="hold"/>
                                        <p:tgtEl>
                                          <p:spTgt spid="39999"/>
                                        </p:tgtEl>
                                        <p:attrNameLst>
                                          <p:attrName>ppt_x</p:attrName>
                                        </p:attrNameLst>
                                      </p:cBhvr>
                                      <p:tavLst>
                                        <p:tav tm="0">
                                          <p:val>
                                            <p:strVal val="0-#ppt_w/2"/>
                                          </p:val>
                                        </p:tav>
                                        <p:tav tm="100000">
                                          <p:val>
                                            <p:strVal val="#ppt_x"/>
                                          </p:val>
                                        </p:tav>
                                      </p:tavLst>
                                    </p:anim>
                                    <p:anim calcmode="lin" valueType="num">
                                      <p:cBhvr additive="base">
                                        <p:cTn id="44" dur="500" fill="hold"/>
                                        <p:tgtEl>
                                          <p:spTgt spid="3999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0006"/>
                                        </p:tgtEl>
                                        <p:attrNameLst>
                                          <p:attrName>style.visibility</p:attrName>
                                        </p:attrNameLst>
                                      </p:cBhvr>
                                      <p:to>
                                        <p:strVal val="visible"/>
                                      </p:to>
                                    </p:set>
                                    <p:anim calcmode="lin" valueType="num">
                                      <p:cBhvr additive="base">
                                        <p:cTn id="49" dur="500" fill="hold"/>
                                        <p:tgtEl>
                                          <p:spTgt spid="40006"/>
                                        </p:tgtEl>
                                        <p:attrNameLst>
                                          <p:attrName>ppt_x</p:attrName>
                                        </p:attrNameLst>
                                      </p:cBhvr>
                                      <p:tavLst>
                                        <p:tav tm="0">
                                          <p:val>
                                            <p:strVal val="0-#ppt_w/2"/>
                                          </p:val>
                                        </p:tav>
                                        <p:tav tm="100000">
                                          <p:val>
                                            <p:strVal val="#ppt_x"/>
                                          </p:val>
                                        </p:tav>
                                      </p:tavLst>
                                    </p:anim>
                                    <p:anim calcmode="lin" valueType="num">
                                      <p:cBhvr additive="base">
                                        <p:cTn id="50" dur="500" fill="hold"/>
                                        <p:tgtEl>
                                          <p:spTgt spid="4000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0015"/>
                                        </p:tgtEl>
                                        <p:attrNameLst>
                                          <p:attrName>style.visibility</p:attrName>
                                        </p:attrNameLst>
                                      </p:cBhvr>
                                      <p:to>
                                        <p:strVal val="visible"/>
                                      </p:to>
                                    </p:set>
                                    <p:anim calcmode="lin" valueType="num">
                                      <p:cBhvr additive="base">
                                        <p:cTn id="55" dur="500" fill="hold"/>
                                        <p:tgtEl>
                                          <p:spTgt spid="40015"/>
                                        </p:tgtEl>
                                        <p:attrNameLst>
                                          <p:attrName>ppt_x</p:attrName>
                                        </p:attrNameLst>
                                      </p:cBhvr>
                                      <p:tavLst>
                                        <p:tav tm="0">
                                          <p:val>
                                            <p:strVal val="0-#ppt_w/2"/>
                                          </p:val>
                                        </p:tav>
                                        <p:tav tm="100000">
                                          <p:val>
                                            <p:strVal val="#ppt_x"/>
                                          </p:val>
                                        </p:tav>
                                      </p:tavLst>
                                    </p:anim>
                                    <p:anim calcmode="lin" valueType="num">
                                      <p:cBhvr additive="base">
                                        <p:cTn id="56" dur="500" fill="hold"/>
                                        <p:tgtEl>
                                          <p:spTgt spid="4001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0007"/>
                                        </p:tgtEl>
                                        <p:attrNameLst>
                                          <p:attrName>style.visibility</p:attrName>
                                        </p:attrNameLst>
                                      </p:cBhvr>
                                      <p:to>
                                        <p:strVal val="visible"/>
                                      </p:to>
                                    </p:set>
                                    <p:anim calcmode="lin" valueType="num">
                                      <p:cBhvr additive="base">
                                        <p:cTn id="61" dur="500" fill="hold"/>
                                        <p:tgtEl>
                                          <p:spTgt spid="40007"/>
                                        </p:tgtEl>
                                        <p:attrNameLst>
                                          <p:attrName>ppt_x</p:attrName>
                                        </p:attrNameLst>
                                      </p:cBhvr>
                                      <p:tavLst>
                                        <p:tav tm="0">
                                          <p:val>
                                            <p:strVal val="0-#ppt_w/2"/>
                                          </p:val>
                                        </p:tav>
                                        <p:tav tm="100000">
                                          <p:val>
                                            <p:strVal val="#ppt_x"/>
                                          </p:val>
                                        </p:tav>
                                      </p:tavLst>
                                    </p:anim>
                                    <p:anim calcmode="lin" valueType="num">
                                      <p:cBhvr additive="base">
                                        <p:cTn id="62" dur="500" fill="hold"/>
                                        <p:tgtEl>
                                          <p:spTgt spid="4000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0011"/>
                                        </p:tgtEl>
                                        <p:attrNameLst>
                                          <p:attrName>style.visibility</p:attrName>
                                        </p:attrNameLst>
                                      </p:cBhvr>
                                      <p:to>
                                        <p:strVal val="visible"/>
                                      </p:to>
                                    </p:set>
                                    <p:anim calcmode="lin" valueType="num">
                                      <p:cBhvr additive="base">
                                        <p:cTn id="67" dur="500" fill="hold"/>
                                        <p:tgtEl>
                                          <p:spTgt spid="40011"/>
                                        </p:tgtEl>
                                        <p:attrNameLst>
                                          <p:attrName>ppt_x</p:attrName>
                                        </p:attrNameLst>
                                      </p:cBhvr>
                                      <p:tavLst>
                                        <p:tav tm="0">
                                          <p:val>
                                            <p:strVal val="0-#ppt_w/2"/>
                                          </p:val>
                                        </p:tav>
                                        <p:tav tm="100000">
                                          <p:val>
                                            <p:strVal val="#ppt_x"/>
                                          </p:val>
                                        </p:tav>
                                      </p:tavLst>
                                    </p:anim>
                                    <p:anim calcmode="lin" valueType="num">
                                      <p:cBhvr additive="base">
                                        <p:cTn id="68" dur="500" fill="hold"/>
                                        <p:tgtEl>
                                          <p:spTgt spid="400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ctrTitle" idx="4294967295"/>
          </p:nvPr>
        </p:nvSpPr>
        <p:spPr bwMode="auto">
          <a:xfrm>
            <a:off x="609600" y="228600"/>
            <a:ext cx="7772400" cy="1143000"/>
          </a:xfrm>
          <a:noFill/>
        </p:spPr>
        <p:txBody>
          <a:bodyPr vert="horz" wrap="square" lIns="91440" tIns="45720" rIns="91440" bIns="45720" numCol="1" anchorCtr="0" compatLnSpc="1">
            <a:prstTxWarp prst="textNoShape">
              <a:avLst/>
            </a:prstTxWarp>
          </a:bodyPr>
          <a:lstStyle/>
          <a:p>
            <a:pPr eaLnBrk="1" hangingPunct="1"/>
            <a:r>
              <a:rPr lang="en-US" altLang="zh-CN">
                <a:effectLst/>
              </a:rPr>
              <a:t>Atomic orbitals</a:t>
            </a:r>
          </a:p>
        </p:txBody>
      </p:sp>
      <p:grpSp>
        <p:nvGrpSpPr>
          <p:cNvPr id="2" name="Group 81"/>
          <p:cNvGrpSpPr>
            <a:grpSpLocks/>
          </p:cNvGrpSpPr>
          <p:nvPr/>
        </p:nvGrpSpPr>
        <p:grpSpPr bwMode="auto">
          <a:xfrm>
            <a:off x="1524000" y="1828800"/>
            <a:ext cx="5757863" cy="3962400"/>
            <a:chOff x="960" y="1152"/>
            <a:chExt cx="3627" cy="2496"/>
          </a:xfrm>
        </p:grpSpPr>
        <p:sp>
          <p:nvSpPr>
            <p:cNvPr id="318468" name="Rectangle 12"/>
            <p:cNvSpPr>
              <a:spLocks noChangeArrowheads="1"/>
            </p:cNvSpPr>
            <p:nvPr/>
          </p:nvSpPr>
          <p:spPr bwMode="auto">
            <a:xfrm>
              <a:off x="1703" y="1152"/>
              <a:ext cx="721" cy="288"/>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=4,</a:t>
              </a:r>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=0</a:t>
              </a:r>
            </a:p>
          </p:txBody>
        </p:sp>
        <p:sp>
          <p:nvSpPr>
            <p:cNvPr id="318469" name="Rectangle 13"/>
            <p:cNvSpPr>
              <a:spLocks noChangeArrowheads="1"/>
            </p:cNvSpPr>
            <p:nvPr/>
          </p:nvSpPr>
          <p:spPr bwMode="auto">
            <a:xfrm>
              <a:off x="2424" y="1152"/>
              <a:ext cx="721" cy="288"/>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=4,</a:t>
              </a:r>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=1</a:t>
              </a:r>
            </a:p>
          </p:txBody>
        </p:sp>
        <p:sp>
          <p:nvSpPr>
            <p:cNvPr id="318470" name="Rectangle 14"/>
            <p:cNvSpPr>
              <a:spLocks noChangeArrowheads="1"/>
            </p:cNvSpPr>
            <p:nvPr/>
          </p:nvSpPr>
          <p:spPr bwMode="auto">
            <a:xfrm>
              <a:off x="3145" y="1152"/>
              <a:ext cx="721" cy="288"/>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=4,</a:t>
              </a:r>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=2</a:t>
              </a:r>
            </a:p>
          </p:txBody>
        </p:sp>
        <p:sp>
          <p:nvSpPr>
            <p:cNvPr id="318471" name="Rectangle 15"/>
            <p:cNvSpPr>
              <a:spLocks noChangeArrowheads="1"/>
            </p:cNvSpPr>
            <p:nvPr/>
          </p:nvSpPr>
          <p:spPr bwMode="auto">
            <a:xfrm>
              <a:off x="3866" y="1152"/>
              <a:ext cx="721" cy="288"/>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=4,</a:t>
              </a:r>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=3</a:t>
              </a:r>
            </a:p>
          </p:txBody>
        </p:sp>
        <p:sp>
          <p:nvSpPr>
            <p:cNvPr id="318472" name="Rectangle 16"/>
            <p:cNvSpPr>
              <a:spLocks noChangeArrowheads="1"/>
            </p:cNvSpPr>
            <p:nvPr/>
          </p:nvSpPr>
          <p:spPr bwMode="auto">
            <a:xfrm>
              <a:off x="960" y="1648"/>
              <a:ext cx="459" cy="500"/>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=0</a:t>
              </a:r>
            </a:p>
          </p:txBody>
        </p:sp>
        <p:sp>
          <p:nvSpPr>
            <p:cNvPr id="318473" name="Rectangle 37"/>
            <p:cNvSpPr>
              <a:spLocks noChangeArrowheads="1"/>
            </p:cNvSpPr>
            <p:nvPr/>
          </p:nvSpPr>
          <p:spPr bwMode="auto">
            <a:xfrm>
              <a:off x="960" y="2148"/>
              <a:ext cx="459" cy="500"/>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=1</a:t>
              </a:r>
            </a:p>
          </p:txBody>
        </p:sp>
        <p:sp>
          <p:nvSpPr>
            <p:cNvPr id="318474" name="Rectangle 54"/>
            <p:cNvSpPr>
              <a:spLocks noChangeArrowheads="1"/>
            </p:cNvSpPr>
            <p:nvPr/>
          </p:nvSpPr>
          <p:spPr bwMode="auto">
            <a:xfrm>
              <a:off x="960" y="2648"/>
              <a:ext cx="459" cy="500"/>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=2</a:t>
              </a:r>
            </a:p>
          </p:txBody>
        </p:sp>
        <p:sp>
          <p:nvSpPr>
            <p:cNvPr id="318475" name="Rectangle 68"/>
            <p:cNvSpPr>
              <a:spLocks noChangeArrowheads="1"/>
            </p:cNvSpPr>
            <p:nvPr/>
          </p:nvSpPr>
          <p:spPr bwMode="auto">
            <a:xfrm>
              <a:off x="960" y="3148"/>
              <a:ext cx="459" cy="500"/>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=3</a:t>
              </a:r>
            </a:p>
          </p:txBody>
        </p:sp>
      </p:grpSp>
      <p:pic>
        <p:nvPicPr>
          <p:cNvPr id="38942" name="Picture 30" descr="http://www.orbitals.com/orb/orb/4s0s.gif"/>
          <p:cNvPicPr>
            <a:picLocks noChangeAspect="1" noChangeArrowheads="1"/>
          </p:cNvPicPr>
          <p:nvPr/>
        </p:nvPicPr>
        <p:blipFill>
          <a:blip r:embed="rId2"/>
          <a:srcRect/>
          <a:stretch>
            <a:fillRect/>
          </a:stretch>
        </p:blipFill>
        <p:spPr bwMode="auto">
          <a:xfrm>
            <a:off x="2871788" y="2662238"/>
            <a:ext cx="731837" cy="731837"/>
          </a:xfrm>
          <a:prstGeom prst="rect">
            <a:avLst/>
          </a:prstGeom>
          <a:noFill/>
          <a:ln w="9525">
            <a:noFill/>
            <a:miter lim="800000"/>
            <a:headEnd/>
            <a:tailEnd/>
          </a:ln>
        </p:spPr>
      </p:pic>
      <p:pic>
        <p:nvPicPr>
          <p:cNvPr id="38944" name="Picture 32" descr="http://www.orbitals.com/orb/orb/4p0.gif"/>
          <p:cNvPicPr>
            <a:picLocks noChangeAspect="1" noChangeArrowheads="1"/>
          </p:cNvPicPr>
          <p:nvPr/>
        </p:nvPicPr>
        <p:blipFill>
          <a:blip r:embed="rId3"/>
          <a:srcRect/>
          <a:stretch>
            <a:fillRect/>
          </a:stretch>
        </p:blipFill>
        <p:spPr bwMode="auto">
          <a:xfrm>
            <a:off x="4016375" y="2662238"/>
            <a:ext cx="731838" cy="731837"/>
          </a:xfrm>
          <a:prstGeom prst="rect">
            <a:avLst/>
          </a:prstGeom>
          <a:noFill/>
          <a:ln w="9525">
            <a:noFill/>
            <a:miter lim="800000"/>
            <a:headEnd/>
            <a:tailEnd/>
          </a:ln>
        </p:spPr>
      </p:pic>
      <p:pic>
        <p:nvPicPr>
          <p:cNvPr id="38946" name="Picture 34" descr="http://www.orbitals.com/orb/orb/4d0.gif"/>
          <p:cNvPicPr>
            <a:picLocks noChangeAspect="1" noChangeArrowheads="1"/>
          </p:cNvPicPr>
          <p:nvPr/>
        </p:nvPicPr>
        <p:blipFill>
          <a:blip r:embed="rId4"/>
          <a:srcRect/>
          <a:stretch>
            <a:fillRect/>
          </a:stretch>
        </p:blipFill>
        <p:spPr bwMode="auto">
          <a:xfrm>
            <a:off x="5160963" y="2662238"/>
            <a:ext cx="731837" cy="731837"/>
          </a:xfrm>
          <a:prstGeom prst="rect">
            <a:avLst/>
          </a:prstGeom>
          <a:noFill/>
          <a:ln w="9525">
            <a:noFill/>
            <a:miter lim="800000"/>
            <a:headEnd/>
            <a:tailEnd/>
          </a:ln>
        </p:spPr>
      </p:pic>
      <p:pic>
        <p:nvPicPr>
          <p:cNvPr id="38948" name="Picture 36" descr="http://www.orbitals.com/orb/orb/4f0.gif"/>
          <p:cNvPicPr>
            <a:picLocks noChangeAspect="1" noChangeArrowheads="1"/>
          </p:cNvPicPr>
          <p:nvPr/>
        </p:nvPicPr>
        <p:blipFill>
          <a:blip r:embed="rId5"/>
          <a:srcRect/>
          <a:stretch>
            <a:fillRect/>
          </a:stretch>
        </p:blipFill>
        <p:spPr bwMode="auto">
          <a:xfrm>
            <a:off x="6305550" y="2662238"/>
            <a:ext cx="731838" cy="731837"/>
          </a:xfrm>
          <a:prstGeom prst="rect">
            <a:avLst/>
          </a:prstGeom>
          <a:noFill/>
          <a:ln w="9525">
            <a:noFill/>
            <a:miter lim="800000"/>
            <a:headEnd/>
            <a:tailEnd/>
          </a:ln>
        </p:spPr>
      </p:pic>
      <p:pic>
        <p:nvPicPr>
          <p:cNvPr id="38961" name="Picture 49" descr="http://www.orbitals.com/orb/orb/4p1.gif"/>
          <p:cNvPicPr>
            <a:picLocks noChangeAspect="1" noChangeArrowheads="1"/>
          </p:cNvPicPr>
          <p:nvPr/>
        </p:nvPicPr>
        <p:blipFill>
          <a:blip r:embed="rId6"/>
          <a:srcRect/>
          <a:stretch>
            <a:fillRect/>
          </a:stretch>
        </p:blipFill>
        <p:spPr bwMode="auto">
          <a:xfrm>
            <a:off x="4016375" y="3455988"/>
            <a:ext cx="731838" cy="731837"/>
          </a:xfrm>
          <a:prstGeom prst="rect">
            <a:avLst/>
          </a:prstGeom>
          <a:noFill/>
          <a:ln w="9525">
            <a:noFill/>
            <a:miter lim="800000"/>
            <a:headEnd/>
            <a:tailEnd/>
          </a:ln>
        </p:spPr>
      </p:pic>
      <p:pic>
        <p:nvPicPr>
          <p:cNvPr id="38963" name="Picture 51" descr="http://www.orbitals.com/orb/orb/4d1.gif"/>
          <p:cNvPicPr>
            <a:picLocks noChangeAspect="1" noChangeArrowheads="1"/>
          </p:cNvPicPr>
          <p:nvPr/>
        </p:nvPicPr>
        <p:blipFill>
          <a:blip r:embed="rId7"/>
          <a:srcRect/>
          <a:stretch>
            <a:fillRect/>
          </a:stretch>
        </p:blipFill>
        <p:spPr bwMode="auto">
          <a:xfrm>
            <a:off x="5160963" y="3455988"/>
            <a:ext cx="731837" cy="731837"/>
          </a:xfrm>
          <a:prstGeom prst="rect">
            <a:avLst/>
          </a:prstGeom>
          <a:noFill/>
          <a:ln w="9525">
            <a:noFill/>
            <a:miter lim="800000"/>
            <a:headEnd/>
            <a:tailEnd/>
          </a:ln>
        </p:spPr>
      </p:pic>
      <p:pic>
        <p:nvPicPr>
          <p:cNvPr id="38965" name="Picture 53" descr="http://www.orbitals.com/orb/orb/4f1.gif"/>
          <p:cNvPicPr>
            <a:picLocks noChangeAspect="1" noChangeArrowheads="1"/>
          </p:cNvPicPr>
          <p:nvPr/>
        </p:nvPicPr>
        <p:blipFill>
          <a:blip r:embed="rId8"/>
          <a:srcRect/>
          <a:stretch>
            <a:fillRect/>
          </a:stretch>
        </p:blipFill>
        <p:spPr bwMode="auto">
          <a:xfrm>
            <a:off x="6305550" y="3455988"/>
            <a:ext cx="731838" cy="731837"/>
          </a:xfrm>
          <a:prstGeom prst="rect">
            <a:avLst/>
          </a:prstGeom>
          <a:noFill/>
          <a:ln w="9525">
            <a:noFill/>
            <a:miter lim="800000"/>
            <a:headEnd/>
            <a:tailEnd/>
          </a:ln>
        </p:spPr>
      </p:pic>
      <p:pic>
        <p:nvPicPr>
          <p:cNvPr id="38977" name="Picture 65" descr="http://www.orbitals.com/orb/orb/4d2.gif"/>
          <p:cNvPicPr>
            <a:picLocks noChangeAspect="1" noChangeArrowheads="1"/>
          </p:cNvPicPr>
          <p:nvPr/>
        </p:nvPicPr>
        <p:blipFill>
          <a:blip r:embed="rId9"/>
          <a:srcRect/>
          <a:stretch>
            <a:fillRect/>
          </a:stretch>
        </p:blipFill>
        <p:spPr bwMode="auto">
          <a:xfrm>
            <a:off x="5160963" y="4249738"/>
            <a:ext cx="731837" cy="731837"/>
          </a:xfrm>
          <a:prstGeom prst="rect">
            <a:avLst/>
          </a:prstGeom>
          <a:noFill/>
          <a:ln w="9525">
            <a:noFill/>
            <a:miter lim="800000"/>
            <a:headEnd/>
            <a:tailEnd/>
          </a:ln>
        </p:spPr>
      </p:pic>
      <p:pic>
        <p:nvPicPr>
          <p:cNvPr id="38979" name="Picture 67" descr="http://www.orbitals.com/orb/orb/4f2.gif"/>
          <p:cNvPicPr>
            <a:picLocks noChangeAspect="1" noChangeArrowheads="1"/>
          </p:cNvPicPr>
          <p:nvPr/>
        </p:nvPicPr>
        <p:blipFill>
          <a:blip r:embed="rId10"/>
          <a:srcRect/>
          <a:stretch>
            <a:fillRect/>
          </a:stretch>
        </p:blipFill>
        <p:spPr bwMode="auto">
          <a:xfrm>
            <a:off x="6305550" y="4249738"/>
            <a:ext cx="731838" cy="731837"/>
          </a:xfrm>
          <a:prstGeom prst="rect">
            <a:avLst/>
          </a:prstGeom>
          <a:noFill/>
          <a:ln w="9525">
            <a:noFill/>
            <a:miter lim="800000"/>
            <a:headEnd/>
            <a:tailEnd/>
          </a:ln>
        </p:spPr>
      </p:pic>
      <p:pic>
        <p:nvPicPr>
          <p:cNvPr id="38991" name="Picture 79" descr="http://www.orbitals.com/orb/orb/4f3.gif"/>
          <p:cNvPicPr>
            <a:picLocks noChangeAspect="1" noChangeArrowheads="1"/>
          </p:cNvPicPr>
          <p:nvPr/>
        </p:nvPicPr>
        <p:blipFill>
          <a:blip r:embed="rId11"/>
          <a:srcRect/>
          <a:stretch>
            <a:fillRect/>
          </a:stretch>
        </p:blipFill>
        <p:spPr bwMode="auto">
          <a:xfrm>
            <a:off x="6305550" y="5043488"/>
            <a:ext cx="731838" cy="731837"/>
          </a:xfrm>
          <a:prstGeom prst="rect">
            <a:avLst/>
          </a:prstGeom>
          <a:noFill/>
          <a:ln w="9525">
            <a:noFill/>
            <a:miter lim="800000"/>
            <a:headEnd/>
            <a:tailEnd/>
          </a:ln>
        </p:spPr>
      </p:pic>
    </p:spTree>
    <p:extLst>
      <p:ext uri="{BB962C8B-B14F-4D97-AF65-F5344CB8AC3E}">
        <p14:creationId xmlns:p14="http://schemas.microsoft.com/office/powerpoint/2010/main" val="331613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8942"/>
                                        </p:tgtEl>
                                        <p:attrNameLst>
                                          <p:attrName>style.visibility</p:attrName>
                                        </p:attrNameLst>
                                      </p:cBhvr>
                                      <p:to>
                                        <p:strVal val="visible"/>
                                      </p:to>
                                    </p:set>
                                    <p:anim calcmode="lin" valueType="num">
                                      <p:cBhvr additive="base">
                                        <p:cTn id="13" dur="500" fill="hold"/>
                                        <p:tgtEl>
                                          <p:spTgt spid="38942"/>
                                        </p:tgtEl>
                                        <p:attrNameLst>
                                          <p:attrName>ppt_x</p:attrName>
                                        </p:attrNameLst>
                                      </p:cBhvr>
                                      <p:tavLst>
                                        <p:tav tm="0">
                                          <p:val>
                                            <p:strVal val="0-#ppt_w/2"/>
                                          </p:val>
                                        </p:tav>
                                        <p:tav tm="100000">
                                          <p:val>
                                            <p:strVal val="#ppt_x"/>
                                          </p:val>
                                        </p:tav>
                                      </p:tavLst>
                                    </p:anim>
                                    <p:anim calcmode="lin" valueType="num">
                                      <p:cBhvr additive="base">
                                        <p:cTn id="14" dur="500" fill="hold"/>
                                        <p:tgtEl>
                                          <p:spTgt spid="389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8944"/>
                                        </p:tgtEl>
                                        <p:attrNameLst>
                                          <p:attrName>style.visibility</p:attrName>
                                        </p:attrNameLst>
                                      </p:cBhvr>
                                      <p:to>
                                        <p:strVal val="visible"/>
                                      </p:to>
                                    </p:set>
                                    <p:anim calcmode="lin" valueType="num">
                                      <p:cBhvr additive="base">
                                        <p:cTn id="19" dur="500" fill="hold"/>
                                        <p:tgtEl>
                                          <p:spTgt spid="38944"/>
                                        </p:tgtEl>
                                        <p:attrNameLst>
                                          <p:attrName>ppt_x</p:attrName>
                                        </p:attrNameLst>
                                      </p:cBhvr>
                                      <p:tavLst>
                                        <p:tav tm="0">
                                          <p:val>
                                            <p:strVal val="0-#ppt_w/2"/>
                                          </p:val>
                                        </p:tav>
                                        <p:tav tm="100000">
                                          <p:val>
                                            <p:strVal val="#ppt_x"/>
                                          </p:val>
                                        </p:tav>
                                      </p:tavLst>
                                    </p:anim>
                                    <p:anim calcmode="lin" valueType="num">
                                      <p:cBhvr additive="base">
                                        <p:cTn id="20" dur="500" fill="hold"/>
                                        <p:tgtEl>
                                          <p:spTgt spid="389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8961"/>
                                        </p:tgtEl>
                                        <p:attrNameLst>
                                          <p:attrName>style.visibility</p:attrName>
                                        </p:attrNameLst>
                                      </p:cBhvr>
                                      <p:to>
                                        <p:strVal val="visible"/>
                                      </p:to>
                                    </p:set>
                                    <p:anim calcmode="lin" valueType="num">
                                      <p:cBhvr additive="base">
                                        <p:cTn id="25" dur="500" fill="hold"/>
                                        <p:tgtEl>
                                          <p:spTgt spid="38961"/>
                                        </p:tgtEl>
                                        <p:attrNameLst>
                                          <p:attrName>ppt_x</p:attrName>
                                        </p:attrNameLst>
                                      </p:cBhvr>
                                      <p:tavLst>
                                        <p:tav tm="0">
                                          <p:val>
                                            <p:strVal val="0-#ppt_w/2"/>
                                          </p:val>
                                        </p:tav>
                                        <p:tav tm="100000">
                                          <p:val>
                                            <p:strVal val="#ppt_x"/>
                                          </p:val>
                                        </p:tav>
                                      </p:tavLst>
                                    </p:anim>
                                    <p:anim calcmode="lin" valueType="num">
                                      <p:cBhvr additive="base">
                                        <p:cTn id="26" dur="500" fill="hold"/>
                                        <p:tgtEl>
                                          <p:spTgt spid="3896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8946"/>
                                        </p:tgtEl>
                                        <p:attrNameLst>
                                          <p:attrName>style.visibility</p:attrName>
                                        </p:attrNameLst>
                                      </p:cBhvr>
                                      <p:to>
                                        <p:strVal val="visible"/>
                                      </p:to>
                                    </p:set>
                                    <p:anim calcmode="lin" valueType="num">
                                      <p:cBhvr additive="base">
                                        <p:cTn id="31" dur="500" fill="hold"/>
                                        <p:tgtEl>
                                          <p:spTgt spid="38946"/>
                                        </p:tgtEl>
                                        <p:attrNameLst>
                                          <p:attrName>ppt_x</p:attrName>
                                        </p:attrNameLst>
                                      </p:cBhvr>
                                      <p:tavLst>
                                        <p:tav tm="0">
                                          <p:val>
                                            <p:strVal val="0-#ppt_w/2"/>
                                          </p:val>
                                        </p:tav>
                                        <p:tav tm="100000">
                                          <p:val>
                                            <p:strVal val="#ppt_x"/>
                                          </p:val>
                                        </p:tav>
                                      </p:tavLst>
                                    </p:anim>
                                    <p:anim calcmode="lin" valueType="num">
                                      <p:cBhvr additive="base">
                                        <p:cTn id="32" dur="500" fill="hold"/>
                                        <p:tgtEl>
                                          <p:spTgt spid="3894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8963"/>
                                        </p:tgtEl>
                                        <p:attrNameLst>
                                          <p:attrName>style.visibility</p:attrName>
                                        </p:attrNameLst>
                                      </p:cBhvr>
                                      <p:to>
                                        <p:strVal val="visible"/>
                                      </p:to>
                                    </p:set>
                                    <p:anim calcmode="lin" valueType="num">
                                      <p:cBhvr additive="base">
                                        <p:cTn id="37" dur="500" fill="hold"/>
                                        <p:tgtEl>
                                          <p:spTgt spid="38963"/>
                                        </p:tgtEl>
                                        <p:attrNameLst>
                                          <p:attrName>ppt_x</p:attrName>
                                        </p:attrNameLst>
                                      </p:cBhvr>
                                      <p:tavLst>
                                        <p:tav tm="0">
                                          <p:val>
                                            <p:strVal val="0-#ppt_w/2"/>
                                          </p:val>
                                        </p:tav>
                                        <p:tav tm="100000">
                                          <p:val>
                                            <p:strVal val="#ppt_x"/>
                                          </p:val>
                                        </p:tav>
                                      </p:tavLst>
                                    </p:anim>
                                    <p:anim calcmode="lin" valueType="num">
                                      <p:cBhvr additive="base">
                                        <p:cTn id="38" dur="500" fill="hold"/>
                                        <p:tgtEl>
                                          <p:spTgt spid="3896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8977"/>
                                        </p:tgtEl>
                                        <p:attrNameLst>
                                          <p:attrName>style.visibility</p:attrName>
                                        </p:attrNameLst>
                                      </p:cBhvr>
                                      <p:to>
                                        <p:strVal val="visible"/>
                                      </p:to>
                                    </p:set>
                                    <p:anim calcmode="lin" valueType="num">
                                      <p:cBhvr additive="base">
                                        <p:cTn id="43" dur="500" fill="hold"/>
                                        <p:tgtEl>
                                          <p:spTgt spid="38977"/>
                                        </p:tgtEl>
                                        <p:attrNameLst>
                                          <p:attrName>ppt_x</p:attrName>
                                        </p:attrNameLst>
                                      </p:cBhvr>
                                      <p:tavLst>
                                        <p:tav tm="0">
                                          <p:val>
                                            <p:strVal val="0-#ppt_w/2"/>
                                          </p:val>
                                        </p:tav>
                                        <p:tav tm="100000">
                                          <p:val>
                                            <p:strVal val="#ppt_x"/>
                                          </p:val>
                                        </p:tav>
                                      </p:tavLst>
                                    </p:anim>
                                    <p:anim calcmode="lin" valueType="num">
                                      <p:cBhvr additive="base">
                                        <p:cTn id="44" dur="500" fill="hold"/>
                                        <p:tgtEl>
                                          <p:spTgt spid="3897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8948"/>
                                        </p:tgtEl>
                                        <p:attrNameLst>
                                          <p:attrName>style.visibility</p:attrName>
                                        </p:attrNameLst>
                                      </p:cBhvr>
                                      <p:to>
                                        <p:strVal val="visible"/>
                                      </p:to>
                                    </p:set>
                                    <p:anim calcmode="lin" valueType="num">
                                      <p:cBhvr additive="base">
                                        <p:cTn id="49" dur="500" fill="hold"/>
                                        <p:tgtEl>
                                          <p:spTgt spid="38948"/>
                                        </p:tgtEl>
                                        <p:attrNameLst>
                                          <p:attrName>ppt_x</p:attrName>
                                        </p:attrNameLst>
                                      </p:cBhvr>
                                      <p:tavLst>
                                        <p:tav tm="0">
                                          <p:val>
                                            <p:strVal val="0-#ppt_w/2"/>
                                          </p:val>
                                        </p:tav>
                                        <p:tav tm="100000">
                                          <p:val>
                                            <p:strVal val="#ppt_x"/>
                                          </p:val>
                                        </p:tav>
                                      </p:tavLst>
                                    </p:anim>
                                    <p:anim calcmode="lin" valueType="num">
                                      <p:cBhvr additive="base">
                                        <p:cTn id="50" dur="500" fill="hold"/>
                                        <p:tgtEl>
                                          <p:spTgt spid="3894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8965"/>
                                        </p:tgtEl>
                                        <p:attrNameLst>
                                          <p:attrName>style.visibility</p:attrName>
                                        </p:attrNameLst>
                                      </p:cBhvr>
                                      <p:to>
                                        <p:strVal val="visible"/>
                                      </p:to>
                                    </p:set>
                                    <p:anim calcmode="lin" valueType="num">
                                      <p:cBhvr additive="base">
                                        <p:cTn id="55" dur="500" fill="hold"/>
                                        <p:tgtEl>
                                          <p:spTgt spid="38965"/>
                                        </p:tgtEl>
                                        <p:attrNameLst>
                                          <p:attrName>ppt_x</p:attrName>
                                        </p:attrNameLst>
                                      </p:cBhvr>
                                      <p:tavLst>
                                        <p:tav tm="0">
                                          <p:val>
                                            <p:strVal val="0-#ppt_w/2"/>
                                          </p:val>
                                        </p:tav>
                                        <p:tav tm="100000">
                                          <p:val>
                                            <p:strVal val="#ppt_x"/>
                                          </p:val>
                                        </p:tav>
                                      </p:tavLst>
                                    </p:anim>
                                    <p:anim calcmode="lin" valueType="num">
                                      <p:cBhvr additive="base">
                                        <p:cTn id="56" dur="500" fill="hold"/>
                                        <p:tgtEl>
                                          <p:spTgt spid="3896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8979"/>
                                        </p:tgtEl>
                                        <p:attrNameLst>
                                          <p:attrName>style.visibility</p:attrName>
                                        </p:attrNameLst>
                                      </p:cBhvr>
                                      <p:to>
                                        <p:strVal val="visible"/>
                                      </p:to>
                                    </p:set>
                                    <p:anim calcmode="lin" valueType="num">
                                      <p:cBhvr additive="base">
                                        <p:cTn id="61" dur="500" fill="hold"/>
                                        <p:tgtEl>
                                          <p:spTgt spid="38979"/>
                                        </p:tgtEl>
                                        <p:attrNameLst>
                                          <p:attrName>ppt_x</p:attrName>
                                        </p:attrNameLst>
                                      </p:cBhvr>
                                      <p:tavLst>
                                        <p:tav tm="0">
                                          <p:val>
                                            <p:strVal val="0-#ppt_w/2"/>
                                          </p:val>
                                        </p:tav>
                                        <p:tav tm="100000">
                                          <p:val>
                                            <p:strVal val="#ppt_x"/>
                                          </p:val>
                                        </p:tav>
                                      </p:tavLst>
                                    </p:anim>
                                    <p:anim calcmode="lin" valueType="num">
                                      <p:cBhvr additive="base">
                                        <p:cTn id="62" dur="500" fill="hold"/>
                                        <p:tgtEl>
                                          <p:spTgt spid="3897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8991"/>
                                        </p:tgtEl>
                                        <p:attrNameLst>
                                          <p:attrName>style.visibility</p:attrName>
                                        </p:attrNameLst>
                                      </p:cBhvr>
                                      <p:to>
                                        <p:strVal val="visible"/>
                                      </p:to>
                                    </p:set>
                                    <p:anim calcmode="lin" valueType="num">
                                      <p:cBhvr additive="base">
                                        <p:cTn id="67" dur="500" fill="hold"/>
                                        <p:tgtEl>
                                          <p:spTgt spid="38991"/>
                                        </p:tgtEl>
                                        <p:attrNameLst>
                                          <p:attrName>ppt_x</p:attrName>
                                        </p:attrNameLst>
                                      </p:cBhvr>
                                      <p:tavLst>
                                        <p:tav tm="0">
                                          <p:val>
                                            <p:strVal val="0-#ppt_w/2"/>
                                          </p:val>
                                        </p:tav>
                                        <p:tav tm="100000">
                                          <p:val>
                                            <p:strVal val="#ppt_x"/>
                                          </p:val>
                                        </p:tav>
                                      </p:tavLst>
                                    </p:anim>
                                    <p:anim calcmode="lin" valueType="num">
                                      <p:cBhvr additive="base">
                                        <p:cTn id="68" dur="500" fill="hold"/>
                                        <p:tgtEl>
                                          <p:spTgt spid="389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4"/>
          <p:cNvSpPr>
            <a:spLocks noChangeArrowheads="1"/>
          </p:cNvSpPr>
          <p:nvPr/>
        </p:nvSpPr>
        <p:spPr bwMode="auto">
          <a:xfrm>
            <a:off x="0" y="-252413"/>
            <a:ext cx="9144000" cy="1187451"/>
          </a:xfrm>
          <a:prstGeom prst="rect">
            <a:avLst/>
          </a:prstGeom>
          <a:noFill/>
          <a:ln w="9525">
            <a:noFill/>
            <a:miter lim="800000"/>
            <a:headEnd/>
            <a:tailEnd/>
          </a:ln>
        </p:spPr>
        <p:txBody>
          <a:bodyPr>
            <a:spAutoFit/>
          </a:bodyPr>
          <a:lstStyle/>
          <a:p>
            <a:br>
              <a:rPr kumimoji="1" lang="en-US" altLang="zh-CN" sz="2400">
                <a:solidFill>
                  <a:srgbClr val="000000"/>
                </a:solidFill>
                <a:latin typeface="Times New Roman" pitchFamily="18" charset="0"/>
                <a:ea typeface="宋体" charset="-122"/>
              </a:rPr>
            </a:br>
            <a:endParaRPr kumimoji="1" lang="en-US" altLang="zh-CN" sz="2400">
              <a:solidFill>
                <a:srgbClr val="000000"/>
              </a:solidFill>
              <a:latin typeface="Times New Roman" pitchFamily="18" charset="0"/>
              <a:ea typeface="宋体" charset="-122"/>
            </a:endParaRPr>
          </a:p>
          <a:p>
            <a:pPr eaLnBrk="0" hangingPunct="0"/>
            <a:endParaRPr kumimoji="1" lang="en-US" altLang="zh-CN" sz="2400">
              <a:solidFill>
                <a:srgbClr val="000000"/>
              </a:solidFill>
              <a:latin typeface="Times New Roman" pitchFamily="18" charset="0"/>
              <a:ea typeface="宋体" charset="-122"/>
            </a:endParaRPr>
          </a:p>
        </p:txBody>
      </p:sp>
      <p:sp>
        <p:nvSpPr>
          <p:cNvPr id="319491" name="Rectangle 5"/>
          <p:cNvSpPr>
            <a:spLocks noChangeArrowheads="1"/>
          </p:cNvSpPr>
          <p:nvPr/>
        </p:nvSpPr>
        <p:spPr bwMode="auto">
          <a:xfrm>
            <a:off x="0" y="935038"/>
            <a:ext cx="9144000" cy="0"/>
          </a:xfrm>
          <a:prstGeom prst="rect">
            <a:avLst/>
          </a:prstGeom>
          <a:noFill/>
          <a:ln w="9525">
            <a:noFill/>
            <a:miter lim="800000"/>
            <a:headEnd/>
            <a:tailEnd/>
          </a:ln>
        </p:spPr>
        <p:txBody>
          <a:bodyPr>
            <a:spAutoFit/>
          </a:bodyPr>
          <a:lstStyle/>
          <a:p>
            <a:endParaRPr kumimoji="1" lang="en-US" altLang="zh-CN" sz="2400">
              <a:solidFill>
                <a:srgbClr val="000000"/>
              </a:solidFill>
              <a:latin typeface="Times New Roman" pitchFamily="18" charset="0"/>
              <a:ea typeface="宋体" charset="-122"/>
            </a:endParaRPr>
          </a:p>
        </p:txBody>
      </p:sp>
      <p:grpSp>
        <p:nvGrpSpPr>
          <p:cNvPr id="319492" name="Group 137"/>
          <p:cNvGrpSpPr>
            <a:grpSpLocks/>
          </p:cNvGrpSpPr>
          <p:nvPr/>
        </p:nvGrpSpPr>
        <p:grpSpPr bwMode="auto">
          <a:xfrm>
            <a:off x="1477963" y="681038"/>
            <a:ext cx="6186487" cy="6172200"/>
            <a:chOff x="0" y="748"/>
            <a:chExt cx="3897" cy="3888"/>
          </a:xfrm>
        </p:grpSpPr>
        <p:grpSp>
          <p:nvGrpSpPr>
            <p:cNvPr id="319493" name="Group 80"/>
            <p:cNvGrpSpPr>
              <a:grpSpLocks/>
            </p:cNvGrpSpPr>
            <p:nvPr/>
          </p:nvGrpSpPr>
          <p:grpSpPr bwMode="auto">
            <a:xfrm>
              <a:off x="0" y="748"/>
              <a:ext cx="656" cy="432"/>
              <a:chOff x="0" y="748"/>
              <a:chExt cx="656" cy="432"/>
            </a:xfrm>
          </p:grpSpPr>
          <p:sp>
            <p:nvSpPr>
              <p:cNvPr id="319494" name="Rectangle 6"/>
              <p:cNvSpPr>
                <a:spLocks noChangeArrowheads="1"/>
              </p:cNvSpPr>
              <p:nvPr/>
            </p:nvSpPr>
            <p:spPr bwMode="auto">
              <a:xfrm>
                <a:off x="0" y="748"/>
                <a:ext cx="656" cy="432"/>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 = 1 </a:t>
                </a:r>
              </a:p>
            </p:txBody>
          </p:sp>
          <p:sp>
            <p:nvSpPr>
              <p:cNvPr id="319495" name="Rectangle 79"/>
              <p:cNvSpPr>
                <a:spLocks noChangeArrowheads="1"/>
              </p:cNvSpPr>
              <p:nvPr/>
            </p:nvSpPr>
            <p:spPr bwMode="auto">
              <a:xfrm>
                <a:off x="0" y="748"/>
                <a:ext cx="656"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496" name="Group 82"/>
            <p:cNvGrpSpPr>
              <a:grpSpLocks/>
            </p:cNvGrpSpPr>
            <p:nvPr/>
          </p:nvGrpSpPr>
          <p:grpSpPr bwMode="auto">
            <a:xfrm>
              <a:off x="656" y="748"/>
              <a:ext cx="517" cy="432"/>
              <a:chOff x="656" y="748"/>
              <a:chExt cx="517" cy="432"/>
            </a:xfrm>
          </p:grpSpPr>
          <p:sp>
            <p:nvSpPr>
              <p:cNvPr id="319497" name="Rectangle 7"/>
              <p:cNvSpPr>
                <a:spLocks noChangeArrowheads="1"/>
              </p:cNvSpPr>
              <p:nvPr/>
            </p:nvSpPr>
            <p:spPr bwMode="auto">
              <a:xfrm>
                <a:off x="656" y="748"/>
                <a:ext cx="517" cy="432"/>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 = 0 </a:t>
                </a:r>
              </a:p>
            </p:txBody>
          </p:sp>
          <p:sp>
            <p:nvSpPr>
              <p:cNvPr id="319498" name="Rectangle 81"/>
              <p:cNvSpPr>
                <a:spLocks noChangeArrowheads="1"/>
              </p:cNvSpPr>
              <p:nvPr/>
            </p:nvSpPr>
            <p:spPr bwMode="auto">
              <a:xfrm>
                <a:off x="656" y="748"/>
                <a:ext cx="517"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499" name="Group 84"/>
            <p:cNvGrpSpPr>
              <a:grpSpLocks/>
            </p:cNvGrpSpPr>
            <p:nvPr/>
          </p:nvGrpSpPr>
          <p:grpSpPr bwMode="auto">
            <a:xfrm>
              <a:off x="1173" y="748"/>
              <a:ext cx="623" cy="432"/>
              <a:chOff x="1173" y="748"/>
              <a:chExt cx="623" cy="432"/>
            </a:xfrm>
          </p:grpSpPr>
          <p:grpSp>
            <p:nvGrpSpPr>
              <p:cNvPr id="319500" name="Group 10"/>
              <p:cNvGrpSpPr>
                <a:grpSpLocks/>
              </p:cNvGrpSpPr>
              <p:nvPr/>
            </p:nvGrpSpPr>
            <p:grpSpPr bwMode="auto">
              <a:xfrm>
                <a:off x="1173" y="748"/>
                <a:ext cx="623" cy="432"/>
                <a:chOff x="-58" y="1324"/>
                <a:chExt cx="623" cy="432"/>
              </a:xfrm>
            </p:grpSpPr>
            <p:sp>
              <p:nvSpPr>
                <p:cNvPr id="319501" name="Rectangle 8"/>
                <p:cNvSpPr>
                  <a:spLocks noChangeArrowheads="1"/>
                </p:cNvSpPr>
                <p:nvPr/>
              </p:nvSpPr>
              <p:spPr bwMode="auto">
                <a:xfrm>
                  <a:off x="0" y="1324"/>
                  <a:ext cx="565" cy="288"/>
                </a:xfrm>
                <a:prstGeom prst="rect">
                  <a:avLst/>
                </a:prstGeom>
                <a:noFill/>
                <a:ln w="9525">
                  <a:noFill/>
                  <a:miter lim="800000"/>
                  <a:headEnd/>
                  <a:tailEnd/>
                </a:ln>
              </p:spPr>
              <p:txBody>
                <a:bodyPr anchor="ctr">
                  <a:spAutoFit/>
                </a:bodyPr>
                <a:lstStyle/>
                <a:p>
                  <a:pPr algn="ctr"/>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 = 0</a:t>
                  </a:r>
                </a:p>
              </p:txBody>
            </p:sp>
            <p:sp>
              <p:nvSpPr>
                <p:cNvPr id="319502" name="Rectangle 9"/>
                <p:cNvSpPr>
                  <a:spLocks noChangeArrowheads="1"/>
                </p:cNvSpPr>
                <p:nvPr/>
              </p:nvSpPr>
              <p:spPr bwMode="auto">
                <a:xfrm>
                  <a:off x="-58" y="1468"/>
                  <a:ext cx="116"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t>
                  </a:r>
                </a:p>
              </p:txBody>
            </p:sp>
          </p:grpSp>
          <p:sp>
            <p:nvSpPr>
              <p:cNvPr id="319503" name="Rectangle 83"/>
              <p:cNvSpPr>
                <a:spLocks noChangeArrowheads="1"/>
              </p:cNvSpPr>
              <p:nvPr/>
            </p:nvSpPr>
            <p:spPr bwMode="auto">
              <a:xfrm>
                <a:off x="1173" y="748"/>
                <a:ext cx="623"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04" name="Group 86"/>
            <p:cNvGrpSpPr>
              <a:grpSpLocks/>
            </p:cNvGrpSpPr>
            <p:nvPr/>
          </p:nvGrpSpPr>
          <p:grpSpPr bwMode="auto">
            <a:xfrm>
              <a:off x="1796" y="748"/>
              <a:ext cx="462" cy="432"/>
              <a:chOff x="1796" y="748"/>
              <a:chExt cx="462" cy="432"/>
            </a:xfrm>
          </p:grpSpPr>
          <p:grpSp>
            <p:nvGrpSpPr>
              <p:cNvPr id="319505" name="Group 14"/>
              <p:cNvGrpSpPr>
                <a:grpSpLocks/>
              </p:cNvGrpSpPr>
              <p:nvPr/>
            </p:nvGrpSpPr>
            <p:grpSpPr bwMode="auto">
              <a:xfrm>
                <a:off x="1796" y="748"/>
                <a:ext cx="462" cy="432"/>
                <a:chOff x="-58" y="1900"/>
                <a:chExt cx="462" cy="432"/>
              </a:xfrm>
            </p:grpSpPr>
            <p:sp>
              <p:nvSpPr>
                <p:cNvPr id="319506" name="Rectangle 11"/>
                <p:cNvSpPr>
                  <a:spLocks noChangeArrowheads="1"/>
                </p:cNvSpPr>
                <p:nvPr/>
              </p:nvSpPr>
              <p:spPr bwMode="auto">
                <a:xfrm>
                  <a:off x="0" y="1900"/>
                  <a:ext cx="404" cy="288"/>
                </a:xfrm>
                <a:prstGeom prst="rect">
                  <a:avLst/>
                </a:prstGeom>
                <a:noFill/>
                <a:ln w="9525">
                  <a:noFill/>
                  <a:miter lim="800000"/>
                  <a:headEnd/>
                  <a:tailEnd/>
                </a:ln>
              </p:spPr>
              <p:txBody>
                <a:bodyPr>
                  <a:spAutoFit/>
                </a:bodyPr>
                <a:lstStyle/>
                <a:p>
                  <a:pPr algn="ctr"/>
                  <a:r>
                    <a:rPr kumimoji="1" lang="en-US" altLang="zh-CN" sz="2400">
                      <a:solidFill>
                        <a:srgbClr val="000000"/>
                      </a:solidFill>
                      <a:latin typeface="Times New Roman" pitchFamily="18" charset="0"/>
                      <a:ea typeface="宋体" charset="-122"/>
                      <a:hlinkClick r:id="rId2"/>
                    </a:rPr>
                    <a:t>  </a:t>
                  </a:r>
                  <a:r>
                    <a:rPr kumimoji="1" lang="en-US" altLang="zh-CN" sz="21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rPr>
                    <a:t>   </a:t>
                  </a:r>
                </a:p>
              </p:txBody>
            </p:sp>
            <p:sp>
              <p:nvSpPr>
                <p:cNvPr id="319507" name="Rectangle 13"/>
                <p:cNvSpPr>
                  <a:spLocks noChangeArrowheads="1"/>
                </p:cNvSpPr>
                <p:nvPr/>
              </p:nvSpPr>
              <p:spPr bwMode="auto">
                <a:xfrm>
                  <a:off x="-58" y="2044"/>
                  <a:ext cx="116"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t>
                  </a:r>
                </a:p>
              </p:txBody>
            </p:sp>
          </p:grpSp>
          <p:sp>
            <p:nvSpPr>
              <p:cNvPr id="319508" name="Rectangle 85"/>
              <p:cNvSpPr>
                <a:spLocks noChangeArrowheads="1"/>
              </p:cNvSpPr>
              <p:nvPr/>
            </p:nvSpPr>
            <p:spPr bwMode="auto">
              <a:xfrm>
                <a:off x="1796" y="748"/>
                <a:ext cx="462"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09" name="Group 88"/>
            <p:cNvGrpSpPr>
              <a:grpSpLocks/>
            </p:cNvGrpSpPr>
            <p:nvPr/>
          </p:nvGrpSpPr>
          <p:grpSpPr bwMode="auto">
            <a:xfrm>
              <a:off x="0" y="1180"/>
              <a:ext cx="656" cy="1008"/>
              <a:chOff x="0" y="1180"/>
              <a:chExt cx="656" cy="1008"/>
            </a:xfrm>
          </p:grpSpPr>
          <p:sp>
            <p:nvSpPr>
              <p:cNvPr id="319510" name="Rectangle 15"/>
              <p:cNvSpPr>
                <a:spLocks noChangeArrowheads="1"/>
              </p:cNvSpPr>
              <p:nvPr/>
            </p:nvSpPr>
            <p:spPr bwMode="auto">
              <a:xfrm>
                <a:off x="0" y="1180"/>
                <a:ext cx="656" cy="1008"/>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 = 2 </a:t>
                </a:r>
              </a:p>
            </p:txBody>
          </p:sp>
          <p:sp>
            <p:nvSpPr>
              <p:cNvPr id="319511" name="Rectangle 87"/>
              <p:cNvSpPr>
                <a:spLocks noChangeArrowheads="1"/>
              </p:cNvSpPr>
              <p:nvPr/>
            </p:nvSpPr>
            <p:spPr bwMode="auto">
              <a:xfrm>
                <a:off x="0" y="1180"/>
                <a:ext cx="656" cy="1008"/>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12" name="Group 90"/>
            <p:cNvGrpSpPr>
              <a:grpSpLocks/>
            </p:cNvGrpSpPr>
            <p:nvPr/>
          </p:nvGrpSpPr>
          <p:grpSpPr bwMode="auto">
            <a:xfrm>
              <a:off x="656" y="1180"/>
              <a:ext cx="517" cy="432"/>
              <a:chOff x="656" y="1180"/>
              <a:chExt cx="517" cy="432"/>
            </a:xfrm>
          </p:grpSpPr>
          <p:sp>
            <p:nvSpPr>
              <p:cNvPr id="319513" name="Rectangle 16"/>
              <p:cNvSpPr>
                <a:spLocks noChangeArrowheads="1"/>
              </p:cNvSpPr>
              <p:nvPr/>
            </p:nvSpPr>
            <p:spPr bwMode="auto">
              <a:xfrm>
                <a:off x="656" y="1180"/>
                <a:ext cx="517" cy="432"/>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 = 0 </a:t>
                </a:r>
              </a:p>
            </p:txBody>
          </p:sp>
          <p:sp>
            <p:nvSpPr>
              <p:cNvPr id="319514" name="Rectangle 89"/>
              <p:cNvSpPr>
                <a:spLocks noChangeArrowheads="1"/>
              </p:cNvSpPr>
              <p:nvPr/>
            </p:nvSpPr>
            <p:spPr bwMode="auto">
              <a:xfrm>
                <a:off x="656" y="1180"/>
                <a:ext cx="517"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15" name="Group 92"/>
            <p:cNvGrpSpPr>
              <a:grpSpLocks/>
            </p:cNvGrpSpPr>
            <p:nvPr/>
          </p:nvGrpSpPr>
          <p:grpSpPr bwMode="auto">
            <a:xfrm>
              <a:off x="1173" y="1180"/>
              <a:ext cx="623" cy="432"/>
              <a:chOff x="1173" y="1180"/>
              <a:chExt cx="623" cy="432"/>
            </a:xfrm>
          </p:grpSpPr>
          <p:grpSp>
            <p:nvGrpSpPr>
              <p:cNvPr id="319516" name="Group 19"/>
              <p:cNvGrpSpPr>
                <a:grpSpLocks/>
              </p:cNvGrpSpPr>
              <p:nvPr/>
            </p:nvGrpSpPr>
            <p:grpSpPr bwMode="auto">
              <a:xfrm>
                <a:off x="1173" y="1180"/>
                <a:ext cx="623" cy="432"/>
                <a:chOff x="-58" y="3052"/>
                <a:chExt cx="623" cy="432"/>
              </a:xfrm>
            </p:grpSpPr>
            <p:sp>
              <p:nvSpPr>
                <p:cNvPr id="319517" name="Rectangle 17"/>
                <p:cNvSpPr>
                  <a:spLocks noChangeArrowheads="1"/>
                </p:cNvSpPr>
                <p:nvPr/>
              </p:nvSpPr>
              <p:spPr bwMode="auto">
                <a:xfrm>
                  <a:off x="0" y="3052"/>
                  <a:ext cx="565" cy="288"/>
                </a:xfrm>
                <a:prstGeom prst="rect">
                  <a:avLst/>
                </a:prstGeom>
                <a:noFill/>
                <a:ln w="9525">
                  <a:noFill/>
                  <a:miter lim="800000"/>
                  <a:headEnd/>
                  <a:tailEnd/>
                </a:ln>
              </p:spPr>
              <p:txBody>
                <a:bodyPr anchor="ctr">
                  <a:spAutoFit/>
                </a:bodyPr>
                <a:lstStyle/>
                <a:p>
                  <a:pPr algn="ctr"/>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 = 0</a:t>
                  </a:r>
                </a:p>
              </p:txBody>
            </p:sp>
            <p:sp>
              <p:nvSpPr>
                <p:cNvPr id="319518" name="Rectangle 18"/>
                <p:cNvSpPr>
                  <a:spLocks noChangeArrowheads="1"/>
                </p:cNvSpPr>
                <p:nvPr/>
              </p:nvSpPr>
              <p:spPr bwMode="auto">
                <a:xfrm>
                  <a:off x="-58" y="3196"/>
                  <a:ext cx="116"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t>
                  </a:r>
                </a:p>
              </p:txBody>
            </p:sp>
          </p:grpSp>
          <p:sp>
            <p:nvSpPr>
              <p:cNvPr id="319519" name="Rectangle 91"/>
              <p:cNvSpPr>
                <a:spLocks noChangeArrowheads="1"/>
              </p:cNvSpPr>
              <p:nvPr/>
            </p:nvSpPr>
            <p:spPr bwMode="auto">
              <a:xfrm>
                <a:off x="1173" y="1180"/>
                <a:ext cx="623"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20" name="Group 94"/>
            <p:cNvGrpSpPr>
              <a:grpSpLocks/>
            </p:cNvGrpSpPr>
            <p:nvPr/>
          </p:nvGrpSpPr>
          <p:grpSpPr bwMode="auto">
            <a:xfrm>
              <a:off x="1796" y="1180"/>
              <a:ext cx="462" cy="432"/>
              <a:chOff x="1796" y="1180"/>
              <a:chExt cx="462" cy="432"/>
            </a:xfrm>
          </p:grpSpPr>
          <p:grpSp>
            <p:nvGrpSpPr>
              <p:cNvPr id="319521" name="Group 23"/>
              <p:cNvGrpSpPr>
                <a:grpSpLocks/>
              </p:cNvGrpSpPr>
              <p:nvPr/>
            </p:nvGrpSpPr>
            <p:grpSpPr bwMode="auto">
              <a:xfrm>
                <a:off x="1796" y="1180"/>
                <a:ext cx="462" cy="432"/>
                <a:chOff x="-58" y="3628"/>
                <a:chExt cx="462" cy="432"/>
              </a:xfrm>
            </p:grpSpPr>
            <p:sp>
              <p:nvSpPr>
                <p:cNvPr id="319522" name="Rectangle 20"/>
                <p:cNvSpPr>
                  <a:spLocks noChangeArrowheads="1"/>
                </p:cNvSpPr>
                <p:nvPr/>
              </p:nvSpPr>
              <p:spPr bwMode="auto">
                <a:xfrm>
                  <a:off x="0" y="3628"/>
                  <a:ext cx="404" cy="288"/>
                </a:xfrm>
                <a:prstGeom prst="rect">
                  <a:avLst/>
                </a:prstGeom>
                <a:noFill/>
                <a:ln w="9525">
                  <a:noFill/>
                  <a:miter lim="800000"/>
                  <a:headEnd/>
                  <a:tailEnd/>
                </a:ln>
              </p:spPr>
              <p:txBody>
                <a:bodyPr>
                  <a:spAutoFit/>
                </a:bodyPr>
                <a:lstStyle/>
                <a:p>
                  <a:pPr algn="ctr"/>
                  <a:r>
                    <a:rPr kumimoji="1" lang="en-US" altLang="zh-CN" sz="2400">
                      <a:solidFill>
                        <a:srgbClr val="000000"/>
                      </a:solidFill>
                      <a:latin typeface="Times New Roman" pitchFamily="18" charset="0"/>
                      <a:ea typeface="宋体" charset="-122"/>
                      <a:hlinkClick r:id="rId3"/>
                    </a:rPr>
                    <a:t>  </a:t>
                  </a:r>
                  <a:r>
                    <a:rPr kumimoji="1" lang="en-US" altLang="zh-CN" sz="21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rPr>
                    <a:t>   </a:t>
                  </a:r>
                </a:p>
              </p:txBody>
            </p:sp>
            <p:sp>
              <p:nvSpPr>
                <p:cNvPr id="319523" name="Rectangle 22"/>
                <p:cNvSpPr>
                  <a:spLocks noChangeArrowheads="1"/>
                </p:cNvSpPr>
                <p:nvPr/>
              </p:nvSpPr>
              <p:spPr bwMode="auto">
                <a:xfrm>
                  <a:off x="-58" y="3772"/>
                  <a:ext cx="116"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t>
                  </a:r>
                </a:p>
              </p:txBody>
            </p:sp>
          </p:grpSp>
          <p:sp>
            <p:nvSpPr>
              <p:cNvPr id="319524" name="Rectangle 93"/>
              <p:cNvSpPr>
                <a:spLocks noChangeArrowheads="1"/>
              </p:cNvSpPr>
              <p:nvPr/>
            </p:nvSpPr>
            <p:spPr bwMode="auto">
              <a:xfrm>
                <a:off x="1796" y="1180"/>
                <a:ext cx="462"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25" name="Group 96"/>
            <p:cNvGrpSpPr>
              <a:grpSpLocks/>
            </p:cNvGrpSpPr>
            <p:nvPr/>
          </p:nvGrpSpPr>
          <p:grpSpPr bwMode="auto">
            <a:xfrm>
              <a:off x="656" y="1612"/>
              <a:ext cx="517" cy="576"/>
              <a:chOff x="656" y="1612"/>
              <a:chExt cx="517" cy="576"/>
            </a:xfrm>
          </p:grpSpPr>
          <p:sp>
            <p:nvSpPr>
              <p:cNvPr id="319526" name="Rectangle 24"/>
              <p:cNvSpPr>
                <a:spLocks noChangeArrowheads="1"/>
              </p:cNvSpPr>
              <p:nvPr/>
            </p:nvSpPr>
            <p:spPr bwMode="auto">
              <a:xfrm>
                <a:off x="656" y="1612"/>
                <a:ext cx="517" cy="576"/>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 = 1 </a:t>
                </a:r>
              </a:p>
            </p:txBody>
          </p:sp>
          <p:sp>
            <p:nvSpPr>
              <p:cNvPr id="319527" name="Rectangle 95"/>
              <p:cNvSpPr>
                <a:spLocks noChangeArrowheads="1"/>
              </p:cNvSpPr>
              <p:nvPr/>
            </p:nvSpPr>
            <p:spPr bwMode="auto">
              <a:xfrm>
                <a:off x="656" y="1612"/>
                <a:ext cx="517" cy="576"/>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28" name="Group 98"/>
            <p:cNvGrpSpPr>
              <a:grpSpLocks/>
            </p:cNvGrpSpPr>
            <p:nvPr/>
          </p:nvGrpSpPr>
          <p:grpSpPr bwMode="auto">
            <a:xfrm>
              <a:off x="1173" y="1612"/>
              <a:ext cx="1050" cy="576"/>
              <a:chOff x="1173" y="1612"/>
              <a:chExt cx="1050" cy="576"/>
            </a:xfrm>
          </p:grpSpPr>
          <p:grpSp>
            <p:nvGrpSpPr>
              <p:cNvPr id="319529" name="Group 27"/>
              <p:cNvGrpSpPr>
                <a:grpSpLocks/>
              </p:cNvGrpSpPr>
              <p:nvPr/>
            </p:nvGrpSpPr>
            <p:grpSpPr bwMode="auto">
              <a:xfrm>
                <a:off x="1173" y="1612"/>
                <a:ext cx="1050" cy="576"/>
                <a:chOff x="0" y="4492"/>
                <a:chExt cx="1050" cy="576"/>
              </a:xfrm>
            </p:grpSpPr>
            <p:sp>
              <p:nvSpPr>
                <p:cNvPr id="319530" name="Rectangle 25"/>
                <p:cNvSpPr>
                  <a:spLocks noChangeArrowheads="1"/>
                </p:cNvSpPr>
                <p:nvPr/>
              </p:nvSpPr>
              <p:spPr bwMode="auto">
                <a:xfrm>
                  <a:off x="0" y="4492"/>
                  <a:ext cx="565" cy="288"/>
                </a:xfrm>
                <a:prstGeom prst="rect">
                  <a:avLst/>
                </a:prstGeom>
                <a:noFill/>
                <a:ln w="9525">
                  <a:noFill/>
                  <a:miter lim="800000"/>
                  <a:headEnd/>
                  <a:tailEnd/>
                </a:ln>
              </p:spPr>
              <p:txBody>
                <a:bodyPr anchor="ctr">
                  <a:spAutoFit/>
                </a:bodyPr>
                <a:lstStyle/>
                <a:p>
                  <a:pPr algn="ctr"/>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 = 0</a:t>
                  </a:r>
                </a:p>
              </p:txBody>
            </p:sp>
            <p:sp>
              <p:nvSpPr>
                <p:cNvPr id="319531" name="Rectangle 26"/>
                <p:cNvSpPr>
                  <a:spLocks noChangeArrowheads="1"/>
                </p:cNvSpPr>
                <p:nvPr/>
              </p:nvSpPr>
              <p:spPr bwMode="auto">
                <a:xfrm>
                  <a:off x="0" y="4780"/>
                  <a:ext cx="1050"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&amp; </a:t>
                  </a:r>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 = ±1 </a:t>
                  </a:r>
                </a:p>
              </p:txBody>
            </p:sp>
          </p:grpSp>
          <p:sp>
            <p:nvSpPr>
              <p:cNvPr id="319532" name="Rectangle 97"/>
              <p:cNvSpPr>
                <a:spLocks noChangeArrowheads="1"/>
              </p:cNvSpPr>
              <p:nvPr/>
            </p:nvSpPr>
            <p:spPr bwMode="auto">
              <a:xfrm>
                <a:off x="1173" y="1612"/>
                <a:ext cx="1050" cy="576"/>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33" name="Group 100"/>
            <p:cNvGrpSpPr>
              <a:grpSpLocks/>
            </p:cNvGrpSpPr>
            <p:nvPr/>
          </p:nvGrpSpPr>
          <p:grpSpPr bwMode="auto">
            <a:xfrm>
              <a:off x="2223" y="1612"/>
              <a:ext cx="452" cy="576"/>
              <a:chOff x="2223" y="1612"/>
              <a:chExt cx="452" cy="576"/>
            </a:xfrm>
          </p:grpSpPr>
          <p:grpSp>
            <p:nvGrpSpPr>
              <p:cNvPr id="319534" name="Group 32"/>
              <p:cNvGrpSpPr>
                <a:grpSpLocks/>
              </p:cNvGrpSpPr>
              <p:nvPr/>
            </p:nvGrpSpPr>
            <p:grpSpPr bwMode="auto">
              <a:xfrm>
                <a:off x="2223" y="1612"/>
                <a:ext cx="452" cy="576"/>
                <a:chOff x="2654" y="5068"/>
                <a:chExt cx="452" cy="576"/>
              </a:xfrm>
            </p:grpSpPr>
            <p:sp>
              <p:nvSpPr>
                <p:cNvPr id="319535" name="Rectangle 28"/>
                <p:cNvSpPr>
                  <a:spLocks noChangeArrowheads="1"/>
                </p:cNvSpPr>
                <p:nvPr/>
              </p:nvSpPr>
              <p:spPr bwMode="auto">
                <a:xfrm>
                  <a:off x="2678" y="5068"/>
                  <a:ext cx="404" cy="288"/>
                </a:xfrm>
                <a:prstGeom prst="rect">
                  <a:avLst/>
                </a:prstGeom>
                <a:noFill/>
                <a:ln w="9525">
                  <a:noFill/>
                  <a:miter lim="800000"/>
                  <a:headEnd/>
                  <a:tailEnd/>
                </a:ln>
              </p:spPr>
              <p:txBody>
                <a:bodyPr>
                  <a:spAutoFit/>
                </a:bodyPr>
                <a:lstStyle/>
                <a:p>
                  <a:pPr algn="ctr"/>
                  <a:r>
                    <a:rPr kumimoji="1" lang="en-US" altLang="zh-CN" sz="2400">
                      <a:solidFill>
                        <a:srgbClr val="000000"/>
                      </a:solidFill>
                      <a:latin typeface="Times New Roman" pitchFamily="18" charset="0"/>
                      <a:ea typeface="宋体" charset="-122"/>
                      <a:hlinkClick r:id="rId4"/>
                    </a:rPr>
                    <a:t>  </a:t>
                  </a:r>
                  <a:r>
                    <a:rPr kumimoji="1" lang="en-US" altLang="zh-CN" sz="21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rPr>
                    <a:t>   </a:t>
                  </a:r>
                </a:p>
              </p:txBody>
            </p:sp>
            <p:sp>
              <p:nvSpPr>
                <p:cNvPr id="319536" name="Rectangle 30"/>
                <p:cNvSpPr>
                  <a:spLocks noChangeArrowheads="1"/>
                </p:cNvSpPr>
                <p:nvPr/>
              </p:nvSpPr>
              <p:spPr bwMode="auto">
                <a:xfrm>
                  <a:off x="2654" y="5356"/>
                  <a:ext cx="452" cy="288"/>
                </a:xfrm>
                <a:prstGeom prst="rect">
                  <a:avLst/>
                </a:prstGeom>
                <a:noFill/>
                <a:ln w="9525">
                  <a:noFill/>
                  <a:miter lim="800000"/>
                  <a:headEnd/>
                  <a:tailEnd/>
                </a:ln>
              </p:spPr>
              <p:txBody>
                <a:bodyPr>
                  <a:spAutoFit/>
                </a:bodyPr>
                <a:lstStyle/>
                <a:p>
                  <a:pPr algn="ctr"/>
                  <a:r>
                    <a:rPr kumimoji="1" lang="en-US" altLang="zh-CN" sz="24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hlinkClick r:id="rId5"/>
                    </a:rPr>
                    <a:t>  </a:t>
                  </a:r>
                  <a:r>
                    <a:rPr kumimoji="1" lang="en-US" altLang="zh-CN" sz="21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rPr>
                    <a:t>    </a:t>
                  </a:r>
                </a:p>
              </p:txBody>
            </p:sp>
          </p:grpSp>
          <p:sp>
            <p:nvSpPr>
              <p:cNvPr id="319537" name="Rectangle 99"/>
              <p:cNvSpPr>
                <a:spLocks noChangeArrowheads="1"/>
              </p:cNvSpPr>
              <p:nvPr/>
            </p:nvSpPr>
            <p:spPr bwMode="auto">
              <a:xfrm>
                <a:off x="2223" y="1612"/>
                <a:ext cx="452" cy="576"/>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38" name="Group 102"/>
            <p:cNvGrpSpPr>
              <a:grpSpLocks/>
            </p:cNvGrpSpPr>
            <p:nvPr/>
          </p:nvGrpSpPr>
          <p:grpSpPr bwMode="auto">
            <a:xfrm>
              <a:off x="0" y="2188"/>
              <a:ext cx="656" cy="1584"/>
              <a:chOff x="0" y="2188"/>
              <a:chExt cx="656" cy="1584"/>
            </a:xfrm>
          </p:grpSpPr>
          <p:sp>
            <p:nvSpPr>
              <p:cNvPr id="319539" name="Rectangle 33"/>
              <p:cNvSpPr>
                <a:spLocks noChangeArrowheads="1"/>
              </p:cNvSpPr>
              <p:nvPr/>
            </p:nvSpPr>
            <p:spPr bwMode="auto">
              <a:xfrm>
                <a:off x="0" y="2188"/>
                <a:ext cx="656" cy="1584"/>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 = 3 </a:t>
                </a:r>
              </a:p>
            </p:txBody>
          </p:sp>
          <p:sp>
            <p:nvSpPr>
              <p:cNvPr id="319540" name="Rectangle 101"/>
              <p:cNvSpPr>
                <a:spLocks noChangeArrowheads="1"/>
              </p:cNvSpPr>
              <p:nvPr/>
            </p:nvSpPr>
            <p:spPr bwMode="auto">
              <a:xfrm>
                <a:off x="0" y="2188"/>
                <a:ext cx="656" cy="1584"/>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41" name="Group 104"/>
            <p:cNvGrpSpPr>
              <a:grpSpLocks/>
            </p:cNvGrpSpPr>
            <p:nvPr/>
          </p:nvGrpSpPr>
          <p:grpSpPr bwMode="auto">
            <a:xfrm>
              <a:off x="656" y="2188"/>
              <a:ext cx="517" cy="432"/>
              <a:chOff x="656" y="2188"/>
              <a:chExt cx="517" cy="432"/>
            </a:xfrm>
          </p:grpSpPr>
          <p:sp>
            <p:nvSpPr>
              <p:cNvPr id="319542" name="Rectangle 34"/>
              <p:cNvSpPr>
                <a:spLocks noChangeArrowheads="1"/>
              </p:cNvSpPr>
              <p:nvPr/>
            </p:nvSpPr>
            <p:spPr bwMode="auto">
              <a:xfrm>
                <a:off x="656" y="2188"/>
                <a:ext cx="517" cy="432"/>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 = 0 </a:t>
                </a:r>
              </a:p>
            </p:txBody>
          </p:sp>
          <p:sp>
            <p:nvSpPr>
              <p:cNvPr id="319543" name="Rectangle 103"/>
              <p:cNvSpPr>
                <a:spLocks noChangeArrowheads="1"/>
              </p:cNvSpPr>
              <p:nvPr/>
            </p:nvSpPr>
            <p:spPr bwMode="auto">
              <a:xfrm>
                <a:off x="656" y="2188"/>
                <a:ext cx="517"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44" name="Group 106"/>
            <p:cNvGrpSpPr>
              <a:grpSpLocks/>
            </p:cNvGrpSpPr>
            <p:nvPr/>
          </p:nvGrpSpPr>
          <p:grpSpPr bwMode="auto">
            <a:xfrm>
              <a:off x="1173" y="2188"/>
              <a:ext cx="623" cy="432"/>
              <a:chOff x="1173" y="2188"/>
              <a:chExt cx="623" cy="432"/>
            </a:xfrm>
          </p:grpSpPr>
          <p:grpSp>
            <p:nvGrpSpPr>
              <p:cNvPr id="319545" name="Group 37"/>
              <p:cNvGrpSpPr>
                <a:grpSpLocks/>
              </p:cNvGrpSpPr>
              <p:nvPr/>
            </p:nvGrpSpPr>
            <p:grpSpPr bwMode="auto">
              <a:xfrm>
                <a:off x="1173" y="2188"/>
                <a:ext cx="623" cy="432"/>
                <a:chOff x="-58" y="6220"/>
                <a:chExt cx="623" cy="432"/>
              </a:xfrm>
            </p:grpSpPr>
            <p:sp>
              <p:nvSpPr>
                <p:cNvPr id="319546" name="Rectangle 35"/>
                <p:cNvSpPr>
                  <a:spLocks noChangeArrowheads="1"/>
                </p:cNvSpPr>
                <p:nvPr/>
              </p:nvSpPr>
              <p:spPr bwMode="auto">
                <a:xfrm>
                  <a:off x="0" y="6220"/>
                  <a:ext cx="565" cy="288"/>
                </a:xfrm>
                <a:prstGeom prst="rect">
                  <a:avLst/>
                </a:prstGeom>
                <a:noFill/>
                <a:ln w="9525">
                  <a:noFill/>
                  <a:miter lim="800000"/>
                  <a:headEnd/>
                  <a:tailEnd/>
                </a:ln>
              </p:spPr>
              <p:txBody>
                <a:bodyPr anchor="ctr">
                  <a:spAutoFit/>
                </a:bodyPr>
                <a:lstStyle/>
                <a:p>
                  <a:pPr algn="ctr"/>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 = 0</a:t>
                  </a:r>
                </a:p>
              </p:txBody>
            </p:sp>
            <p:sp>
              <p:nvSpPr>
                <p:cNvPr id="319547" name="Rectangle 36"/>
                <p:cNvSpPr>
                  <a:spLocks noChangeArrowheads="1"/>
                </p:cNvSpPr>
                <p:nvPr/>
              </p:nvSpPr>
              <p:spPr bwMode="auto">
                <a:xfrm>
                  <a:off x="-58" y="6364"/>
                  <a:ext cx="116"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t>
                  </a:r>
                </a:p>
              </p:txBody>
            </p:sp>
          </p:grpSp>
          <p:sp>
            <p:nvSpPr>
              <p:cNvPr id="319548" name="Rectangle 105"/>
              <p:cNvSpPr>
                <a:spLocks noChangeArrowheads="1"/>
              </p:cNvSpPr>
              <p:nvPr/>
            </p:nvSpPr>
            <p:spPr bwMode="auto">
              <a:xfrm>
                <a:off x="1173" y="2188"/>
                <a:ext cx="623"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49" name="Group 108"/>
            <p:cNvGrpSpPr>
              <a:grpSpLocks/>
            </p:cNvGrpSpPr>
            <p:nvPr/>
          </p:nvGrpSpPr>
          <p:grpSpPr bwMode="auto">
            <a:xfrm>
              <a:off x="1796" y="2188"/>
              <a:ext cx="462" cy="432"/>
              <a:chOff x="1796" y="2188"/>
              <a:chExt cx="462" cy="432"/>
            </a:xfrm>
          </p:grpSpPr>
          <p:grpSp>
            <p:nvGrpSpPr>
              <p:cNvPr id="319550" name="Group 41"/>
              <p:cNvGrpSpPr>
                <a:grpSpLocks/>
              </p:cNvGrpSpPr>
              <p:nvPr/>
            </p:nvGrpSpPr>
            <p:grpSpPr bwMode="auto">
              <a:xfrm>
                <a:off x="1796" y="2188"/>
                <a:ext cx="462" cy="432"/>
                <a:chOff x="-58" y="6796"/>
                <a:chExt cx="462" cy="432"/>
              </a:xfrm>
            </p:grpSpPr>
            <p:sp>
              <p:nvSpPr>
                <p:cNvPr id="319551" name="Rectangle 38"/>
                <p:cNvSpPr>
                  <a:spLocks noChangeArrowheads="1"/>
                </p:cNvSpPr>
                <p:nvPr/>
              </p:nvSpPr>
              <p:spPr bwMode="auto">
                <a:xfrm>
                  <a:off x="0" y="6796"/>
                  <a:ext cx="404" cy="288"/>
                </a:xfrm>
                <a:prstGeom prst="rect">
                  <a:avLst/>
                </a:prstGeom>
                <a:noFill/>
                <a:ln w="9525">
                  <a:noFill/>
                  <a:miter lim="800000"/>
                  <a:headEnd/>
                  <a:tailEnd/>
                </a:ln>
              </p:spPr>
              <p:txBody>
                <a:bodyPr>
                  <a:spAutoFit/>
                </a:bodyPr>
                <a:lstStyle/>
                <a:p>
                  <a:pPr algn="ctr"/>
                  <a:r>
                    <a:rPr kumimoji="1" lang="en-US" altLang="zh-CN" sz="2400">
                      <a:solidFill>
                        <a:srgbClr val="000000"/>
                      </a:solidFill>
                      <a:latin typeface="Times New Roman" pitchFamily="18" charset="0"/>
                      <a:ea typeface="宋体" charset="-122"/>
                      <a:hlinkClick r:id="rId6"/>
                    </a:rPr>
                    <a:t>  </a:t>
                  </a:r>
                  <a:r>
                    <a:rPr kumimoji="1" lang="en-US" altLang="zh-CN" sz="21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rPr>
                    <a:t>   </a:t>
                  </a:r>
                </a:p>
              </p:txBody>
            </p:sp>
            <p:sp>
              <p:nvSpPr>
                <p:cNvPr id="319552" name="Rectangle 40"/>
                <p:cNvSpPr>
                  <a:spLocks noChangeArrowheads="1"/>
                </p:cNvSpPr>
                <p:nvPr/>
              </p:nvSpPr>
              <p:spPr bwMode="auto">
                <a:xfrm>
                  <a:off x="-58" y="6940"/>
                  <a:ext cx="116"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t>
                  </a:r>
                </a:p>
              </p:txBody>
            </p:sp>
          </p:grpSp>
          <p:sp>
            <p:nvSpPr>
              <p:cNvPr id="319553" name="Rectangle 107"/>
              <p:cNvSpPr>
                <a:spLocks noChangeArrowheads="1"/>
              </p:cNvSpPr>
              <p:nvPr/>
            </p:nvSpPr>
            <p:spPr bwMode="auto">
              <a:xfrm>
                <a:off x="1796" y="2188"/>
                <a:ext cx="462"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54" name="Group 110"/>
            <p:cNvGrpSpPr>
              <a:grpSpLocks/>
            </p:cNvGrpSpPr>
            <p:nvPr/>
          </p:nvGrpSpPr>
          <p:grpSpPr bwMode="auto">
            <a:xfrm>
              <a:off x="656" y="2620"/>
              <a:ext cx="517" cy="576"/>
              <a:chOff x="656" y="2620"/>
              <a:chExt cx="517" cy="576"/>
            </a:xfrm>
          </p:grpSpPr>
          <p:sp>
            <p:nvSpPr>
              <p:cNvPr id="319555" name="Rectangle 42"/>
              <p:cNvSpPr>
                <a:spLocks noChangeArrowheads="1"/>
              </p:cNvSpPr>
              <p:nvPr/>
            </p:nvSpPr>
            <p:spPr bwMode="auto">
              <a:xfrm>
                <a:off x="656" y="2620"/>
                <a:ext cx="517" cy="576"/>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 = 1 </a:t>
                </a:r>
              </a:p>
            </p:txBody>
          </p:sp>
          <p:sp>
            <p:nvSpPr>
              <p:cNvPr id="319556" name="Rectangle 109"/>
              <p:cNvSpPr>
                <a:spLocks noChangeArrowheads="1"/>
              </p:cNvSpPr>
              <p:nvPr/>
            </p:nvSpPr>
            <p:spPr bwMode="auto">
              <a:xfrm>
                <a:off x="656" y="2620"/>
                <a:ext cx="517" cy="576"/>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57" name="Group 112"/>
            <p:cNvGrpSpPr>
              <a:grpSpLocks/>
            </p:cNvGrpSpPr>
            <p:nvPr/>
          </p:nvGrpSpPr>
          <p:grpSpPr bwMode="auto">
            <a:xfrm>
              <a:off x="1173" y="2620"/>
              <a:ext cx="1050" cy="576"/>
              <a:chOff x="1173" y="2620"/>
              <a:chExt cx="1050" cy="576"/>
            </a:xfrm>
          </p:grpSpPr>
          <p:grpSp>
            <p:nvGrpSpPr>
              <p:cNvPr id="319558" name="Group 45"/>
              <p:cNvGrpSpPr>
                <a:grpSpLocks/>
              </p:cNvGrpSpPr>
              <p:nvPr/>
            </p:nvGrpSpPr>
            <p:grpSpPr bwMode="auto">
              <a:xfrm>
                <a:off x="1173" y="2620"/>
                <a:ext cx="1050" cy="576"/>
                <a:chOff x="0" y="7660"/>
                <a:chExt cx="1050" cy="576"/>
              </a:xfrm>
            </p:grpSpPr>
            <p:sp>
              <p:nvSpPr>
                <p:cNvPr id="319559" name="Rectangle 43"/>
                <p:cNvSpPr>
                  <a:spLocks noChangeArrowheads="1"/>
                </p:cNvSpPr>
                <p:nvPr/>
              </p:nvSpPr>
              <p:spPr bwMode="auto">
                <a:xfrm>
                  <a:off x="0" y="7660"/>
                  <a:ext cx="565" cy="288"/>
                </a:xfrm>
                <a:prstGeom prst="rect">
                  <a:avLst/>
                </a:prstGeom>
                <a:noFill/>
                <a:ln w="9525">
                  <a:noFill/>
                  <a:miter lim="800000"/>
                  <a:headEnd/>
                  <a:tailEnd/>
                </a:ln>
              </p:spPr>
              <p:txBody>
                <a:bodyPr anchor="ctr">
                  <a:spAutoFit/>
                </a:bodyPr>
                <a:lstStyle/>
                <a:p>
                  <a:pPr algn="ctr"/>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 = 0</a:t>
                  </a:r>
                </a:p>
              </p:txBody>
            </p:sp>
            <p:sp>
              <p:nvSpPr>
                <p:cNvPr id="319560" name="Rectangle 44"/>
                <p:cNvSpPr>
                  <a:spLocks noChangeArrowheads="1"/>
                </p:cNvSpPr>
                <p:nvPr/>
              </p:nvSpPr>
              <p:spPr bwMode="auto">
                <a:xfrm>
                  <a:off x="0" y="7948"/>
                  <a:ext cx="1050"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&amp; </a:t>
                  </a:r>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 = ±1 </a:t>
                  </a:r>
                </a:p>
              </p:txBody>
            </p:sp>
          </p:grpSp>
          <p:sp>
            <p:nvSpPr>
              <p:cNvPr id="319561" name="Rectangle 111"/>
              <p:cNvSpPr>
                <a:spLocks noChangeArrowheads="1"/>
              </p:cNvSpPr>
              <p:nvPr/>
            </p:nvSpPr>
            <p:spPr bwMode="auto">
              <a:xfrm>
                <a:off x="1173" y="2620"/>
                <a:ext cx="1050" cy="576"/>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62" name="Group 114"/>
            <p:cNvGrpSpPr>
              <a:grpSpLocks/>
            </p:cNvGrpSpPr>
            <p:nvPr/>
          </p:nvGrpSpPr>
          <p:grpSpPr bwMode="auto">
            <a:xfrm>
              <a:off x="2223" y="2620"/>
              <a:ext cx="452" cy="576"/>
              <a:chOff x="2223" y="2620"/>
              <a:chExt cx="452" cy="576"/>
            </a:xfrm>
          </p:grpSpPr>
          <p:grpSp>
            <p:nvGrpSpPr>
              <p:cNvPr id="319563" name="Group 50"/>
              <p:cNvGrpSpPr>
                <a:grpSpLocks/>
              </p:cNvGrpSpPr>
              <p:nvPr/>
            </p:nvGrpSpPr>
            <p:grpSpPr bwMode="auto">
              <a:xfrm>
                <a:off x="2223" y="2620"/>
                <a:ext cx="452" cy="576"/>
                <a:chOff x="2654" y="8236"/>
                <a:chExt cx="452" cy="576"/>
              </a:xfrm>
            </p:grpSpPr>
            <p:sp>
              <p:nvSpPr>
                <p:cNvPr id="319564" name="Rectangle 46"/>
                <p:cNvSpPr>
                  <a:spLocks noChangeArrowheads="1"/>
                </p:cNvSpPr>
                <p:nvPr/>
              </p:nvSpPr>
              <p:spPr bwMode="auto">
                <a:xfrm>
                  <a:off x="2678" y="8236"/>
                  <a:ext cx="404" cy="288"/>
                </a:xfrm>
                <a:prstGeom prst="rect">
                  <a:avLst/>
                </a:prstGeom>
                <a:noFill/>
                <a:ln w="9525">
                  <a:noFill/>
                  <a:miter lim="800000"/>
                  <a:headEnd/>
                  <a:tailEnd/>
                </a:ln>
              </p:spPr>
              <p:txBody>
                <a:bodyPr>
                  <a:spAutoFit/>
                </a:bodyPr>
                <a:lstStyle/>
                <a:p>
                  <a:pPr algn="ctr"/>
                  <a:r>
                    <a:rPr kumimoji="1" lang="en-US" altLang="zh-CN" sz="2400">
                      <a:solidFill>
                        <a:srgbClr val="000000"/>
                      </a:solidFill>
                      <a:latin typeface="Times New Roman" pitchFamily="18" charset="0"/>
                      <a:ea typeface="宋体" charset="-122"/>
                      <a:hlinkClick r:id="rId7"/>
                    </a:rPr>
                    <a:t>  </a:t>
                  </a:r>
                  <a:r>
                    <a:rPr kumimoji="1" lang="en-US" altLang="zh-CN" sz="21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rPr>
                    <a:t>   </a:t>
                  </a:r>
                </a:p>
              </p:txBody>
            </p:sp>
            <p:sp>
              <p:nvSpPr>
                <p:cNvPr id="319565" name="Rectangle 48"/>
                <p:cNvSpPr>
                  <a:spLocks noChangeArrowheads="1"/>
                </p:cNvSpPr>
                <p:nvPr/>
              </p:nvSpPr>
              <p:spPr bwMode="auto">
                <a:xfrm>
                  <a:off x="2654" y="8524"/>
                  <a:ext cx="452" cy="288"/>
                </a:xfrm>
                <a:prstGeom prst="rect">
                  <a:avLst/>
                </a:prstGeom>
                <a:noFill/>
                <a:ln w="9525">
                  <a:noFill/>
                  <a:miter lim="800000"/>
                  <a:headEnd/>
                  <a:tailEnd/>
                </a:ln>
              </p:spPr>
              <p:txBody>
                <a:bodyPr>
                  <a:spAutoFit/>
                </a:bodyPr>
                <a:lstStyle/>
                <a:p>
                  <a:pPr algn="ctr"/>
                  <a:r>
                    <a:rPr kumimoji="1" lang="en-US" altLang="zh-CN" sz="24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hlinkClick r:id="rId8"/>
                    </a:rPr>
                    <a:t>  </a:t>
                  </a:r>
                  <a:r>
                    <a:rPr kumimoji="1" lang="en-US" altLang="zh-CN" sz="21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rPr>
                    <a:t>    </a:t>
                  </a:r>
                </a:p>
              </p:txBody>
            </p:sp>
          </p:grpSp>
          <p:sp>
            <p:nvSpPr>
              <p:cNvPr id="319566" name="Rectangle 113"/>
              <p:cNvSpPr>
                <a:spLocks noChangeArrowheads="1"/>
              </p:cNvSpPr>
              <p:nvPr/>
            </p:nvSpPr>
            <p:spPr bwMode="auto">
              <a:xfrm>
                <a:off x="2223" y="2620"/>
                <a:ext cx="452" cy="576"/>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67" name="Group 116"/>
            <p:cNvGrpSpPr>
              <a:grpSpLocks/>
            </p:cNvGrpSpPr>
            <p:nvPr/>
          </p:nvGrpSpPr>
          <p:grpSpPr bwMode="auto">
            <a:xfrm>
              <a:off x="656" y="3196"/>
              <a:ext cx="517" cy="576"/>
              <a:chOff x="656" y="3196"/>
              <a:chExt cx="517" cy="576"/>
            </a:xfrm>
          </p:grpSpPr>
          <p:sp>
            <p:nvSpPr>
              <p:cNvPr id="319568" name="Rectangle 51"/>
              <p:cNvSpPr>
                <a:spLocks noChangeArrowheads="1"/>
              </p:cNvSpPr>
              <p:nvPr/>
            </p:nvSpPr>
            <p:spPr bwMode="auto">
              <a:xfrm>
                <a:off x="656" y="3196"/>
                <a:ext cx="517" cy="576"/>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 = 2 </a:t>
                </a:r>
              </a:p>
            </p:txBody>
          </p:sp>
          <p:sp>
            <p:nvSpPr>
              <p:cNvPr id="319569" name="Rectangle 115"/>
              <p:cNvSpPr>
                <a:spLocks noChangeArrowheads="1"/>
              </p:cNvSpPr>
              <p:nvPr/>
            </p:nvSpPr>
            <p:spPr bwMode="auto">
              <a:xfrm>
                <a:off x="656" y="3196"/>
                <a:ext cx="517" cy="576"/>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70" name="Group 118"/>
            <p:cNvGrpSpPr>
              <a:grpSpLocks/>
            </p:cNvGrpSpPr>
            <p:nvPr/>
          </p:nvGrpSpPr>
          <p:grpSpPr bwMode="auto">
            <a:xfrm>
              <a:off x="1173" y="3196"/>
              <a:ext cx="1936" cy="576"/>
              <a:chOff x="1173" y="3196"/>
              <a:chExt cx="1936" cy="576"/>
            </a:xfrm>
          </p:grpSpPr>
          <p:grpSp>
            <p:nvGrpSpPr>
              <p:cNvPr id="319571" name="Group 54"/>
              <p:cNvGrpSpPr>
                <a:grpSpLocks/>
              </p:cNvGrpSpPr>
              <p:nvPr/>
            </p:nvGrpSpPr>
            <p:grpSpPr bwMode="auto">
              <a:xfrm>
                <a:off x="1173" y="3196"/>
                <a:ext cx="1936" cy="576"/>
                <a:chOff x="0" y="9100"/>
                <a:chExt cx="1936" cy="576"/>
              </a:xfrm>
            </p:grpSpPr>
            <p:sp>
              <p:nvSpPr>
                <p:cNvPr id="319572" name="Rectangle 52"/>
                <p:cNvSpPr>
                  <a:spLocks noChangeArrowheads="1"/>
                </p:cNvSpPr>
                <p:nvPr/>
              </p:nvSpPr>
              <p:spPr bwMode="auto">
                <a:xfrm>
                  <a:off x="0" y="9100"/>
                  <a:ext cx="565" cy="288"/>
                </a:xfrm>
                <a:prstGeom prst="rect">
                  <a:avLst/>
                </a:prstGeom>
                <a:noFill/>
                <a:ln w="9525">
                  <a:noFill/>
                  <a:miter lim="800000"/>
                  <a:headEnd/>
                  <a:tailEnd/>
                </a:ln>
              </p:spPr>
              <p:txBody>
                <a:bodyPr anchor="ctr">
                  <a:spAutoFit/>
                </a:bodyPr>
                <a:lstStyle/>
                <a:p>
                  <a:pPr algn="ctr"/>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 = 0</a:t>
                  </a:r>
                </a:p>
              </p:txBody>
            </p:sp>
            <p:sp>
              <p:nvSpPr>
                <p:cNvPr id="319573" name="Rectangle 53"/>
                <p:cNvSpPr>
                  <a:spLocks noChangeArrowheads="1"/>
                </p:cNvSpPr>
                <p:nvPr/>
              </p:nvSpPr>
              <p:spPr bwMode="auto">
                <a:xfrm>
                  <a:off x="0" y="9388"/>
                  <a:ext cx="1936"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&amp; </a:t>
                  </a:r>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 = ±1 &amp; </a:t>
                  </a:r>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 = ±2 </a:t>
                  </a:r>
                </a:p>
              </p:txBody>
            </p:sp>
          </p:grpSp>
          <p:sp>
            <p:nvSpPr>
              <p:cNvPr id="319574" name="Rectangle 117"/>
              <p:cNvSpPr>
                <a:spLocks noChangeArrowheads="1"/>
              </p:cNvSpPr>
              <p:nvPr/>
            </p:nvSpPr>
            <p:spPr bwMode="auto">
              <a:xfrm>
                <a:off x="1173" y="3196"/>
                <a:ext cx="1936" cy="576"/>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75" name="Group 120"/>
            <p:cNvGrpSpPr>
              <a:grpSpLocks/>
            </p:cNvGrpSpPr>
            <p:nvPr/>
          </p:nvGrpSpPr>
          <p:grpSpPr bwMode="auto">
            <a:xfrm>
              <a:off x="3109" y="3196"/>
              <a:ext cx="788" cy="576"/>
              <a:chOff x="3109" y="3196"/>
              <a:chExt cx="788" cy="576"/>
            </a:xfrm>
          </p:grpSpPr>
          <p:grpSp>
            <p:nvGrpSpPr>
              <p:cNvPr id="319576" name="Group 60"/>
              <p:cNvGrpSpPr>
                <a:grpSpLocks/>
              </p:cNvGrpSpPr>
              <p:nvPr/>
            </p:nvGrpSpPr>
            <p:grpSpPr bwMode="auto">
              <a:xfrm>
                <a:off x="3109" y="3196"/>
                <a:ext cx="788" cy="576"/>
                <a:chOff x="2486" y="9676"/>
                <a:chExt cx="788" cy="576"/>
              </a:xfrm>
            </p:grpSpPr>
            <p:sp>
              <p:nvSpPr>
                <p:cNvPr id="319577" name="Rectangle 55"/>
                <p:cNvSpPr>
                  <a:spLocks noChangeArrowheads="1"/>
                </p:cNvSpPr>
                <p:nvPr/>
              </p:nvSpPr>
              <p:spPr bwMode="auto">
                <a:xfrm>
                  <a:off x="2678" y="9676"/>
                  <a:ext cx="404" cy="288"/>
                </a:xfrm>
                <a:prstGeom prst="rect">
                  <a:avLst/>
                </a:prstGeom>
                <a:noFill/>
                <a:ln w="9525">
                  <a:noFill/>
                  <a:miter lim="800000"/>
                  <a:headEnd/>
                  <a:tailEnd/>
                </a:ln>
              </p:spPr>
              <p:txBody>
                <a:bodyPr>
                  <a:spAutoFit/>
                </a:bodyPr>
                <a:lstStyle/>
                <a:p>
                  <a:pPr algn="ctr"/>
                  <a:r>
                    <a:rPr kumimoji="1" lang="en-US" altLang="zh-CN" sz="2400">
                      <a:solidFill>
                        <a:srgbClr val="000000"/>
                      </a:solidFill>
                      <a:latin typeface="Times New Roman" pitchFamily="18" charset="0"/>
                      <a:ea typeface="宋体" charset="-122"/>
                      <a:hlinkClick r:id="rId9"/>
                    </a:rPr>
                    <a:t>  </a:t>
                  </a:r>
                  <a:r>
                    <a:rPr kumimoji="1" lang="en-US" altLang="zh-CN" sz="21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rPr>
                    <a:t>   </a:t>
                  </a:r>
                </a:p>
              </p:txBody>
            </p:sp>
            <p:sp>
              <p:nvSpPr>
                <p:cNvPr id="319578" name="Rectangle 57"/>
                <p:cNvSpPr>
                  <a:spLocks noChangeArrowheads="1"/>
                </p:cNvSpPr>
                <p:nvPr/>
              </p:nvSpPr>
              <p:spPr bwMode="auto">
                <a:xfrm>
                  <a:off x="2486" y="9964"/>
                  <a:ext cx="788" cy="288"/>
                </a:xfrm>
                <a:prstGeom prst="rect">
                  <a:avLst/>
                </a:prstGeom>
                <a:noFill/>
                <a:ln w="9525">
                  <a:noFill/>
                  <a:miter lim="800000"/>
                  <a:headEnd/>
                  <a:tailEnd/>
                </a:ln>
              </p:spPr>
              <p:txBody>
                <a:bodyPr>
                  <a:spAutoFit/>
                </a:bodyPr>
                <a:lstStyle/>
                <a:p>
                  <a:pPr algn="ctr"/>
                  <a:r>
                    <a:rPr kumimoji="1" lang="en-US" altLang="zh-CN" sz="24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hlinkClick r:id="rId10"/>
                    </a:rPr>
                    <a:t>  </a:t>
                  </a:r>
                  <a:r>
                    <a:rPr kumimoji="1" lang="en-US" altLang="zh-CN" sz="21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hlinkClick r:id="rId11"/>
                    </a:rPr>
                    <a:t>  </a:t>
                  </a:r>
                  <a:r>
                    <a:rPr kumimoji="1" lang="en-US" altLang="zh-CN" sz="21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rPr>
                    <a:t>    </a:t>
                  </a:r>
                </a:p>
              </p:txBody>
            </p:sp>
          </p:grpSp>
          <p:sp>
            <p:nvSpPr>
              <p:cNvPr id="319579" name="Rectangle 119"/>
              <p:cNvSpPr>
                <a:spLocks noChangeArrowheads="1"/>
              </p:cNvSpPr>
              <p:nvPr/>
            </p:nvSpPr>
            <p:spPr bwMode="auto">
              <a:xfrm>
                <a:off x="3109" y="3196"/>
                <a:ext cx="788" cy="576"/>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80" name="Group 122"/>
            <p:cNvGrpSpPr>
              <a:grpSpLocks/>
            </p:cNvGrpSpPr>
            <p:nvPr/>
          </p:nvGrpSpPr>
          <p:grpSpPr bwMode="auto">
            <a:xfrm>
              <a:off x="0" y="3772"/>
              <a:ext cx="656" cy="432"/>
              <a:chOff x="0" y="3772"/>
              <a:chExt cx="656" cy="432"/>
            </a:xfrm>
          </p:grpSpPr>
          <p:sp>
            <p:nvSpPr>
              <p:cNvPr id="319581" name="Rectangle 61"/>
              <p:cNvSpPr>
                <a:spLocks noChangeArrowheads="1"/>
              </p:cNvSpPr>
              <p:nvPr/>
            </p:nvSpPr>
            <p:spPr bwMode="auto">
              <a:xfrm>
                <a:off x="0" y="3772"/>
                <a:ext cx="656" cy="432"/>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 = 6 </a:t>
                </a:r>
              </a:p>
            </p:txBody>
          </p:sp>
          <p:sp>
            <p:nvSpPr>
              <p:cNvPr id="319582" name="Rectangle 121"/>
              <p:cNvSpPr>
                <a:spLocks noChangeArrowheads="1"/>
              </p:cNvSpPr>
              <p:nvPr/>
            </p:nvSpPr>
            <p:spPr bwMode="auto">
              <a:xfrm>
                <a:off x="0" y="3772"/>
                <a:ext cx="656"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83" name="Group 124"/>
            <p:cNvGrpSpPr>
              <a:grpSpLocks/>
            </p:cNvGrpSpPr>
            <p:nvPr/>
          </p:nvGrpSpPr>
          <p:grpSpPr bwMode="auto">
            <a:xfrm>
              <a:off x="656" y="3772"/>
              <a:ext cx="517" cy="432"/>
              <a:chOff x="656" y="3772"/>
              <a:chExt cx="517" cy="432"/>
            </a:xfrm>
          </p:grpSpPr>
          <p:sp>
            <p:nvSpPr>
              <p:cNvPr id="319584" name="Rectangle 62"/>
              <p:cNvSpPr>
                <a:spLocks noChangeArrowheads="1"/>
              </p:cNvSpPr>
              <p:nvPr/>
            </p:nvSpPr>
            <p:spPr bwMode="auto">
              <a:xfrm>
                <a:off x="656" y="3772"/>
                <a:ext cx="517" cy="432"/>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 = 3 </a:t>
                </a:r>
              </a:p>
            </p:txBody>
          </p:sp>
          <p:sp>
            <p:nvSpPr>
              <p:cNvPr id="319585" name="Rectangle 123"/>
              <p:cNvSpPr>
                <a:spLocks noChangeArrowheads="1"/>
              </p:cNvSpPr>
              <p:nvPr/>
            </p:nvSpPr>
            <p:spPr bwMode="auto">
              <a:xfrm>
                <a:off x="656" y="3772"/>
                <a:ext cx="517"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86" name="Group 126"/>
            <p:cNvGrpSpPr>
              <a:grpSpLocks/>
            </p:cNvGrpSpPr>
            <p:nvPr/>
          </p:nvGrpSpPr>
          <p:grpSpPr bwMode="auto">
            <a:xfrm>
              <a:off x="1173" y="3772"/>
              <a:ext cx="623" cy="432"/>
              <a:chOff x="1173" y="3772"/>
              <a:chExt cx="623" cy="432"/>
            </a:xfrm>
          </p:grpSpPr>
          <p:grpSp>
            <p:nvGrpSpPr>
              <p:cNvPr id="319587" name="Group 65"/>
              <p:cNvGrpSpPr>
                <a:grpSpLocks/>
              </p:cNvGrpSpPr>
              <p:nvPr/>
            </p:nvGrpSpPr>
            <p:grpSpPr bwMode="auto">
              <a:xfrm>
                <a:off x="1173" y="3772"/>
                <a:ext cx="623" cy="432"/>
                <a:chOff x="-58" y="10828"/>
                <a:chExt cx="623" cy="432"/>
              </a:xfrm>
            </p:grpSpPr>
            <p:sp>
              <p:nvSpPr>
                <p:cNvPr id="319588" name="Rectangle 63"/>
                <p:cNvSpPr>
                  <a:spLocks noChangeArrowheads="1"/>
                </p:cNvSpPr>
                <p:nvPr/>
              </p:nvSpPr>
              <p:spPr bwMode="auto">
                <a:xfrm>
                  <a:off x="0" y="10828"/>
                  <a:ext cx="565" cy="288"/>
                </a:xfrm>
                <a:prstGeom prst="rect">
                  <a:avLst/>
                </a:prstGeom>
                <a:noFill/>
                <a:ln w="9525">
                  <a:noFill/>
                  <a:miter lim="800000"/>
                  <a:headEnd/>
                  <a:tailEnd/>
                </a:ln>
              </p:spPr>
              <p:txBody>
                <a:bodyPr anchor="ctr">
                  <a:spAutoFit/>
                </a:bodyPr>
                <a:lstStyle/>
                <a:p>
                  <a:pPr algn="ctr"/>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 = 0</a:t>
                  </a:r>
                </a:p>
              </p:txBody>
            </p:sp>
            <p:sp>
              <p:nvSpPr>
                <p:cNvPr id="319589" name="Rectangle 64"/>
                <p:cNvSpPr>
                  <a:spLocks noChangeArrowheads="1"/>
                </p:cNvSpPr>
                <p:nvPr/>
              </p:nvSpPr>
              <p:spPr bwMode="auto">
                <a:xfrm>
                  <a:off x="-58" y="10972"/>
                  <a:ext cx="116"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t>
                  </a:r>
                </a:p>
              </p:txBody>
            </p:sp>
          </p:grpSp>
          <p:sp>
            <p:nvSpPr>
              <p:cNvPr id="319590" name="Rectangle 125"/>
              <p:cNvSpPr>
                <a:spLocks noChangeArrowheads="1"/>
              </p:cNvSpPr>
              <p:nvPr/>
            </p:nvSpPr>
            <p:spPr bwMode="auto">
              <a:xfrm>
                <a:off x="1173" y="3772"/>
                <a:ext cx="623"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91" name="Group 128"/>
            <p:cNvGrpSpPr>
              <a:grpSpLocks/>
            </p:cNvGrpSpPr>
            <p:nvPr/>
          </p:nvGrpSpPr>
          <p:grpSpPr bwMode="auto">
            <a:xfrm>
              <a:off x="1796" y="3772"/>
              <a:ext cx="462" cy="432"/>
              <a:chOff x="1796" y="3772"/>
              <a:chExt cx="462" cy="432"/>
            </a:xfrm>
          </p:grpSpPr>
          <p:grpSp>
            <p:nvGrpSpPr>
              <p:cNvPr id="319592" name="Group 69"/>
              <p:cNvGrpSpPr>
                <a:grpSpLocks/>
              </p:cNvGrpSpPr>
              <p:nvPr/>
            </p:nvGrpSpPr>
            <p:grpSpPr bwMode="auto">
              <a:xfrm>
                <a:off x="1796" y="3772"/>
                <a:ext cx="462" cy="432"/>
                <a:chOff x="-58" y="11404"/>
                <a:chExt cx="462" cy="432"/>
              </a:xfrm>
            </p:grpSpPr>
            <p:sp>
              <p:nvSpPr>
                <p:cNvPr id="319593" name="Rectangle 66"/>
                <p:cNvSpPr>
                  <a:spLocks noChangeArrowheads="1"/>
                </p:cNvSpPr>
                <p:nvPr/>
              </p:nvSpPr>
              <p:spPr bwMode="auto">
                <a:xfrm>
                  <a:off x="0" y="11404"/>
                  <a:ext cx="404" cy="288"/>
                </a:xfrm>
                <a:prstGeom prst="rect">
                  <a:avLst/>
                </a:prstGeom>
                <a:noFill/>
                <a:ln w="9525">
                  <a:noFill/>
                  <a:miter lim="800000"/>
                  <a:headEnd/>
                  <a:tailEnd/>
                </a:ln>
              </p:spPr>
              <p:txBody>
                <a:bodyPr>
                  <a:spAutoFit/>
                </a:bodyPr>
                <a:lstStyle/>
                <a:p>
                  <a:pPr algn="ctr"/>
                  <a:r>
                    <a:rPr kumimoji="1" lang="en-US" altLang="zh-CN" sz="2400">
                      <a:solidFill>
                        <a:srgbClr val="000000"/>
                      </a:solidFill>
                      <a:latin typeface="Times New Roman" pitchFamily="18" charset="0"/>
                      <a:ea typeface="宋体" charset="-122"/>
                      <a:hlinkClick r:id="rId12"/>
                    </a:rPr>
                    <a:t>  </a:t>
                  </a:r>
                  <a:r>
                    <a:rPr kumimoji="1" lang="en-US" altLang="zh-CN" sz="21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rPr>
                    <a:t>   </a:t>
                  </a:r>
                </a:p>
              </p:txBody>
            </p:sp>
            <p:sp>
              <p:nvSpPr>
                <p:cNvPr id="319594" name="Rectangle 68"/>
                <p:cNvSpPr>
                  <a:spLocks noChangeArrowheads="1"/>
                </p:cNvSpPr>
                <p:nvPr/>
              </p:nvSpPr>
              <p:spPr bwMode="auto">
                <a:xfrm>
                  <a:off x="-58" y="11548"/>
                  <a:ext cx="116"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t>
                  </a:r>
                </a:p>
              </p:txBody>
            </p:sp>
          </p:grpSp>
          <p:sp>
            <p:nvSpPr>
              <p:cNvPr id="319595" name="Rectangle 127"/>
              <p:cNvSpPr>
                <a:spLocks noChangeArrowheads="1"/>
              </p:cNvSpPr>
              <p:nvPr/>
            </p:nvSpPr>
            <p:spPr bwMode="auto">
              <a:xfrm>
                <a:off x="1796" y="3772"/>
                <a:ext cx="462"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96" name="Group 130"/>
            <p:cNvGrpSpPr>
              <a:grpSpLocks/>
            </p:cNvGrpSpPr>
            <p:nvPr/>
          </p:nvGrpSpPr>
          <p:grpSpPr bwMode="auto">
            <a:xfrm>
              <a:off x="0" y="4204"/>
              <a:ext cx="656" cy="432"/>
              <a:chOff x="0" y="4204"/>
              <a:chExt cx="656" cy="432"/>
            </a:xfrm>
          </p:grpSpPr>
          <p:sp>
            <p:nvSpPr>
              <p:cNvPr id="319597" name="Rectangle 70"/>
              <p:cNvSpPr>
                <a:spLocks noChangeArrowheads="1"/>
              </p:cNvSpPr>
              <p:nvPr/>
            </p:nvSpPr>
            <p:spPr bwMode="auto">
              <a:xfrm>
                <a:off x="0" y="4204"/>
                <a:ext cx="656" cy="432"/>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n</a:t>
                </a:r>
                <a:r>
                  <a:rPr kumimoji="1" lang="en-US" altLang="zh-CN" sz="2400">
                    <a:solidFill>
                      <a:srgbClr val="000000"/>
                    </a:solidFill>
                    <a:latin typeface="Times New Roman" pitchFamily="18" charset="0"/>
                    <a:ea typeface="宋体" charset="-122"/>
                  </a:rPr>
                  <a:t> = 11 </a:t>
                </a:r>
              </a:p>
            </p:txBody>
          </p:sp>
          <p:sp>
            <p:nvSpPr>
              <p:cNvPr id="319598" name="Rectangle 129"/>
              <p:cNvSpPr>
                <a:spLocks noChangeArrowheads="1"/>
              </p:cNvSpPr>
              <p:nvPr/>
            </p:nvSpPr>
            <p:spPr bwMode="auto">
              <a:xfrm>
                <a:off x="0" y="4204"/>
                <a:ext cx="656"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599" name="Group 132"/>
            <p:cNvGrpSpPr>
              <a:grpSpLocks/>
            </p:cNvGrpSpPr>
            <p:nvPr/>
          </p:nvGrpSpPr>
          <p:grpSpPr bwMode="auto">
            <a:xfrm>
              <a:off x="656" y="4204"/>
              <a:ext cx="517" cy="432"/>
              <a:chOff x="656" y="4204"/>
              <a:chExt cx="517" cy="432"/>
            </a:xfrm>
          </p:grpSpPr>
          <p:sp>
            <p:nvSpPr>
              <p:cNvPr id="319600" name="Rectangle 71"/>
              <p:cNvSpPr>
                <a:spLocks noChangeArrowheads="1"/>
              </p:cNvSpPr>
              <p:nvPr/>
            </p:nvSpPr>
            <p:spPr bwMode="auto">
              <a:xfrm>
                <a:off x="656" y="4204"/>
                <a:ext cx="517" cy="432"/>
              </a:xfrm>
              <a:prstGeom prst="rect">
                <a:avLst/>
              </a:prstGeom>
              <a:noFill/>
              <a:ln w="9525">
                <a:noFill/>
                <a:miter lim="800000"/>
                <a:headEnd/>
                <a:tailEnd/>
              </a:ln>
            </p:spPr>
            <p:txBody>
              <a:bodyPr anchor="ctr"/>
              <a:lstStyle/>
              <a:p>
                <a:r>
                  <a:rPr kumimoji="1" lang="en-US" altLang="zh-CN" sz="2400" i="1">
                    <a:solidFill>
                      <a:srgbClr val="000000"/>
                    </a:solidFill>
                    <a:latin typeface="Times New Roman" pitchFamily="18" charset="0"/>
                    <a:ea typeface="宋体" charset="-122"/>
                  </a:rPr>
                  <a:t>l</a:t>
                </a:r>
                <a:r>
                  <a:rPr kumimoji="1" lang="en-US" altLang="zh-CN" sz="2400">
                    <a:solidFill>
                      <a:srgbClr val="000000"/>
                    </a:solidFill>
                    <a:latin typeface="Times New Roman" pitchFamily="18" charset="0"/>
                    <a:ea typeface="宋体" charset="-122"/>
                  </a:rPr>
                  <a:t> = 6 </a:t>
                </a:r>
              </a:p>
            </p:txBody>
          </p:sp>
          <p:sp>
            <p:nvSpPr>
              <p:cNvPr id="319601" name="Rectangle 131"/>
              <p:cNvSpPr>
                <a:spLocks noChangeArrowheads="1"/>
              </p:cNvSpPr>
              <p:nvPr/>
            </p:nvSpPr>
            <p:spPr bwMode="auto">
              <a:xfrm>
                <a:off x="656" y="4204"/>
                <a:ext cx="517"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602" name="Group 134"/>
            <p:cNvGrpSpPr>
              <a:grpSpLocks/>
            </p:cNvGrpSpPr>
            <p:nvPr/>
          </p:nvGrpSpPr>
          <p:grpSpPr bwMode="auto">
            <a:xfrm>
              <a:off x="1173" y="4204"/>
              <a:ext cx="815" cy="432"/>
              <a:chOff x="1173" y="4204"/>
              <a:chExt cx="815" cy="432"/>
            </a:xfrm>
          </p:grpSpPr>
          <p:grpSp>
            <p:nvGrpSpPr>
              <p:cNvPr id="319603" name="Group 74"/>
              <p:cNvGrpSpPr>
                <a:grpSpLocks/>
              </p:cNvGrpSpPr>
              <p:nvPr/>
            </p:nvGrpSpPr>
            <p:grpSpPr bwMode="auto">
              <a:xfrm>
                <a:off x="1173" y="4204"/>
                <a:ext cx="815" cy="432"/>
                <a:chOff x="-58" y="12556"/>
                <a:chExt cx="815" cy="432"/>
              </a:xfrm>
            </p:grpSpPr>
            <p:sp>
              <p:nvSpPr>
                <p:cNvPr id="319604" name="Rectangle 72"/>
                <p:cNvSpPr>
                  <a:spLocks noChangeArrowheads="1"/>
                </p:cNvSpPr>
                <p:nvPr/>
              </p:nvSpPr>
              <p:spPr bwMode="auto">
                <a:xfrm>
                  <a:off x="0" y="12556"/>
                  <a:ext cx="757" cy="288"/>
                </a:xfrm>
                <a:prstGeom prst="rect">
                  <a:avLst/>
                </a:prstGeom>
                <a:noFill/>
                <a:ln w="9525">
                  <a:noFill/>
                  <a:miter lim="800000"/>
                  <a:headEnd/>
                  <a:tailEnd/>
                </a:ln>
              </p:spPr>
              <p:txBody>
                <a:bodyPr anchor="ctr">
                  <a:spAutoFit/>
                </a:bodyPr>
                <a:lstStyle/>
                <a:p>
                  <a:pPr algn="ctr"/>
                  <a:r>
                    <a:rPr kumimoji="1" lang="en-US" altLang="zh-CN" sz="2400" i="1">
                      <a:solidFill>
                        <a:srgbClr val="000000"/>
                      </a:solidFill>
                      <a:latin typeface="Times New Roman" pitchFamily="18" charset="0"/>
                      <a:ea typeface="宋体" charset="-122"/>
                    </a:rPr>
                    <a:t>m</a:t>
                  </a:r>
                  <a:r>
                    <a:rPr kumimoji="1" lang="en-US" altLang="zh-CN" sz="2400">
                      <a:solidFill>
                        <a:srgbClr val="000000"/>
                      </a:solidFill>
                      <a:latin typeface="Times New Roman" pitchFamily="18" charset="0"/>
                      <a:ea typeface="宋体" charset="-122"/>
                    </a:rPr>
                    <a:t> = ±3</a:t>
                  </a:r>
                </a:p>
              </p:txBody>
            </p:sp>
            <p:sp>
              <p:nvSpPr>
                <p:cNvPr id="319605" name="Rectangle 73"/>
                <p:cNvSpPr>
                  <a:spLocks noChangeArrowheads="1"/>
                </p:cNvSpPr>
                <p:nvPr/>
              </p:nvSpPr>
              <p:spPr bwMode="auto">
                <a:xfrm>
                  <a:off x="-58" y="12700"/>
                  <a:ext cx="116"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t>
                  </a:r>
                </a:p>
              </p:txBody>
            </p:sp>
          </p:grpSp>
          <p:sp>
            <p:nvSpPr>
              <p:cNvPr id="319606" name="Rectangle 133"/>
              <p:cNvSpPr>
                <a:spLocks noChangeArrowheads="1"/>
              </p:cNvSpPr>
              <p:nvPr/>
            </p:nvSpPr>
            <p:spPr bwMode="auto">
              <a:xfrm>
                <a:off x="1173" y="4204"/>
                <a:ext cx="815"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nvGrpSpPr>
            <p:cNvPr id="319607" name="Group 136"/>
            <p:cNvGrpSpPr>
              <a:grpSpLocks/>
            </p:cNvGrpSpPr>
            <p:nvPr/>
          </p:nvGrpSpPr>
          <p:grpSpPr bwMode="auto">
            <a:xfrm>
              <a:off x="1988" y="4204"/>
              <a:ext cx="462" cy="432"/>
              <a:chOff x="1988" y="4204"/>
              <a:chExt cx="462" cy="432"/>
            </a:xfrm>
          </p:grpSpPr>
          <p:grpSp>
            <p:nvGrpSpPr>
              <p:cNvPr id="319608" name="Group 78"/>
              <p:cNvGrpSpPr>
                <a:grpSpLocks/>
              </p:cNvGrpSpPr>
              <p:nvPr/>
            </p:nvGrpSpPr>
            <p:grpSpPr bwMode="auto">
              <a:xfrm>
                <a:off x="1988" y="4204"/>
                <a:ext cx="462" cy="432"/>
                <a:chOff x="-58" y="13132"/>
                <a:chExt cx="462" cy="432"/>
              </a:xfrm>
            </p:grpSpPr>
            <p:sp>
              <p:nvSpPr>
                <p:cNvPr id="319609" name="Rectangle 75"/>
                <p:cNvSpPr>
                  <a:spLocks noChangeArrowheads="1"/>
                </p:cNvSpPr>
                <p:nvPr/>
              </p:nvSpPr>
              <p:spPr bwMode="auto">
                <a:xfrm>
                  <a:off x="0" y="13132"/>
                  <a:ext cx="404" cy="288"/>
                </a:xfrm>
                <a:prstGeom prst="rect">
                  <a:avLst/>
                </a:prstGeom>
                <a:noFill/>
                <a:ln w="9525">
                  <a:noFill/>
                  <a:miter lim="800000"/>
                  <a:headEnd/>
                  <a:tailEnd/>
                </a:ln>
              </p:spPr>
              <p:txBody>
                <a:bodyPr>
                  <a:spAutoFit/>
                </a:bodyPr>
                <a:lstStyle/>
                <a:p>
                  <a:pPr algn="ctr"/>
                  <a:r>
                    <a:rPr kumimoji="1" lang="en-US" altLang="zh-CN" sz="2400">
                      <a:solidFill>
                        <a:srgbClr val="000000"/>
                      </a:solidFill>
                      <a:latin typeface="Times New Roman" pitchFamily="18" charset="0"/>
                      <a:ea typeface="宋体" charset="-122"/>
                      <a:hlinkClick r:id="rId13"/>
                    </a:rPr>
                    <a:t>  </a:t>
                  </a:r>
                  <a:r>
                    <a:rPr kumimoji="1" lang="en-US" altLang="zh-CN" sz="2100">
                      <a:solidFill>
                        <a:srgbClr val="000000"/>
                      </a:solidFill>
                      <a:latin typeface="Times New Roman" pitchFamily="18" charset="0"/>
                      <a:ea typeface="宋体" charset="-122"/>
                    </a:rPr>
                    <a:t> </a:t>
                  </a:r>
                  <a:r>
                    <a:rPr kumimoji="1" lang="en-US" altLang="zh-CN" sz="2400">
                      <a:solidFill>
                        <a:srgbClr val="000000"/>
                      </a:solidFill>
                      <a:latin typeface="Times New Roman" pitchFamily="18" charset="0"/>
                      <a:ea typeface="宋体" charset="-122"/>
                    </a:rPr>
                    <a:t>   </a:t>
                  </a:r>
                </a:p>
              </p:txBody>
            </p:sp>
            <p:sp>
              <p:nvSpPr>
                <p:cNvPr id="319610" name="Rectangle 77"/>
                <p:cNvSpPr>
                  <a:spLocks noChangeArrowheads="1"/>
                </p:cNvSpPr>
                <p:nvPr/>
              </p:nvSpPr>
              <p:spPr bwMode="auto">
                <a:xfrm>
                  <a:off x="-58" y="13276"/>
                  <a:ext cx="116" cy="288"/>
                </a:xfrm>
                <a:prstGeom prst="rect">
                  <a:avLst/>
                </a:prstGeom>
                <a:noFill/>
                <a:ln w="9525">
                  <a:noFill/>
                  <a:miter lim="800000"/>
                  <a:headEnd/>
                  <a:tailEnd/>
                </a:ln>
              </p:spPr>
              <p:txBody>
                <a:bodyPr anchor="ctr">
                  <a:spAutoFit/>
                </a:bodyPr>
                <a:lstStyle/>
                <a:p>
                  <a:pPr algn="ctr"/>
                  <a:r>
                    <a:rPr kumimoji="1" lang="en-US" altLang="zh-CN" sz="2400">
                      <a:solidFill>
                        <a:srgbClr val="000000"/>
                      </a:solidFill>
                      <a:latin typeface="Times New Roman" pitchFamily="18" charset="0"/>
                      <a:ea typeface="宋体" charset="-122"/>
                    </a:rPr>
                    <a:t> </a:t>
                  </a:r>
                </a:p>
              </p:txBody>
            </p:sp>
          </p:grpSp>
          <p:sp>
            <p:nvSpPr>
              <p:cNvPr id="319611" name="Rectangle 135"/>
              <p:cNvSpPr>
                <a:spLocks noChangeArrowheads="1"/>
              </p:cNvSpPr>
              <p:nvPr/>
            </p:nvSpPr>
            <p:spPr bwMode="auto">
              <a:xfrm>
                <a:off x="1988" y="4204"/>
                <a:ext cx="462" cy="432"/>
              </a:xfrm>
              <a:prstGeom prst="rect">
                <a:avLst/>
              </a:prstGeom>
              <a:noFill/>
              <a:ln w="7">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grpSp>
      </p:grpSp>
      <p:sp>
        <p:nvSpPr>
          <p:cNvPr id="319612" name="Rectangle 138"/>
          <p:cNvSpPr>
            <a:spLocks noChangeArrowheads="1"/>
          </p:cNvSpPr>
          <p:nvPr/>
        </p:nvSpPr>
        <p:spPr bwMode="auto">
          <a:xfrm>
            <a:off x="1473200" y="676275"/>
            <a:ext cx="6196013" cy="6181725"/>
          </a:xfrm>
          <a:prstGeom prst="rect">
            <a:avLst/>
          </a:prstGeom>
          <a:noFill/>
          <a:ln w="9525">
            <a:solidFill>
              <a:srgbClr val="A0A0A0"/>
            </a:solidFill>
            <a:miter lim="800000"/>
            <a:headEnd/>
            <a:tailEnd/>
          </a:ln>
        </p:spPr>
        <p:txBody>
          <a:bodyPr/>
          <a:lstStyle/>
          <a:p>
            <a:endParaRPr kumimoji="1" lang="en-US" altLang="zh-CN" sz="2400">
              <a:solidFill>
                <a:srgbClr val="000000"/>
              </a:solidFill>
              <a:latin typeface="Times New Roman" pitchFamily="18" charset="0"/>
              <a:ea typeface="宋体" charset="-122"/>
            </a:endParaRPr>
          </a:p>
        </p:txBody>
      </p:sp>
      <p:pic>
        <p:nvPicPr>
          <p:cNvPr id="319613" name="Picture 12" descr="http://physics.usc.edu/~pilch/Classes/163/math/H/h100.gif">
            <a:hlinkClick r:id="rId14" action="ppaction://hlinkfile"/>
          </p:cNvPr>
          <p:cNvPicPr>
            <a:picLocks noChangeAspect="1" noChangeArrowheads="1"/>
          </p:cNvPicPr>
          <p:nvPr/>
        </p:nvPicPr>
        <p:blipFill>
          <a:blip r:embed="rId15"/>
          <a:srcRect/>
          <a:stretch>
            <a:fillRect/>
          </a:stretch>
        </p:blipFill>
        <p:spPr bwMode="auto">
          <a:xfrm>
            <a:off x="4594225" y="727075"/>
            <a:ext cx="342900" cy="342900"/>
          </a:xfrm>
          <a:prstGeom prst="rect">
            <a:avLst/>
          </a:prstGeom>
          <a:noFill/>
          <a:ln w="9525">
            <a:noFill/>
            <a:miter lim="800000"/>
            <a:headEnd/>
            <a:tailEnd/>
          </a:ln>
        </p:spPr>
      </p:pic>
      <p:pic>
        <p:nvPicPr>
          <p:cNvPr id="319614" name="Picture 21" descr="http://physics.usc.edu/~pilch/Classes/163/math/H/h200.gif">
            <a:hlinkClick r:id="rId3"/>
          </p:cNvPr>
          <p:cNvPicPr>
            <a:picLocks noChangeAspect="1" noChangeArrowheads="1"/>
          </p:cNvPicPr>
          <p:nvPr/>
        </p:nvPicPr>
        <p:blipFill>
          <a:blip r:embed="rId16"/>
          <a:srcRect/>
          <a:stretch>
            <a:fillRect/>
          </a:stretch>
        </p:blipFill>
        <p:spPr bwMode="auto">
          <a:xfrm>
            <a:off x="4594225" y="1412875"/>
            <a:ext cx="342900" cy="342900"/>
          </a:xfrm>
          <a:prstGeom prst="rect">
            <a:avLst/>
          </a:prstGeom>
          <a:noFill/>
          <a:ln w="9525">
            <a:noFill/>
            <a:miter lim="800000"/>
            <a:headEnd/>
            <a:tailEnd/>
          </a:ln>
        </p:spPr>
      </p:pic>
      <p:pic>
        <p:nvPicPr>
          <p:cNvPr id="319615" name="Picture 29" descr="http://physics.usc.edu/~pilch/Classes/163/math/H/h210.gif">
            <a:hlinkClick r:id="rId4"/>
          </p:cNvPr>
          <p:cNvPicPr>
            <a:picLocks noChangeAspect="1" noChangeArrowheads="1"/>
          </p:cNvPicPr>
          <p:nvPr/>
        </p:nvPicPr>
        <p:blipFill>
          <a:blip r:embed="rId17"/>
          <a:srcRect/>
          <a:stretch>
            <a:fillRect/>
          </a:stretch>
        </p:blipFill>
        <p:spPr bwMode="auto">
          <a:xfrm>
            <a:off x="5218113" y="2098675"/>
            <a:ext cx="342900" cy="342900"/>
          </a:xfrm>
          <a:prstGeom prst="rect">
            <a:avLst/>
          </a:prstGeom>
          <a:noFill/>
          <a:ln w="9525">
            <a:noFill/>
            <a:miter lim="800000"/>
            <a:headEnd/>
            <a:tailEnd/>
          </a:ln>
        </p:spPr>
      </p:pic>
      <p:pic>
        <p:nvPicPr>
          <p:cNvPr id="319616" name="Picture 31" descr="http://physics.usc.edu/~pilch/Classes/163/math/H/h211.gif">
            <a:hlinkClick r:id="rId5"/>
          </p:cNvPr>
          <p:cNvPicPr>
            <a:picLocks noChangeAspect="1" noChangeArrowheads="1"/>
          </p:cNvPicPr>
          <p:nvPr/>
        </p:nvPicPr>
        <p:blipFill>
          <a:blip r:embed="rId18"/>
          <a:srcRect/>
          <a:stretch>
            <a:fillRect/>
          </a:stretch>
        </p:blipFill>
        <p:spPr bwMode="auto">
          <a:xfrm>
            <a:off x="5256213" y="2555875"/>
            <a:ext cx="342900" cy="342900"/>
          </a:xfrm>
          <a:prstGeom prst="rect">
            <a:avLst/>
          </a:prstGeom>
          <a:noFill/>
          <a:ln w="9525">
            <a:noFill/>
            <a:miter lim="800000"/>
            <a:headEnd/>
            <a:tailEnd/>
          </a:ln>
        </p:spPr>
      </p:pic>
      <p:pic>
        <p:nvPicPr>
          <p:cNvPr id="319617" name="Picture 39" descr="http://physics.usc.edu/~pilch/Classes/163/math/H/h300.gif">
            <a:hlinkClick r:id="rId6"/>
          </p:cNvPr>
          <p:cNvPicPr>
            <a:picLocks noChangeAspect="1" noChangeArrowheads="1"/>
          </p:cNvPicPr>
          <p:nvPr/>
        </p:nvPicPr>
        <p:blipFill>
          <a:blip r:embed="rId19"/>
          <a:srcRect/>
          <a:stretch>
            <a:fillRect/>
          </a:stretch>
        </p:blipFill>
        <p:spPr bwMode="auto">
          <a:xfrm>
            <a:off x="4594225" y="3013075"/>
            <a:ext cx="342900" cy="342900"/>
          </a:xfrm>
          <a:prstGeom prst="rect">
            <a:avLst/>
          </a:prstGeom>
          <a:noFill/>
          <a:ln w="9525">
            <a:noFill/>
            <a:miter lim="800000"/>
            <a:headEnd/>
            <a:tailEnd/>
          </a:ln>
        </p:spPr>
      </p:pic>
      <p:pic>
        <p:nvPicPr>
          <p:cNvPr id="319618" name="Picture 47" descr="http://physics.usc.edu/~pilch/Classes/163/math/H/h310.gif">
            <a:hlinkClick r:id="rId7"/>
          </p:cNvPr>
          <p:cNvPicPr>
            <a:picLocks noChangeAspect="1" noChangeArrowheads="1"/>
          </p:cNvPicPr>
          <p:nvPr/>
        </p:nvPicPr>
        <p:blipFill>
          <a:blip r:embed="rId20"/>
          <a:srcRect/>
          <a:stretch>
            <a:fillRect/>
          </a:stretch>
        </p:blipFill>
        <p:spPr bwMode="auto">
          <a:xfrm>
            <a:off x="5218113" y="3698875"/>
            <a:ext cx="342900" cy="342900"/>
          </a:xfrm>
          <a:prstGeom prst="rect">
            <a:avLst/>
          </a:prstGeom>
          <a:noFill/>
          <a:ln w="9525">
            <a:noFill/>
            <a:miter lim="800000"/>
            <a:headEnd/>
            <a:tailEnd/>
          </a:ln>
        </p:spPr>
      </p:pic>
      <p:pic>
        <p:nvPicPr>
          <p:cNvPr id="319619" name="Picture 49" descr="http://physics.usc.edu/~pilch/Classes/163/math/H/h311.gif">
            <a:hlinkClick r:id="rId8"/>
          </p:cNvPr>
          <p:cNvPicPr>
            <a:picLocks noChangeAspect="1" noChangeArrowheads="1"/>
          </p:cNvPicPr>
          <p:nvPr/>
        </p:nvPicPr>
        <p:blipFill>
          <a:blip r:embed="rId21"/>
          <a:srcRect/>
          <a:stretch>
            <a:fillRect/>
          </a:stretch>
        </p:blipFill>
        <p:spPr bwMode="auto">
          <a:xfrm>
            <a:off x="5256213" y="4156075"/>
            <a:ext cx="342900" cy="342900"/>
          </a:xfrm>
          <a:prstGeom prst="rect">
            <a:avLst/>
          </a:prstGeom>
          <a:noFill/>
          <a:ln w="9525">
            <a:noFill/>
            <a:miter lim="800000"/>
            <a:headEnd/>
            <a:tailEnd/>
          </a:ln>
        </p:spPr>
      </p:pic>
      <p:pic>
        <p:nvPicPr>
          <p:cNvPr id="319620" name="Picture 56" descr="http://physics.usc.edu/~pilch/Classes/163/math/H/h320.gif">
            <a:hlinkClick r:id="rId9"/>
          </p:cNvPr>
          <p:cNvPicPr>
            <a:picLocks noChangeAspect="1" noChangeArrowheads="1"/>
          </p:cNvPicPr>
          <p:nvPr/>
        </p:nvPicPr>
        <p:blipFill>
          <a:blip r:embed="rId22"/>
          <a:srcRect/>
          <a:stretch>
            <a:fillRect/>
          </a:stretch>
        </p:blipFill>
        <p:spPr bwMode="auto">
          <a:xfrm>
            <a:off x="6891338" y="4613275"/>
            <a:ext cx="342900" cy="342900"/>
          </a:xfrm>
          <a:prstGeom prst="rect">
            <a:avLst/>
          </a:prstGeom>
          <a:noFill/>
          <a:ln w="9525">
            <a:noFill/>
            <a:miter lim="800000"/>
            <a:headEnd/>
            <a:tailEnd/>
          </a:ln>
        </p:spPr>
      </p:pic>
      <p:pic>
        <p:nvPicPr>
          <p:cNvPr id="319621" name="Picture 58" descr="http://physics.usc.edu/~pilch/Classes/163/math/H/h321.gif">
            <a:hlinkClick r:id="rId10"/>
          </p:cNvPr>
          <p:cNvPicPr>
            <a:picLocks noChangeAspect="1" noChangeArrowheads="1"/>
          </p:cNvPicPr>
          <p:nvPr/>
        </p:nvPicPr>
        <p:blipFill>
          <a:blip r:embed="rId23"/>
          <a:srcRect/>
          <a:stretch>
            <a:fillRect/>
          </a:stretch>
        </p:blipFill>
        <p:spPr bwMode="auto">
          <a:xfrm>
            <a:off x="7162800" y="5105400"/>
            <a:ext cx="342900" cy="342900"/>
          </a:xfrm>
          <a:prstGeom prst="rect">
            <a:avLst/>
          </a:prstGeom>
          <a:noFill/>
          <a:ln w="9525">
            <a:noFill/>
            <a:miter lim="800000"/>
            <a:headEnd/>
            <a:tailEnd/>
          </a:ln>
        </p:spPr>
      </p:pic>
      <p:pic>
        <p:nvPicPr>
          <p:cNvPr id="319622" name="Picture 59" descr="http://physics.usc.edu/~pilch/Classes/163/math/H/h322.gif">
            <a:hlinkClick r:id="rId11"/>
          </p:cNvPr>
          <p:cNvPicPr>
            <a:picLocks noChangeAspect="1" noChangeArrowheads="1"/>
          </p:cNvPicPr>
          <p:nvPr/>
        </p:nvPicPr>
        <p:blipFill>
          <a:blip r:embed="rId24"/>
          <a:srcRect/>
          <a:stretch>
            <a:fillRect/>
          </a:stretch>
        </p:blipFill>
        <p:spPr bwMode="auto">
          <a:xfrm>
            <a:off x="6629400" y="5105400"/>
            <a:ext cx="342900" cy="342900"/>
          </a:xfrm>
          <a:prstGeom prst="rect">
            <a:avLst/>
          </a:prstGeom>
          <a:noFill/>
          <a:ln w="9525">
            <a:noFill/>
            <a:miter lim="800000"/>
            <a:headEnd/>
            <a:tailEnd/>
          </a:ln>
        </p:spPr>
      </p:pic>
      <p:pic>
        <p:nvPicPr>
          <p:cNvPr id="319623" name="Picture 67" descr="http://physics.usc.edu/~pilch/Classes/163/math/H/h630.gif">
            <a:hlinkClick r:id="rId12"/>
          </p:cNvPr>
          <p:cNvPicPr>
            <a:picLocks noChangeAspect="1" noChangeArrowheads="1"/>
          </p:cNvPicPr>
          <p:nvPr/>
        </p:nvPicPr>
        <p:blipFill>
          <a:blip r:embed="rId25"/>
          <a:srcRect/>
          <a:stretch>
            <a:fillRect/>
          </a:stretch>
        </p:blipFill>
        <p:spPr bwMode="auto">
          <a:xfrm>
            <a:off x="4594225" y="5527675"/>
            <a:ext cx="342900" cy="342900"/>
          </a:xfrm>
          <a:prstGeom prst="rect">
            <a:avLst/>
          </a:prstGeom>
          <a:noFill/>
          <a:ln w="9525">
            <a:noFill/>
            <a:miter lim="800000"/>
            <a:headEnd/>
            <a:tailEnd/>
          </a:ln>
        </p:spPr>
      </p:pic>
      <p:pic>
        <p:nvPicPr>
          <p:cNvPr id="319624" name="Picture 76" descr="http://physics.usc.edu/~pilch/Classes/163/math/H/h1163.gif">
            <a:hlinkClick r:id="rId13"/>
          </p:cNvPr>
          <p:cNvPicPr>
            <a:picLocks noChangeAspect="1" noChangeArrowheads="1"/>
          </p:cNvPicPr>
          <p:nvPr/>
        </p:nvPicPr>
        <p:blipFill>
          <a:blip r:embed="rId26"/>
          <a:srcRect/>
          <a:stretch>
            <a:fillRect/>
          </a:stretch>
        </p:blipFill>
        <p:spPr bwMode="auto">
          <a:xfrm>
            <a:off x="4899025" y="6213475"/>
            <a:ext cx="342900" cy="342900"/>
          </a:xfrm>
          <a:prstGeom prst="rect">
            <a:avLst/>
          </a:prstGeom>
          <a:noFill/>
          <a:ln w="9525">
            <a:noFill/>
            <a:miter lim="800000"/>
            <a:headEnd/>
            <a:tailEnd/>
          </a:ln>
        </p:spPr>
      </p:pic>
      <p:sp>
        <p:nvSpPr>
          <p:cNvPr id="319625" name="Text Box 140"/>
          <p:cNvSpPr txBox="1">
            <a:spLocks noChangeArrowheads="1"/>
          </p:cNvSpPr>
          <p:nvPr/>
        </p:nvSpPr>
        <p:spPr bwMode="auto">
          <a:xfrm>
            <a:off x="762000" y="0"/>
            <a:ext cx="7307263" cy="519113"/>
          </a:xfrm>
          <a:prstGeom prst="rect">
            <a:avLst/>
          </a:prstGeom>
          <a:noFill/>
          <a:ln w="9525">
            <a:noFill/>
            <a:miter lim="800000"/>
            <a:headEnd/>
            <a:tailEnd/>
          </a:ln>
        </p:spPr>
        <p:txBody>
          <a:bodyPr wrap="none">
            <a:spAutoFit/>
          </a:bodyPr>
          <a:lstStyle/>
          <a:p>
            <a:r>
              <a:rPr kumimoji="1" lang="en-US" altLang="zh-CN" sz="2800">
                <a:solidFill>
                  <a:srgbClr val="000000"/>
                </a:solidFill>
                <a:latin typeface="Times New Roman" pitchFamily="18" charset="0"/>
                <a:ea typeface="宋体" charset="-122"/>
              </a:rPr>
              <a:t>The probability density of the electrons of H atom</a:t>
            </a:r>
          </a:p>
        </p:txBody>
      </p:sp>
    </p:spTree>
    <p:extLst>
      <p:ext uri="{BB962C8B-B14F-4D97-AF65-F5344CB8AC3E}">
        <p14:creationId xmlns:p14="http://schemas.microsoft.com/office/powerpoint/2010/main" val="1315264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15377</TotalTime>
  <Words>8523</Words>
  <Application>Microsoft Office PowerPoint</Application>
  <PresentationFormat>全屏显示(4:3)</PresentationFormat>
  <Paragraphs>741</Paragraphs>
  <Slides>112</Slides>
  <Notes>39</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5</vt:i4>
      </vt:variant>
      <vt:variant>
        <vt:lpstr>幻灯片标题</vt:lpstr>
      </vt:variant>
      <vt:variant>
        <vt:i4>112</vt:i4>
      </vt:variant>
    </vt:vector>
  </HeadingPairs>
  <TitlesOfParts>
    <vt:vector size="138" baseType="lpstr">
      <vt:lpstr>cajcd fnthx</vt:lpstr>
      <vt:lpstr>Math1</vt:lpstr>
      <vt:lpstr>Monotype Sorts</vt:lpstr>
      <vt:lpstr>仿宋_GB2312</vt:lpstr>
      <vt:lpstr>黑体</vt:lpstr>
      <vt:lpstr>华文行楷</vt:lpstr>
      <vt:lpstr>华文中宋</vt:lpstr>
      <vt:lpstr>楷体_GB2312</vt:lpstr>
      <vt:lpstr>宋体</vt:lpstr>
      <vt:lpstr>Arial</vt:lpstr>
      <vt:lpstr>Arial Black</vt:lpstr>
      <vt:lpstr>Bookman Old Style</vt:lpstr>
      <vt:lpstr>Calibri</vt:lpstr>
      <vt:lpstr>Courier New</vt:lpstr>
      <vt:lpstr>Gill Sans MT</vt:lpstr>
      <vt:lpstr>Symbol</vt:lpstr>
      <vt:lpstr>Times New Roman</vt:lpstr>
      <vt:lpstr>Verdana</vt:lpstr>
      <vt:lpstr>Wingdings</vt:lpstr>
      <vt:lpstr>Wingdings 2</vt:lpstr>
      <vt:lpstr>Solstice</vt:lpstr>
      <vt:lpstr>Equation</vt:lpstr>
      <vt:lpstr>公式</vt:lpstr>
      <vt:lpstr>BMP 图象</vt:lpstr>
      <vt:lpstr>Equation.3</vt:lpstr>
      <vt:lpstr>Photo Editor 照片</vt:lpstr>
      <vt:lpstr>PowerPoint 演示文稿</vt:lpstr>
      <vt:lpstr>PowerPoint 演示文稿</vt:lpstr>
      <vt:lpstr>PowerPoint 演示文稿</vt:lpstr>
      <vt:lpstr>PowerPoint 演示文稿</vt:lpstr>
      <vt:lpstr>§11 玻尔理论的困难</vt:lpstr>
      <vt:lpstr>§12 波粒两象性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3．实验解释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§13不确定关系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互补原理</vt:lpstr>
      <vt:lpstr>好量子数</vt:lpstr>
      <vt:lpstr>§14 波函数及其统计解释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§17氢原子的薛定谔方程解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energy eigenvalues of hydrogen atom are determined  only by the quantum number  n </vt:lpstr>
      <vt:lpstr>PowerPoint 演示文稿</vt:lpstr>
      <vt:lpstr>PowerPoint 演示文稿</vt:lpstr>
      <vt:lpstr>For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在离原子核 r处找到电子的几率：</vt:lpstr>
      <vt:lpstr>PowerPoint 演示文稿</vt:lpstr>
      <vt:lpstr>PowerPoint 演示文稿</vt:lpstr>
      <vt:lpstr>The atomic models</vt:lpstr>
      <vt:lpstr>PowerPoint 演示文稿</vt:lpstr>
      <vt:lpstr>Atomic orbitals</vt:lpstr>
      <vt:lpstr>Atomic orbitals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原子的量子态：玻尔模型</dc:title>
  <dc:creator>DLFeng</dc:creator>
  <cp:lastModifiedBy>王猛</cp:lastModifiedBy>
  <cp:revision>309</cp:revision>
  <dcterms:created xsi:type="dcterms:W3CDTF">2008-10-30T02:57:48Z</dcterms:created>
  <dcterms:modified xsi:type="dcterms:W3CDTF">2018-03-28T01:40:45Z</dcterms:modified>
</cp:coreProperties>
</file>